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BM Plex Sans" panose="020B0503050203000203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91CDCD"/>
    <a:srgbClr val="D0D4C6"/>
    <a:srgbClr val="F8F8F8"/>
    <a:srgbClr val="7CA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3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0F73-A630-4A97-8E13-0CE8B95502C8}" type="datetimeFigureOut">
              <a:rPr lang="aa-ET" smtClean="0"/>
              <a:t>26/04/2025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8CFB3-1A08-44EB-9F05-934399C6787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3189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Logofolie_v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B114DFAA-9B05-4EE9-BBA2-41D64A8AE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0407" y="2388820"/>
            <a:ext cx="6768249" cy="134561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6B91008-5C9F-1149-AEBC-EE51B040BA3A}"/>
              </a:ext>
            </a:extLst>
          </p:cNvPr>
          <p:cNvSpPr/>
          <p:nvPr userDrawn="1"/>
        </p:nvSpPr>
        <p:spPr>
          <a:xfrm>
            <a:off x="0" y="6179419"/>
            <a:ext cx="5361354" cy="678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3824D8F7-20D2-4B8B-B82A-1C9E4E17A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4072" y="5594057"/>
            <a:ext cx="903855" cy="711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965F4C-C44B-4255-9677-2564ECD26C18}"/>
              </a:ext>
            </a:extLst>
          </p:cNvPr>
          <p:cNvSpPr/>
          <p:nvPr userDrawn="1"/>
        </p:nvSpPr>
        <p:spPr>
          <a:xfrm>
            <a:off x="6096000" y="6408964"/>
            <a:ext cx="345621" cy="3184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040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folie_v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4082F3C8-E970-6348-B5A8-B3DDE4BEF301}"/>
              </a:ext>
            </a:extLst>
          </p:cNvPr>
          <p:cNvSpPr/>
          <p:nvPr userDrawn="1"/>
        </p:nvSpPr>
        <p:spPr>
          <a:xfrm>
            <a:off x="-1" y="0"/>
            <a:ext cx="12210197" cy="6858000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A6C4E8F8-1CBC-D043-9B4A-4BA6874EA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954464"/>
            <a:ext cx="11484000" cy="50825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="" xmlns:a16="http://schemas.microsoft.com/office/drawing/2014/main" id="{B3D953D6-969A-044D-942A-87CA34F5A17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60000" y="3597002"/>
            <a:ext cx="11484000" cy="4577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800"/>
              </a:spcBef>
              <a:buNone/>
              <a:defRPr sz="36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258D2BBB-9DF8-4C4A-AC3F-590186205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4625974"/>
            <a:ext cx="11484000" cy="1000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de-DE" dirty="0" err="1"/>
              <a:t>Author</a:t>
            </a:r>
            <a:r>
              <a:rPr lang="de-DE" dirty="0"/>
              <a:t>/Institution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C3A3FFFE-FF33-415E-9DDD-EC973C3755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8440" y="6259383"/>
            <a:ext cx="581295" cy="4577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37582079-140F-4DBA-A325-74CA25218D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6932" y="427074"/>
            <a:ext cx="3993893" cy="850241"/>
          </a:xfrm>
          <a:prstGeom prst="rect">
            <a:avLst/>
          </a:prstGeom>
        </p:spPr>
      </p:pic>
      <p:pic>
        <p:nvPicPr>
          <p:cNvPr id="15" name="Google Shape;130;p25">
            <a:extLst>
              <a:ext uri="{FF2B5EF4-FFF2-40B4-BE49-F238E27FC236}">
                <a16:creationId xmlns:a16="http://schemas.microsoft.com/office/drawing/2014/main" xmlns="" id="{427473BC-CAF9-3252-64E9-8B8C7BE95C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>
          <a:xfrm>
            <a:off x="9599327" y="5673996"/>
            <a:ext cx="1688652" cy="1095084"/>
          </a:xfrm>
          <a:prstGeom prst="rect">
            <a:avLst/>
          </a:prstGeom>
          <a:ln>
            <a:noFill/>
          </a:ln>
        </p:spPr>
      </p:pic>
      <p:pic>
        <p:nvPicPr>
          <p:cNvPr id="16" name="Google Shape;131;p25">
            <a:extLst>
              <a:ext uri="{FF2B5EF4-FFF2-40B4-BE49-F238E27FC236}">
                <a16:creationId xmlns:a16="http://schemas.microsoft.com/office/drawing/2014/main" xmlns="" id="{DC51BF8F-1C2D-ADC2-46A9-783FB76C0B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/>
        </p:blipFill>
        <p:spPr>
          <a:xfrm>
            <a:off x="6296986" y="5673996"/>
            <a:ext cx="1594233" cy="1095085"/>
          </a:xfrm>
          <a:prstGeom prst="rect">
            <a:avLst/>
          </a:prstGeom>
          <a:ln>
            <a:noFill/>
          </a:ln>
        </p:spPr>
      </p:pic>
      <p:pic>
        <p:nvPicPr>
          <p:cNvPr id="17" name="Google Shape;132;p25">
            <a:extLst>
              <a:ext uri="{FF2B5EF4-FFF2-40B4-BE49-F238E27FC236}">
                <a16:creationId xmlns:a16="http://schemas.microsoft.com/office/drawing/2014/main" xmlns="" id="{82CD3CE5-C01A-2832-3572-113F382978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>
          <a:xfrm>
            <a:off x="7976449" y="5673995"/>
            <a:ext cx="1537648" cy="10950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0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folie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4082F3C8-E970-6348-B5A8-B3DDE4BEF3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8A37D423-93B3-E244-A180-BB659F7F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954464"/>
            <a:ext cx="11484000" cy="50825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de-DE" dirty="0"/>
              <a:t>Chapter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="" xmlns:a16="http://schemas.microsoft.com/office/drawing/2014/main" id="{294E45EA-0BB8-9641-8270-0FBA0ECBA70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60000" y="3597002"/>
            <a:ext cx="11484000" cy="4577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800"/>
              </a:spcBef>
              <a:buNone/>
              <a:defRPr sz="36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EDDB6B7E-5880-4094-AE9B-B500DDC59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8440" y="6259383"/>
            <a:ext cx="581295" cy="4577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269DC548-5D9E-4AA3-9294-3225F6D047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46989" y="6259383"/>
            <a:ext cx="2259097" cy="4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ischenfolie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4082F3C8-E970-6348-B5A8-B3DDE4BEF3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8BD90ACE-B9FB-46AD-940D-0319BED25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954464"/>
            <a:ext cx="11484000" cy="50825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de-DE" dirty="0"/>
              <a:t>Chapter  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="" xmlns:a16="http://schemas.microsoft.com/office/drawing/2014/main" id="{3765AEBD-B253-472A-BEBE-658EE8F9A76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60000" y="3597002"/>
            <a:ext cx="11484000" cy="4577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800"/>
              </a:spcBef>
              <a:buNone/>
              <a:defRPr sz="36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EDF90556-2DBD-48F3-8013-21C30B8D2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8440" y="6259383"/>
            <a:ext cx="581295" cy="4577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26FEE126-3118-43DD-8CC4-BC664E6348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46989" y="6259383"/>
            <a:ext cx="2259097" cy="4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Bild-Textfolie_v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="" xmlns:a16="http://schemas.microsoft.com/office/drawing/2014/main" id="{F0D4D6BC-2D74-064E-88A0-9B1ED2EC7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11472000" cy="900000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Slide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275A27E-5730-4A39-8245-B4C51BC2A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0070" y="6259384"/>
            <a:ext cx="595584" cy="4690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66272C0C-E0DD-4C1D-A6E3-95B59F1450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46989" y="6256350"/>
            <a:ext cx="2259097" cy="480928"/>
          </a:xfrm>
          <a:prstGeom prst="rect">
            <a:avLst/>
          </a:prstGeom>
        </p:spPr>
      </p:pic>
      <p:sp>
        <p:nvSpPr>
          <p:cNvPr id="7" name="Inhaltsplatzhalter 5">
            <a:extLst>
              <a:ext uri="{FF2B5EF4-FFF2-40B4-BE49-F238E27FC236}">
                <a16:creationId xmlns="" xmlns:a16="http://schemas.microsoft.com/office/drawing/2014/main" id="{505F6EAB-1021-4938-BA19-FFEBC5928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0000" y="1231284"/>
            <a:ext cx="11472000" cy="4455413"/>
          </a:xfrm>
          <a:prstGeom prst="rect">
            <a:avLst/>
          </a:prstGeom>
        </p:spPr>
        <p:txBody>
          <a:bodyPr lIns="90000"/>
          <a:lstStyle>
            <a:lvl1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1pPr>
            <a:lvl2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2pPr>
            <a:lvl3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3pPr>
            <a:lvl4pPr>
              <a:buFont typeface="Symbol" pitchFamily="2" charset="2"/>
              <a:buChar char="-"/>
              <a:defRPr/>
            </a:lvl4pPr>
            <a:lvl5pPr>
              <a:buFont typeface="Symbol" pitchFamily="2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0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="" xmlns:a16="http://schemas.microsoft.com/office/drawing/2014/main" id="{0B1F87C2-6BF9-0946-AD8C-CE0029258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2913" y="926758"/>
            <a:ext cx="11306176" cy="523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BM Plex Sans" panose="020B050305020300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D96EA4AB-38EB-4D50-8FAA-38A44BCB5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11508150" cy="900000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CD28A94C-8FD4-4CFF-8894-23936501E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0070" y="6259384"/>
            <a:ext cx="595584" cy="4690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EB245B9D-618F-4349-B576-7A9952E3E9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46989" y="6256350"/>
            <a:ext cx="2259097" cy="4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="" xmlns:a16="http://schemas.microsoft.com/office/drawing/2014/main" id="{D96EA4AB-38EB-4D50-8FAA-38A44BCB5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11479575" cy="900000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CB433865-19C5-4F17-9DFF-86FCB5C53402}"/>
              </a:ext>
            </a:extLst>
          </p:cNvPr>
          <p:cNvSpPr/>
          <p:nvPr userDrawn="1"/>
        </p:nvSpPr>
        <p:spPr>
          <a:xfrm flipH="1" flipV="1">
            <a:off x="0" y="908050"/>
            <a:ext cx="12192000" cy="504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7F4AFA0D-46C8-4BBF-8115-61782FBD7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0070" y="6259384"/>
            <a:ext cx="595584" cy="4690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BD0506DE-4E4E-44C4-8E1F-9FB9EA057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46989" y="6256350"/>
            <a:ext cx="2259097" cy="480928"/>
          </a:xfrm>
          <a:prstGeom prst="rect">
            <a:avLst/>
          </a:prstGeom>
        </p:spPr>
      </p:pic>
      <p:sp>
        <p:nvSpPr>
          <p:cNvPr id="10" name="Inhaltsplatzhalter 5">
            <a:extLst>
              <a:ext uri="{FF2B5EF4-FFF2-40B4-BE49-F238E27FC236}">
                <a16:creationId xmlns="" xmlns:a16="http://schemas.microsoft.com/office/drawing/2014/main" id="{16F2EA0D-80C1-411B-9C8D-8E61B2DFC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0000" y="1231284"/>
            <a:ext cx="11472000" cy="4455413"/>
          </a:xfrm>
          <a:prstGeom prst="rect">
            <a:avLst/>
          </a:prstGeom>
        </p:spPr>
        <p:txBody>
          <a:bodyPr lIns="90000"/>
          <a:lstStyle>
            <a:lvl1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1pPr>
            <a:lvl2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2pPr>
            <a:lvl3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3pPr>
            <a:lvl4pPr>
              <a:buFont typeface="Symbol" pitchFamily="2" charset="2"/>
              <a:buChar char="-"/>
              <a:defRPr/>
            </a:lvl4pPr>
            <a:lvl5pPr>
              <a:buFont typeface="Symbol" pitchFamily="2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8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="" xmlns:a16="http://schemas.microsoft.com/office/drawing/2014/main" id="{D96EA4AB-38EB-4D50-8FAA-38A44BCB5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11479575" cy="900000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CB433865-19C5-4F17-9DFF-86FCB5C53402}"/>
              </a:ext>
            </a:extLst>
          </p:cNvPr>
          <p:cNvSpPr/>
          <p:nvPr userDrawn="1"/>
        </p:nvSpPr>
        <p:spPr>
          <a:xfrm flipH="1" flipV="1">
            <a:off x="0" y="908050"/>
            <a:ext cx="12192000" cy="5041900"/>
          </a:xfrm>
          <a:prstGeom prst="rect">
            <a:avLst/>
          </a:prstGeom>
          <a:solidFill>
            <a:srgbClr val="91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7F4AFA0D-46C8-4BBF-8115-61782FBD7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0070" y="6259384"/>
            <a:ext cx="595584" cy="4690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BD0506DE-4E4E-44C4-8E1F-9FB9EA057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46989" y="6256350"/>
            <a:ext cx="2259097" cy="480928"/>
          </a:xfrm>
          <a:prstGeom prst="rect">
            <a:avLst/>
          </a:prstGeom>
        </p:spPr>
      </p:pic>
      <p:sp>
        <p:nvSpPr>
          <p:cNvPr id="10" name="Inhaltsplatzhalter 5">
            <a:extLst>
              <a:ext uri="{FF2B5EF4-FFF2-40B4-BE49-F238E27FC236}">
                <a16:creationId xmlns="" xmlns:a16="http://schemas.microsoft.com/office/drawing/2014/main" id="{8DFA97CF-F4A8-4077-8DC9-1F47DF292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0000" y="1231284"/>
            <a:ext cx="11472000" cy="4455413"/>
          </a:xfrm>
          <a:prstGeom prst="rect">
            <a:avLst/>
          </a:prstGeom>
        </p:spPr>
        <p:txBody>
          <a:bodyPr lIns="90000"/>
          <a:lstStyle>
            <a:lvl1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1pPr>
            <a:lvl2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2pPr>
            <a:lvl3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3pPr>
            <a:lvl4pPr>
              <a:buFont typeface="Symbol" pitchFamily="2" charset="2"/>
              <a:buChar char="-"/>
              <a:defRPr/>
            </a:lvl4pPr>
            <a:lvl5pPr>
              <a:buFont typeface="Symbol" pitchFamily="2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2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="" xmlns:a16="http://schemas.microsoft.com/office/drawing/2014/main" id="{D96EA4AB-38EB-4D50-8FAA-38A44BCB5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11479575" cy="900000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CB433865-19C5-4F17-9DFF-86FCB5C53402}"/>
              </a:ext>
            </a:extLst>
          </p:cNvPr>
          <p:cNvSpPr/>
          <p:nvPr userDrawn="1"/>
        </p:nvSpPr>
        <p:spPr>
          <a:xfrm flipH="1" flipV="1">
            <a:off x="0" y="908050"/>
            <a:ext cx="12192000" cy="5041900"/>
          </a:xfrm>
          <a:prstGeom prst="rect">
            <a:avLst/>
          </a:prstGeom>
          <a:solidFill>
            <a:srgbClr val="D0D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7F4AFA0D-46C8-4BBF-8115-61782FBD7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0070" y="6259384"/>
            <a:ext cx="595584" cy="4690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BD0506DE-4E4E-44C4-8E1F-9FB9EA057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46989" y="6256350"/>
            <a:ext cx="2259097" cy="480928"/>
          </a:xfrm>
          <a:prstGeom prst="rect">
            <a:avLst/>
          </a:prstGeom>
        </p:spPr>
      </p:pic>
      <p:sp>
        <p:nvSpPr>
          <p:cNvPr id="10" name="Inhaltsplatzhalter 5">
            <a:extLst>
              <a:ext uri="{FF2B5EF4-FFF2-40B4-BE49-F238E27FC236}">
                <a16:creationId xmlns="" xmlns:a16="http://schemas.microsoft.com/office/drawing/2014/main" id="{DFF72072-BCC6-40ED-9FB5-0D44E4ED0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0000" y="1231284"/>
            <a:ext cx="11472000" cy="4455413"/>
          </a:xfrm>
          <a:prstGeom prst="rect">
            <a:avLst/>
          </a:prstGeom>
        </p:spPr>
        <p:txBody>
          <a:bodyPr lIns="90000"/>
          <a:lstStyle>
            <a:lvl1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1pPr>
            <a:lvl2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2pPr>
            <a:lvl3pPr>
              <a:buFont typeface="Systemschrift Normal"/>
              <a:buChar char="›"/>
              <a:defRPr sz="2800" b="0">
                <a:latin typeface="IBM Plex Sans" panose="020B0503050203000203" pitchFamily="34" charset="0"/>
              </a:defRPr>
            </a:lvl3pPr>
            <a:lvl4pPr>
              <a:buFont typeface="Symbol" pitchFamily="2" charset="2"/>
              <a:buChar char="-"/>
              <a:defRPr/>
            </a:lvl4pPr>
            <a:lvl5pPr>
              <a:buFont typeface="Symbol" pitchFamily="2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9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="" xmlns:a16="http://schemas.microsoft.com/office/drawing/2014/main" id="{78E574B1-B37D-E543-8C44-E1CE49FAD524}"/>
              </a:ext>
            </a:extLst>
          </p:cNvPr>
          <p:cNvSpPr txBox="1">
            <a:spLocks/>
          </p:cNvSpPr>
          <p:nvPr userDrawn="1"/>
        </p:nvSpPr>
        <p:spPr>
          <a:xfrm>
            <a:off x="360000" y="6119228"/>
            <a:ext cx="5735999" cy="72000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 smtClean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rPr>
              <a:t>Estimating the carbon dioxide removal potential of </a:t>
            </a:r>
            <a:br>
              <a:rPr lang="en-US" sz="1400" b="1" kern="1200" dirty="0" smtClean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rPr>
            </a:br>
            <a:r>
              <a:rPr lang="en-US" sz="1400" b="1" kern="1200" dirty="0" smtClean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rPr>
              <a:t>alley-cropping agroforestry systems in Germany</a:t>
            </a:r>
            <a:endParaRPr lang="de-DE" sz="1400" b="1" kern="1200" dirty="0" smtClean="0">
              <a:solidFill>
                <a:schemeClr val="tx1"/>
              </a:solidFill>
              <a:latin typeface="IBM Plex Sans" panose="020B0503050203000203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dirty="0" smtClean="0">
                <a:latin typeface="IBM Plex Sans" panose="020B0503050203000203" pitchFamily="34" charset="0"/>
              </a:rPr>
              <a:t>Stephen B. Wirth et al.</a:t>
            </a:r>
            <a:endParaRPr lang="de-DE" sz="1400" dirty="0">
              <a:latin typeface="IBM Plex Sans" panose="020B0503050203000203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88605AE7-85F7-4BC7-BD07-20EA071F7C13}"/>
              </a:ext>
            </a:extLst>
          </p:cNvPr>
          <p:cNvSpPr txBox="1"/>
          <p:nvPr userDrawn="1"/>
        </p:nvSpPr>
        <p:spPr bwMode="auto">
          <a:xfrm>
            <a:off x="6023991" y="6429901"/>
            <a:ext cx="661287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46039D0F-907F-47FF-BF4D-6BC6DB73EA50}" type="slidenum">
              <a:rPr lang="de-DE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IBM Plex Sans" panose="020B0503050203000203" pitchFamily="34" charset="0"/>
                <a:ea typeface="Arial"/>
                <a:cs typeface="Arial"/>
              </a:rPr>
              <a:pPr algn="l">
                <a:defRPr/>
              </a:pPr>
              <a:t>‹#›</a:t>
            </a:fld>
            <a:endParaRPr lang="de-DE" sz="1200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6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4" r:id="rId3"/>
    <p:sldLayoutId id="2147483666" r:id="rId4"/>
    <p:sldLayoutId id="2147483651" r:id="rId5"/>
    <p:sldLayoutId id="2147483660" r:id="rId6"/>
    <p:sldLayoutId id="2147483665" r:id="rId7"/>
    <p:sldLayoutId id="2147483668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CDR per ha and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17" y="1231900"/>
            <a:ext cx="5939366" cy="4454525"/>
          </a:xfrm>
        </p:spPr>
      </p:pic>
    </p:spTree>
    <p:extLst>
      <p:ext uri="{BB962C8B-B14F-4D97-AF65-F5344CB8AC3E}">
        <p14:creationId xmlns:p14="http://schemas.microsoft.com/office/powerpoint/2010/main" val="461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loss per ha and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17" y="1231900"/>
            <a:ext cx="5939366" cy="4454525"/>
          </a:xfrm>
        </p:spPr>
      </p:pic>
    </p:spTree>
    <p:extLst>
      <p:ext uri="{BB962C8B-B14F-4D97-AF65-F5344CB8AC3E}">
        <p14:creationId xmlns:p14="http://schemas.microsoft.com/office/powerpoint/2010/main" val="1294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 </a:t>
            </a:r>
            <a:r>
              <a:rPr lang="en-US" smtClean="0"/>
              <a:t>of vegetation per ha and year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17" y="1231900"/>
            <a:ext cx="5939366" cy="4454525"/>
          </a:xfrm>
        </p:spPr>
      </p:pic>
    </p:spTree>
    <p:extLst>
      <p:ext uri="{BB962C8B-B14F-4D97-AF65-F5344CB8AC3E}">
        <p14:creationId xmlns:p14="http://schemas.microsoft.com/office/powerpoint/2010/main" val="538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PIK Farben">
      <a:dk1>
        <a:srgbClr val="000000"/>
      </a:dk1>
      <a:lt1>
        <a:srgbClr val="FFFFFF"/>
      </a:lt1>
      <a:dk2>
        <a:srgbClr val="334644"/>
      </a:dk2>
      <a:lt2>
        <a:srgbClr val="FFFFFF"/>
      </a:lt2>
      <a:accent1>
        <a:srgbClr val="8E908E"/>
      </a:accent1>
      <a:accent2>
        <a:srgbClr val="C3621C"/>
      </a:accent2>
      <a:accent3>
        <a:srgbClr val="8A704E"/>
      </a:accent3>
      <a:accent4>
        <a:srgbClr val="757A67"/>
      </a:accent4>
      <a:accent5>
        <a:srgbClr val="6E8980"/>
      </a:accent5>
      <a:accent6>
        <a:srgbClr val="7BADAE"/>
      </a:accent6>
      <a:hlink>
        <a:srgbClr val="334644"/>
      </a:hlink>
      <a:folHlink>
        <a:srgbClr val="3346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Systemschrift Normal</vt:lpstr>
      <vt:lpstr>Calibri</vt:lpstr>
      <vt:lpstr>Arial</vt:lpstr>
      <vt:lpstr>Symbol</vt:lpstr>
      <vt:lpstr>IBM Plex Sans</vt:lpstr>
      <vt:lpstr>Office</vt:lpstr>
      <vt:lpstr>Total CDR per ha and year</vt:lpstr>
      <vt:lpstr>Yield loss per ha and year</vt:lpstr>
      <vt:lpstr>CDR of vegetation per ha and year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Kreft</dc:creator>
  <cp:lastModifiedBy>Stephen Wirth</cp:lastModifiedBy>
  <cp:revision>137</cp:revision>
  <dcterms:created xsi:type="dcterms:W3CDTF">2020-11-23T08:04:57Z</dcterms:created>
  <dcterms:modified xsi:type="dcterms:W3CDTF">2025-04-26T11:24:13Z</dcterms:modified>
</cp:coreProperties>
</file>