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1pPr>
    <a:lvl2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2pPr>
    <a:lvl3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3pPr>
    <a:lvl4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4pPr>
    <a:lvl5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5pPr>
    <a:lvl6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6pPr>
    <a:lvl7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7pPr>
    <a:lvl8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8pPr>
    <a:lvl9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7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762000" y="2108200"/>
            <a:ext cx="11480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48275"/>
            <a:ext cx="11480800" cy="2016059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8350780"/>
            <a:ext cx="11480800" cy="492254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238" y="9067800"/>
            <a:ext cx="306325" cy="3284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341985"/>
            <a:ext cx="11480800" cy="28876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2044700"/>
            <a:ext cx="11480800" cy="37577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5829300"/>
            <a:ext cx="11480800" cy="61359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498850"/>
            <a:ext cx="11480800" cy="24213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7100189"/>
            <a:ext cx="11480800" cy="605792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wo jellyfish against a pink background"/>
          <p:cNvSpPr>
            <a:spLocks noGrp="1"/>
          </p:cNvSpPr>
          <p:nvPr>
            <p:ph type="pic" sz="half" idx="21"/>
          </p:nvPr>
        </p:nvSpPr>
        <p:spPr>
          <a:xfrm>
            <a:off x="6502400" y="4254500"/>
            <a:ext cx="7302500" cy="55151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wo jellyfish touching against a dark blue background"/>
          <p:cNvSpPr>
            <a:spLocks noGrp="1"/>
          </p:cNvSpPr>
          <p:nvPr>
            <p:ph type="pic" sz="half" idx="22"/>
          </p:nvPr>
        </p:nvSpPr>
        <p:spPr>
          <a:xfrm>
            <a:off x="6105525" y="0"/>
            <a:ext cx="729615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wo jellyfish against a blue background"/>
          <p:cNvSpPr>
            <a:spLocks noGrp="1"/>
          </p:cNvSpPr>
          <p:nvPr>
            <p:ph type="pic" idx="23"/>
          </p:nvPr>
        </p:nvSpPr>
        <p:spPr>
          <a:xfrm>
            <a:off x="-4267200" y="0"/>
            <a:ext cx="14630400" cy="9753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wo jellyfish touching against a dark blue background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45100"/>
            <a:ext cx="11476039" cy="198331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4380" y="8356599"/>
            <a:ext cx="11476040" cy="492253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764381" y="2108200"/>
            <a:ext cx="11476039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95900"/>
            <a:ext cx="4953000" cy="3530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Two jellyfish against a blue background"/>
          <p:cNvSpPr>
            <a:spLocks noGrp="1"/>
          </p:cNvSpPr>
          <p:nvPr>
            <p:ph type="pic" idx="21"/>
          </p:nvPr>
        </p:nvSpPr>
        <p:spPr>
          <a:xfrm>
            <a:off x="2184400" y="0"/>
            <a:ext cx="14630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62000" y="3441700"/>
            <a:ext cx="4953000" cy="1964400"/>
          </a:xfrm>
          <a:prstGeom prst="rect">
            <a:avLst/>
          </a:prstGeom>
        </p:spPr>
        <p:txBody>
          <a:bodyPr anchor="b"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7404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>
            <a:spLocks noGrp="1"/>
          </p:cNvSpPr>
          <p:nvPr>
            <p:ph type="pic" idx="21"/>
          </p:nvPr>
        </p:nvSpPr>
        <p:spPr>
          <a:xfrm>
            <a:off x="4292600" y="0"/>
            <a:ext cx="1291449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62000" y="495300"/>
            <a:ext cx="4953000" cy="1828800"/>
          </a:xfrm>
          <a:prstGeom prst="rect">
            <a:avLst/>
          </a:prstGeom>
        </p:spPr>
        <p:txBody>
          <a:bodyPr anchor="b"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534833"/>
            <a:ext cx="4953000" cy="5437717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2000" y="2247900"/>
            <a:ext cx="49530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762000" y="2108200"/>
            <a:ext cx="11480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759618" indent="-391318" algn="ctr" defTabSz="584200">
              <a:lnSpc>
                <a:spcPct val="100000"/>
              </a:lnSpc>
              <a:spcBef>
                <a:spcPts val="0"/>
              </a:spcBef>
              <a:buClrTx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1127918" indent="-391318" algn="ctr" defTabSz="584200">
              <a:lnSpc>
                <a:spcPct val="100000"/>
              </a:lnSpc>
              <a:spcBef>
                <a:spcPts val="0"/>
              </a:spcBef>
              <a:buClrTx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1496218" indent="-391318" algn="ctr" defTabSz="584200">
              <a:lnSpc>
                <a:spcPct val="100000"/>
              </a:lnSpc>
              <a:spcBef>
                <a:spcPts val="0"/>
              </a:spcBef>
              <a:buClrTx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1864518" indent="-391318" algn="ctr" defTabSz="584200">
              <a:lnSpc>
                <a:spcPct val="100000"/>
              </a:lnSpc>
              <a:spcBef>
                <a:spcPts val="0"/>
              </a:spcBef>
              <a:buClrTx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1pPr>
            <a:lvl2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2pPr>
            <a:lvl3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3pPr>
            <a:lvl4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4pPr>
            <a:lvl5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62000" y="2997200"/>
            <a:ext cx="11480800" cy="599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62000" y="457200"/>
            <a:ext cx="11480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067800"/>
            <a:ext cx="306325" cy="32842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4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1pPr>
      <a:lvl2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2pPr>
      <a:lvl3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3pPr>
      <a:lvl4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4pPr>
      <a:lvl5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5pPr>
      <a:lvl6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6pPr>
      <a:lvl7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7pPr>
      <a:lvl8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8pPr>
      <a:lvl9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9pPr>
    </p:titleStyle>
    <p:bodyStyle>
      <a:lvl1pPr marL="3683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7366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1049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14732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18415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22098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25781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29464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3318933" marR="0" indent="-372533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n the instabilities in the Earth’s magnetotail current layer: hybrid-Vlasov simulation"/>
          <p:cNvSpPr txBox="1">
            <a:spLocks noGrp="1"/>
          </p:cNvSpPr>
          <p:nvPr>
            <p:ph type="title" idx="4294967295"/>
          </p:nvPr>
        </p:nvSpPr>
        <p:spPr>
          <a:xfrm>
            <a:off x="1113654" y="2378737"/>
            <a:ext cx="10692143" cy="2290399"/>
          </a:xfrm>
          <a:prstGeom prst="rect">
            <a:avLst/>
          </a:prstGeom>
        </p:spPr>
        <p:txBody>
          <a:bodyPr anchor="b"/>
          <a:lstStyle>
            <a:lvl1pPr defTabSz="1148333">
              <a:lnSpc>
                <a:spcPct val="90000"/>
              </a:lnSpc>
              <a:defRPr sz="4800" b="1" spc="-2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accent1">
                    <a:lumMod val="75000"/>
                  </a:schemeClr>
                </a:solidFill>
              </a:rPr>
              <a:t>Instabilities of the magnetotail current layer: hybrid-Vlasov simulations of the Earth’s magnetosphere </a:t>
            </a:r>
          </a:p>
        </p:txBody>
      </p:sp>
      <p:sp>
        <p:nvSpPr>
          <p:cNvPr id="152" name="I. Zaitsev, G. Cozzani, M.Alho, K. Horaites, S. Hoilijoki, Y. Pfau-Kempf, U. Ganse, M. Battarbee, K. Papadakis and M.Palmroth…"/>
          <p:cNvSpPr txBox="1">
            <a:spLocks noGrp="1"/>
          </p:cNvSpPr>
          <p:nvPr>
            <p:ph type="body" sz="half" idx="4294967295"/>
          </p:nvPr>
        </p:nvSpPr>
        <p:spPr>
          <a:xfrm>
            <a:off x="-1" y="5262646"/>
            <a:ext cx="13004801" cy="2882358"/>
          </a:xfrm>
          <a:prstGeom prst="rect">
            <a:avLst/>
          </a:prstGeom>
        </p:spPr>
        <p:txBody>
          <a:bodyPr/>
          <a:lstStyle/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2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Ivan Zaitsev</a:t>
            </a:r>
            <a:r>
              <a:rPr baseline="30000"/>
              <a:t>1)</a:t>
            </a:r>
            <a:r>
              <a:rPr b="0"/>
              <a:t>, Giulia Cozzani</a:t>
            </a:r>
            <a:r>
              <a:rPr b="0" baseline="30000"/>
              <a:t>2)</a:t>
            </a:r>
            <a:r>
              <a:rPr b="0"/>
              <a:t>, Markku Alho</a:t>
            </a:r>
            <a:r>
              <a:rPr b="0" baseline="30000"/>
              <a:t>1)</a:t>
            </a:r>
            <a:r>
              <a:rPr b="0"/>
              <a:t>, Konstantinos Horaites</a:t>
            </a:r>
            <a:r>
              <a:rPr b="0" baseline="30000"/>
              <a:t>1)</a:t>
            </a:r>
            <a:r>
              <a:rPr b="0"/>
              <a:t>, Hongyang Zhou</a:t>
            </a:r>
            <a:r>
              <a:rPr b="0" baseline="30000"/>
              <a:t>3)</a:t>
            </a:r>
            <a:r>
              <a:rPr b="0"/>
              <a:t>, Sanni Hoilijoki</a:t>
            </a:r>
            <a:r>
              <a:rPr b="0" baseline="30000"/>
              <a:t>1)</a:t>
            </a:r>
            <a:r>
              <a:rPr b="0"/>
              <a:t>, Yann Pfau-Kempf</a:t>
            </a:r>
            <a:r>
              <a:rPr b="0" baseline="30000"/>
              <a:t>1)</a:t>
            </a:r>
            <a:r>
              <a:rPr b="0"/>
              <a:t>, Markus Battarbee</a:t>
            </a:r>
            <a:r>
              <a:rPr b="0" baseline="30000"/>
              <a:t>1)</a:t>
            </a:r>
            <a:r>
              <a:rPr b="0"/>
              <a:t>, Urs Ganse</a:t>
            </a:r>
            <a:r>
              <a:rPr b="0" baseline="30000"/>
              <a:t>1)</a:t>
            </a:r>
            <a:r>
              <a:rPr b="0"/>
              <a:t>, Konstantinos Papadakis</a:t>
            </a:r>
            <a:r>
              <a:rPr b="0" baseline="30000"/>
              <a:t>1)</a:t>
            </a:r>
            <a:r>
              <a:rPr b="0"/>
              <a:t>, Jonas Suni</a:t>
            </a:r>
            <a:r>
              <a:rPr b="0" baseline="30000"/>
              <a:t>1)</a:t>
            </a:r>
            <a:r>
              <a:rPr b="0"/>
              <a:t>, Venla Koikkalainen</a:t>
            </a:r>
            <a:r>
              <a:rPr b="0" baseline="30000"/>
              <a:t>1)</a:t>
            </a:r>
            <a:r>
              <a:rPr b="0"/>
              <a:t>, Lucile Turc</a:t>
            </a:r>
            <a:r>
              <a:rPr b="0" baseline="30000"/>
              <a:t>1)</a:t>
            </a:r>
            <a:r>
              <a:rPr b="0"/>
              <a:t>, and Minna Palmroth</a:t>
            </a:r>
            <a:r>
              <a:rPr b="0" baseline="30000"/>
              <a:t>1),4)</a:t>
            </a:r>
            <a:endParaRPr sz="4700"/>
          </a:p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4700"/>
          </a:p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1) Department of Physics, University of Helsinki, Finland  </a:t>
            </a:r>
            <a:endParaRPr sz="1800"/>
          </a:p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2) LPC2E, CNRS, CNES, OSUC, University of Orléans, Orléans, France</a:t>
            </a:r>
            <a:endParaRPr sz="4200"/>
          </a:p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3) Department of Astronomy, Boston University, MA, USA</a:t>
            </a:r>
            <a:endParaRPr sz="1800"/>
          </a:p>
          <a:p>
            <a:pPr marL="0" indent="0" algn="ctr" defTabSz="449833">
              <a:lnSpc>
                <a:spcPct val="80000"/>
              </a:lnSpc>
              <a:spcBef>
                <a:spcPts val="0"/>
              </a:spcBef>
              <a:buSzTx/>
              <a:buNone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4) Finnish Meteorological Institute, Helsinki, Finland</a:t>
            </a:r>
          </a:p>
        </p:txBody>
      </p:sp>
      <p:sp>
        <p:nvSpPr>
          <p:cNvPr id="153" name="Winter Satellite Workshop 22.01.2025"/>
          <p:cNvSpPr txBox="1"/>
          <p:nvPr/>
        </p:nvSpPr>
        <p:spPr>
          <a:xfrm>
            <a:off x="719325" y="8708532"/>
            <a:ext cx="11480803" cy="49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379729">
              <a:lnSpc>
                <a:spcPct val="90000"/>
              </a:lnSpc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EGU General Assembly 30.04.2025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6" y="121773"/>
            <a:ext cx="2475681" cy="201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78" y="655324"/>
            <a:ext cx="5712154" cy="88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aring analysis"/>
          <p:cNvSpPr txBox="1"/>
          <p:nvPr/>
        </p:nvSpPr>
        <p:spPr>
          <a:xfrm>
            <a:off x="4874090" y="222109"/>
            <a:ext cx="3256621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Tearing analysis</a:t>
            </a:r>
          </a:p>
        </p:txBody>
      </p:sp>
      <p:pic>
        <p:nvPicPr>
          <p:cNvPr id="278" name="fig_tear_final.pdf" descr="fig_tear_final.pdf"/>
          <p:cNvPicPr>
            <a:picLocks noChangeAspect="1"/>
          </p:cNvPicPr>
          <p:nvPr/>
        </p:nvPicPr>
        <p:blipFill>
          <a:blip r:embed="rId2"/>
          <a:srcRect r="50193"/>
          <a:stretch>
            <a:fillRect/>
          </a:stretch>
        </p:blipFill>
        <p:spPr>
          <a:xfrm>
            <a:off x="435872" y="1332320"/>
            <a:ext cx="6043022" cy="7889637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rmation of the magnetic islands"/>
          <p:cNvSpPr txBox="1"/>
          <p:nvPr/>
        </p:nvSpPr>
        <p:spPr>
          <a:xfrm>
            <a:off x="7664880" y="5017372"/>
            <a:ext cx="4626174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Formation of the magnetic islands</a:t>
            </a:r>
          </a:p>
        </p:txBody>
      </p:sp>
      <p:sp>
        <p:nvSpPr>
          <p:cNvPr id="280" name="Line"/>
          <p:cNvSpPr/>
          <p:nvPr/>
        </p:nvSpPr>
        <p:spPr>
          <a:xfrm flipH="1" flipV="1">
            <a:off x="6497768" y="4572296"/>
            <a:ext cx="956948" cy="4513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1" name="Line"/>
          <p:cNvSpPr/>
          <p:nvPr/>
        </p:nvSpPr>
        <p:spPr>
          <a:xfrm flipH="1">
            <a:off x="6513689" y="5486458"/>
            <a:ext cx="974209" cy="45377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2" name="Current layer with small normal B-field"/>
          <p:cNvSpPr txBox="1"/>
          <p:nvPr/>
        </p:nvSpPr>
        <p:spPr>
          <a:xfrm>
            <a:off x="7293646" y="2439056"/>
            <a:ext cx="536864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Current layer with small normal B-field</a:t>
            </a:r>
          </a:p>
        </p:txBody>
      </p:sp>
      <p:sp>
        <p:nvSpPr>
          <p:cNvPr id="283" name="Line"/>
          <p:cNvSpPr/>
          <p:nvPr/>
        </p:nvSpPr>
        <p:spPr>
          <a:xfrm flipH="1">
            <a:off x="6593313" y="2673343"/>
            <a:ext cx="586110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Current layer with small normal B-field"/>
          <p:cNvSpPr txBox="1"/>
          <p:nvPr/>
        </p:nvSpPr>
        <p:spPr>
          <a:xfrm>
            <a:off x="7293646" y="7595689"/>
            <a:ext cx="536864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Current layer with small normal B-field</a:t>
            </a:r>
          </a:p>
        </p:txBody>
      </p:sp>
      <p:sp>
        <p:nvSpPr>
          <p:cNvPr id="285" name="Line"/>
          <p:cNvSpPr/>
          <p:nvPr/>
        </p:nvSpPr>
        <p:spPr>
          <a:xfrm flipH="1">
            <a:off x="6593313" y="7829974"/>
            <a:ext cx="586110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6" name="Earthward direction"/>
          <p:cNvSpPr txBox="1"/>
          <p:nvPr/>
        </p:nvSpPr>
        <p:spPr>
          <a:xfrm>
            <a:off x="5137996" y="9056116"/>
            <a:ext cx="1983741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Earthward direction</a:t>
            </a:r>
          </a:p>
        </p:txBody>
      </p:sp>
      <p:sp>
        <p:nvSpPr>
          <p:cNvPr id="287" name="Line"/>
          <p:cNvSpPr/>
          <p:nvPr/>
        </p:nvSpPr>
        <p:spPr>
          <a:xfrm flipH="1">
            <a:off x="5836811" y="8956041"/>
            <a:ext cx="586110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8" name="Line"/>
          <p:cNvSpPr/>
          <p:nvPr/>
        </p:nvSpPr>
        <p:spPr>
          <a:xfrm flipH="1">
            <a:off x="899479" y="9006841"/>
            <a:ext cx="586111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9" name="Tailward direction"/>
          <p:cNvSpPr txBox="1"/>
          <p:nvPr/>
        </p:nvSpPr>
        <p:spPr>
          <a:xfrm>
            <a:off x="537174" y="9081516"/>
            <a:ext cx="1804316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Tailward direction</a:t>
            </a:r>
          </a:p>
        </p:txBody>
      </p:sp>
      <p:sp>
        <p:nvSpPr>
          <p:cNvPr id="290" name="North"/>
          <p:cNvSpPr txBox="1"/>
          <p:nvPr/>
        </p:nvSpPr>
        <p:spPr>
          <a:xfrm>
            <a:off x="171924" y="1656249"/>
            <a:ext cx="655219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North</a:t>
            </a:r>
          </a:p>
        </p:txBody>
      </p:sp>
      <p:sp>
        <p:nvSpPr>
          <p:cNvPr id="291" name="Line"/>
          <p:cNvSpPr/>
          <p:nvPr/>
        </p:nvSpPr>
        <p:spPr>
          <a:xfrm flipV="1">
            <a:off x="486832" y="679702"/>
            <a:ext cx="2" cy="80520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2" name="Line"/>
          <p:cNvSpPr/>
          <p:nvPr/>
        </p:nvSpPr>
        <p:spPr>
          <a:xfrm flipH="1">
            <a:off x="379091" y="8789414"/>
            <a:ext cx="2" cy="6583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3" name="South"/>
          <p:cNvSpPr txBox="1"/>
          <p:nvPr/>
        </p:nvSpPr>
        <p:spPr>
          <a:xfrm>
            <a:off x="134737" y="8323749"/>
            <a:ext cx="678791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South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fig_tear_final.pdf" descr="fig_tear_fin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1" y="1332320"/>
            <a:ext cx="12133058" cy="788963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aring analysis"/>
          <p:cNvSpPr txBox="1"/>
          <p:nvPr/>
        </p:nvSpPr>
        <p:spPr>
          <a:xfrm>
            <a:off x="4874090" y="222109"/>
            <a:ext cx="3256620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Tearing analysis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fig_tear_final.pdf" descr="fig_tear_final.pdf"/>
          <p:cNvPicPr>
            <a:picLocks noChangeAspect="1"/>
          </p:cNvPicPr>
          <p:nvPr/>
        </p:nvPicPr>
        <p:blipFill>
          <a:blip r:embed="rId2"/>
          <a:srcRect l="49613"/>
          <a:stretch>
            <a:fillRect/>
          </a:stretch>
        </p:blipFill>
        <p:spPr>
          <a:xfrm>
            <a:off x="6455496" y="1264586"/>
            <a:ext cx="6113433" cy="788963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Examples of current profiles…"/>
          <p:cNvSpPr txBox="1"/>
          <p:nvPr/>
        </p:nvSpPr>
        <p:spPr>
          <a:xfrm>
            <a:off x="1287003" y="1031350"/>
            <a:ext cx="3683540" cy="107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Examples of current profiles </a:t>
            </a:r>
          </a:p>
          <a:p>
            <a: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which we apply </a:t>
            </a:r>
          </a:p>
          <a:p>
            <a: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spatial Fourier transformation: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6" y="2404574"/>
            <a:ext cx="6582930" cy="99709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Averaging over spatial domain  Nz = Ny = 3 dx…"/>
          <p:cNvSpPr txBox="1"/>
          <p:nvPr/>
        </p:nvSpPr>
        <p:spPr>
          <a:xfrm>
            <a:off x="232353" y="3612719"/>
            <a:ext cx="5792839" cy="67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Averaging over spatial domain  Nz = Ny = 3 dx 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(adaptation of the method proposed by [Hoshino 1987])</a:t>
            </a:r>
          </a:p>
        </p:txBody>
      </p:sp>
      <p:sp>
        <p:nvSpPr>
          <p:cNvPr id="302" name="Select harmonics with amplitudes &gt; 0.5 nA/m"/>
          <p:cNvSpPr txBox="1"/>
          <p:nvPr/>
        </p:nvSpPr>
        <p:spPr>
          <a:xfrm>
            <a:off x="646443" y="4471029"/>
            <a:ext cx="4906442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Select harmonics with amplitudes &gt; 0.5 nA/m  </a:t>
            </a:r>
          </a:p>
        </p:txBody>
      </p:sp>
      <p:grpSp>
        <p:nvGrpSpPr>
          <p:cNvPr id="305" name="Group"/>
          <p:cNvGrpSpPr/>
          <p:nvPr/>
        </p:nvGrpSpPr>
        <p:grpSpPr>
          <a:xfrm>
            <a:off x="1360628" y="5033862"/>
            <a:ext cx="3478075" cy="439107"/>
            <a:chOff x="0" y="0"/>
            <a:chExt cx="3478075" cy="439105"/>
          </a:xfrm>
        </p:grpSpPr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1472" y="0"/>
              <a:ext cx="2006603" cy="419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m = 2,3  = &gt;"/>
            <p:cNvSpPr txBox="1"/>
            <p:nvPr/>
          </p:nvSpPr>
          <p:spPr>
            <a:xfrm>
              <a:off x="-1" y="56195"/>
              <a:ext cx="1376612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m = 2,3  = &gt;</a:t>
              </a:r>
            </a:p>
          </p:txBody>
        </p:sp>
      </p:grpSp>
      <p:sp>
        <p:nvSpPr>
          <p:cNvPr id="306" name="Line"/>
          <p:cNvSpPr/>
          <p:nvPr/>
        </p:nvSpPr>
        <p:spPr>
          <a:xfrm flipV="1">
            <a:off x="5611974" y="4472942"/>
            <a:ext cx="1262805" cy="22632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7" name="Line"/>
          <p:cNvSpPr/>
          <p:nvPr/>
        </p:nvSpPr>
        <p:spPr>
          <a:xfrm>
            <a:off x="5107725" y="1678685"/>
            <a:ext cx="1210602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8" name="Time evolution of the Fourier modes"/>
          <p:cNvSpPr txBox="1"/>
          <p:nvPr/>
        </p:nvSpPr>
        <p:spPr>
          <a:xfrm>
            <a:off x="1075748" y="5640190"/>
            <a:ext cx="3851128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Time evolution of the Fourier modes</a:t>
            </a:r>
          </a:p>
        </p:txBody>
      </p:sp>
      <p:sp>
        <p:nvSpPr>
          <p:cNvPr id="309" name="Line"/>
          <p:cNvSpPr/>
          <p:nvPr/>
        </p:nvSpPr>
        <p:spPr>
          <a:xfrm flipV="1">
            <a:off x="5067427" y="4669111"/>
            <a:ext cx="1709486" cy="107507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0" name="Line"/>
          <p:cNvSpPr/>
          <p:nvPr/>
        </p:nvSpPr>
        <p:spPr>
          <a:xfrm flipV="1">
            <a:off x="5106325" y="5771767"/>
            <a:ext cx="1214129" cy="13943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1" name="Slope gives the estimations for the growth rate"/>
          <p:cNvSpPr txBox="1"/>
          <p:nvPr/>
        </p:nvSpPr>
        <p:spPr>
          <a:xfrm>
            <a:off x="630184" y="6308002"/>
            <a:ext cx="4847531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Slope gives the estimations for the growth rate</a:t>
            </a:r>
          </a:p>
        </p:txBody>
      </p:sp>
      <p:sp>
        <p:nvSpPr>
          <p:cNvPr id="312" name="Line"/>
          <p:cNvSpPr/>
          <p:nvPr/>
        </p:nvSpPr>
        <p:spPr>
          <a:xfrm flipV="1">
            <a:off x="5544832" y="6198539"/>
            <a:ext cx="2068535" cy="329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72" y="6809353"/>
            <a:ext cx="5308603" cy="558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13" y="8034222"/>
            <a:ext cx="5524503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Parametric scan over the CL width"/>
          <p:cNvSpPr txBox="1"/>
          <p:nvPr/>
        </p:nvSpPr>
        <p:spPr>
          <a:xfrm>
            <a:off x="1142275" y="7681210"/>
            <a:ext cx="3990976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Parametric scan over the CL width</a:t>
            </a:r>
          </a:p>
        </p:txBody>
      </p:sp>
      <p:sp>
        <p:nvSpPr>
          <p:cNvPr id="316" name="Tearing analysis"/>
          <p:cNvSpPr txBox="1"/>
          <p:nvPr/>
        </p:nvSpPr>
        <p:spPr>
          <a:xfrm>
            <a:off x="4874090" y="222109"/>
            <a:ext cx="3256620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Tearing analysis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Kink analysis"/>
          <p:cNvSpPr txBox="1"/>
          <p:nvPr/>
        </p:nvSpPr>
        <p:spPr>
          <a:xfrm>
            <a:off x="5430647" y="225192"/>
            <a:ext cx="192105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Kink analysis</a:t>
            </a:r>
          </a:p>
        </p:txBody>
      </p:sp>
      <p:pic>
        <p:nvPicPr>
          <p:cNvPr id="331" name="fig_kink_final.pdf" descr="fig_kink_fin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63" y="881496"/>
            <a:ext cx="10939274" cy="8244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Kink (Flapping) analysis"/>
          <p:cNvSpPr txBox="1"/>
          <p:nvPr/>
        </p:nvSpPr>
        <p:spPr>
          <a:xfrm>
            <a:off x="4651099" y="225192"/>
            <a:ext cx="3480148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Kink (Flapping) analysis </a:t>
            </a:r>
          </a:p>
        </p:txBody>
      </p:sp>
      <p:pic>
        <p:nvPicPr>
          <p:cNvPr id="334" name="fig_kink_final.pdf" descr="fig_kink_final.pdf"/>
          <p:cNvPicPr>
            <a:picLocks noChangeAspect="1"/>
          </p:cNvPicPr>
          <p:nvPr/>
        </p:nvPicPr>
        <p:blipFill>
          <a:blip r:embed="rId2"/>
          <a:srcRect r="56321"/>
          <a:stretch>
            <a:fillRect/>
          </a:stretch>
        </p:blipFill>
        <p:spPr>
          <a:xfrm>
            <a:off x="1032763" y="881496"/>
            <a:ext cx="4778124" cy="8244842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Dusk"/>
          <p:cNvSpPr txBox="1"/>
          <p:nvPr/>
        </p:nvSpPr>
        <p:spPr>
          <a:xfrm>
            <a:off x="210125" y="1656249"/>
            <a:ext cx="578816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Dusk</a:t>
            </a:r>
          </a:p>
        </p:txBody>
      </p:sp>
      <p:sp>
        <p:nvSpPr>
          <p:cNvPr id="336" name="Line"/>
          <p:cNvSpPr/>
          <p:nvPr/>
        </p:nvSpPr>
        <p:spPr>
          <a:xfrm flipV="1">
            <a:off x="486832" y="679702"/>
            <a:ext cx="2" cy="80520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7" name="Line"/>
          <p:cNvSpPr/>
          <p:nvPr/>
        </p:nvSpPr>
        <p:spPr>
          <a:xfrm flipH="1">
            <a:off x="379091" y="8789414"/>
            <a:ext cx="2" cy="6583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8" name="Dawn"/>
          <p:cNvSpPr txBox="1"/>
          <p:nvPr/>
        </p:nvSpPr>
        <p:spPr>
          <a:xfrm>
            <a:off x="150993" y="8323749"/>
            <a:ext cx="646279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Dawn</a:t>
            </a:r>
          </a:p>
        </p:txBody>
      </p:sp>
      <p:sp>
        <p:nvSpPr>
          <p:cNvPr id="339" name="Formation of the X-O lines"/>
          <p:cNvSpPr txBox="1"/>
          <p:nvPr/>
        </p:nvSpPr>
        <p:spPr>
          <a:xfrm>
            <a:off x="7120038" y="3691966"/>
            <a:ext cx="3709257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Formation of the </a:t>
            </a:r>
            <a:r>
              <a:rPr>
                <a:solidFill>
                  <a:schemeClr val="accent6"/>
                </a:solidFill>
              </a:rPr>
              <a:t>X</a:t>
            </a:r>
            <a:r>
              <a:t>-</a:t>
            </a:r>
            <a:r>
              <a:rPr>
                <a:solidFill>
                  <a:schemeClr val="accent3"/>
                </a:solidFill>
              </a:rPr>
              <a:t>O</a:t>
            </a:r>
            <a:r>
              <a:t> lines</a:t>
            </a:r>
          </a:p>
        </p:txBody>
      </p:sp>
      <p:sp>
        <p:nvSpPr>
          <p:cNvPr id="340" name="Intensification of Bx (stripe pattern)…"/>
          <p:cNvSpPr txBox="1"/>
          <p:nvPr/>
        </p:nvSpPr>
        <p:spPr>
          <a:xfrm>
            <a:off x="6046234" y="1878146"/>
            <a:ext cx="6495964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Intensification of Bx (stripe pattern) 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is due to vertical oscillations of the current layer</a:t>
            </a:r>
          </a:p>
        </p:txBody>
      </p:sp>
      <p:sp>
        <p:nvSpPr>
          <p:cNvPr id="341" name="Line"/>
          <p:cNvSpPr/>
          <p:nvPr/>
        </p:nvSpPr>
        <p:spPr>
          <a:xfrm flipH="1">
            <a:off x="4745516" y="3993448"/>
            <a:ext cx="2198348" cy="28027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2" name="Line"/>
          <p:cNvSpPr/>
          <p:nvPr/>
        </p:nvSpPr>
        <p:spPr>
          <a:xfrm flipH="1">
            <a:off x="4750965" y="4238981"/>
            <a:ext cx="2455367" cy="177185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3" name="X-O lines removed by kink?"/>
          <p:cNvSpPr txBox="1"/>
          <p:nvPr/>
        </p:nvSpPr>
        <p:spPr>
          <a:xfrm>
            <a:off x="7188403" y="7080874"/>
            <a:ext cx="438581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X</a:t>
            </a:r>
            <a:r>
              <a:rPr dirty="0">
                <a:solidFill>
                  <a:srgbClr val="000000"/>
                </a:solidFill>
              </a:rPr>
              <a:t>-</a:t>
            </a:r>
            <a:r>
              <a:rPr dirty="0">
                <a:solidFill>
                  <a:schemeClr val="accent3"/>
                </a:solidFill>
              </a:rPr>
              <a:t>O</a:t>
            </a:r>
            <a:r>
              <a:rPr dirty="0">
                <a:solidFill>
                  <a:srgbClr val="000000"/>
                </a:solidFill>
              </a:rPr>
              <a:t> lines</a:t>
            </a:r>
            <a:r>
              <a:rPr lang="en-US" dirty="0">
                <a:solidFill>
                  <a:srgbClr val="000000"/>
                </a:solidFill>
              </a:rPr>
              <a:t> are</a:t>
            </a:r>
            <a:r>
              <a:rPr dirty="0">
                <a:solidFill>
                  <a:srgbClr val="000000"/>
                </a:solidFill>
              </a:rPr>
              <a:t> removed by kink?</a:t>
            </a:r>
          </a:p>
        </p:txBody>
      </p:sp>
      <p:sp>
        <p:nvSpPr>
          <p:cNvPr id="344" name="Line"/>
          <p:cNvSpPr/>
          <p:nvPr/>
        </p:nvSpPr>
        <p:spPr>
          <a:xfrm flipH="1">
            <a:off x="4484265" y="7412187"/>
            <a:ext cx="2439852" cy="34277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tear_kink_video.mp4" descr="tear_kink_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75" y="-17929"/>
            <a:ext cx="1075765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0"/>
          <p:cNvSpPr txBox="1"/>
          <p:nvPr/>
        </p:nvSpPr>
        <p:spPr>
          <a:xfrm>
            <a:off x="7505700" y="2356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0</a:t>
            </a:r>
          </a:p>
        </p:txBody>
      </p:sp>
      <p:sp>
        <p:nvSpPr>
          <p:cNvPr id="348" name="1"/>
          <p:cNvSpPr txBox="1"/>
          <p:nvPr/>
        </p:nvSpPr>
        <p:spPr>
          <a:xfrm>
            <a:off x="10155766" y="2356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</a:t>
            </a:r>
          </a:p>
        </p:txBody>
      </p:sp>
      <p:sp>
        <p:nvSpPr>
          <p:cNvPr id="349" name="3"/>
          <p:cNvSpPr txBox="1"/>
          <p:nvPr/>
        </p:nvSpPr>
        <p:spPr>
          <a:xfrm>
            <a:off x="10155766" y="2614746"/>
            <a:ext cx="279401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</a:t>
            </a:r>
          </a:p>
        </p:txBody>
      </p:sp>
      <p:sp>
        <p:nvSpPr>
          <p:cNvPr id="350" name="5"/>
          <p:cNvSpPr txBox="1"/>
          <p:nvPr/>
        </p:nvSpPr>
        <p:spPr>
          <a:xfrm>
            <a:off x="10155766" y="5095480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</a:t>
            </a:r>
          </a:p>
        </p:txBody>
      </p:sp>
      <p:sp>
        <p:nvSpPr>
          <p:cNvPr id="351" name="7"/>
          <p:cNvSpPr txBox="1"/>
          <p:nvPr/>
        </p:nvSpPr>
        <p:spPr>
          <a:xfrm>
            <a:off x="10155766" y="7449212"/>
            <a:ext cx="279402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7</a:t>
            </a:r>
          </a:p>
        </p:txBody>
      </p:sp>
      <p:sp>
        <p:nvSpPr>
          <p:cNvPr id="352" name="2"/>
          <p:cNvSpPr txBox="1"/>
          <p:nvPr/>
        </p:nvSpPr>
        <p:spPr>
          <a:xfrm>
            <a:off x="7505700" y="2614746"/>
            <a:ext cx="279401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</a:t>
            </a:r>
          </a:p>
        </p:txBody>
      </p:sp>
      <p:sp>
        <p:nvSpPr>
          <p:cNvPr id="353" name="4"/>
          <p:cNvSpPr txBox="1"/>
          <p:nvPr/>
        </p:nvSpPr>
        <p:spPr>
          <a:xfrm>
            <a:off x="7505700" y="5095480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</a:t>
            </a:r>
          </a:p>
        </p:txBody>
      </p:sp>
      <p:sp>
        <p:nvSpPr>
          <p:cNvPr id="354" name="6"/>
          <p:cNvSpPr txBox="1"/>
          <p:nvPr/>
        </p:nvSpPr>
        <p:spPr>
          <a:xfrm>
            <a:off x="7505700" y="74238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</a:t>
            </a:r>
          </a:p>
        </p:txBody>
      </p:sp>
      <p:sp>
        <p:nvSpPr>
          <p:cNvPr id="355" name="And with active development…"/>
          <p:cNvSpPr txBox="1"/>
          <p:nvPr/>
        </p:nvSpPr>
        <p:spPr>
          <a:xfrm>
            <a:off x="71715" y="7885819"/>
            <a:ext cx="6385525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</a:t>
            </a:r>
            <a:r>
              <a:rPr dirty="0"/>
              <a:t>ith </a:t>
            </a:r>
            <a:r>
              <a:rPr lang="en-US" dirty="0"/>
              <a:t>the </a:t>
            </a:r>
            <a:r>
              <a:rPr dirty="0"/>
              <a:t>development of the flapping (kinking)</a:t>
            </a:r>
            <a:r>
              <a:rPr lang="en-US" dirty="0"/>
              <a:t>  </a:t>
            </a:r>
            <a:endParaRPr dirty="0"/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- c</a:t>
            </a:r>
            <a:r>
              <a:rPr dirty="0"/>
              <a:t>rescents are thermali</a:t>
            </a:r>
            <a:r>
              <a:rPr lang="en-US" dirty="0"/>
              <a:t>z</a:t>
            </a:r>
            <a:r>
              <a:rPr dirty="0"/>
              <a:t>ed</a:t>
            </a:r>
          </a:p>
        </p:txBody>
      </p:sp>
      <p:sp>
        <p:nvSpPr>
          <p:cNvPr id="356" name="After 1350s XO lines disappears…"/>
          <p:cNvSpPr txBox="1"/>
          <p:nvPr/>
        </p:nvSpPr>
        <p:spPr>
          <a:xfrm>
            <a:off x="1123575" y="1225742"/>
            <a:ext cx="4914807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1350s X</a:t>
            </a:r>
            <a:r>
              <a:rPr lang="en-US" dirty="0"/>
              <a:t>-</a:t>
            </a:r>
            <a:r>
              <a:rPr dirty="0"/>
              <a:t>O lines disappears 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 the near-Earth region (x&gt; -15 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akeaways:…"/>
          <p:cNvSpPr txBox="1"/>
          <p:nvPr/>
        </p:nvSpPr>
        <p:spPr>
          <a:xfrm>
            <a:off x="417667" y="-56219"/>
            <a:ext cx="10419519" cy="7080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Conclusions</a:t>
            </a:r>
            <a:r>
              <a:rPr dirty="0"/>
              <a:t>:</a:t>
            </a:r>
            <a:endParaRPr lang="en-US" dirty="0"/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l">
              <a:lnSpc>
                <a:spcPct val="130000"/>
              </a:lnSpc>
              <a:defRPr sz="3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Tearing instability: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a) Develops along the Sun-Earth direction.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b) Drives the formation of reconnection X-lines.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c) Amplifies meandering, leading to the formation of crescents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l">
              <a:lnSpc>
                <a:spcPct val="130000"/>
              </a:lnSpc>
              <a:defRPr sz="3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Kink instability :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a) Develops along the dawn-dusk direction.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b) Causes flapping.</a:t>
            </a:r>
          </a:p>
          <a:p>
            <a:pPr algn="l">
              <a:lnSpc>
                <a:spcPct val="130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c) Thermalizes crescents.</a:t>
            </a:r>
          </a:p>
        </p:txBody>
      </p:sp>
      <p:grpSp>
        <p:nvGrpSpPr>
          <p:cNvPr id="375" name="Group"/>
          <p:cNvGrpSpPr/>
          <p:nvPr/>
        </p:nvGrpSpPr>
        <p:grpSpPr>
          <a:xfrm>
            <a:off x="7308240" y="4769226"/>
            <a:ext cx="5458186" cy="3114917"/>
            <a:chOff x="0" y="0"/>
            <a:chExt cx="5458184" cy="3114916"/>
          </a:xfrm>
        </p:grpSpPr>
        <p:grpSp>
          <p:nvGrpSpPr>
            <p:cNvPr id="369" name="Group"/>
            <p:cNvGrpSpPr/>
            <p:nvPr/>
          </p:nvGrpSpPr>
          <p:grpSpPr>
            <a:xfrm>
              <a:off x="0" y="-1"/>
              <a:ext cx="5186048" cy="3045468"/>
              <a:chOff x="0" y="0"/>
              <a:chExt cx="5186047" cy="3045466"/>
            </a:xfrm>
          </p:grpSpPr>
          <p:sp>
            <p:nvSpPr>
              <p:cNvPr id="359" name="Rhombus"/>
              <p:cNvSpPr/>
              <p:nvPr/>
            </p:nvSpPr>
            <p:spPr>
              <a:xfrm>
                <a:off x="410105" y="-1"/>
                <a:ext cx="4775942" cy="2382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2">
                  <a:alpha val="26200"/>
                </a:schemeClr>
              </a:solidFill>
              <a:ln w="12700" cap="flat">
                <a:solidFill>
                  <a:srgbClr val="000000">
                    <a:alpha val="13175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2200">
                    <a:solidFill>
                      <a:srgbClr val="FFFFFF"/>
                    </a:solidFill>
                    <a:latin typeface="Graphik-Medium"/>
                    <a:ea typeface="Graphik-Medium"/>
                    <a:cs typeface="Graphik-Medium"/>
                    <a:sym typeface="Graphik Medium"/>
                  </a:defRPr>
                </a:pPr>
                <a:endParaRPr/>
              </a:p>
            </p:txBody>
          </p:sp>
          <p:sp>
            <p:nvSpPr>
              <p:cNvPr id="360" name="Line"/>
              <p:cNvSpPr/>
              <p:nvPr/>
            </p:nvSpPr>
            <p:spPr>
              <a:xfrm rot="21188476">
                <a:off x="555754" y="1104257"/>
                <a:ext cx="2199300" cy="1431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3" h="21600" extrusionOk="0">
                    <a:moveTo>
                      <a:pt x="194" y="0"/>
                    </a:moveTo>
                    <a:cubicBezTo>
                      <a:pt x="-459" y="3943"/>
                      <a:pt x="569" y="8141"/>
                      <a:pt x="2741" y="10459"/>
                    </a:cubicBezTo>
                    <a:cubicBezTo>
                      <a:pt x="4427" y="12258"/>
                      <a:pt x="6513" y="12594"/>
                      <a:pt x="8481" y="11923"/>
                    </a:cubicBezTo>
                    <a:cubicBezTo>
                      <a:pt x="9676" y="11516"/>
                      <a:pt x="10818" y="10726"/>
                      <a:pt x="12046" y="10481"/>
                    </a:cubicBezTo>
                    <a:cubicBezTo>
                      <a:pt x="13250" y="10240"/>
                      <a:pt x="14433" y="10490"/>
                      <a:pt x="15517" y="11008"/>
                    </a:cubicBezTo>
                    <a:cubicBezTo>
                      <a:pt x="18691" y="12524"/>
                      <a:pt x="21141" y="16667"/>
                      <a:pt x="20689" y="21600"/>
                    </a:cubicBezTo>
                  </a:path>
                </a:pathLst>
              </a:custGeom>
              <a:noFill/>
              <a:ln w="50800" cap="flat">
                <a:solidFill>
                  <a:srgbClr val="650E4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361" name="Line"/>
              <p:cNvSpPr/>
              <p:nvPr/>
            </p:nvSpPr>
            <p:spPr>
              <a:xfrm rot="21188476">
                <a:off x="574976" y="1064282"/>
                <a:ext cx="2152110" cy="1539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53" extrusionOk="0">
                    <a:moveTo>
                      <a:pt x="0" y="523"/>
                    </a:moveTo>
                    <a:cubicBezTo>
                      <a:pt x="2996" y="-803"/>
                      <a:pt x="6336" y="447"/>
                      <a:pt x="8306" y="3649"/>
                    </a:cubicBezTo>
                    <a:cubicBezTo>
                      <a:pt x="9212" y="5121"/>
                      <a:pt x="9738" y="6911"/>
                      <a:pt x="9913" y="8779"/>
                    </a:cubicBezTo>
                    <a:cubicBezTo>
                      <a:pt x="10053" y="10270"/>
                      <a:pt x="9960" y="11794"/>
                      <a:pt x="10168" y="13274"/>
                    </a:cubicBezTo>
                    <a:cubicBezTo>
                      <a:pt x="10505" y="15678"/>
                      <a:pt x="11652" y="17786"/>
                      <a:pt x="13346" y="19009"/>
                    </a:cubicBezTo>
                    <a:cubicBezTo>
                      <a:pt x="14662" y="20212"/>
                      <a:pt x="16272" y="20797"/>
                      <a:pt x="17895" y="20622"/>
                    </a:cubicBezTo>
                    <a:cubicBezTo>
                      <a:pt x="19149" y="20487"/>
                      <a:pt x="20349" y="19895"/>
                      <a:pt x="21600" y="19729"/>
                    </a:cubicBezTo>
                  </a:path>
                </a:pathLst>
              </a:custGeom>
              <a:noFill/>
              <a:ln w="50800" cap="flat">
                <a:solidFill>
                  <a:srgbClr val="650E4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362" name="Line"/>
              <p:cNvSpPr/>
              <p:nvPr/>
            </p:nvSpPr>
            <p:spPr>
              <a:xfrm flipV="1">
                <a:off x="2575465" y="1010614"/>
                <a:ext cx="1457874" cy="811883"/>
              </a:xfrm>
              <a:prstGeom prst="line">
                <a:avLst/>
              </a:prstGeom>
              <a:noFill/>
              <a:ln w="76200" cap="flat">
                <a:solidFill>
                  <a:srgbClr val="800D0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3" name="Line"/>
              <p:cNvSpPr/>
              <p:nvPr/>
            </p:nvSpPr>
            <p:spPr>
              <a:xfrm flipH="1" flipV="1">
                <a:off x="42210" y="1880016"/>
                <a:ext cx="2127527" cy="1165450"/>
              </a:xfrm>
              <a:prstGeom prst="line">
                <a:avLst/>
              </a:prstGeom>
              <a:noFill/>
              <a:ln w="50800" cap="flat">
                <a:solidFill>
                  <a:srgbClr val="650E4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4" name="Tearing"/>
              <p:cNvSpPr txBox="1"/>
              <p:nvPr/>
            </p:nvSpPr>
            <p:spPr>
              <a:xfrm>
                <a:off x="404918" y="2658802"/>
                <a:ext cx="887170" cy="378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50E47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Tearing</a:t>
                </a:r>
              </a:p>
            </p:txBody>
          </p:sp>
          <p:sp>
            <p:nvSpPr>
              <p:cNvPr id="365" name="Jy"/>
              <p:cNvSpPr txBox="1"/>
              <p:nvPr/>
            </p:nvSpPr>
            <p:spPr>
              <a:xfrm>
                <a:off x="2421354" y="907698"/>
                <a:ext cx="499772" cy="454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800D02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Jy</a:t>
                </a:r>
              </a:p>
            </p:txBody>
          </p:sp>
          <p:sp>
            <p:nvSpPr>
              <p:cNvPr id="366" name="kx"/>
              <p:cNvSpPr txBox="1"/>
              <p:nvPr/>
            </p:nvSpPr>
            <p:spPr>
              <a:xfrm>
                <a:off x="-1" y="2213452"/>
                <a:ext cx="519962" cy="467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k</a:t>
                </a:r>
                <a:r>
                  <a:rPr sz="1600"/>
                  <a:t>x</a:t>
                </a:r>
              </a:p>
            </p:txBody>
          </p:sp>
          <p:sp>
            <p:nvSpPr>
              <p:cNvPr id="367" name="Line"/>
              <p:cNvSpPr/>
              <p:nvPr/>
            </p:nvSpPr>
            <p:spPr>
              <a:xfrm>
                <a:off x="126908" y="2300470"/>
                <a:ext cx="327334" cy="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8" name="Line"/>
              <p:cNvSpPr/>
              <p:nvPr/>
            </p:nvSpPr>
            <p:spPr>
              <a:xfrm flipV="1">
                <a:off x="1561161" y="482207"/>
                <a:ext cx="1457875" cy="811883"/>
              </a:xfrm>
              <a:prstGeom prst="line">
                <a:avLst/>
              </a:prstGeom>
              <a:noFill/>
              <a:ln w="76200" cap="flat">
                <a:solidFill>
                  <a:srgbClr val="800D0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0" name="Line"/>
            <p:cNvSpPr/>
            <p:nvPr/>
          </p:nvSpPr>
          <p:spPr>
            <a:xfrm rot="18900000">
              <a:off x="2719713" y="1364137"/>
              <a:ext cx="2466540" cy="86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extrusionOk="0">
                  <a:moveTo>
                    <a:pt x="0" y="0"/>
                  </a:moveTo>
                  <a:cubicBezTo>
                    <a:pt x="105" y="2967"/>
                    <a:pt x="534" y="5672"/>
                    <a:pt x="1202" y="7752"/>
                  </a:cubicBezTo>
                  <a:cubicBezTo>
                    <a:pt x="1990" y="10206"/>
                    <a:pt x="3113" y="11757"/>
                    <a:pt x="4291" y="10946"/>
                  </a:cubicBezTo>
                  <a:cubicBezTo>
                    <a:pt x="6277" y="9580"/>
                    <a:pt x="7536" y="686"/>
                    <a:pt x="9694" y="3221"/>
                  </a:cubicBezTo>
                  <a:cubicBezTo>
                    <a:pt x="12003" y="5934"/>
                    <a:pt x="10553" y="20707"/>
                    <a:pt x="13626" y="20947"/>
                  </a:cubicBezTo>
                  <a:cubicBezTo>
                    <a:pt x="15307" y="21078"/>
                    <a:pt x="15712" y="14831"/>
                    <a:pt x="16584" y="10517"/>
                  </a:cubicBezTo>
                  <a:cubicBezTo>
                    <a:pt x="17049" y="8216"/>
                    <a:pt x="17760" y="6369"/>
                    <a:pt x="18636" y="6237"/>
                  </a:cubicBezTo>
                  <a:cubicBezTo>
                    <a:pt x="19576" y="6095"/>
                    <a:pt x="20394" y="7923"/>
                    <a:pt x="20883" y="10388"/>
                  </a:cubicBezTo>
                  <a:cubicBezTo>
                    <a:pt x="21559" y="13800"/>
                    <a:pt x="21600" y="18048"/>
                    <a:pt x="20969" y="21600"/>
                  </a:cubicBezTo>
                </a:path>
              </a:pathLst>
            </a:custGeom>
            <a:noFill/>
            <a:ln w="50800" cap="flat">
              <a:solidFill>
                <a:srgbClr val="00346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004F05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 flipV="1">
              <a:off x="3468464" y="1816643"/>
              <a:ext cx="1952902" cy="1105426"/>
            </a:xfrm>
            <a:prstGeom prst="line">
              <a:avLst/>
            </a:prstGeom>
            <a:noFill/>
            <a:ln w="50800" cap="flat">
              <a:solidFill>
                <a:srgbClr val="00346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72" name="Kink"/>
            <p:cNvSpPr txBox="1"/>
            <p:nvPr/>
          </p:nvSpPr>
          <p:spPr>
            <a:xfrm>
              <a:off x="4093908" y="2647810"/>
              <a:ext cx="689501" cy="46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0346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Kink</a:t>
              </a:r>
            </a:p>
          </p:txBody>
        </p:sp>
        <p:sp>
          <p:nvSpPr>
            <p:cNvPr id="373" name="ky"/>
            <p:cNvSpPr txBox="1"/>
            <p:nvPr/>
          </p:nvSpPr>
          <p:spPr>
            <a:xfrm>
              <a:off x="5080954" y="2146854"/>
              <a:ext cx="377231" cy="46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k</a:t>
              </a:r>
              <a:r>
                <a:rPr sz="1600"/>
                <a:t>y</a:t>
              </a:r>
            </a:p>
          </p:txBody>
        </p:sp>
        <p:sp>
          <p:nvSpPr>
            <p:cNvPr id="374" name="Line"/>
            <p:cNvSpPr/>
            <p:nvPr/>
          </p:nvSpPr>
          <p:spPr>
            <a:xfrm>
              <a:off x="5080954" y="2218904"/>
              <a:ext cx="377231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And with active development…">
            <a:extLst>
              <a:ext uri="{FF2B5EF4-FFF2-40B4-BE49-F238E27FC236}">
                <a16:creationId xmlns:a16="http://schemas.microsoft.com/office/drawing/2014/main" id="{57F48B50-3A16-092B-9129-0DFEF75EB8BB}"/>
              </a:ext>
            </a:extLst>
          </p:cNvPr>
          <p:cNvSpPr txBox="1"/>
          <p:nvPr/>
        </p:nvSpPr>
        <p:spPr>
          <a:xfrm>
            <a:off x="363880" y="8189844"/>
            <a:ext cx="1074012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/>
              <a:t>On instabilities -  Zaitsev et. al. 2025 JGR</a:t>
            </a:r>
          </a:p>
          <a:p>
            <a:pPr algn="l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/>
              <a:t>Kink impact on the reconnection rate - </a:t>
            </a:r>
            <a:r>
              <a:rPr lang="en-US" sz="3200" dirty="0" err="1"/>
              <a:t>Cozzani</a:t>
            </a:r>
            <a:r>
              <a:rPr lang="en-US" sz="3200" dirty="0"/>
              <a:t> et. al. 2025 GRL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1"/>
          <p:cNvSpPr txBox="1"/>
          <p:nvPr/>
        </p:nvSpPr>
        <p:spPr>
          <a:xfrm>
            <a:off x="3149959" y="3707219"/>
            <a:ext cx="7008467" cy="859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>
              <a:defRPr sz="5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Thank you for attention 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607599"/>
            <a:ext cx="8788400" cy="496570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ranslation step: Linear shear of f in the (x,vx) space"/>
          <p:cNvSpPr txBox="1"/>
          <p:nvPr/>
        </p:nvSpPr>
        <p:spPr>
          <a:xfrm>
            <a:off x="2540977" y="1882337"/>
            <a:ext cx="7129223" cy="53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Translation step: Linear shear of f in the (x,v</a:t>
            </a:r>
            <a:r>
              <a:rPr baseline="-25000"/>
              <a:t>x</a:t>
            </a:r>
            <a:r>
              <a:t>) space</a:t>
            </a:r>
          </a:p>
        </p:txBody>
      </p:sp>
      <p:sp>
        <p:nvSpPr>
          <p:cNvPr id="382" name="Acceleration: Electric field cause linear shift of f in v-space and Lorenz force cause gyration…"/>
          <p:cNvSpPr txBox="1"/>
          <p:nvPr/>
        </p:nvSpPr>
        <p:spPr>
          <a:xfrm>
            <a:off x="339531" y="8255178"/>
            <a:ext cx="12325736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Acceleration: Electric field cause linear shift of f in v-space and Lorenz force cause gyration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Acceleration step affects velocity space locally within each spatial cell.</a:t>
            </a:r>
          </a:p>
        </p:txBody>
      </p:sp>
      <p:sp>
        <p:nvSpPr>
          <p:cNvPr id="383" name="Urs Ganse et. al [2023] : Enabling technology for global 3D + 3V hybrid-Vlasov simulations of near-Earth space"/>
          <p:cNvSpPr txBox="1"/>
          <p:nvPr/>
        </p:nvSpPr>
        <p:spPr>
          <a:xfrm>
            <a:off x="389676" y="1105511"/>
            <a:ext cx="1222545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Urs Ganse et. al [2023] : Enabling technology for global 3D+3V hybrid-Vlasov simulations</a:t>
            </a:r>
          </a:p>
        </p:txBody>
      </p:sp>
      <p:sp>
        <p:nvSpPr>
          <p:cNvPr id="384" name="Vlasiator: global hybrid-Vlasov model [Palmroth 2018]:"/>
          <p:cNvSpPr txBox="1"/>
          <p:nvPr/>
        </p:nvSpPr>
        <p:spPr>
          <a:xfrm>
            <a:off x="3830527" y="104508"/>
            <a:ext cx="4550123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Vlasiator: Vlasov solver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utline:…"/>
          <p:cNvSpPr txBox="1"/>
          <p:nvPr/>
        </p:nvSpPr>
        <p:spPr>
          <a:xfrm>
            <a:off x="344773" y="1356754"/>
            <a:ext cx="12660028" cy="374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70000"/>
              </a:lnSpc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Outline:</a:t>
            </a:r>
            <a:endParaRPr sz="4200" dirty="0"/>
          </a:p>
          <a:p>
            <a:pPr marL="241299" indent="-241299" algn="l">
              <a:lnSpc>
                <a:spcPct val="170000"/>
              </a:lnSpc>
              <a:buSzPct val="100000"/>
              <a:buAutoNum type="arabicPeriod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Overview on </a:t>
            </a:r>
            <a:r>
              <a:rPr lang="en-US" dirty="0"/>
              <a:t>tearing and kink</a:t>
            </a:r>
            <a:r>
              <a:rPr dirty="0"/>
              <a:t> instabilities</a:t>
            </a:r>
          </a:p>
          <a:p>
            <a:pPr marL="241299" indent="-241299" algn="l">
              <a:lnSpc>
                <a:spcPct val="170000"/>
              </a:lnSpc>
              <a:buSzPct val="100000"/>
              <a:buAutoNum type="arabicPeriod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Magnetotail dynamic in</a:t>
            </a:r>
            <a:r>
              <a:rPr lang="en-US" dirty="0"/>
              <a:t> global</a:t>
            </a:r>
            <a:r>
              <a:rPr dirty="0"/>
              <a:t> hybrid-Vlasov simulations</a:t>
            </a:r>
            <a:endParaRPr sz="4200" dirty="0"/>
          </a:p>
          <a:p>
            <a:pPr marL="241299" indent="-241299" algn="l">
              <a:lnSpc>
                <a:spcPct val="170000"/>
              </a:lnSpc>
              <a:buSzPct val="100000"/>
              <a:buAutoNum type="arabicPeriod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Conclusions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Vlasiator: global hybrid-Vlasov model [Palmroth 2018]:"/>
          <p:cNvSpPr txBox="1"/>
          <p:nvPr/>
        </p:nvSpPr>
        <p:spPr>
          <a:xfrm>
            <a:off x="3492555" y="141351"/>
            <a:ext cx="5486289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Vlasiator: computation scheme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596" y="4231451"/>
            <a:ext cx="7870259" cy="417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391" y="808987"/>
            <a:ext cx="5578019" cy="979123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olves Vlasov equation:"/>
          <p:cNvSpPr txBox="1"/>
          <p:nvPr/>
        </p:nvSpPr>
        <p:spPr>
          <a:xfrm>
            <a:off x="862011" y="1115060"/>
            <a:ext cx="2361047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Vlasov equation: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328" y="2333855"/>
            <a:ext cx="5034739" cy="93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31" y="2569622"/>
            <a:ext cx="5029208" cy="83820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ranslation"/>
          <p:cNvSpPr txBox="1"/>
          <p:nvPr/>
        </p:nvSpPr>
        <p:spPr>
          <a:xfrm>
            <a:off x="8416753" y="1942328"/>
            <a:ext cx="1606489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Translation</a:t>
            </a:r>
          </a:p>
        </p:txBody>
      </p:sp>
      <p:sp>
        <p:nvSpPr>
          <p:cNvPr id="393" name="Acceleration"/>
          <p:cNvSpPr txBox="1"/>
          <p:nvPr/>
        </p:nvSpPr>
        <p:spPr>
          <a:xfrm>
            <a:off x="2523737" y="2017299"/>
            <a:ext cx="1800933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Acceleration</a:t>
            </a:r>
          </a:p>
        </p:txBody>
      </p:sp>
      <p:sp>
        <p:nvSpPr>
          <p:cNvPr id="394" name="Line"/>
          <p:cNvSpPr/>
          <p:nvPr/>
        </p:nvSpPr>
        <p:spPr>
          <a:xfrm>
            <a:off x="7725174" y="1919775"/>
            <a:ext cx="286904" cy="28690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5" name="Strang Splitting (leapfrog scheme)"/>
          <p:cNvSpPr txBox="1"/>
          <p:nvPr/>
        </p:nvSpPr>
        <p:spPr>
          <a:xfrm>
            <a:off x="3899798" y="3646019"/>
            <a:ext cx="4671803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Strang Splitting (leapfrog scheme)</a:t>
            </a:r>
          </a:p>
        </p:txBody>
      </p:sp>
      <p:sp>
        <p:nvSpPr>
          <p:cNvPr id="396" name="Vlasov Solver"/>
          <p:cNvSpPr txBox="1"/>
          <p:nvPr/>
        </p:nvSpPr>
        <p:spPr>
          <a:xfrm>
            <a:off x="1940490" y="5733017"/>
            <a:ext cx="199441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Vlasov Solver</a:t>
            </a:r>
          </a:p>
        </p:txBody>
      </p:sp>
      <p:sp>
        <p:nvSpPr>
          <p:cNvPr id="397" name="Field Solver"/>
          <p:cNvSpPr txBox="1"/>
          <p:nvPr/>
        </p:nvSpPr>
        <p:spPr>
          <a:xfrm>
            <a:off x="2068830" y="7277913"/>
            <a:ext cx="173773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Field Solver</a:t>
            </a:r>
          </a:p>
        </p:txBody>
      </p:sp>
      <p:sp>
        <p:nvSpPr>
          <p:cNvPr id="398" name="Line"/>
          <p:cNvSpPr/>
          <p:nvPr/>
        </p:nvSpPr>
        <p:spPr>
          <a:xfrm flipH="1">
            <a:off x="4852458" y="1919775"/>
            <a:ext cx="286905" cy="28690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9" name="Closure via the Ohm’s law…"/>
          <p:cNvSpPr txBox="1"/>
          <p:nvPr/>
        </p:nvSpPr>
        <p:spPr>
          <a:xfrm>
            <a:off x="247088" y="8526785"/>
            <a:ext cx="6405030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Closure via the Ohm’s law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Darwin approximation for Maxwell’s equations</a:t>
            </a:r>
          </a:p>
        </p:txBody>
      </p:sp>
      <p:sp>
        <p:nvSpPr>
          <p:cNvPr id="400" name="[Palmroth et. al. 2018 ]"/>
          <p:cNvSpPr txBox="1"/>
          <p:nvPr/>
        </p:nvSpPr>
        <p:spPr>
          <a:xfrm>
            <a:off x="9191537" y="8849001"/>
            <a:ext cx="3177196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[Palmroth et. al. 2018 ]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X-O detection"/>
          <p:cNvSpPr txBox="1"/>
          <p:nvPr/>
        </p:nvSpPr>
        <p:spPr>
          <a:xfrm>
            <a:off x="5388694" y="532590"/>
            <a:ext cx="222741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X-O detection 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87" y="6482427"/>
            <a:ext cx="5689704" cy="245809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Find current layer (|J|&gt;2 nA/m)…"/>
          <p:cNvSpPr txBox="1"/>
          <p:nvPr/>
        </p:nvSpPr>
        <p:spPr>
          <a:xfrm>
            <a:off x="231237" y="1346551"/>
            <a:ext cx="7473716" cy="735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1300" indent="-241300" algn="l">
              <a:buSzPct val="100000"/>
              <a:buAutoNum type="arabicParenR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Find current layer (|J|&gt;2 nA/m)</a:t>
            </a:r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0" indent="-241300" algn="l">
              <a:buSzPct val="100000"/>
              <a:buAutoNum type="arabicParenR" startAt="2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Determine local LMN coordinates (cellwise):</a:t>
            </a:r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lvl="1" indent="457200"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N ~ Z - Minimum Derivative Direction</a:t>
            </a:r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lvl="1" indent="457200"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L ~ X - Maximum Variance Component</a:t>
            </a:r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0" indent="-241300" algn="l">
              <a:buSzPct val="100000"/>
              <a:buAutoNum type="arabicParenR" startAt="3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Detect intersection of isosurfaces  BN=0 and BL=0</a:t>
            </a:r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241300" indent="-241300" algn="l">
              <a:buSzPct val="100000"/>
              <a:buAutoNum type="arabicParenR" startAt="4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Distinguishing X (dBN/dL &gt;0) and O (dBN/dL &lt;0)</a:t>
            </a: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88" y="844026"/>
            <a:ext cx="6151499" cy="37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35" y="5127626"/>
            <a:ext cx="6151448" cy="1308173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[Alho et. al. 2024]"/>
          <p:cNvSpPr txBox="1"/>
          <p:nvPr/>
        </p:nvSpPr>
        <p:spPr>
          <a:xfrm>
            <a:off x="10259416" y="9025398"/>
            <a:ext cx="2544367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[Alho et. al. 2024]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[Harris 1962]"/>
          <p:cNvSpPr txBox="1"/>
          <p:nvPr/>
        </p:nvSpPr>
        <p:spPr>
          <a:xfrm>
            <a:off x="10660860" y="8901246"/>
            <a:ext cx="1902347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[Harris 1962]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75" y="569326"/>
            <a:ext cx="11355237" cy="76395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"/>
          <p:cNvGrpSpPr/>
          <p:nvPr/>
        </p:nvGrpSpPr>
        <p:grpSpPr>
          <a:xfrm>
            <a:off x="8233477" y="444231"/>
            <a:ext cx="4433052" cy="2768304"/>
            <a:chOff x="0" y="0"/>
            <a:chExt cx="4433051" cy="2768303"/>
          </a:xfrm>
        </p:grpSpPr>
        <p:sp>
          <p:nvSpPr>
            <p:cNvPr id="411" name="Rhombus"/>
            <p:cNvSpPr/>
            <p:nvPr/>
          </p:nvSpPr>
          <p:spPr>
            <a:xfrm>
              <a:off x="712240" y="410177"/>
              <a:ext cx="3720811" cy="185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800"/>
                  </a:ln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alpha val="26200"/>
              </a:schemeClr>
            </a:solidFill>
            <a:ln w="12700" cap="flat">
              <a:solidFill>
                <a:srgbClr val="000000">
                  <a:alpha val="1317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22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 flipV="1">
              <a:off x="1651979" y="839090"/>
              <a:ext cx="1454826" cy="757044"/>
            </a:xfrm>
            <a:prstGeom prst="line">
              <a:avLst/>
            </a:prstGeom>
            <a:noFill/>
            <a:ln w="25400" cap="flat">
              <a:solidFill>
                <a:srgbClr val="800D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Jy"/>
            <p:cNvSpPr txBox="1"/>
            <p:nvPr/>
          </p:nvSpPr>
          <p:spPr>
            <a:xfrm>
              <a:off x="2696660" y="1029162"/>
              <a:ext cx="487922" cy="61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B51700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Jy</a:t>
              </a:r>
            </a:p>
          </p:txBody>
        </p:sp>
        <p:sp>
          <p:nvSpPr>
            <p:cNvPr id="414" name="Line"/>
            <p:cNvSpPr/>
            <p:nvPr/>
          </p:nvSpPr>
          <p:spPr>
            <a:xfrm flipH="1" flipV="1">
              <a:off x="1337800" y="1060008"/>
              <a:ext cx="1550687" cy="881046"/>
            </a:xfrm>
            <a:prstGeom prst="line">
              <a:avLst/>
            </a:prstGeom>
            <a:noFill/>
            <a:ln w="635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Line"/>
            <p:cNvSpPr/>
            <p:nvPr/>
          </p:nvSpPr>
          <p:spPr>
            <a:xfrm>
              <a:off x="919812" y="1806364"/>
              <a:ext cx="1681016" cy="872150"/>
            </a:xfrm>
            <a:prstGeom prst="line">
              <a:avLst/>
            </a:prstGeom>
            <a:noFill/>
            <a:ln w="635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Bx"/>
            <p:cNvSpPr txBox="1"/>
            <p:nvPr/>
          </p:nvSpPr>
          <p:spPr>
            <a:xfrm>
              <a:off x="1096872" y="2200359"/>
              <a:ext cx="523241" cy="567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00A2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Bx</a:t>
              </a:r>
            </a:p>
          </p:txBody>
        </p:sp>
        <p:sp>
          <p:nvSpPr>
            <p:cNvPr id="417" name="Line"/>
            <p:cNvSpPr/>
            <p:nvPr/>
          </p:nvSpPr>
          <p:spPr>
            <a:xfrm flipV="1">
              <a:off x="466610" y="0"/>
              <a:ext cx="2" cy="1812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Z"/>
            <p:cNvSpPr txBox="1"/>
            <p:nvPr/>
          </p:nvSpPr>
          <p:spPr>
            <a:xfrm>
              <a:off x="-1" y="716888"/>
              <a:ext cx="235205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Z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"/>
          <p:cNvSpPr/>
          <p:nvPr/>
        </p:nvSpPr>
        <p:spPr>
          <a:xfrm>
            <a:off x="5867399" y="4048850"/>
            <a:ext cx="1837914" cy="1039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26" y="0"/>
                </a:lnTo>
                <a:lnTo>
                  <a:pt x="21600" y="21398"/>
                </a:lnTo>
                <a:lnTo>
                  <a:pt x="77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22" name="Line"/>
          <p:cNvSpPr/>
          <p:nvPr/>
        </p:nvSpPr>
        <p:spPr>
          <a:xfrm rot="1588616">
            <a:off x="1493502" y="4560776"/>
            <a:ext cx="5448903" cy="37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8" h="18021" extrusionOk="0">
                <a:moveTo>
                  <a:pt x="0" y="8199"/>
                </a:moveTo>
                <a:cubicBezTo>
                  <a:pt x="3181" y="5992"/>
                  <a:pt x="-237" y="350"/>
                  <a:pt x="9598" y="1706"/>
                </a:cubicBezTo>
                <a:cubicBezTo>
                  <a:pt x="13018" y="2178"/>
                  <a:pt x="16539" y="-1943"/>
                  <a:pt x="18893" y="1178"/>
                </a:cubicBezTo>
                <a:cubicBezTo>
                  <a:pt x="21363" y="4452"/>
                  <a:pt x="20237" y="8844"/>
                  <a:pt x="18283" y="12145"/>
                </a:cubicBezTo>
                <a:cubicBezTo>
                  <a:pt x="15489" y="16863"/>
                  <a:pt x="11136" y="19657"/>
                  <a:pt x="6556" y="1697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grpSp>
        <p:nvGrpSpPr>
          <p:cNvPr id="427" name="Group"/>
          <p:cNvGrpSpPr/>
          <p:nvPr/>
        </p:nvGrpSpPr>
        <p:grpSpPr>
          <a:xfrm>
            <a:off x="676102" y="4554439"/>
            <a:ext cx="5965097" cy="4173418"/>
            <a:chOff x="0" y="-27"/>
            <a:chExt cx="5965095" cy="4173416"/>
          </a:xfrm>
        </p:grpSpPr>
        <p:sp>
          <p:nvSpPr>
            <p:cNvPr id="423" name="Oval"/>
            <p:cNvSpPr/>
            <p:nvPr/>
          </p:nvSpPr>
          <p:spPr>
            <a:xfrm>
              <a:off x="-1" y="433016"/>
              <a:ext cx="2662125" cy="256261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22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424" name="Line"/>
            <p:cNvSpPr/>
            <p:nvPr/>
          </p:nvSpPr>
          <p:spPr>
            <a:xfrm rot="18900000">
              <a:off x="2581732" y="432283"/>
              <a:ext cx="2593309" cy="330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4" h="21317" extrusionOk="0">
                  <a:moveTo>
                    <a:pt x="0" y="2236"/>
                  </a:moveTo>
                  <a:cubicBezTo>
                    <a:pt x="4061" y="1373"/>
                    <a:pt x="8181" y="3424"/>
                    <a:pt x="9388" y="6896"/>
                  </a:cubicBezTo>
                  <a:cubicBezTo>
                    <a:pt x="11326" y="12473"/>
                    <a:pt x="7397" y="21600"/>
                    <a:pt x="15034" y="21310"/>
                  </a:cubicBezTo>
                  <a:cubicBezTo>
                    <a:pt x="21600" y="21062"/>
                    <a:pt x="20160" y="12727"/>
                    <a:pt x="13215" y="6384"/>
                  </a:cubicBezTo>
                  <a:cubicBezTo>
                    <a:pt x="11027" y="4385"/>
                    <a:pt x="9296" y="2250"/>
                    <a:pt x="7566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 flipH="1" flipV="1">
              <a:off x="3230262" y="1623642"/>
              <a:ext cx="378275" cy="16618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Line"/>
            <p:cNvSpPr/>
            <p:nvPr/>
          </p:nvSpPr>
          <p:spPr>
            <a:xfrm>
              <a:off x="3866399" y="1283398"/>
              <a:ext cx="426043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428" name="earth.png" descr="ear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7762764" y="2749507"/>
            <a:ext cx="984724" cy="984725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Line"/>
          <p:cNvSpPr/>
          <p:nvPr/>
        </p:nvSpPr>
        <p:spPr>
          <a:xfrm rot="18900000">
            <a:off x="6805782" y="3052359"/>
            <a:ext cx="1447783" cy="1567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6" h="15865" extrusionOk="0">
                <a:moveTo>
                  <a:pt x="19262" y="13152"/>
                </a:moveTo>
                <a:cubicBezTo>
                  <a:pt x="12048" y="19051"/>
                  <a:pt x="-1354" y="14603"/>
                  <a:pt x="111" y="6795"/>
                </a:cubicBezTo>
                <a:cubicBezTo>
                  <a:pt x="1504" y="-625"/>
                  <a:pt x="15094" y="-2549"/>
                  <a:pt x="20246" y="3944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 rot="1588616">
            <a:off x="1283337" y="3922968"/>
            <a:ext cx="6568544" cy="5213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2" h="18857" extrusionOk="0">
                <a:moveTo>
                  <a:pt x="46" y="8615"/>
                </a:moveTo>
                <a:cubicBezTo>
                  <a:pt x="-237" y="5951"/>
                  <a:pt x="817" y="3354"/>
                  <a:pt x="2735" y="1897"/>
                </a:cubicBezTo>
                <a:cubicBezTo>
                  <a:pt x="4608" y="473"/>
                  <a:pt x="6946" y="419"/>
                  <a:pt x="9202" y="220"/>
                </a:cubicBezTo>
                <a:cubicBezTo>
                  <a:pt x="13280" y="-139"/>
                  <a:pt x="17754" y="-537"/>
                  <a:pt x="19998" y="3243"/>
                </a:cubicBezTo>
                <a:cubicBezTo>
                  <a:pt x="21363" y="5543"/>
                  <a:pt x="19936" y="9623"/>
                  <a:pt x="18199" y="12660"/>
                </a:cubicBezTo>
                <a:cubicBezTo>
                  <a:pt x="15160" y="17972"/>
                  <a:pt x="10057" y="21063"/>
                  <a:pt x="4769" y="16976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31" name="Line"/>
          <p:cNvSpPr/>
          <p:nvPr/>
        </p:nvSpPr>
        <p:spPr>
          <a:xfrm>
            <a:off x="4858265" y="5080015"/>
            <a:ext cx="437498" cy="17823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2" name="Line"/>
          <p:cNvSpPr/>
          <p:nvPr/>
        </p:nvSpPr>
        <p:spPr>
          <a:xfrm flipH="1">
            <a:off x="9293813" y="1610519"/>
            <a:ext cx="382540" cy="38254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3" name="Line"/>
          <p:cNvSpPr/>
          <p:nvPr/>
        </p:nvSpPr>
        <p:spPr>
          <a:xfrm flipH="1" flipV="1">
            <a:off x="6822389" y="4133658"/>
            <a:ext cx="335409" cy="33540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4" name="Line"/>
          <p:cNvSpPr/>
          <p:nvPr/>
        </p:nvSpPr>
        <p:spPr>
          <a:xfrm rot="18900000">
            <a:off x="7826357" y="1325777"/>
            <a:ext cx="3637893" cy="125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15640" extrusionOk="0">
                <a:moveTo>
                  <a:pt x="939" y="12695"/>
                </a:moveTo>
                <a:cubicBezTo>
                  <a:pt x="1293" y="13977"/>
                  <a:pt x="1868" y="14926"/>
                  <a:pt x="2545" y="15347"/>
                </a:cubicBezTo>
                <a:cubicBezTo>
                  <a:pt x="5554" y="17215"/>
                  <a:pt x="7573" y="9586"/>
                  <a:pt x="10468" y="8702"/>
                </a:cubicBezTo>
                <a:cubicBezTo>
                  <a:pt x="14743" y="7396"/>
                  <a:pt x="21506" y="17168"/>
                  <a:pt x="21554" y="6236"/>
                </a:cubicBezTo>
                <a:cubicBezTo>
                  <a:pt x="21600" y="-4385"/>
                  <a:pt x="14952" y="5715"/>
                  <a:pt x="10110" y="5263"/>
                </a:cubicBezTo>
                <a:cubicBezTo>
                  <a:pt x="6643" y="4940"/>
                  <a:pt x="2838" y="-3191"/>
                  <a:pt x="0" y="1404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35" name="Line"/>
          <p:cNvSpPr/>
          <p:nvPr/>
        </p:nvSpPr>
        <p:spPr>
          <a:xfrm flipH="1">
            <a:off x="9575079" y="1823243"/>
            <a:ext cx="313998" cy="31399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6" name="Boundary layers :: Current layers"/>
          <p:cNvSpPr txBox="1"/>
          <p:nvPr/>
        </p:nvSpPr>
        <p:spPr>
          <a:xfrm>
            <a:off x="719440" y="418626"/>
            <a:ext cx="6885733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Boundary layers :: Current layers</a:t>
            </a:r>
          </a:p>
        </p:txBody>
      </p:sp>
      <p:sp>
        <p:nvSpPr>
          <p:cNvPr id="437" name="Line"/>
          <p:cNvSpPr/>
          <p:nvPr/>
        </p:nvSpPr>
        <p:spPr>
          <a:xfrm flipH="1">
            <a:off x="4997290" y="8151306"/>
            <a:ext cx="455783" cy="13850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8" name="Line"/>
          <p:cNvSpPr/>
          <p:nvPr/>
        </p:nvSpPr>
        <p:spPr>
          <a:xfrm>
            <a:off x="6591510" y="4687141"/>
            <a:ext cx="399121" cy="12413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9" name="Shape"/>
          <p:cNvSpPr/>
          <p:nvPr/>
        </p:nvSpPr>
        <p:spPr>
          <a:xfrm>
            <a:off x="9109081" y="1206765"/>
            <a:ext cx="1104652" cy="1304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4582"/>
                </a:moveTo>
                <a:lnTo>
                  <a:pt x="21600" y="0"/>
                </a:lnTo>
                <a:lnTo>
                  <a:pt x="15503" y="19509"/>
                </a:lnTo>
                <a:lnTo>
                  <a:pt x="0" y="21600"/>
                </a:lnTo>
                <a:lnTo>
                  <a:pt x="6300" y="4582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40" name="Shape"/>
          <p:cNvSpPr/>
          <p:nvPr/>
        </p:nvSpPr>
        <p:spPr>
          <a:xfrm>
            <a:off x="3807278" y="5424296"/>
            <a:ext cx="1104651" cy="1304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4582"/>
                </a:moveTo>
                <a:lnTo>
                  <a:pt x="21600" y="0"/>
                </a:lnTo>
                <a:lnTo>
                  <a:pt x="15503" y="19509"/>
                </a:lnTo>
                <a:lnTo>
                  <a:pt x="0" y="21600"/>
                </a:lnTo>
                <a:lnTo>
                  <a:pt x="6300" y="4582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41" name="Coronal loops"/>
          <p:cNvSpPr txBox="1"/>
          <p:nvPr/>
        </p:nvSpPr>
        <p:spPr>
          <a:xfrm>
            <a:off x="3358891" y="7027405"/>
            <a:ext cx="1606831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Coronal loops</a:t>
            </a:r>
          </a:p>
        </p:txBody>
      </p:sp>
      <p:sp>
        <p:nvSpPr>
          <p:cNvPr id="442" name="Magnetopause"/>
          <p:cNvSpPr txBox="1"/>
          <p:nvPr/>
        </p:nvSpPr>
        <p:spPr>
          <a:xfrm>
            <a:off x="4914825" y="3263779"/>
            <a:ext cx="1704672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Magnetopause</a:t>
            </a:r>
          </a:p>
        </p:txBody>
      </p:sp>
      <p:sp>
        <p:nvSpPr>
          <p:cNvPr id="443" name="Magnetotail"/>
          <p:cNvSpPr txBox="1"/>
          <p:nvPr/>
        </p:nvSpPr>
        <p:spPr>
          <a:xfrm>
            <a:off x="10187677" y="1789409"/>
            <a:ext cx="1385088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Magnetotail</a:t>
            </a:r>
          </a:p>
        </p:txBody>
      </p:sp>
      <p:sp>
        <p:nvSpPr>
          <p:cNvPr id="444" name="Kinetic current:"/>
          <p:cNvSpPr txBox="1"/>
          <p:nvPr/>
        </p:nvSpPr>
        <p:spPr>
          <a:xfrm>
            <a:off x="9205394" y="6262477"/>
            <a:ext cx="2515643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Kinetic current:</a:t>
            </a:r>
          </a:p>
        </p:txBody>
      </p:sp>
      <p:sp>
        <p:nvSpPr>
          <p:cNvPr id="445" name="- link macroscale magnetic field topology and microscale kinetic effects via reconnection"/>
          <p:cNvSpPr txBox="1"/>
          <p:nvPr/>
        </p:nvSpPr>
        <p:spPr>
          <a:xfrm>
            <a:off x="144998" y="1384449"/>
            <a:ext cx="7737417" cy="94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- link </a:t>
            </a:r>
            <a:r>
              <a:rPr i="1"/>
              <a:t>macroscale</a:t>
            </a:r>
            <a:r>
              <a:t> magnetic field topology and </a:t>
            </a:r>
            <a:r>
              <a:rPr i="1"/>
              <a:t>microscale</a:t>
            </a:r>
            <a:r>
              <a:t> kinetic effects via reconnection</a:t>
            </a:r>
          </a:p>
        </p:txBody>
      </p:sp>
      <p:sp>
        <p:nvSpPr>
          <p:cNvPr id="446" name="MHD description:"/>
          <p:cNvSpPr txBox="1"/>
          <p:nvPr/>
        </p:nvSpPr>
        <p:spPr>
          <a:xfrm>
            <a:off x="9014522" y="4096591"/>
            <a:ext cx="2897387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MHD description: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969" y="6957132"/>
            <a:ext cx="4359650" cy="765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837" y="4646934"/>
            <a:ext cx="3324761" cy="1304386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Where"/>
          <p:cNvSpPr txBox="1"/>
          <p:nvPr/>
        </p:nvSpPr>
        <p:spPr>
          <a:xfrm>
            <a:off x="7348917" y="8274101"/>
            <a:ext cx="112949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Where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37" y="7888137"/>
            <a:ext cx="3785548" cy="1304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Line"/>
          <p:cNvSpPr/>
          <p:nvPr/>
        </p:nvSpPr>
        <p:spPr>
          <a:xfrm rot="1588616">
            <a:off x="1493502" y="4560776"/>
            <a:ext cx="5448903" cy="37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8" h="18021" extrusionOk="0">
                <a:moveTo>
                  <a:pt x="0" y="8199"/>
                </a:moveTo>
                <a:cubicBezTo>
                  <a:pt x="3181" y="5992"/>
                  <a:pt x="-237" y="350"/>
                  <a:pt x="9598" y="1706"/>
                </a:cubicBezTo>
                <a:cubicBezTo>
                  <a:pt x="13018" y="2178"/>
                  <a:pt x="16539" y="-1943"/>
                  <a:pt x="18893" y="1178"/>
                </a:cubicBezTo>
                <a:cubicBezTo>
                  <a:pt x="21363" y="4452"/>
                  <a:pt x="20237" y="8844"/>
                  <a:pt x="18283" y="12145"/>
                </a:cubicBezTo>
                <a:cubicBezTo>
                  <a:pt x="15489" y="16863"/>
                  <a:pt x="11136" y="19657"/>
                  <a:pt x="6556" y="1697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grpSp>
        <p:nvGrpSpPr>
          <p:cNvPr id="457" name="Group"/>
          <p:cNvGrpSpPr/>
          <p:nvPr/>
        </p:nvGrpSpPr>
        <p:grpSpPr>
          <a:xfrm>
            <a:off x="676102" y="4554439"/>
            <a:ext cx="5965097" cy="4173418"/>
            <a:chOff x="0" y="-27"/>
            <a:chExt cx="5965095" cy="4173416"/>
          </a:xfrm>
        </p:grpSpPr>
        <p:sp>
          <p:nvSpPr>
            <p:cNvPr id="453" name="Oval"/>
            <p:cNvSpPr/>
            <p:nvPr/>
          </p:nvSpPr>
          <p:spPr>
            <a:xfrm>
              <a:off x="-1" y="433016"/>
              <a:ext cx="2662125" cy="256261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22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454" name="Line"/>
            <p:cNvSpPr/>
            <p:nvPr/>
          </p:nvSpPr>
          <p:spPr>
            <a:xfrm rot="18900000">
              <a:off x="2581732" y="432283"/>
              <a:ext cx="2593309" cy="330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4" h="21317" extrusionOk="0">
                  <a:moveTo>
                    <a:pt x="0" y="2236"/>
                  </a:moveTo>
                  <a:cubicBezTo>
                    <a:pt x="4061" y="1373"/>
                    <a:pt x="8181" y="3424"/>
                    <a:pt x="9388" y="6896"/>
                  </a:cubicBezTo>
                  <a:cubicBezTo>
                    <a:pt x="11326" y="12473"/>
                    <a:pt x="7397" y="21600"/>
                    <a:pt x="15034" y="21310"/>
                  </a:cubicBezTo>
                  <a:cubicBezTo>
                    <a:pt x="21600" y="21062"/>
                    <a:pt x="20160" y="12727"/>
                    <a:pt x="13215" y="6384"/>
                  </a:cubicBezTo>
                  <a:cubicBezTo>
                    <a:pt x="11027" y="4385"/>
                    <a:pt x="9296" y="2250"/>
                    <a:pt x="7566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 flipH="1" flipV="1">
              <a:off x="3230262" y="1623642"/>
              <a:ext cx="470720" cy="14668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56" name="Line"/>
            <p:cNvSpPr/>
            <p:nvPr/>
          </p:nvSpPr>
          <p:spPr>
            <a:xfrm>
              <a:off x="3619030" y="1296098"/>
              <a:ext cx="673412" cy="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458" name="earth.png" descr="ear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7762764" y="2749507"/>
            <a:ext cx="984724" cy="984725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Line"/>
          <p:cNvSpPr/>
          <p:nvPr/>
        </p:nvSpPr>
        <p:spPr>
          <a:xfrm rot="18900000">
            <a:off x="6805782" y="3052359"/>
            <a:ext cx="1447783" cy="1567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6" h="15865" extrusionOk="0">
                <a:moveTo>
                  <a:pt x="19262" y="13152"/>
                </a:moveTo>
                <a:cubicBezTo>
                  <a:pt x="12048" y="19051"/>
                  <a:pt x="-1354" y="14603"/>
                  <a:pt x="111" y="6795"/>
                </a:cubicBezTo>
                <a:cubicBezTo>
                  <a:pt x="1504" y="-625"/>
                  <a:pt x="15094" y="-2549"/>
                  <a:pt x="20246" y="3944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60" name="Line"/>
          <p:cNvSpPr/>
          <p:nvPr/>
        </p:nvSpPr>
        <p:spPr>
          <a:xfrm rot="1588616">
            <a:off x="2024064" y="4107187"/>
            <a:ext cx="6652012" cy="580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59" extrusionOk="0">
                <a:moveTo>
                  <a:pt x="0" y="20859"/>
                </a:moveTo>
                <a:cubicBezTo>
                  <a:pt x="3282" y="7802"/>
                  <a:pt x="6726" y="782"/>
                  <a:pt x="10201" y="62"/>
                </a:cubicBezTo>
                <a:cubicBezTo>
                  <a:pt x="14079" y="-741"/>
                  <a:pt x="17938" y="6300"/>
                  <a:pt x="21600" y="2085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61" name="Line"/>
          <p:cNvSpPr/>
          <p:nvPr/>
        </p:nvSpPr>
        <p:spPr>
          <a:xfrm>
            <a:off x="4746526" y="4969986"/>
            <a:ext cx="516284" cy="210143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2" name="Line"/>
          <p:cNvSpPr/>
          <p:nvPr/>
        </p:nvSpPr>
        <p:spPr>
          <a:xfrm flipH="1">
            <a:off x="9293813" y="1610519"/>
            <a:ext cx="382540" cy="38254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Line"/>
          <p:cNvSpPr/>
          <p:nvPr/>
        </p:nvSpPr>
        <p:spPr>
          <a:xfrm flipH="1" flipV="1">
            <a:off x="6771589" y="4108258"/>
            <a:ext cx="335409" cy="33540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4" name="Line"/>
          <p:cNvSpPr/>
          <p:nvPr/>
        </p:nvSpPr>
        <p:spPr>
          <a:xfrm rot="18900000">
            <a:off x="7826357" y="1325777"/>
            <a:ext cx="3637893" cy="125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15640" extrusionOk="0">
                <a:moveTo>
                  <a:pt x="939" y="12695"/>
                </a:moveTo>
                <a:cubicBezTo>
                  <a:pt x="1293" y="13977"/>
                  <a:pt x="1868" y="14926"/>
                  <a:pt x="2545" y="15347"/>
                </a:cubicBezTo>
                <a:cubicBezTo>
                  <a:pt x="5554" y="17215"/>
                  <a:pt x="7573" y="9586"/>
                  <a:pt x="10468" y="8702"/>
                </a:cubicBezTo>
                <a:cubicBezTo>
                  <a:pt x="14743" y="7396"/>
                  <a:pt x="21506" y="17168"/>
                  <a:pt x="21554" y="6236"/>
                </a:cubicBezTo>
                <a:cubicBezTo>
                  <a:pt x="21600" y="-4385"/>
                  <a:pt x="14952" y="5715"/>
                  <a:pt x="10110" y="5263"/>
                </a:cubicBezTo>
                <a:cubicBezTo>
                  <a:pt x="6643" y="4940"/>
                  <a:pt x="2838" y="-3191"/>
                  <a:pt x="0" y="1404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65" name="Line"/>
          <p:cNvSpPr/>
          <p:nvPr/>
        </p:nvSpPr>
        <p:spPr>
          <a:xfrm flipH="1">
            <a:off x="9575079" y="1823243"/>
            <a:ext cx="313998" cy="31399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We will consider magnetotail current"/>
          <p:cNvSpPr txBox="1"/>
          <p:nvPr/>
        </p:nvSpPr>
        <p:spPr>
          <a:xfrm>
            <a:off x="281639" y="393835"/>
            <a:ext cx="7761338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We will consider magnetotail current </a:t>
            </a:r>
          </a:p>
        </p:txBody>
      </p:sp>
      <p:sp>
        <p:nvSpPr>
          <p:cNvPr id="467" name="Line"/>
          <p:cNvSpPr/>
          <p:nvPr/>
        </p:nvSpPr>
        <p:spPr>
          <a:xfrm flipH="1">
            <a:off x="4963660" y="8028078"/>
            <a:ext cx="688299" cy="28667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8" name="Line"/>
          <p:cNvSpPr/>
          <p:nvPr/>
        </p:nvSpPr>
        <p:spPr>
          <a:xfrm>
            <a:off x="6324537" y="4616803"/>
            <a:ext cx="726106" cy="40705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9" name="Shape"/>
          <p:cNvSpPr/>
          <p:nvPr/>
        </p:nvSpPr>
        <p:spPr>
          <a:xfrm>
            <a:off x="5867399" y="4048850"/>
            <a:ext cx="1837914" cy="1039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26" y="0"/>
                </a:lnTo>
                <a:lnTo>
                  <a:pt x="21600" y="21398"/>
                </a:lnTo>
                <a:lnTo>
                  <a:pt x="77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70" name="Shape"/>
          <p:cNvSpPr/>
          <p:nvPr/>
        </p:nvSpPr>
        <p:spPr>
          <a:xfrm>
            <a:off x="9109081" y="1206765"/>
            <a:ext cx="1104652" cy="1304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4582"/>
                </a:moveTo>
                <a:lnTo>
                  <a:pt x="21600" y="0"/>
                </a:lnTo>
                <a:lnTo>
                  <a:pt x="15503" y="19509"/>
                </a:lnTo>
                <a:lnTo>
                  <a:pt x="0" y="21600"/>
                </a:lnTo>
                <a:lnTo>
                  <a:pt x="6300" y="4582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71" name="Shape"/>
          <p:cNvSpPr/>
          <p:nvPr/>
        </p:nvSpPr>
        <p:spPr>
          <a:xfrm>
            <a:off x="3807278" y="5424296"/>
            <a:ext cx="1104651" cy="1304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4582"/>
                </a:moveTo>
                <a:lnTo>
                  <a:pt x="21600" y="0"/>
                </a:lnTo>
                <a:lnTo>
                  <a:pt x="15503" y="19509"/>
                </a:lnTo>
                <a:lnTo>
                  <a:pt x="0" y="21600"/>
                </a:lnTo>
                <a:lnTo>
                  <a:pt x="6300" y="4582"/>
                </a:lnTo>
                <a:close/>
              </a:path>
            </a:pathLst>
          </a:custGeom>
          <a:solidFill>
            <a:srgbClr val="18E7CD">
              <a:alpha val="287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72" name="Coronal loops"/>
          <p:cNvSpPr txBox="1"/>
          <p:nvPr/>
        </p:nvSpPr>
        <p:spPr>
          <a:xfrm>
            <a:off x="3358891" y="7069073"/>
            <a:ext cx="1606831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Coronal loops</a:t>
            </a:r>
          </a:p>
        </p:txBody>
      </p:sp>
      <p:sp>
        <p:nvSpPr>
          <p:cNvPr id="473" name="Magnetopause"/>
          <p:cNvSpPr txBox="1"/>
          <p:nvPr/>
        </p:nvSpPr>
        <p:spPr>
          <a:xfrm>
            <a:off x="5028705" y="3470740"/>
            <a:ext cx="1704671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Magnetopause</a:t>
            </a:r>
          </a:p>
        </p:txBody>
      </p:sp>
      <p:sp>
        <p:nvSpPr>
          <p:cNvPr id="474" name="Magnetotail"/>
          <p:cNvSpPr txBox="1"/>
          <p:nvPr/>
        </p:nvSpPr>
        <p:spPr>
          <a:xfrm>
            <a:off x="10775256" y="1899117"/>
            <a:ext cx="1385088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Magnetotail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8166489" y="6358673"/>
            <a:ext cx="4433054" cy="2768304"/>
            <a:chOff x="-1" y="0"/>
            <a:chExt cx="4433053" cy="2768303"/>
          </a:xfrm>
        </p:grpSpPr>
        <p:sp>
          <p:nvSpPr>
            <p:cNvPr id="475" name="Rhombus"/>
            <p:cNvSpPr/>
            <p:nvPr/>
          </p:nvSpPr>
          <p:spPr>
            <a:xfrm>
              <a:off x="712240" y="410177"/>
              <a:ext cx="3720813" cy="185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800"/>
                  </a:ln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alpha val="26200"/>
              </a:schemeClr>
            </a:solidFill>
            <a:ln w="12700" cap="flat">
              <a:solidFill>
                <a:srgbClr val="000000">
                  <a:alpha val="1317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22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476" name="Line"/>
            <p:cNvSpPr/>
            <p:nvPr/>
          </p:nvSpPr>
          <p:spPr>
            <a:xfrm flipV="1">
              <a:off x="1651979" y="839090"/>
              <a:ext cx="1454826" cy="757044"/>
            </a:xfrm>
            <a:prstGeom prst="line">
              <a:avLst/>
            </a:prstGeom>
            <a:noFill/>
            <a:ln w="25400" cap="flat">
              <a:solidFill>
                <a:srgbClr val="800D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77" name="Jy"/>
            <p:cNvSpPr txBox="1"/>
            <p:nvPr/>
          </p:nvSpPr>
          <p:spPr>
            <a:xfrm>
              <a:off x="2696661" y="1029162"/>
              <a:ext cx="487922" cy="61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B51700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Jy</a:t>
              </a:r>
            </a:p>
          </p:txBody>
        </p:sp>
        <p:sp>
          <p:nvSpPr>
            <p:cNvPr id="478" name="Line"/>
            <p:cNvSpPr/>
            <p:nvPr/>
          </p:nvSpPr>
          <p:spPr>
            <a:xfrm flipH="1" flipV="1">
              <a:off x="1337801" y="1060008"/>
              <a:ext cx="1550687" cy="881046"/>
            </a:xfrm>
            <a:prstGeom prst="line">
              <a:avLst/>
            </a:prstGeom>
            <a:noFill/>
            <a:ln w="635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919812" y="1806364"/>
              <a:ext cx="1681016" cy="872150"/>
            </a:xfrm>
            <a:prstGeom prst="line">
              <a:avLst/>
            </a:prstGeom>
            <a:noFill/>
            <a:ln w="635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80" name="Bx"/>
            <p:cNvSpPr txBox="1"/>
            <p:nvPr/>
          </p:nvSpPr>
          <p:spPr>
            <a:xfrm>
              <a:off x="1096872" y="2200359"/>
              <a:ext cx="523241" cy="567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00A2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Bx</a:t>
              </a:r>
            </a:p>
          </p:txBody>
        </p:sp>
        <p:sp>
          <p:nvSpPr>
            <p:cNvPr id="481" name="Line"/>
            <p:cNvSpPr/>
            <p:nvPr/>
          </p:nvSpPr>
          <p:spPr>
            <a:xfrm flipV="1">
              <a:off x="466610" y="0"/>
              <a:ext cx="2" cy="1812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82" name="Z"/>
            <p:cNvSpPr txBox="1"/>
            <p:nvPr/>
          </p:nvSpPr>
          <p:spPr>
            <a:xfrm>
              <a:off x="-2" y="716888"/>
              <a:ext cx="235205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Z</a:t>
              </a:r>
            </a:p>
          </p:txBody>
        </p:sp>
      </p:grpSp>
      <p:sp>
        <p:nvSpPr>
          <p:cNvPr id="484" name="Line"/>
          <p:cNvSpPr/>
          <p:nvPr/>
        </p:nvSpPr>
        <p:spPr>
          <a:xfrm rot="14944587">
            <a:off x="8926036" y="3518549"/>
            <a:ext cx="3419616" cy="1329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43" extrusionOk="0">
                <a:moveTo>
                  <a:pt x="0" y="0"/>
                </a:moveTo>
                <a:cubicBezTo>
                  <a:pt x="1859" y="10851"/>
                  <a:pt x="5908" y="18520"/>
                  <a:pt x="10668" y="20203"/>
                </a:cubicBezTo>
                <a:cubicBezTo>
                  <a:pt x="14619" y="21600"/>
                  <a:pt x="18621" y="18651"/>
                  <a:pt x="21600" y="12146"/>
                </a:cubicBezTo>
              </a:path>
            </a:pathLst>
          </a:custGeom>
          <a:ln w="25400">
            <a:solidFill>
              <a:schemeClr val="accent3"/>
            </a:solidFill>
            <a:prstDash val="sysDot"/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485" name="Rectangle"/>
          <p:cNvSpPr/>
          <p:nvPr/>
        </p:nvSpPr>
        <p:spPr>
          <a:xfrm>
            <a:off x="8179190" y="6269773"/>
            <a:ext cx="4592671" cy="2954721"/>
          </a:xfrm>
          <a:prstGeom prst="rect">
            <a:avLst/>
          </a:prstGeom>
          <a:ln w="25400">
            <a:solidFill>
              <a:schemeClr val="accent3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86" name="Rectangle"/>
          <p:cNvSpPr/>
          <p:nvPr/>
        </p:nvSpPr>
        <p:spPr>
          <a:xfrm rot="8647501">
            <a:off x="8620556" y="1324891"/>
            <a:ext cx="2116242" cy="1203478"/>
          </a:xfrm>
          <a:prstGeom prst="rect">
            <a:avLst/>
          </a:prstGeom>
          <a:ln w="25400">
            <a:solidFill>
              <a:schemeClr val="accent3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487" name="X - Sun-Earth direction…"/>
          <p:cNvSpPr txBox="1"/>
          <p:nvPr/>
        </p:nvSpPr>
        <p:spPr>
          <a:xfrm>
            <a:off x="421489" y="1283226"/>
            <a:ext cx="4001245" cy="130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- Sun-Earth direction</a:t>
            </a:r>
          </a:p>
          <a:p>
            <a:pPr algn="l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 - Direction of the current</a:t>
            </a:r>
          </a:p>
          <a:p>
            <a:pPr algn="l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 - Normal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peicer.gif" descr="Speicer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8675" y="10713"/>
            <a:ext cx="13004803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Magnetotail current is supported by Speiser orbits"/>
          <p:cNvSpPr txBox="1"/>
          <p:nvPr/>
        </p:nvSpPr>
        <p:spPr>
          <a:xfrm>
            <a:off x="1096988" y="435834"/>
            <a:ext cx="10332371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Magnetotail current is supported by Speiser orbits</a:t>
            </a:r>
          </a:p>
        </p:txBody>
      </p:sp>
      <p:sp>
        <p:nvSpPr>
          <p:cNvPr id="161" name="Uploading of the magnetic flux :…"/>
          <p:cNvSpPr txBox="1"/>
          <p:nvPr/>
        </p:nvSpPr>
        <p:spPr>
          <a:xfrm>
            <a:off x="479116" y="6808923"/>
            <a:ext cx="12049299" cy="2118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Magnetic Flux Uploading:</a:t>
            </a:r>
            <a:endParaRPr b="0">
              <a:latin typeface="Graphik"/>
              <a:ea typeface="Graphik"/>
              <a:cs typeface="Graphik"/>
              <a:sym typeface="Graphik"/>
            </a:endParaRPr>
          </a:p>
          <a:p>
            <a:pPr algn="l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>
              <a:latin typeface="Graphik"/>
              <a:ea typeface="Graphik"/>
              <a:cs typeface="Graphik"/>
              <a:sym typeface="Graphik"/>
            </a:endParaRPr>
          </a:p>
          <a:p>
            <a:pPr algn="l"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Current layer thins due to external drivers</a:t>
            </a:r>
            <a:endParaRPr>
              <a:latin typeface="Graphik"/>
              <a:ea typeface="Graphik"/>
              <a:cs typeface="Graphik"/>
              <a:sym typeface="Graphik"/>
            </a:endParaRPr>
          </a:p>
          <a:p>
            <a:pPr algn="l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latin typeface="Graphik"/>
              <a:ea typeface="Graphik"/>
              <a:cs typeface="Graphik"/>
              <a:sym typeface="Graphik"/>
            </a:endParaRPr>
          </a:p>
          <a:p>
            <a:pPr algn="l"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Ions become less magnetized, intensifying meandering motion in the neutral plane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23" y="1005258"/>
            <a:ext cx="8431355" cy="363997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Inside the thin current layer particles are demagnetized"/>
          <p:cNvSpPr txBox="1"/>
          <p:nvPr/>
        </p:nvSpPr>
        <p:spPr>
          <a:xfrm>
            <a:off x="757308" y="135151"/>
            <a:ext cx="11490184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Inside the thin current layer particles are demagnetized</a:t>
            </a:r>
          </a:p>
        </p:txBody>
      </p:sp>
      <p:sp>
        <p:nvSpPr>
          <p:cNvPr id="165" name="Line"/>
          <p:cNvSpPr/>
          <p:nvPr/>
        </p:nvSpPr>
        <p:spPr>
          <a:xfrm>
            <a:off x="1152171" y="6436876"/>
            <a:ext cx="4211798" cy="2"/>
          </a:xfrm>
          <a:prstGeom prst="line">
            <a:avLst/>
          </a:prstGeom>
          <a:ln w="38100">
            <a:solidFill>
              <a:srgbClr val="004D8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Line"/>
          <p:cNvSpPr/>
          <p:nvPr/>
        </p:nvSpPr>
        <p:spPr>
          <a:xfrm>
            <a:off x="1228371" y="8512779"/>
            <a:ext cx="4211798" cy="2"/>
          </a:xfrm>
          <a:prstGeom prst="line">
            <a:avLst/>
          </a:prstGeom>
          <a:ln w="38100">
            <a:solidFill>
              <a:srgbClr val="004D8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7" name="Line"/>
          <p:cNvSpPr/>
          <p:nvPr/>
        </p:nvSpPr>
        <p:spPr>
          <a:xfrm rot="18900000">
            <a:off x="1309099" y="5875886"/>
            <a:ext cx="3660698" cy="3901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2" h="20663" extrusionOk="0">
                <a:moveTo>
                  <a:pt x="641" y="0"/>
                </a:moveTo>
                <a:cubicBezTo>
                  <a:pt x="-568" y="955"/>
                  <a:pt x="32" y="2773"/>
                  <a:pt x="1612" y="2955"/>
                </a:cubicBezTo>
                <a:cubicBezTo>
                  <a:pt x="3545" y="3178"/>
                  <a:pt x="5249" y="-937"/>
                  <a:pt x="7270" y="1120"/>
                </a:cubicBezTo>
                <a:cubicBezTo>
                  <a:pt x="9181" y="3066"/>
                  <a:pt x="4537" y="4708"/>
                  <a:pt x="5496" y="6526"/>
                </a:cubicBezTo>
                <a:cubicBezTo>
                  <a:pt x="7302" y="9949"/>
                  <a:pt x="11476" y="4091"/>
                  <a:pt x="13453" y="6114"/>
                </a:cubicBezTo>
                <a:cubicBezTo>
                  <a:pt x="15529" y="8239"/>
                  <a:pt x="9871" y="10948"/>
                  <a:pt x="12220" y="13007"/>
                </a:cubicBezTo>
                <a:cubicBezTo>
                  <a:pt x="13504" y="14133"/>
                  <a:pt x="15222" y="12811"/>
                  <a:pt x="16831" y="11963"/>
                </a:cubicBezTo>
                <a:cubicBezTo>
                  <a:pt x="17862" y="11420"/>
                  <a:pt x="19144" y="11254"/>
                  <a:pt x="19816" y="12058"/>
                </a:cubicBezTo>
                <a:cubicBezTo>
                  <a:pt x="20159" y="12469"/>
                  <a:pt x="20189" y="13006"/>
                  <a:pt x="20075" y="13502"/>
                </a:cubicBezTo>
                <a:cubicBezTo>
                  <a:pt x="19793" y="14736"/>
                  <a:pt x="18722" y="15697"/>
                  <a:pt x="18465" y="16932"/>
                </a:cubicBezTo>
                <a:cubicBezTo>
                  <a:pt x="18116" y="18606"/>
                  <a:pt x="19241" y="20241"/>
                  <a:pt x="21032" y="20663"/>
                </a:cubicBezTo>
              </a:path>
            </a:pathLst>
          </a:custGeom>
          <a:ln w="50800">
            <a:solidFill>
              <a:srgbClr val="B517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800D02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69" name="Z"/>
          <p:cNvSpPr txBox="1"/>
          <p:nvPr/>
        </p:nvSpPr>
        <p:spPr>
          <a:xfrm>
            <a:off x="768309" y="5729716"/>
            <a:ext cx="235205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Z</a:t>
            </a:r>
          </a:p>
        </p:txBody>
      </p:sp>
      <p:sp>
        <p:nvSpPr>
          <p:cNvPr id="170" name="Line"/>
          <p:cNvSpPr/>
          <p:nvPr/>
        </p:nvSpPr>
        <p:spPr>
          <a:xfrm>
            <a:off x="5319155" y="9134346"/>
            <a:ext cx="1549547" cy="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1" name="Line"/>
          <p:cNvSpPr/>
          <p:nvPr/>
        </p:nvSpPr>
        <p:spPr>
          <a:xfrm flipV="1">
            <a:off x="661572" y="5772749"/>
            <a:ext cx="2" cy="126551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2" name="Y"/>
          <p:cNvSpPr txBox="1"/>
          <p:nvPr/>
        </p:nvSpPr>
        <p:spPr>
          <a:xfrm>
            <a:off x="6750794" y="8558855"/>
            <a:ext cx="235815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Y</a:t>
            </a:r>
          </a:p>
        </p:txBody>
      </p:sp>
      <p:sp>
        <p:nvSpPr>
          <p:cNvPr id="173" name="+ L"/>
          <p:cNvSpPr txBox="1"/>
          <p:nvPr/>
        </p:nvSpPr>
        <p:spPr>
          <a:xfrm>
            <a:off x="5597285" y="6119248"/>
            <a:ext cx="549834" cy="54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346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+ L</a:t>
            </a:r>
          </a:p>
        </p:txBody>
      </p:sp>
      <p:grpSp>
        <p:nvGrpSpPr>
          <p:cNvPr id="178" name="Group"/>
          <p:cNvGrpSpPr/>
          <p:nvPr/>
        </p:nvGrpSpPr>
        <p:grpSpPr>
          <a:xfrm>
            <a:off x="9688687" y="5774146"/>
            <a:ext cx="3321601" cy="3896329"/>
            <a:chOff x="0" y="0"/>
            <a:chExt cx="3321599" cy="3896328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4"/>
            <a:srcRect l="15160"/>
            <a:stretch>
              <a:fillRect/>
            </a:stretch>
          </p:blipFill>
          <p:spPr>
            <a:xfrm rot="5400000">
              <a:off x="318784" y="882243"/>
              <a:ext cx="3377418" cy="2628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Vz"/>
            <p:cNvSpPr txBox="1"/>
            <p:nvPr/>
          </p:nvSpPr>
          <p:spPr>
            <a:xfrm>
              <a:off x="0" y="1795755"/>
              <a:ext cx="426397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Vz</a:t>
              </a:r>
            </a:p>
          </p:txBody>
        </p:sp>
        <p:sp>
          <p:nvSpPr>
            <p:cNvPr id="176" name="0"/>
            <p:cNvSpPr txBox="1"/>
            <p:nvPr/>
          </p:nvSpPr>
          <p:spPr>
            <a:xfrm>
              <a:off x="1560004" y="3517360"/>
              <a:ext cx="318551" cy="378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177" name="Vy"/>
            <p:cNvSpPr txBox="1"/>
            <p:nvPr/>
          </p:nvSpPr>
          <p:spPr>
            <a:xfrm>
              <a:off x="1804022" y="0"/>
              <a:ext cx="440744" cy="378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Vy</a:t>
              </a:r>
            </a:p>
          </p:txBody>
        </p:sp>
      </p:grpSp>
      <p:sp>
        <p:nvSpPr>
          <p:cNvPr id="179" name="Circle"/>
          <p:cNvSpPr/>
          <p:nvPr/>
        </p:nvSpPr>
        <p:spPr>
          <a:xfrm>
            <a:off x="2429111" y="7072097"/>
            <a:ext cx="382323" cy="378971"/>
          </a:xfrm>
          <a:prstGeom prst="ellipse">
            <a:avLst/>
          </a:prstGeom>
          <a:solidFill>
            <a:srgbClr val="800D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/>
          </a:p>
        </p:txBody>
      </p:sp>
      <p:sp>
        <p:nvSpPr>
          <p:cNvPr id="180" name="i+"/>
          <p:cNvSpPr txBox="1"/>
          <p:nvPr/>
        </p:nvSpPr>
        <p:spPr>
          <a:xfrm>
            <a:off x="2394809" y="7442478"/>
            <a:ext cx="1080617" cy="443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i+</a:t>
            </a:r>
          </a:p>
        </p:txBody>
      </p:sp>
      <p:grpSp>
        <p:nvGrpSpPr>
          <p:cNvPr id="187" name="Group"/>
          <p:cNvGrpSpPr/>
          <p:nvPr/>
        </p:nvGrpSpPr>
        <p:grpSpPr>
          <a:xfrm>
            <a:off x="1346624" y="5793410"/>
            <a:ext cx="3430959" cy="1286898"/>
            <a:chOff x="-12" y="-33"/>
            <a:chExt cx="3430958" cy="1286896"/>
          </a:xfrm>
        </p:grpSpPr>
        <p:sp>
          <p:nvSpPr>
            <p:cNvPr id="181" name="Line"/>
            <p:cNvSpPr/>
            <p:nvPr/>
          </p:nvSpPr>
          <p:spPr>
            <a:xfrm rot="18900000">
              <a:off x="196172" y="151958"/>
              <a:ext cx="796382" cy="88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6" h="14005" extrusionOk="0">
                  <a:moveTo>
                    <a:pt x="0" y="8129"/>
                  </a:moveTo>
                  <a:cubicBezTo>
                    <a:pt x="3753" y="9804"/>
                    <a:pt x="8365" y="9789"/>
                    <a:pt x="12099" y="8087"/>
                  </a:cubicBezTo>
                  <a:cubicBezTo>
                    <a:pt x="15050" y="6742"/>
                    <a:pt x="17017" y="4240"/>
                    <a:pt x="15718" y="1946"/>
                  </a:cubicBezTo>
                  <a:cubicBezTo>
                    <a:pt x="10962" y="-6457"/>
                    <a:pt x="-4583" y="15143"/>
                    <a:pt x="7073" y="13958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2" name="Line"/>
            <p:cNvSpPr/>
            <p:nvPr/>
          </p:nvSpPr>
          <p:spPr>
            <a:xfrm rot="18900000">
              <a:off x="659054" y="216386"/>
              <a:ext cx="798553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3" name="Line"/>
            <p:cNvSpPr/>
            <p:nvPr/>
          </p:nvSpPr>
          <p:spPr>
            <a:xfrm rot="18900000">
              <a:off x="1103554" y="216386"/>
              <a:ext cx="798554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4" name="Line"/>
            <p:cNvSpPr/>
            <p:nvPr/>
          </p:nvSpPr>
          <p:spPr>
            <a:xfrm rot="18900000">
              <a:off x="1538009" y="206310"/>
              <a:ext cx="796382" cy="88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6" h="14005" extrusionOk="0">
                  <a:moveTo>
                    <a:pt x="0" y="8129"/>
                  </a:moveTo>
                  <a:cubicBezTo>
                    <a:pt x="3753" y="9804"/>
                    <a:pt x="8365" y="9789"/>
                    <a:pt x="12099" y="8087"/>
                  </a:cubicBezTo>
                  <a:cubicBezTo>
                    <a:pt x="15050" y="6742"/>
                    <a:pt x="17017" y="4240"/>
                    <a:pt x="15718" y="1946"/>
                  </a:cubicBezTo>
                  <a:cubicBezTo>
                    <a:pt x="10962" y="-6457"/>
                    <a:pt x="-4583" y="15143"/>
                    <a:pt x="7073" y="13958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5" name="Line"/>
            <p:cNvSpPr/>
            <p:nvPr/>
          </p:nvSpPr>
          <p:spPr>
            <a:xfrm rot="18900000">
              <a:off x="2000890" y="270738"/>
              <a:ext cx="798554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6" name="Line"/>
            <p:cNvSpPr/>
            <p:nvPr/>
          </p:nvSpPr>
          <p:spPr>
            <a:xfrm rot="18900000">
              <a:off x="2445390" y="270738"/>
              <a:ext cx="798555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</p:grpSp>
      <p:sp>
        <p:nvSpPr>
          <p:cNvPr id="188" name="- L"/>
          <p:cNvSpPr txBox="1"/>
          <p:nvPr/>
        </p:nvSpPr>
        <p:spPr>
          <a:xfrm>
            <a:off x="5673512" y="8165180"/>
            <a:ext cx="488748" cy="54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346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 L</a:t>
            </a:r>
          </a:p>
        </p:txBody>
      </p:sp>
      <p:sp>
        <p:nvSpPr>
          <p:cNvPr id="189" name="Meandering orbits drives unstable velocity distributions"/>
          <p:cNvSpPr txBox="1"/>
          <p:nvPr/>
        </p:nvSpPr>
        <p:spPr>
          <a:xfrm>
            <a:off x="7233987" y="8640333"/>
            <a:ext cx="309539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[Daughton 1999]</a:t>
            </a:r>
            <a:endParaRPr dirty="0"/>
          </a:p>
        </p:txBody>
      </p:sp>
      <p:sp>
        <p:nvSpPr>
          <p:cNvPr id="190" name="Adiabatic motion"/>
          <p:cNvSpPr txBox="1"/>
          <p:nvPr/>
        </p:nvSpPr>
        <p:spPr>
          <a:xfrm>
            <a:off x="6553496" y="5684206"/>
            <a:ext cx="2858666" cy="5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Adiabatic motion</a:t>
            </a:r>
          </a:p>
        </p:txBody>
      </p:sp>
      <p:sp>
        <p:nvSpPr>
          <p:cNvPr id="191" name="Non-Adiabatic motion…"/>
          <p:cNvSpPr txBox="1"/>
          <p:nvPr/>
        </p:nvSpPr>
        <p:spPr>
          <a:xfrm>
            <a:off x="5431582" y="6571573"/>
            <a:ext cx="4881886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B517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Non-Adiabatic motion</a:t>
            </a:r>
          </a:p>
          <a:p>
            <a:pPr>
              <a:defRPr sz="2600">
                <a:solidFill>
                  <a:srgbClr val="B517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(appears when current layer is thin)</a:t>
            </a:r>
          </a:p>
        </p:txBody>
      </p:sp>
      <p:sp>
        <p:nvSpPr>
          <p:cNvPr id="192" name="Line"/>
          <p:cNvSpPr/>
          <p:nvPr/>
        </p:nvSpPr>
        <p:spPr>
          <a:xfrm flipH="1">
            <a:off x="4571417" y="5867732"/>
            <a:ext cx="1917343" cy="278348"/>
          </a:xfrm>
          <a:prstGeom prst="line">
            <a:avLst/>
          </a:prstGeom>
          <a:ln w="38100">
            <a:solidFill>
              <a:schemeClr val="accent2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99" name="Group"/>
          <p:cNvGrpSpPr/>
          <p:nvPr/>
        </p:nvGrpSpPr>
        <p:grpSpPr>
          <a:xfrm>
            <a:off x="1424847" y="7907451"/>
            <a:ext cx="3430958" cy="1286898"/>
            <a:chOff x="0" y="0"/>
            <a:chExt cx="3430957" cy="1286896"/>
          </a:xfrm>
        </p:grpSpPr>
        <p:sp>
          <p:nvSpPr>
            <p:cNvPr id="193" name="Line"/>
            <p:cNvSpPr/>
            <p:nvPr/>
          </p:nvSpPr>
          <p:spPr>
            <a:xfrm rot="8100000">
              <a:off x="2438391" y="250137"/>
              <a:ext cx="796381" cy="88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6" h="14005" extrusionOk="0">
                  <a:moveTo>
                    <a:pt x="0" y="8129"/>
                  </a:moveTo>
                  <a:cubicBezTo>
                    <a:pt x="3753" y="9804"/>
                    <a:pt x="8365" y="9789"/>
                    <a:pt x="12099" y="8087"/>
                  </a:cubicBezTo>
                  <a:cubicBezTo>
                    <a:pt x="15050" y="6742"/>
                    <a:pt x="17017" y="4240"/>
                    <a:pt x="15718" y="1946"/>
                  </a:cubicBezTo>
                  <a:cubicBezTo>
                    <a:pt x="10962" y="-6457"/>
                    <a:pt x="-4583" y="15143"/>
                    <a:pt x="7073" y="13958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4" name="Line"/>
            <p:cNvSpPr/>
            <p:nvPr/>
          </p:nvSpPr>
          <p:spPr>
            <a:xfrm rot="8100000">
              <a:off x="1973338" y="210784"/>
              <a:ext cx="798553" cy="85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5" name="Line"/>
            <p:cNvSpPr/>
            <p:nvPr/>
          </p:nvSpPr>
          <p:spPr>
            <a:xfrm rot="8100000">
              <a:off x="1528837" y="210784"/>
              <a:ext cx="798554" cy="85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6" name="Line"/>
            <p:cNvSpPr/>
            <p:nvPr/>
          </p:nvSpPr>
          <p:spPr>
            <a:xfrm rot="8100000">
              <a:off x="1096554" y="195785"/>
              <a:ext cx="796382" cy="88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6" h="14005" extrusionOk="0">
                  <a:moveTo>
                    <a:pt x="0" y="8129"/>
                  </a:moveTo>
                  <a:cubicBezTo>
                    <a:pt x="3753" y="9804"/>
                    <a:pt x="8365" y="9789"/>
                    <a:pt x="12099" y="8087"/>
                  </a:cubicBezTo>
                  <a:cubicBezTo>
                    <a:pt x="15050" y="6742"/>
                    <a:pt x="17017" y="4240"/>
                    <a:pt x="15718" y="1946"/>
                  </a:cubicBezTo>
                  <a:cubicBezTo>
                    <a:pt x="10962" y="-6457"/>
                    <a:pt x="-4583" y="15143"/>
                    <a:pt x="7073" y="13958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7" name="Line"/>
            <p:cNvSpPr/>
            <p:nvPr/>
          </p:nvSpPr>
          <p:spPr>
            <a:xfrm rot="8100000">
              <a:off x="631502" y="156431"/>
              <a:ext cx="798553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8" name="Line"/>
            <p:cNvSpPr/>
            <p:nvPr/>
          </p:nvSpPr>
          <p:spPr>
            <a:xfrm rot="8100000">
              <a:off x="187001" y="156431"/>
              <a:ext cx="798554" cy="859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83" h="13863" extrusionOk="0">
                  <a:moveTo>
                    <a:pt x="0" y="8117"/>
                  </a:moveTo>
                  <a:cubicBezTo>
                    <a:pt x="4025" y="9785"/>
                    <a:pt x="8925" y="9769"/>
                    <a:pt x="12931" y="8075"/>
                  </a:cubicBezTo>
                  <a:cubicBezTo>
                    <a:pt x="16150" y="6713"/>
                    <a:pt x="18289" y="4129"/>
                    <a:pt x="16799" y="1818"/>
                  </a:cubicBezTo>
                  <a:cubicBezTo>
                    <a:pt x="11588" y="-6267"/>
                    <a:pt x="-3311" y="15333"/>
                    <a:pt x="8546" y="13784"/>
                  </a:cubicBezTo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8726037" y="1320632"/>
            <a:ext cx="1549548" cy="2108066"/>
            <a:chOff x="0" y="0"/>
            <a:chExt cx="1549546" cy="2108065"/>
          </a:xfrm>
        </p:grpSpPr>
        <p:sp>
          <p:nvSpPr>
            <p:cNvPr id="200" name="Line"/>
            <p:cNvSpPr/>
            <p:nvPr/>
          </p:nvSpPr>
          <p:spPr>
            <a:xfrm flipV="1">
              <a:off x="1540336" y="0"/>
              <a:ext cx="2" cy="10720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1" name="Z"/>
            <p:cNvSpPr txBox="1"/>
            <p:nvPr/>
          </p:nvSpPr>
          <p:spPr>
            <a:xfrm>
              <a:off x="1096255" y="275444"/>
              <a:ext cx="238275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Z</a:t>
              </a:r>
            </a:p>
          </p:txBody>
        </p:sp>
        <p:sp>
          <p:nvSpPr>
            <p:cNvPr id="202" name="Line"/>
            <p:cNvSpPr/>
            <p:nvPr/>
          </p:nvSpPr>
          <p:spPr>
            <a:xfrm flipH="1">
              <a:off x="458531" y="1085071"/>
              <a:ext cx="1091017" cy="6299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3" name="Line"/>
            <p:cNvSpPr/>
            <p:nvPr/>
          </p:nvSpPr>
          <p:spPr>
            <a:xfrm flipH="1" flipV="1">
              <a:off x="181529" y="1076196"/>
              <a:ext cx="1344675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4" name="Y"/>
            <p:cNvSpPr txBox="1"/>
            <p:nvPr/>
          </p:nvSpPr>
          <p:spPr>
            <a:xfrm>
              <a:off x="682956" y="1729097"/>
              <a:ext cx="238892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Y</a:t>
              </a:r>
            </a:p>
          </p:txBody>
        </p:sp>
        <p:sp>
          <p:nvSpPr>
            <p:cNvPr id="205" name="X"/>
            <p:cNvSpPr txBox="1"/>
            <p:nvPr/>
          </p:nvSpPr>
          <p:spPr>
            <a:xfrm>
              <a:off x="0" y="678971"/>
              <a:ext cx="251037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X</a:t>
              </a:r>
            </a:p>
          </p:txBody>
        </p:sp>
      </p:grpSp>
      <p:sp>
        <p:nvSpPr>
          <p:cNvPr id="207" name="Line"/>
          <p:cNvSpPr/>
          <p:nvPr/>
        </p:nvSpPr>
        <p:spPr>
          <a:xfrm flipH="1">
            <a:off x="4988266" y="6893545"/>
            <a:ext cx="907937" cy="153952"/>
          </a:xfrm>
          <a:prstGeom prst="line">
            <a:avLst/>
          </a:prstGeom>
          <a:ln w="38100">
            <a:solidFill>
              <a:srgbClr val="B517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Meandering orbits drives unstable velocity distributions">
            <a:extLst>
              <a:ext uri="{FF2B5EF4-FFF2-40B4-BE49-F238E27FC236}">
                <a16:creationId xmlns:a16="http://schemas.microsoft.com/office/drawing/2014/main" id="{7DE5977D-991B-64EA-53EC-2973F785A4F2}"/>
              </a:ext>
            </a:extLst>
          </p:cNvPr>
          <p:cNvSpPr txBox="1"/>
          <p:nvPr/>
        </p:nvSpPr>
        <p:spPr>
          <a:xfrm>
            <a:off x="1716706" y="4949471"/>
            <a:ext cx="9876186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Meandering orbits drives unstable velocity distributions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rcRect b="41357"/>
          <a:stretch>
            <a:fillRect/>
          </a:stretch>
        </p:blipFill>
        <p:spPr>
          <a:xfrm>
            <a:off x="-34525" y="28032"/>
            <a:ext cx="10294934" cy="479704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[Coppi et. al 1966, Dobrowolny 1968, Pritchett et. al. 1991]"/>
          <p:cNvSpPr txBox="1"/>
          <p:nvPr/>
        </p:nvSpPr>
        <p:spPr>
          <a:xfrm>
            <a:off x="4660069" y="9159478"/>
            <a:ext cx="8019592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[Coppi et. al 1966, Dobrowolny 1968, Pritchett et. al. 1991]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15" y="4889499"/>
            <a:ext cx="9403421" cy="2440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82" y="7142631"/>
            <a:ext cx="2514733" cy="97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98" y="7955930"/>
            <a:ext cx="6074728" cy="1065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7300994"/>
            <a:ext cx="4107520" cy="655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166" y="8270302"/>
            <a:ext cx="4241972" cy="6772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"/>
          <p:cNvGrpSpPr/>
          <p:nvPr/>
        </p:nvGrpSpPr>
        <p:grpSpPr>
          <a:xfrm>
            <a:off x="8710978" y="903814"/>
            <a:ext cx="5186048" cy="3045465"/>
            <a:chOff x="-1" y="0"/>
            <a:chExt cx="5186047" cy="3045464"/>
          </a:xfrm>
        </p:grpSpPr>
        <p:sp>
          <p:nvSpPr>
            <p:cNvPr id="216" name="Rhombus"/>
            <p:cNvSpPr/>
            <p:nvPr/>
          </p:nvSpPr>
          <p:spPr>
            <a:xfrm>
              <a:off x="410104" y="0"/>
              <a:ext cx="4775943" cy="2382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800"/>
                  </a:ln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alpha val="26200"/>
              </a:schemeClr>
            </a:solidFill>
            <a:ln w="12700" cap="flat">
              <a:solidFill>
                <a:srgbClr val="000000">
                  <a:alpha val="13175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22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 rot="21188476">
              <a:off x="555754" y="1104256"/>
              <a:ext cx="2199299" cy="143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194" y="0"/>
                  </a:moveTo>
                  <a:cubicBezTo>
                    <a:pt x="-459" y="3943"/>
                    <a:pt x="569" y="8141"/>
                    <a:pt x="2741" y="10459"/>
                  </a:cubicBezTo>
                  <a:cubicBezTo>
                    <a:pt x="4427" y="12258"/>
                    <a:pt x="6513" y="12594"/>
                    <a:pt x="8481" y="11923"/>
                  </a:cubicBezTo>
                  <a:cubicBezTo>
                    <a:pt x="9676" y="11516"/>
                    <a:pt x="10818" y="10726"/>
                    <a:pt x="12046" y="10481"/>
                  </a:cubicBezTo>
                  <a:cubicBezTo>
                    <a:pt x="13250" y="10240"/>
                    <a:pt x="14433" y="10490"/>
                    <a:pt x="15517" y="11008"/>
                  </a:cubicBezTo>
                  <a:cubicBezTo>
                    <a:pt x="18691" y="12524"/>
                    <a:pt x="21141" y="16667"/>
                    <a:pt x="20689" y="21600"/>
                  </a:cubicBezTo>
                </a:path>
              </a:pathLst>
            </a:custGeom>
            <a:noFill/>
            <a:ln w="50800" cap="flat">
              <a:solidFill>
                <a:srgbClr val="650E4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18" name="Line"/>
            <p:cNvSpPr/>
            <p:nvPr/>
          </p:nvSpPr>
          <p:spPr>
            <a:xfrm rot="21188476">
              <a:off x="574976" y="1064282"/>
              <a:ext cx="2152109" cy="153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3" extrusionOk="0">
                  <a:moveTo>
                    <a:pt x="0" y="523"/>
                  </a:moveTo>
                  <a:cubicBezTo>
                    <a:pt x="2996" y="-803"/>
                    <a:pt x="6336" y="447"/>
                    <a:pt x="8306" y="3649"/>
                  </a:cubicBezTo>
                  <a:cubicBezTo>
                    <a:pt x="9212" y="5121"/>
                    <a:pt x="9738" y="6911"/>
                    <a:pt x="9913" y="8779"/>
                  </a:cubicBezTo>
                  <a:cubicBezTo>
                    <a:pt x="10053" y="10270"/>
                    <a:pt x="9960" y="11794"/>
                    <a:pt x="10168" y="13274"/>
                  </a:cubicBezTo>
                  <a:cubicBezTo>
                    <a:pt x="10505" y="15678"/>
                    <a:pt x="11652" y="17786"/>
                    <a:pt x="13346" y="19009"/>
                  </a:cubicBezTo>
                  <a:cubicBezTo>
                    <a:pt x="14662" y="20212"/>
                    <a:pt x="16272" y="20797"/>
                    <a:pt x="17895" y="20622"/>
                  </a:cubicBezTo>
                  <a:cubicBezTo>
                    <a:pt x="19149" y="20487"/>
                    <a:pt x="20349" y="19895"/>
                    <a:pt x="21600" y="19729"/>
                  </a:cubicBezTo>
                </a:path>
              </a:pathLst>
            </a:custGeom>
            <a:noFill/>
            <a:ln w="50800" cap="flat">
              <a:solidFill>
                <a:srgbClr val="650E4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19" name="Line"/>
            <p:cNvSpPr/>
            <p:nvPr/>
          </p:nvSpPr>
          <p:spPr>
            <a:xfrm flipV="1">
              <a:off x="2575464" y="1010613"/>
              <a:ext cx="1457875" cy="811883"/>
            </a:xfrm>
            <a:prstGeom prst="line">
              <a:avLst/>
            </a:prstGeom>
            <a:noFill/>
            <a:ln w="76200" cap="flat">
              <a:solidFill>
                <a:srgbClr val="800D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Line"/>
            <p:cNvSpPr/>
            <p:nvPr/>
          </p:nvSpPr>
          <p:spPr>
            <a:xfrm flipH="1" flipV="1">
              <a:off x="42210" y="1880015"/>
              <a:ext cx="2127527" cy="1165450"/>
            </a:xfrm>
            <a:prstGeom prst="line">
              <a:avLst/>
            </a:prstGeom>
            <a:noFill/>
            <a:ln w="50800" cap="flat">
              <a:solidFill>
                <a:srgbClr val="650E47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1" name="Tearing"/>
            <p:cNvSpPr txBox="1"/>
            <p:nvPr/>
          </p:nvSpPr>
          <p:spPr>
            <a:xfrm>
              <a:off x="404917" y="2658801"/>
              <a:ext cx="887170" cy="37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650E47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Tearing</a:t>
              </a:r>
            </a:p>
          </p:txBody>
        </p:sp>
        <p:sp>
          <p:nvSpPr>
            <p:cNvPr id="222" name="Jy"/>
            <p:cNvSpPr txBox="1"/>
            <p:nvPr/>
          </p:nvSpPr>
          <p:spPr>
            <a:xfrm>
              <a:off x="2421354" y="907698"/>
              <a:ext cx="499772" cy="454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>
                  <a:solidFill>
                    <a:srgbClr val="800D0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Jy</a:t>
              </a:r>
            </a:p>
          </p:txBody>
        </p:sp>
        <p:sp>
          <p:nvSpPr>
            <p:cNvPr id="223" name="kx"/>
            <p:cNvSpPr txBox="1"/>
            <p:nvPr/>
          </p:nvSpPr>
          <p:spPr>
            <a:xfrm>
              <a:off x="-2" y="2213452"/>
              <a:ext cx="519962" cy="46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k</a:t>
              </a:r>
              <a:r>
                <a:rPr sz="1600"/>
                <a:t>x</a:t>
              </a:r>
            </a:p>
          </p:txBody>
        </p:sp>
        <p:sp>
          <p:nvSpPr>
            <p:cNvPr id="224" name="Line"/>
            <p:cNvSpPr/>
            <p:nvPr/>
          </p:nvSpPr>
          <p:spPr>
            <a:xfrm>
              <a:off x="126907" y="2300469"/>
              <a:ext cx="327334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V="1">
              <a:off x="1561161" y="482207"/>
              <a:ext cx="1457875" cy="811883"/>
            </a:xfrm>
            <a:prstGeom prst="line">
              <a:avLst/>
            </a:prstGeom>
            <a:noFill/>
            <a:ln w="76200" cap="flat">
              <a:solidFill>
                <a:srgbClr val="800D0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2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100" y="6070463"/>
            <a:ext cx="3089051" cy="141426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ctangle"/>
          <p:cNvSpPr/>
          <p:nvPr/>
        </p:nvSpPr>
        <p:spPr>
          <a:xfrm>
            <a:off x="4766733" y="2483246"/>
            <a:ext cx="3471334" cy="817697"/>
          </a:xfrm>
          <a:prstGeom prst="rect">
            <a:avLst/>
          </a:prstGeom>
          <a:ln w="25400">
            <a:solidFill>
              <a:schemeClr val="accent5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229" name="resonance term"/>
          <p:cNvSpPr txBox="1"/>
          <p:nvPr/>
        </p:nvSpPr>
        <p:spPr>
          <a:xfrm>
            <a:off x="5674207" y="2101595"/>
            <a:ext cx="1656386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resonance term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3" y="4740988"/>
            <a:ext cx="7702515" cy="307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9700"/>
            <a:ext cx="9442526" cy="3572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Group"/>
          <p:cNvGrpSpPr/>
          <p:nvPr/>
        </p:nvGrpSpPr>
        <p:grpSpPr>
          <a:xfrm>
            <a:off x="7220845" y="2682651"/>
            <a:ext cx="5458186" cy="3114918"/>
            <a:chOff x="0" y="0"/>
            <a:chExt cx="5458184" cy="3114916"/>
          </a:xfrm>
        </p:grpSpPr>
        <p:grpSp>
          <p:nvGrpSpPr>
            <p:cNvPr id="243" name="Group"/>
            <p:cNvGrpSpPr/>
            <p:nvPr/>
          </p:nvGrpSpPr>
          <p:grpSpPr>
            <a:xfrm>
              <a:off x="0" y="-1"/>
              <a:ext cx="5186048" cy="3045468"/>
              <a:chOff x="0" y="0"/>
              <a:chExt cx="5186047" cy="3045466"/>
            </a:xfrm>
          </p:grpSpPr>
          <p:sp>
            <p:nvSpPr>
              <p:cNvPr id="233" name="Rhombus"/>
              <p:cNvSpPr/>
              <p:nvPr/>
            </p:nvSpPr>
            <p:spPr>
              <a:xfrm>
                <a:off x="410105" y="-1"/>
                <a:ext cx="4775942" cy="2382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2">
                  <a:alpha val="26200"/>
                </a:schemeClr>
              </a:solidFill>
              <a:ln w="12700" cap="flat">
                <a:solidFill>
                  <a:srgbClr val="000000">
                    <a:alpha val="13175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2200">
                    <a:solidFill>
                      <a:srgbClr val="FFFFFF"/>
                    </a:solidFill>
                    <a:latin typeface="Graphik-Medium"/>
                    <a:ea typeface="Graphik-Medium"/>
                    <a:cs typeface="Graphik-Medium"/>
                    <a:sym typeface="Graphik Medium"/>
                  </a:defRPr>
                </a:pPr>
                <a:endParaRPr/>
              </a:p>
            </p:txBody>
          </p:sp>
          <p:sp>
            <p:nvSpPr>
              <p:cNvPr id="234" name="Line"/>
              <p:cNvSpPr/>
              <p:nvPr/>
            </p:nvSpPr>
            <p:spPr>
              <a:xfrm rot="21188476">
                <a:off x="555754" y="1104257"/>
                <a:ext cx="2199300" cy="1431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3" h="21600" extrusionOk="0">
                    <a:moveTo>
                      <a:pt x="194" y="0"/>
                    </a:moveTo>
                    <a:cubicBezTo>
                      <a:pt x="-459" y="3943"/>
                      <a:pt x="569" y="8141"/>
                      <a:pt x="2741" y="10459"/>
                    </a:cubicBezTo>
                    <a:cubicBezTo>
                      <a:pt x="4427" y="12258"/>
                      <a:pt x="6513" y="12594"/>
                      <a:pt x="8481" y="11923"/>
                    </a:cubicBezTo>
                    <a:cubicBezTo>
                      <a:pt x="9676" y="11516"/>
                      <a:pt x="10818" y="10726"/>
                      <a:pt x="12046" y="10481"/>
                    </a:cubicBezTo>
                    <a:cubicBezTo>
                      <a:pt x="13250" y="10240"/>
                      <a:pt x="14433" y="10490"/>
                      <a:pt x="15517" y="11008"/>
                    </a:cubicBezTo>
                    <a:cubicBezTo>
                      <a:pt x="18691" y="12524"/>
                      <a:pt x="21141" y="16667"/>
                      <a:pt x="20689" y="21600"/>
                    </a:cubicBezTo>
                  </a:path>
                </a:pathLst>
              </a:custGeom>
              <a:noFill/>
              <a:ln w="50800" cap="flat">
                <a:solidFill>
                  <a:srgbClr val="650E4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235" name="Line"/>
              <p:cNvSpPr/>
              <p:nvPr/>
            </p:nvSpPr>
            <p:spPr>
              <a:xfrm rot="21188476">
                <a:off x="574976" y="1064282"/>
                <a:ext cx="2152110" cy="1539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53" extrusionOk="0">
                    <a:moveTo>
                      <a:pt x="0" y="523"/>
                    </a:moveTo>
                    <a:cubicBezTo>
                      <a:pt x="2996" y="-803"/>
                      <a:pt x="6336" y="447"/>
                      <a:pt x="8306" y="3649"/>
                    </a:cubicBezTo>
                    <a:cubicBezTo>
                      <a:pt x="9212" y="5121"/>
                      <a:pt x="9738" y="6911"/>
                      <a:pt x="9913" y="8779"/>
                    </a:cubicBezTo>
                    <a:cubicBezTo>
                      <a:pt x="10053" y="10270"/>
                      <a:pt x="9960" y="11794"/>
                      <a:pt x="10168" y="13274"/>
                    </a:cubicBezTo>
                    <a:cubicBezTo>
                      <a:pt x="10505" y="15678"/>
                      <a:pt x="11652" y="17786"/>
                      <a:pt x="13346" y="19009"/>
                    </a:cubicBezTo>
                    <a:cubicBezTo>
                      <a:pt x="14662" y="20212"/>
                      <a:pt x="16272" y="20797"/>
                      <a:pt x="17895" y="20622"/>
                    </a:cubicBezTo>
                    <a:cubicBezTo>
                      <a:pt x="19149" y="20487"/>
                      <a:pt x="20349" y="19895"/>
                      <a:pt x="21600" y="19729"/>
                    </a:cubicBezTo>
                  </a:path>
                </a:pathLst>
              </a:custGeom>
              <a:noFill/>
              <a:ln w="50800" cap="flat">
                <a:solidFill>
                  <a:srgbClr val="650E4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236" name="Line"/>
              <p:cNvSpPr/>
              <p:nvPr/>
            </p:nvSpPr>
            <p:spPr>
              <a:xfrm flipV="1">
                <a:off x="2575465" y="1010614"/>
                <a:ext cx="1457874" cy="811883"/>
              </a:xfrm>
              <a:prstGeom prst="line">
                <a:avLst/>
              </a:prstGeom>
              <a:noFill/>
              <a:ln w="76200" cap="flat">
                <a:solidFill>
                  <a:srgbClr val="800D0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7" name="Line"/>
              <p:cNvSpPr/>
              <p:nvPr/>
            </p:nvSpPr>
            <p:spPr>
              <a:xfrm flipH="1" flipV="1">
                <a:off x="42210" y="1880016"/>
                <a:ext cx="2127527" cy="1165450"/>
              </a:xfrm>
              <a:prstGeom prst="line">
                <a:avLst/>
              </a:prstGeom>
              <a:noFill/>
              <a:ln w="50800" cap="flat">
                <a:solidFill>
                  <a:srgbClr val="650E4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8" name="Tearing"/>
              <p:cNvSpPr txBox="1"/>
              <p:nvPr/>
            </p:nvSpPr>
            <p:spPr>
              <a:xfrm>
                <a:off x="404918" y="2658802"/>
                <a:ext cx="887170" cy="378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50E47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Tearing</a:t>
                </a:r>
              </a:p>
            </p:txBody>
          </p:sp>
          <p:sp>
            <p:nvSpPr>
              <p:cNvPr id="239" name="Jy"/>
              <p:cNvSpPr txBox="1"/>
              <p:nvPr/>
            </p:nvSpPr>
            <p:spPr>
              <a:xfrm>
                <a:off x="2421354" y="907698"/>
                <a:ext cx="499772" cy="4545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800D02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Jy</a:t>
                </a:r>
              </a:p>
            </p:txBody>
          </p:sp>
          <p:sp>
            <p:nvSpPr>
              <p:cNvPr id="240" name="kx"/>
              <p:cNvSpPr txBox="1"/>
              <p:nvPr/>
            </p:nvSpPr>
            <p:spPr>
              <a:xfrm>
                <a:off x="-1" y="2213452"/>
                <a:ext cx="519962" cy="467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2200"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k</a:t>
                </a:r>
                <a:r>
                  <a:rPr sz="1600"/>
                  <a:t>x</a:t>
                </a:r>
              </a:p>
            </p:txBody>
          </p:sp>
          <p:sp>
            <p:nvSpPr>
              <p:cNvPr id="241" name="Line"/>
              <p:cNvSpPr/>
              <p:nvPr/>
            </p:nvSpPr>
            <p:spPr>
              <a:xfrm>
                <a:off x="126908" y="2300470"/>
                <a:ext cx="327334" cy="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42" name="Line"/>
              <p:cNvSpPr/>
              <p:nvPr/>
            </p:nvSpPr>
            <p:spPr>
              <a:xfrm flipV="1">
                <a:off x="1561161" y="482207"/>
                <a:ext cx="1457875" cy="811883"/>
              </a:xfrm>
              <a:prstGeom prst="line">
                <a:avLst/>
              </a:prstGeom>
              <a:noFill/>
              <a:ln w="76200" cap="flat">
                <a:solidFill>
                  <a:srgbClr val="800D0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4" name="Line"/>
            <p:cNvSpPr/>
            <p:nvPr/>
          </p:nvSpPr>
          <p:spPr>
            <a:xfrm rot="18900000">
              <a:off x="2719713" y="1364137"/>
              <a:ext cx="2466540" cy="86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600" extrusionOk="0">
                  <a:moveTo>
                    <a:pt x="0" y="0"/>
                  </a:moveTo>
                  <a:cubicBezTo>
                    <a:pt x="105" y="2967"/>
                    <a:pt x="534" y="5672"/>
                    <a:pt x="1202" y="7752"/>
                  </a:cubicBezTo>
                  <a:cubicBezTo>
                    <a:pt x="1990" y="10206"/>
                    <a:pt x="3113" y="11757"/>
                    <a:pt x="4291" y="10946"/>
                  </a:cubicBezTo>
                  <a:cubicBezTo>
                    <a:pt x="6277" y="9580"/>
                    <a:pt x="7536" y="686"/>
                    <a:pt x="9694" y="3221"/>
                  </a:cubicBezTo>
                  <a:cubicBezTo>
                    <a:pt x="12003" y="5934"/>
                    <a:pt x="10553" y="20707"/>
                    <a:pt x="13626" y="20947"/>
                  </a:cubicBezTo>
                  <a:cubicBezTo>
                    <a:pt x="15307" y="21078"/>
                    <a:pt x="15712" y="14831"/>
                    <a:pt x="16584" y="10517"/>
                  </a:cubicBezTo>
                  <a:cubicBezTo>
                    <a:pt x="17049" y="8216"/>
                    <a:pt x="17760" y="6369"/>
                    <a:pt x="18636" y="6237"/>
                  </a:cubicBezTo>
                  <a:cubicBezTo>
                    <a:pt x="19576" y="6095"/>
                    <a:pt x="20394" y="7923"/>
                    <a:pt x="20883" y="10388"/>
                  </a:cubicBezTo>
                  <a:cubicBezTo>
                    <a:pt x="21559" y="13800"/>
                    <a:pt x="21600" y="18048"/>
                    <a:pt x="20969" y="21600"/>
                  </a:cubicBezTo>
                </a:path>
              </a:pathLst>
            </a:custGeom>
            <a:noFill/>
            <a:ln w="50800" cap="flat">
              <a:solidFill>
                <a:srgbClr val="00346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004F05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 flipV="1">
              <a:off x="3468464" y="1816643"/>
              <a:ext cx="1952902" cy="1105426"/>
            </a:xfrm>
            <a:prstGeom prst="line">
              <a:avLst/>
            </a:prstGeom>
            <a:noFill/>
            <a:ln w="50800" cap="flat">
              <a:solidFill>
                <a:srgbClr val="00346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Kink"/>
            <p:cNvSpPr txBox="1"/>
            <p:nvPr/>
          </p:nvSpPr>
          <p:spPr>
            <a:xfrm>
              <a:off x="4093908" y="2647810"/>
              <a:ext cx="689501" cy="46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0346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Kink</a:t>
              </a:r>
            </a:p>
          </p:txBody>
        </p:sp>
        <p:sp>
          <p:nvSpPr>
            <p:cNvPr id="247" name="ky"/>
            <p:cNvSpPr txBox="1"/>
            <p:nvPr/>
          </p:nvSpPr>
          <p:spPr>
            <a:xfrm>
              <a:off x="5080954" y="2146854"/>
              <a:ext cx="377231" cy="46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200">
                  <a:latin typeface="Graphik"/>
                  <a:ea typeface="Graphik"/>
                  <a:cs typeface="Graphik"/>
                  <a:sym typeface="Graphik"/>
                </a:defRPr>
              </a:pPr>
              <a:r>
                <a:t>k</a:t>
              </a:r>
              <a:r>
                <a:rPr sz="1600"/>
                <a:t>y</a:t>
              </a:r>
            </a:p>
          </p:txBody>
        </p:sp>
        <p:sp>
          <p:nvSpPr>
            <p:cNvPr id="248" name="Line"/>
            <p:cNvSpPr/>
            <p:nvPr/>
          </p:nvSpPr>
          <p:spPr>
            <a:xfrm>
              <a:off x="5080954" y="2218904"/>
              <a:ext cx="377231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94" y="7982305"/>
            <a:ext cx="11361947" cy="116169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[Lapenta Brackbill 1997]"/>
          <p:cNvSpPr txBox="1"/>
          <p:nvPr/>
        </p:nvSpPr>
        <p:spPr>
          <a:xfrm>
            <a:off x="9723776" y="9120300"/>
            <a:ext cx="2938314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[Lapenta Brackbill 1997]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5"/>
          <a:srcRect l="27489" t="54147"/>
          <a:stretch>
            <a:fillRect/>
          </a:stretch>
        </p:blipFill>
        <p:spPr>
          <a:xfrm>
            <a:off x="1838796" y="3890683"/>
            <a:ext cx="5023330" cy="70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366" y="6728604"/>
            <a:ext cx="2783857" cy="127453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where"/>
          <p:cNvSpPr txBox="1"/>
          <p:nvPr/>
        </p:nvSpPr>
        <p:spPr>
          <a:xfrm>
            <a:off x="7009913" y="7168605"/>
            <a:ext cx="796839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where</a:t>
            </a:r>
          </a:p>
        </p:txBody>
      </p:sp>
      <p:sp>
        <p:nvSpPr>
          <p:cNvPr id="255" name="Rectangle"/>
          <p:cNvSpPr/>
          <p:nvPr/>
        </p:nvSpPr>
        <p:spPr>
          <a:xfrm>
            <a:off x="4224866" y="5438578"/>
            <a:ext cx="3374564" cy="817696"/>
          </a:xfrm>
          <a:prstGeom prst="rect">
            <a:avLst/>
          </a:prstGeom>
          <a:ln w="25400">
            <a:solidFill>
              <a:schemeClr val="accent5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256" name="resonance term"/>
          <p:cNvSpPr txBox="1"/>
          <p:nvPr/>
        </p:nvSpPr>
        <p:spPr>
          <a:xfrm>
            <a:off x="4995055" y="5035295"/>
            <a:ext cx="1656386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resonance term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imulations results:"/>
          <p:cNvSpPr txBox="1"/>
          <p:nvPr/>
        </p:nvSpPr>
        <p:spPr>
          <a:xfrm>
            <a:off x="1618257" y="264714"/>
            <a:ext cx="4366853" cy="689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Simulations results: </a:t>
            </a:r>
          </a:p>
        </p:txBody>
      </p:sp>
      <p:sp>
        <p:nvSpPr>
          <p:cNvPr id="259" name="Impressive Movie here"/>
          <p:cNvSpPr txBox="1"/>
          <p:nvPr/>
        </p:nvSpPr>
        <p:spPr>
          <a:xfrm>
            <a:off x="5770653" y="1431039"/>
            <a:ext cx="2243228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Impressive Movie here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/>
          <a:srcRect t="23026"/>
          <a:stretch>
            <a:fillRect/>
          </a:stretch>
        </p:blipFill>
        <p:spPr>
          <a:xfrm>
            <a:off x="1682352" y="1076116"/>
            <a:ext cx="9513254" cy="8219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299" y="359486"/>
            <a:ext cx="3862516" cy="601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ormation of the thin current layer"/>
          <p:cNvSpPr txBox="1"/>
          <p:nvPr/>
        </p:nvSpPr>
        <p:spPr>
          <a:xfrm>
            <a:off x="524943" y="177960"/>
            <a:ext cx="1163247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the thin current layer and development of the X-line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4" name="fig1_final.pdf" descr="fig1_fin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85" y="685636"/>
            <a:ext cx="7181492" cy="881966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Peak density: n_0 ~ 0.08 cc^-1…"/>
          <p:cNvSpPr txBox="1"/>
          <p:nvPr/>
        </p:nvSpPr>
        <p:spPr>
          <a:xfrm>
            <a:off x="7831242" y="1257247"/>
            <a:ext cx="4184457" cy="173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Peak density: n</a:t>
            </a:r>
            <a:r>
              <a:rPr baseline="-25000" dirty="0"/>
              <a:t>0</a:t>
            </a:r>
            <a:r>
              <a:rPr dirty="0"/>
              <a:t> ~ 0.08 cc</a:t>
            </a:r>
            <a:r>
              <a:rPr baseline="30000" dirty="0"/>
              <a:t>-1</a:t>
            </a:r>
            <a:r>
              <a:rPr dirty="0"/>
              <a:t> 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=&gt; ion skin depth: d</a:t>
            </a:r>
            <a:r>
              <a:rPr baseline="-25000" dirty="0"/>
              <a:t>i</a:t>
            </a:r>
            <a:r>
              <a:rPr dirty="0"/>
              <a:t> ~ 800 km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266" name="B_lobe ~ 20 nT…"/>
          <p:cNvSpPr txBox="1"/>
          <p:nvPr/>
        </p:nvSpPr>
        <p:spPr>
          <a:xfrm>
            <a:off x="7613340" y="2538141"/>
            <a:ext cx="4947345" cy="912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B</a:t>
            </a:r>
            <a:r>
              <a:rPr baseline="-25000" dirty="0" err="1"/>
              <a:t>lobe</a:t>
            </a:r>
            <a:r>
              <a:rPr dirty="0"/>
              <a:t> ~ 20 </a:t>
            </a:r>
            <a:r>
              <a:rPr dirty="0" err="1"/>
              <a:t>nT</a:t>
            </a:r>
            <a:r>
              <a:rPr dirty="0"/>
              <a:t> 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=&gt; ion cyclotron frequency ~ 1.9 Hz</a:t>
            </a:r>
          </a:p>
        </p:txBody>
      </p:sp>
      <p:sp>
        <p:nvSpPr>
          <p:cNvPr id="267" name="X-line"/>
          <p:cNvSpPr txBox="1"/>
          <p:nvPr/>
        </p:nvSpPr>
        <p:spPr>
          <a:xfrm>
            <a:off x="3554024" y="9059287"/>
            <a:ext cx="973812" cy="54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6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X-line</a:t>
            </a:r>
          </a:p>
        </p:txBody>
      </p:sp>
      <p:sp>
        <p:nvSpPr>
          <p:cNvPr id="268" name="O-line"/>
          <p:cNvSpPr txBox="1"/>
          <p:nvPr/>
        </p:nvSpPr>
        <p:spPr>
          <a:xfrm>
            <a:off x="4796335" y="9046587"/>
            <a:ext cx="1046125" cy="54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171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O-line</a:t>
            </a:r>
          </a:p>
        </p:txBody>
      </p:sp>
      <p:sp>
        <p:nvSpPr>
          <p:cNvPr id="269" name="Line"/>
          <p:cNvSpPr/>
          <p:nvPr/>
        </p:nvSpPr>
        <p:spPr>
          <a:xfrm flipH="1" flipV="1">
            <a:off x="3715091" y="7426567"/>
            <a:ext cx="1288710" cy="1641234"/>
          </a:xfrm>
          <a:prstGeom prst="line">
            <a:avLst/>
          </a:prstGeom>
          <a:ln w="25400">
            <a:solidFill>
              <a:srgbClr val="1EB1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0" name="Line"/>
          <p:cNvSpPr/>
          <p:nvPr/>
        </p:nvSpPr>
        <p:spPr>
          <a:xfrm flipV="1">
            <a:off x="3566166" y="8299033"/>
            <a:ext cx="2" cy="854654"/>
          </a:xfrm>
          <a:prstGeom prst="line">
            <a:avLst/>
          </a:prstGeom>
          <a:ln w="25400">
            <a:solidFill>
              <a:srgbClr val="EF5FA8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1" name="Width  of the current layer ~ 4000 km"/>
          <p:cNvSpPr txBox="1"/>
          <p:nvPr/>
        </p:nvSpPr>
        <p:spPr>
          <a:xfrm>
            <a:off x="7376363" y="3780681"/>
            <a:ext cx="5484888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Width  of the current layer: L ~ 4000 km</a:t>
            </a:r>
          </a:p>
        </p:txBody>
      </p:sp>
      <p:sp>
        <p:nvSpPr>
          <p:cNvPr id="272" name="Thermal velocity ~ 700 - 800 km/s"/>
          <p:cNvSpPr txBox="1"/>
          <p:nvPr/>
        </p:nvSpPr>
        <p:spPr>
          <a:xfrm>
            <a:off x="7762268" y="4626894"/>
            <a:ext cx="4713078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Thermal velocity ~ 700 - 800 km/s</a:t>
            </a:r>
          </a:p>
        </p:txBody>
      </p:sp>
      <p:sp>
        <p:nvSpPr>
          <p:cNvPr id="273" name="Drift velocity ~ 150 - 300 km/s"/>
          <p:cNvSpPr txBox="1"/>
          <p:nvPr/>
        </p:nvSpPr>
        <p:spPr>
          <a:xfrm>
            <a:off x="8000567" y="5425696"/>
            <a:ext cx="4236480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Drift velocity ~ 150 - 300 km/s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6F10C-1503-584B-C715-4212A5458260}"/>
              </a:ext>
            </a:extLst>
          </p:cNvPr>
          <p:cNvSpPr txBox="1"/>
          <p:nvPr/>
        </p:nvSpPr>
        <p:spPr>
          <a:xfrm>
            <a:off x="7657526" y="6328440"/>
            <a:ext cx="5320986" cy="620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600" dirty="0"/>
              <a:t>Resonance population (Crescents)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6D9DA-3525-CF4A-B720-77DFF4F6A222}"/>
              </a:ext>
            </a:extLst>
          </p:cNvPr>
          <p:cNvSpPr txBox="1"/>
          <p:nvPr/>
        </p:nvSpPr>
        <p:spPr>
          <a:xfrm>
            <a:off x="8000567" y="7426567"/>
            <a:ext cx="4634904" cy="1220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600" dirty="0"/>
              <a:t>Deflection of inflowing ions by</a:t>
            </a:r>
          </a:p>
          <a:p>
            <a:pPr>
              <a:lnSpc>
                <a:spcPct val="150000"/>
              </a:lnSpc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600" dirty="0"/>
              <a:t>magnetic forces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tear_kink_video.mp4" descr="tear_kink_vi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008" y="0"/>
            <a:ext cx="1075765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rescent-shape distributions…"/>
          <p:cNvSpPr txBox="1"/>
          <p:nvPr/>
        </p:nvSpPr>
        <p:spPr>
          <a:xfrm>
            <a:off x="79239" y="737564"/>
            <a:ext cx="6868868" cy="136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High-energy c</a:t>
            </a:r>
            <a:r>
              <a:rPr dirty="0"/>
              <a:t>rescent distributions represent </a:t>
            </a:r>
          </a:p>
          <a:p>
            <a:pPr>
              <a:lnSpc>
                <a:spcPct val="150000"/>
              </a:lnSpc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demagnetisation</a:t>
            </a:r>
            <a:r>
              <a:rPr dirty="0"/>
              <a:t> / resonan</a:t>
            </a:r>
            <a:r>
              <a:rPr lang="en-US" dirty="0"/>
              <a:t>c</a:t>
            </a:r>
            <a:r>
              <a:rPr dirty="0"/>
              <a:t>e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20" name="0"/>
          <p:cNvSpPr txBox="1"/>
          <p:nvPr/>
        </p:nvSpPr>
        <p:spPr>
          <a:xfrm>
            <a:off x="7505700" y="2356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0</a:t>
            </a:r>
          </a:p>
        </p:txBody>
      </p:sp>
      <p:sp>
        <p:nvSpPr>
          <p:cNvPr id="321" name="1"/>
          <p:cNvSpPr txBox="1"/>
          <p:nvPr/>
        </p:nvSpPr>
        <p:spPr>
          <a:xfrm>
            <a:off x="10155766" y="2356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</a:t>
            </a:r>
          </a:p>
        </p:txBody>
      </p:sp>
      <p:sp>
        <p:nvSpPr>
          <p:cNvPr id="322" name="3"/>
          <p:cNvSpPr txBox="1"/>
          <p:nvPr/>
        </p:nvSpPr>
        <p:spPr>
          <a:xfrm>
            <a:off x="10155766" y="2614746"/>
            <a:ext cx="279401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</a:t>
            </a:r>
          </a:p>
        </p:txBody>
      </p:sp>
      <p:sp>
        <p:nvSpPr>
          <p:cNvPr id="323" name="5"/>
          <p:cNvSpPr txBox="1"/>
          <p:nvPr/>
        </p:nvSpPr>
        <p:spPr>
          <a:xfrm>
            <a:off x="10155766" y="5095480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</a:t>
            </a:r>
          </a:p>
        </p:txBody>
      </p:sp>
      <p:sp>
        <p:nvSpPr>
          <p:cNvPr id="324" name="7"/>
          <p:cNvSpPr txBox="1"/>
          <p:nvPr/>
        </p:nvSpPr>
        <p:spPr>
          <a:xfrm>
            <a:off x="10155766" y="7449212"/>
            <a:ext cx="279402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7</a:t>
            </a:r>
          </a:p>
        </p:txBody>
      </p:sp>
      <p:sp>
        <p:nvSpPr>
          <p:cNvPr id="325" name="2"/>
          <p:cNvSpPr txBox="1"/>
          <p:nvPr/>
        </p:nvSpPr>
        <p:spPr>
          <a:xfrm>
            <a:off x="7505700" y="2614746"/>
            <a:ext cx="279401" cy="46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</a:t>
            </a:r>
          </a:p>
        </p:txBody>
      </p:sp>
      <p:sp>
        <p:nvSpPr>
          <p:cNvPr id="326" name="4"/>
          <p:cNvSpPr txBox="1"/>
          <p:nvPr/>
        </p:nvSpPr>
        <p:spPr>
          <a:xfrm>
            <a:off x="7505700" y="5095480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</a:t>
            </a:r>
          </a:p>
        </p:txBody>
      </p:sp>
      <p:sp>
        <p:nvSpPr>
          <p:cNvPr id="327" name="6"/>
          <p:cNvSpPr txBox="1"/>
          <p:nvPr/>
        </p:nvSpPr>
        <p:spPr>
          <a:xfrm>
            <a:off x="7505700" y="7423812"/>
            <a:ext cx="279401" cy="46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</a:t>
            </a:r>
          </a:p>
        </p:txBody>
      </p:sp>
      <p:sp>
        <p:nvSpPr>
          <p:cNvPr id="328" name="t =1280 - 1320 s :…"/>
          <p:cNvSpPr txBox="1"/>
          <p:nvPr/>
        </p:nvSpPr>
        <p:spPr>
          <a:xfrm>
            <a:off x="527278" y="7713115"/>
            <a:ext cx="5972789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 =1280 - 1320 s: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Resonance population</a:t>
            </a:r>
            <a:r>
              <a:rPr dirty="0"/>
              <a:t> travels from P4 to P0</a:t>
            </a:r>
          </a:p>
          <a:p>
            <a: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before the </a:t>
            </a:r>
            <a:r>
              <a:rPr dirty="0"/>
              <a:t>X-line develop</a:t>
            </a:r>
            <a:r>
              <a:rPr lang="en-US" dirty="0"/>
              <a:t>ment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1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869</Words>
  <Application>Microsoft Macintosh PowerPoint</Application>
  <PresentationFormat>Custom</PresentationFormat>
  <Paragraphs>196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Graphik</vt:lpstr>
      <vt:lpstr>Graphik-Medium</vt:lpstr>
      <vt:lpstr>Graphik-SemiboldItalic</vt:lpstr>
      <vt:lpstr>Helvetica Neue</vt:lpstr>
      <vt:lpstr>Times New Roman</vt:lpstr>
      <vt:lpstr>31_ColorGradientLight</vt:lpstr>
      <vt:lpstr>Instabilities of the magnetotail current layer: hybrid-Vlasov simulations of the Earth’s magnetosphere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Zaitsev, Ivan</cp:lastModifiedBy>
  <cp:revision>6</cp:revision>
  <dcterms:modified xsi:type="dcterms:W3CDTF">2025-04-29T14:33:04Z</dcterms:modified>
</cp:coreProperties>
</file>