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 id="2147483666" r:id="rId2"/>
    <p:sldMasterId id="2147483678" r:id="rId3"/>
  </p:sldMasterIdLst>
  <p:notesMasterIdLst>
    <p:notesMasterId r:id="rId9"/>
  </p:notesMasterIdLst>
  <p:sldIdLst>
    <p:sldId id="267" r:id="rId4"/>
    <p:sldId id="282" r:id="rId5"/>
    <p:sldId id="289" r:id="rId6"/>
    <p:sldId id="291" r:id="rId7"/>
    <p:sldId id="292" r:id="rId8"/>
  </p:sldIdLst>
  <p:sldSz cx="12192000" cy="6858000"/>
  <p:notesSz cx="6794500" cy="9931400"/>
  <p:embeddedFontLst>
    <p:embeddedFont>
      <p:font typeface="Aptos" panose="020B0004020202020204" pitchFamily="34" charset="0"/>
      <p:regular r:id="rId10"/>
      <p:bold r:id="rId11"/>
      <p:italic r:id="rId12"/>
      <p:boldItalic r:id="rId13"/>
    </p:embeddedFont>
    <p:embeddedFont>
      <p:font typeface="Aptos ExtraBold" panose="020B0004020202020204" pitchFamily="34" charset="0"/>
      <p:bold r:id="rId14"/>
      <p:boldItalic r:id="rId15"/>
    </p:embeddedFon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Work Sans" panose="020B0604020202020204" charset="0"/>
      <p:regular r:id="rId24"/>
      <p:italic r:id="rId25"/>
    </p:embeddedFont>
    <p:embeddedFont>
      <p:font typeface="Work Sans Medium" panose="020B0604020202020204" charset="0"/>
      <p:regular r:id="rId26"/>
      <p:italic r:id="rId27"/>
    </p:embeddedFont>
    <p:embeddedFont>
      <p:font typeface="Work Sans SemiBold" panose="020B0604020202020204" charset="0"/>
      <p:regular r:id="rId28"/>
      <p:bold r:id="rId29"/>
      <p:italic r:id="rId30"/>
      <p:boldItalic r:id="rId31"/>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44" userDrawn="1">
          <p15:clr>
            <a:srgbClr val="A4A3A4"/>
          </p15:clr>
        </p15:guide>
        <p15:guide id="4" pos="597" userDrawn="1">
          <p15:clr>
            <a:srgbClr val="A4A3A4"/>
          </p15:clr>
        </p15:guide>
        <p15:guide id="5" pos="3273" userDrawn="1">
          <p15:clr>
            <a:srgbClr val="A4A3A4"/>
          </p15:clr>
        </p15:guide>
        <p15:guide id="6" pos="3500" userDrawn="1">
          <p15:clr>
            <a:srgbClr val="A4A3A4"/>
          </p15:clr>
        </p15:guide>
        <p15:guide id="7" pos="6153" userDrawn="1">
          <p15:clr>
            <a:srgbClr val="A4A3A4"/>
          </p15:clr>
        </p15:guide>
        <p15:guide id="8" orient="horz" pos="10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C7C7C"/>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5"/>
    <p:restoredTop sz="82339" autoAdjust="0"/>
  </p:normalViewPr>
  <p:slideViewPr>
    <p:cSldViewPr snapToGrid="0" showGuides="1">
      <p:cViewPr varScale="1">
        <p:scale>
          <a:sx n="94" d="100"/>
          <a:sy n="94" d="100"/>
        </p:scale>
        <p:origin x="1272" y="108"/>
      </p:cViewPr>
      <p:guideLst>
        <p:guide orient="horz" pos="2160"/>
        <p:guide pos="3840"/>
        <p:guide orient="horz" pos="1344"/>
        <p:guide pos="597"/>
        <p:guide pos="3273"/>
        <p:guide pos="3500"/>
        <p:guide pos="6153"/>
        <p:guide orient="horz" pos="1026"/>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Master" Target="slideMasters/slideMaster3.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4283" cy="498295"/>
          </a:xfrm>
          <a:prstGeom prst="rect">
            <a:avLst/>
          </a:prstGeom>
        </p:spPr>
        <p:txBody>
          <a:bodyPr vert="horz" lIns="91405" tIns="45703" rIns="91405" bIns="45703" rtlCol="0"/>
          <a:lstStyle>
            <a:lvl1pPr algn="l">
              <a:defRPr sz="1200"/>
            </a:lvl1pPr>
          </a:lstStyle>
          <a:p>
            <a:endParaRPr lang="en-GB"/>
          </a:p>
        </p:txBody>
      </p:sp>
      <p:sp>
        <p:nvSpPr>
          <p:cNvPr id="3" name="Platshållare för datum 2"/>
          <p:cNvSpPr>
            <a:spLocks noGrp="1"/>
          </p:cNvSpPr>
          <p:nvPr>
            <p:ph type="dt" idx="1"/>
          </p:nvPr>
        </p:nvSpPr>
        <p:spPr>
          <a:xfrm>
            <a:off x="3848646" y="1"/>
            <a:ext cx="2944283" cy="498295"/>
          </a:xfrm>
          <a:prstGeom prst="rect">
            <a:avLst/>
          </a:prstGeom>
        </p:spPr>
        <p:txBody>
          <a:bodyPr vert="horz" lIns="91405" tIns="45703" rIns="91405" bIns="45703" rtlCol="0"/>
          <a:lstStyle>
            <a:lvl1pPr algn="r">
              <a:defRPr sz="1200"/>
            </a:lvl1pPr>
          </a:lstStyle>
          <a:p>
            <a:fld id="{E8E67863-098D-7443-8C24-5FBC4AB783A3}" type="datetimeFigureOut">
              <a:t>4/28/2025</a:t>
            </a:fld>
            <a:endParaRPr lang="en-GB"/>
          </a:p>
        </p:txBody>
      </p:sp>
      <p:sp>
        <p:nvSpPr>
          <p:cNvPr id="4" name="Platshållare för bildobjekt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05" tIns="45703" rIns="91405" bIns="45703" rtlCol="0" anchor="ctr"/>
          <a:lstStyle/>
          <a:p>
            <a:endParaRPr lang="en-GB"/>
          </a:p>
        </p:txBody>
      </p:sp>
      <p:sp>
        <p:nvSpPr>
          <p:cNvPr id="5" name="Platshållare för anteckningar 4"/>
          <p:cNvSpPr>
            <a:spLocks noGrp="1"/>
          </p:cNvSpPr>
          <p:nvPr>
            <p:ph type="body" sz="quarter" idx="3"/>
          </p:nvPr>
        </p:nvSpPr>
        <p:spPr>
          <a:xfrm>
            <a:off x="679450" y="4779488"/>
            <a:ext cx="5435600" cy="3910489"/>
          </a:xfrm>
          <a:prstGeom prst="rect">
            <a:avLst/>
          </a:prstGeom>
        </p:spPr>
        <p:txBody>
          <a:bodyPr vert="horz" lIns="91405" tIns="45703" rIns="91405" bIns="4570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1" y="9433109"/>
            <a:ext cx="2944283" cy="498294"/>
          </a:xfrm>
          <a:prstGeom prst="rect">
            <a:avLst/>
          </a:prstGeom>
        </p:spPr>
        <p:txBody>
          <a:bodyPr vert="horz" lIns="91405" tIns="45703" rIns="91405" bIns="45703" rtlCol="0" anchor="b"/>
          <a:lstStyle>
            <a:lvl1pPr algn="l">
              <a:defRPr sz="1200"/>
            </a:lvl1pPr>
          </a:lstStyle>
          <a:p>
            <a:endParaRPr lang="en-GB"/>
          </a:p>
        </p:txBody>
      </p:sp>
      <p:sp>
        <p:nvSpPr>
          <p:cNvPr id="7" name="Platshållare för bildnummer 6"/>
          <p:cNvSpPr>
            <a:spLocks noGrp="1"/>
          </p:cNvSpPr>
          <p:nvPr>
            <p:ph type="sldNum" sz="quarter" idx="5"/>
          </p:nvPr>
        </p:nvSpPr>
        <p:spPr>
          <a:xfrm>
            <a:off x="3848646" y="9433109"/>
            <a:ext cx="2944283" cy="498294"/>
          </a:xfrm>
          <a:prstGeom prst="rect">
            <a:avLst/>
          </a:prstGeom>
        </p:spPr>
        <p:txBody>
          <a:bodyPr vert="horz" lIns="91405" tIns="45703" rIns="91405" bIns="45703" rtlCol="0" anchor="b"/>
          <a:lstStyle>
            <a:lvl1pPr algn="r">
              <a:defRPr sz="1200"/>
            </a:lvl1pPr>
          </a:lstStyle>
          <a:p>
            <a:fld id="{FAD31592-3C66-914C-8F2B-350F777116DA}" type="slidenum">
              <a:t>‹#›</a:t>
            </a:fld>
            <a:endParaRPr lang="en-GB"/>
          </a:p>
        </p:txBody>
      </p:sp>
    </p:spTree>
    <p:extLst>
      <p:ext uri="{BB962C8B-B14F-4D97-AF65-F5344CB8AC3E}">
        <p14:creationId xmlns:p14="http://schemas.microsoft.com/office/powerpoint/2010/main" val="356771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FAD31592-3C66-914C-8F2B-350F777116DA}" type="slidenum">
              <a:rPr lang="en-GB" smtClean="0"/>
              <a:t>1</a:t>
            </a:fld>
            <a:endParaRPr lang="en-GB"/>
          </a:p>
        </p:txBody>
      </p:sp>
    </p:spTree>
    <p:extLst>
      <p:ext uri="{BB962C8B-B14F-4D97-AF65-F5344CB8AC3E}">
        <p14:creationId xmlns:p14="http://schemas.microsoft.com/office/powerpoint/2010/main" val="9904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2345916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sv-SE" noProof="0"/>
              <a:t>Klicka på ikonen för att lägga till en bild</a:t>
            </a:r>
            <a:endParaRPr lang="en-GB" noProof="0"/>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sv-SE" noProof="0"/>
              <a:t>Klicka på ikonen för att lägga till en bild</a:t>
            </a:r>
            <a:endParaRPr lang="en-GB" noProof="0"/>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sv-SE" noProof="0"/>
              <a:t>Klicka på ikonen för att lägga till en bild</a:t>
            </a:r>
            <a:endParaRPr lang="en-GB" noProof="0"/>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2292568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121572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paring your presentation">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73512C92-439E-A01A-D5DD-EECE63EE9B11}"/>
              </a:ext>
            </a:extLst>
          </p:cNvPr>
          <p:cNvSpPr txBox="1"/>
          <p:nvPr userDrawn="1"/>
        </p:nvSpPr>
        <p:spPr>
          <a:xfrm>
            <a:off x="947738" y="2544623"/>
            <a:ext cx="4559299" cy="1768754"/>
          </a:xfrm>
          <a:prstGeom prst="rect">
            <a:avLst/>
          </a:prstGeom>
          <a:noFill/>
        </p:spPr>
        <p:txBody>
          <a:bodyPr wrap="square" rtlCol="0">
            <a:spAutoFit/>
          </a:bodyPr>
          <a:lstStyle/>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The presentation is a visual aid and will be better if the written information is brief and punchy</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Use the presentation to illustrate your message – use figures, quotes, etc.</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Cues and bullet points are often useful</a:t>
            </a:r>
          </a:p>
        </p:txBody>
      </p:sp>
      <p:sp>
        <p:nvSpPr>
          <p:cNvPr id="7" name="textruta 6">
            <a:extLst>
              <a:ext uri="{FF2B5EF4-FFF2-40B4-BE49-F238E27FC236}">
                <a16:creationId xmlns:a16="http://schemas.microsoft.com/office/drawing/2014/main" id="{A3F9ED89-B1B8-9C3C-C691-E42F30F9DFE9}"/>
              </a:ext>
            </a:extLst>
          </p:cNvPr>
          <p:cNvSpPr txBox="1"/>
          <p:nvPr userDrawn="1"/>
        </p:nvSpPr>
        <p:spPr>
          <a:xfrm>
            <a:off x="6084515" y="2544623"/>
            <a:ext cx="4637273" cy="1768754"/>
          </a:xfrm>
          <a:prstGeom prst="rect">
            <a:avLst/>
          </a:prstGeom>
          <a:noFill/>
        </p:spPr>
        <p:txBody>
          <a:bodyPr wrap="square" rtlCol="0">
            <a:spAutoFit/>
          </a:bodyPr>
          <a:lstStyle/>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Choose images/photos carefully – the right picture reinforces the message, the wrong one spoils it</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If you can’t make a coherent slide, skip it – explain in your own words instead </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Keep the presentation short. Talk instead</a:t>
            </a:r>
          </a:p>
        </p:txBody>
      </p:sp>
      <p:sp>
        <p:nvSpPr>
          <p:cNvPr id="8" name="textruta 7">
            <a:extLst>
              <a:ext uri="{FF2B5EF4-FFF2-40B4-BE49-F238E27FC236}">
                <a16:creationId xmlns:a16="http://schemas.microsoft.com/office/drawing/2014/main" id="{FFB6DB86-71A6-8FB0-0835-66FC238AC4B9}"/>
              </a:ext>
            </a:extLst>
          </p:cNvPr>
          <p:cNvSpPr txBox="1"/>
          <p:nvPr userDrawn="1"/>
        </p:nvSpPr>
        <p:spPr>
          <a:xfrm>
            <a:off x="947738" y="1890199"/>
            <a:ext cx="4559299" cy="361637"/>
          </a:xfrm>
          <a:prstGeom prst="rect">
            <a:avLst/>
          </a:prstGeom>
          <a:noFill/>
        </p:spPr>
        <p:txBody>
          <a:bodyPr wrap="square" rtlCol="0">
            <a:spAutoFit/>
          </a:bodyPr>
          <a:lstStyle/>
          <a:p>
            <a:pPr lvl="0">
              <a:lnSpc>
                <a:spcPts val="2120"/>
              </a:lnSpc>
              <a:spcBef>
                <a:spcPts val="300"/>
              </a:spcBef>
            </a:pPr>
            <a:r>
              <a:rPr lang="en-GB" kern="100" noProof="0">
                <a:effectLst/>
                <a:latin typeface="Work Sans" pitchFamily="2" charset="77"/>
                <a:ea typeface="Calibri" panose="020F0502020204030204" pitchFamily="34" charset="0"/>
                <a:cs typeface="Times New Roman" panose="02020603050405020304" pitchFamily="18" charset="0"/>
              </a:rPr>
              <a:t>Bear in mind:</a:t>
            </a:r>
          </a:p>
        </p:txBody>
      </p:sp>
      <p:sp>
        <p:nvSpPr>
          <p:cNvPr id="9" name="textruta 8">
            <a:extLst>
              <a:ext uri="{FF2B5EF4-FFF2-40B4-BE49-F238E27FC236}">
                <a16:creationId xmlns:a16="http://schemas.microsoft.com/office/drawing/2014/main" id="{A24D50C7-2824-5A60-8126-6E551E176684}"/>
              </a:ext>
            </a:extLst>
          </p:cNvPr>
          <p:cNvSpPr txBox="1"/>
          <p:nvPr userDrawn="1"/>
        </p:nvSpPr>
        <p:spPr>
          <a:xfrm>
            <a:off x="947738" y="899447"/>
            <a:ext cx="7774921" cy="579646"/>
          </a:xfrm>
          <a:prstGeom prst="rect">
            <a:avLst/>
          </a:prstGeom>
          <a:noFill/>
        </p:spPr>
        <p:txBody>
          <a:bodyPr wrap="square" rtlCol="0">
            <a:spAutoFit/>
          </a:bodyPr>
          <a:lstStyle/>
          <a:p>
            <a:pPr lvl="0">
              <a:lnSpc>
                <a:spcPts val="3840"/>
              </a:lnSpc>
            </a:pPr>
            <a:r>
              <a:rPr lang="en-GB" sz="3200" kern="100" noProof="0">
                <a:effectLst/>
                <a:latin typeface="Work Sans" pitchFamily="2" charset="77"/>
                <a:ea typeface="Calibri" panose="020F0502020204030204" pitchFamily="34" charset="0"/>
                <a:cs typeface="Times New Roman" panose="02020603050405020304" pitchFamily="18" charset="0"/>
              </a:rPr>
              <a:t>Preparing your presentation</a:t>
            </a:r>
          </a:p>
        </p:txBody>
      </p:sp>
    </p:spTree>
    <p:extLst>
      <p:ext uri="{BB962C8B-B14F-4D97-AF65-F5344CB8AC3E}">
        <p14:creationId xmlns:p14="http://schemas.microsoft.com/office/powerpoint/2010/main" val="13457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8EB50238-E622-CC4D-E865-CA7D7EF35C9E}"/>
              </a:ext>
            </a:extLst>
          </p:cNvPr>
          <p:cNvSpPr txBox="1"/>
          <p:nvPr userDrawn="1"/>
        </p:nvSpPr>
        <p:spPr>
          <a:xfrm>
            <a:off x="957359" y="821623"/>
            <a:ext cx="7970120" cy="584775"/>
          </a:xfrm>
          <a:prstGeom prst="rect">
            <a:avLst/>
          </a:prstGeom>
          <a:noFill/>
        </p:spPr>
        <p:txBody>
          <a:bodyPr wrap="square" rtlCol="0">
            <a:spAutoFit/>
          </a:bodyPr>
          <a:lstStyle/>
          <a:p>
            <a:r>
              <a:rPr lang="en-GB" sz="3200" noProof="0">
                <a:latin typeface="Work Sans" pitchFamily="2" charset="77"/>
              </a:rPr>
              <a:t>Make your presentation accessible</a:t>
            </a:r>
          </a:p>
        </p:txBody>
      </p:sp>
      <p:sp>
        <p:nvSpPr>
          <p:cNvPr id="7" name="textruta 6">
            <a:extLst>
              <a:ext uri="{FF2B5EF4-FFF2-40B4-BE49-F238E27FC236}">
                <a16:creationId xmlns:a16="http://schemas.microsoft.com/office/drawing/2014/main" id="{46DB352F-69A9-1E92-AAD7-901A1A1F9054}"/>
              </a:ext>
            </a:extLst>
          </p:cNvPr>
          <p:cNvSpPr txBox="1"/>
          <p:nvPr userDrawn="1"/>
        </p:nvSpPr>
        <p:spPr>
          <a:xfrm>
            <a:off x="957359" y="1528186"/>
            <a:ext cx="9323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latin typeface="Work Sans" pitchFamily="2" charset="77"/>
              </a:rPr>
              <a:t>The template is set up to be as accessibility-friendly as possible, but there are two things you need to do yourself as you add content. </a:t>
            </a:r>
            <a:r>
              <a:rPr lang="en-GB" sz="1400" b="1" noProof="0">
                <a:latin typeface="Work Sans SemiBold" pitchFamily="2" charset="77"/>
              </a:rPr>
              <a:t>The instructions below are for Office 2013/2016.</a:t>
            </a:r>
          </a:p>
        </p:txBody>
      </p:sp>
      <p:sp>
        <p:nvSpPr>
          <p:cNvPr id="8" name="textruta 7">
            <a:extLst>
              <a:ext uri="{FF2B5EF4-FFF2-40B4-BE49-F238E27FC236}">
                <a16:creationId xmlns:a16="http://schemas.microsoft.com/office/drawing/2014/main" id="{DA13882F-AF79-0DD9-0229-90F3341A13E5}"/>
              </a:ext>
            </a:extLst>
          </p:cNvPr>
          <p:cNvSpPr txBox="1"/>
          <p:nvPr userDrawn="1"/>
        </p:nvSpPr>
        <p:spPr>
          <a:xfrm>
            <a:off x="947738" y="2600794"/>
            <a:ext cx="4234721" cy="1887696"/>
          </a:xfrm>
          <a:prstGeom prst="rect">
            <a:avLst/>
          </a:prstGeom>
          <a:noFill/>
        </p:spPr>
        <p:txBody>
          <a:bodyPr wrap="square" rtlCol="0">
            <a:spAutoFit/>
          </a:bodyPr>
          <a:lstStyle/>
          <a:p>
            <a:pPr marL="0" indent="0">
              <a:spcAft>
                <a:spcPts val="1000"/>
              </a:spcAft>
              <a:buNone/>
            </a:pPr>
            <a:r>
              <a:rPr lang="en-GB" sz="1000" noProof="0">
                <a:latin typeface="Work Sans" pitchFamily="2" charset="77"/>
              </a:rPr>
              <a:t>Right-click on an image/figure and select the option "Format Picture." A tab will then open on the right side of the window. Choose the </a:t>
            </a:r>
            <a:r>
              <a:rPr lang="en-GB" sz="1000" i="1" noProof="0">
                <a:latin typeface="Work Sans" pitchFamily="2" charset="77"/>
              </a:rPr>
              <a:t>Size and Properties</a:t>
            </a:r>
            <a:r>
              <a:rPr lang="en-GB" sz="1000" noProof="0">
                <a:latin typeface="Work Sans" pitchFamily="2" charset="77"/>
              </a:rPr>
              <a:t> of the figure, then select </a:t>
            </a:r>
            <a:r>
              <a:rPr lang="en-GB" sz="1000" i="1" noProof="0">
                <a:latin typeface="Work Sans" pitchFamily="2" charset="77"/>
              </a:rPr>
              <a:t>Alternative Text</a:t>
            </a:r>
            <a:r>
              <a:rPr lang="en-GB" sz="1000" noProof="0">
                <a:latin typeface="Work Sans" pitchFamily="2" charset="77"/>
              </a:rPr>
              <a:t>. Describe your image/figure in 1-2 sentences that will be read aloud by screen readers for those with visual impairments.</a:t>
            </a:r>
          </a:p>
          <a:p>
            <a:pPr marL="0" indent="0">
              <a:spcAft>
                <a:spcPts val="1000"/>
              </a:spcAft>
              <a:buNone/>
            </a:pPr>
            <a:r>
              <a:rPr lang="en-GB" sz="1000" noProof="0">
                <a:latin typeface="Work Sans" pitchFamily="2" charset="77"/>
              </a:rPr>
              <a:t>If the image/figure serves no informative purpose and you want to exclude it, you can simply leave the title and description empty.</a:t>
            </a:r>
          </a:p>
          <a:p>
            <a:endParaRPr lang="en-GB" sz="1000" noProof="0">
              <a:latin typeface="Work Sans" pitchFamily="2" charset="77"/>
            </a:endParaRPr>
          </a:p>
        </p:txBody>
      </p:sp>
      <p:sp>
        <p:nvSpPr>
          <p:cNvPr id="9" name="textruta 8">
            <a:extLst>
              <a:ext uri="{FF2B5EF4-FFF2-40B4-BE49-F238E27FC236}">
                <a16:creationId xmlns:a16="http://schemas.microsoft.com/office/drawing/2014/main" id="{4DBAB48A-0207-EBBB-5144-24A47388C7DA}"/>
              </a:ext>
            </a:extLst>
          </p:cNvPr>
          <p:cNvSpPr txBox="1"/>
          <p:nvPr userDrawn="1"/>
        </p:nvSpPr>
        <p:spPr>
          <a:xfrm>
            <a:off x="5549719" y="2600794"/>
            <a:ext cx="4234721" cy="3554819"/>
          </a:xfrm>
          <a:prstGeom prst="rect">
            <a:avLst/>
          </a:prstGeom>
          <a:noFill/>
        </p:spPr>
        <p:txBody>
          <a:bodyPr wrap="square" rtlCol="0">
            <a:spAutoFit/>
          </a:bodyPr>
          <a:lstStyle/>
          <a:p>
            <a:pPr>
              <a:spcAft>
                <a:spcPts val="600"/>
              </a:spcAft>
            </a:pPr>
            <a:r>
              <a:rPr lang="en-GB" sz="1000" noProof="0">
                <a:latin typeface="Work Sans" pitchFamily="2" charset="77"/>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a:spcAft>
                <a:spcPts val="600"/>
              </a:spcAft>
            </a:pPr>
            <a:endParaRPr lang="en-GB" sz="1000" noProof="0">
              <a:latin typeface="Work Sans" pitchFamily="2" charset="77"/>
            </a:endParaRPr>
          </a:p>
          <a:p>
            <a:pPr marL="0" indent="0">
              <a:spcAft>
                <a:spcPts val="600"/>
              </a:spcAft>
              <a:buNone/>
            </a:pPr>
            <a:r>
              <a:rPr lang="en-GB" sz="1000" b="1" noProof="0">
                <a:latin typeface="Work Sans" pitchFamily="2" charset="77"/>
              </a:rPr>
              <a:t>You can control the reading order by:</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an object in the file.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Choosing the "Format" tab that appears on the right side of the ribbon.</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"Selection Pane" in the "Arrange" group.</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one or more objects in the list.</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Dragging the selection upward or downward, or clicking the "Up" button.</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Dragging the objects until they have the desired order. This will not affect the layout on the page, only the order in which they are read by screen readers.</a:t>
            </a:r>
          </a:p>
          <a:p>
            <a:endParaRPr lang="en-GB" sz="1000" noProof="0">
              <a:latin typeface="Work Sans" pitchFamily="2" charset="77"/>
            </a:endParaRPr>
          </a:p>
        </p:txBody>
      </p:sp>
      <p:sp>
        <p:nvSpPr>
          <p:cNvPr id="10" name="textruta 9">
            <a:extLst>
              <a:ext uri="{FF2B5EF4-FFF2-40B4-BE49-F238E27FC236}">
                <a16:creationId xmlns:a16="http://schemas.microsoft.com/office/drawing/2014/main" id="{32D64C20-E0EC-50ED-8276-1342580DEAE9}"/>
              </a:ext>
            </a:extLst>
          </p:cNvPr>
          <p:cNvSpPr txBox="1"/>
          <p:nvPr userDrawn="1"/>
        </p:nvSpPr>
        <p:spPr>
          <a:xfrm>
            <a:off x="934309" y="2231036"/>
            <a:ext cx="4248150" cy="307777"/>
          </a:xfrm>
          <a:prstGeom prst="rect">
            <a:avLst/>
          </a:prstGeom>
          <a:noFill/>
        </p:spPr>
        <p:txBody>
          <a:bodyPr wrap="square" rtlCol="0">
            <a:spAutoFit/>
          </a:bodyPr>
          <a:lstStyle/>
          <a:p>
            <a:r>
              <a:rPr lang="en-GB" sz="1400" noProof="0">
                <a:latin typeface="Work Sans Medium" pitchFamily="2" charset="77"/>
              </a:rPr>
              <a:t>Add alternative text for images/figures</a:t>
            </a:r>
          </a:p>
        </p:txBody>
      </p:sp>
      <p:sp>
        <p:nvSpPr>
          <p:cNvPr id="11" name="textruta 10">
            <a:extLst>
              <a:ext uri="{FF2B5EF4-FFF2-40B4-BE49-F238E27FC236}">
                <a16:creationId xmlns:a16="http://schemas.microsoft.com/office/drawing/2014/main" id="{E6A6CDBB-9355-D585-CAEB-E68FDC04C402}"/>
              </a:ext>
            </a:extLst>
          </p:cNvPr>
          <p:cNvSpPr txBox="1"/>
          <p:nvPr userDrawn="1"/>
        </p:nvSpPr>
        <p:spPr>
          <a:xfrm>
            <a:off x="5543785" y="2231036"/>
            <a:ext cx="4248150" cy="307777"/>
          </a:xfrm>
          <a:prstGeom prst="rect">
            <a:avLst/>
          </a:prstGeom>
          <a:noFill/>
        </p:spPr>
        <p:txBody>
          <a:bodyPr wrap="square" rtlCol="0">
            <a:spAutoFit/>
          </a:bodyPr>
          <a:lstStyle/>
          <a:p>
            <a:r>
              <a:rPr lang="en-GB" sz="1400" noProof="0">
                <a:latin typeface="Work Sans Medium" pitchFamily="2" charset="77"/>
              </a:rPr>
              <a:t>Set reading order</a:t>
            </a:r>
          </a:p>
        </p:txBody>
      </p:sp>
    </p:spTree>
    <p:extLst>
      <p:ext uri="{BB962C8B-B14F-4D97-AF65-F5344CB8AC3E}">
        <p14:creationId xmlns:p14="http://schemas.microsoft.com/office/powerpoint/2010/main" val="350348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A51E754-9C7A-11C0-D983-A8276233FD20}"/>
              </a:ext>
            </a:extLst>
          </p:cNvPr>
          <p:cNvSpPr txBox="1"/>
          <p:nvPr userDrawn="1"/>
        </p:nvSpPr>
        <p:spPr>
          <a:xfrm>
            <a:off x="957359" y="821623"/>
            <a:ext cx="7970120" cy="584775"/>
          </a:xfrm>
          <a:prstGeom prst="rect">
            <a:avLst/>
          </a:prstGeom>
          <a:noFill/>
        </p:spPr>
        <p:txBody>
          <a:bodyPr wrap="square" rtlCol="0">
            <a:spAutoFit/>
          </a:bodyPr>
          <a:lstStyle/>
          <a:p>
            <a:r>
              <a:rPr lang="en-GB" sz="3200" noProof="0">
                <a:latin typeface="Work Sans" pitchFamily="2" charset="77"/>
              </a:rPr>
              <a:t>Make your presentation accessible</a:t>
            </a:r>
          </a:p>
        </p:txBody>
      </p:sp>
      <p:sp>
        <p:nvSpPr>
          <p:cNvPr id="7" name="textruta 6">
            <a:extLst>
              <a:ext uri="{FF2B5EF4-FFF2-40B4-BE49-F238E27FC236}">
                <a16:creationId xmlns:a16="http://schemas.microsoft.com/office/drawing/2014/main" id="{9AB3E6E3-4894-429E-071D-F50345A149E8}"/>
              </a:ext>
            </a:extLst>
          </p:cNvPr>
          <p:cNvSpPr txBox="1"/>
          <p:nvPr userDrawn="1"/>
        </p:nvSpPr>
        <p:spPr>
          <a:xfrm>
            <a:off x="957359" y="1528186"/>
            <a:ext cx="9323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latin typeface="Work Sans" pitchFamily="2" charset="77"/>
              </a:rPr>
              <a:t>The template is set up to be as accessibility-friendly as possible, but there are two things you need to do yourself as you add content. </a:t>
            </a:r>
            <a:r>
              <a:rPr lang="en-GB" sz="1400" b="1" noProof="0">
                <a:latin typeface="Work Sans SemiBold" pitchFamily="2" charset="77"/>
              </a:rPr>
              <a:t>The instructions below are for Office 365 or Office 2019.</a:t>
            </a:r>
          </a:p>
        </p:txBody>
      </p:sp>
      <p:sp>
        <p:nvSpPr>
          <p:cNvPr id="8" name="textruta 7">
            <a:extLst>
              <a:ext uri="{FF2B5EF4-FFF2-40B4-BE49-F238E27FC236}">
                <a16:creationId xmlns:a16="http://schemas.microsoft.com/office/drawing/2014/main" id="{37E57577-6FE9-C8F8-56EA-64EB95087ADD}"/>
              </a:ext>
            </a:extLst>
          </p:cNvPr>
          <p:cNvSpPr txBox="1"/>
          <p:nvPr userDrawn="1"/>
        </p:nvSpPr>
        <p:spPr>
          <a:xfrm>
            <a:off x="947738" y="2600794"/>
            <a:ext cx="4234721" cy="1887696"/>
          </a:xfrm>
          <a:prstGeom prst="rect">
            <a:avLst/>
          </a:prstGeom>
          <a:noFill/>
        </p:spPr>
        <p:txBody>
          <a:bodyPr wrap="square" rtlCol="0">
            <a:spAutoFit/>
          </a:bodyPr>
          <a:lstStyle/>
          <a:p>
            <a:pPr marL="0" indent="0">
              <a:spcAft>
                <a:spcPts val="1000"/>
              </a:spcAft>
              <a:buNone/>
            </a:pPr>
            <a:r>
              <a:rPr lang="en-GB" sz="1000" noProof="0">
                <a:latin typeface="Work Sans" pitchFamily="2" charset="77"/>
              </a:rPr>
              <a:t>Right-click on an image/figure and select the option "Format Picture." A tab will then open on the right side of the window. Choose the </a:t>
            </a:r>
            <a:r>
              <a:rPr lang="en-GB" sz="1000" i="1" noProof="0">
                <a:latin typeface="Work Sans" pitchFamily="2" charset="77"/>
              </a:rPr>
              <a:t>Size and Properties</a:t>
            </a:r>
            <a:r>
              <a:rPr lang="en-GB" sz="1000" noProof="0">
                <a:latin typeface="Work Sans" pitchFamily="2" charset="77"/>
              </a:rPr>
              <a:t> of the figure, then select </a:t>
            </a:r>
            <a:r>
              <a:rPr lang="en-GB" sz="1000" i="1" noProof="0">
                <a:latin typeface="Work Sans" pitchFamily="2" charset="77"/>
              </a:rPr>
              <a:t>Alternative Text</a:t>
            </a:r>
            <a:r>
              <a:rPr lang="en-GB" sz="1000" noProof="0">
                <a:latin typeface="Work Sans" pitchFamily="2" charset="77"/>
              </a:rPr>
              <a:t>. Describe your image/figure in 1-2 sentences that will be read aloud by screen readers for those with visual impairments.</a:t>
            </a:r>
          </a:p>
          <a:p>
            <a:pPr marL="0" indent="0">
              <a:spcAft>
                <a:spcPts val="1000"/>
              </a:spcAft>
              <a:buNone/>
            </a:pPr>
            <a:r>
              <a:rPr lang="en-GB" sz="1000" noProof="0">
                <a:latin typeface="Work Sans" pitchFamily="2" charset="77"/>
              </a:rPr>
              <a:t>If the image/figure serves no informative purpose and you want to exclude it, you can simply leave the title and description empty.</a:t>
            </a:r>
          </a:p>
          <a:p>
            <a:endParaRPr lang="en-GB" sz="1000" noProof="0">
              <a:latin typeface="Work Sans" pitchFamily="2" charset="77"/>
            </a:endParaRPr>
          </a:p>
        </p:txBody>
      </p:sp>
      <p:sp>
        <p:nvSpPr>
          <p:cNvPr id="9" name="textruta 8">
            <a:extLst>
              <a:ext uri="{FF2B5EF4-FFF2-40B4-BE49-F238E27FC236}">
                <a16:creationId xmlns:a16="http://schemas.microsoft.com/office/drawing/2014/main" id="{784D433E-62E1-750A-6876-97EF3EB623C3}"/>
              </a:ext>
            </a:extLst>
          </p:cNvPr>
          <p:cNvSpPr txBox="1"/>
          <p:nvPr userDrawn="1"/>
        </p:nvSpPr>
        <p:spPr>
          <a:xfrm>
            <a:off x="5549719" y="2600794"/>
            <a:ext cx="4234721" cy="2708434"/>
          </a:xfrm>
          <a:prstGeom prst="rect">
            <a:avLst/>
          </a:prstGeom>
          <a:noFill/>
        </p:spPr>
        <p:txBody>
          <a:bodyPr wrap="square" rtlCol="0">
            <a:spAutoFit/>
          </a:bodyPr>
          <a:lstStyle/>
          <a:p>
            <a:pPr>
              <a:spcAft>
                <a:spcPts val="600"/>
              </a:spcAft>
            </a:pPr>
            <a:r>
              <a:rPr lang="en-GB" sz="1000" noProof="0">
                <a:latin typeface="Work Sans" pitchFamily="2" charset="77"/>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a:spcAft>
                <a:spcPts val="600"/>
              </a:spcAft>
            </a:pPr>
            <a:endParaRPr lang="en-GB" sz="1000" noProof="0">
              <a:latin typeface="Work Sans" pitchFamily="2" charset="77"/>
            </a:endParaRPr>
          </a:p>
          <a:p>
            <a:pPr marL="0" indent="0">
              <a:spcAft>
                <a:spcPts val="600"/>
              </a:spcAft>
              <a:buNone/>
            </a:pPr>
            <a:r>
              <a:rPr lang="en-GB" sz="1000" b="1" noProof="0">
                <a:latin typeface="Work Sans" pitchFamily="2" charset="77"/>
              </a:rPr>
              <a:t>You can control the reading order by:</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On the </a:t>
            </a:r>
            <a:r>
              <a:rPr lang="en-GB" sz="1000" i="1" noProof="0">
                <a:latin typeface="Work Sans" pitchFamily="2" charset="77"/>
              </a:rPr>
              <a:t>Home</a:t>
            </a:r>
            <a:r>
              <a:rPr lang="en-GB" sz="1000" noProof="0">
                <a:latin typeface="Work Sans" pitchFamily="2" charset="77"/>
              </a:rPr>
              <a:t> tab, select </a:t>
            </a:r>
            <a:r>
              <a:rPr lang="en-GB" sz="1000" i="1" noProof="0">
                <a:latin typeface="Work Sans" pitchFamily="2" charset="77"/>
              </a:rPr>
              <a:t>Arrange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From the </a:t>
            </a:r>
            <a:r>
              <a:rPr lang="en-GB" sz="1000" i="1" noProof="0">
                <a:latin typeface="Work Sans" pitchFamily="2" charset="77"/>
              </a:rPr>
              <a:t>Arrange </a:t>
            </a:r>
            <a:r>
              <a:rPr lang="en-GB" sz="1000" noProof="0">
                <a:latin typeface="Work Sans" pitchFamily="2" charset="77"/>
              </a:rPr>
              <a:t>menu, choose "Selection Pane.“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A tab will open on the right side of the window. Drag the objects until they have the desired order. This will not affect the layout on the page, only the order in which they are read by screen readers.</a:t>
            </a:r>
          </a:p>
          <a:p>
            <a:endParaRPr lang="en-GB" sz="1000" noProof="0">
              <a:latin typeface="Work Sans" pitchFamily="2" charset="77"/>
            </a:endParaRPr>
          </a:p>
        </p:txBody>
      </p:sp>
      <p:sp>
        <p:nvSpPr>
          <p:cNvPr id="10" name="textruta 9">
            <a:extLst>
              <a:ext uri="{FF2B5EF4-FFF2-40B4-BE49-F238E27FC236}">
                <a16:creationId xmlns:a16="http://schemas.microsoft.com/office/drawing/2014/main" id="{428F5CB4-3C8B-C8B1-437D-FEBDF5863F8A}"/>
              </a:ext>
            </a:extLst>
          </p:cNvPr>
          <p:cNvSpPr txBox="1"/>
          <p:nvPr userDrawn="1"/>
        </p:nvSpPr>
        <p:spPr>
          <a:xfrm>
            <a:off x="934309" y="2231036"/>
            <a:ext cx="4248150" cy="307777"/>
          </a:xfrm>
          <a:prstGeom prst="rect">
            <a:avLst/>
          </a:prstGeom>
          <a:noFill/>
        </p:spPr>
        <p:txBody>
          <a:bodyPr wrap="square" rtlCol="0">
            <a:spAutoFit/>
          </a:bodyPr>
          <a:lstStyle/>
          <a:p>
            <a:r>
              <a:rPr lang="en-GB" sz="1400" noProof="0">
                <a:latin typeface="Work Sans Medium" pitchFamily="2" charset="77"/>
              </a:rPr>
              <a:t>Add alternative text for images/figures</a:t>
            </a:r>
          </a:p>
        </p:txBody>
      </p:sp>
      <p:sp>
        <p:nvSpPr>
          <p:cNvPr id="11" name="textruta 10">
            <a:extLst>
              <a:ext uri="{FF2B5EF4-FFF2-40B4-BE49-F238E27FC236}">
                <a16:creationId xmlns:a16="http://schemas.microsoft.com/office/drawing/2014/main" id="{DD22A84C-EFA4-C49C-D348-83942967797F}"/>
              </a:ext>
            </a:extLst>
          </p:cNvPr>
          <p:cNvSpPr txBox="1"/>
          <p:nvPr userDrawn="1"/>
        </p:nvSpPr>
        <p:spPr>
          <a:xfrm>
            <a:off x="5543785" y="2231036"/>
            <a:ext cx="4248150" cy="307777"/>
          </a:xfrm>
          <a:prstGeom prst="rect">
            <a:avLst/>
          </a:prstGeom>
          <a:noFill/>
        </p:spPr>
        <p:txBody>
          <a:bodyPr wrap="square" rtlCol="0">
            <a:spAutoFit/>
          </a:bodyPr>
          <a:lstStyle/>
          <a:p>
            <a:r>
              <a:rPr lang="en-GB" sz="1400" noProof="0">
                <a:latin typeface="Work Sans Medium" pitchFamily="2" charset="77"/>
              </a:rPr>
              <a:t>Set reading order</a:t>
            </a:r>
          </a:p>
        </p:txBody>
      </p:sp>
    </p:spTree>
    <p:extLst>
      <p:ext uri="{BB962C8B-B14F-4D97-AF65-F5344CB8AC3E}">
        <p14:creationId xmlns:p14="http://schemas.microsoft.com/office/powerpoint/2010/main" val="152822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EDEDED"/>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1221571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3914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2664417730"/>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707983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3186826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26344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en-GB" noProof="0"/>
              <a:t>Klicka här för att ändra format på bakgrundstexten</a:t>
            </a:r>
          </a:p>
        </p:txBody>
      </p:sp>
    </p:spTree>
    <p:extLst>
      <p:ext uri="{BB962C8B-B14F-4D97-AF65-F5344CB8AC3E}">
        <p14:creationId xmlns:p14="http://schemas.microsoft.com/office/powerpoint/2010/main" val="2593814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en-GB" noProof="0"/>
              <a:t>Klicka på ikonen för att lägga till en bild</a:t>
            </a:r>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988817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en-GB" noProof="0"/>
              <a:t>Klicka på ikonen för att lägga till en bild</a:t>
            </a:r>
          </a:p>
        </p:txBody>
      </p:sp>
    </p:spTree>
    <p:extLst>
      <p:ext uri="{BB962C8B-B14F-4D97-AF65-F5344CB8AC3E}">
        <p14:creationId xmlns:p14="http://schemas.microsoft.com/office/powerpoint/2010/main" val="2942885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en-GB" noProof="0"/>
              <a:t>Klicka på ikonen för att lägga till en bild</a:t>
            </a:r>
          </a:p>
        </p:txBody>
      </p:sp>
    </p:spTree>
    <p:extLst>
      <p:ext uri="{BB962C8B-B14F-4D97-AF65-F5344CB8AC3E}">
        <p14:creationId xmlns:p14="http://schemas.microsoft.com/office/powerpoint/2010/main" val="2432607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en-GB" noProof="0"/>
              <a:t>Klicka på ikonen för att lägga till en bild</a:t>
            </a:r>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161052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334495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BFBFBF"/>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91058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166845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658302844"/>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767200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212190791"/>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3145554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en-GB" noProof="0"/>
              <a:t>Klicka här för att ändra format på bakgrundstexten</a:t>
            </a:r>
          </a:p>
        </p:txBody>
      </p:sp>
    </p:spTree>
    <p:extLst>
      <p:ext uri="{BB962C8B-B14F-4D97-AF65-F5344CB8AC3E}">
        <p14:creationId xmlns:p14="http://schemas.microsoft.com/office/powerpoint/2010/main" val="1848961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en-GB" noProof="0"/>
              <a:t>Klicka på ikonen för att lägga till en bild</a:t>
            </a:r>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204020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en-GB" noProof="0"/>
              <a:t>Klicka på ikonen för att lägga till en bild</a:t>
            </a:r>
          </a:p>
        </p:txBody>
      </p:sp>
    </p:spTree>
    <p:extLst>
      <p:ext uri="{BB962C8B-B14F-4D97-AF65-F5344CB8AC3E}">
        <p14:creationId xmlns:p14="http://schemas.microsoft.com/office/powerpoint/2010/main" val="1318472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en-GB" noProof="0"/>
              <a:t>Klicka på ikonen för att lägga till en bild</a:t>
            </a:r>
          </a:p>
        </p:txBody>
      </p:sp>
    </p:spTree>
    <p:extLst>
      <p:ext uri="{BB962C8B-B14F-4D97-AF65-F5344CB8AC3E}">
        <p14:creationId xmlns:p14="http://schemas.microsoft.com/office/powerpoint/2010/main" val="2962458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en-GB" noProof="0"/>
              <a:t>Klicka på ikonen för att lägga till en bild</a:t>
            </a:r>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298492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33518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2759083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913489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sv-SE" noProof="0"/>
              <a:t>Redigera format för bakgrundstext</a:t>
            </a:r>
          </a:p>
        </p:txBody>
      </p:sp>
    </p:spTree>
    <p:extLst>
      <p:ext uri="{BB962C8B-B14F-4D97-AF65-F5344CB8AC3E}">
        <p14:creationId xmlns:p14="http://schemas.microsoft.com/office/powerpoint/2010/main" val="266373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sv-SE" noProof="0"/>
              <a:t>Klicka på ikonen för att lägga till en bild</a:t>
            </a:r>
            <a:endParaRPr lang="en-GB" noProof="0"/>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sv-SE" noProof="0"/>
              <a:t>Klicka på ikonen för att lägga till en bild</a:t>
            </a:r>
            <a:endParaRPr lang="en-GB" noProof="0"/>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1727522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sv-SE" noProof="0"/>
              <a:t>Klicka på ikonen för att lägga till en bild</a:t>
            </a:r>
            <a:endParaRPr lang="en-GB" noProof="0"/>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sv-SE" noProof="0"/>
              <a:t>Klicka på ikonen för att lägga till en bild</a:t>
            </a:r>
            <a:endParaRPr lang="en-GB" noProof="0"/>
          </a:p>
        </p:txBody>
      </p:sp>
    </p:spTree>
    <p:extLst>
      <p:ext uri="{BB962C8B-B14F-4D97-AF65-F5344CB8AC3E}">
        <p14:creationId xmlns:p14="http://schemas.microsoft.com/office/powerpoint/2010/main" val="2131801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28/04/2025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sv-SE" noProof="0"/>
              <a:t>Klicka här för att ändra format</a:t>
            </a:r>
            <a:endParaRPr lang="en-GB" noProof="0"/>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sv-SE" noProof="0"/>
              <a:t>Klicka på ikonen för att lägga till en bild</a:t>
            </a:r>
            <a:endParaRPr lang="en-GB" noProof="0"/>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sv-SE" noProof="0"/>
              <a:t>Klicka på ikonen för att lägga till en bild</a:t>
            </a:r>
            <a:endParaRPr lang="en-GB" noProof="0"/>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sv-SE" noProof="0"/>
              <a:t>Klicka på ikonen för att lägga till en bild</a:t>
            </a:r>
            <a:endParaRPr lang="en-GB" noProof="0"/>
          </a:p>
        </p:txBody>
      </p:sp>
    </p:spTree>
    <p:extLst>
      <p:ext uri="{BB962C8B-B14F-4D97-AF65-F5344CB8AC3E}">
        <p14:creationId xmlns:p14="http://schemas.microsoft.com/office/powerpoint/2010/main" val="988021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28/04/2025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pic>
        <p:nvPicPr>
          <p:cNvPr id="8" name="Bildobjekt 7">
            <a:extLst>
              <a:ext uri="{FF2B5EF4-FFF2-40B4-BE49-F238E27FC236}">
                <a16:creationId xmlns:a16="http://schemas.microsoft.com/office/drawing/2014/main" id="{BF9B40D9-3FDF-80C1-89DD-E8B6DE0D8258}"/>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838284" y="5633192"/>
            <a:ext cx="838515" cy="797194"/>
          </a:xfrm>
          <a:prstGeom prst="rect">
            <a:avLst/>
          </a:prstGeom>
        </p:spPr>
      </p:pic>
    </p:spTree>
    <p:extLst>
      <p:ext uri="{BB962C8B-B14F-4D97-AF65-F5344CB8AC3E}">
        <p14:creationId xmlns:p14="http://schemas.microsoft.com/office/powerpoint/2010/main" val="23426821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5" r:id="rId12"/>
    <p:sldLayoutId id="2147483663" r:id="rId13"/>
    <p:sldLayoutId id="2147483664" r:id="rId14"/>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28/04/2025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pic>
        <p:nvPicPr>
          <p:cNvPr id="8" name="Bildobjekt 7">
            <a:extLst>
              <a:ext uri="{FF2B5EF4-FFF2-40B4-BE49-F238E27FC236}">
                <a16:creationId xmlns:a16="http://schemas.microsoft.com/office/drawing/2014/main" id="{BF9B40D9-3FDF-80C1-89DD-E8B6DE0D825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838284" y="5633192"/>
            <a:ext cx="838515" cy="797194"/>
          </a:xfrm>
          <a:prstGeom prst="rect">
            <a:avLst/>
          </a:prstGeom>
        </p:spPr>
      </p:pic>
    </p:spTree>
    <p:extLst>
      <p:ext uri="{BB962C8B-B14F-4D97-AF65-F5344CB8AC3E}">
        <p14:creationId xmlns:p14="http://schemas.microsoft.com/office/powerpoint/2010/main" val="31993848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FBFB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28/04/2025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pic>
        <p:nvPicPr>
          <p:cNvPr id="8" name="Bildobjekt 7">
            <a:extLst>
              <a:ext uri="{FF2B5EF4-FFF2-40B4-BE49-F238E27FC236}">
                <a16:creationId xmlns:a16="http://schemas.microsoft.com/office/drawing/2014/main" id="{BF9B40D9-3FDF-80C1-89DD-E8B6DE0D825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838284" y="5633192"/>
            <a:ext cx="838515" cy="797194"/>
          </a:xfrm>
          <a:prstGeom prst="rect">
            <a:avLst/>
          </a:prstGeom>
        </p:spPr>
      </p:pic>
    </p:spTree>
    <p:extLst>
      <p:ext uri="{BB962C8B-B14F-4D97-AF65-F5344CB8AC3E}">
        <p14:creationId xmlns:p14="http://schemas.microsoft.com/office/powerpoint/2010/main" val="26801736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329925" y="1890778"/>
            <a:ext cx="5309667" cy="1459243"/>
          </a:xfrm>
        </p:spPr>
        <p:txBody>
          <a:bodyPr/>
          <a:lstStyle/>
          <a:p>
            <a:pPr>
              <a:lnSpc>
                <a:spcPct val="100000"/>
              </a:lnSpc>
            </a:pPr>
            <a:r>
              <a:rPr lang="en-GB" sz="3600" b="1" dirty="0"/>
              <a:t>SHEDIS-Temperature</a:t>
            </a:r>
            <a:br>
              <a:rPr lang="en-GB" b="1" dirty="0"/>
            </a:br>
            <a:r>
              <a:rPr lang="en-GB" sz="2400" u="sng" dirty="0"/>
              <a:t>S</a:t>
            </a:r>
            <a:r>
              <a:rPr lang="en-GB" sz="2400" dirty="0"/>
              <a:t>ubnational </a:t>
            </a:r>
            <a:r>
              <a:rPr lang="en-GB" sz="2400" u="sng" dirty="0"/>
              <a:t>H</a:t>
            </a:r>
            <a:r>
              <a:rPr lang="en-GB" sz="2400" dirty="0"/>
              <a:t>azard and </a:t>
            </a:r>
            <a:r>
              <a:rPr lang="en-GB" sz="2400" u="sng" dirty="0"/>
              <a:t>E</a:t>
            </a:r>
            <a:r>
              <a:rPr lang="en-GB" sz="2400" dirty="0"/>
              <a:t>xposure information to </a:t>
            </a:r>
            <a:r>
              <a:rPr lang="en-GB" sz="2400" u="sng" dirty="0"/>
              <a:t>DIS</a:t>
            </a:r>
            <a:r>
              <a:rPr lang="en-GB" sz="2400" dirty="0"/>
              <a:t>aster impacts</a:t>
            </a:r>
          </a:p>
        </p:txBody>
      </p:sp>
      <p:sp>
        <p:nvSpPr>
          <p:cNvPr id="6" name="Platshållare för text 5"/>
          <p:cNvSpPr>
            <a:spLocks noGrp="1"/>
          </p:cNvSpPr>
          <p:nvPr>
            <p:ph type="body" sz="quarter" idx="14"/>
          </p:nvPr>
        </p:nvSpPr>
        <p:spPr>
          <a:xfrm>
            <a:off x="6329925" y="3703574"/>
            <a:ext cx="4114800" cy="1910751"/>
          </a:xfrm>
        </p:spPr>
        <p:txBody>
          <a:bodyPr/>
          <a:lstStyle/>
          <a:p>
            <a:pPr>
              <a:lnSpc>
                <a:spcPct val="100000"/>
              </a:lnSpc>
            </a:pPr>
            <a:r>
              <a:rPr lang="sv-SE" sz="2400" dirty="0"/>
              <a:t>Sara Lindersson</a:t>
            </a:r>
          </a:p>
          <a:p>
            <a:pPr>
              <a:lnSpc>
                <a:spcPct val="100000"/>
              </a:lnSpc>
            </a:pPr>
            <a:r>
              <a:rPr lang="sv-SE" sz="2400" dirty="0"/>
              <a:t>Gabriele Messori</a:t>
            </a:r>
            <a:endParaRPr lang="en-GB" sz="2400" dirty="0"/>
          </a:p>
        </p:txBody>
      </p:sp>
      <p:pic>
        <p:nvPicPr>
          <p:cNvPr id="18" name="Bildobjekt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475" y="5810350"/>
            <a:ext cx="1689126" cy="670020"/>
          </a:xfrm>
          <a:prstGeom prst="rect">
            <a:avLst/>
          </a:prstGeom>
        </p:spPr>
      </p:pic>
      <p:sp>
        <p:nvSpPr>
          <p:cNvPr id="14" name="Rektangel 23">
            <a:extLst>
              <a:ext uri="{FF2B5EF4-FFF2-40B4-BE49-F238E27FC236}">
                <a16:creationId xmlns:a16="http://schemas.microsoft.com/office/drawing/2014/main" id="{E767A68D-EA74-4F7B-B0F4-531D2ED084AE}"/>
              </a:ext>
            </a:extLst>
          </p:cNvPr>
          <p:cNvSpPr/>
          <p:nvPr/>
        </p:nvSpPr>
        <p:spPr>
          <a:xfrm>
            <a:off x="801190" y="109269"/>
            <a:ext cx="235130" cy="24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24">
            <a:extLst>
              <a:ext uri="{FF2B5EF4-FFF2-40B4-BE49-F238E27FC236}">
                <a16:creationId xmlns:a16="http://schemas.microsoft.com/office/drawing/2014/main" id="{714A4BF5-74F0-4FB8-A4D8-4D8A6FBB7892}"/>
              </a:ext>
            </a:extLst>
          </p:cNvPr>
          <p:cNvSpPr/>
          <p:nvPr/>
        </p:nvSpPr>
        <p:spPr>
          <a:xfrm>
            <a:off x="792481" y="3483840"/>
            <a:ext cx="235130" cy="24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latshållare för bild 8">
            <a:extLst>
              <a:ext uri="{FF2B5EF4-FFF2-40B4-BE49-F238E27FC236}">
                <a16:creationId xmlns:a16="http://schemas.microsoft.com/office/drawing/2014/main" id="{7090D07E-3B2C-4119-84F7-148E1C6AE4C8}"/>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22" t="-14694" r="414" b="-31019"/>
          <a:stretch/>
        </p:blipFill>
        <p:spPr>
          <a:xfrm>
            <a:off x="76840" y="-215152"/>
            <a:ext cx="6096000" cy="6858000"/>
          </a:xfrm>
        </p:spPr>
      </p:pic>
      <p:sp>
        <p:nvSpPr>
          <p:cNvPr id="19" name="textruta 9">
            <a:extLst>
              <a:ext uri="{FF2B5EF4-FFF2-40B4-BE49-F238E27FC236}">
                <a16:creationId xmlns:a16="http://schemas.microsoft.com/office/drawing/2014/main" id="{D430C068-1405-46F2-8AED-1CC5CB422E1E}"/>
              </a:ext>
            </a:extLst>
          </p:cNvPr>
          <p:cNvSpPr txBox="1"/>
          <p:nvPr/>
        </p:nvSpPr>
        <p:spPr>
          <a:xfrm>
            <a:off x="367975" y="5157983"/>
            <a:ext cx="1274195"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EM-DAT</a:t>
            </a:r>
          </a:p>
        </p:txBody>
      </p:sp>
      <p:sp>
        <p:nvSpPr>
          <p:cNvPr id="20" name="textruta 10">
            <a:extLst>
              <a:ext uri="{FF2B5EF4-FFF2-40B4-BE49-F238E27FC236}">
                <a16:creationId xmlns:a16="http://schemas.microsoft.com/office/drawing/2014/main" id="{CB40BBE0-3331-46D6-841A-556BFAD615D2}"/>
              </a:ext>
            </a:extLst>
          </p:cNvPr>
          <p:cNvSpPr txBox="1"/>
          <p:nvPr/>
        </p:nvSpPr>
        <p:spPr>
          <a:xfrm>
            <a:off x="2670233" y="5157983"/>
            <a:ext cx="909223"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GDIS</a:t>
            </a:r>
          </a:p>
        </p:txBody>
      </p:sp>
      <p:sp>
        <p:nvSpPr>
          <p:cNvPr id="21" name="textruta 11">
            <a:extLst>
              <a:ext uri="{FF2B5EF4-FFF2-40B4-BE49-F238E27FC236}">
                <a16:creationId xmlns:a16="http://schemas.microsoft.com/office/drawing/2014/main" id="{7B667DD6-7D3F-48EE-9D1F-066CB2C3ACE6}"/>
              </a:ext>
            </a:extLst>
          </p:cNvPr>
          <p:cNvSpPr txBox="1"/>
          <p:nvPr/>
        </p:nvSpPr>
        <p:spPr>
          <a:xfrm>
            <a:off x="4606458" y="5157983"/>
            <a:ext cx="1279517"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SHEDIS</a:t>
            </a:r>
          </a:p>
        </p:txBody>
      </p:sp>
      <p:sp>
        <p:nvSpPr>
          <p:cNvPr id="22" name="Rektangel 12">
            <a:extLst>
              <a:ext uri="{FF2B5EF4-FFF2-40B4-BE49-F238E27FC236}">
                <a16:creationId xmlns:a16="http://schemas.microsoft.com/office/drawing/2014/main" id="{A5B63AAA-4702-4EE2-80C5-2DA902D630F1}"/>
              </a:ext>
            </a:extLst>
          </p:cNvPr>
          <p:cNvSpPr/>
          <p:nvPr/>
        </p:nvSpPr>
        <p:spPr>
          <a:xfrm>
            <a:off x="138312" y="460097"/>
            <a:ext cx="253573" cy="254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ktangel 13">
            <a:extLst>
              <a:ext uri="{FF2B5EF4-FFF2-40B4-BE49-F238E27FC236}">
                <a16:creationId xmlns:a16="http://schemas.microsoft.com/office/drawing/2014/main" id="{880BD0EC-3141-4FB0-9F52-F95FD5D524DA}"/>
              </a:ext>
            </a:extLst>
          </p:cNvPr>
          <p:cNvSpPr/>
          <p:nvPr/>
        </p:nvSpPr>
        <p:spPr>
          <a:xfrm>
            <a:off x="138311" y="3404029"/>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ktangel 14">
            <a:extLst>
              <a:ext uri="{FF2B5EF4-FFF2-40B4-BE49-F238E27FC236}">
                <a16:creationId xmlns:a16="http://schemas.microsoft.com/office/drawing/2014/main" id="{D4308D05-B724-4406-B502-09581E60209C}"/>
              </a:ext>
            </a:extLst>
          </p:cNvPr>
          <p:cNvSpPr/>
          <p:nvPr/>
        </p:nvSpPr>
        <p:spPr>
          <a:xfrm>
            <a:off x="2157932"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ktangel 15">
            <a:extLst>
              <a:ext uri="{FF2B5EF4-FFF2-40B4-BE49-F238E27FC236}">
                <a16:creationId xmlns:a16="http://schemas.microsoft.com/office/drawing/2014/main" id="{95DABB7F-0FC8-4B98-AC08-14530E9CE520}"/>
              </a:ext>
            </a:extLst>
          </p:cNvPr>
          <p:cNvSpPr/>
          <p:nvPr/>
        </p:nvSpPr>
        <p:spPr>
          <a:xfrm>
            <a:off x="4188435"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ktangel 16">
            <a:extLst>
              <a:ext uri="{FF2B5EF4-FFF2-40B4-BE49-F238E27FC236}">
                <a16:creationId xmlns:a16="http://schemas.microsoft.com/office/drawing/2014/main" id="{D3D60D1B-22F7-40ED-B343-067F12309B80}"/>
              </a:ext>
            </a:extLst>
          </p:cNvPr>
          <p:cNvSpPr/>
          <p:nvPr/>
        </p:nvSpPr>
        <p:spPr>
          <a:xfrm>
            <a:off x="905434"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ktangel 17">
            <a:extLst>
              <a:ext uri="{FF2B5EF4-FFF2-40B4-BE49-F238E27FC236}">
                <a16:creationId xmlns:a16="http://schemas.microsoft.com/office/drawing/2014/main" id="{9377B15C-6BA9-4EA2-BEDA-E0A05877CEF3}"/>
              </a:ext>
            </a:extLst>
          </p:cNvPr>
          <p:cNvSpPr/>
          <p:nvPr/>
        </p:nvSpPr>
        <p:spPr>
          <a:xfrm>
            <a:off x="3000249"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ktangel 18">
            <a:extLst>
              <a:ext uri="{FF2B5EF4-FFF2-40B4-BE49-F238E27FC236}">
                <a16:creationId xmlns:a16="http://schemas.microsoft.com/office/drawing/2014/main" id="{6E8ABF7E-A0C7-4876-8171-0404635EAC22}"/>
              </a:ext>
            </a:extLst>
          </p:cNvPr>
          <p:cNvSpPr/>
          <p:nvPr/>
        </p:nvSpPr>
        <p:spPr>
          <a:xfrm>
            <a:off x="4648108" y="5020593"/>
            <a:ext cx="1015024"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0F855F99-A204-453B-8E8A-B87B1340017E}"/>
              </a:ext>
            </a:extLst>
          </p:cNvPr>
          <p:cNvSpPr txBox="1"/>
          <p:nvPr/>
        </p:nvSpPr>
        <p:spPr>
          <a:xfrm>
            <a:off x="3842863" y="5616469"/>
            <a:ext cx="2587568" cy="261610"/>
          </a:xfrm>
          <a:prstGeom prst="rect">
            <a:avLst/>
          </a:prstGeom>
          <a:noFill/>
        </p:spPr>
        <p:txBody>
          <a:bodyPr wrap="none" rtlCol="0">
            <a:spAutoFit/>
          </a:bodyPr>
          <a:lstStyle/>
          <a:p>
            <a:r>
              <a:rPr lang="sv-SE" sz="1100" dirty="0">
                <a:solidFill>
                  <a:schemeClr val="bg1">
                    <a:lumMod val="50000"/>
                  </a:schemeClr>
                </a:solidFill>
                <a:latin typeface="Arial" panose="020B0604020202020204" pitchFamily="34" charset="0"/>
                <a:cs typeface="Arial" panose="020B0604020202020204" pitchFamily="34" charset="0"/>
              </a:rPr>
              <a:t>Lindersson &amp; Messori (pre-print, 2025)</a:t>
            </a:r>
            <a:endParaRPr lang="en-GB"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99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22" t="-14694" r="414" b="-31019"/>
          <a:stretch/>
        </p:blipFill>
        <p:spPr>
          <a:xfrm>
            <a:off x="76840" y="-215152"/>
            <a:ext cx="6096000" cy="6858000"/>
          </a:xfrm>
        </p:spPr>
      </p:pic>
      <p:sp>
        <p:nvSpPr>
          <p:cNvPr id="6" name="Rubrik 5"/>
          <p:cNvSpPr>
            <a:spLocks noGrp="1"/>
          </p:cNvSpPr>
          <p:nvPr>
            <p:ph type="title"/>
          </p:nvPr>
        </p:nvSpPr>
        <p:spPr>
          <a:xfrm>
            <a:off x="6748774" y="429363"/>
            <a:ext cx="4792644" cy="1713537"/>
          </a:xfrm>
        </p:spPr>
        <p:txBody>
          <a:bodyPr/>
          <a:lstStyle/>
          <a:p>
            <a:r>
              <a:rPr lang="en-GB" sz="2800" dirty="0"/>
              <a:t>SHEDIS offers hazard and exposure attributes for EM-DAT records</a:t>
            </a:r>
          </a:p>
        </p:txBody>
      </p:sp>
      <p:sp>
        <p:nvSpPr>
          <p:cNvPr id="8" name="Platshållare för text 7"/>
          <p:cNvSpPr>
            <a:spLocks noGrp="1"/>
          </p:cNvSpPr>
          <p:nvPr>
            <p:ph type="body" sz="quarter" idx="14"/>
          </p:nvPr>
        </p:nvSpPr>
        <p:spPr>
          <a:xfrm>
            <a:off x="6852508" y="2087966"/>
            <a:ext cx="4688910" cy="3467590"/>
          </a:xfrm>
        </p:spPr>
        <p:txBody>
          <a:bodyPr/>
          <a:lstStyle/>
          <a:p>
            <a:pPr marL="285750" indent="-285750">
              <a:lnSpc>
                <a:spcPct val="100000"/>
              </a:lnSpc>
              <a:buFont typeface="Arial" panose="020B0604020202020204" pitchFamily="34" charset="0"/>
              <a:buChar char="•"/>
            </a:pPr>
            <a:r>
              <a:rPr lang="en-GB" dirty="0"/>
              <a:t>Sample of SHEDIS-Temperature v1:</a:t>
            </a:r>
          </a:p>
          <a:p>
            <a:pPr marL="742950" lvl="1" indent="-285750">
              <a:lnSpc>
                <a:spcPct val="100000"/>
              </a:lnSpc>
              <a:buFont typeface="Arial" panose="020B0604020202020204" pitchFamily="34" charset="0"/>
              <a:buChar char="•"/>
            </a:pPr>
            <a:r>
              <a:rPr lang="en-GB" sz="1600" dirty="0"/>
              <a:t>Heat waves and cold waves</a:t>
            </a:r>
          </a:p>
          <a:p>
            <a:pPr marL="742950" lvl="1" indent="-285750">
              <a:lnSpc>
                <a:spcPct val="100000"/>
              </a:lnSpc>
              <a:buFont typeface="Arial" panose="020B0604020202020204" pitchFamily="34" charset="0"/>
              <a:buChar char="•"/>
            </a:pPr>
            <a:r>
              <a:rPr lang="en-GB" sz="1600" dirty="0"/>
              <a:t>1979-2018</a:t>
            </a:r>
          </a:p>
          <a:p>
            <a:pPr marL="742950" lvl="1" indent="-285750">
              <a:lnSpc>
                <a:spcPct val="100000"/>
              </a:lnSpc>
              <a:buFont typeface="Arial" panose="020B0604020202020204" pitchFamily="34" charset="0"/>
              <a:buChar char="•"/>
            </a:pPr>
            <a:r>
              <a:rPr lang="en-GB" sz="1600" dirty="0"/>
              <a:t>382 impact records in 71 countries</a:t>
            </a:r>
            <a:br>
              <a:rPr lang="en-GB" sz="1600" dirty="0"/>
            </a:br>
            <a:endParaRPr lang="en-GB" sz="1600" dirty="0"/>
          </a:p>
          <a:p>
            <a:pPr marL="285750" indent="-285750">
              <a:lnSpc>
                <a:spcPct val="100000"/>
              </a:lnSpc>
              <a:buFont typeface="Arial" panose="020B0604020202020204" pitchFamily="34" charset="0"/>
              <a:buChar char="•"/>
            </a:pPr>
            <a:r>
              <a:rPr lang="en-GB" dirty="0"/>
              <a:t>2,800 subnational locations from </a:t>
            </a:r>
            <a:r>
              <a:rPr lang="en-GB" b="1" dirty="0"/>
              <a:t>GDIS</a:t>
            </a:r>
            <a:r>
              <a:rPr lang="en-GB" dirty="0"/>
              <a:t> </a:t>
            </a:r>
            <a:r>
              <a:rPr lang="sv-SE" dirty="0">
                <a:latin typeface="Work Sans" panose="020B0604020202020204" charset="0"/>
              </a:rPr>
              <a:t>(Rosvold &amp; Buhaug, 2021)</a:t>
            </a:r>
            <a:br>
              <a:rPr lang="sv-SE" dirty="0">
                <a:latin typeface="Work Sans" panose="020B0604020202020204" charset="0"/>
              </a:rPr>
            </a:br>
            <a:endParaRPr lang="en-GB" dirty="0"/>
          </a:p>
          <a:p>
            <a:pPr marL="285750" indent="-285750">
              <a:lnSpc>
                <a:spcPct val="100000"/>
              </a:lnSpc>
              <a:buFont typeface="Arial" panose="020B0604020202020204" pitchFamily="34" charset="0"/>
              <a:buChar char="•"/>
            </a:pPr>
            <a:r>
              <a:rPr lang="en-GB" dirty="0"/>
              <a:t>3hr, 0.1</a:t>
            </a:r>
            <a:r>
              <a:rPr lang="en-GB" dirty="0">
                <a:latin typeface="Aptos" panose="020B0004020202020204" pitchFamily="34" charset="0"/>
                <a:ea typeface="Roboto" panose="02000000000000000000" pitchFamily="2" charset="0"/>
                <a:cs typeface="Arial" panose="020B0604020202020204" pitchFamily="34" charset="0"/>
              </a:rPr>
              <a:t>° </a:t>
            </a:r>
            <a:r>
              <a:rPr lang="en-GB" dirty="0"/>
              <a:t>meteorological data from </a:t>
            </a:r>
            <a:r>
              <a:rPr lang="en-GB" b="1" dirty="0"/>
              <a:t>MSWX</a:t>
            </a:r>
            <a:r>
              <a:rPr lang="en-GB" dirty="0"/>
              <a:t> (Beck et al., 2022)</a:t>
            </a:r>
          </a:p>
          <a:p>
            <a:pPr marL="285750" indent="-285750">
              <a:lnSpc>
                <a:spcPct val="100000"/>
              </a:lnSpc>
              <a:buFont typeface="Arial" panose="020B0604020202020204" pitchFamily="34" charset="0"/>
              <a:buChar char="•"/>
            </a:pPr>
            <a:r>
              <a:rPr lang="en-GB" dirty="0"/>
              <a:t>5yr, 1km population</a:t>
            </a:r>
            <a:r>
              <a:rPr lang="sv-SE" dirty="0"/>
              <a:t> data from </a:t>
            </a:r>
            <a:r>
              <a:rPr lang="sv-SE" b="1" dirty="0"/>
              <a:t>GHS-POP</a:t>
            </a:r>
            <a:r>
              <a:rPr lang="sv-SE" dirty="0"/>
              <a:t> (Shiavina et al., 2023)</a:t>
            </a:r>
            <a:endParaRPr lang="en-GB" dirty="0"/>
          </a:p>
        </p:txBody>
      </p:sp>
      <p:sp>
        <p:nvSpPr>
          <p:cNvPr id="10" name="textruta 9"/>
          <p:cNvSpPr txBox="1"/>
          <p:nvPr/>
        </p:nvSpPr>
        <p:spPr>
          <a:xfrm>
            <a:off x="367975" y="5157983"/>
            <a:ext cx="1274195"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EM-DAT</a:t>
            </a:r>
          </a:p>
        </p:txBody>
      </p:sp>
      <p:sp>
        <p:nvSpPr>
          <p:cNvPr id="11" name="textruta 10"/>
          <p:cNvSpPr txBox="1"/>
          <p:nvPr/>
        </p:nvSpPr>
        <p:spPr>
          <a:xfrm>
            <a:off x="2670233" y="5157983"/>
            <a:ext cx="909223"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GDIS</a:t>
            </a:r>
          </a:p>
        </p:txBody>
      </p:sp>
      <p:sp>
        <p:nvSpPr>
          <p:cNvPr id="12" name="textruta 11"/>
          <p:cNvSpPr txBox="1"/>
          <p:nvPr/>
        </p:nvSpPr>
        <p:spPr>
          <a:xfrm>
            <a:off x="4606458" y="5157983"/>
            <a:ext cx="1279517"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SHEDIS</a:t>
            </a:r>
          </a:p>
        </p:txBody>
      </p:sp>
      <p:sp>
        <p:nvSpPr>
          <p:cNvPr id="13" name="Rektangel 12"/>
          <p:cNvSpPr/>
          <p:nvPr/>
        </p:nvSpPr>
        <p:spPr>
          <a:xfrm>
            <a:off x="138312" y="460097"/>
            <a:ext cx="253573" cy="254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ktangel 13"/>
          <p:cNvSpPr/>
          <p:nvPr/>
        </p:nvSpPr>
        <p:spPr>
          <a:xfrm>
            <a:off x="138311" y="3404029"/>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ktangel 14"/>
          <p:cNvSpPr/>
          <p:nvPr/>
        </p:nvSpPr>
        <p:spPr>
          <a:xfrm>
            <a:off x="2157932"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5"/>
          <p:cNvSpPr/>
          <p:nvPr/>
        </p:nvSpPr>
        <p:spPr>
          <a:xfrm>
            <a:off x="4188435"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ktangel 16"/>
          <p:cNvSpPr/>
          <p:nvPr/>
        </p:nvSpPr>
        <p:spPr>
          <a:xfrm>
            <a:off x="905434"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7"/>
          <p:cNvSpPr/>
          <p:nvPr/>
        </p:nvSpPr>
        <p:spPr>
          <a:xfrm>
            <a:off x="3000249"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8"/>
          <p:cNvSpPr/>
          <p:nvPr/>
        </p:nvSpPr>
        <p:spPr>
          <a:xfrm>
            <a:off x="4648108" y="5020593"/>
            <a:ext cx="1015024"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F1B1770-85AB-492A-8C76-1F48F56ADAA5}"/>
              </a:ext>
            </a:extLst>
          </p:cNvPr>
          <p:cNvSpPr txBox="1"/>
          <p:nvPr/>
        </p:nvSpPr>
        <p:spPr>
          <a:xfrm>
            <a:off x="3816591" y="6047552"/>
            <a:ext cx="2587568" cy="261610"/>
          </a:xfrm>
          <a:prstGeom prst="rect">
            <a:avLst/>
          </a:prstGeom>
          <a:noFill/>
        </p:spPr>
        <p:txBody>
          <a:bodyPr wrap="none" rtlCol="0">
            <a:spAutoFit/>
          </a:bodyPr>
          <a:lstStyle/>
          <a:p>
            <a:r>
              <a:rPr lang="sv-SE" sz="1100" dirty="0">
                <a:solidFill>
                  <a:schemeClr val="bg1">
                    <a:lumMod val="50000"/>
                  </a:schemeClr>
                </a:solidFill>
                <a:latin typeface="Arial" panose="020B0604020202020204" pitchFamily="34" charset="0"/>
                <a:cs typeface="Arial" panose="020B0604020202020204" pitchFamily="34" charset="0"/>
              </a:rPr>
              <a:t>Lindersson &amp; Messori (pre-print, 2025)</a:t>
            </a:r>
            <a:endParaRPr lang="en-GB"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4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4"/>
          </p:nvPr>
        </p:nvSpPr>
        <p:spPr>
          <a:xfrm>
            <a:off x="5909727" y="502772"/>
            <a:ext cx="5115323" cy="5870964"/>
          </a:xfrm>
        </p:spPr>
        <p:txBody>
          <a:bodyPr/>
          <a:lstStyle/>
          <a:p>
            <a:r>
              <a:rPr lang="en-GB" b="1" dirty="0">
                <a:solidFill>
                  <a:schemeClr val="tx1"/>
                </a:solidFill>
              </a:rPr>
              <a:t>Metadata</a:t>
            </a:r>
          </a:p>
          <a:p>
            <a:pPr marL="742950" lvl="1" indent="-285750">
              <a:buFont typeface="Arial" panose="020B0604020202020204" pitchFamily="34" charset="0"/>
              <a:buChar char="•"/>
            </a:pPr>
            <a:r>
              <a:rPr lang="en-GB" sz="1600" dirty="0"/>
              <a:t>Disno-number, geometry of impacted administrative subdivision(s), dates of analysis, etc.</a:t>
            </a:r>
            <a:endParaRPr lang="en-GB" sz="1600" b="1" dirty="0"/>
          </a:p>
          <a:p>
            <a:r>
              <a:rPr lang="en-GB" b="1" dirty="0">
                <a:solidFill>
                  <a:schemeClr val="tx1"/>
                </a:solidFill>
              </a:rPr>
              <a:t>Hazard attributes</a:t>
            </a:r>
          </a:p>
          <a:p>
            <a:pPr marL="742950" lvl="1" indent="-285750">
              <a:buFont typeface="Arial" panose="020B0604020202020204" pitchFamily="34" charset="0"/>
              <a:buChar char="•"/>
            </a:pPr>
            <a:r>
              <a:rPr lang="en-GB" sz="1600" dirty="0"/>
              <a:t>Average values across the entire period of analysis (T, TX, TN, etc.)</a:t>
            </a:r>
          </a:p>
          <a:p>
            <a:pPr marL="742950" lvl="1" indent="-285750">
              <a:buFont typeface="Arial" panose="020B0604020202020204" pitchFamily="34" charset="0"/>
              <a:buChar char="•"/>
            </a:pPr>
            <a:r>
              <a:rPr lang="en-GB" sz="1600" dirty="0"/>
              <a:t>Local extreme values with dates and coordinates (max T, max TX, min TN, etc.)</a:t>
            </a:r>
          </a:p>
          <a:p>
            <a:pPr marL="742950" lvl="1" indent="-285750">
              <a:buFont typeface="Arial" panose="020B0604020202020204" pitchFamily="34" charset="0"/>
              <a:buChar char="•"/>
            </a:pPr>
            <a:r>
              <a:rPr lang="en-GB" sz="1600" dirty="0"/>
              <a:t>Results from percentile-based threshold analysis</a:t>
            </a:r>
            <a:endParaRPr lang="en-GB" sz="1600" b="1" dirty="0"/>
          </a:p>
          <a:p>
            <a:r>
              <a:rPr lang="en-GB" b="1" dirty="0">
                <a:solidFill>
                  <a:schemeClr val="tx1"/>
                </a:solidFill>
              </a:rPr>
              <a:t>Exposure attributes</a:t>
            </a:r>
          </a:p>
          <a:p>
            <a:pPr marL="742950" lvl="1" indent="-285750">
              <a:buFont typeface="Arial" panose="020B0604020202020204" pitchFamily="34" charset="0"/>
              <a:buChar char="•"/>
            </a:pPr>
            <a:r>
              <a:rPr lang="en-GB" sz="1600" dirty="0"/>
              <a:t>Total population of impacted administrative subdivision(s)</a:t>
            </a:r>
          </a:p>
          <a:p>
            <a:pPr marL="742950" lvl="1" indent="-285750">
              <a:buFont typeface="Arial" panose="020B0604020202020204" pitchFamily="34" charset="0"/>
              <a:buChar char="•"/>
            </a:pPr>
            <a:r>
              <a:rPr lang="en-GB" sz="1600" dirty="0"/>
              <a:t>Population that experienced at least 3 days of T&gt;pct95</a:t>
            </a:r>
          </a:p>
          <a:p>
            <a:pPr marL="742950" lvl="1" indent="-285750">
              <a:buFont typeface="Arial" panose="020B0604020202020204" pitchFamily="34" charset="0"/>
              <a:buChar char="•"/>
            </a:pPr>
            <a:r>
              <a:rPr lang="en-GB" sz="1600" dirty="0"/>
              <a:t>Total number of person-days experiencing T&gt;pct95</a:t>
            </a:r>
            <a:endParaRPr lang="sv-SE" sz="1600" dirty="0"/>
          </a:p>
          <a:p>
            <a:pPr marL="285750" indent="-285750">
              <a:buFont typeface="Arial" panose="020B0604020202020204" pitchFamily="34" charset="0"/>
              <a:buChar char="•"/>
            </a:pPr>
            <a:endParaRPr lang="en-GB" dirty="0"/>
          </a:p>
        </p:txBody>
      </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623" y="502772"/>
            <a:ext cx="3633460" cy="6168004"/>
          </a:xfrm>
          <a:prstGeom prst="rect">
            <a:avLst/>
          </a:prstGeom>
        </p:spPr>
      </p:pic>
      <p:sp>
        <p:nvSpPr>
          <p:cNvPr id="11" name="textruta 10"/>
          <p:cNvSpPr txBox="1"/>
          <p:nvPr/>
        </p:nvSpPr>
        <p:spPr>
          <a:xfrm>
            <a:off x="1713070" y="158420"/>
            <a:ext cx="1274131" cy="276999"/>
          </a:xfrm>
          <a:prstGeom prst="rect">
            <a:avLst/>
          </a:prstGeom>
          <a:noFill/>
        </p:spPr>
        <p:txBody>
          <a:bodyPr wrap="none" rtlCol="0">
            <a:spAutoFit/>
          </a:bodyPr>
          <a:lstStyle/>
          <a:p>
            <a:r>
              <a:rPr lang="en-GB" sz="1200" dirty="0">
                <a:solidFill>
                  <a:srgbClr val="595959"/>
                </a:solidFill>
                <a:latin typeface="Aptos ExtraBold" panose="020B0004020202020204" pitchFamily="34" charset="0"/>
              </a:rPr>
              <a:t>Grid point level</a:t>
            </a:r>
            <a:endParaRPr lang="en-GB" sz="1600" dirty="0">
              <a:solidFill>
                <a:srgbClr val="595959"/>
              </a:solidFill>
              <a:latin typeface="Aptos ExtraBold" panose="020B0004020202020204" pitchFamily="34" charset="0"/>
            </a:endParaRPr>
          </a:p>
        </p:txBody>
      </p:sp>
      <p:sp>
        <p:nvSpPr>
          <p:cNvPr id="12" name="textruta 11"/>
          <p:cNvSpPr txBox="1"/>
          <p:nvPr/>
        </p:nvSpPr>
        <p:spPr>
          <a:xfrm>
            <a:off x="3353552" y="158420"/>
            <a:ext cx="1405578" cy="276999"/>
          </a:xfrm>
          <a:prstGeom prst="rect">
            <a:avLst/>
          </a:prstGeom>
          <a:noFill/>
        </p:spPr>
        <p:txBody>
          <a:bodyPr wrap="none" rtlCol="0">
            <a:spAutoFit/>
          </a:bodyPr>
          <a:lstStyle/>
          <a:p>
            <a:r>
              <a:rPr lang="en-GB" sz="1200" dirty="0">
                <a:solidFill>
                  <a:srgbClr val="595959"/>
                </a:solidFill>
                <a:latin typeface="Aptos ExtraBold" panose="020B0004020202020204" pitchFamily="34" charset="0"/>
              </a:rPr>
              <a:t>Subdivision level</a:t>
            </a:r>
            <a:endParaRPr lang="en-GB" sz="1600" dirty="0">
              <a:solidFill>
                <a:srgbClr val="595959"/>
              </a:solidFill>
              <a:latin typeface="Aptos ExtraBold" panose="020B0004020202020204" pitchFamily="34" charset="0"/>
            </a:endParaRPr>
          </a:p>
        </p:txBody>
      </p:sp>
      <p:sp>
        <p:nvSpPr>
          <p:cNvPr id="7" name="TextBox 6">
            <a:extLst>
              <a:ext uri="{FF2B5EF4-FFF2-40B4-BE49-F238E27FC236}">
                <a16:creationId xmlns:a16="http://schemas.microsoft.com/office/drawing/2014/main" id="{A047F948-AD64-4997-A01E-7B115E162B19}"/>
              </a:ext>
            </a:extLst>
          </p:cNvPr>
          <p:cNvSpPr txBox="1"/>
          <p:nvPr/>
        </p:nvSpPr>
        <p:spPr>
          <a:xfrm>
            <a:off x="4608707" y="6409166"/>
            <a:ext cx="2587568" cy="261610"/>
          </a:xfrm>
          <a:prstGeom prst="rect">
            <a:avLst/>
          </a:prstGeom>
          <a:noFill/>
        </p:spPr>
        <p:txBody>
          <a:bodyPr wrap="none" rtlCol="0">
            <a:spAutoFit/>
          </a:bodyPr>
          <a:lstStyle/>
          <a:p>
            <a:r>
              <a:rPr lang="sv-SE" sz="1100" dirty="0">
                <a:solidFill>
                  <a:schemeClr val="bg1">
                    <a:lumMod val="50000"/>
                  </a:schemeClr>
                </a:solidFill>
                <a:latin typeface="Arial" panose="020B0604020202020204" pitchFamily="34" charset="0"/>
                <a:cs typeface="Arial" panose="020B0604020202020204" pitchFamily="34" charset="0"/>
              </a:rPr>
              <a:t>Lindersson &amp; Messori (pre-print, 2025)</a:t>
            </a:r>
            <a:endParaRPr lang="en-GB"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36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
          <p:cNvSpPr>
            <a:spLocks noGrp="1"/>
          </p:cNvSpPr>
          <p:nvPr>
            <p:ph type="title"/>
          </p:nvPr>
        </p:nvSpPr>
        <p:spPr>
          <a:xfrm>
            <a:off x="6743699" y="836614"/>
            <a:ext cx="4246517" cy="765764"/>
          </a:xfrm>
        </p:spPr>
        <p:txBody>
          <a:bodyPr/>
          <a:lstStyle/>
          <a:p>
            <a:r>
              <a:rPr lang="en-GB" sz="2800" dirty="0"/>
              <a:t>On-going development of SHEDIS</a:t>
            </a:r>
          </a:p>
        </p:txBody>
      </p:sp>
      <p:sp>
        <p:nvSpPr>
          <p:cNvPr id="9" name="Platshållare för text 3"/>
          <p:cNvSpPr txBox="1">
            <a:spLocks/>
          </p:cNvSpPr>
          <p:nvPr/>
        </p:nvSpPr>
        <p:spPr>
          <a:xfrm>
            <a:off x="6743700" y="2058897"/>
            <a:ext cx="4114800" cy="2521811"/>
          </a:xfrm>
          <a:prstGeom prst="rect">
            <a:avLst/>
          </a:prstGeom>
        </p:spPr>
        <p:txBody>
          <a:bodyPr vert="horz" lIns="91440" tIns="45720" rIns="91440" bIns="45720" rtlCol="0">
            <a:noAutofit/>
          </a:bodyPr>
          <a:lstStyle>
            <a:lvl1pPr marL="0" indent="0" algn="l" defTabSz="914400" rtl="0" eaLnBrk="1" latinLnBrk="0" hangingPunct="1">
              <a:lnSpc>
                <a:spcPts val="2120"/>
              </a:lnSpc>
              <a:spcBef>
                <a:spcPts val="300"/>
              </a:spcBef>
              <a:buFontTx/>
              <a:buNone/>
              <a:defRPr sz="1600" kern="1200" baseline="0">
                <a:solidFill>
                  <a:schemeClr val="tx1">
                    <a:lumMod val="65000"/>
                    <a:lumOff val="35000"/>
                  </a:schemeClr>
                </a:solidFill>
                <a:latin typeface="Work Sans" pitchFamily="2" charset="77"/>
                <a:ea typeface="+mn-ea"/>
                <a:cs typeface="+mn-cs"/>
              </a:defRPr>
            </a:lvl1pPr>
            <a:lvl2pPr marL="457200" indent="0" algn="l" defTabSz="914400" rtl="0" eaLnBrk="1" latinLnBrk="0" hangingPunct="1">
              <a:lnSpc>
                <a:spcPct val="90000"/>
              </a:lnSpc>
              <a:spcBef>
                <a:spcPts val="500"/>
              </a:spcBef>
              <a:buFontTx/>
              <a:buNone/>
              <a:defRPr sz="1400" kern="1200" baseline="0">
                <a:solidFill>
                  <a:schemeClr val="tx1">
                    <a:lumMod val="65000"/>
                    <a:lumOff val="35000"/>
                  </a:schemeClr>
                </a:solidFill>
                <a:latin typeface="Work Sans" pitchFamily="2" charset="77"/>
                <a:ea typeface="+mn-ea"/>
                <a:cs typeface="+mn-cs"/>
              </a:defRPr>
            </a:lvl2pPr>
            <a:lvl3pPr marL="914400" indent="0" algn="l" defTabSz="914400" rtl="0" eaLnBrk="1" latinLnBrk="0" hangingPunct="1">
              <a:lnSpc>
                <a:spcPct val="90000"/>
              </a:lnSpc>
              <a:spcBef>
                <a:spcPts val="500"/>
              </a:spcBef>
              <a:buFontTx/>
              <a:buNone/>
              <a:defRPr sz="1200" kern="1200" baseline="0">
                <a:solidFill>
                  <a:schemeClr val="tx1">
                    <a:lumMod val="65000"/>
                    <a:lumOff val="35000"/>
                  </a:schemeClr>
                </a:solidFill>
                <a:latin typeface="Work Sans" pitchFamily="2" charset="77"/>
                <a:ea typeface="+mn-ea"/>
                <a:cs typeface="+mn-cs"/>
              </a:defRPr>
            </a:lvl3pPr>
            <a:lvl4pPr marL="1371600" indent="0" algn="l" defTabSz="914400" rtl="0" eaLnBrk="1" latinLnBrk="0" hangingPunct="1">
              <a:lnSpc>
                <a:spcPct val="90000"/>
              </a:lnSpc>
              <a:spcBef>
                <a:spcPts val="500"/>
              </a:spcBef>
              <a:buFontTx/>
              <a:buNone/>
              <a:defRPr sz="1000" kern="1200" baseline="0">
                <a:solidFill>
                  <a:schemeClr val="tx1">
                    <a:lumMod val="65000"/>
                    <a:lumOff val="35000"/>
                  </a:schemeClr>
                </a:solidFill>
                <a:latin typeface="Work Sans" pitchFamily="2" charset="77"/>
                <a:ea typeface="+mn-ea"/>
                <a:cs typeface="+mn-cs"/>
              </a:defRPr>
            </a:lvl4pPr>
            <a:lvl5pPr marL="1828800" indent="0" algn="l" defTabSz="914400" rtl="0" eaLnBrk="1" latinLnBrk="0" hangingPunct="1">
              <a:lnSpc>
                <a:spcPct val="90000"/>
              </a:lnSpc>
              <a:spcBef>
                <a:spcPts val="500"/>
              </a:spcBef>
              <a:buFontTx/>
              <a:buNone/>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800"/>
              <a:t>Improve subnational geocoding of EM-DAT records</a:t>
            </a:r>
          </a:p>
          <a:p>
            <a:pPr marL="342900" indent="-342900">
              <a:buFont typeface="+mj-lt"/>
              <a:buAutoNum type="arabicPeriod"/>
            </a:pPr>
            <a:r>
              <a:rPr lang="en-GB" sz="1800"/>
              <a:t>Expand SHEDIS to include more</a:t>
            </a:r>
          </a:p>
          <a:p>
            <a:pPr marL="800100" lvl="1" indent="-342900">
              <a:buFont typeface="Arial" panose="020B0604020202020204" pitchFamily="34" charset="0"/>
              <a:buChar char="•"/>
            </a:pPr>
            <a:r>
              <a:rPr lang="en-GB" sz="1800"/>
              <a:t>recent records</a:t>
            </a:r>
          </a:p>
          <a:p>
            <a:pPr marL="800100" lvl="1" indent="-342900">
              <a:buFont typeface="Arial" panose="020B0604020202020204" pitchFamily="34" charset="0"/>
              <a:buChar char="•"/>
            </a:pPr>
            <a:r>
              <a:rPr lang="en-GB" sz="1800"/>
              <a:t>disaster types</a:t>
            </a:r>
            <a:endParaRPr lang="en-GB" sz="1800" dirty="0"/>
          </a:p>
        </p:txBody>
      </p:sp>
      <p:pic>
        <p:nvPicPr>
          <p:cNvPr id="15" name="Bildobjekt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623" y="502772"/>
            <a:ext cx="3633460" cy="6168004"/>
          </a:xfrm>
          <a:prstGeom prst="rect">
            <a:avLst/>
          </a:prstGeom>
        </p:spPr>
      </p:pic>
      <p:sp>
        <p:nvSpPr>
          <p:cNvPr id="16" name="textruta 15"/>
          <p:cNvSpPr txBox="1"/>
          <p:nvPr/>
        </p:nvSpPr>
        <p:spPr>
          <a:xfrm>
            <a:off x="1713070" y="158420"/>
            <a:ext cx="1274131" cy="276999"/>
          </a:xfrm>
          <a:prstGeom prst="rect">
            <a:avLst/>
          </a:prstGeom>
          <a:noFill/>
        </p:spPr>
        <p:txBody>
          <a:bodyPr wrap="none" rtlCol="0">
            <a:spAutoFit/>
          </a:bodyPr>
          <a:lstStyle/>
          <a:p>
            <a:r>
              <a:rPr lang="en-GB" sz="1200" dirty="0">
                <a:solidFill>
                  <a:srgbClr val="595959"/>
                </a:solidFill>
                <a:latin typeface="Aptos ExtraBold" panose="020B0004020202020204" pitchFamily="34" charset="0"/>
              </a:rPr>
              <a:t>Grid point level</a:t>
            </a:r>
            <a:endParaRPr lang="en-GB" sz="1600" dirty="0">
              <a:solidFill>
                <a:srgbClr val="595959"/>
              </a:solidFill>
              <a:latin typeface="Aptos ExtraBold" panose="020B0004020202020204" pitchFamily="34" charset="0"/>
            </a:endParaRPr>
          </a:p>
        </p:txBody>
      </p:sp>
      <p:sp>
        <p:nvSpPr>
          <p:cNvPr id="17" name="textruta 16"/>
          <p:cNvSpPr txBox="1"/>
          <p:nvPr/>
        </p:nvSpPr>
        <p:spPr>
          <a:xfrm>
            <a:off x="3353552" y="158420"/>
            <a:ext cx="1405578" cy="276999"/>
          </a:xfrm>
          <a:prstGeom prst="rect">
            <a:avLst/>
          </a:prstGeom>
          <a:noFill/>
        </p:spPr>
        <p:txBody>
          <a:bodyPr wrap="none" rtlCol="0">
            <a:spAutoFit/>
          </a:bodyPr>
          <a:lstStyle/>
          <a:p>
            <a:r>
              <a:rPr lang="en-GB" sz="1200" dirty="0">
                <a:solidFill>
                  <a:srgbClr val="595959"/>
                </a:solidFill>
                <a:latin typeface="Aptos ExtraBold" panose="020B0004020202020204" pitchFamily="34" charset="0"/>
              </a:rPr>
              <a:t>Subdivision level</a:t>
            </a:r>
            <a:endParaRPr lang="en-GB" sz="1600" dirty="0">
              <a:solidFill>
                <a:srgbClr val="595959"/>
              </a:solidFill>
              <a:latin typeface="Aptos ExtraBold" panose="020B0004020202020204" pitchFamily="34" charset="0"/>
            </a:endParaRPr>
          </a:p>
        </p:txBody>
      </p:sp>
      <p:sp>
        <p:nvSpPr>
          <p:cNvPr id="10" name="TextBox 9">
            <a:extLst>
              <a:ext uri="{FF2B5EF4-FFF2-40B4-BE49-F238E27FC236}">
                <a16:creationId xmlns:a16="http://schemas.microsoft.com/office/drawing/2014/main" id="{D1D5C9A1-D199-43AE-B8FB-4B8F6C5DC67C}"/>
              </a:ext>
            </a:extLst>
          </p:cNvPr>
          <p:cNvSpPr txBox="1"/>
          <p:nvPr/>
        </p:nvSpPr>
        <p:spPr>
          <a:xfrm>
            <a:off x="4608707" y="6409166"/>
            <a:ext cx="2587568" cy="261610"/>
          </a:xfrm>
          <a:prstGeom prst="rect">
            <a:avLst/>
          </a:prstGeom>
          <a:noFill/>
        </p:spPr>
        <p:txBody>
          <a:bodyPr wrap="none" rtlCol="0">
            <a:spAutoFit/>
          </a:bodyPr>
          <a:lstStyle/>
          <a:p>
            <a:r>
              <a:rPr lang="sv-SE" sz="1100" dirty="0">
                <a:solidFill>
                  <a:schemeClr val="bg1">
                    <a:lumMod val="50000"/>
                  </a:schemeClr>
                </a:solidFill>
                <a:latin typeface="Arial" panose="020B0604020202020204" pitchFamily="34" charset="0"/>
                <a:cs typeface="Arial" panose="020B0604020202020204" pitchFamily="34" charset="0"/>
              </a:rPr>
              <a:t>Lindersson &amp; Messori (pre-print, 2025)</a:t>
            </a:r>
            <a:endParaRPr lang="en-GB"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72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p:cNvSpPr>
            <a:spLocks noGrp="1"/>
          </p:cNvSpPr>
          <p:nvPr>
            <p:ph type="body" sz="quarter" idx="14"/>
          </p:nvPr>
        </p:nvSpPr>
        <p:spPr>
          <a:xfrm>
            <a:off x="6688022" y="352014"/>
            <a:ext cx="4742906" cy="5047300"/>
          </a:xfrm>
        </p:spPr>
        <p:txBody>
          <a:bodyPr/>
          <a:lstStyle/>
          <a:p>
            <a:pPr>
              <a:lnSpc>
                <a:spcPct val="100000"/>
              </a:lnSpc>
            </a:pPr>
            <a:r>
              <a:rPr lang="en-GB" sz="2000" b="1" dirty="0">
                <a:solidFill>
                  <a:schemeClr val="tx1"/>
                </a:solidFill>
              </a:rPr>
              <a:t>Data descriptor article</a:t>
            </a:r>
          </a:p>
          <a:p>
            <a:pPr marL="285750" indent="-285750">
              <a:lnSpc>
                <a:spcPct val="100000"/>
              </a:lnSpc>
              <a:buFont typeface="Arial" panose="020B0604020202020204" pitchFamily="34" charset="0"/>
              <a:buChar char="•"/>
            </a:pPr>
            <a:r>
              <a:rPr lang="en-GB" dirty="0"/>
              <a:t>Lindersson &amp; Messori (in review, 2025) </a:t>
            </a:r>
            <a:r>
              <a:rPr lang="en-GB" i="1" dirty="0"/>
              <a:t>SHEDIS-Temperature: Linking temperature-related disaster impacts to subnational data on meteorology and human exposure</a:t>
            </a:r>
            <a:r>
              <a:rPr lang="en-GB" dirty="0"/>
              <a:t>, Earth Syst. Sci. Data Discuss. [preprint], https://doi.org/10.5194/essd-2025-128 </a:t>
            </a:r>
          </a:p>
          <a:p>
            <a:pPr marL="285750" indent="-285750">
              <a:lnSpc>
                <a:spcPct val="100000"/>
              </a:lnSpc>
              <a:buFont typeface="Arial" panose="020B0604020202020204" pitchFamily="34" charset="0"/>
              <a:buChar char="•"/>
            </a:pPr>
            <a:endParaRPr lang="en-GB" dirty="0"/>
          </a:p>
          <a:p>
            <a:pPr>
              <a:lnSpc>
                <a:spcPct val="100000"/>
              </a:lnSpc>
            </a:pPr>
            <a:r>
              <a:rPr lang="en-GB" sz="2000" b="1" dirty="0">
                <a:solidFill>
                  <a:schemeClr val="tx1"/>
                </a:solidFill>
              </a:rPr>
              <a:t>Open-access dataset</a:t>
            </a:r>
          </a:p>
          <a:p>
            <a:pPr marL="285750" indent="-285750">
              <a:lnSpc>
                <a:spcPct val="100000"/>
              </a:lnSpc>
              <a:buFont typeface="Arial" panose="020B0604020202020204" pitchFamily="34" charset="0"/>
              <a:buChar char="•"/>
            </a:pPr>
            <a:r>
              <a:rPr lang="en-GB" dirty="0"/>
              <a:t>Lindersson &amp; Messori (2025) </a:t>
            </a:r>
            <a:r>
              <a:rPr lang="en-GB" i="1" dirty="0"/>
              <a:t>SHEDIS-Temperature</a:t>
            </a:r>
            <a:r>
              <a:rPr lang="en-GB" dirty="0"/>
              <a:t>, V1, Harvard Dataverse, https://doi.org/10.7910/DVN/WNOTTC</a:t>
            </a:r>
          </a:p>
          <a:p>
            <a:pPr marL="285750" indent="-285750">
              <a:lnSpc>
                <a:spcPct val="100000"/>
              </a:lnSpc>
              <a:buFont typeface="Arial" panose="020B0604020202020204" pitchFamily="34" charset="0"/>
              <a:buChar char="•"/>
            </a:pPr>
            <a:endParaRPr lang="sv-SE" dirty="0"/>
          </a:p>
          <a:p>
            <a:pPr>
              <a:lnSpc>
                <a:spcPct val="100000"/>
              </a:lnSpc>
            </a:pPr>
            <a:r>
              <a:rPr lang="en-GB" sz="2000" b="1" dirty="0">
                <a:solidFill>
                  <a:schemeClr val="tx1"/>
                </a:solidFill>
              </a:rPr>
              <a:t>Contact</a:t>
            </a:r>
            <a:endParaRPr lang="en-GB" b="1" dirty="0">
              <a:solidFill>
                <a:schemeClr val="tx1"/>
              </a:solidFill>
            </a:endParaRPr>
          </a:p>
          <a:p>
            <a:pPr marL="285750" indent="-285750">
              <a:lnSpc>
                <a:spcPct val="100000"/>
              </a:lnSpc>
              <a:buFont typeface="Arial" panose="020B0604020202020204" pitchFamily="34" charset="0"/>
              <a:buChar char="•"/>
            </a:pPr>
            <a:r>
              <a:rPr lang="sv-SE" dirty="0"/>
              <a:t>sara.lindersson@geo.uu.se</a:t>
            </a:r>
          </a:p>
          <a:p>
            <a:pPr>
              <a:lnSpc>
                <a:spcPct val="100000"/>
              </a:lnSpc>
            </a:pPr>
            <a:endParaRPr lang="en-GB" dirty="0"/>
          </a:p>
        </p:txBody>
      </p:sp>
      <p:pic>
        <p:nvPicPr>
          <p:cNvPr id="11" name="Bildobjek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9475" y="5810350"/>
            <a:ext cx="1689126" cy="670020"/>
          </a:xfrm>
          <a:prstGeom prst="rect">
            <a:avLst/>
          </a:prstGeom>
        </p:spPr>
      </p:pic>
      <p:sp>
        <p:nvSpPr>
          <p:cNvPr id="24" name="Rektangel 23"/>
          <p:cNvSpPr/>
          <p:nvPr/>
        </p:nvSpPr>
        <p:spPr>
          <a:xfrm>
            <a:off x="801190" y="109269"/>
            <a:ext cx="235130" cy="24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ktangel 24"/>
          <p:cNvSpPr/>
          <p:nvPr/>
        </p:nvSpPr>
        <p:spPr>
          <a:xfrm>
            <a:off x="792481" y="3483840"/>
            <a:ext cx="235130" cy="242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latshållare för bild 8">
            <a:extLst>
              <a:ext uri="{FF2B5EF4-FFF2-40B4-BE49-F238E27FC236}">
                <a16:creationId xmlns:a16="http://schemas.microsoft.com/office/drawing/2014/main" id="{B249F1B7-BD23-47C0-9344-CC28BCB6977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2" t="-14694" r="414" b="-31019"/>
          <a:stretch/>
        </p:blipFill>
        <p:spPr>
          <a:xfrm>
            <a:off x="76840" y="-215152"/>
            <a:ext cx="6096000" cy="6858000"/>
          </a:xfrm>
        </p:spPr>
      </p:pic>
      <p:sp>
        <p:nvSpPr>
          <p:cNvPr id="12" name="textruta 9">
            <a:extLst>
              <a:ext uri="{FF2B5EF4-FFF2-40B4-BE49-F238E27FC236}">
                <a16:creationId xmlns:a16="http://schemas.microsoft.com/office/drawing/2014/main" id="{9B6E9103-1274-44AD-96F9-E951A1C67966}"/>
              </a:ext>
            </a:extLst>
          </p:cNvPr>
          <p:cNvSpPr txBox="1"/>
          <p:nvPr/>
        </p:nvSpPr>
        <p:spPr>
          <a:xfrm>
            <a:off x="367975" y="5157983"/>
            <a:ext cx="1274195"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EM-DAT</a:t>
            </a:r>
          </a:p>
        </p:txBody>
      </p:sp>
      <p:sp>
        <p:nvSpPr>
          <p:cNvPr id="13" name="textruta 10">
            <a:extLst>
              <a:ext uri="{FF2B5EF4-FFF2-40B4-BE49-F238E27FC236}">
                <a16:creationId xmlns:a16="http://schemas.microsoft.com/office/drawing/2014/main" id="{7ECD4CCA-851A-49E4-BDFF-D27B891CFDA8}"/>
              </a:ext>
            </a:extLst>
          </p:cNvPr>
          <p:cNvSpPr txBox="1"/>
          <p:nvPr/>
        </p:nvSpPr>
        <p:spPr>
          <a:xfrm>
            <a:off x="2670233" y="5157983"/>
            <a:ext cx="909223"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GDIS</a:t>
            </a:r>
          </a:p>
        </p:txBody>
      </p:sp>
      <p:sp>
        <p:nvSpPr>
          <p:cNvPr id="14" name="textruta 11">
            <a:extLst>
              <a:ext uri="{FF2B5EF4-FFF2-40B4-BE49-F238E27FC236}">
                <a16:creationId xmlns:a16="http://schemas.microsoft.com/office/drawing/2014/main" id="{E5D83014-0DA2-43E8-8FB1-D1DD9F895365}"/>
              </a:ext>
            </a:extLst>
          </p:cNvPr>
          <p:cNvSpPr txBox="1"/>
          <p:nvPr/>
        </p:nvSpPr>
        <p:spPr>
          <a:xfrm>
            <a:off x="4606458" y="5157983"/>
            <a:ext cx="1279517" cy="461665"/>
          </a:xfrm>
          <a:prstGeom prst="rect">
            <a:avLst/>
          </a:prstGeom>
          <a:noFill/>
        </p:spPr>
        <p:txBody>
          <a:bodyPr wrap="none" rtlCol="0">
            <a:spAutoFit/>
          </a:bodyPr>
          <a:lstStyle/>
          <a:p>
            <a:pPr algn="ctr"/>
            <a:r>
              <a:rPr lang="en-GB" sz="2400" dirty="0">
                <a:solidFill>
                  <a:srgbClr val="7C7C7C"/>
                </a:solidFill>
                <a:latin typeface="Aptos ExtraBold" panose="020B0004020202020204" pitchFamily="34" charset="0"/>
              </a:rPr>
              <a:t>SHEDIS</a:t>
            </a:r>
          </a:p>
        </p:txBody>
      </p:sp>
      <p:sp>
        <p:nvSpPr>
          <p:cNvPr id="15" name="Rektangel 12">
            <a:extLst>
              <a:ext uri="{FF2B5EF4-FFF2-40B4-BE49-F238E27FC236}">
                <a16:creationId xmlns:a16="http://schemas.microsoft.com/office/drawing/2014/main" id="{6F999768-3CF4-452D-9645-8C95EC6BC6F1}"/>
              </a:ext>
            </a:extLst>
          </p:cNvPr>
          <p:cNvSpPr/>
          <p:nvPr/>
        </p:nvSpPr>
        <p:spPr>
          <a:xfrm>
            <a:off x="138312" y="460097"/>
            <a:ext cx="253573" cy="254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ktangel 13">
            <a:extLst>
              <a:ext uri="{FF2B5EF4-FFF2-40B4-BE49-F238E27FC236}">
                <a16:creationId xmlns:a16="http://schemas.microsoft.com/office/drawing/2014/main" id="{FB12DD61-7C45-4A20-A20A-F58FBBCDF938}"/>
              </a:ext>
            </a:extLst>
          </p:cNvPr>
          <p:cNvSpPr/>
          <p:nvPr/>
        </p:nvSpPr>
        <p:spPr>
          <a:xfrm>
            <a:off x="138311" y="3404029"/>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ktangel 14">
            <a:extLst>
              <a:ext uri="{FF2B5EF4-FFF2-40B4-BE49-F238E27FC236}">
                <a16:creationId xmlns:a16="http://schemas.microsoft.com/office/drawing/2014/main" id="{BA8F317C-552A-44B2-827A-16DE44241290}"/>
              </a:ext>
            </a:extLst>
          </p:cNvPr>
          <p:cNvSpPr/>
          <p:nvPr/>
        </p:nvSpPr>
        <p:spPr>
          <a:xfrm>
            <a:off x="2157932"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ktangel 15">
            <a:extLst>
              <a:ext uri="{FF2B5EF4-FFF2-40B4-BE49-F238E27FC236}">
                <a16:creationId xmlns:a16="http://schemas.microsoft.com/office/drawing/2014/main" id="{E29B4357-21DA-476D-9B26-A08582DC1894}"/>
              </a:ext>
            </a:extLst>
          </p:cNvPr>
          <p:cNvSpPr/>
          <p:nvPr/>
        </p:nvSpPr>
        <p:spPr>
          <a:xfrm>
            <a:off x="4188435" y="3402107"/>
            <a:ext cx="253573" cy="2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ktangel 16">
            <a:extLst>
              <a:ext uri="{FF2B5EF4-FFF2-40B4-BE49-F238E27FC236}">
                <a16:creationId xmlns:a16="http://schemas.microsoft.com/office/drawing/2014/main" id="{5BFF3CAD-9D97-4AB1-B66E-91586D76E962}"/>
              </a:ext>
            </a:extLst>
          </p:cNvPr>
          <p:cNvSpPr/>
          <p:nvPr/>
        </p:nvSpPr>
        <p:spPr>
          <a:xfrm>
            <a:off x="905434"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ktangel 17">
            <a:extLst>
              <a:ext uri="{FF2B5EF4-FFF2-40B4-BE49-F238E27FC236}">
                <a16:creationId xmlns:a16="http://schemas.microsoft.com/office/drawing/2014/main" id="{4517C391-F293-41F4-A7CF-5622F9757D39}"/>
              </a:ext>
            </a:extLst>
          </p:cNvPr>
          <p:cNvSpPr/>
          <p:nvPr/>
        </p:nvSpPr>
        <p:spPr>
          <a:xfrm>
            <a:off x="3000249" y="5020593"/>
            <a:ext cx="446956"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ktangel 18">
            <a:extLst>
              <a:ext uri="{FF2B5EF4-FFF2-40B4-BE49-F238E27FC236}">
                <a16:creationId xmlns:a16="http://schemas.microsoft.com/office/drawing/2014/main" id="{37AF0981-7D6D-4763-BF71-94A71CD0D3CB}"/>
              </a:ext>
            </a:extLst>
          </p:cNvPr>
          <p:cNvSpPr/>
          <p:nvPr/>
        </p:nvSpPr>
        <p:spPr>
          <a:xfrm>
            <a:off x="4648108" y="5020593"/>
            <a:ext cx="1015024" cy="189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D95FB515-754A-4ADB-AEEB-BA92DD7FB1B2}"/>
              </a:ext>
            </a:extLst>
          </p:cNvPr>
          <p:cNvSpPr txBox="1"/>
          <p:nvPr/>
        </p:nvSpPr>
        <p:spPr>
          <a:xfrm>
            <a:off x="3842863" y="5616469"/>
            <a:ext cx="2587568" cy="261610"/>
          </a:xfrm>
          <a:prstGeom prst="rect">
            <a:avLst/>
          </a:prstGeom>
          <a:noFill/>
        </p:spPr>
        <p:txBody>
          <a:bodyPr wrap="none" rtlCol="0">
            <a:spAutoFit/>
          </a:bodyPr>
          <a:lstStyle/>
          <a:p>
            <a:r>
              <a:rPr lang="sv-SE" sz="1100" dirty="0">
                <a:solidFill>
                  <a:schemeClr val="bg1">
                    <a:lumMod val="50000"/>
                  </a:schemeClr>
                </a:solidFill>
                <a:latin typeface="Arial" panose="020B0604020202020204" pitchFamily="34" charset="0"/>
                <a:cs typeface="Arial" panose="020B0604020202020204" pitchFamily="34" charset="0"/>
              </a:rPr>
              <a:t>Lindersson &amp; Messori (pre-print, 2025)</a:t>
            </a:r>
            <a:endParaRPr lang="en-GB"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530688"/>
      </p:ext>
    </p:extLst>
  </p:cSld>
  <p:clrMapOvr>
    <a:masterClrMapping/>
  </p:clrMapOvr>
</p:sld>
</file>

<file path=ppt/theme/theme1.xml><?xml version="1.0" encoding="utf-8"?>
<a:theme xmlns:a="http://schemas.openxmlformats.org/drawingml/2006/main" name="UU theme WHIT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51517022-6A04-3047-861F-6202F67E6C4C}"/>
    </a:ext>
  </a:extLst>
</a:theme>
</file>

<file path=ppt/theme/theme2.xml><?xml version="1.0" encoding="utf-8"?>
<a:theme xmlns:a="http://schemas.openxmlformats.org/drawingml/2006/main" name="UU theme LIGHT GREY">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06400D09-BFF6-9D49-A0E5-E1E12BD6C29E}"/>
    </a:ext>
  </a:extLst>
</a:theme>
</file>

<file path=ppt/theme/theme3.xml><?xml version="1.0" encoding="utf-8"?>
<a:theme xmlns:a="http://schemas.openxmlformats.org/drawingml/2006/main" name="UU theme DARK GREY (NB: for the Humanities Theatr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B4C2C5B9-C070-F341-A63E-5A627FE14C0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new-ppt</Template>
  <TotalTime>309</TotalTime>
  <Words>335</Words>
  <Application>Microsoft Office PowerPoint</Application>
  <PresentationFormat>Widescreen</PresentationFormat>
  <Paragraphs>53</Paragraphs>
  <Slides>5</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Aptos ExtraBold</vt:lpstr>
      <vt:lpstr>Calibri</vt:lpstr>
      <vt:lpstr>Work Sans</vt:lpstr>
      <vt:lpstr>Times New Roman</vt:lpstr>
      <vt:lpstr>Aptos</vt:lpstr>
      <vt:lpstr>Roboto</vt:lpstr>
      <vt:lpstr>Work Sans SemiBold</vt:lpstr>
      <vt:lpstr>Work Sans Medium</vt:lpstr>
      <vt:lpstr>Arial</vt:lpstr>
      <vt:lpstr>UU theme WHITE</vt:lpstr>
      <vt:lpstr>UU theme LIGHT GREY</vt:lpstr>
      <vt:lpstr>UU theme DARK GREY (NB: for the Humanities Theatre)</vt:lpstr>
      <vt:lpstr>SHEDIS-Temperature Subnational Hazard and Exposure information to DISaster impacts</vt:lpstr>
      <vt:lpstr>SHEDIS offers hazard and exposure attributes for EM-DAT records</vt:lpstr>
      <vt:lpstr>PowerPoint Presentation</vt:lpstr>
      <vt:lpstr>On-going development of SHEDIS</vt:lpstr>
      <vt:lpstr>PowerPoint Presentation</vt:lpstr>
    </vt:vector>
  </TitlesOfParts>
  <Company>Geocentrum, Uppsala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Sara Lindersson</dc:creator>
  <cp:lastModifiedBy>Sara Lindersson</cp:lastModifiedBy>
  <cp:revision>41</cp:revision>
  <cp:lastPrinted>2025-04-28T08:52:49Z</cp:lastPrinted>
  <dcterms:created xsi:type="dcterms:W3CDTF">2025-04-25T11:46:04Z</dcterms:created>
  <dcterms:modified xsi:type="dcterms:W3CDTF">2025-04-28T12:25:36Z</dcterms:modified>
</cp:coreProperties>
</file>