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75" r:id="rId2"/>
    <p:sldId id="276" r:id="rId3"/>
    <p:sldId id="278" r:id="rId4"/>
    <p:sldId id="260" r:id="rId5"/>
    <p:sldId id="285" r:id="rId6"/>
    <p:sldId id="262" r:id="rId7"/>
    <p:sldId id="263" r:id="rId8"/>
    <p:sldId id="264" r:id="rId9"/>
    <p:sldId id="259" r:id="rId10"/>
    <p:sldId id="280" r:id="rId11"/>
    <p:sldId id="279" r:id="rId12"/>
    <p:sldId id="265" r:id="rId13"/>
    <p:sldId id="273" r:id="rId14"/>
    <p:sldId id="281" r:id="rId15"/>
    <p:sldId id="282" r:id="rId16"/>
    <p:sldId id="283" r:id="rId17"/>
    <p:sldId id="284" r:id="rId18"/>
    <p:sldId id="261" r:id="rId19"/>
  </p:sldIdLst>
  <p:sldSz cx="18288000" cy="10287000"/>
  <p:notesSz cx="6858000" cy="9144000"/>
  <p:embeddedFontLst>
    <p:embeddedFont>
      <p:font typeface="Open Sans" panose="020B0606030504020204" pitchFamily="34" charset="0"/>
      <p:regular r:id="rId21"/>
      <p:bold r:id="rId22"/>
      <p:italic r:id="rId23"/>
      <p:boldItalic r:id="rId24"/>
    </p:embeddedFont>
    <p:embeddedFont>
      <p:font typeface="Open Sans Bold" panose="020B0806030504020204"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43956-0B3D-46B6-9894-9E1E97F3FEF9}" type="datetimeFigureOut">
              <a:rPr lang="fr-FR" smtClean="0"/>
              <a:t>30/04/2025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84E8C-9A34-4F58-BE6D-4C5FE75E9A38}" type="slidenum">
              <a:rPr lang="fr-FR" smtClean="0"/>
              <a:t>‹N°›</a:t>
            </a:fld>
            <a:endParaRPr lang="fr-FR"/>
          </a:p>
        </p:txBody>
      </p:sp>
    </p:spTree>
    <p:extLst>
      <p:ext uri="{BB962C8B-B14F-4D97-AF65-F5344CB8AC3E}">
        <p14:creationId xmlns:p14="http://schemas.microsoft.com/office/powerpoint/2010/main" val="129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80F7E2-2D03-42FE-A5CA-280A15583F4F}" type="slidenum">
              <a:rPr lang="fr-FR" smtClean="0"/>
              <a:t>1</a:t>
            </a:fld>
            <a:endParaRPr lang="fr-FR"/>
          </a:p>
        </p:txBody>
      </p:sp>
    </p:spTree>
    <p:extLst>
      <p:ext uri="{BB962C8B-B14F-4D97-AF65-F5344CB8AC3E}">
        <p14:creationId xmlns:p14="http://schemas.microsoft.com/office/powerpoint/2010/main" val="26819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B3495-0AD0-C27F-3941-49CFB0CF6A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9E1C87-1DEF-DB1B-FBC9-6E4E938BEDCC}"/>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22F3710E-6E5F-EC27-9C8D-2966099EA52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316FF53-0F31-5B58-3B5B-A92C802533FE}"/>
              </a:ext>
            </a:extLst>
          </p:cNvPr>
          <p:cNvSpPr>
            <a:spLocks noGrp="1"/>
          </p:cNvSpPr>
          <p:nvPr>
            <p:ph type="sldNum" sz="quarter" idx="5"/>
          </p:nvPr>
        </p:nvSpPr>
        <p:spPr/>
        <p:txBody>
          <a:bodyPr/>
          <a:lstStyle/>
          <a:p>
            <a:fld id="{0E503091-D50B-460B-9114-B764BCF9A165}" type="slidenum">
              <a:rPr lang="fr-FR" smtClean="0"/>
              <a:t>2</a:t>
            </a:fld>
            <a:endParaRPr lang="fr-FR"/>
          </a:p>
        </p:txBody>
      </p:sp>
    </p:spTree>
    <p:extLst>
      <p:ext uri="{BB962C8B-B14F-4D97-AF65-F5344CB8AC3E}">
        <p14:creationId xmlns:p14="http://schemas.microsoft.com/office/powerpoint/2010/main" val="360963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80F7E2-2D03-42FE-A5CA-280A15583F4F}" type="slidenum">
              <a:rPr lang="fr-FR" smtClean="0"/>
              <a:t>3</a:t>
            </a:fld>
            <a:endParaRPr lang="fr-FR"/>
          </a:p>
        </p:txBody>
      </p:sp>
    </p:spTree>
    <p:extLst>
      <p:ext uri="{BB962C8B-B14F-4D97-AF65-F5344CB8AC3E}">
        <p14:creationId xmlns:p14="http://schemas.microsoft.com/office/powerpoint/2010/main" val="374703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084E8C-9A34-4F58-BE6D-4C5FE75E9A38}" type="slidenum">
              <a:rPr lang="fr-FR" smtClean="0"/>
              <a:t>4</a:t>
            </a:fld>
            <a:endParaRPr lang="fr-FR"/>
          </a:p>
        </p:txBody>
      </p:sp>
    </p:spTree>
    <p:extLst>
      <p:ext uri="{BB962C8B-B14F-4D97-AF65-F5344CB8AC3E}">
        <p14:creationId xmlns:p14="http://schemas.microsoft.com/office/powerpoint/2010/main" val="3105922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084E8C-9A34-4F58-BE6D-4C5FE75E9A38}" type="slidenum">
              <a:rPr lang="fr-FR" smtClean="0"/>
              <a:t>12</a:t>
            </a:fld>
            <a:endParaRPr lang="fr-FR"/>
          </a:p>
        </p:txBody>
      </p:sp>
    </p:spTree>
    <p:extLst>
      <p:ext uri="{BB962C8B-B14F-4D97-AF65-F5344CB8AC3E}">
        <p14:creationId xmlns:p14="http://schemas.microsoft.com/office/powerpoint/2010/main" val="232813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E503091-D50B-460B-9114-B764BCF9A165}" type="slidenum">
              <a:rPr lang="fr-FR" smtClean="0"/>
              <a:t>18</a:t>
            </a:fld>
            <a:endParaRPr lang="fr-FR"/>
          </a:p>
        </p:txBody>
      </p:sp>
    </p:spTree>
    <p:extLst>
      <p:ext uri="{BB962C8B-B14F-4D97-AF65-F5344CB8AC3E}">
        <p14:creationId xmlns:p14="http://schemas.microsoft.com/office/powerpoint/2010/main" val="77085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825271" y="108297"/>
            <a:ext cx="3076254" cy="1214982"/>
          </a:xfrm>
          <a:custGeom>
            <a:avLst/>
            <a:gdLst/>
            <a:ahLst/>
            <a:cxnLst/>
            <a:rect l="l" t="t" r="r" b="b"/>
            <a:pathLst>
              <a:path w="4666385" h="1364997">
                <a:moveTo>
                  <a:pt x="0" y="0"/>
                </a:moveTo>
                <a:lnTo>
                  <a:pt x="4666384" y="0"/>
                </a:lnTo>
                <a:lnTo>
                  <a:pt x="4666384" y="1364997"/>
                </a:lnTo>
                <a:lnTo>
                  <a:pt x="0" y="1364997"/>
                </a:lnTo>
                <a:lnTo>
                  <a:pt x="0" y="0"/>
                </a:lnTo>
                <a:close/>
              </a:path>
            </a:pathLst>
          </a:custGeom>
          <a:blipFill>
            <a:blip r:embed="rId3"/>
            <a:stretch>
              <a:fillRect/>
            </a:stretch>
          </a:blipFill>
        </p:spPr>
        <p:txBody>
          <a:bodyPr/>
          <a:lstStyle/>
          <a:p>
            <a:endParaRPr lang="en-US" sz="888" dirty="0"/>
          </a:p>
        </p:txBody>
      </p:sp>
      <p:sp>
        <p:nvSpPr>
          <p:cNvPr id="6" name="TextBox 6"/>
          <p:cNvSpPr txBox="1"/>
          <p:nvPr/>
        </p:nvSpPr>
        <p:spPr>
          <a:xfrm>
            <a:off x="390166" y="6282116"/>
            <a:ext cx="17507668" cy="615553"/>
          </a:xfrm>
          <a:prstGeom prst="rect">
            <a:avLst/>
          </a:prstGeom>
        </p:spPr>
        <p:txBody>
          <a:bodyPr wrap="square" lIns="0" tIns="0" rIns="0" bIns="0" rtlCol="0" anchor="t">
            <a:spAutoFit/>
          </a:bodyPr>
          <a:lstStyle/>
          <a:p>
            <a:pPr algn="ctr">
              <a:spcBef>
                <a:spcPct val="0"/>
              </a:spcBef>
            </a:pPr>
            <a:r>
              <a:rPr lang="en-US" sz="4000" b="1" dirty="0">
                <a:solidFill>
                  <a:srgbClr val="002060"/>
                </a:solidFill>
                <a:latin typeface="Times New Roman" panose="02020603050405020304" pitchFamily="18" charset="0"/>
                <a:ea typeface="Open Sans Bold"/>
                <a:cs typeface="Times New Roman" panose="02020603050405020304" pitchFamily="18" charset="0"/>
                <a:sym typeface="Open Sans Bold"/>
              </a:rPr>
              <a:t>Issa </a:t>
            </a:r>
            <a:r>
              <a:rPr lang="en-US" sz="4000" b="1" dirty="0" err="1">
                <a:solidFill>
                  <a:srgbClr val="002060"/>
                </a:solidFill>
                <a:latin typeface="Times New Roman" panose="02020603050405020304" pitchFamily="18" charset="0"/>
                <a:ea typeface="Open Sans Bold"/>
                <a:cs typeface="Times New Roman" panose="02020603050405020304" pitchFamily="18" charset="0"/>
                <a:sym typeface="Open Sans Bold"/>
              </a:rPr>
              <a:t>Leye</a:t>
            </a:r>
            <a:r>
              <a:rPr lang="en-US" sz="4000" dirty="0">
                <a:solidFill>
                  <a:srgbClr val="002060"/>
                </a:solidFill>
                <a:latin typeface="Times New Roman" panose="02020603050405020304" pitchFamily="18" charset="0"/>
                <a:ea typeface="Open Sans"/>
                <a:cs typeface="Times New Roman" panose="02020603050405020304" pitchFamily="18" charset="0"/>
                <a:sym typeface="Open Sans"/>
              </a:rPr>
              <a:t>, Andrew Ogilvie, </a:t>
            </a:r>
            <a:r>
              <a:rPr lang="en-US" sz="4000" dirty="0" err="1">
                <a:solidFill>
                  <a:srgbClr val="002060"/>
                </a:solidFill>
                <a:latin typeface="Times New Roman" panose="02020603050405020304" pitchFamily="18" charset="0"/>
                <a:ea typeface="Open Sans"/>
                <a:cs typeface="Times New Roman" panose="02020603050405020304" pitchFamily="18" charset="0"/>
                <a:sym typeface="Open Sans"/>
              </a:rPr>
              <a:t>Soussou</a:t>
            </a:r>
            <a:r>
              <a:rPr lang="en-US" sz="4000" dirty="0">
                <a:solidFill>
                  <a:srgbClr val="002060"/>
                </a:solidFill>
                <a:latin typeface="Times New Roman" panose="02020603050405020304" pitchFamily="18" charset="0"/>
                <a:ea typeface="Open Sans"/>
                <a:cs typeface="Times New Roman" panose="02020603050405020304" pitchFamily="18" charset="0"/>
                <a:sym typeface="Open Sans"/>
              </a:rPr>
              <a:t> Sambou and Didier Martin </a:t>
            </a:r>
          </a:p>
        </p:txBody>
      </p:sp>
      <p:sp>
        <p:nvSpPr>
          <p:cNvPr id="7" name="TextBox 7"/>
          <p:cNvSpPr txBox="1"/>
          <p:nvPr/>
        </p:nvSpPr>
        <p:spPr>
          <a:xfrm>
            <a:off x="956378" y="8903598"/>
            <a:ext cx="16941456" cy="448841"/>
          </a:xfrm>
          <a:prstGeom prst="rect">
            <a:avLst/>
          </a:prstGeom>
        </p:spPr>
        <p:txBody>
          <a:bodyPr wrap="square" lIns="0" tIns="0" rIns="0" bIns="0" rtlCol="0" anchor="t">
            <a:spAutoFit/>
          </a:bodyPr>
          <a:lstStyle/>
          <a:p>
            <a:pPr algn="ctr">
              <a:lnSpc>
                <a:spcPts val="3466"/>
              </a:lnSpc>
              <a:spcBef>
                <a:spcPct val="0"/>
              </a:spcBef>
            </a:pPr>
            <a:r>
              <a:rPr lang="en-US" sz="36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Open Sans"/>
                <a:cs typeface="Times New Roman" panose="02020603050405020304" pitchFamily="18" charset="0"/>
                <a:sym typeface="Open Sans"/>
              </a:rPr>
              <a:t>Vienna, Austria </a:t>
            </a:r>
            <a:r>
              <a:rPr lang="en-US" sz="36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Open Sans Italics"/>
                <a:cs typeface="Times New Roman" panose="02020603050405020304" pitchFamily="18" charset="0"/>
                <a:sym typeface="Open Sans Italics"/>
              </a:rPr>
              <a:t>: HS6.9,</a:t>
            </a:r>
            <a:r>
              <a:rPr lang="en-US" sz="36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Open Sans"/>
                <a:cs typeface="Times New Roman" panose="02020603050405020304" pitchFamily="18" charset="0"/>
                <a:sym typeface="Open Sans"/>
              </a:rPr>
              <a:t> </a:t>
            </a:r>
            <a:r>
              <a:rPr lang="en-US" sz="36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Open Sans Italics"/>
                <a:cs typeface="Times New Roman" panose="02020603050405020304" pitchFamily="18" charset="0"/>
                <a:sym typeface="Open Sans Italics"/>
              </a:rPr>
              <a:t>Thu 01 May, 08:45-08:47 | PICO4.6 | EGU25-11344</a:t>
            </a:r>
          </a:p>
        </p:txBody>
      </p:sp>
      <p:pic>
        <p:nvPicPr>
          <p:cNvPr id="9" name="Image 8">
            <a:extLst>
              <a:ext uri="{FF2B5EF4-FFF2-40B4-BE49-F238E27FC236}">
                <a16:creationId xmlns:a16="http://schemas.microsoft.com/office/drawing/2014/main" id="{218139F7-0818-EE58-249A-0EE60107A743}"/>
              </a:ext>
            </a:extLst>
          </p:cNvPr>
          <p:cNvPicPr>
            <a:picLocks noChangeAspect="1"/>
          </p:cNvPicPr>
          <p:nvPr/>
        </p:nvPicPr>
        <p:blipFill>
          <a:blip r:embed="rId4"/>
          <a:stretch>
            <a:fillRect/>
          </a:stretch>
        </p:blipFill>
        <p:spPr>
          <a:xfrm>
            <a:off x="4937088" y="-3331"/>
            <a:ext cx="1541640" cy="1438238"/>
          </a:xfrm>
          <a:prstGeom prst="rect">
            <a:avLst/>
          </a:prstGeom>
        </p:spPr>
      </p:pic>
      <p:pic>
        <p:nvPicPr>
          <p:cNvPr id="11" name="Image 10">
            <a:extLst>
              <a:ext uri="{FF2B5EF4-FFF2-40B4-BE49-F238E27FC236}">
                <a16:creationId xmlns:a16="http://schemas.microsoft.com/office/drawing/2014/main" id="{E1076B87-A157-4B54-E1F2-52AD03AD2728}"/>
              </a:ext>
            </a:extLst>
          </p:cNvPr>
          <p:cNvPicPr>
            <a:picLocks noChangeAspect="1"/>
          </p:cNvPicPr>
          <p:nvPr/>
        </p:nvPicPr>
        <p:blipFill>
          <a:blip r:embed="rId5"/>
          <a:stretch>
            <a:fillRect/>
          </a:stretch>
        </p:blipFill>
        <p:spPr>
          <a:xfrm>
            <a:off x="12084238" y="114607"/>
            <a:ext cx="1813468" cy="1267102"/>
          </a:xfrm>
          <a:prstGeom prst="rect">
            <a:avLst/>
          </a:prstGeom>
        </p:spPr>
      </p:pic>
      <p:sp>
        <p:nvSpPr>
          <p:cNvPr id="13" name="ZoneTexte 12">
            <a:extLst>
              <a:ext uri="{FF2B5EF4-FFF2-40B4-BE49-F238E27FC236}">
                <a16:creationId xmlns:a16="http://schemas.microsoft.com/office/drawing/2014/main" id="{5EF036B8-CD0F-7F84-64DB-832D56A323A2}"/>
              </a:ext>
            </a:extLst>
          </p:cNvPr>
          <p:cNvSpPr txBox="1"/>
          <p:nvPr/>
        </p:nvSpPr>
        <p:spPr>
          <a:xfrm>
            <a:off x="207673" y="2800339"/>
            <a:ext cx="17570166" cy="2677656"/>
          </a:xfrm>
          <a:prstGeom prst="rect">
            <a:avLst/>
          </a:prstGeom>
          <a:noFill/>
        </p:spPr>
        <p:txBody>
          <a:bodyPr wrap="square">
            <a:spAutoFit/>
          </a:bodyPr>
          <a:lstStyle/>
          <a:p>
            <a:pPr algn="ctr">
              <a:spcBef>
                <a:spcPct val="0"/>
              </a:spcBef>
            </a:pPr>
            <a:r>
              <a:rPr lang="en-US" sz="56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Open Sans Bold"/>
                <a:cs typeface="Times New Roman" panose="02020603050405020304" pitchFamily="18" charset="0"/>
                <a:sym typeface="Open Sans Bold"/>
              </a:rPr>
              <a:t>Improved floodplain modelling with FABDEM and Sentinel-2 earth observations in the middle valley of the Senegal River </a:t>
            </a:r>
          </a:p>
        </p:txBody>
      </p:sp>
      <p:sp>
        <p:nvSpPr>
          <p:cNvPr id="5" name="Freeform 2">
            <a:extLst>
              <a:ext uri="{FF2B5EF4-FFF2-40B4-BE49-F238E27FC236}">
                <a16:creationId xmlns:a16="http://schemas.microsoft.com/office/drawing/2014/main" id="{6BA7F3DE-B5BB-57AB-E8B4-26239D6EB67C}"/>
              </a:ext>
            </a:extLst>
          </p:cNvPr>
          <p:cNvSpPr/>
          <p:nvPr/>
        </p:nvSpPr>
        <p:spPr>
          <a:xfrm>
            <a:off x="1044250" y="300102"/>
            <a:ext cx="3116256" cy="896108"/>
          </a:xfrm>
          <a:custGeom>
            <a:avLst/>
            <a:gdLst/>
            <a:ahLst/>
            <a:cxnLst/>
            <a:rect l="l" t="t" r="r" b="b"/>
            <a:pathLst>
              <a:path w="5244438" h="1154436">
                <a:moveTo>
                  <a:pt x="0" y="0"/>
                </a:moveTo>
                <a:lnTo>
                  <a:pt x="5244438" y="0"/>
                </a:lnTo>
                <a:lnTo>
                  <a:pt x="5244438" y="1154436"/>
                </a:lnTo>
                <a:lnTo>
                  <a:pt x="0" y="1154436"/>
                </a:lnTo>
                <a:lnTo>
                  <a:pt x="0" y="0"/>
                </a:lnTo>
                <a:close/>
              </a:path>
            </a:pathLst>
          </a:custGeom>
          <a:blipFill>
            <a:blip r:embed="rId6"/>
            <a:stretch>
              <a:fillRect/>
            </a:stretch>
          </a:blipFill>
        </p:spPr>
        <p:txBody>
          <a:bodyPr/>
          <a:lstStyle/>
          <a:p>
            <a:endParaRPr lang="fr-FR" sz="804"/>
          </a:p>
        </p:txBody>
      </p:sp>
      <p:sp>
        <p:nvSpPr>
          <p:cNvPr id="8" name="Freeform 4">
            <a:extLst>
              <a:ext uri="{FF2B5EF4-FFF2-40B4-BE49-F238E27FC236}">
                <a16:creationId xmlns:a16="http://schemas.microsoft.com/office/drawing/2014/main" id="{6222964B-193E-1770-8CA4-D63216305C21}"/>
              </a:ext>
            </a:extLst>
          </p:cNvPr>
          <p:cNvSpPr/>
          <p:nvPr/>
        </p:nvSpPr>
        <p:spPr>
          <a:xfrm>
            <a:off x="14701585" y="102206"/>
            <a:ext cx="3076254" cy="1294428"/>
          </a:xfrm>
          <a:custGeom>
            <a:avLst/>
            <a:gdLst/>
            <a:ahLst/>
            <a:cxnLst/>
            <a:rect l="l" t="t" r="r" b="b"/>
            <a:pathLst>
              <a:path w="4795144" h="1336083">
                <a:moveTo>
                  <a:pt x="0" y="0"/>
                </a:moveTo>
                <a:lnTo>
                  <a:pt x="4795143" y="0"/>
                </a:lnTo>
                <a:lnTo>
                  <a:pt x="4795143" y="1336083"/>
                </a:lnTo>
                <a:lnTo>
                  <a:pt x="0" y="1336083"/>
                </a:lnTo>
                <a:lnTo>
                  <a:pt x="0" y="0"/>
                </a:lnTo>
                <a:close/>
              </a:path>
            </a:pathLst>
          </a:custGeom>
          <a:blipFill>
            <a:blip r:embed="rId7"/>
            <a:stretch>
              <a:fillRect/>
            </a:stretch>
          </a:blipFill>
        </p:spPr>
        <p:txBody>
          <a:bodyPr/>
          <a:lstStyle/>
          <a:p>
            <a:endParaRPr lang="fr-F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1EC3ED-1B66-B730-9D80-4953DCA2BB13}"/>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noProof="0" dirty="0">
                <a:solidFill>
                  <a:schemeClr val="tx2"/>
                </a:solidFill>
                <a:latin typeface="+mj-lt"/>
                <a:ea typeface="+mj-ea"/>
                <a:cs typeface="+mj-cs"/>
              </a:rPr>
              <a:t>Results</a:t>
            </a:r>
          </a:p>
        </p:txBody>
      </p:sp>
      <p:graphicFrame>
        <p:nvGraphicFramePr>
          <p:cNvPr id="3" name="Tableau 2">
            <a:extLst>
              <a:ext uri="{FF2B5EF4-FFF2-40B4-BE49-F238E27FC236}">
                <a16:creationId xmlns:a16="http://schemas.microsoft.com/office/drawing/2014/main" id="{E5CC8F81-5171-2C9A-7A2C-C4774FD1A0BF}"/>
              </a:ext>
            </a:extLst>
          </p:cNvPr>
          <p:cNvGraphicFramePr>
            <a:graphicFrameLocks noGrp="1"/>
          </p:cNvGraphicFramePr>
          <p:nvPr>
            <p:extLst>
              <p:ext uri="{D42A27DB-BD31-4B8C-83A1-F6EECF244321}">
                <p14:modId xmlns:p14="http://schemas.microsoft.com/office/powerpoint/2010/main" val="1352648691"/>
              </p:ext>
            </p:extLst>
          </p:nvPr>
        </p:nvGraphicFramePr>
        <p:xfrm>
          <a:off x="1295400" y="2387610"/>
          <a:ext cx="15087599" cy="7566242"/>
        </p:xfrm>
        <a:graphic>
          <a:graphicData uri="http://schemas.openxmlformats.org/drawingml/2006/table">
            <a:tbl>
              <a:tblPr firstRow="1" firstCol="1" bandRow="1">
                <a:tableStyleId>{5C22544A-7EE6-4342-B048-85BDC9FD1C3A}</a:tableStyleId>
              </a:tblPr>
              <a:tblGrid>
                <a:gridCol w="1695599">
                  <a:extLst>
                    <a:ext uri="{9D8B030D-6E8A-4147-A177-3AD203B41FA5}">
                      <a16:colId xmlns:a16="http://schemas.microsoft.com/office/drawing/2014/main" val="3095748222"/>
                    </a:ext>
                  </a:extLst>
                </a:gridCol>
                <a:gridCol w="1701771">
                  <a:extLst>
                    <a:ext uri="{9D8B030D-6E8A-4147-A177-3AD203B41FA5}">
                      <a16:colId xmlns:a16="http://schemas.microsoft.com/office/drawing/2014/main" val="274780781"/>
                    </a:ext>
                  </a:extLst>
                </a:gridCol>
                <a:gridCol w="1701771">
                  <a:extLst>
                    <a:ext uri="{9D8B030D-6E8A-4147-A177-3AD203B41FA5}">
                      <a16:colId xmlns:a16="http://schemas.microsoft.com/office/drawing/2014/main" val="808384644"/>
                    </a:ext>
                  </a:extLst>
                </a:gridCol>
                <a:gridCol w="1959428">
                  <a:extLst>
                    <a:ext uri="{9D8B030D-6E8A-4147-A177-3AD203B41FA5}">
                      <a16:colId xmlns:a16="http://schemas.microsoft.com/office/drawing/2014/main" val="1239933610"/>
                    </a:ext>
                  </a:extLst>
                </a:gridCol>
                <a:gridCol w="2156913">
                  <a:extLst>
                    <a:ext uri="{9D8B030D-6E8A-4147-A177-3AD203B41FA5}">
                      <a16:colId xmlns:a16="http://schemas.microsoft.com/office/drawing/2014/main" val="1749435877"/>
                    </a:ext>
                  </a:extLst>
                </a:gridCol>
                <a:gridCol w="2156913">
                  <a:extLst>
                    <a:ext uri="{9D8B030D-6E8A-4147-A177-3AD203B41FA5}">
                      <a16:colId xmlns:a16="http://schemas.microsoft.com/office/drawing/2014/main" val="1766604036"/>
                    </a:ext>
                  </a:extLst>
                </a:gridCol>
                <a:gridCol w="1857602">
                  <a:extLst>
                    <a:ext uri="{9D8B030D-6E8A-4147-A177-3AD203B41FA5}">
                      <a16:colId xmlns:a16="http://schemas.microsoft.com/office/drawing/2014/main" val="1587503225"/>
                    </a:ext>
                  </a:extLst>
                </a:gridCol>
                <a:gridCol w="1857602">
                  <a:extLst>
                    <a:ext uri="{9D8B030D-6E8A-4147-A177-3AD203B41FA5}">
                      <a16:colId xmlns:a16="http://schemas.microsoft.com/office/drawing/2014/main" val="1742417437"/>
                    </a:ext>
                  </a:extLst>
                </a:gridCol>
              </a:tblGrid>
              <a:tr h="803322">
                <a:tc gridSpan="2">
                  <a:txBody>
                    <a:bodyPr/>
                    <a:lstStyle/>
                    <a:p>
                      <a:pPr marL="0" marR="0" indent="-14605" algn="ctr">
                        <a:lnSpc>
                          <a:spcPct val="107000"/>
                        </a:lnSpc>
                        <a:spcAft>
                          <a:spcPts val="800"/>
                        </a:spcAft>
                        <a:buNone/>
                      </a:pPr>
                      <a:r>
                        <a:rPr lang="en-US" sz="2800" kern="100" noProof="0" dirty="0">
                          <a:effectLst/>
                        </a:rPr>
                        <a:t>Parameters</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a:txBody>
                    <a:bodyPr/>
                    <a:lstStyle/>
                    <a:p>
                      <a:pPr marL="0" marR="0" indent="-14605" algn="ctr">
                        <a:lnSpc>
                          <a:spcPct val="107000"/>
                        </a:lnSpc>
                        <a:spcAft>
                          <a:spcPts val="800"/>
                        </a:spcAft>
                        <a:buNone/>
                      </a:pPr>
                      <a:r>
                        <a:rPr lang="en-US" sz="2800" kern="100" noProof="0" dirty="0">
                          <a:effectLst/>
                        </a:rPr>
                        <a:t>AW3D</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COP</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FABDEM</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NASADEM</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SRTM</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TanDEM</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4268758"/>
                  </a:ext>
                </a:extLst>
              </a:tr>
              <a:tr h="443704">
                <a:tc rowSpan="3">
                  <a:txBody>
                    <a:bodyPr/>
                    <a:lstStyle/>
                    <a:p>
                      <a:pPr marL="0" marR="0" indent="-14605" algn="ctr">
                        <a:lnSpc>
                          <a:spcPct val="107000"/>
                        </a:lnSpc>
                        <a:spcAft>
                          <a:spcPts val="800"/>
                        </a:spcAft>
                        <a:buNone/>
                      </a:pPr>
                      <a:r>
                        <a:rPr lang="en-US" sz="2800" kern="100" noProof="0" dirty="0">
                          <a:effectLst/>
                        </a:rPr>
                        <a:t>MAE</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4605" algn="ctr">
                        <a:lnSpc>
                          <a:spcPct val="107000"/>
                        </a:lnSpc>
                        <a:spcAft>
                          <a:spcPts val="800"/>
                        </a:spcAft>
                        <a:buNone/>
                      </a:pPr>
                      <a:r>
                        <a:rPr lang="en-US" sz="2800" kern="100" noProof="0" dirty="0">
                          <a:effectLst/>
                        </a:rPr>
                        <a:t>Min.</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3,67</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0,58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0,46</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1,93</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3,37</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0,57</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5333936"/>
                  </a:ext>
                </a:extLst>
              </a:tr>
              <a:tr h="803322">
                <a:tc vMerge="1">
                  <a:txBody>
                    <a:bodyPr/>
                    <a:lstStyle/>
                    <a:p>
                      <a:endParaRPr lang="fr-FR"/>
                    </a:p>
                  </a:txBody>
                  <a:tcPr/>
                </a:tc>
                <a:tc>
                  <a:txBody>
                    <a:bodyPr/>
                    <a:lstStyle/>
                    <a:p>
                      <a:pPr marL="0" marR="0" indent="-14605" algn="ctr">
                        <a:lnSpc>
                          <a:spcPct val="107000"/>
                        </a:lnSpc>
                        <a:spcAft>
                          <a:spcPts val="800"/>
                        </a:spcAft>
                        <a:buNone/>
                      </a:pPr>
                      <a:r>
                        <a:rPr lang="en-US" sz="2800" kern="100" noProof="0" dirty="0">
                          <a:effectLst/>
                        </a:rPr>
                        <a:t>Median</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4,64</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1,35</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1,24</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2,38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4,51</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1,38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9833423"/>
                  </a:ext>
                </a:extLst>
              </a:tr>
              <a:tr h="443704">
                <a:tc vMerge="1">
                  <a:txBody>
                    <a:bodyPr/>
                    <a:lstStyle/>
                    <a:p>
                      <a:endParaRPr lang="fr-FR"/>
                    </a:p>
                  </a:txBody>
                  <a:tcPr/>
                </a:tc>
                <a:tc>
                  <a:txBody>
                    <a:bodyPr/>
                    <a:lstStyle/>
                    <a:p>
                      <a:pPr marL="0" marR="0" indent="-14605" algn="ctr">
                        <a:lnSpc>
                          <a:spcPct val="107000"/>
                        </a:lnSpc>
                        <a:spcAft>
                          <a:spcPts val="800"/>
                        </a:spcAft>
                        <a:buNone/>
                      </a:pPr>
                      <a:r>
                        <a:rPr lang="en-US" sz="2800" kern="100" noProof="0" dirty="0">
                          <a:effectLst/>
                        </a:rPr>
                        <a:t>Max.</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10,39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9,1</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9,24</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7,62</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11,62</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6,09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8375219"/>
                  </a:ext>
                </a:extLst>
              </a:tr>
              <a:tr h="443704">
                <a:tc rowSpan="3">
                  <a:txBody>
                    <a:bodyPr/>
                    <a:lstStyle/>
                    <a:p>
                      <a:pPr marL="0" marR="0" indent="-14605" algn="ctr">
                        <a:lnSpc>
                          <a:spcPct val="107000"/>
                        </a:lnSpc>
                        <a:spcAft>
                          <a:spcPts val="800"/>
                        </a:spcAft>
                        <a:buNone/>
                      </a:pPr>
                      <a:r>
                        <a:rPr lang="en-US" sz="2800" kern="100" noProof="0" dirty="0">
                          <a:effectLst/>
                        </a:rPr>
                        <a:t>RMSE</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4605" algn="ctr">
                        <a:lnSpc>
                          <a:spcPct val="107000"/>
                        </a:lnSpc>
                        <a:spcAft>
                          <a:spcPts val="800"/>
                        </a:spcAft>
                        <a:buNone/>
                      </a:pPr>
                      <a:r>
                        <a:rPr lang="en-US" sz="2800" kern="100" noProof="0" dirty="0">
                          <a:effectLst/>
                        </a:rPr>
                        <a:t>Min.</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3,9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0,72</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0,58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2,63</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4,03</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0,72</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6366583"/>
                  </a:ext>
                </a:extLst>
              </a:tr>
              <a:tr h="803322">
                <a:tc vMerge="1">
                  <a:txBody>
                    <a:bodyPr/>
                    <a:lstStyle/>
                    <a:p>
                      <a:endParaRPr lang="fr-FR"/>
                    </a:p>
                  </a:txBody>
                  <a:tcPr/>
                </a:tc>
                <a:tc>
                  <a:txBody>
                    <a:bodyPr/>
                    <a:lstStyle/>
                    <a:p>
                      <a:pPr marL="0" marR="0" indent="-14605" algn="ctr">
                        <a:lnSpc>
                          <a:spcPct val="107000"/>
                        </a:lnSpc>
                        <a:spcAft>
                          <a:spcPts val="800"/>
                        </a:spcAft>
                        <a:buNone/>
                      </a:pPr>
                      <a:r>
                        <a:rPr lang="en-US" sz="2800" kern="100" noProof="0" dirty="0">
                          <a:effectLst/>
                        </a:rPr>
                        <a:t>Median</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4,86</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2,28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1,66</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3</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5</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7229333"/>
                  </a:ext>
                </a:extLst>
              </a:tr>
              <a:tr h="443704">
                <a:tc vMerge="1">
                  <a:txBody>
                    <a:bodyPr/>
                    <a:lstStyle/>
                    <a:p>
                      <a:endParaRPr lang="fr-FR"/>
                    </a:p>
                  </a:txBody>
                  <a:tcPr/>
                </a:tc>
                <a:tc>
                  <a:txBody>
                    <a:bodyPr/>
                    <a:lstStyle/>
                    <a:p>
                      <a:pPr marL="0" marR="0" indent="-14605" algn="ctr">
                        <a:lnSpc>
                          <a:spcPct val="107000"/>
                        </a:lnSpc>
                        <a:spcAft>
                          <a:spcPts val="800"/>
                        </a:spcAft>
                        <a:buNone/>
                      </a:pPr>
                      <a:r>
                        <a:rPr lang="en-US" sz="2800" kern="100" noProof="0" dirty="0">
                          <a:effectLst/>
                        </a:rPr>
                        <a:t>Max.</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10,81</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10,01</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10,15</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9,52</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13,11</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7,24</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627325"/>
                  </a:ext>
                </a:extLst>
              </a:tr>
              <a:tr h="443704">
                <a:tc rowSpan="3">
                  <a:txBody>
                    <a:bodyPr/>
                    <a:lstStyle/>
                    <a:p>
                      <a:pPr marL="0" marR="0" indent="-14605" algn="ctr">
                        <a:lnSpc>
                          <a:spcPct val="107000"/>
                        </a:lnSpc>
                        <a:spcAft>
                          <a:spcPts val="800"/>
                        </a:spcAft>
                        <a:buNone/>
                      </a:pPr>
                      <a:r>
                        <a:rPr lang="en-US" sz="2800" kern="100" noProof="0" dirty="0">
                          <a:effectLst/>
                        </a:rPr>
                        <a:t>NSE</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4605" algn="ctr">
                        <a:lnSpc>
                          <a:spcPct val="107000"/>
                        </a:lnSpc>
                        <a:spcAft>
                          <a:spcPts val="800"/>
                        </a:spcAft>
                        <a:buNone/>
                      </a:pPr>
                      <a:r>
                        <a:rPr lang="en-US" sz="2800" kern="100" noProof="0" dirty="0">
                          <a:effectLst/>
                        </a:rPr>
                        <a:t>Min.</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-5,42</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-1,7</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-2,13</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-1,79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-4,87</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-0,69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2295154"/>
                  </a:ext>
                </a:extLst>
              </a:tr>
              <a:tr h="803322">
                <a:tc vMerge="1">
                  <a:txBody>
                    <a:bodyPr/>
                    <a:lstStyle/>
                    <a:p>
                      <a:endParaRPr lang="fr-FR"/>
                    </a:p>
                  </a:txBody>
                  <a:tcPr/>
                </a:tc>
                <a:tc>
                  <a:txBody>
                    <a:bodyPr/>
                    <a:lstStyle/>
                    <a:p>
                      <a:pPr marL="0" marR="0" indent="-14605" algn="ctr">
                        <a:lnSpc>
                          <a:spcPct val="107000"/>
                        </a:lnSpc>
                        <a:spcAft>
                          <a:spcPts val="800"/>
                        </a:spcAft>
                        <a:buNone/>
                      </a:pPr>
                      <a:r>
                        <a:rPr lang="en-US" sz="2800" kern="100" noProof="0" dirty="0">
                          <a:effectLst/>
                        </a:rPr>
                        <a:t>Median</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0,35</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0,89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0,92</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0,34</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0,91</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903157"/>
                  </a:ext>
                </a:extLst>
              </a:tr>
              <a:tr h="443704">
                <a:tc vMerge="1">
                  <a:txBody>
                    <a:bodyPr/>
                    <a:lstStyle/>
                    <a:p>
                      <a:endParaRPr lang="fr-FR"/>
                    </a:p>
                  </a:txBody>
                  <a:tcPr/>
                </a:tc>
                <a:tc>
                  <a:txBody>
                    <a:bodyPr/>
                    <a:lstStyle/>
                    <a:p>
                      <a:pPr marL="0" marR="0" indent="-14605" algn="ctr">
                        <a:lnSpc>
                          <a:spcPct val="107000"/>
                        </a:lnSpc>
                        <a:spcAft>
                          <a:spcPts val="800"/>
                        </a:spcAft>
                        <a:buNone/>
                      </a:pPr>
                      <a:r>
                        <a:rPr lang="en-US" sz="2800" kern="100" noProof="0" dirty="0">
                          <a:effectLst/>
                        </a:rPr>
                        <a:t>Max.</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0,74</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0,99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0,99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0,87</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4605" algn="ctr">
                        <a:lnSpc>
                          <a:spcPct val="107000"/>
                        </a:lnSpc>
                        <a:spcAft>
                          <a:spcPts val="800"/>
                        </a:spcAft>
                        <a:buNone/>
                      </a:pPr>
                      <a:r>
                        <a:rPr lang="en-US" sz="2800" kern="100" noProof="0" dirty="0">
                          <a:effectLst/>
                        </a:rPr>
                        <a:t>0,7</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0,99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7090304"/>
                  </a:ext>
                </a:extLst>
              </a:tr>
              <a:tr h="443704">
                <a:tc rowSpan="3">
                  <a:txBody>
                    <a:bodyPr/>
                    <a:lstStyle/>
                    <a:p>
                      <a:pPr marL="0" marR="0" indent="-14605" algn="ctr">
                        <a:lnSpc>
                          <a:spcPct val="107000"/>
                        </a:lnSpc>
                        <a:spcAft>
                          <a:spcPts val="800"/>
                        </a:spcAft>
                        <a:buNone/>
                      </a:pPr>
                      <a:r>
                        <a:rPr lang="en-US" sz="2800" kern="100" noProof="0" dirty="0">
                          <a:effectLst/>
                        </a:rPr>
                        <a:t>KGE</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4605" algn="ctr">
                        <a:lnSpc>
                          <a:spcPct val="107000"/>
                        </a:lnSpc>
                        <a:spcAft>
                          <a:spcPts val="800"/>
                        </a:spcAft>
                        <a:buNone/>
                      </a:pPr>
                      <a:r>
                        <a:rPr lang="en-US" sz="2800" kern="100" noProof="0" dirty="0">
                          <a:effectLst/>
                        </a:rPr>
                        <a:t>Min.</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-2,8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9525" algn="ctr">
                        <a:lnSpc>
                          <a:spcPct val="107000"/>
                        </a:lnSpc>
                        <a:spcAft>
                          <a:spcPts val="800"/>
                        </a:spcAft>
                        <a:buNone/>
                      </a:pPr>
                      <a:r>
                        <a:rPr lang="en-US" sz="2800" kern="100" noProof="0" dirty="0">
                          <a:effectLst/>
                        </a:rPr>
                        <a:t>-1,53</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82880" algn="just">
                        <a:lnSpc>
                          <a:spcPct val="107000"/>
                        </a:lnSpc>
                        <a:spcAft>
                          <a:spcPts val="800"/>
                        </a:spcAft>
                        <a:buNone/>
                      </a:pPr>
                      <a:r>
                        <a:rPr lang="en-US" sz="2800" kern="100" noProof="0" dirty="0">
                          <a:effectLst/>
                        </a:rPr>
                        <a:t>-1,57</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-1,48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-2,68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-0,53</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1714780"/>
                  </a:ext>
                </a:extLst>
              </a:tr>
              <a:tr h="803322">
                <a:tc vMerge="1">
                  <a:txBody>
                    <a:bodyPr/>
                    <a:lstStyle/>
                    <a:p>
                      <a:endParaRPr lang="fr-FR"/>
                    </a:p>
                  </a:txBody>
                  <a:tcPr/>
                </a:tc>
                <a:tc>
                  <a:txBody>
                    <a:bodyPr/>
                    <a:lstStyle/>
                    <a:p>
                      <a:pPr marL="0" marR="0" indent="-14605" algn="ctr">
                        <a:lnSpc>
                          <a:spcPct val="107000"/>
                        </a:lnSpc>
                        <a:spcAft>
                          <a:spcPts val="800"/>
                        </a:spcAft>
                        <a:buNone/>
                      </a:pPr>
                      <a:r>
                        <a:rPr lang="en-US" sz="2800" kern="100" noProof="0" dirty="0">
                          <a:effectLst/>
                        </a:rPr>
                        <a:t>Median</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0,5</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9525" algn="ctr">
                        <a:lnSpc>
                          <a:spcPct val="107000"/>
                        </a:lnSpc>
                        <a:spcAft>
                          <a:spcPts val="800"/>
                        </a:spcAft>
                        <a:buNone/>
                      </a:pPr>
                      <a:r>
                        <a:rPr lang="en-US" sz="2800" kern="100" noProof="0" dirty="0">
                          <a:effectLst/>
                        </a:rPr>
                        <a:t>0,86</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82880" algn="just">
                        <a:lnSpc>
                          <a:spcPct val="107000"/>
                        </a:lnSpc>
                        <a:spcAft>
                          <a:spcPts val="800"/>
                        </a:spcAft>
                        <a:buNone/>
                      </a:pPr>
                      <a:r>
                        <a:rPr lang="en-US" sz="2800" kern="100" noProof="0" dirty="0">
                          <a:effectLst/>
                        </a:rPr>
                        <a:t>0,84</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0,79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0,52</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0,87</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7591457"/>
                  </a:ext>
                </a:extLst>
              </a:tr>
              <a:tr h="443704">
                <a:tc vMerge="1">
                  <a:txBody>
                    <a:bodyPr/>
                    <a:lstStyle/>
                    <a:p>
                      <a:endParaRPr lang="fr-FR"/>
                    </a:p>
                  </a:txBody>
                  <a:tcPr/>
                </a:tc>
                <a:tc>
                  <a:txBody>
                    <a:bodyPr/>
                    <a:lstStyle/>
                    <a:p>
                      <a:pPr marL="0" marR="0" indent="-14605" algn="ctr">
                        <a:lnSpc>
                          <a:spcPct val="107000"/>
                        </a:lnSpc>
                        <a:spcAft>
                          <a:spcPts val="800"/>
                        </a:spcAft>
                        <a:buNone/>
                      </a:pPr>
                      <a:r>
                        <a:rPr lang="en-US" sz="2800" kern="100" noProof="0" dirty="0">
                          <a:effectLst/>
                        </a:rPr>
                        <a:t>Max.</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9525" algn="ctr">
                        <a:lnSpc>
                          <a:spcPct val="107000"/>
                        </a:lnSpc>
                        <a:spcAft>
                          <a:spcPts val="800"/>
                        </a:spcAft>
                        <a:buNone/>
                      </a:pPr>
                      <a:r>
                        <a:rPr lang="en-US" sz="2800" kern="100" noProof="0" dirty="0">
                          <a:effectLst/>
                        </a:rPr>
                        <a:t>0,97</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82880" algn="just">
                        <a:lnSpc>
                          <a:spcPct val="107000"/>
                        </a:lnSpc>
                        <a:spcAft>
                          <a:spcPts val="800"/>
                        </a:spcAft>
                        <a:buNone/>
                      </a:pPr>
                      <a:r>
                        <a:rPr lang="en-US" sz="2800" kern="100" noProof="0" dirty="0">
                          <a:effectLst/>
                        </a:rPr>
                        <a:t>0,96</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0,9</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0,82</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Aft>
                          <a:spcPts val="800"/>
                        </a:spcAft>
                        <a:buNone/>
                      </a:pPr>
                      <a:r>
                        <a:rPr lang="en-US" sz="2800" kern="100" noProof="0" dirty="0">
                          <a:effectLst/>
                        </a:rPr>
                        <a:t>0,98</a:t>
                      </a:r>
                      <a:endParaRPr lang="en-US" sz="2800" kern="1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0959869"/>
                  </a:ext>
                </a:extLst>
              </a:tr>
            </a:tbl>
          </a:graphicData>
        </a:graphic>
      </p:graphicFrame>
      <p:sp>
        <p:nvSpPr>
          <p:cNvPr id="5" name="ZoneTexte 4">
            <a:extLst>
              <a:ext uri="{FF2B5EF4-FFF2-40B4-BE49-F238E27FC236}">
                <a16:creationId xmlns:a16="http://schemas.microsoft.com/office/drawing/2014/main" id="{1835324F-9357-3988-783E-AF764B80A1B2}"/>
              </a:ext>
            </a:extLst>
          </p:cNvPr>
          <p:cNvSpPr txBox="1"/>
          <p:nvPr/>
        </p:nvSpPr>
        <p:spPr>
          <a:xfrm>
            <a:off x="609600" y="1028700"/>
            <a:ext cx="13106400" cy="769441"/>
          </a:xfrm>
          <a:prstGeom prst="rect">
            <a:avLst/>
          </a:prstGeom>
          <a:noFill/>
        </p:spPr>
        <p:txBody>
          <a:bodyPr wrap="square">
            <a:spAutoFit/>
          </a:bodyPr>
          <a:lstStyle/>
          <a:p>
            <a:pPr marL="571500" indent="-571500">
              <a:buFont typeface="Arial" panose="020B0604020202020204" pitchFamily="34" charset="0"/>
              <a:buChar char="•"/>
            </a:pPr>
            <a:r>
              <a:rPr lang="en-US" sz="4400" noProof="0" dirty="0">
                <a:solidFill>
                  <a:srgbClr val="1F497D"/>
                </a:solidFill>
              </a:rPr>
              <a:t>Best results with COPDEM, FABDEM and TANDEM</a:t>
            </a:r>
            <a:endParaRPr lang="en-US" sz="4400" noProof="0" dirty="0"/>
          </a:p>
        </p:txBody>
      </p:sp>
    </p:spTree>
    <p:extLst>
      <p:ext uri="{BB962C8B-B14F-4D97-AF65-F5344CB8AC3E}">
        <p14:creationId xmlns:p14="http://schemas.microsoft.com/office/powerpoint/2010/main" val="256073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a:extLst>
              <a:ext uri="{FF2B5EF4-FFF2-40B4-BE49-F238E27FC236}">
                <a16:creationId xmlns:a16="http://schemas.microsoft.com/office/drawing/2014/main" id="{9BE7931C-CB2E-3D98-B18B-F48A28BC208F}"/>
              </a:ext>
            </a:extLst>
          </p:cNvPr>
          <p:cNvGraphicFramePr>
            <a:graphicFrameLocks noChangeAspect="1"/>
          </p:cNvGraphicFramePr>
          <p:nvPr>
            <p:extLst>
              <p:ext uri="{D42A27DB-BD31-4B8C-83A1-F6EECF244321}">
                <p14:modId xmlns:p14="http://schemas.microsoft.com/office/powerpoint/2010/main" val="3810207754"/>
              </p:ext>
            </p:extLst>
          </p:nvPr>
        </p:nvGraphicFramePr>
        <p:xfrm>
          <a:off x="9144000" y="3162299"/>
          <a:ext cx="8305800" cy="6384731"/>
        </p:xfrm>
        <a:graphic>
          <a:graphicData uri="http://schemas.openxmlformats.org/presentationml/2006/ole">
            <mc:AlternateContent xmlns:mc="http://schemas.openxmlformats.org/markup-compatibility/2006">
              <mc:Choice xmlns:v="urn:schemas-microsoft-com:vml" Requires="v">
                <p:oleObj name="Image bitmap" r:id="rId2" imgW="4064209" imgH="2895238" progId="Paint.Picture">
                  <p:embed/>
                </p:oleObj>
              </mc:Choice>
              <mc:Fallback>
                <p:oleObj name="Image bitmap" r:id="rId2" imgW="4064209" imgH="2895238"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3162299"/>
                        <a:ext cx="8305800" cy="6384731"/>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EC453D35-A2A6-17A0-97B3-39CEF62D2E6F}"/>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noProof="0" dirty="0">
                <a:solidFill>
                  <a:schemeClr val="tx2"/>
                </a:solidFill>
                <a:latin typeface="+mj-lt"/>
                <a:ea typeface="+mj-ea"/>
                <a:cs typeface="+mj-cs"/>
              </a:rPr>
              <a:t>Results</a:t>
            </a:r>
          </a:p>
        </p:txBody>
      </p:sp>
      <p:sp>
        <p:nvSpPr>
          <p:cNvPr id="8" name="ZoneTexte 7">
            <a:extLst>
              <a:ext uri="{FF2B5EF4-FFF2-40B4-BE49-F238E27FC236}">
                <a16:creationId xmlns:a16="http://schemas.microsoft.com/office/drawing/2014/main" id="{34DFF7F4-6400-1505-B60B-EB6125B1DF60}"/>
              </a:ext>
            </a:extLst>
          </p:cNvPr>
          <p:cNvSpPr txBox="1"/>
          <p:nvPr/>
        </p:nvSpPr>
        <p:spPr>
          <a:xfrm>
            <a:off x="533400" y="1715749"/>
            <a:ext cx="11582400" cy="1446550"/>
          </a:xfrm>
          <a:prstGeom prst="rect">
            <a:avLst/>
          </a:prstGeom>
          <a:noFill/>
        </p:spPr>
        <p:txBody>
          <a:bodyPr wrap="square">
            <a:spAutoFit/>
          </a:bodyPr>
          <a:lstStyle/>
          <a:p>
            <a:pPr marL="571500" indent="-571500">
              <a:buFont typeface="Arial" panose="020B0604020202020204" pitchFamily="34" charset="0"/>
              <a:buChar char="•"/>
            </a:pPr>
            <a:r>
              <a:rPr lang="en-US" sz="4400" noProof="0" dirty="0">
                <a:solidFill>
                  <a:schemeClr val="tx2"/>
                </a:solidFill>
              </a:rPr>
              <a:t>Lowering the altitudes of the minor bed of the main channel</a:t>
            </a:r>
          </a:p>
        </p:txBody>
      </p:sp>
      <p:pic>
        <p:nvPicPr>
          <p:cNvPr id="9" name="Image 8">
            <a:extLst>
              <a:ext uri="{FF2B5EF4-FFF2-40B4-BE49-F238E27FC236}">
                <a16:creationId xmlns:a16="http://schemas.microsoft.com/office/drawing/2014/main" id="{0C157146-54A4-8C57-DC60-8835267095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799" y="3856246"/>
            <a:ext cx="8325176" cy="4944855"/>
          </a:xfrm>
          <a:prstGeom prst="rect">
            <a:avLst/>
          </a:prstGeom>
          <a:noFill/>
          <a:ln>
            <a:noFill/>
          </a:ln>
        </p:spPr>
      </p:pic>
      <p:sp>
        <p:nvSpPr>
          <p:cNvPr id="11" name="ZoneTexte 10">
            <a:extLst>
              <a:ext uri="{FF2B5EF4-FFF2-40B4-BE49-F238E27FC236}">
                <a16:creationId xmlns:a16="http://schemas.microsoft.com/office/drawing/2014/main" id="{B3587410-5E57-3D82-5A4D-53B80DF26B49}"/>
              </a:ext>
            </a:extLst>
          </p:cNvPr>
          <p:cNvSpPr txBox="1"/>
          <p:nvPr/>
        </p:nvSpPr>
        <p:spPr>
          <a:xfrm>
            <a:off x="215427" y="1007863"/>
            <a:ext cx="9265920" cy="707886"/>
          </a:xfrm>
          <a:prstGeom prst="rect">
            <a:avLst/>
          </a:prstGeom>
          <a:noFill/>
        </p:spPr>
        <p:txBody>
          <a:bodyPr wrap="square">
            <a:spAutoFit/>
          </a:bodyPr>
          <a:lstStyle/>
          <a:p>
            <a:pPr marL="571500" indent="-571500">
              <a:buFont typeface="Wingdings" panose="05000000000000000000" pitchFamily="2" charset="2"/>
              <a:buChar char="ü"/>
            </a:pPr>
            <a:r>
              <a:rPr kumimoji="0" lang="en-US" sz="4000" b="1" i="0" u="none" strike="noStrike" kern="1200" cap="none" spc="0" normalizeH="0" baseline="0" noProof="0" dirty="0">
                <a:ln>
                  <a:noFill/>
                </a:ln>
                <a:solidFill>
                  <a:srgbClr val="1F497D"/>
                </a:solidFill>
                <a:effectLst/>
                <a:uLnTx/>
                <a:uFillTx/>
                <a:ea typeface="+mn-ea"/>
                <a:cs typeface="+mn-cs"/>
              </a:rPr>
              <a:t>HEC-RAS terrain reconditioning</a:t>
            </a:r>
            <a:endParaRPr lang="fr-FR" sz="4000" dirty="0"/>
          </a:p>
        </p:txBody>
      </p:sp>
    </p:spTree>
    <p:extLst>
      <p:ext uri="{BB962C8B-B14F-4D97-AF65-F5344CB8AC3E}">
        <p14:creationId xmlns:p14="http://schemas.microsoft.com/office/powerpoint/2010/main" val="72745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81000" y="1120720"/>
            <a:ext cx="7785869" cy="615553"/>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ü"/>
            </a:pPr>
            <a:r>
              <a:rPr lang="en-US" sz="4400" b="1" noProof="0" dirty="0">
                <a:solidFill>
                  <a:schemeClr val="tx2"/>
                </a:solidFill>
                <a:ea typeface="Open Sans Bold"/>
                <a:cs typeface="Times New Roman" panose="02020603050405020304" pitchFamily="18" charset="0"/>
                <a:sym typeface="Open Sans Bold"/>
              </a:rPr>
              <a:t>Simulation (water level)</a:t>
            </a:r>
          </a:p>
        </p:txBody>
      </p:sp>
      <p:pic>
        <p:nvPicPr>
          <p:cNvPr id="7" name="Image 6">
            <a:extLst>
              <a:ext uri="{FF2B5EF4-FFF2-40B4-BE49-F238E27FC236}">
                <a16:creationId xmlns:a16="http://schemas.microsoft.com/office/drawing/2014/main" id="{1EB021EF-82AB-95F1-DE43-28C67DC83185}"/>
              </a:ext>
            </a:extLst>
          </p:cNvPr>
          <p:cNvPicPr>
            <a:picLocks noChangeAspect="1"/>
          </p:cNvPicPr>
          <p:nvPr/>
        </p:nvPicPr>
        <p:blipFill>
          <a:blip r:embed="rId3"/>
          <a:stretch>
            <a:fillRect/>
          </a:stretch>
        </p:blipFill>
        <p:spPr>
          <a:xfrm>
            <a:off x="230765" y="2048509"/>
            <a:ext cx="8086337" cy="5631179"/>
          </a:xfrm>
          <a:prstGeom prst="rect">
            <a:avLst/>
          </a:prstGeom>
        </p:spPr>
      </p:pic>
      <p:pic>
        <p:nvPicPr>
          <p:cNvPr id="9" name="Image 8">
            <a:extLst>
              <a:ext uri="{FF2B5EF4-FFF2-40B4-BE49-F238E27FC236}">
                <a16:creationId xmlns:a16="http://schemas.microsoft.com/office/drawing/2014/main" id="{CEC03E06-DB59-DB7C-8449-DA0579176349}"/>
              </a:ext>
            </a:extLst>
          </p:cNvPr>
          <p:cNvPicPr>
            <a:picLocks noChangeAspect="1"/>
          </p:cNvPicPr>
          <p:nvPr/>
        </p:nvPicPr>
        <p:blipFill>
          <a:blip r:embed="rId4"/>
          <a:stretch>
            <a:fillRect/>
          </a:stretch>
        </p:blipFill>
        <p:spPr>
          <a:xfrm>
            <a:off x="9597390" y="1896109"/>
            <a:ext cx="8324850" cy="5783579"/>
          </a:xfrm>
          <a:prstGeom prst="rect">
            <a:avLst/>
          </a:prstGeom>
        </p:spPr>
      </p:pic>
      <p:sp>
        <p:nvSpPr>
          <p:cNvPr id="4" name="TextBox 3">
            <a:extLst>
              <a:ext uri="{FF2B5EF4-FFF2-40B4-BE49-F238E27FC236}">
                <a16:creationId xmlns:a16="http://schemas.microsoft.com/office/drawing/2014/main" id="{4B9C9F74-9936-79FD-B3B4-70B0FED1E174}"/>
              </a:ext>
            </a:extLst>
          </p:cNvPr>
          <p:cNvSpPr txBox="1"/>
          <p:nvPr/>
        </p:nvSpPr>
        <p:spPr>
          <a:xfrm>
            <a:off x="10151611" y="1120720"/>
            <a:ext cx="7785869" cy="615553"/>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ü"/>
            </a:pPr>
            <a:r>
              <a:rPr lang="en-US" sz="4400" b="1" noProof="0" dirty="0">
                <a:solidFill>
                  <a:schemeClr val="tx2"/>
                </a:solidFill>
                <a:ea typeface="Open Sans Bold"/>
                <a:cs typeface="Times New Roman" panose="02020603050405020304" pitchFamily="18" charset="0"/>
                <a:sym typeface="Open Sans Bold"/>
              </a:rPr>
              <a:t>Calibration (water level)</a:t>
            </a:r>
          </a:p>
        </p:txBody>
      </p:sp>
      <p:sp>
        <p:nvSpPr>
          <p:cNvPr id="10" name="ZoneTexte 9">
            <a:extLst>
              <a:ext uri="{FF2B5EF4-FFF2-40B4-BE49-F238E27FC236}">
                <a16:creationId xmlns:a16="http://schemas.microsoft.com/office/drawing/2014/main" id="{D92B9A87-FA90-B0B1-5A9F-A2B9F4AE837C}"/>
              </a:ext>
            </a:extLst>
          </p:cNvPr>
          <p:cNvSpPr txBox="1"/>
          <p:nvPr/>
        </p:nvSpPr>
        <p:spPr>
          <a:xfrm>
            <a:off x="533400" y="8004227"/>
            <a:ext cx="17011650" cy="1668470"/>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en-US" sz="3600" dirty="0">
                <a:solidFill>
                  <a:schemeClr val="tx2"/>
                </a:solidFill>
                <a:cs typeface="Times New Roman" panose="02020603050405020304" pitchFamily="18" charset="0"/>
              </a:rPr>
              <a:t>Simulation: KGE (0.80) </a:t>
            </a:r>
            <a:r>
              <a:rPr lang="en-US" sz="3600" b="1" dirty="0">
                <a:solidFill>
                  <a:schemeClr val="accent2"/>
                </a:solidFill>
                <a:cs typeface="Times New Roman" panose="02020603050405020304" pitchFamily="18" charset="0"/>
              </a:rPr>
              <a:t>Overestimate water level</a:t>
            </a:r>
          </a:p>
          <a:p>
            <a:pPr marL="457200" indent="-457200" algn="just">
              <a:lnSpc>
                <a:spcPct val="150000"/>
              </a:lnSpc>
              <a:buFont typeface="Wingdings" panose="05000000000000000000" pitchFamily="2" charset="2"/>
              <a:buChar char="§"/>
            </a:pPr>
            <a:r>
              <a:rPr lang="en-US" sz="3600" dirty="0">
                <a:solidFill>
                  <a:schemeClr val="tx2"/>
                </a:solidFill>
                <a:cs typeface="Times New Roman" panose="02020603050405020304" pitchFamily="18" charset="0"/>
              </a:rPr>
              <a:t>Calibration: KGE (0.84) </a:t>
            </a:r>
            <a:r>
              <a:rPr lang="en-US" sz="3600" b="1" dirty="0">
                <a:solidFill>
                  <a:schemeClr val="tx2"/>
                </a:solidFill>
                <a:cs typeface="Times New Roman" panose="02020603050405020304" pitchFamily="18" charset="0"/>
              </a:rPr>
              <a:t>Better representation of water level</a:t>
            </a:r>
          </a:p>
        </p:txBody>
      </p:sp>
      <p:sp>
        <p:nvSpPr>
          <p:cNvPr id="5" name="Rectangle 4">
            <a:extLst>
              <a:ext uri="{FF2B5EF4-FFF2-40B4-BE49-F238E27FC236}">
                <a16:creationId xmlns:a16="http://schemas.microsoft.com/office/drawing/2014/main" id="{268DBE20-4122-8151-E77D-08ACD6E354D5}"/>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Results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B51335-48F9-D5D6-6DE1-F2523F843111}"/>
              </a:ext>
            </a:extLst>
          </p:cNvPr>
          <p:cNvPicPr>
            <a:picLocks noChangeAspect="1"/>
          </p:cNvPicPr>
          <p:nvPr/>
        </p:nvPicPr>
        <p:blipFill>
          <a:blip r:embed="rId2"/>
          <a:stretch>
            <a:fillRect/>
          </a:stretch>
        </p:blipFill>
        <p:spPr>
          <a:xfrm>
            <a:off x="123079" y="2208647"/>
            <a:ext cx="8332189" cy="4983480"/>
          </a:xfrm>
          <a:prstGeom prst="rect">
            <a:avLst/>
          </a:prstGeom>
        </p:spPr>
      </p:pic>
      <p:sp>
        <p:nvSpPr>
          <p:cNvPr id="5" name="TextBox 3">
            <a:extLst>
              <a:ext uri="{FF2B5EF4-FFF2-40B4-BE49-F238E27FC236}">
                <a16:creationId xmlns:a16="http://schemas.microsoft.com/office/drawing/2014/main" id="{8F76CDD9-3614-B655-5471-C714BDA9393C}"/>
              </a:ext>
            </a:extLst>
          </p:cNvPr>
          <p:cNvSpPr txBox="1"/>
          <p:nvPr/>
        </p:nvSpPr>
        <p:spPr>
          <a:xfrm>
            <a:off x="396240" y="1200789"/>
            <a:ext cx="7785869" cy="615553"/>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ü"/>
            </a:pPr>
            <a:r>
              <a:rPr lang="en-US" sz="4400" b="1" noProof="0" dirty="0">
                <a:solidFill>
                  <a:schemeClr val="tx2"/>
                </a:solidFill>
                <a:ea typeface="Open Sans Bold"/>
                <a:cs typeface="Times New Roman" panose="02020603050405020304" pitchFamily="18" charset="0"/>
                <a:sym typeface="Open Sans Bold"/>
              </a:rPr>
              <a:t>Simulation (water level)</a:t>
            </a:r>
          </a:p>
        </p:txBody>
      </p:sp>
      <p:sp>
        <p:nvSpPr>
          <p:cNvPr id="6" name="TextBox 3">
            <a:extLst>
              <a:ext uri="{FF2B5EF4-FFF2-40B4-BE49-F238E27FC236}">
                <a16:creationId xmlns:a16="http://schemas.microsoft.com/office/drawing/2014/main" id="{C9084206-856C-1067-CEA0-34936B8BA168}"/>
              </a:ext>
            </a:extLst>
          </p:cNvPr>
          <p:cNvSpPr txBox="1"/>
          <p:nvPr/>
        </p:nvSpPr>
        <p:spPr>
          <a:xfrm>
            <a:off x="10105891" y="1200789"/>
            <a:ext cx="7785869" cy="615553"/>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ü"/>
            </a:pPr>
            <a:r>
              <a:rPr lang="en-US" sz="4400" b="1" noProof="0" dirty="0">
                <a:solidFill>
                  <a:schemeClr val="tx2"/>
                </a:solidFill>
                <a:ea typeface="Open Sans Bold"/>
                <a:cs typeface="Times New Roman" panose="02020603050405020304" pitchFamily="18" charset="0"/>
                <a:sym typeface="Open Sans Bold"/>
              </a:rPr>
              <a:t>Calibration (water level)</a:t>
            </a:r>
          </a:p>
        </p:txBody>
      </p:sp>
      <p:pic>
        <p:nvPicPr>
          <p:cNvPr id="10" name="Image 9">
            <a:extLst>
              <a:ext uri="{FF2B5EF4-FFF2-40B4-BE49-F238E27FC236}">
                <a16:creationId xmlns:a16="http://schemas.microsoft.com/office/drawing/2014/main" id="{57DFFA91-DF45-A882-1C93-05DFDF0EE1FE}"/>
              </a:ext>
            </a:extLst>
          </p:cNvPr>
          <p:cNvPicPr>
            <a:picLocks noChangeAspect="1"/>
          </p:cNvPicPr>
          <p:nvPr/>
        </p:nvPicPr>
        <p:blipFill>
          <a:blip r:embed="rId3"/>
          <a:stretch>
            <a:fillRect/>
          </a:stretch>
        </p:blipFill>
        <p:spPr>
          <a:xfrm>
            <a:off x="9143999" y="2208647"/>
            <a:ext cx="8953590" cy="4983480"/>
          </a:xfrm>
          <a:prstGeom prst="rect">
            <a:avLst/>
          </a:prstGeom>
        </p:spPr>
      </p:pic>
      <p:sp>
        <p:nvSpPr>
          <p:cNvPr id="11" name="ZoneTexte 10">
            <a:extLst>
              <a:ext uri="{FF2B5EF4-FFF2-40B4-BE49-F238E27FC236}">
                <a16:creationId xmlns:a16="http://schemas.microsoft.com/office/drawing/2014/main" id="{9FAA3831-5F67-1A1B-C224-0E91C0620353}"/>
              </a:ext>
            </a:extLst>
          </p:cNvPr>
          <p:cNvSpPr txBox="1"/>
          <p:nvPr/>
        </p:nvSpPr>
        <p:spPr>
          <a:xfrm>
            <a:off x="638174" y="7619595"/>
            <a:ext cx="17011650" cy="148117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en-US" sz="3200" dirty="0">
                <a:solidFill>
                  <a:schemeClr val="tx2"/>
                </a:solidFill>
                <a:cs typeface="Times New Roman" panose="02020603050405020304" pitchFamily="18" charset="0"/>
              </a:rPr>
              <a:t>Simulation: KGE (0.84) </a:t>
            </a:r>
            <a:r>
              <a:rPr lang="en-US" sz="3200" b="1" dirty="0">
                <a:solidFill>
                  <a:schemeClr val="accent2"/>
                </a:solidFill>
                <a:cs typeface="Times New Roman" panose="02020603050405020304" pitchFamily="18" charset="0"/>
              </a:rPr>
              <a:t>Overestimate peak</a:t>
            </a:r>
          </a:p>
          <a:p>
            <a:pPr marL="457200" indent="-457200" algn="just">
              <a:lnSpc>
                <a:spcPct val="150000"/>
              </a:lnSpc>
              <a:buFont typeface="Wingdings" panose="05000000000000000000" pitchFamily="2" charset="2"/>
              <a:buChar char="§"/>
            </a:pPr>
            <a:r>
              <a:rPr lang="en-US" sz="3200" dirty="0">
                <a:solidFill>
                  <a:schemeClr val="tx2"/>
                </a:solidFill>
                <a:cs typeface="Times New Roman" panose="02020603050405020304" pitchFamily="18" charset="0"/>
              </a:rPr>
              <a:t>Calibration: KGE (0.47) </a:t>
            </a:r>
            <a:r>
              <a:rPr lang="en-US" sz="3200" b="1" dirty="0">
                <a:solidFill>
                  <a:schemeClr val="accent2"/>
                </a:solidFill>
                <a:cs typeface="Times New Roman" panose="02020603050405020304" pitchFamily="18" charset="0"/>
              </a:rPr>
              <a:t>Overestimate recession </a:t>
            </a:r>
          </a:p>
        </p:txBody>
      </p:sp>
      <p:sp>
        <p:nvSpPr>
          <p:cNvPr id="2" name="Rectangle 1">
            <a:extLst>
              <a:ext uri="{FF2B5EF4-FFF2-40B4-BE49-F238E27FC236}">
                <a16:creationId xmlns:a16="http://schemas.microsoft.com/office/drawing/2014/main" id="{93E0F95A-0F58-4091-C8DB-E91EE0515F36}"/>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Results</a:t>
            </a:r>
          </a:p>
        </p:txBody>
      </p:sp>
    </p:spTree>
    <p:extLst>
      <p:ext uri="{BB962C8B-B14F-4D97-AF65-F5344CB8AC3E}">
        <p14:creationId xmlns:p14="http://schemas.microsoft.com/office/powerpoint/2010/main" val="291167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8673D22-18C7-A3C0-7634-810D6C25E156}"/>
              </a:ext>
            </a:extLst>
          </p:cNvPr>
          <p:cNvPicPr>
            <a:picLocks noChangeAspect="1"/>
          </p:cNvPicPr>
          <p:nvPr/>
        </p:nvPicPr>
        <p:blipFill>
          <a:blip r:embed="rId2"/>
          <a:stretch>
            <a:fillRect/>
          </a:stretch>
        </p:blipFill>
        <p:spPr>
          <a:xfrm>
            <a:off x="609600" y="2205710"/>
            <a:ext cx="7467600" cy="5773665"/>
          </a:xfrm>
          <a:prstGeom prst="rect">
            <a:avLst/>
          </a:prstGeom>
        </p:spPr>
      </p:pic>
      <p:pic>
        <p:nvPicPr>
          <p:cNvPr id="3" name="Image 2">
            <a:extLst>
              <a:ext uri="{FF2B5EF4-FFF2-40B4-BE49-F238E27FC236}">
                <a16:creationId xmlns:a16="http://schemas.microsoft.com/office/drawing/2014/main" id="{738C53DC-D34F-41F7-8835-09FED9EEFC46}"/>
              </a:ext>
            </a:extLst>
          </p:cNvPr>
          <p:cNvPicPr>
            <a:picLocks noChangeAspect="1"/>
          </p:cNvPicPr>
          <p:nvPr/>
        </p:nvPicPr>
        <p:blipFill>
          <a:blip r:embed="rId3"/>
          <a:stretch>
            <a:fillRect/>
          </a:stretch>
        </p:blipFill>
        <p:spPr>
          <a:xfrm>
            <a:off x="9448800" y="2212483"/>
            <a:ext cx="7785868" cy="5862034"/>
          </a:xfrm>
          <a:prstGeom prst="rect">
            <a:avLst/>
          </a:prstGeom>
        </p:spPr>
      </p:pic>
      <p:sp>
        <p:nvSpPr>
          <p:cNvPr id="4" name="TextBox 3">
            <a:extLst>
              <a:ext uri="{FF2B5EF4-FFF2-40B4-BE49-F238E27FC236}">
                <a16:creationId xmlns:a16="http://schemas.microsoft.com/office/drawing/2014/main" id="{CB583EB0-BC98-D495-4149-93F4F3E3A025}"/>
              </a:ext>
            </a:extLst>
          </p:cNvPr>
          <p:cNvSpPr txBox="1"/>
          <p:nvPr/>
        </p:nvSpPr>
        <p:spPr>
          <a:xfrm>
            <a:off x="396240" y="1200789"/>
            <a:ext cx="7785869" cy="615553"/>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ü"/>
            </a:pPr>
            <a:r>
              <a:rPr lang="en-US" sz="4400" b="1" noProof="0" dirty="0">
                <a:solidFill>
                  <a:schemeClr val="tx2"/>
                </a:solidFill>
                <a:ea typeface="Open Sans Bold"/>
                <a:cs typeface="Times New Roman" panose="02020603050405020304" pitchFamily="18" charset="0"/>
                <a:sym typeface="Open Sans Bold"/>
              </a:rPr>
              <a:t>Simulation (</a:t>
            </a:r>
            <a:r>
              <a:rPr lang="en-US" sz="4400" b="1" dirty="0">
                <a:solidFill>
                  <a:schemeClr val="tx2"/>
                </a:solidFill>
                <a:ea typeface="Open Sans Bold"/>
                <a:cs typeface="Times New Roman" panose="02020603050405020304" pitchFamily="18" charset="0"/>
                <a:sym typeface="Open Sans Bold"/>
              </a:rPr>
              <a:t>Flooded area</a:t>
            </a:r>
            <a:r>
              <a:rPr lang="en-US" sz="4400" b="1" noProof="0" dirty="0">
                <a:solidFill>
                  <a:schemeClr val="tx2"/>
                </a:solidFill>
                <a:ea typeface="Open Sans Bold"/>
                <a:cs typeface="Times New Roman" panose="02020603050405020304" pitchFamily="18" charset="0"/>
                <a:sym typeface="Open Sans Bold"/>
              </a:rPr>
              <a:t>)</a:t>
            </a:r>
          </a:p>
        </p:txBody>
      </p:sp>
      <p:sp>
        <p:nvSpPr>
          <p:cNvPr id="5" name="TextBox 3">
            <a:extLst>
              <a:ext uri="{FF2B5EF4-FFF2-40B4-BE49-F238E27FC236}">
                <a16:creationId xmlns:a16="http://schemas.microsoft.com/office/drawing/2014/main" id="{630C023C-7610-4D6B-1121-D6C5300108B0}"/>
              </a:ext>
            </a:extLst>
          </p:cNvPr>
          <p:cNvSpPr txBox="1"/>
          <p:nvPr/>
        </p:nvSpPr>
        <p:spPr>
          <a:xfrm>
            <a:off x="9829800" y="1200789"/>
            <a:ext cx="7785869" cy="615553"/>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ü"/>
            </a:pPr>
            <a:r>
              <a:rPr lang="en-US" sz="4400" b="1" noProof="0" dirty="0">
                <a:solidFill>
                  <a:schemeClr val="tx2"/>
                </a:solidFill>
                <a:ea typeface="Open Sans Bold"/>
                <a:cs typeface="Times New Roman" panose="02020603050405020304" pitchFamily="18" charset="0"/>
                <a:sym typeface="Open Sans Bold"/>
              </a:rPr>
              <a:t>Calibration (</a:t>
            </a:r>
            <a:r>
              <a:rPr lang="en-US" sz="4400" b="1" dirty="0">
                <a:solidFill>
                  <a:schemeClr val="tx2"/>
                </a:solidFill>
                <a:ea typeface="Open Sans Bold"/>
                <a:cs typeface="Times New Roman" panose="02020603050405020304" pitchFamily="18" charset="0"/>
                <a:sym typeface="Open Sans Bold"/>
              </a:rPr>
              <a:t>Flooded area</a:t>
            </a:r>
            <a:r>
              <a:rPr lang="en-US" sz="4400" b="1" noProof="0" dirty="0">
                <a:solidFill>
                  <a:schemeClr val="tx2"/>
                </a:solidFill>
                <a:ea typeface="Open Sans Bold"/>
                <a:cs typeface="Times New Roman" panose="02020603050405020304" pitchFamily="18" charset="0"/>
                <a:sym typeface="Open Sans Bold"/>
              </a:rPr>
              <a:t>)</a:t>
            </a:r>
          </a:p>
        </p:txBody>
      </p:sp>
      <p:sp>
        <p:nvSpPr>
          <p:cNvPr id="6" name="Rectangle 5">
            <a:extLst>
              <a:ext uri="{FF2B5EF4-FFF2-40B4-BE49-F238E27FC236}">
                <a16:creationId xmlns:a16="http://schemas.microsoft.com/office/drawing/2014/main" id="{EE746058-8D43-2B39-004F-D2625319FB01}"/>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Results</a:t>
            </a:r>
          </a:p>
        </p:txBody>
      </p:sp>
      <p:sp>
        <p:nvSpPr>
          <p:cNvPr id="7" name="ZoneTexte 6">
            <a:extLst>
              <a:ext uri="{FF2B5EF4-FFF2-40B4-BE49-F238E27FC236}">
                <a16:creationId xmlns:a16="http://schemas.microsoft.com/office/drawing/2014/main" id="{4CB7DE61-DF0A-54AB-733A-A42073E94A13}"/>
              </a:ext>
            </a:extLst>
          </p:cNvPr>
          <p:cNvSpPr txBox="1"/>
          <p:nvPr/>
        </p:nvSpPr>
        <p:spPr>
          <a:xfrm>
            <a:off x="604019" y="8345623"/>
            <a:ext cx="17011650" cy="148117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en-US" sz="3200" dirty="0">
                <a:solidFill>
                  <a:schemeClr val="tx2"/>
                </a:solidFill>
                <a:cs typeface="Times New Roman" panose="02020603050405020304" pitchFamily="18" charset="0"/>
              </a:rPr>
              <a:t>Simulation: </a:t>
            </a:r>
            <a:r>
              <a:rPr lang="en-US" sz="3200" b="1" dirty="0">
                <a:solidFill>
                  <a:schemeClr val="accent2"/>
                </a:solidFill>
                <a:cs typeface="Times New Roman" panose="02020603050405020304" pitchFamily="18" charset="0"/>
              </a:rPr>
              <a:t>F1-Score (0.81), HEC-RAS overestimates flooded areas. </a:t>
            </a:r>
          </a:p>
          <a:p>
            <a:pPr marL="457200" indent="-457200" algn="just">
              <a:lnSpc>
                <a:spcPct val="150000"/>
              </a:lnSpc>
              <a:buFont typeface="Wingdings" panose="05000000000000000000" pitchFamily="2" charset="2"/>
              <a:buChar char="§"/>
            </a:pPr>
            <a:r>
              <a:rPr lang="en-US" sz="3200" dirty="0">
                <a:solidFill>
                  <a:schemeClr val="tx2"/>
                </a:solidFill>
                <a:cs typeface="Times New Roman" panose="02020603050405020304" pitchFamily="18" charset="0"/>
              </a:rPr>
              <a:t>Calibration: </a:t>
            </a:r>
            <a:r>
              <a:rPr lang="en-US" sz="3200" b="1" dirty="0">
                <a:solidFill>
                  <a:schemeClr val="tx2"/>
                </a:solidFill>
                <a:cs typeface="Times New Roman" panose="02020603050405020304" pitchFamily="18" charset="0"/>
              </a:rPr>
              <a:t>F1-Score (0.86), Flooded area matches better SENTINEL-2. </a:t>
            </a:r>
          </a:p>
        </p:txBody>
      </p:sp>
    </p:spTree>
    <p:extLst>
      <p:ext uri="{BB962C8B-B14F-4D97-AF65-F5344CB8AC3E}">
        <p14:creationId xmlns:p14="http://schemas.microsoft.com/office/powerpoint/2010/main" val="9239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064815DF-B789-8EC9-E9EC-4FFCEC0F21A0}"/>
              </a:ext>
            </a:extLst>
          </p:cNvPr>
          <p:cNvGraphicFramePr>
            <a:graphicFrameLocks noChangeAspect="1"/>
          </p:cNvGraphicFramePr>
          <p:nvPr>
            <p:extLst>
              <p:ext uri="{D42A27DB-BD31-4B8C-83A1-F6EECF244321}">
                <p14:modId xmlns:p14="http://schemas.microsoft.com/office/powerpoint/2010/main" val="1090948843"/>
              </p:ext>
            </p:extLst>
          </p:nvPr>
        </p:nvGraphicFramePr>
        <p:xfrm>
          <a:off x="1371599" y="1973723"/>
          <a:ext cx="6324601" cy="6339553"/>
        </p:xfrm>
        <a:graphic>
          <a:graphicData uri="http://schemas.openxmlformats.org/presentationml/2006/ole">
            <mc:AlternateContent xmlns:mc="http://schemas.openxmlformats.org/markup-compatibility/2006">
              <mc:Choice xmlns:v="urn:schemas-microsoft-com:vml" Requires="v">
                <p:oleObj name="Image bitmap" r:id="rId2" imgW="4629388" imgH="4349974" progId="Paint.Picture">
                  <p:embed/>
                </p:oleObj>
              </mc:Choice>
              <mc:Fallback>
                <p:oleObj name="Image bitmap" r:id="rId2" imgW="4629388" imgH="4349974" progId="Paint.Picture">
                  <p:embed/>
                  <p:pic>
                    <p:nvPicPr>
                      <p:cNvPr id="7" name="Objet 6">
                        <a:extLst>
                          <a:ext uri="{FF2B5EF4-FFF2-40B4-BE49-F238E27FC236}">
                            <a16:creationId xmlns:a16="http://schemas.microsoft.com/office/drawing/2014/main" id="{EE62E9A5-EEBB-1BE1-C1CE-56A7D88FC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973723"/>
                        <a:ext cx="6324601" cy="6339553"/>
                      </a:xfrm>
                      <a:prstGeom prst="rect">
                        <a:avLst/>
                      </a:prstGeom>
                      <a:noFill/>
                    </p:spPr>
                  </p:pic>
                </p:oleObj>
              </mc:Fallback>
            </mc:AlternateContent>
          </a:graphicData>
        </a:graphic>
      </p:graphicFrame>
      <p:graphicFrame>
        <p:nvGraphicFramePr>
          <p:cNvPr id="3" name="Objet 2">
            <a:extLst>
              <a:ext uri="{FF2B5EF4-FFF2-40B4-BE49-F238E27FC236}">
                <a16:creationId xmlns:a16="http://schemas.microsoft.com/office/drawing/2014/main" id="{5B235AB2-96CC-47B6-E815-AD8D0F5B287C}"/>
              </a:ext>
            </a:extLst>
          </p:cNvPr>
          <p:cNvGraphicFramePr>
            <a:graphicFrameLocks noChangeAspect="1"/>
          </p:cNvGraphicFramePr>
          <p:nvPr>
            <p:extLst>
              <p:ext uri="{D42A27DB-BD31-4B8C-83A1-F6EECF244321}">
                <p14:modId xmlns:p14="http://schemas.microsoft.com/office/powerpoint/2010/main" val="1420287579"/>
              </p:ext>
            </p:extLst>
          </p:nvPr>
        </p:nvGraphicFramePr>
        <p:xfrm>
          <a:off x="9601200" y="1911206"/>
          <a:ext cx="6324601" cy="6339553"/>
        </p:xfrm>
        <a:graphic>
          <a:graphicData uri="http://schemas.openxmlformats.org/presentationml/2006/ole">
            <mc:AlternateContent xmlns:mc="http://schemas.openxmlformats.org/markup-compatibility/2006">
              <mc:Choice xmlns:v="urn:schemas-microsoft-com:vml" Requires="v">
                <p:oleObj name="Image bitmap" r:id="rId2" imgW="4629388" imgH="4349974" progId="Paint.Picture">
                  <p:embed/>
                </p:oleObj>
              </mc:Choice>
              <mc:Fallback>
                <p:oleObj name="Image bitmap" r:id="rId2" imgW="4629388" imgH="4349974" progId="Paint.Picture">
                  <p:embed/>
                  <p:pic>
                    <p:nvPicPr>
                      <p:cNvPr id="7" name="Objet 6">
                        <a:extLst>
                          <a:ext uri="{FF2B5EF4-FFF2-40B4-BE49-F238E27FC236}">
                            <a16:creationId xmlns:a16="http://schemas.microsoft.com/office/drawing/2014/main" id="{EE62E9A5-EEBB-1BE1-C1CE-56A7D88FC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1911206"/>
                        <a:ext cx="6324601" cy="6339553"/>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0FE1265D-1895-7F8C-BF32-2BA19D653172}"/>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Results</a:t>
            </a:r>
          </a:p>
        </p:txBody>
      </p:sp>
      <p:sp>
        <p:nvSpPr>
          <p:cNvPr id="5" name="TextBox 3">
            <a:extLst>
              <a:ext uri="{FF2B5EF4-FFF2-40B4-BE49-F238E27FC236}">
                <a16:creationId xmlns:a16="http://schemas.microsoft.com/office/drawing/2014/main" id="{97F0ED59-0913-00E4-81DF-9D078EEF6EBF}"/>
              </a:ext>
            </a:extLst>
          </p:cNvPr>
          <p:cNvSpPr txBox="1"/>
          <p:nvPr/>
        </p:nvSpPr>
        <p:spPr>
          <a:xfrm>
            <a:off x="396240" y="1200789"/>
            <a:ext cx="7785869" cy="615553"/>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ü"/>
            </a:pPr>
            <a:r>
              <a:rPr lang="en-US" sz="4400" b="1" noProof="0" dirty="0">
                <a:solidFill>
                  <a:schemeClr val="tx2"/>
                </a:solidFill>
                <a:ea typeface="Open Sans Bold"/>
                <a:cs typeface="Times New Roman" panose="02020603050405020304" pitchFamily="18" charset="0"/>
                <a:sym typeface="Open Sans Bold"/>
              </a:rPr>
              <a:t>Simulation (</a:t>
            </a:r>
            <a:r>
              <a:rPr lang="en-US" sz="4400" b="1" dirty="0">
                <a:solidFill>
                  <a:schemeClr val="tx2"/>
                </a:solidFill>
                <a:ea typeface="Open Sans Bold"/>
                <a:cs typeface="Times New Roman" panose="02020603050405020304" pitchFamily="18" charset="0"/>
                <a:sym typeface="Open Sans Bold"/>
              </a:rPr>
              <a:t>Flooded area</a:t>
            </a:r>
            <a:r>
              <a:rPr lang="en-US" sz="4400" b="1" noProof="0" dirty="0">
                <a:solidFill>
                  <a:schemeClr val="tx2"/>
                </a:solidFill>
                <a:ea typeface="Open Sans Bold"/>
                <a:cs typeface="Times New Roman" panose="02020603050405020304" pitchFamily="18" charset="0"/>
                <a:sym typeface="Open Sans Bold"/>
              </a:rPr>
              <a:t>)</a:t>
            </a:r>
          </a:p>
        </p:txBody>
      </p:sp>
      <p:sp>
        <p:nvSpPr>
          <p:cNvPr id="6" name="TextBox 3">
            <a:extLst>
              <a:ext uri="{FF2B5EF4-FFF2-40B4-BE49-F238E27FC236}">
                <a16:creationId xmlns:a16="http://schemas.microsoft.com/office/drawing/2014/main" id="{537D0CDC-FB41-3BD5-0082-FCA75E143D8C}"/>
              </a:ext>
            </a:extLst>
          </p:cNvPr>
          <p:cNvSpPr txBox="1"/>
          <p:nvPr/>
        </p:nvSpPr>
        <p:spPr>
          <a:xfrm>
            <a:off x="9829800" y="1200789"/>
            <a:ext cx="7785869" cy="615553"/>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ü"/>
            </a:pPr>
            <a:r>
              <a:rPr lang="en-US" sz="4400" b="1" noProof="0" dirty="0">
                <a:solidFill>
                  <a:schemeClr val="tx2"/>
                </a:solidFill>
                <a:ea typeface="Open Sans Bold"/>
                <a:cs typeface="Times New Roman" panose="02020603050405020304" pitchFamily="18" charset="0"/>
                <a:sym typeface="Open Sans Bold"/>
              </a:rPr>
              <a:t>Calibration (</a:t>
            </a:r>
            <a:r>
              <a:rPr lang="en-US" sz="4400" b="1" dirty="0">
                <a:solidFill>
                  <a:schemeClr val="tx2"/>
                </a:solidFill>
                <a:ea typeface="Open Sans Bold"/>
                <a:cs typeface="Times New Roman" panose="02020603050405020304" pitchFamily="18" charset="0"/>
                <a:sym typeface="Open Sans Bold"/>
              </a:rPr>
              <a:t>Flooded area</a:t>
            </a:r>
            <a:r>
              <a:rPr lang="en-US" sz="4400" b="1" noProof="0" dirty="0">
                <a:solidFill>
                  <a:schemeClr val="tx2"/>
                </a:solidFill>
                <a:ea typeface="Open Sans Bold"/>
                <a:cs typeface="Times New Roman" panose="02020603050405020304" pitchFamily="18" charset="0"/>
                <a:sym typeface="Open Sans Bold"/>
              </a:rPr>
              <a:t>)</a:t>
            </a:r>
          </a:p>
        </p:txBody>
      </p:sp>
      <p:sp>
        <p:nvSpPr>
          <p:cNvPr id="7" name="ZoneTexte 6">
            <a:extLst>
              <a:ext uri="{FF2B5EF4-FFF2-40B4-BE49-F238E27FC236}">
                <a16:creationId xmlns:a16="http://schemas.microsoft.com/office/drawing/2014/main" id="{20AE507C-B51C-7F23-6E3E-CF93AFED975D}"/>
              </a:ext>
            </a:extLst>
          </p:cNvPr>
          <p:cNvSpPr txBox="1"/>
          <p:nvPr/>
        </p:nvSpPr>
        <p:spPr>
          <a:xfrm>
            <a:off x="604019" y="8345623"/>
            <a:ext cx="17011650" cy="148117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en-US" sz="3200" dirty="0">
                <a:solidFill>
                  <a:schemeClr val="tx2"/>
                </a:solidFill>
                <a:cs typeface="Times New Roman" panose="02020603050405020304" pitchFamily="18" charset="0"/>
              </a:rPr>
              <a:t>Simulation: </a:t>
            </a:r>
            <a:r>
              <a:rPr lang="en-US" sz="3200" b="1" dirty="0">
                <a:solidFill>
                  <a:schemeClr val="accent2"/>
                </a:solidFill>
                <a:cs typeface="Times New Roman" panose="02020603050405020304" pitchFamily="18" charset="0"/>
              </a:rPr>
              <a:t>F1-Score (0.88), HEC-RAS overestimates flooded areas. </a:t>
            </a:r>
          </a:p>
          <a:p>
            <a:pPr marL="457200" indent="-457200" algn="just">
              <a:lnSpc>
                <a:spcPct val="150000"/>
              </a:lnSpc>
              <a:buFont typeface="Wingdings" panose="05000000000000000000" pitchFamily="2" charset="2"/>
              <a:buChar char="§"/>
            </a:pPr>
            <a:r>
              <a:rPr lang="en-US" sz="3200" dirty="0">
                <a:solidFill>
                  <a:schemeClr val="tx2"/>
                </a:solidFill>
                <a:cs typeface="Times New Roman" panose="02020603050405020304" pitchFamily="18" charset="0"/>
              </a:rPr>
              <a:t>Calibration: </a:t>
            </a:r>
            <a:r>
              <a:rPr lang="en-US" sz="3200" b="1" dirty="0">
                <a:solidFill>
                  <a:schemeClr val="tx2"/>
                </a:solidFill>
                <a:cs typeface="Times New Roman" panose="02020603050405020304" pitchFamily="18" charset="0"/>
              </a:rPr>
              <a:t>F1-Score (0.91), Flooded area matches better SENTINEL-2. </a:t>
            </a:r>
          </a:p>
        </p:txBody>
      </p:sp>
    </p:spTree>
    <p:extLst>
      <p:ext uri="{BB962C8B-B14F-4D97-AF65-F5344CB8AC3E}">
        <p14:creationId xmlns:p14="http://schemas.microsoft.com/office/powerpoint/2010/main" val="3480622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5CDEE603-CC32-E5A6-CD92-F45B0E6CC127}"/>
              </a:ext>
            </a:extLst>
          </p:cNvPr>
          <p:cNvGraphicFramePr>
            <a:graphicFrameLocks noChangeAspect="1"/>
          </p:cNvGraphicFramePr>
          <p:nvPr>
            <p:extLst>
              <p:ext uri="{D42A27DB-BD31-4B8C-83A1-F6EECF244321}">
                <p14:modId xmlns:p14="http://schemas.microsoft.com/office/powerpoint/2010/main" val="4248028024"/>
              </p:ext>
            </p:extLst>
          </p:nvPr>
        </p:nvGraphicFramePr>
        <p:xfrm>
          <a:off x="990600" y="1924626"/>
          <a:ext cx="6400800" cy="6101802"/>
        </p:xfrm>
        <a:graphic>
          <a:graphicData uri="http://schemas.openxmlformats.org/presentationml/2006/ole">
            <mc:AlternateContent xmlns:mc="http://schemas.openxmlformats.org/markup-compatibility/2006">
              <mc:Choice xmlns:v="urn:schemas-microsoft-com:vml" Requires="v">
                <p:oleObj name="Image bitmap" r:id="rId2" imgW="5366026" imgH="4286470" progId="Paint.Picture">
                  <p:embed/>
                </p:oleObj>
              </mc:Choice>
              <mc:Fallback>
                <p:oleObj name="Image bitmap" r:id="rId2" imgW="5366026" imgH="4286470" progId="Paint.Picture">
                  <p:embed/>
                  <p:pic>
                    <p:nvPicPr>
                      <p:cNvPr id="8" name="Objet 7">
                        <a:extLst>
                          <a:ext uri="{FF2B5EF4-FFF2-40B4-BE49-F238E27FC236}">
                            <a16:creationId xmlns:a16="http://schemas.microsoft.com/office/drawing/2014/main" id="{2B7A0D13-78B1-FE4B-82C4-6D8D1E709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24626"/>
                        <a:ext cx="6400800" cy="6101802"/>
                      </a:xfrm>
                      <a:prstGeom prst="rect">
                        <a:avLst/>
                      </a:prstGeom>
                      <a:noFill/>
                    </p:spPr>
                  </p:pic>
                </p:oleObj>
              </mc:Fallback>
            </mc:AlternateContent>
          </a:graphicData>
        </a:graphic>
      </p:graphicFrame>
      <p:graphicFrame>
        <p:nvGraphicFramePr>
          <p:cNvPr id="3" name="Objet 2">
            <a:extLst>
              <a:ext uri="{FF2B5EF4-FFF2-40B4-BE49-F238E27FC236}">
                <a16:creationId xmlns:a16="http://schemas.microsoft.com/office/drawing/2014/main" id="{A174A7B0-20D9-5ABA-0238-7BCBC10EB405}"/>
              </a:ext>
            </a:extLst>
          </p:cNvPr>
          <p:cNvGraphicFramePr>
            <a:graphicFrameLocks noChangeAspect="1"/>
          </p:cNvGraphicFramePr>
          <p:nvPr>
            <p:extLst>
              <p:ext uri="{D42A27DB-BD31-4B8C-83A1-F6EECF244321}">
                <p14:modId xmlns:p14="http://schemas.microsoft.com/office/powerpoint/2010/main" val="1697118469"/>
              </p:ext>
            </p:extLst>
          </p:nvPr>
        </p:nvGraphicFramePr>
        <p:xfrm>
          <a:off x="9296400" y="1842905"/>
          <a:ext cx="6858001" cy="6265244"/>
        </p:xfrm>
        <a:graphic>
          <a:graphicData uri="http://schemas.openxmlformats.org/presentationml/2006/ole">
            <mc:AlternateContent xmlns:mc="http://schemas.openxmlformats.org/markup-compatibility/2006">
              <mc:Choice xmlns:v="urn:schemas-microsoft-com:vml" Requires="v">
                <p:oleObj name="Image bitmap" r:id="rId4" imgW="4883401" imgH="4343623" progId="Paint.Picture">
                  <p:embed/>
                </p:oleObj>
              </mc:Choice>
              <mc:Fallback>
                <p:oleObj name="Image bitmap" r:id="rId4" imgW="4883401" imgH="4343623" progId="Paint.Picture">
                  <p:embed/>
                  <p:pic>
                    <p:nvPicPr>
                      <p:cNvPr id="10" name="Objet 9">
                        <a:extLst>
                          <a:ext uri="{FF2B5EF4-FFF2-40B4-BE49-F238E27FC236}">
                            <a16:creationId xmlns:a16="http://schemas.microsoft.com/office/drawing/2014/main" id="{8024F107-9C5C-914A-BEA8-C862CE2E9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1842905"/>
                        <a:ext cx="6858001" cy="6265244"/>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9D6BADB8-1405-F3FD-B815-95AEF1FB855F}"/>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Results</a:t>
            </a:r>
          </a:p>
        </p:txBody>
      </p:sp>
      <p:sp>
        <p:nvSpPr>
          <p:cNvPr id="7" name="TextBox 3">
            <a:extLst>
              <a:ext uri="{FF2B5EF4-FFF2-40B4-BE49-F238E27FC236}">
                <a16:creationId xmlns:a16="http://schemas.microsoft.com/office/drawing/2014/main" id="{6E98ADFF-C43E-6CB0-6EA8-715B37F99726}"/>
              </a:ext>
            </a:extLst>
          </p:cNvPr>
          <p:cNvSpPr txBox="1"/>
          <p:nvPr/>
        </p:nvSpPr>
        <p:spPr>
          <a:xfrm>
            <a:off x="5403465" y="1085557"/>
            <a:ext cx="7785869" cy="615553"/>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ü"/>
            </a:pPr>
            <a:r>
              <a:rPr lang="en-US" sz="4400" b="1" dirty="0">
                <a:solidFill>
                  <a:schemeClr val="tx2"/>
                </a:solidFill>
                <a:ea typeface="Open Sans Bold"/>
                <a:cs typeface="Times New Roman" panose="02020603050405020304" pitchFamily="18" charset="0"/>
                <a:sym typeface="Open Sans Bold"/>
              </a:rPr>
              <a:t>Validation</a:t>
            </a:r>
            <a:r>
              <a:rPr lang="en-US" sz="4400" b="1" noProof="0" dirty="0">
                <a:solidFill>
                  <a:schemeClr val="tx2"/>
                </a:solidFill>
                <a:ea typeface="Open Sans Bold"/>
                <a:cs typeface="Times New Roman" panose="02020603050405020304" pitchFamily="18" charset="0"/>
                <a:sym typeface="Open Sans Bold"/>
              </a:rPr>
              <a:t> (</a:t>
            </a:r>
            <a:r>
              <a:rPr lang="en-US" sz="4400" b="1" dirty="0">
                <a:solidFill>
                  <a:schemeClr val="tx2"/>
                </a:solidFill>
                <a:ea typeface="Open Sans Bold"/>
                <a:cs typeface="Times New Roman" panose="02020603050405020304" pitchFamily="18" charset="0"/>
                <a:sym typeface="Open Sans Bold"/>
              </a:rPr>
              <a:t>Flooded area</a:t>
            </a:r>
            <a:r>
              <a:rPr lang="en-US" sz="4400" b="1" noProof="0" dirty="0">
                <a:solidFill>
                  <a:schemeClr val="tx2"/>
                </a:solidFill>
                <a:ea typeface="Open Sans Bold"/>
                <a:cs typeface="Times New Roman" panose="02020603050405020304" pitchFamily="18" charset="0"/>
                <a:sym typeface="Open Sans Bold"/>
              </a:rPr>
              <a:t>)</a:t>
            </a:r>
          </a:p>
        </p:txBody>
      </p:sp>
      <p:sp>
        <p:nvSpPr>
          <p:cNvPr id="8" name="ZoneTexte 7">
            <a:extLst>
              <a:ext uri="{FF2B5EF4-FFF2-40B4-BE49-F238E27FC236}">
                <a16:creationId xmlns:a16="http://schemas.microsoft.com/office/drawing/2014/main" id="{C8A10A4F-CB47-2BFC-845F-5C40E11ADEC1}"/>
              </a:ext>
            </a:extLst>
          </p:cNvPr>
          <p:cNvSpPr txBox="1"/>
          <p:nvPr/>
        </p:nvSpPr>
        <p:spPr>
          <a:xfrm>
            <a:off x="685800" y="8362374"/>
            <a:ext cx="7549381" cy="1493358"/>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en-US" sz="3200" b="1" dirty="0">
                <a:solidFill>
                  <a:schemeClr val="tx2"/>
                </a:solidFill>
                <a:cs typeface="Times New Roman" panose="02020603050405020304" pitchFamily="18" charset="0"/>
              </a:rPr>
              <a:t>Podor</a:t>
            </a:r>
            <a:r>
              <a:rPr lang="en-US" sz="3200" dirty="0">
                <a:solidFill>
                  <a:schemeClr val="tx2"/>
                </a:solidFill>
                <a:cs typeface="Times New Roman" panose="02020603050405020304" pitchFamily="18" charset="0"/>
              </a:rPr>
              <a:t>: </a:t>
            </a:r>
            <a:r>
              <a:rPr lang="en-US" sz="3200" b="1" dirty="0">
                <a:solidFill>
                  <a:schemeClr val="tx2"/>
                </a:solidFill>
                <a:cs typeface="Times New Roman" panose="02020603050405020304" pitchFamily="18" charset="0"/>
              </a:rPr>
              <a:t>F1-Score (0.81), Flooded area matches better SENTINEL-2. </a:t>
            </a:r>
          </a:p>
        </p:txBody>
      </p:sp>
      <p:sp>
        <p:nvSpPr>
          <p:cNvPr id="10" name="ZoneTexte 9">
            <a:extLst>
              <a:ext uri="{FF2B5EF4-FFF2-40B4-BE49-F238E27FC236}">
                <a16:creationId xmlns:a16="http://schemas.microsoft.com/office/drawing/2014/main" id="{B74084C9-8329-17D0-5AD8-72500D740746}"/>
              </a:ext>
            </a:extLst>
          </p:cNvPr>
          <p:cNvSpPr txBox="1"/>
          <p:nvPr/>
        </p:nvSpPr>
        <p:spPr>
          <a:xfrm>
            <a:off x="9296399" y="8362374"/>
            <a:ext cx="7549380" cy="1493358"/>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en-US" sz="3200" b="1" dirty="0">
                <a:solidFill>
                  <a:schemeClr val="tx2"/>
                </a:solidFill>
                <a:cs typeface="Times New Roman" panose="02020603050405020304" pitchFamily="18" charset="0"/>
              </a:rPr>
              <a:t>Ouoloum </a:t>
            </a:r>
            <a:r>
              <a:rPr lang="en-US" sz="3200" b="1" dirty="0" err="1">
                <a:solidFill>
                  <a:schemeClr val="tx2"/>
                </a:solidFill>
                <a:cs typeface="Times New Roman" panose="02020603050405020304" pitchFamily="18" charset="0"/>
              </a:rPr>
              <a:t>Néné</a:t>
            </a:r>
            <a:r>
              <a:rPr lang="en-US" sz="3200" dirty="0">
                <a:solidFill>
                  <a:schemeClr val="tx2"/>
                </a:solidFill>
                <a:cs typeface="Times New Roman" panose="02020603050405020304" pitchFamily="18" charset="0"/>
              </a:rPr>
              <a:t>: </a:t>
            </a:r>
            <a:r>
              <a:rPr lang="en-US" sz="3200" b="1" dirty="0">
                <a:solidFill>
                  <a:schemeClr val="accent2"/>
                </a:solidFill>
                <a:cs typeface="Times New Roman" panose="02020603050405020304" pitchFamily="18" charset="0"/>
              </a:rPr>
              <a:t>F1-Score (0.55), HEC-RAS overestimates flooded areas. </a:t>
            </a:r>
          </a:p>
        </p:txBody>
      </p:sp>
    </p:spTree>
    <p:extLst>
      <p:ext uri="{BB962C8B-B14F-4D97-AF65-F5344CB8AC3E}">
        <p14:creationId xmlns:p14="http://schemas.microsoft.com/office/powerpoint/2010/main" val="276918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B9BCE3B-8C7B-A1E4-A9CF-40CB8EC037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5424" y="1107876"/>
            <a:ext cx="12077974" cy="7845624"/>
          </a:xfrm>
          <a:prstGeom prst="rect">
            <a:avLst/>
          </a:prstGeom>
          <a:noFill/>
          <a:ln>
            <a:noFill/>
          </a:ln>
        </p:spPr>
      </p:pic>
      <p:sp>
        <p:nvSpPr>
          <p:cNvPr id="3" name="Rectangle 2">
            <a:extLst>
              <a:ext uri="{FF2B5EF4-FFF2-40B4-BE49-F238E27FC236}">
                <a16:creationId xmlns:a16="http://schemas.microsoft.com/office/drawing/2014/main" id="{B2C7104E-B94E-51FF-6F39-D547A22A4330}"/>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noProof="0" dirty="0">
                <a:solidFill>
                  <a:schemeClr val="tx2"/>
                </a:solidFill>
                <a:latin typeface="+mj-lt"/>
                <a:ea typeface="+mj-ea"/>
                <a:cs typeface="+mj-cs"/>
              </a:rPr>
              <a:t>Results</a:t>
            </a:r>
          </a:p>
        </p:txBody>
      </p:sp>
      <p:sp>
        <p:nvSpPr>
          <p:cNvPr id="4" name="TextBox 3">
            <a:extLst>
              <a:ext uri="{FF2B5EF4-FFF2-40B4-BE49-F238E27FC236}">
                <a16:creationId xmlns:a16="http://schemas.microsoft.com/office/drawing/2014/main" id="{8F0E0329-DEE6-2F88-C243-51751407F99D}"/>
              </a:ext>
            </a:extLst>
          </p:cNvPr>
          <p:cNvSpPr txBox="1"/>
          <p:nvPr/>
        </p:nvSpPr>
        <p:spPr>
          <a:xfrm>
            <a:off x="304800" y="1333500"/>
            <a:ext cx="7785869" cy="615553"/>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ü"/>
            </a:pPr>
            <a:r>
              <a:rPr lang="en-US" sz="4400" b="1" noProof="0" dirty="0">
                <a:solidFill>
                  <a:schemeClr val="tx2"/>
                </a:solidFill>
                <a:ea typeface="Open Sans Bold"/>
                <a:cs typeface="Times New Roman" panose="02020603050405020304" pitchFamily="18" charset="0"/>
                <a:sym typeface="Open Sans Bold"/>
              </a:rPr>
              <a:t> Flood mapping</a:t>
            </a:r>
          </a:p>
        </p:txBody>
      </p:sp>
      <p:sp>
        <p:nvSpPr>
          <p:cNvPr id="6" name="ZoneTexte 5">
            <a:extLst>
              <a:ext uri="{FF2B5EF4-FFF2-40B4-BE49-F238E27FC236}">
                <a16:creationId xmlns:a16="http://schemas.microsoft.com/office/drawing/2014/main" id="{2FA778FA-8090-7D21-BFA2-55C1F24A3860}"/>
              </a:ext>
            </a:extLst>
          </p:cNvPr>
          <p:cNvSpPr txBox="1"/>
          <p:nvPr/>
        </p:nvSpPr>
        <p:spPr>
          <a:xfrm>
            <a:off x="304800" y="2212777"/>
            <a:ext cx="5820624" cy="2308324"/>
          </a:xfrm>
          <a:prstGeom prst="rect">
            <a:avLst/>
          </a:prstGeom>
          <a:noFill/>
        </p:spPr>
        <p:txBody>
          <a:bodyPr wrap="square">
            <a:spAutoFit/>
          </a:bodyPr>
          <a:lstStyle/>
          <a:p>
            <a:r>
              <a:rPr lang="en-US" sz="4800" noProof="0" dirty="0">
                <a:solidFill>
                  <a:schemeClr val="tx2"/>
                </a:solidFill>
                <a:cs typeface="Times New Roman" panose="02020603050405020304" pitchFamily="18" charset="0"/>
              </a:rPr>
              <a:t>Results for mapping flooded areas are very encouraging.</a:t>
            </a:r>
            <a:endParaRPr lang="en-US" sz="4800" noProof="0" dirty="0">
              <a:solidFill>
                <a:schemeClr val="tx2"/>
              </a:solidFill>
            </a:endParaRPr>
          </a:p>
        </p:txBody>
      </p:sp>
    </p:spTree>
    <p:extLst>
      <p:ext uri="{BB962C8B-B14F-4D97-AF65-F5344CB8AC3E}">
        <p14:creationId xmlns:p14="http://schemas.microsoft.com/office/powerpoint/2010/main" val="2350236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1D780A-5EFE-60A3-50A4-CB36238C8AB2}"/>
              </a:ext>
            </a:extLst>
          </p:cNvPr>
          <p:cNvSpPr/>
          <p:nvPr/>
        </p:nvSpPr>
        <p:spPr>
          <a:xfrm>
            <a:off x="0" y="36576"/>
            <a:ext cx="18287544" cy="1449324"/>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b">
            <a:noAutofit/>
          </a:bodyPr>
          <a:lstStyle/>
          <a:p>
            <a:pPr algn="ctr" defTabSz="1828800">
              <a:lnSpc>
                <a:spcPct val="90000"/>
              </a:lnSpc>
              <a:spcBef>
                <a:spcPct val="0"/>
              </a:spcBef>
              <a:spcAft>
                <a:spcPts val="1200"/>
              </a:spcAft>
            </a:pPr>
            <a:r>
              <a:rPr lang="en-US" sz="9600" b="1" dirty="0">
                <a:solidFill>
                  <a:schemeClr val="tx2"/>
                </a:solidFill>
                <a:latin typeface="+mj-lt"/>
                <a:ea typeface="+mj-ea"/>
                <a:cs typeface="+mj-cs"/>
              </a:rPr>
              <a:t>Thank you for your attention</a:t>
            </a:r>
          </a:p>
        </p:txBody>
      </p:sp>
      <p:pic>
        <p:nvPicPr>
          <p:cNvPr id="3" name="Picture 2" descr="2mn pour comprendre le fleuve Sénégal - YouTube">
            <a:extLst>
              <a:ext uri="{FF2B5EF4-FFF2-40B4-BE49-F238E27FC236}">
                <a16:creationId xmlns:a16="http://schemas.microsoft.com/office/drawing/2014/main" id="{A0A545CA-594B-5931-CD04-33DBBFFAC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5900"/>
            <a:ext cx="18288000" cy="879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65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A0401-FFD0-B795-AA16-9DCDF21C30A9}"/>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700CAAD7-1FB6-4B9C-E938-8D840A7A983B}"/>
              </a:ext>
            </a:extLst>
          </p:cNvPr>
          <p:cNvSpPr/>
          <p:nvPr/>
        </p:nvSpPr>
        <p:spPr>
          <a:xfrm>
            <a:off x="46776" y="10187"/>
            <a:ext cx="9097224" cy="713714"/>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Study area and objectives</a:t>
            </a:r>
          </a:p>
        </p:txBody>
      </p:sp>
      <p:pic>
        <p:nvPicPr>
          <p:cNvPr id="8" name="Image 7">
            <a:extLst>
              <a:ext uri="{FF2B5EF4-FFF2-40B4-BE49-F238E27FC236}">
                <a16:creationId xmlns:a16="http://schemas.microsoft.com/office/drawing/2014/main" id="{41D29800-A34F-1663-1B27-072DC0CE4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3889" y="90856"/>
            <a:ext cx="8684030" cy="7185580"/>
          </a:xfrm>
          <a:prstGeom prst="rect">
            <a:avLst/>
          </a:prstGeom>
        </p:spPr>
      </p:pic>
      <p:sp>
        <p:nvSpPr>
          <p:cNvPr id="9" name="ZoneTexte 8">
            <a:extLst>
              <a:ext uri="{FF2B5EF4-FFF2-40B4-BE49-F238E27FC236}">
                <a16:creationId xmlns:a16="http://schemas.microsoft.com/office/drawing/2014/main" id="{F0BB4D3F-8D51-CB52-EA2C-916D0201ADC3}"/>
              </a:ext>
            </a:extLst>
          </p:cNvPr>
          <p:cNvSpPr txBox="1"/>
          <p:nvPr/>
        </p:nvSpPr>
        <p:spPr>
          <a:xfrm>
            <a:off x="10972800" y="1203117"/>
            <a:ext cx="3632996" cy="523220"/>
          </a:xfrm>
          <a:prstGeom prst="rect">
            <a:avLst/>
          </a:prstGeom>
          <a:noFill/>
        </p:spPr>
        <p:txBody>
          <a:bodyPr wrap="square" rtlCol="0">
            <a:spAutoFit/>
          </a:bodyPr>
          <a:lstStyle/>
          <a:p>
            <a:r>
              <a:rPr lang="fr-FR" sz="2800" i="1" dirty="0"/>
              <a:t>1900 km</a:t>
            </a:r>
            <a:r>
              <a:rPr lang="fr-FR" sz="2800" i="1" baseline="30000" dirty="0"/>
              <a:t>2 </a:t>
            </a:r>
            <a:r>
              <a:rPr lang="fr-FR" sz="2800" i="1" dirty="0" err="1"/>
              <a:t>floodplain</a:t>
            </a:r>
            <a:endParaRPr lang="fr-FR" sz="2800" i="1" dirty="0"/>
          </a:p>
        </p:txBody>
      </p:sp>
      <p:sp>
        <p:nvSpPr>
          <p:cNvPr id="10" name="Rectangle 9">
            <a:extLst>
              <a:ext uri="{FF2B5EF4-FFF2-40B4-BE49-F238E27FC236}">
                <a16:creationId xmlns:a16="http://schemas.microsoft.com/office/drawing/2014/main" id="{C7069385-2D18-7773-A141-394722DBE4C5}"/>
              </a:ext>
            </a:extLst>
          </p:cNvPr>
          <p:cNvSpPr/>
          <p:nvPr/>
        </p:nvSpPr>
        <p:spPr>
          <a:xfrm>
            <a:off x="13511142" y="3343754"/>
            <a:ext cx="131504" cy="1315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sz="3600" dirty="0"/>
          </a:p>
        </p:txBody>
      </p:sp>
      <p:sp>
        <p:nvSpPr>
          <p:cNvPr id="11" name="ZoneTexte 10">
            <a:extLst>
              <a:ext uri="{FF2B5EF4-FFF2-40B4-BE49-F238E27FC236}">
                <a16:creationId xmlns:a16="http://schemas.microsoft.com/office/drawing/2014/main" id="{58C1EE43-6CBE-05F6-98D8-A09239469AC2}"/>
              </a:ext>
            </a:extLst>
          </p:cNvPr>
          <p:cNvSpPr txBox="1"/>
          <p:nvPr/>
        </p:nvSpPr>
        <p:spPr>
          <a:xfrm>
            <a:off x="13716000" y="3175814"/>
            <a:ext cx="1931992" cy="415498"/>
          </a:xfrm>
          <a:prstGeom prst="rect">
            <a:avLst/>
          </a:prstGeom>
          <a:noFill/>
        </p:spPr>
        <p:txBody>
          <a:bodyPr wrap="square" rtlCol="0">
            <a:spAutoFit/>
          </a:bodyPr>
          <a:lstStyle/>
          <a:p>
            <a:r>
              <a:rPr lang="fr-FR" sz="2100" i="1" dirty="0"/>
              <a:t>Bakel</a:t>
            </a:r>
          </a:p>
        </p:txBody>
      </p:sp>
      <p:sp>
        <p:nvSpPr>
          <p:cNvPr id="5" name="ZoneTexte 4">
            <a:extLst>
              <a:ext uri="{FF2B5EF4-FFF2-40B4-BE49-F238E27FC236}">
                <a16:creationId xmlns:a16="http://schemas.microsoft.com/office/drawing/2014/main" id="{09C3A64E-FE79-5E53-8FB0-4F5F47371A30}"/>
              </a:ext>
            </a:extLst>
          </p:cNvPr>
          <p:cNvSpPr txBox="1"/>
          <p:nvPr/>
        </p:nvSpPr>
        <p:spPr>
          <a:xfrm>
            <a:off x="-18662" y="1176839"/>
            <a:ext cx="9608696" cy="5207579"/>
          </a:xfrm>
          <a:prstGeom prst="rect">
            <a:avLst/>
          </a:prstGeom>
          <a:noFill/>
        </p:spPr>
        <p:txBody>
          <a:bodyPr wrap="square">
            <a:spAutoFit/>
          </a:bodyPr>
          <a:lstStyle/>
          <a:p>
            <a:pPr marL="738950" indent="-685800" defTabSz="1828800">
              <a:lnSpc>
                <a:spcPct val="90000"/>
              </a:lnSpc>
              <a:spcAft>
                <a:spcPts val="1200"/>
              </a:spcAft>
              <a:buFont typeface="Arial" panose="020B0604020202020204" pitchFamily="34" charset="0"/>
              <a:buChar char="•"/>
            </a:pPr>
            <a:r>
              <a:rPr lang="en-US" sz="4800" dirty="0">
                <a:solidFill>
                  <a:schemeClr val="tx2"/>
                </a:solidFill>
              </a:rPr>
              <a:t>Floodplain of Senegal river basin</a:t>
            </a:r>
          </a:p>
          <a:p>
            <a:pPr marL="738950" indent="-685800" defTabSz="1828800">
              <a:lnSpc>
                <a:spcPct val="90000"/>
              </a:lnSpc>
              <a:spcAft>
                <a:spcPts val="1200"/>
              </a:spcAft>
              <a:buFont typeface="Arial" panose="020B0604020202020204" pitchFamily="34" charset="0"/>
              <a:buChar char="•"/>
            </a:pPr>
            <a:r>
              <a:rPr lang="en-US" sz="4800" dirty="0">
                <a:solidFill>
                  <a:schemeClr val="tx2"/>
                </a:solidFill>
              </a:rPr>
              <a:t>Annual inundation</a:t>
            </a:r>
          </a:p>
          <a:p>
            <a:pPr marL="738950" indent="-685800" defTabSz="1828800">
              <a:lnSpc>
                <a:spcPct val="90000"/>
              </a:lnSpc>
              <a:spcAft>
                <a:spcPts val="1200"/>
              </a:spcAft>
              <a:buFont typeface="Arial" panose="020B0604020202020204" pitchFamily="34" charset="0"/>
              <a:buChar char="•"/>
            </a:pPr>
            <a:r>
              <a:rPr lang="en-US" sz="4800" dirty="0">
                <a:solidFill>
                  <a:schemeClr val="tx2"/>
                </a:solidFill>
              </a:rPr>
              <a:t>Limited knowledge (sparse observations, flat topography)</a:t>
            </a:r>
          </a:p>
          <a:p>
            <a:pPr marL="738950" indent="-685800" defTabSz="1828800">
              <a:lnSpc>
                <a:spcPct val="90000"/>
              </a:lnSpc>
              <a:spcAft>
                <a:spcPts val="1200"/>
              </a:spcAft>
              <a:buFont typeface="Arial" panose="020B0604020202020204" pitchFamily="34" charset="0"/>
              <a:buChar char="•"/>
            </a:pPr>
            <a:r>
              <a:rPr lang="en-US" sz="4800" dirty="0">
                <a:solidFill>
                  <a:schemeClr val="tx2"/>
                </a:solidFill>
              </a:rPr>
              <a:t>Supports flood-recession agriculture &amp; associated ecosystem services</a:t>
            </a:r>
          </a:p>
        </p:txBody>
      </p:sp>
      <p:sp>
        <p:nvSpPr>
          <p:cNvPr id="13" name="ZoneTexte 12">
            <a:extLst>
              <a:ext uri="{FF2B5EF4-FFF2-40B4-BE49-F238E27FC236}">
                <a16:creationId xmlns:a16="http://schemas.microsoft.com/office/drawing/2014/main" id="{FFBC20F1-05A6-761B-FFC8-F26BCB438C08}"/>
              </a:ext>
            </a:extLst>
          </p:cNvPr>
          <p:cNvSpPr txBox="1"/>
          <p:nvPr/>
        </p:nvSpPr>
        <p:spPr>
          <a:xfrm>
            <a:off x="-7496" y="7111186"/>
            <a:ext cx="18143096" cy="4031873"/>
          </a:xfrm>
          <a:prstGeom prst="rect">
            <a:avLst/>
          </a:prstGeom>
          <a:noFill/>
        </p:spPr>
        <p:txBody>
          <a:bodyPr wrap="square">
            <a:spAutoFit/>
          </a:bodyPr>
          <a:lstStyle/>
          <a:p>
            <a:pPr marL="738950" indent="-685800" defTabSz="1828800">
              <a:lnSpc>
                <a:spcPct val="90000"/>
              </a:lnSpc>
              <a:spcAft>
                <a:spcPts val="1200"/>
              </a:spcAft>
              <a:buFont typeface="Wingdings" pitchFamily="2" charset="2"/>
              <a:buChar char="è"/>
            </a:pPr>
            <a:r>
              <a:rPr lang="en-US" sz="4800" dirty="0">
                <a:solidFill>
                  <a:schemeClr val="tx2"/>
                </a:solidFill>
              </a:rPr>
              <a:t>Map surface water dynamics through</a:t>
            </a:r>
          </a:p>
          <a:p>
            <a:pPr marL="510248" lvl="1" defTabSz="1828800">
              <a:lnSpc>
                <a:spcPct val="90000"/>
              </a:lnSpc>
              <a:spcAft>
                <a:spcPts val="1200"/>
              </a:spcAft>
            </a:pPr>
            <a:r>
              <a:rPr lang="en-US" sz="4800" dirty="0">
                <a:solidFill>
                  <a:schemeClr val="tx2"/>
                </a:solidFill>
              </a:rPr>
              <a:t>- 2D hydraulic modelling (HEC-RAS)</a:t>
            </a:r>
          </a:p>
          <a:p>
            <a:pPr marL="1196048" lvl="1" indent="-685800" defTabSz="1828800">
              <a:lnSpc>
                <a:spcPct val="90000"/>
              </a:lnSpc>
              <a:spcAft>
                <a:spcPts val="1200"/>
              </a:spcAft>
              <a:buFontTx/>
              <a:buChar char="-"/>
            </a:pPr>
            <a:r>
              <a:rPr lang="en-US" sz="4800" dirty="0">
                <a:solidFill>
                  <a:schemeClr val="tx2"/>
                </a:solidFill>
              </a:rPr>
              <a:t>Combining advances in remote sensing - DEM (</a:t>
            </a:r>
            <a:r>
              <a:rPr lang="en-US" sz="4800" dirty="0" err="1">
                <a:solidFill>
                  <a:schemeClr val="tx2"/>
                </a:solidFill>
              </a:rPr>
              <a:t>Fabdem</a:t>
            </a:r>
            <a:r>
              <a:rPr lang="en-US" sz="4800" dirty="0">
                <a:solidFill>
                  <a:schemeClr val="tx2"/>
                </a:solidFill>
              </a:rPr>
              <a:t>, </a:t>
            </a:r>
            <a:r>
              <a:rPr lang="en-US" sz="4800" dirty="0" err="1">
                <a:solidFill>
                  <a:schemeClr val="tx2"/>
                </a:solidFill>
              </a:rPr>
              <a:t>Copdem</a:t>
            </a:r>
            <a:r>
              <a:rPr lang="en-US" sz="4800" dirty="0">
                <a:solidFill>
                  <a:schemeClr val="tx2"/>
                </a:solidFill>
              </a:rPr>
              <a:t>), </a:t>
            </a:r>
          </a:p>
          <a:p>
            <a:pPr marL="510248" lvl="1" defTabSz="1828800">
              <a:lnSpc>
                <a:spcPct val="90000"/>
              </a:lnSpc>
              <a:spcAft>
                <a:spcPts val="1200"/>
              </a:spcAft>
            </a:pPr>
            <a:r>
              <a:rPr lang="en-US" sz="4800" dirty="0">
                <a:solidFill>
                  <a:schemeClr val="tx2"/>
                </a:solidFill>
              </a:rPr>
              <a:t>Sentinel-2 inundation maps, and field data</a:t>
            </a:r>
          </a:p>
          <a:p>
            <a:pPr marL="510248" lvl="1" defTabSz="1828800">
              <a:lnSpc>
                <a:spcPct val="90000"/>
              </a:lnSpc>
              <a:spcAft>
                <a:spcPts val="1200"/>
              </a:spcAft>
            </a:pPr>
            <a:r>
              <a:rPr lang="en-US" sz="4800" dirty="0">
                <a:solidFill>
                  <a:schemeClr val="tx2"/>
                </a:solidFill>
              </a:rPr>
              <a:t>	</a:t>
            </a:r>
          </a:p>
        </p:txBody>
      </p:sp>
      <p:sp>
        <p:nvSpPr>
          <p:cNvPr id="14" name="Rectangle 13">
            <a:extLst>
              <a:ext uri="{FF2B5EF4-FFF2-40B4-BE49-F238E27FC236}">
                <a16:creationId xmlns:a16="http://schemas.microsoft.com/office/drawing/2014/main" id="{E0E66A9F-4078-318D-6485-25E545BFC996}"/>
              </a:ext>
            </a:extLst>
          </p:cNvPr>
          <p:cNvSpPr/>
          <p:nvPr/>
        </p:nvSpPr>
        <p:spPr>
          <a:xfrm>
            <a:off x="12954000" y="2855376"/>
            <a:ext cx="131504" cy="1315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sz="3600" dirty="0"/>
          </a:p>
        </p:txBody>
      </p:sp>
      <p:sp>
        <p:nvSpPr>
          <p:cNvPr id="15" name="Rectangle 14">
            <a:extLst>
              <a:ext uri="{FF2B5EF4-FFF2-40B4-BE49-F238E27FC236}">
                <a16:creationId xmlns:a16="http://schemas.microsoft.com/office/drawing/2014/main" id="{F68B86CE-457E-F0AF-3673-0AE2865E2A6D}"/>
              </a:ext>
            </a:extLst>
          </p:cNvPr>
          <p:cNvSpPr/>
          <p:nvPr/>
        </p:nvSpPr>
        <p:spPr>
          <a:xfrm>
            <a:off x="11490418" y="1946148"/>
            <a:ext cx="131504" cy="1315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sz="3600" dirty="0"/>
          </a:p>
        </p:txBody>
      </p:sp>
      <p:sp>
        <p:nvSpPr>
          <p:cNvPr id="16" name="ZoneTexte 15">
            <a:extLst>
              <a:ext uri="{FF2B5EF4-FFF2-40B4-BE49-F238E27FC236}">
                <a16:creationId xmlns:a16="http://schemas.microsoft.com/office/drawing/2014/main" id="{D1C34320-C837-A1B5-6640-A56CBEB03365}"/>
              </a:ext>
            </a:extLst>
          </p:cNvPr>
          <p:cNvSpPr txBox="1"/>
          <p:nvPr/>
        </p:nvSpPr>
        <p:spPr>
          <a:xfrm>
            <a:off x="13019752" y="2584844"/>
            <a:ext cx="1931992" cy="415498"/>
          </a:xfrm>
          <a:prstGeom prst="rect">
            <a:avLst/>
          </a:prstGeom>
          <a:noFill/>
        </p:spPr>
        <p:txBody>
          <a:bodyPr wrap="square" rtlCol="0">
            <a:spAutoFit/>
          </a:bodyPr>
          <a:lstStyle/>
          <a:p>
            <a:r>
              <a:rPr lang="fr-FR" sz="2100" i="1" dirty="0"/>
              <a:t>Matam</a:t>
            </a:r>
          </a:p>
        </p:txBody>
      </p:sp>
      <p:sp>
        <p:nvSpPr>
          <p:cNvPr id="17" name="ZoneTexte 16">
            <a:extLst>
              <a:ext uri="{FF2B5EF4-FFF2-40B4-BE49-F238E27FC236}">
                <a16:creationId xmlns:a16="http://schemas.microsoft.com/office/drawing/2014/main" id="{552BD9B3-B1F7-A6E7-8DAA-F57BDF2E7BED}"/>
              </a:ext>
            </a:extLst>
          </p:cNvPr>
          <p:cNvSpPr txBox="1"/>
          <p:nvPr/>
        </p:nvSpPr>
        <p:spPr>
          <a:xfrm>
            <a:off x="11335454" y="2045550"/>
            <a:ext cx="1931992" cy="415498"/>
          </a:xfrm>
          <a:prstGeom prst="rect">
            <a:avLst/>
          </a:prstGeom>
          <a:noFill/>
        </p:spPr>
        <p:txBody>
          <a:bodyPr wrap="square" rtlCol="0">
            <a:spAutoFit/>
          </a:bodyPr>
          <a:lstStyle/>
          <a:p>
            <a:r>
              <a:rPr lang="fr-FR" sz="2100" i="1" dirty="0"/>
              <a:t>Podor</a:t>
            </a:r>
          </a:p>
        </p:txBody>
      </p:sp>
      <p:pic>
        <p:nvPicPr>
          <p:cNvPr id="18" name="Image 17">
            <a:extLst>
              <a:ext uri="{FF2B5EF4-FFF2-40B4-BE49-F238E27FC236}">
                <a16:creationId xmlns:a16="http://schemas.microsoft.com/office/drawing/2014/main" id="{7946D953-BAB4-2F2B-17F5-A5221443E16D}"/>
              </a:ext>
            </a:extLst>
          </p:cNvPr>
          <p:cNvPicPr>
            <a:picLocks noChangeAspect="1"/>
          </p:cNvPicPr>
          <p:nvPr/>
        </p:nvPicPr>
        <p:blipFill>
          <a:blip r:embed="rId4" cstate="print">
            <a:extLst>
              <a:ext uri="{28A0092B-C50C-407E-A947-70E740481C1C}">
                <a14:useLocalDpi xmlns:a14="http://schemas.microsoft.com/office/drawing/2010/main" val="0"/>
              </a:ext>
            </a:extLst>
          </a:blip>
          <a:srcRect l="76300" t="4965" r="3459" b="66370"/>
          <a:stretch/>
        </p:blipFill>
        <p:spPr>
          <a:xfrm>
            <a:off x="16251900" y="65505"/>
            <a:ext cx="2036100" cy="2066242"/>
          </a:xfrm>
          <a:prstGeom prst="rect">
            <a:avLst/>
          </a:prstGeom>
        </p:spPr>
      </p:pic>
    </p:spTree>
    <p:extLst>
      <p:ext uri="{BB962C8B-B14F-4D97-AF65-F5344CB8AC3E}">
        <p14:creationId xmlns:p14="http://schemas.microsoft.com/office/powerpoint/2010/main" val="119575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AD2B89D0-19B2-963E-287C-9FDD3879317C}"/>
              </a:ext>
            </a:extLst>
          </p:cNvPr>
          <p:cNvSpPr/>
          <p:nvPr/>
        </p:nvSpPr>
        <p:spPr>
          <a:xfrm>
            <a:off x="7772400" y="759576"/>
            <a:ext cx="2406462" cy="5727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a:solidFill>
                  <a:schemeClr val="tx2"/>
                </a:solidFill>
                <a:cs typeface="Times New Roman" panose="02020603050405020304" pitchFamily="18" charset="0"/>
              </a:rPr>
              <a:t>HEC-RAS </a:t>
            </a:r>
          </a:p>
        </p:txBody>
      </p:sp>
      <p:sp>
        <p:nvSpPr>
          <p:cNvPr id="25" name="Rectangle : coins arrondis 24">
            <a:extLst>
              <a:ext uri="{FF2B5EF4-FFF2-40B4-BE49-F238E27FC236}">
                <a16:creationId xmlns:a16="http://schemas.microsoft.com/office/drawing/2014/main" id="{921D1086-A834-8D5A-73C5-CFCEB6370D17}"/>
              </a:ext>
            </a:extLst>
          </p:cNvPr>
          <p:cNvSpPr/>
          <p:nvPr/>
        </p:nvSpPr>
        <p:spPr>
          <a:xfrm>
            <a:off x="7823157" y="1893599"/>
            <a:ext cx="2641686" cy="103426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63" dirty="0">
                <a:solidFill>
                  <a:schemeClr val="tx2"/>
                </a:solidFill>
                <a:latin typeface="Times New Roman" panose="02020603050405020304" pitchFamily="18" charset="0"/>
                <a:cs typeface="Times New Roman" panose="02020603050405020304" pitchFamily="18" charset="0"/>
              </a:rPr>
              <a:t>Simulation</a:t>
            </a:r>
          </a:p>
          <a:p>
            <a:pPr algn="ctr"/>
            <a:r>
              <a:rPr lang="en-US" sz="2763" dirty="0">
                <a:solidFill>
                  <a:schemeClr val="tx2"/>
                </a:solidFill>
                <a:latin typeface="Times New Roman" panose="02020603050405020304" pitchFamily="18" charset="0"/>
                <a:cs typeface="Times New Roman" panose="02020603050405020304" pitchFamily="18" charset="0"/>
              </a:rPr>
              <a:t>( Flood area)</a:t>
            </a:r>
          </a:p>
        </p:txBody>
      </p:sp>
      <p:sp>
        <p:nvSpPr>
          <p:cNvPr id="27" name="Rectangle : coins arrondis 26">
            <a:extLst>
              <a:ext uri="{FF2B5EF4-FFF2-40B4-BE49-F238E27FC236}">
                <a16:creationId xmlns:a16="http://schemas.microsoft.com/office/drawing/2014/main" id="{686C17CA-3656-B9B5-7501-BF4CA402F9FE}"/>
              </a:ext>
            </a:extLst>
          </p:cNvPr>
          <p:cNvSpPr/>
          <p:nvPr/>
        </p:nvSpPr>
        <p:spPr>
          <a:xfrm>
            <a:off x="7603447" y="4912683"/>
            <a:ext cx="2885738" cy="91445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63" dirty="0">
                <a:solidFill>
                  <a:schemeClr val="tx2"/>
                </a:solidFill>
                <a:latin typeface="Times New Roman" panose="02020603050405020304" pitchFamily="18" charset="0"/>
                <a:cs typeface="Times New Roman" panose="02020603050405020304" pitchFamily="18" charset="0"/>
              </a:rPr>
              <a:t>Calibration</a:t>
            </a:r>
          </a:p>
          <a:p>
            <a:pPr algn="ctr"/>
            <a:r>
              <a:rPr lang="en-US" sz="2763" dirty="0">
                <a:solidFill>
                  <a:schemeClr val="tx2"/>
                </a:solidFill>
                <a:latin typeface="Times New Roman" panose="02020603050405020304" pitchFamily="18" charset="0"/>
                <a:cs typeface="Times New Roman" panose="02020603050405020304" pitchFamily="18" charset="0"/>
              </a:rPr>
              <a:t>(Input parameters)</a:t>
            </a:r>
          </a:p>
        </p:txBody>
      </p:sp>
      <p:sp>
        <p:nvSpPr>
          <p:cNvPr id="43" name="Rectangle : coins arrondis 42">
            <a:extLst>
              <a:ext uri="{FF2B5EF4-FFF2-40B4-BE49-F238E27FC236}">
                <a16:creationId xmlns:a16="http://schemas.microsoft.com/office/drawing/2014/main" id="{C1C80C0D-2392-8C57-10A5-D9F3FC043D7B}"/>
              </a:ext>
            </a:extLst>
          </p:cNvPr>
          <p:cNvSpPr/>
          <p:nvPr/>
        </p:nvSpPr>
        <p:spPr>
          <a:xfrm>
            <a:off x="14469879" y="822945"/>
            <a:ext cx="2893099" cy="5685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a:solidFill>
                  <a:schemeClr val="tx2"/>
                </a:solidFill>
                <a:cs typeface="Times New Roman" panose="02020603050405020304" pitchFamily="18" charset="0"/>
              </a:rPr>
              <a:t>SENTINEL-2 </a:t>
            </a:r>
          </a:p>
        </p:txBody>
      </p:sp>
      <p:sp>
        <p:nvSpPr>
          <p:cNvPr id="44" name="Rectangle : coins arrondis 43">
            <a:extLst>
              <a:ext uri="{FF2B5EF4-FFF2-40B4-BE49-F238E27FC236}">
                <a16:creationId xmlns:a16="http://schemas.microsoft.com/office/drawing/2014/main" id="{E7D309E2-9991-6FAC-8A76-EA34EEBB2F99}"/>
              </a:ext>
            </a:extLst>
          </p:cNvPr>
          <p:cNvSpPr/>
          <p:nvPr/>
        </p:nvSpPr>
        <p:spPr>
          <a:xfrm>
            <a:off x="14705609" y="1893599"/>
            <a:ext cx="2508005" cy="103426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63" dirty="0">
                <a:solidFill>
                  <a:schemeClr val="tx2"/>
                </a:solidFill>
                <a:latin typeface="Times New Roman" panose="02020603050405020304" pitchFamily="18" charset="0"/>
                <a:cs typeface="Times New Roman" panose="02020603050405020304" pitchFamily="18" charset="0"/>
              </a:rPr>
              <a:t>MNDWI (Water-Bodies) </a:t>
            </a:r>
          </a:p>
        </p:txBody>
      </p:sp>
      <p:cxnSp>
        <p:nvCxnSpPr>
          <p:cNvPr id="49" name="Connecteur : en angle 48">
            <a:extLst>
              <a:ext uri="{FF2B5EF4-FFF2-40B4-BE49-F238E27FC236}">
                <a16:creationId xmlns:a16="http://schemas.microsoft.com/office/drawing/2014/main" id="{4889CC6E-3098-B9E4-C637-FA5CBF025EC2}"/>
              </a:ext>
            </a:extLst>
          </p:cNvPr>
          <p:cNvCxnSpPr>
            <a:cxnSpLocks/>
            <a:stCxn id="43" idx="3"/>
            <a:endCxn id="44" idx="3"/>
          </p:cNvCxnSpPr>
          <p:nvPr/>
        </p:nvCxnSpPr>
        <p:spPr>
          <a:xfrm flipH="1">
            <a:off x="17213614" y="1107207"/>
            <a:ext cx="149364" cy="1303526"/>
          </a:xfrm>
          <a:prstGeom prst="bentConnector3">
            <a:avLst>
              <a:gd name="adj1" fmla="val -153049"/>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55" name="Connecteur : en angle 54">
            <a:extLst>
              <a:ext uri="{FF2B5EF4-FFF2-40B4-BE49-F238E27FC236}">
                <a16:creationId xmlns:a16="http://schemas.microsoft.com/office/drawing/2014/main" id="{2A7E9644-BB98-5E49-76AA-75D3AA1413A7}"/>
              </a:ext>
            </a:extLst>
          </p:cNvPr>
          <p:cNvCxnSpPr>
            <a:cxnSpLocks/>
            <a:stCxn id="21" idx="1"/>
            <a:endCxn id="25" idx="1"/>
          </p:cNvCxnSpPr>
          <p:nvPr/>
        </p:nvCxnSpPr>
        <p:spPr>
          <a:xfrm rot="10800000" flipH="1" flipV="1">
            <a:off x="7772399" y="1045969"/>
            <a:ext cx="50757" cy="1364763"/>
          </a:xfrm>
          <a:prstGeom prst="bentConnector3">
            <a:avLst>
              <a:gd name="adj1" fmla="val -45038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60" name="Rectangle : coins arrondis 59">
            <a:extLst>
              <a:ext uri="{FF2B5EF4-FFF2-40B4-BE49-F238E27FC236}">
                <a16:creationId xmlns:a16="http://schemas.microsoft.com/office/drawing/2014/main" id="{BF6C1B34-EF22-5BB3-29DB-C4F8A2AAC5BB}"/>
              </a:ext>
            </a:extLst>
          </p:cNvPr>
          <p:cNvSpPr/>
          <p:nvPr/>
        </p:nvSpPr>
        <p:spPr>
          <a:xfrm>
            <a:off x="11508109" y="3574219"/>
            <a:ext cx="2039527" cy="8243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63" dirty="0">
                <a:solidFill>
                  <a:schemeClr val="accent6">
                    <a:lumMod val="75000"/>
                  </a:schemeClr>
                </a:solidFill>
                <a:latin typeface="Times New Roman" panose="02020603050405020304" pitchFamily="18" charset="0"/>
                <a:cs typeface="Times New Roman" panose="02020603050405020304" pitchFamily="18" charset="0"/>
              </a:rPr>
              <a:t>KGE,</a:t>
            </a:r>
          </a:p>
          <a:p>
            <a:pPr algn="ctr"/>
            <a:r>
              <a:rPr lang="en-US" sz="2763" dirty="0">
                <a:solidFill>
                  <a:schemeClr val="accent6">
                    <a:lumMod val="75000"/>
                  </a:schemeClr>
                </a:solidFill>
                <a:latin typeface="Times New Roman" panose="02020603050405020304" pitchFamily="18" charset="0"/>
                <a:cs typeface="Times New Roman" panose="02020603050405020304" pitchFamily="18" charset="0"/>
              </a:rPr>
              <a:t> F1-score</a:t>
            </a:r>
          </a:p>
        </p:txBody>
      </p:sp>
      <p:cxnSp>
        <p:nvCxnSpPr>
          <p:cNvPr id="62" name="Connecteur droit avec flèche 61">
            <a:extLst>
              <a:ext uri="{FF2B5EF4-FFF2-40B4-BE49-F238E27FC236}">
                <a16:creationId xmlns:a16="http://schemas.microsoft.com/office/drawing/2014/main" id="{FE3BD485-6429-E592-5D9C-AF8B4D53A046}"/>
              </a:ext>
            </a:extLst>
          </p:cNvPr>
          <p:cNvCxnSpPr>
            <a:cxnSpLocks/>
            <a:stCxn id="25" idx="3"/>
            <a:endCxn id="60" idx="0"/>
          </p:cNvCxnSpPr>
          <p:nvPr/>
        </p:nvCxnSpPr>
        <p:spPr>
          <a:xfrm>
            <a:off x="10464843" y="2410733"/>
            <a:ext cx="2063030" cy="116348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66" name="Connecteur droit avec flèche 65">
            <a:extLst>
              <a:ext uri="{FF2B5EF4-FFF2-40B4-BE49-F238E27FC236}">
                <a16:creationId xmlns:a16="http://schemas.microsoft.com/office/drawing/2014/main" id="{00135C1E-AAEF-FFE9-6634-D07925AD203D}"/>
              </a:ext>
            </a:extLst>
          </p:cNvPr>
          <p:cNvCxnSpPr>
            <a:cxnSpLocks/>
            <a:stCxn id="44" idx="1"/>
            <a:endCxn id="60" idx="0"/>
          </p:cNvCxnSpPr>
          <p:nvPr/>
        </p:nvCxnSpPr>
        <p:spPr>
          <a:xfrm flipH="1">
            <a:off x="12527873" y="2410733"/>
            <a:ext cx="2177736" cy="116348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71" name="Rectangle : coins arrondis 70">
            <a:extLst>
              <a:ext uri="{FF2B5EF4-FFF2-40B4-BE49-F238E27FC236}">
                <a16:creationId xmlns:a16="http://schemas.microsoft.com/office/drawing/2014/main" id="{3AB6C4B8-F63A-1B04-5500-CE500C7210AC}"/>
              </a:ext>
            </a:extLst>
          </p:cNvPr>
          <p:cNvSpPr/>
          <p:nvPr/>
        </p:nvSpPr>
        <p:spPr>
          <a:xfrm>
            <a:off x="8541123" y="3762599"/>
            <a:ext cx="1010386" cy="42523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63" dirty="0">
                <a:solidFill>
                  <a:schemeClr val="tx1"/>
                </a:solidFill>
                <a:latin typeface="Times New Roman" panose="02020603050405020304" pitchFamily="18" charset="0"/>
                <a:cs typeface="Times New Roman" panose="02020603050405020304" pitchFamily="18" charset="0"/>
              </a:rPr>
              <a:t>No</a:t>
            </a:r>
          </a:p>
        </p:txBody>
      </p:sp>
      <p:sp>
        <p:nvSpPr>
          <p:cNvPr id="72" name="Rectangle : coins arrondis 71">
            <a:extLst>
              <a:ext uri="{FF2B5EF4-FFF2-40B4-BE49-F238E27FC236}">
                <a16:creationId xmlns:a16="http://schemas.microsoft.com/office/drawing/2014/main" id="{6ABFF82A-F60B-6C0A-4DDB-91C733F5E606}"/>
              </a:ext>
            </a:extLst>
          </p:cNvPr>
          <p:cNvSpPr/>
          <p:nvPr/>
        </p:nvSpPr>
        <p:spPr>
          <a:xfrm>
            <a:off x="14218686" y="3668019"/>
            <a:ext cx="1109078" cy="63670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63" dirty="0">
                <a:solidFill>
                  <a:schemeClr val="tx1"/>
                </a:solidFill>
                <a:latin typeface="Times New Roman" panose="02020603050405020304" pitchFamily="18" charset="0"/>
                <a:cs typeface="Times New Roman" panose="02020603050405020304" pitchFamily="18" charset="0"/>
              </a:rPr>
              <a:t>Yes</a:t>
            </a:r>
          </a:p>
        </p:txBody>
      </p:sp>
      <p:sp>
        <p:nvSpPr>
          <p:cNvPr id="81" name="Rectangle : coins arrondis 80">
            <a:extLst>
              <a:ext uri="{FF2B5EF4-FFF2-40B4-BE49-F238E27FC236}">
                <a16:creationId xmlns:a16="http://schemas.microsoft.com/office/drawing/2014/main" id="{104E7544-0C42-1E96-B93D-8BCEC3E9C7D5}"/>
              </a:ext>
            </a:extLst>
          </p:cNvPr>
          <p:cNvSpPr/>
          <p:nvPr/>
        </p:nvSpPr>
        <p:spPr>
          <a:xfrm>
            <a:off x="7162800" y="425916"/>
            <a:ext cx="10730146" cy="6311490"/>
          </a:xfrm>
          <a:prstGeom prst="roundRect">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776" dirty="0"/>
          </a:p>
        </p:txBody>
      </p:sp>
      <p:sp>
        <p:nvSpPr>
          <p:cNvPr id="83" name="Rectangle : coins arrondis 82">
            <a:extLst>
              <a:ext uri="{FF2B5EF4-FFF2-40B4-BE49-F238E27FC236}">
                <a16:creationId xmlns:a16="http://schemas.microsoft.com/office/drawing/2014/main" id="{19448CFB-F949-412D-7845-DC21CF58F2D8}"/>
              </a:ext>
            </a:extLst>
          </p:cNvPr>
          <p:cNvSpPr/>
          <p:nvPr/>
        </p:nvSpPr>
        <p:spPr>
          <a:xfrm>
            <a:off x="10287000" y="9010968"/>
            <a:ext cx="4486226" cy="65965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chemeClr val="tx2"/>
                </a:solidFill>
                <a:latin typeface="Times New Roman" panose="02020603050405020304" pitchFamily="18" charset="0"/>
                <a:cs typeface="Times New Roman" panose="02020603050405020304" pitchFamily="18" charset="0"/>
              </a:rPr>
              <a:t>Flood mapping </a:t>
            </a:r>
          </a:p>
        </p:txBody>
      </p:sp>
      <p:sp>
        <p:nvSpPr>
          <p:cNvPr id="84" name="Rectangle : coins arrondis 83">
            <a:extLst>
              <a:ext uri="{FF2B5EF4-FFF2-40B4-BE49-F238E27FC236}">
                <a16:creationId xmlns:a16="http://schemas.microsoft.com/office/drawing/2014/main" id="{98F307C4-B325-8B1D-2C15-538BADDF85A4}"/>
              </a:ext>
            </a:extLst>
          </p:cNvPr>
          <p:cNvSpPr/>
          <p:nvPr/>
        </p:nvSpPr>
        <p:spPr>
          <a:xfrm>
            <a:off x="10675587" y="7769297"/>
            <a:ext cx="3704570" cy="65965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cs typeface="Times New Roman" panose="02020603050405020304" pitchFamily="18" charset="0"/>
              </a:rPr>
              <a:t>Validation (model)</a:t>
            </a:r>
          </a:p>
        </p:txBody>
      </p:sp>
      <p:cxnSp>
        <p:nvCxnSpPr>
          <p:cNvPr id="94" name="Connecteur droit avec flèche 93">
            <a:extLst>
              <a:ext uri="{FF2B5EF4-FFF2-40B4-BE49-F238E27FC236}">
                <a16:creationId xmlns:a16="http://schemas.microsoft.com/office/drawing/2014/main" id="{77BD2F27-7EF8-1659-55EE-11DAD76DC0F2}"/>
              </a:ext>
            </a:extLst>
          </p:cNvPr>
          <p:cNvCxnSpPr>
            <a:cxnSpLocks/>
            <a:stCxn id="71" idx="2"/>
            <a:endCxn id="27" idx="0"/>
          </p:cNvCxnSpPr>
          <p:nvPr/>
        </p:nvCxnSpPr>
        <p:spPr>
          <a:xfrm>
            <a:off x="9046316" y="4187838"/>
            <a:ext cx="0" cy="72484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96" name="Rectangle : coins arrondis 95">
            <a:extLst>
              <a:ext uri="{FF2B5EF4-FFF2-40B4-BE49-F238E27FC236}">
                <a16:creationId xmlns:a16="http://schemas.microsoft.com/office/drawing/2014/main" id="{0F76D04B-D75C-FB98-C0F4-055F0DE551B0}"/>
              </a:ext>
            </a:extLst>
          </p:cNvPr>
          <p:cNvSpPr/>
          <p:nvPr/>
        </p:nvSpPr>
        <p:spPr>
          <a:xfrm>
            <a:off x="7162801" y="7298641"/>
            <a:ext cx="10730146" cy="2808188"/>
          </a:xfrm>
          <a:prstGeom prst="roundRect">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776" dirty="0"/>
          </a:p>
        </p:txBody>
      </p:sp>
      <p:cxnSp>
        <p:nvCxnSpPr>
          <p:cNvPr id="50" name="Connecteur : en angle 49">
            <a:extLst>
              <a:ext uri="{FF2B5EF4-FFF2-40B4-BE49-F238E27FC236}">
                <a16:creationId xmlns:a16="http://schemas.microsoft.com/office/drawing/2014/main" id="{BC338118-3049-024D-68DD-977228565C2B}"/>
              </a:ext>
            </a:extLst>
          </p:cNvPr>
          <p:cNvCxnSpPr>
            <a:cxnSpLocks/>
            <a:stCxn id="27" idx="1"/>
            <a:endCxn id="71" idx="1"/>
          </p:cNvCxnSpPr>
          <p:nvPr/>
        </p:nvCxnSpPr>
        <p:spPr>
          <a:xfrm rot="10800000" flipH="1">
            <a:off x="7603447" y="3975220"/>
            <a:ext cx="937676" cy="1394691"/>
          </a:xfrm>
          <a:prstGeom prst="bentConnector3">
            <a:avLst>
              <a:gd name="adj1" fmla="val -24379"/>
            </a:avLst>
          </a:prstGeom>
          <a:ln w="28575">
            <a:solidFill>
              <a:srgbClr val="EE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eur droit avec flèche 98">
            <a:extLst>
              <a:ext uri="{FF2B5EF4-FFF2-40B4-BE49-F238E27FC236}">
                <a16:creationId xmlns:a16="http://schemas.microsoft.com/office/drawing/2014/main" id="{309525C5-2C7B-69AF-B618-2C335175362C}"/>
              </a:ext>
            </a:extLst>
          </p:cNvPr>
          <p:cNvCxnSpPr>
            <a:cxnSpLocks/>
            <a:stCxn id="84" idx="2"/>
            <a:endCxn id="83" idx="0"/>
          </p:cNvCxnSpPr>
          <p:nvPr/>
        </p:nvCxnSpPr>
        <p:spPr>
          <a:xfrm>
            <a:off x="12527872" y="8428950"/>
            <a:ext cx="2241" cy="58201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51" name="Connecteur droit avec flèche 150">
            <a:extLst>
              <a:ext uri="{FF2B5EF4-FFF2-40B4-BE49-F238E27FC236}">
                <a16:creationId xmlns:a16="http://schemas.microsoft.com/office/drawing/2014/main" id="{6D975B89-ED11-E11E-3627-34733E273F8D}"/>
              </a:ext>
            </a:extLst>
          </p:cNvPr>
          <p:cNvCxnSpPr>
            <a:cxnSpLocks/>
            <a:stCxn id="60" idx="3"/>
            <a:endCxn id="72" idx="1"/>
          </p:cNvCxnSpPr>
          <p:nvPr/>
        </p:nvCxnSpPr>
        <p:spPr>
          <a:xfrm>
            <a:off x="13547636" y="3986371"/>
            <a:ext cx="671050" cy="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57" name="Connecteur droit avec flèche 156">
            <a:extLst>
              <a:ext uri="{FF2B5EF4-FFF2-40B4-BE49-F238E27FC236}">
                <a16:creationId xmlns:a16="http://schemas.microsoft.com/office/drawing/2014/main" id="{AAB67F0E-DB07-5398-5893-2B33166812AA}"/>
              </a:ext>
            </a:extLst>
          </p:cNvPr>
          <p:cNvCxnSpPr>
            <a:cxnSpLocks/>
            <a:stCxn id="60" idx="1"/>
            <a:endCxn id="71" idx="3"/>
          </p:cNvCxnSpPr>
          <p:nvPr/>
        </p:nvCxnSpPr>
        <p:spPr>
          <a:xfrm flipH="1" flipV="1">
            <a:off x="9551509" y="3975219"/>
            <a:ext cx="1956600" cy="11152"/>
          </a:xfrm>
          <a:prstGeom prst="straightConnector1">
            <a:avLst/>
          </a:prstGeom>
          <a:ln w="28575">
            <a:solidFill>
              <a:srgbClr val="EE000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Connecteur droit avec flèche 166">
            <a:extLst>
              <a:ext uri="{FF2B5EF4-FFF2-40B4-BE49-F238E27FC236}">
                <a16:creationId xmlns:a16="http://schemas.microsoft.com/office/drawing/2014/main" id="{19D344AF-6C8A-7202-ECF7-309A9865E6EC}"/>
              </a:ext>
            </a:extLst>
          </p:cNvPr>
          <p:cNvCxnSpPr>
            <a:cxnSpLocks/>
            <a:stCxn id="27" idx="3"/>
            <a:endCxn id="168" idx="1"/>
          </p:cNvCxnSpPr>
          <p:nvPr/>
        </p:nvCxnSpPr>
        <p:spPr>
          <a:xfrm flipV="1">
            <a:off x="10489185" y="5362820"/>
            <a:ext cx="1643626" cy="709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68" name="Rectangle : coins arrondis 167">
            <a:extLst>
              <a:ext uri="{FF2B5EF4-FFF2-40B4-BE49-F238E27FC236}">
                <a16:creationId xmlns:a16="http://schemas.microsoft.com/office/drawing/2014/main" id="{0A9FEF3C-6FF5-8E98-0FB6-B40DAD4FFC53}"/>
              </a:ext>
            </a:extLst>
          </p:cNvPr>
          <p:cNvSpPr/>
          <p:nvPr/>
        </p:nvSpPr>
        <p:spPr>
          <a:xfrm>
            <a:off x="12132811" y="5063474"/>
            <a:ext cx="790123" cy="5986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63" dirty="0">
                <a:solidFill>
                  <a:schemeClr val="tx1"/>
                </a:solidFill>
                <a:latin typeface="Times New Roman" panose="02020603050405020304" pitchFamily="18" charset="0"/>
                <a:cs typeface="Times New Roman" panose="02020603050405020304" pitchFamily="18" charset="0"/>
              </a:rPr>
              <a:t>Yes</a:t>
            </a:r>
          </a:p>
        </p:txBody>
      </p:sp>
      <p:cxnSp>
        <p:nvCxnSpPr>
          <p:cNvPr id="171" name="Connecteur droit avec flèche 170">
            <a:extLst>
              <a:ext uri="{FF2B5EF4-FFF2-40B4-BE49-F238E27FC236}">
                <a16:creationId xmlns:a16="http://schemas.microsoft.com/office/drawing/2014/main" id="{E4908462-6474-1709-3E6B-A6FB0E9198E0}"/>
              </a:ext>
            </a:extLst>
          </p:cNvPr>
          <p:cNvCxnSpPr>
            <a:cxnSpLocks/>
            <a:stCxn id="168" idx="0"/>
            <a:endCxn id="60" idx="2"/>
          </p:cNvCxnSpPr>
          <p:nvPr/>
        </p:nvCxnSpPr>
        <p:spPr>
          <a:xfrm flipV="1">
            <a:off x="12527873" y="4398522"/>
            <a:ext cx="0" cy="66495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2" name="Rectangle 1">
            <a:extLst>
              <a:ext uri="{FF2B5EF4-FFF2-40B4-BE49-F238E27FC236}">
                <a16:creationId xmlns:a16="http://schemas.microsoft.com/office/drawing/2014/main" id="{74A753B1-1C10-53E8-C259-EF155BB98419}"/>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Methods</a:t>
            </a:r>
          </a:p>
        </p:txBody>
      </p:sp>
      <p:sp>
        <p:nvSpPr>
          <p:cNvPr id="65" name="Rectangle : coins arrondis 64">
            <a:extLst>
              <a:ext uri="{FF2B5EF4-FFF2-40B4-BE49-F238E27FC236}">
                <a16:creationId xmlns:a16="http://schemas.microsoft.com/office/drawing/2014/main" id="{09F06F68-DEFD-A2DC-BCAE-C1248DFE09F1}"/>
              </a:ext>
            </a:extLst>
          </p:cNvPr>
          <p:cNvSpPr/>
          <p:nvPr/>
        </p:nvSpPr>
        <p:spPr>
          <a:xfrm>
            <a:off x="3652627" y="2713869"/>
            <a:ext cx="2438400" cy="10934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noProof="0" dirty="0">
                <a:solidFill>
                  <a:schemeClr val="tx2"/>
                </a:solidFill>
                <a:cs typeface="Times New Roman" panose="02020603050405020304" pitchFamily="18" charset="0"/>
              </a:rPr>
              <a:t>DEM Accuracy</a:t>
            </a:r>
          </a:p>
        </p:txBody>
      </p:sp>
      <p:sp>
        <p:nvSpPr>
          <p:cNvPr id="67" name="Rectangle : coins arrondis 66">
            <a:extLst>
              <a:ext uri="{FF2B5EF4-FFF2-40B4-BE49-F238E27FC236}">
                <a16:creationId xmlns:a16="http://schemas.microsoft.com/office/drawing/2014/main" id="{0A7A8A25-3C4C-17B6-D026-D438A081C863}"/>
              </a:ext>
            </a:extLst>
          </p:cNvPr>
          <p:cNvSpPr/>
          <p:nvPr/>
        </p:nvSpPr>
        <p:spPr>
          <a:xfrm>
            <a:off x="425533" y="3917441"/>
            <a:ext cx="3976106" cy="174472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000" noProof="0" dirty="0">
                <a:solidFill>
                  <a:schemeClr val="tx2"/>
                </a:solidFill>
                <a:latin typeface="Times New Roman" panose="02020603050405020304" pitchFamily="18" charset="0"/>
                <a:cs typeface="Times New Roman" panose="02020603050405020304" pitchFamily="18" charset="0"/>
              </a:rPr>
              <a:t>Elevation </a:t>
            </a:r>
          </a:p>
          <a:p>
            <a:pPr algn="just"/>
            <a:r>
              <a:rPr lang="en-US" sz="3000" noProof="0" dirty="0">
                <a:solidFill>
                  <a:schemeClr val="tx2"/>
                </a:solidFill>
                <a:latin typeface="Times New Roman" panose="02020603050405020304" pitchFamily="18" charset="0"/>
                <a:cs typeface="Times New Roman" panose="02020603050405020304" pitchFamily="18" charset="0"/>
              </a:rPr>
              <a:t>(FABDEM, TanDEM, COPDEM…) </a:t>
            </a:r>
          </a:p>
        </p:txBody>
      </p:sp>
      <p:sp>
        <p:nvSpPr>
          <p:cNvPr id="68" name="Rectangle : coins arrondis 67">
            <a:extLst>
              <a:ext uri="{FF2B5EF4-FFF2-40B4-BE49-F238E27FC236}">
                <a16:creationId xmlns:a16="http://schemas.microsoft.com/office/drawing/2014/main" id="{71FF44A3-67FF-57C3-2406-4C5A515AF53C}"/>
              </a:ext>
            </a:extLst>
          </p:cNvPr>
          <p:cNvSpPr/>
          <p:nvPr/>
        </p:nvSpPr>
        <p:spPr>
          <a:xfrm>
            <a:off x="364573" y="1332364"/>
            <a:ext cx="4037066" cy="12014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2"/>
                </a:solidFill>
                <a:latin typeface="Times New Roman" panose="02020603050405020304" pitchFamily="18" charset="0"/>
                <a:cs typeface="Times New Roman" panose="02020603050405020304" pitchFamily="18" charset="0"/>
              </a:rPr>
              <a:t>G</a:t>
            </a:r>
            <a:r>
              <a:rPr lang="en-US" sz="3000" noProof="0" dirty="0">
                <a:solidFill>
                  <a:schemeClr val="tx2"/>
                </a:solidFill>
                <a:latin typeface="Times New Roman" panose="02020603050405020304" pitchFamily="18" charset="0"/>
                <a:cs typeface="Times New Roman" panose="02020603050405020304" pitchFamily="18" charset="0"/>
              </a:rPr>
              <a:t>round control points </a:t>
            </a:r>
          </a:p>
        </p:txBody>
      </p:sp>
      <p:sp>
        <p:nvSpPr>
          <p:cNvPr id="69" name="Rectangle : coins arrondis 68">
            <a:extLst>
              <a:ext uri="{FF2B5EF4-FFF2-40B4-BE49-F238E27FC236}">
                <a16:creationId xmlns:a16="http://schemas.microsoft.com/office/drawing/2014/main" id="{665B753C-742B-BEAE-22B9-E4DEEA3D9223}"/>
              </a:ext>
            </a:extLst>
          </p:cNvPr>
          <p:cNvSpPr/>
          <p:nvPr/>
        </p:nvSpPr>
        <p:spPr>
          <a:xfrm>
            <a:off x="242416" y="993642"/>
            <a:ext cx="6153982" cy="4856355"/>
          </a:xfrm>
          <a:prstGeom prst="roundRect">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noProof="0" dirty="0"/>
          </a:p>
        </p:txBody>
      </p:sp>
      <p:cxnSp>
        <p:nvCxnSpPr>
          <p:cNvPr id="70" name="Connecteur droit avec flèche 69">
            <a:extLst>
              <a:ext uri="{FF2B5EF4-FFF2-40B4-BE49-F238E27FC236}">
                <a16:creationId xmlns:a16="http://schemas.microsoft.com/office/drawing/2014/main" id="{03E92B20-2CB4-A53C-F139-28A766EB4659}"/>
              </a:ext>
            </a:extLst>
          </p:cNvPr>
          <p:cNvCxnSpPr>
            <a:cxnSpLocks/>
            <a:stCxn id="68" idx="2"/>
            <a:endCxn id="65" idx="1"/>
          </p:cNvCxnSpPr>
          <p:nvPr/>
        </p:nvCxnSpPr>
        <p:spPr>
          <a:xfrm>
            <a:off x="2383106" y="2533834"/>
            <a:ext cx="1269521" cy="72674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73" name="Connecteur droit avec flèche 72">
            <a:extLst>
              <a:ext uri="{FF2B5EF4-FFF2-40B4-BE49-F238E27FC236}">
                <a16:creationId xmlns:a16="http://schemas.microsoft.com/office/drawing/2014/main" id="{372BDDBA-1107-64AD-D3F3-70952D965109}"/>
              </a:ext>
            </a:extLst>
          </p:cNvPr>
          <p:cNvCxnSpPr>
            <a:cxnSpLocks/>
            <a:stCxn id="67" idx="0"/>
            <a:endCxn id="65" idx="1"/>
          </p:cNvCxnSpPr>
          <p:nvPr/>
        </p:nvCxnSpPr>
        <p:spPr>
          <a:xfrm flipV="1">
            <a:off x="2413586" y="3260575"/>
            <a:ext cx="1239041" cy="65686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10" name="Connecteur : en angle 109">
            <a:extLst>
              <a:ext uri="{FF2B5EF4-FFF2-40B4-BE49-F238E27FC236}">
                <a16:creationId xmlns:a16="http://schemas.microsoft.com/office/drawing/2014/main" id="{10A0DE67-4308-A0A5-1559-C4DCC91131F8}"/>
              </a:ext>
            </a:extLst>
          </p:cNvPr>
          <p:cNvCxnSpPr>
            <a:cxnSpLocks/>
            <a:stCxn id="65" idx="3"/>
            <a:endCxn id="21" idx="0"/>
          </p:cNvCxnSpPr>
          <p:nvPr/>
        </p:nvCxnSpPr>
        <p:spPr>
          <a:xfrm flipV="1">
            <a:off x="6091027" y="759576"/>
            <a:ext cx="2884604" cy="2500999"/>
          </a:xfrm>
          <a:prstGeom prst="bentConnector4">
            <a:avLst>
              <a:gd name="adj1" fmla="val 29144"/>
              <a:gd name="adj2" fmla="val 12620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eur : en angle 126">
            <a:extLst>
              <a:ext uri="{FF2B5EF4-FFF2-40B4-BE49-F238E27FC236}">
                <a16:creationId xmlns:a16="http://schemas.microsoft.com/office/drawing/2014/main" id="{88586A57-6180-CBA5-4898-466DA5A0FA08}"/>
              </a:ext>
            </a:extLst>
          </p:cNvPr>
          <p:cNvCxnSpPr>
            <a:cxnSpLocks/>
            <a:stCxn id="72" idx="2"/>
            <a:endCxn id="84" idx="0"/>
          </p:cNvCxnSpPr>
          <p:nvPr/>
        </p:nvCxnSpPr>
        <p:spPr>
          <a:xfrm rot="5400000">
            <a:off x="11918262" y="4914333"/>
            <a:ext cx="3464575" cy="2245353"/>
          </a:xfrm>
          <a:prstGeom prst="bentConnector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0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8260" y="2628900"/>
            <a:ext cx="7038380" cy="7315200"/>
          </a:xfrm>
          <a:custGeom>
            <a:avLst/>
            <a:gdLst/>
            <a:ahLst/>
            <a:cxnLst/>
            <a:rect l="l" t="t" r="r" b="b"/>
            <a:pathLst>
              <a:path w="5387365" h="5286667">
                <a:moveTo>
                  <a:pt x="0" y="0"/>
                </a:moveTo>
                <a:lnTo>
                  <a:pt x="5387365" y="0"/>
                </a:lnTo>
                <a:lnTo>
                  <a:pt x="5387365" y="5286666"/>
                </a:lnTo>
                <a:lnTo>
                  <a:pt x="0" y="5286666"/>
                </a:lnTo>
                <a:lnTo>
                  <a:pt x="0" y="0"/>
                </a:lnTo>
                <a:close/>
              </a:path>
            </a:pathLst>
          </a:custGeom>
          <a:blipFill>
            <a:blip r:embed="rId3"/>
            <a:stretch>
              <a:fillRect/>
            </a:stretch>
          </a:blipFill>
        </p:spPr>
        <p:txBody>
          <a:bodyPr/>
          <a:lstStyle/>
          <a:p>
            <a:endParaRPr lang="en-US" noProof="0" dirty="0"/>
          </a:p>
        </p:txBody>
      </p:sp>
      <p:sp>
        <p:nvSpPr>
          <p:cNvPr id="3" name="TextBox 3"/>
          <p:cNvSpPr txBox="1"/>
          <p:nvPr/>
        </p:nvSpPr>
        <p:spPr>
          <a:xfrm>
            <a:off x="212918" y="1058759"/>
            <a:ext cx="7284061" cy="624145"/>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v"/>
            </a:pPr>
            <a:r>
              <a:rPr lang="en-US" sz="4800" b="1" dirty="0">
                <a:solidFill>
                  <a:schemeClr val="tx2"/>
                </a:solidFill>
                <a:ea typeface="Open Sans Bold"/>
                <a:cs typeface="Times New Roman" panose="02020603050405020304" pitchFamily="18" charset="0"/>
                <a:sym typeface="Open Sans Bold"/>
              </a:rPr>
              <a:t> HEC-RAS: 2D Models</a:t>
            </a:r>
            <a:endParaRPr lang="en-US" sz="4800" b="1" noProof="0" dirty="0">
              <a:solidFill>
                <a:schemeClr val="tx2"/>
              </a:solidFill>
              <a:ea typeface="Open Sans Bold"/>
              <a:cs typeface="Times New Roman" panose="02020603050405020304" pitchFamily="18" charset="0"/>
              <a:sym typeface="Open Sans Bold"/>
            </a:endParaRPr>
          </a:p>
        </p:txBody>
      </p:sp>
      <p:sp>
        <p:nvSpPr>
          <p:cNvPr id="4" name="TextBox 4"/>
          <p:cNvSpPr txBox="1"/>
          <p:nvPr/>
        </p:nvSpPr>
        <p:spPr>
          <a:xfrm>
            <a:off x="212918" y="1959751"/>
            <a:ext cx="9540682" cy="624145"/>
          </a:xfrm>
          <a:prstGeom prst="rect">
            <a:avLst/>
          </a:prstGeom>
        </p:spPr>
        <p:txBody>
          <a:bodyPr wrap="square" lIns="0" tIns="0" rIns="0" bIns="0" rtlCol="0" anchor="t">
            <a:spAutoFit/>
          </a:bodyPr>
          <a:lstStyle/>
          <a:p>
            <a:pPr marL="685800" indent="-685800" algn="just">
              <a:lnSpc>
                <a:spcPts val="4759"/>
              </a:lnSpc>
              <a:spcBef>
                <a:spcPct val="0"/>
              </a:spcBef>
              <a:buFont typeface="Arial" panose="020B0604020202020204" pitchFamily="34" charset="0"/>
              <a:buChar char="•"/>
            </a:pPr>
            <a:r>
              <a:rPr lang="en-US" sz="4800" noProof="0" dirty="0">
                <a:solidFill>
                  <a:schemeClr val="tx2"/>
                </a:solidFill>
                <a:ea typeface="Open Sans"/>
                <a:cs typeface="Times New Roman" panose="02020603050405020304" pitchFamily="18" charset="0"/>
                <a:sym typeface="Open Sans"/>
              </a:rPr>
              <a:t>The 2D diffusion wave equations </a:t>
            </a:r>
          </a:p>
        </p:txBody>
      </p:sp>
      <p:sp>
        <p:nvSpPr>
          <p:cNvPr id="10" name="Freeform 2"/>
          <p:cNvSpPr/>
          <p:nvPr/>
        </p:nvSpPr>
        <p:spPr>
          <a:xfrm>
            <a:off x="9006840" y="773321"/>
            <a:ext cx="9083482" cy="5714999"/>
          </a:xfrm>
          <a:custGeom>
            <a:avLst/>
            <a:gdLst/>
            <a:ahLst/>
            <a:cxnLst/>
            <a:rect l="l" t="t" r="r" b="b"/>
            <a:pathLst>
              <a:path w="10184182" h="6268085">
                <a:moveTo>
                  <a:pt x="0" y="0"/>
                </a:moveTo>
                <a:lnTo>
                  <a:pt x="10184182" y="0"/>
                </a:lnTo>
                <a:lnTo>
                  <a:pt x="10184182" y="6268085"/>
                </a:lnTo>
                <a:lnTo>
                  <a:pt x="0" y="6268085"/>
                </a:lnTo>
                <a:lnTo>
                  <a:pt x="0" y="0"/>
                </a:lnTo>
                <a:close/>
              </a:path>
            </a:pathLst>
          </a:custGeom>
          <a:blipFill>
            <a:blip r:embed="rId4"/>
            <a:stretch>
              <a:fillRect t="-1078" b="-1078"/>
            </a:stretch>
          </a:blipFill>
          <a:ln w="38100" cap="sq">
            <a:solidFill>
              <a:srgbClr val="000000"/>
            </a:solidFill>
            <a:prstDash val="solid"/>
            <a:miter/>
          </a:ln>
        </p:spPr>
        <p:txBody>
          <a:bodyPr/>
          <a:lstStyle/>
          <a:p>
            <a:endParaRPr lang="en-US" noProof="0" dirty="0"/>
          </a:p>
        </p:txBody>
      </p:sp>
      <p:sp>
        <p:nvSpPr>
          <p:cNvPr id="12" name="ZoneTexte 11">
            <a:extLst>
              <a:ext uri="{FF2B5EF4-FFF2-40B4-BE49-F238E27FC236}">
                <a16:creationId xmlns:a16="http://schemas.microsoft.com/office/drawing/2014/main" id="{3A8F063B-C6D0-54A5-A4AC-A39D6BF4E849}"/>
              </a:ext>
            </a:extLst>
          </p:cNvPr>
          <p:cNvSpPr txBox="1"/>
          <p:nvPr/>
        </p:nvSpPr>
        <p:spPr>
          <a:xfrm>
            <a:off x="8669850" y="6918275"/>
            <a:ext cx="9757462" cy="1569660"/>
          </a:xfrm>
          <a:prstGeom prst="rect">
            <a:avLst/>
          </a:prstGeom>
          <a:noFill/>
        </p:spPr>
        <p:txBody>
          <a:bodyPr wrap="square">
            <a:spAutoFit/>
          </a:bodyPr>
          <a:lstStyle/>
          <a:p>
            <a:pPr marL="685800" indent="-685800">
              <a:buFont typeface="Arial" panose="020B0604020202020204" pitchFamily="34" charset="0"/>
              <a:buChar char="•"/>
            </a:pPr>
            <a:r>
              <a:rPr lang="en-US" sz="4800" noProof="0" dirty="0">
                <a:solidFill>
                  <a:schemeClr val="tx2"/>
                </a:solidFill>
                <a:ea typeface="Open Sans"/>
                <a:cs typeface="Times New Roman" panose="02020603050405020304" pitchFamily="18" charset="0"/>
                <a:sym typeface="Open Sans"/>
              </a:rPr>
              <a:t>2D flow area mesh in RAS Mapper </a:t>
            </a:r>
            <a:r>
              <a:rPr lang="en-US" sz="4800" dirty="0">
                <a:solidFill>
                  <a:schemeClr val="tx2"/>
                </a:solidFill>
                <a:ea typeface="Open Sans"/>
                <a:cs typeface="Times New Roman" panose="02020603050405020304" pitchFamily="18" charset="0"/>
                <a:sym typeface="Open Sans"/>
              </a:rPr>
              <a:t>(500m x 500m)</a:t>
            </a:r>
            <a:endParaRPr lang="fr-FR" sz="4800" dirty="0">
              <a:solidFill>
                <a:schemeClr val="tx2"/>
              </a:solidFill>
            </a:endParaRPr>
          </a:p>
        </p:txBody>
      </p:sp>
      <p:sp>
        <p:nvSpPr>
          <p:cNvPr id="6" name="Rectangle 5">
            <a:extLst>
              <a:ext uri="{FF2B5EF4-FFF2-40B4-BE49-F238E27FC236}">
                <a16:creationId xmlns:a16="http://schemas.microsoft.com/office/drawing/2014/main" id="{2683B4C8-47E9-AE09-79B3-90CF07D2934E}"/>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Methods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890FC18-B605-9B8B-298B-3974253619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480" y="2959101"/>
            <a:ext cx="10188258" cy="7033125"/>
          </a:xfrm>
          <a:prstGeom prst="rect">
            <a:avLst/>
          </a:prstGeom>
          <a:noFill/>
          <a:ln w="3175">
            <a:solidFill>
              <a:schemeClr val="tx1"/>
            </a:solidFill>
          </a:ln>
        </p:spPr>
      </p:pic>
      <p:sp>
        <p:nvSpPr>
          <p:cNvPr id="3" name="Rectangle 2">
            <a:extLst>
              <a:ext uri="{FF2B5EF4-FFF2-40B4-BE49-F238E27FC236}">
                <a16:creationId xmlns:a16="http://schemas.microsoft.com/office/drawing/2014/main" id="{FB871FA6-7535-6CA2-DC4B-6C1F3A4F9F93}"/>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noProof="0" dirty="0">
                <a:solidFill>
                  <a:schemeClr val="tx2"/>
                </a:solidFill>
                <a:latin typeface="+mj-lt"/>
                <a:ea typeface="+mj-ea"/>
                <a:cs typeface="+mj-cs"/>
              </a:rPr>
              <a:t>Methods</a:t>
            </a:r>
          </a:p>
        </p:txBody>
      </p:sp>
      <p:sp>
        <p:nvSpPr>
          <p:cNvPr id="5" name="ZoneTexte 4">
            <a:extLst>
              <a:ext uri="{FF2B5EF4-FFF2-40B4-BE49-F238E27FC236}">
                <a16:creationId xmlns:a16="http://schemas.microsoft.com/office/drawing/2014/main" id="{269D97B8-4D3B-DC9A-6823-AD454344505E}"/>
              </a:ext>
            </a:extLst>
          </p:cNvPr>
          <p:cNvSpPr txBox="1"/>
          <p:nvPr/>
        </p:nvSpPr>
        <p:spPr>
          <a:xfrm>
            <a:off x="609600" y="2019300"/>
            <a:ext cx="13563600" cy="1446550"/>
          </a:xfrm>
          <a:prstGeom prst="rect">
            <a:avLst/>
          </a:prstGeom>
          <a:noFill/>
        </p:spPr>
        <p:txBody>
          <a:bodyPr wrap="square">
            <a:spAutoFit/>
          </a:bodyPr>
          <a:lstStyle/>
          <a:p>
            <a:pPr marL="571500" indent="-571500">
              <a:buFont typeface="Arial" panose="020B0604020202020204" pitchFamily="34" charset="0"/>
              <a:buChar char="•"/>
            </a:pPr>
            <a:r>
              <a:rPr lang="en-US" sz="4400" noProof="0" dirty="0">
                <a:solidFill>
                  <a:schemeClr val="tx2"/>
                </a:solidFill>
                <a:ea typeface="Calibri" panose="020F0502020204030204" pitchFamily="34" charset="0"/>
              </a:rPr>
              <a:t>L</a:t>
            </a:r>
            <a:r>
              <a:rPr lang="en-US" sz="4400" noProof="0" dirty="0">
                <a:solidFill>
                  <a:schemeClr val="tx2"/>
                </a:solidFill>
                <a:effectLst/>
                <a:ea typeface="Calibri" panose="020F0502020204030204" pitchFamily="34" charset="0"/>
              </a:rPr>
              <a:t>and use/land cover and Manning's Roughness Coefficient (n)</a:t>
            </a:r>
            <a:endParaRPr lang="en-US" sz="4400" noProof="0" dirty="0">
              <a:solidFill>
                <a:schemeClr val="tx2"/>
              </a:solidFill>
            </a:endParaRPr>
          </a:p>
        </p:txBody>
      </p:sp>
      <p:graphicFrame>
        <p:nvGraphicFramePr>
          <p:cNvPr id="6" name="Tableau 5">
            <a:extLst>
              <a:ext uri="{FF2B5EF4-FFF2-40B4-BE49-F238E27FC236}">
                <a16:creationId xmlns:a16="http://schemas.microsoft.com/office/drawing/2014/main" id="{2000FA1E-CCB7-DBA3-5C77-7481729ABE0B}"/>
              </a:ext>
            </a:extLst>
          </p:cNvPr>
          <p:cNvGraphicFramePr>
            <a:graphicFrameLocks noGrp="1"/>
          </p:cNvGraphicFramePr>
          <p:nvPr>
            <p:extLst>
              <p:ext uri="{D42A27DB-BD31-4B8C-83A1-F6EECF244321}">
                <p14:modId xmlns:p14="http://schemas.microsoft.com/office/powerpoint/2010/main" val="2445924834"/>
              </p:ext>
            </p:extLst>
          </p:nvPr>
        </p:nvGraphicFramePr>
        <p:xfrm>
          <a:off x="838200" y="4076568"/>
          <a:ext cx="5943600" cy="5872479"/>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306673155"/>
                    </a:ext>
                  </a:extLst>
                </a:gridCol>
                <a:gridCol w="2971800">
                  <a:extLst>
                    <a:ext uri="{9D8B030D-6E8A-4147-A177-3AD203B41FA5}">
                      <a16:colId xmlns:a16="http://schemas.microsoft.com/office/drawing/2014/main" val="2678075009"/>
                    </a:ext>
                  </a:extLst>
                </a:gridCol>
              </a:tblGrid>
              <a:tr h="677785">
                <a:tc>
                  <a:txBody>
                    <a:bodyPr/>
                    <a:lstStyle/>
                    <a:p>
                      <a:pPr algn="ctr"/>
                      <a:r>
                        <a:rPr lang="en-US" sz="4000" noProof="0" dirty="0"/>
                        <a:t>Land use</a:t>
                      </a:r>
                    </a:p>
                  </a:txBody>
                  <a:tcPr/>
                </a:tc>
                <a:tc>
                  <a:txBody>
                    <a:bodyPr/>
                    <a:lstStyle/>
                    <a:p>
                      <a:pPr algn="ctr"/>
                      <a:r>
                        <a:rPr lang="en-US" sz="4000" noProof="0" dirty="0"/>
                        <a:t>n</a:t>
                      </a:r>
                      <a:endParaRPr lang="en-US" sz="4400" noProof="0" dirty="0"/>
                    </a:p>
                  </a:txBody>
                  <a:tcPr/>
                </a:tc>
                <a:extLst>
                  <a:ext uri="{0D108BD9-81ED-4DB2-BD59-A6C34878D82A}">
                    <a16:rowId xmlns:a16="http://schemas.microsoft.com/office/drawing/2014/main" val="425854002"/>
                  </a:ext>
                </a:extLst>
              </a:tr>
              <a:tr h="618848">
                <a:tc>
                  <a:txBody>
                    <a:bodyPr/>
                    <a:lstStyle/>
                    <a:p>
                      <a:pPr algn="ctr"/>
                      <a:r>
                        <a:rPr lang="en-US" sz="3600" noProof="0" dirty="0">
                          <a:solidFill>
                            <a:schemeClr val="tx2"/>
                          </a:solidFill>
                        </a:rPr>
                        <a:t>water</a:t>
                      </a:r>
                    </a:p>
                  </a:txBody>
                  <a:tcPr/>
                </a:tc>
                <a:tc>
                  <a:txBody>
                    <a:bodyPr/>
                    <a:lstStyle/>
                    <a:p>
                      <a:pPr algn="ctr"/>
                      <a:r>
                        <a:rPr lang="en-US" sz="3600" noProof="0" dirty="0">
                          <a:solidFill>
                            <a:schemeClr val="tx2"/>
                          </a:solidFill>
                        </a:rPr>
                        <a:t>0.028</a:t>
                      </a:r>
                    </a:p>
                  </a:txBody>
                  <a:tcPr/>
                </a:tc>
                <a:extLst>
                  <a:ext uri="{0D108BD9-81ED-4DB2-BD59-A6C34878D82A}">
                    <a16:rowId xmlns:a16="http://schemas.microsoft.com/office/drawing/2014/main" val="1154285948"/>
                  </a:ext>
                </a:extLst>
              </a:tr>
              <a:tr h="618848">
                <a:tc>
                  <a:txBody>
                    <a:bodyPr/>
                    <a:lstStyle/>
                    <a:p>
                      <a:pPr algn="ctr"/>
                      <a:r>
                        <a:rPr lang="en-US" sz="3600" noProof="0" dirty="0">
                          <a:solidFill>
                            <a:schemeClr val="tx2"/>
                          </a:solidFill>
                        </a:rPr>
                        <a:t>Trees</a:t>
                      </a:r>
                    </a:p>
                  </a:txBody>
                  <a:tcPr/>
                </a:tc>
                <a:tc>
                  <a:txBody>
                    <a:bodyPr/>
                    <a:lstStyle/>
                    <a:p>
                      <a:pPr algn="ctr"/>
                      <a:r>
                        <a:rPr lang="en-US" sz="3600" noProof="0" dirty="0">
                          <a:solidFill>
                            <a:schemeClr val="tx2"/>
                          </a:solidFill>
                        </a:rPr>
                        <a:t>0.137</a:t>
                      </a:r>
                    </a:p>
                  </a:txBody>
                  <a:tcPr/>
                </a:tc>
                <a:extLst>
                  <a:ext uri="{0D108BD9-81ED-4DB2-BD59-A6C34878D82A}">
                    <a16:rowId xmlns:a16="http://schemas.microsoft.com/office/drawing/2014/main" val="650239523"/>
                  </a:ext>
                </a:extLst>
              </a:tr>
              <a:tr h="1149288">
                <a:tc>
                  <a:txBody>
                    <a:bodyPr/>
                    <a:lstStyle/>
                    <a:p>
                      <a:pPr algn="ctr"/>
                      <a:r>
                        <a:rPr lang="en-US" sz="3600" noProof="0" dirty="0">
                          <a:solidFill>
                            <a:schemeClr val="tx2"/>
                          </a:solidFill>
                        </a:rPr>
                        <a:t>Flooded Vegetation</a:t>
                      </a:r>
                    </a:p>
                  </a:txBody>
                  <a:tcPr/>
                </a:tc>
                <a:tc>
                  <a:txBody>
                    <a:bodyPr/>
                    <a:lstStyle/>
                    <a:p>
                      <a:pPr algn="ctr"/>
                      <a:r>
                        <a:rPr lang="en-US" sz="3600" noProof="0" dirty="0">
                          <a:solidFill>
                            <a:schemeClr val="tx2"/>
                          </a:solidFill>
                        </a:rPr>
                        <a:t>0.068</a:t>
                      </a:r>
                    </a:p>
                  </a:txBody>
                  <a:tcPr/>
                </a:tc>
                <a:extLst>
                  <a:ext uri="{0D108BD9-81ED-4DB2-BD59-A6C34878D82A}">
                    <a16:rowId xmlns:a16="http://schemas.microsoft.com/office/drawing/2014/main" val="125759052"/>
                  </a:ext>
                </a:extLst>
              </a:tr>
              <a:tr h="618848">
                <a:tc>
                  <a:txBody>
                    <a:bodyPr/>
                    <a:lstStyle/>
                    <a:p>
                      <a:pPr algn="ctr"/>
                      <a:r>
                        <a:rPr lang="en-US" sz="3600" noProof="0" dirty="0">
                          <a:solidFill>
                            <a:schemeClr val="tx2"/>
                          </a:solidFill>
                        </a:rPr>
                        <a:t>Crops</a:t>
                      </a:r>
                    </a:p>
                  </a:txBody>
                  <a:tcPr/>
                </a:tc>
                <a:tc>
                  <a:txBody>
                    <a:bodyPr/>
                    <a:lstStyle/>
                    <a:p>
                      <a:pPr algn="ctr"/>
                      <a:r>
                        <a:rPr lang="en-US" sz="3600" noProof="0" dirty="0">
                          <a:solidFill>
                            <a:schemeClr val="tx2"/>
                          </a:solidFill>
                        </a:rPr>
                        <a:t>0.035</a:t>
                      </a:r>
                    </a:p>
                  </a:txBody>
                  <a:tcPr/>
                </a:tc>
                <a:extLst>
                  <a:ext uri="{0D108BD9-81ED-4DB2-BD59-A6C34878D82A}">
                    <a16:rowId xmlns:a16="http://schemas.microsoft.com/office/drawing/2014/main" val="678127693"/>
                  </a:ext>
                </a:extLst>
              </a:tr>
              <a:tr h="618848">
                <a:tc>
                  <a:txBody>
                    <a:bodyPr/>
                    <a:lstStyle/>
                    <a:p>
                      <a:pPr algn="ctr"/>
                      <a:r>
                        <a:rPr lang="en-US" sz="3600" noProof="0" dirty="0">
                          <a:solidFill>
                            <a:schemeClr val="tx2"/>
                          </a:solidFill>
                        </a:rPr>
                        <a:t>Built Area</a:t>
                      </a:r>
                    </a:p>
                  </a:txBody>
                  <a:tcPr/>
                </a:tc>
                <a:tc>
                  <a:txBody>
                    <a:bodyPr/>
                    <a:lstStyle/>
                    <a:p>
                      <a:pPr algn="ctr"/>
                      <a:r>
                        <a:rPr lang="en-US" sz="3600" noProof="0" dirty="0">
                          <a:solidFill>
                            <a:schemeClr val="tx2"/>
                          </a:solidFill>
                        </a:rPr>
                        <a:t>0.103</a:t>
                      </a:r>
                    </a:p>
                  </a:txBody>
                  <a:tcPr/>
                </a:tc>
                <a:extLst>
                  <a:ext uri="{0D108BD9-81ED-4DB2-BD59-A6C34878D82A}">
                    <a16:rowId xmlns:a16="http://schemas.microsoft.com/office/drawing/2014/main" val="3750457552"/>
                  </a:ext>
                </a:extLst>
              </a:tr>
              <a:tr h="782319">
                <a:tc>
                  <a:txBody>
                    <a:bodyPr/>
                    <a:lstStyle/>
                    <a:p>
                      <a:pPr algn="ctr"/>
                      <a:r>
                        <a:rPr lang="en-US" sz="3600" noProof="0" dirty="0">
                          <a:solidFill>
                            <a:schemeClr val="tx2"/>
                          </a:solidFill>
                        </a:rPr>
                        <a:t>Bare ground</a:t>
                      </a:r>
                    </a:p>
                  </a:txBody>
                  <a:tcPr/>
                </a:tc>
                <a:tc>
                  <a:txBody>
                    <a:bodyPr/>
                    <a:lstStyle/>
                    <a:p>
                      <a:pPr algn="ctr"/>
                      <a:r>
                        <a:rPr lang="en-US" sz="3600" noProof="0" dirty="0">
                          <a:solidFill>
                            <a:schemeClr val="tx2"/>
                          </a:solidFill>
                        </a:rPr>
                        <a:t>0.027</a:t>
                      </a:r>
                    </a:p>
                  </a:txBody>
                  <a:tcPr/>
                </a:tc>
                <a:extLst>
                  <a:ext uri="{0D108BD9-81ED-4DB2-BD59-A6C34878D82A}">
                    <a16:rowId xmlns:a16="http://schemas.microsoft.com/office/drawing/2014/main" val="3252262281"/>
                  </a:ext>
                </a:extLst>
              </a:tr>
              <a:tr h="618848">
                <a:tc>
                  <a:txBody>
                    <a:bodyPr/>
                    <a:lstStyle/>
                    <a:p>
                      <a:pPr algn="ctr"/>
                      <a:r>
                        <a:rPr lang="en-US" sz="3600" noProof="0" dirty="0">
                          <a:solidFill>
                            <a:schemeClr val="tx2"/>
                          </a:solidFill>
                        </a:rPr>
                        <a:t>Rangeland</a:t>
                      </a:r>
                    </a:p>
                  </a:txBody>
                  <a:tcPr/>
                </a:tc>
                <a:tc>
                  <a:txBody>
                    <a:bodyPr/>
                    <a:lstStyle/>
                    <a:p>
                      <a:pPr algn="ctr"/>
                      <a:r>
                        <a:rPr lang="en-US" sz="3600" noProof="0" dirty="0">
                          <a:solidFill>
                            <a:schemeClr val="tx2"/>
                          </a:solidFill>
                        </a:rPr>
                        <a:t>0.038</a:t>
                      </a:r>
                    </a:p>
                  </a:txBody>
                  <a:tcPr/>
                </a:tc>
                <a:extLst>
                  <a:ext uri="{0D108BD9-81ED-4DB2-BD59-A6C34878D82A}">
                    <a16:rowId xmlns:a16="http://schemas.microsoft.com/office/drawing/2014/main" val="1329856786"/>
                  </a:ext>
                </a:extLst>
              </a:tr>
            </a:tbl>
          </a:graphicData>
        </a:graphic>
      </p:graphicFrame>
      <p:sp>
        <p:nvSpPr>
          <p:cNvPr id="4" name="TextBox 3">
            <a:extLst>
              <a:ext uri="{FF2B5EF4-FFF2-40B4-BE49-F238E27FC236}">
                <a16:creationId xmlns:a16="http://schemas.microsoft.com/office/drawing/2014/main" id="{373F2474-0221-7AE3-5577-AC5579A1B304}"/>
              </a:ext>
            </a:extLst>
          </p:cNvPr>
          <p:cNvSpPr txBox="1"/>
          <p:nvPr/>
        </p:nvSpPr>
        <p:spPr>
          <a:xfrm>
            <a:off x="366419" y="1071966"/>
            <a:ext cx="7284061" cy="624145"/>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v"/>
            </a:pPr>
            <a:r>
              <a:rPr lang="en-US" sz="4800" b="1" dirty="0">
                <a:solidFill>
                  <a:schemeClr val="tx2"/>
                </a:solidFill>
                <a:ea typeface="Open Sans Bold"/>
                <a:cs typeface="Times New Roman" panose="02020603050405020304" pitchFamily="18" charset="0"/>
                <a:sym typeface="Open Sans Bold"/>
              </a:rPr>
              <a:t> HEC-RAS: 2D Models</a:t>
            </a:r>
            <a:endParaRPr lang="en-US" sz="4800" b="1" noProof="0" dirty="0">
              <a:solidFill>
                <a:schemeClr val="tx2"/>
              </a:solidFill>
              <a:ea typeface="Open Sans Bold"/>
              <a:cs typeface="Times New Roman" panose="02020603050405020304" pitchFamily="18" charset="0"/>
              <a:sym typeface="Open Sans Bold"/>
            </a:endParaRPr>
          </a:p>
        </p:txBody>
      </p:sp>
    </p:spTree>
    <p:extLst>
      <p:ext uri="{BB962C8B-B14F-4D97-AF65-F5344CB8AC3E}">
        <p14:creationId xmlns:p14="http://schemas.microsoft.com/office/powerpoint/2010/main" val="404701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52400" y="2356449"/>
            <a:ext cx="7239000" cy="615553"/>
          </a:xfrm>
          <a:prstGeom prst="rect">
            <a:avLst/>
          </a:prstGeom>
        </p:spPr>
        <p:txBody>
          <a:bodyPr wrap="square" lIns="0" tIns="0" rIns="0" bIns="0" rtlCol="0" anchor="t">
            <a:spAutoFit/>
          </a:bodyPr>
          <a:lstStyle/>
          <a:p>
            <a:pPr marL="571500" indent="-571500" algn="just">
              <a:lnSpc>
                <a:spcPts val="4759"/>
              </a:lnSpc>
              <a:spcBef>
                <a:spcPct val="0"/>
              </a:spcBef>
              <a:buFont typeface="Wingdings" panose="05000000000000000000" pitchFamily="2" charset="2"/>
              <a:buChar char="ü"/>
            </a:pPr>
            <a:r>
              <a:rPr lang="en-US" sz="4000" b="1" noProof="0" dirty="0">
                <a:solidFill>
                  <a:schemeClr val="tx2"/>
                </a:solidFill>
                <a:ea typeface="Open Sans Bold"/>
                <a:cs typeface="Times New Roman" panose="02020603050405020304" pitchFamily="18" charset="0"/>
                <a:sym typeface="Open Sans Bold"/>
              </a:rPr>
              <a:t> HEC-RAS: Boundary conditions</a:t>
            </a:r>
          </a:p>
        </p:txBody>
      </p:sp>
      <p:sp>
        <p:nvSpPr>
          <p:cNvPr id="5" name="TextBox 5"/>
          <p:cNvSpPr txBox="1"/>
          <p:nvPr/>
        </p:nvSpPr>
        <p:spPr>
          <a:xfrm>
            <a:off x="304800" y="3589614"/>
            <a:ext cx="7010400" cy="615553"/>
          </a:xfrm>
          <a:prstGeom prst="rect">
            <a:avLst/>
          </a:prstGeom>
        </p:spPr>
        <p:txBody>
          <a:bodyPr wrap="square" lIns="0" tIns="0" rIns="0" bIns="0" rtlCol="0" anchor="t">
            <a:spAutoFit/>
          </a:bodyPr>
          <a:lstStyle/>
          <a:p>
            <a:pPr marL="571500" indent="-571500" algn="just">
              <a:lnSpc>
                <a:spcPts val="4759"/>
              </a:lnSpc>
              <a:spcBef>
                <a:spcPct val="0"/>
              </a:spcBef>
              <a:buFont typeface="Arial" panose="020B0604020202020204" pitchFamily="34" charset="0"/>
              <a:buChar char="•"/>
            </a:pPr>
            <a:r>
              <a:rPr lang="en-US" sz="4400" noProof="0" dirty="0">
                <a:solidFill>
                  <a:schemeClr val="tx2"/>
                </a:solidFill>
                <a:ea typeface="Open Sans"/>
                <a:cs typeface="Times New Roman" panose="02020603050405020304" pitchFamily="18" charset="0"/>
                <a:sym typeface="Open Sans"/>
              </a:rPr>
              <a:t>Upstream: Flow Hydrograph</a:t>
            </a:r>
          </a:p>
        </p:txBody>
      </p:sp>
      <p:sp>
        <p:nvSpPr>
          <p:cNvPr id="6" name="TextBox 5">
            <a:extLst>
              <a:ext uri="{FF2B5EF4-FFF2-40B4-BE49-F238E27FC236}">
                <a16:creationId xmlns:a16="http://schemas.microsoft.com/office/drawing/2014/main" id="{6683E336-AE17-AC49-CD43-067C047A6334}"/>
              </a:ext>
            </a:extLst>
          </p:cNvPr>
          <p:cNvSpPr txBox="1"/>
          <p:nvPr/>
        </p:nvSpPr>
        <p:spPr>
          <a:xfrm>
            <a:off x="228600" y="4710048"/>
            <a:ext cx="7010400" cy="615553"/>
          </a:xfrm>
          <a:prstGeom prst="rect">
            <a:avLst/>
          </a:prstGeom>
        </p:spPr>
        <p:txBody>
          <a:bodyPr wrap="square" lIns="0" tIns="0" rIns="0" bIns="0" rtlCol="0" anchor="t">
            <a:spAutoFit/>
          </a:bodyPr>
          <a:lstStyle/>
          <a:p>
            <a:pPr marL="571500" indent="-571500" algn="just">
              <a:lnSpc>
                <a:spcPts val="4759"/>
              </a:lnSpc>
              <a:spcBef>
                <a:spcPct val="0"/>
              </a:spcBef>
              <a:buFont typeface="Arial" panose="020B0604020202020204" pitchFamily="34" charset="0"/>
              <a:buChar char="•"/>
            </a:pPr>
            <a:r>
              <a:rPr lang="en-US" sz="4400" noProof="0" dirty="0">
                <a:solidFill>
                  <a:schemeClr val="tx2"/>
                </a:solidFill>
                <a:ea typeface="Open Sans"/>
                <a:cs typeface="Times New Roman" panose="02020603050405020304" pitchFamily="18" charset="0"/>
                <a:sym typeface="Open Sans"/>
              </a:rPr>
              <a:t>Downstream: Normal Depth</a:t>
            </a:r>
          </a:p>
        </p:txBody>
      </p:sp>
      <p:pic>
        <p:nvPicPr>
          <p:cNvPr id="9" name="Image 8">
            <a:extLst>
              <a:ext uri="{FF2B5EF4-FFF2-40B4-BE49-F238E27FC236}">
                <a16:creationId xmlns:a16="http://schemas.microsoft.com/office/drawing/2014/main" id="{322E4FDE-3F57-87C8-A5B1-1845C1509DE5}"/>
              </a:ext>
            </a:extLst>
          </p:cNvPr>
          <p:cNvPicPr>
            <a:picLocks noChangeAspect="1"/>
          </p:cNvPicPr>
          <p:nvPr/>
        </p:nvPicPr>
        <p:blipFill>
          <a:blip r:embed="rId2"/>
          <a:stretch>
            <a:fillRect/>
          </a:stretch>
        </p:blipFill>
        <p:spPr>
          <a:xfrm>
            <a:off x="7467600" y="1048378"/>
            <a:ext cx="10515600" cy="5142243"/>
          </a:xfrm>
          <a:prstGeom prst="rect">
            <a:avLst/>
          </a:prstGeom>
        </p:spPr>
      </p:pic>
      <p:sp>
        <p:nvSpPr>
          <p:cNvPr id="2" name="Rectangle 1">
            <a:extLst>
              <a:ext uri="{FF2B5EF4-FFF2-40B4-BE49-F238E27FC236}">
                <a16:creationId xmlns:a16="http://schemas.microsoft.com/office/drawing/2014/main" id="{13DFC33F-6E1D-2609-1D41-4F25FF13C08F}"/>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Methods</a:t>
            </a:r>
          </a:p>
        </p:txBody>
      </p:sp>
      <p:sp>
        <p:nvSpPr>
          <p:cNvPr id="7" name="TextBox 4">
            <a:extLst>
              <a:ext uri="{FF2B5EF4-FFF2-40B4-BE49-F238E27FC236}">
                <a16:creationId xmlns:a16="http://schemas.microsoft.com/office/drawing/2014/main" id="{37BA248E-2E2A-BAE4-1EB6-7922A17FFA98}"/>
              </a:ext>
            </a:extLst>
          </p:cNvPr>
          <p:cNvSpPr txBox="1"/>
          <p:nvPr/>
        </p:nvSpPr>
        <p:spPr>
          <a:xfrm>
            <a:off x="228600" y="6096072"/>
            <a:ext cx="7239000" cy="615553"/>
          </a:xfrm>
          <a:prstGeom prst="rect">
            <a:avLst/>
          </a:prstGeom>
        </p:spPr>
        <p:txBody>
          <a:bodyPr wrap="square" lIns="0" tIns="0" rIns="0" bIns="0" rtlCol="0" anchor="t">
            <a:spAutoFit/>
          </a:bodyPr>
          <a:lstStyle/>
          <a:p>
            <a:pPr marL="571500" indent="-571500" algn="just">
              <a:lnSpc>
                <a:spcPts val="4759"/>
              </a:lnSpc>
              <a:spcBef>
                <a:spcPct val="0"/>
              </a:spcBef>
              <a:buFont typeface="Wingdings" panose="05000000000000000000" pitchFamily="2" charset="2"/>
              <a:buChar char="ü"/>
            </a:pPr>
            <a:r>
              <a:rPr lang="en-US" sz="4000" b="1" noProof="0" dirty="0">
                <a:solidFill>
                  <a:schemeClr val="tx2"/>
                </a:solidFill>
                <a:ea typeface="Open Sans Bold"/>
                <a:cs typeface="Times New Roman" panose="02020603050405020304" pitchFamily="18" charset="0"/>
                <a:sym typeface="Open Sans Bold"/>
              </a:rPr>
              <a:t> HEC-RAS: </a:t>
            </a:r>
            <a:r>
              <a:rPr lang="en-US" sz="4000" b="1" dirty="0">
                <a:solidFill>
                  <a:schemeClr val="tx2"/>
                </a:solidFill>
                <a:ea typeface="Open Sans Bold"/>
                <a:cs typeface="Times New Roman" panose="02020603050405020304" pitchFamily="18" charset="0"/>
                <a:sym typeface="Open Sans Bold"/>
              </a:rPr>
              <a:t>Meteorological Data</a:t>
            </a:r>
            <a:endParaRPr lang="en-US" sz="4000" b="1" noProof="0" dirty="0">
              <a:solidFill>
                <a:schemeClr val="tx2"/>
              </a:solidFill>
              <a:ea typeface="Open Sans Bold"/>
              <a:cs typeface="Times New Roman" panose="02020603050405020304" pitchFamily="18" charset="0"/>
              <a:sym typeface="Open Sans Bold"/>
            </a:endParaRPr>
          </a:p>
        </p:txBody>
      </p:sp>
      <p:sp>
        <p:nvSpPr>
          <p:cNvPr id="8" name="TextBox 5">
            <a:extLst>
              <a:ext uri="{FF2B5EF4-FFF2-40B4-BE49-F238E27FC236}">
                <a16:creationId xmlns:a16="http://schemas.microsoft.com/office/drawing/2014/main" id="{1948B474-17D7-34F5-9EEA-1FDCAFDAA623}"/>
              </a:ext>
            </a:extLst>
          </p:cNvPr>
          <p:cNvSpPr txBox="1"/>
          <p:nvPr/>
        </p:nvSpPr>
        <p:spPr>
          <a:xfrm>
            <a:off x="381000" y="7124700"/>
            <a:ext cx="6400800" cy="615553"/>
          </a:xfrm>
          <a:prstGeom prst="rect">
            <a:avLst/>
          </a:prstGeom>
        </p:spPr>
        <p:txBody>
          <a:bodyPr wrap="square" lIns="0" tIns="0" rIns="0" bIns="0" rtlCol="0" anchor="t">
            <a:spAutoFit/>
          </a:bodyPr>
          <a:lstStyle/>
          <a:p>
            <a:pPr marL="571500" indent="-571500" algn="just">
              <a:lnSpc>
                <a:spcPts val="4759"/>
              </a:lnSpc>
              <a:spcBef>
                <a:spcPct val="0"/>
              </a:spcBef>
              <a:buFont typeface="Arial" panose="020B0604020202020204" pitchFamily="34" charset="0"/>
              <a:buChar char="•"/>
            </a:pPr>
            <a:r>
              <a:rPr lang="en-US" sz="4400" dirty="0">
                <a:solidFill>
                  <a:schemeClr val="tx2"/>
                </a:solidFill>
                <a:ea typeface="Open Sans"/>
                <a:cs typeface="Times New Roman" panose="02020603050405020304" pitchFamily="18" charset="0"/>
                <a:sym typeface="Open Sans"/>
              </a:rPr>
              <a:t>Precipitation</a:t>
            </a:r>
            <a:endParaRPr lang="en-US" sz="4400" noProof="0" dirty="0">
              <a:solidFill>
                <a:schemeClr val="tx2"/>
              </a:solidFill>
              <a:ea typeface="Open Sans"/>
              <a:cs typeface="Times New Roman" panose="02020603050405020304" pitchFamily="18" charset="0"/>
              <a:sym typeface="Open Sans"/>
            </a:endParaRPr>
          </a:p>
        </p:txBody>
      </p:sp>
      <p:sp>
        <p:nvSpPr>
          <p:cNvPr id="10" name="TextBox 5">
            <a:extLst>
              <a:ext uri="{FF2B5EF4-FFF2-40B4-BE49-F238E27FC236}">
                <a16:creationId xmlns:a16="http://schemas.microsoft.com/office/drawing/2014/main" id="{90DB0C6F-4521-FA7D-6E90-F4FD28B1E252}"/>
              </a:ext>
            </a:extLst>
          </p:cNvPr>
          <p:cNvSpPr txBox="1"/>
          <p:nvPr/>
        </p:nvSpPr>
        <p:spPr>
          <a:xfrm>
            <a:off x="228600" y="8252567"/>
            <a:ext cx="6400800" cy="615553"/>
          </a:xfrm>
          <a:prstGeom prst="rect">
            <a:avLst/>
          </a:prstGeom>
        </p:spPr>
        <p:txBody>
          <a:bodyPr wrap="square" lIns="0" tIns="0" rIns="0" bIns="0" rtlCol="0" anchor="t">
            <a:spAutoFit/>
          </a:bodyPr>
          <a:lstStyle/>
          <a:p>
            <a:pPr marL="571500" indent="-571500" algn="just">
              <a:lnSpc>
                <a:spcPts val="4759"/>
              </a:lnSpc>
              <a:spcBef>
                <a:spcPct val="0"/>
              </a:spcBef>
              <a:buFont typeface="Arial" panose="020B0604020202020204" pitchFamily="34" charset="0"/>
              <a:buChar char="•"/>
            </a:pPr>
            <a:r>
              <a:rPr lang="en-US" sz="4400" dirty="0">
                <a:solidFill>
                  <a:schemeClr val="tx2"/>
                </a:solidFill>
                <a:ea typeface="Open Sans"/>
                <a:cs typeface="Times New Roman" panose="02020603050405020304" pitchFamily="18" charset="0"/>
                <a:sym typeface="Open Sans"/>
              </a:rPr>
              <a:t>Evapotranspiration</a:t>
            </a:r>
            <a:endParaRPr lang="en-US" sz="4400" noProof="0" dirty="0">
              <a:solidFill>
                <a:schemeClr val="tx2"/>
              </a:solidFill>
              <a:ea typeface="Open Sans"/>
              <a:cs typeface="Times New Roman" panose="02020603050405020304" pitchFamily="18" charset="0"/>
              <a:sym typeface="Open Sans"/>
            </a:endParaRPr>
          </a:p>
        </p:txBody>
      </p:sp>
      <p:sp>
        <p:nvSpPr>
          <p:cNvPr id="3" name="TextBox 3">
            <a:extLst>
              <a:ext uri="{FF2B5EF4-FFF2-40B4-BE49-F238E27FC236}">
                <a16:creationId xmlns:a16="http://schemas.microsoft.com/office/drawing/2014/main" id="{DEAA2C77-0F5B-966D-E5D1-2D46521E7714}"/>
              </a:ext>
            </a:extLst>
          </p:cNvPr>
          <p:cNvSpPr txBox="1"/>
          <p:nvPr/>
        </p:nvSpPr>
        <p:spPr>
          <a:xfrm>
            <a:off x="214019" y="1323288"/>
            <a:ext cx="7284061" cy="624145"/>
          </a:xfrm>
          <a:prstGeom prst="rect">
            <a:avLst/>
          </a:prstGeom>
        </p:spPr>
        <p:txBody>
          <a:bodyPr lIns="0" tIns="0" rIns="0" bIns="0" rtlCol="0" anchor="t">
            <a:spAutoFit/>
          </a:bodyPr>
          <a:lstStyle/>
          <a:p>
            <a:pPr marL="457200" indent="-457200" algn="just">
              <a:lnSpc>
                <a:spcPts val="4759"/>
              </a:lnSpc>
              <a:spcBef>
                <a:spcPct val="0"/>
              </a:spcBef>
              <a:buFont typeface="Wingdings" panose="05000000000000000000" pitchFamily="2" charset="2"/>
              <a:buChar char="v"/>
            </a:pPr>
            <a:r>
              <a:rPr lang="en-US" sz="4800" b="1" dirty="0">
                <a:solidFill>
                  <a:schemeClr val="tx2"/>
                </a:solidFill>
                <a:ea typeface="Open Sans Bold"/>
                <a:cs typeface="Times New Roman" panose="02020603050405020304" pitchFamily="18" charset="0"/>
                <a:sym typeface="Open Sans Bold"/>
              </a:rPr>
              <a:t> HEC-RAS: 2D Models</a:t>
            </a:r>
            <a:endParaRPr lang="en-US" sz="4800" b="1" noProof="0" dirty="0">
              <a:solidFill>
                <a:schemeClr val="tx2"/>
              </a:solidFill>
              <a:ea typeface="Open Sans Bold"/>
              <a:cs typeface="Times New Roman" panose="02020603050405020304" pitchFamily="18" charset="0"/>
              <a:sym typeface="Open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2095500"/>
            <a:ext cx="17033218" cy="6719340"/>
          </a:xfrm>
          <a:prstGeom prst="rect">
            <a:avLst/>
          </a:prstGeom>
        </p:spPr>
        <p:txBody>
          <a:bodyPr wrap="square" lIns="0" tIns="0" rIns="0" bIns="0" rtlCol="0" anchor="t">
            <a:spAutoFit/>
          </a:bodyPr>
          <a:lstStyle/>
          <a:p>
            <a:pPr marL="571500" indent="-571500" algn="just">
              <a:lnSpc>
                <a:spcPts val="4759"/>
              </a:lnSpc>
              <a:spcBef>
                <a:spcPct val="0"/>
              </a:spcBef>
              <a:buFont typeface="Arial" panose="020B0604020202020204" pitchFamily="34" charset="0"/>
              <a:buChar char="•"/>
            </a:pPr>
            <a:r>
              <a:rPr lang="en-US" sz="4000" noProof="0" dirty="0">
                <a:solidFill>
                  <a:schemeClr val="tx2"/>
                </a:solidFill>
                <a:ea typeface="Open Sans"/>
                <a:cs typeface="Times New Roman" panose="02020603050405020304" pitchFamily="18" charset="0"/>
                <a:sym typeface="Open Sans"/>
              </a:rPr>
              <a:t>The Normalized Difference Water Index (NDWI).</a:t>
            </a:r>
          </a:p>
          <a:p>
            <a:pPr algn="just">
              <a:lnSpc>
                <a:spcPts val="4759"/>
              </a:lnSpc>
              <a:spcBef>
                <a:spcPct val="0"/>
              </a:spcBef>
            </a:pPr>
            <a:endParaRPr lang="en-US" sz="4000" noProof="0" dirty="0">
              <a:solidFill>
                <a:schemeClr val="tx2"/>
              </a:solidFill>
              <a:ea typeface="Open Sans"/>
              <a:cs typeface="Times New Roman" panose="02020603050405020304" pitchFamily="18" charset="0"/>
              <a:sym typeface="Open Sans"/>
            </a:endParaRPr>
          </a:p>
          <a:p>
            <a:pPr algn="just">
              <a:lnSpc>
                <a:spcPts val="4759"/>
              </a:lnSpc>
              <a:spcBef>
                <a:spcPct val="0"/>
              </a:spcBef>
            </a:pPr>
            <a:endParaRPr lang="en-US" sz="4000" noProof="0" dirty="0">
              <a:solidFill>
                <a:schemeClr val="tx2"/>
              </a:solidFill>
              <a:ea typeface="Open Sans"/>
              <a:cs typeface="Times New Roman" panose="02020603050405020304" pitchFamily="18" charset="0"/>
              <a:sym typeface="Open Sans"/>
            </a:endParaRPr>
          </a:p>
          <a:p>
            <a:pPr algn="just">
              <a:lnSpc>
                <a:spcPts val="4759"/>
              </a:lnSpc>
              <a:spcBef>
                <a:spcPct val="0"/>
              </a:spcBef>
            </a:pPr>
            <a:endParaRPr lang="en-US" sz="4000" noProof="0" dirty="0">
              <a:solidFill>
                <a:schemeClr val="tx2"/>
              </a:solidFill>
              <a:ea typeface="Open Sans"/>
              <a:cs typeface="Times New Roman" panose="02020603050405020304" pitchFamily="18" charset="0"/>
              <a:sym typeface="Open Sans"/>
            </a:endParaRPr>
          </a:p>
          <a:p>
            <a:pPr algn="just">
              <a:lnSpc>
                <a:spcPts val="4759"/>
              </a:lnSpc>
              <a:spcBef>
                <a:spcPct val="0"/>
              </a:spcBef>
            </a:pPr>
            <a:endParaRPr lang="en-US" sz="4000" noProof="0" dirty="0">
              <a:solidFill>
                <a:schemeClr val="tx2"/>
              </a:solidFill>
              <a:ea typeface="Open Sans"/>
              <a:cs typeface="Times New Roman" panose="02020603050405020304" pitchFamily="18" charset="0"/>
              <a:sym typeface="Open Sans"/>
            </a:endParaRPr>
          </a:p>
          <a:p>
            <a:pPr marL="571500" indent="-571500" algn="just">
              <a:lnSpc>
                <a:spcPts val="4759"/>
              </a:lnSpc>
              <a:spcBef>
                <a:spcPct val="0"/>
              </a:spcBef>
              <a:buFont typeface="Arial" panose="020B0604020202020204" pitchFamily="34" charset="0"/>
              <a:buChar char="•"/>
            </a:pPr>
            <a:r>
              <a:rPr lang="en-US" sz="4000" noProof="0" dirty="0">
                <a:solidFill>
                  <a:schemeClr val="tx2"/>
                </a:solidFill>
                <a:ea typeface="Open Sans"/>
                <a:cs typeface="Times New Roman" panose="02020603050405020304" pitchFamily="18" charset="0"/>
                <a:sym typeface="Open Sans"/>
              </a:rPr>
              <a:t>Modified Normalized Difference Water Index (MNDWI).</a:t>
            </a:r>
          </a:p>
          <a:p>
            <a:pPr algn="just">
              <a:lnSpc>
                <a:spcPts val="4759"/>
              </a:lnSpc>
              <a:spcBef>
                <a:spcPct val="0"/>
              </a:spcBef>
            </a:pPr>
            <a:endParaRPr lang="en-US" sz="4000" noProof="0" dirty="0">
              <a:solidFill>
                <a:schemeClr val="tx2"/>
              </a:solidFill>
              <a:ea typeface="Open Sans"/>
              <a:cs typeface="Times New Roman" panose="02020603050405020304" pitchFamily="18" charset="0"/>
              <a:sym typeface="Open Sans"/>
            </a:endParaRPr>
          </a:p>
          <a:p>
            <a:pPr algn="just">
              <a:lnSpc>
                <a:spcPts val="4759"/>
              </a:lnSpc>
              <a:spcBef>
                <a:spcPct val="0"/>
              </a:spcBef>
            </a:pPr>
            <a:endParaRPr lang="en-US" sz="4000" noProof="0" dirty="0">
              <a:solidFill>
                <a:schemeClr val="tx2"/>
              </a:solidFill>
              <a:ea typeface="Open Sans"/>
              <a:cs typeface="Times New Roman" panose="02020603050405020304" pitchFamily="18" charset="0"/>
              <a:sym typeface="Open Sans"/>
            </a:endParaRPr>
          </a:p>
          <a:p>
            <a:pPr algn="just">
              <a:lnSpc>
                <a:spcPts val="4759"/>
              </a:lnSpc>
              <a:spcBef>
                <a:spcPct val="0"/>
              </a:spcBef>
            </a:pPr>
            <a:endParaRPr lang="en-US" sz="4000" noProof="0" dirty="0">
              <a:solidFill>
                <a:schemeClr val="tx2"/>
              </a:solidFill>
              <a:ea typeface="Open Sans"/>
              <a:cs typeface="Times New Roman" panose="02020603050405020304" pitchFamily="18" charset="0"/>
              <a:sym typeface="Open Sans"/>
            </a:endParaRPr>
          </a:p>
          <a:p>
            <a:pPr algn="just">
              <a:lnSpc>
                <a:spcPts val="4759"/>
              </a:lnSpc>
              <a:spcBef>
                <a:spcPct val="0"/>
              </a:spcBef>
            </a:pPr>
            <a:r>
              <a:rPr lang="en-US" sz="4000" noProof="0" dirty="0">
                <a:solidFill>
                  <a:schemeClr val="tx2"/>
                </a:solidFill>
                <a:ea typeface="Open Sans"/>
                <a:cs typeface="Times New Roman" panose="02020603050405020304" pitchFamily="18" charset="0"/>
                <a:sym typeface="Open Sans"/>
              </a:rPr>
              <a:t>Green: Band 3 ; NIR: Band 8 ; MIR: Band 11</a:t>
            </a:r>
          </a:p>
          <a:p>
            <a:pPr algn="just">
              <a:lnSpc>
                <a:spcPts val="4759"/>
              </a:lnSpc>
              <a:spcBef>
                <a:spcPct val="0"/>
              </a:spcBef>
            </a:pPr>
            <a:endParaRPr lang="en-US" sz="4000" noProof="0" dirty="0">
              <a:solidFill>
                <a:schemeClr val="tx2"/>
              </a:solidFill>
              <a:ea typeface="Open Sans"/>
              <a:cs typeface="Times New Roman" panose="02020603050405020304" pitchFamily="18" charset="0"/>
              <a:sym typeface="Open Sans"/>
            </a:endParaRPr>
          </a:p>
        </p:txBody>
      </p:sp>
      <p:sp>
        <p:nvSpPr>
          <p:cNvPr id="3" name="Freeform 3"/>
          <p:cNvSpPr/>
          <p:nvPr/>
        </p:nvSpPr>
        <p:spPr>
          <a:xfrm>
            <a:off x="5500147" y="3005930"/>
            <a:ext cx="3659092" cy="1329157"/>
          </a:xfrm>
          <a:custGeom>
            <a:avLst/>
            <a:gdLst/>
            <a:ahLst/>
            <a:cxnLst/>
            <a:rect l="l" t="t" r="r" b="b"/>
            <a:pathLst>
              <a:path w="3659092" h="1329157">
                <a:moveTo>
                  <a:pt x="0" y="0"/>
                </a:moveTo>
                <a:lnTo>
                  <a:pt x="3659092" y="0"/>
                </a:lnTo>
                <a:lnTo>
                  <a:pt x="3659092" y="1329157"/>
                </a:lnTo>
                <a:lnTo>
                  <a:pt x="0" y="1329157"/>
                </a:lnTo>
                <a:lnTo>
                  <a:pt x="0" y="0"/>
                </a:lnTo>
                <a:close/>
              </a:path>
            </a:pathLst>
          </a:custGeom>
          <a:blipFill>
            <a:blip r:embed="rId2"/>
            <a:stretch>
              <a:fillRect/>
            </a:stretch>
          </a:blipFill>
        </p:spPr>
        <p:txBody>
          <a:bodyPr/>
          <a:lstStyle/>
          <a:p>
            <a:endParaRPr lang="en-US" noProof="0" dirty="0"/>
          </a:p>
        </p:txBody>
      </p:sp>
      <p:sp>
        <p:nvSpPr>
          <p:cNvPr id="4" name="Freeform 4"/>
          <p:cNvSpPr/>
          <p:nvPr/>
        </p:nvSpPr>
        <p:spPr>
          <a:xfrm>
            <a:off x="5231815" y="5951914"/>
            <a:ext cx="3894394" cy="1313404"/>
          </a:xfrm>
          <a:custGeom>
            <a:avLst/>
            <a:gdLst/>
            <a:ahLst/>
            <a:cxnLst/>
            <a:rect l="l" t="t" r="r" b="b"/>
            <a:pathLst>
              <a:path w="3894394" h="1313404">
                <a:moveTo>
                  <a:pt x="0" y="0"/>
                </a:moveTo>
                <a:lnTo>
                  <a:pt x="3894394" y="0"/>
                </a:lnTo>
                <a:lnTo>
                  <a:pt x="3894394" y="1313404"/>
                </a:lnTo>
                <a:lnTo>
                  <a:pt x="0" y="1313404"/>
                </a:lnTo>
                <a:lnTo>
                  <a:pt x="0" y="0"/>
                </a:lnTo>
                <a:close/>
              </a:path>
            </a:pathLst>
          </a:custGeom>
          <a:blipFill>
            <a:blip r:embed="rId3"/>
            <a:stretch>
              <a:fillRect/>
            </a:stretch>
          </a:blipFill>
        </p:spPr>
        <p:txBody>
          <a:bodyPr/>
          <a:lstStyle/>
          <a:p>
            <a:endParaRPr lang="en-US" noProof="0" dirty="0"/>
          </a:p>
        </p:txBody>
      </p:sp>
      <p:sp>
        <p:nvSpPr>
          <p:cNvPr id="5" name="TextBox 5"/>
          <p:cNvSpPr txBox="1"/>
          <p:nvPr/>
        </p:nvSpPr>
        <p:spPr>
          <a:xfrm>
            <a:off x="240144" y="1220233"/>
            <a:ext cx="14314056" cy="615553"/>
          </a:xfrm>
          <a:prstGeom prst="rect">
            <a:avLst/>
          </a:prstGeom>
        </p:spPr>
        <p:txBody>
          <a:bodyPr wrap="square" lIns="0" tIns="0" rIns="0" bIns="0" rtlCol="0" anchor="t">
            <a:spAutoFit/>
          </a:bodyPr>
          <a:lstStyle/>
          <a:p>
            <a:pPr marL="457200" indent="-457200" algn="just">
              <a:lnSpc>
                <a:spcPts val="4759"/>
              </a:lnSpc>
              <a:spcBef>
                <a:spcPct val="0"/>
              </a:spcBef>
              <a:buFont typeface="Wingdings" panose="05000000000000000000" pitchFamily="2" charset="2"/>
              <a:buChar char="v"/>
            </a:pPr>
            <a:r>
              <a:rPr lang="en-US" sz="4400" b="1" noProof="0" dirty="0">
                <a:solidFill>
                  <a:schemeClr val="tx2"/>
                </a:solidFill>
                <a:ea typeface="Open Sans Bold"/>
                <a:cs typeface="Times New Roman" panose="02020603050405020304" pitchFamily="18" charset="0"/>
                <a:sym typeface="Open Sans Bold"/>
              </a:rPr>
              <a:t> Remote Sensing: Sentinel-2 (Water-Bodies) </a:t>
            </a:r>
          </a:p>
        </p:txBody>
      </p:sp>
      <p:sp>
        <p:nvSpPr>
          <p:cNvPr id="7" name="Rectangle 6">
            <a:extLst>
              <a:ext uri="{FF2B5EF4-FFF2-40B4-BE49-F238E27FC236}">
                <a16:creationId xmlns:a16="http://schemas.microsoft.com/office/drawing/2014/main" id="{85C8741A-5D26-ED18-80BC-D649F3F41F99}"/>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Methods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85321" y="3277750"/>
            <a:ext cx="5402758" cy="1599372"/>
          </a:xfrm>
          <a:custGeom>
            <a:avLst/>
            <a:gdLst/>
            <a:ahLst/>
            <a:cxnLst/>
            <a:rect l="l" t="t" r="r" b="b"/>
            <a:pathLst>
              <a:path w="5402758" h="1599372">
                <a:moveTo>
                  <a:pt x="0" y="0"/>
                </a:moveTo>
                <a:lnTo>
                  <a:pt x="5402758" y="0"/>
                </a:lnTo>
                <a:lnTo>
                  <a:pt x="5402758" y="1599373"/>
                </a:lnTo>
                <a:lnTo>
                  <a:pt x="0" y="1599373"/>
                </a:lnTo>
                <a:lnTo>
                  <a:pt x="0" y="0"/>
                </a:lnTo>
                <a:close/>
              </a:path>
            </a:pathLst>
          </a:custGeom>
          <a:blipFill>
            <a:blip r:embed="rId2"/>
            <a:stretch>
              <a:fillRect/>
            </a:stretch>
          </a:blipFill>
        </p:spPr>
        <p:txBody>
          <a:bodyPr/>
          <a:lstStyle/>
          <a:p>
            <a:endParaRPr lang="en-US" noProof="0" dirty="0">
              <a:solidFill>
                <a:schemeClr val="tx2"/>
              </a:solidFill>
            </a:endParaRPr>
          </a:p>
        </p:txBody>
      </p:sp>
      <p:sp>
        <p:nvSpPr>
          <p:cNvPr id="3" name="TextBox 3"/>
          <p:cNvSpPr txBox="1"/>
          <p:nvPr/>
        </p:nvSpPr>
        <p:spPr>
          <a:xfrm>
            <a:off x="304800" y="1199107"/>
            <a:ext cx="17476878" cy="615553"/>
          </a:xfrm>
          <a:prstGeom prst="rect">
            <a:avLst/>
          </a:prstGeom>
        </p:spPr>
        <p:txBody>
          <a:bodyPr wrap="square" lIns="0" tIns="0" rIns="0" bIns="0" rtlCol="0" anchor="t">
            <a:spAutoFit/>
          </a:bodyPr>
          <a:lstStyle/>
          <a:p>
            <a:pPr marL="457200" indent="-457200" algn="just">
              <a:lnSpc>
                <a:spcPts val="4759"/>
              </a:lnSpc>
              <a:spcBef>
                <a:spcPct val="0"/>
              </a:spcBef>
              <a:buFont typeface="Wingdings" panose="05000000000000000000" pitchFamily="2" charset="2"/>
              <a:buChar char="v"/>
            </a:pPr>
            <a:r>
              <a:rPr lang="en-US" sz="4400" b="1" noProof="0" dirty="0">
                <a:solidFill>
                  <a:schemeClr val="tx2"/>
                </a:solidFill>
                <a:ea typeface="Open Sans Bold"/>
                <a:cs typeface="Times New Roman" panose="02020603050405020304" pitchFamily="18" charset="0"/>
                <a:sym typeface="Open Sans Bold"/>
              </a:rPr>
              <a:t> HEC-RAS and Sentinel-2: Comparison (Flooded areas/ Water-Bodies)</a:t>
            </a:r>
          </a:p>
        </p:txBody>
      </p:sp>
      <p:sp>
        <p:nvSpPr>
          <p:cNvPr id="4" name="TextBox 4"/>
          <p:cNvSpPr txBox="1"/>
          <p:nvPr/>
        </p:nvSpPr>
        <p:spPr>
          <a:xfrm>
            <a:off x="430121" y="2112258"/>
            <a:ext cx="17476879" cy="615553"/>
          </a:xfrm>
          <a:prstGeom prst="rect">
            <a:avLst/>
          </a:prstGeom>
        </p:spPr>
        <p:txBody>
          <a:bodyPr wrap="square" lIns="0" tIns="0" rIns="0" bIns="0" rtlCol="0" anchor="t">
            <a:spAutoFit/>
          </a:bodyPr>
          <a:lstStyle/>
          <a:p>
            <a:pPr marL="571500" indent="-571500" algn="just">
              <a:lnSpc>
                <a:spcPts val="4759"/>
              </a:lnSpc>
              <a:spcBef>
                <a:spcPct val="0"/>
              </a:spcBef>
              <a:buFont typeface="Arial" panose="020B0604020202020204" pitchFamily="34" charset="0"/>
              <a:buChar char="•"/>
            </a:pPr>
            <a:r>
              <a:rPr lang="en-US" sz="4400" noProof="0" dirty="0">
                <a:solidFill>
                  <a:schemeClr val="tx2"/>
                </a:solidFill>
                <a:ea typeface="Open Sans"/>
                <a:cs typeface="Times New Roman" panose="02020603050405020304" pitchFamily="18" charset="0"/>
                <a:sym typeface="Open Sans"/>
              </a:rPr>
              <a:t>The harmonic mean of precision and recall (F1-score).</a:t>
            </a:r>
          </a:p>
        </p:txBody>
      </p:sp>
      <p:sp>
        <p:nvSpPr>
          <p:cNvPr id="5" name="TextBox 5"/>
          <p:cNvSpPr txBox="1"/>
          <p:nvPr/>
        </p:nvSpPr>
        <p:spPr>
          <a:xfrm>
            <a:off x="430121" y="5828147"/>
            <a:ext cx="17080083" cy="1846659"/>
          </a:xfrm>
          <a:prstGeom prst="rect">
            <a:avLst/>
          </a:prstGeom>
        </p:spPr>
        <p:txBody>
          <a:bodyPr lIns="0" tIns="0" rIns="0" bIns="0" rtlCol="0" anchor="t">
            <a:spAutoFit/>
          </a:bodyPr>
          <a:lstStyle/>
          <a:p>
            <a:pPr algn="just">
              <a:lnSpc>
                <a:spcPts val="4759"/>
              </a:lnSpc>
              <a:spcBef>
                <a:spcPct val="0"/>
              </a:spcBef>
            </a:pPr>
            <a:r>
              <a:rPr lang="en-US" sz="4400" noProof="0" dirty="0">
                <a:solidFill>
                  <a:schemeClr val="tx2"/>
                </a:solidFill>
                <a:ea typeface="Open Sans"/>
                <a:cs typeface="Times New Roman" panose="02020603050405020304" pitchFamily="18" charset="0"/>
                <a:sym typeface="Open Sans"/>
              </a:rPr>
              <a:t>Precision is the ratio of true positive (TP) to the sum of true positive and false positive (FP), while recall is the ratio of true positive to the sum of true positive and false negative (FN).</a:t>
            </a:r>
          </a:p>
        </p:txBody>
      </p:sp>
      <p:sp>
        <p:nvSpPr>
          <p:cNvPr id="9" name="ZoneTexte 8">
            <a:extLst>
              <a:ext uri="{FF2B5EF4-FFF2-40B4-BE49-F238E27FC236}">
                <a16:creationId xmlns:a16="http://schemas.microsoft.com/office/drawing/2014/main" id="{9CF2A3DD-ACF9-882B-6A94-5E65F406BA74}"/>
              </a:ext>
            </a:extLst>
          </p:cNvPr>
          <p:cNvSpPr txBox="1"/>
          <p:nvPr/>
        </p:nvSpPr>
        <p:spPr>
          <a:xfrm>
            <a:off x="399641" y="8380007"/>
            <a:ext cx="9197340" cy="769441"/>
          </a:xfrm>
          <a:prstGeom prst="rect">
            <a:avLst/>
          </a:prstGeom>
          <a:noFill/>
        </p:spPr>
        <p:txBody>
          <a:bodyPr wrap="square">
            <a:spAutoFit/>
          </a:bodyPr>
          <a:lstStyle/>
          <a:p>
            <a:pPr marL="571500" indent="-571500">
              <a:buFont typeface="Arial" panose="020B0604020202020204" pitchFamily="34" charset="0"/>
              <a:buChar char="•"/>
            </a:pPr>
            <a:r>
              <a:rPr lang="en-US" sz="4400" noProof="0" dirty="0">
                <a:solidFill>
                  <a:schemeClr val="tx2"/>
                </a:solidFill>
                <a:ea typeface="Open Sans"/>
                <a:cs typeface="Times New Roman" panose="02020603050405020304" pitchFamily="18" charset="0"/>
                <a:sym typeface="Open Sans"/>
              </a:rPr>
              <a:t>value ranges from 0 to 1</a:t>
            </a:r>
            <a:endParaRPr lang="en-US" sz="4400" noProof="0" dirty="0">
              <a:solidFill>
                <a:schemeClr val="tx2"/>
              </a:solidFill>
            </a:endParaRPr>
          </a:p>
        </p:txBody>
      </p:sp>
      <p:sp>
        <p:nvSpPr>
          <p:cNvPr id="6" name="Rectangle 5">
            <a:extLst>
              <a:ext uri="{FF2B5EF4-FFF2-40B4-BE49-F238E27FC236}">
                <a16:creationId xmlns:a16="http://schemas.microsoft.com/office/drawing/2014/main" id="{453C049F-0BF0-5D35-0F23-1A594A5674BE}"/>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Methods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75F7D2D-C769-DE62-8B97-3E09A6E1B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2937509"/>
            <a:ext cx="9453594" cy="5402054"/>
          </a:xfrm>
          <a:prstGeom prst="rect">
            <a:avLst/>
          </a:prstGeom>
        </p:spPr>
      </p:pic>
      <p:sp>
        <p:nvSpPr>
          <p:cNvPr id="2" name="Rectangle 1">
            <a:extLst>
              <a:ext uri="{FF2B5EF4-FFF2-40B4-BE49-F238E27FC236}">
                <a16:creationId xmlns:a16="http://schemas.microsoft.com/office/drawing/2014/main" id="{ADEE0E11-4EBE-4AC2-86DC-2A5EBFC291E0}"/>
              </a:ext>
            </a:extLst>
          </p:cNvPr>
          <p:cNvSpPr/>
          <p:nvPr/>
        </p:nvSpPr>
        <p:spPr>
          <a:xfrm>
            <a:off x="46776" y="10186"/>
            <a:ext cx="5515824" cy="763135"/>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182880" tIns="91440" rIns="182880" bIns="91440" rtlCol="0" anchor="ctr">
            <a:noAutofit/>
          </a:bodyPr>
          <a:lstStyle/>
          <a:p>
            <a:pPr defTabSz="1828800">
              <a:lnSpc>
                <a:spcPct val="90000"/>
              </a:lnSpc>
              <a:spcBef>
                <a:spcPct val="0"/>
              </a:spcBef>
              <a:spcAft>
                <a:spcPts val="1200"/>
              </a:spcAft>
            </a:pPr>
            <a:r>
              <a:rPr lang="en-US" sz="5600" b="1" dirty="0">
                <a:solidFill>
                  <a:schemeClr val="tx2"/>
                </a:solidFill>
                <a:latin typeface="+mj-lt"/>
                <a:ea typeface="+mj-ea"/>
                <a:cs typeface="+mj-cs"/>
              </a:rPr>
              <a:t>Results</a:t>
            </a:r>
          </a:p>
        </p:txBody>
      </p:sp>
      <p:sp>
        <p:nvSpPr>
          <p:cNvPr id="7" name="ZoneTexte 6">
            <a:extLst>
              <a:ext uri="{FF2B5EF4-FFF2-40B4-BE49-F238E27FC236}">
                <a16:creationId xmlns:a16="http://schemas.microsoft.com/office/drawing/2014/main" id="{ACF137EE-E496-A58A-7FCA-168EE0408FEE}"/>
              </a:ext>
            </a:extLst>
          </p:cNvPr>
          <p:cNvSpPr txBox="1"/>
          <p:nvPr/>
        </p:nvSpPr>
        <p:spPr>
          <a:xfrm>
            <a:off x="457200" y="1028700"/>
            <a:ext cx="15697201" cy="1885949"/>
          </a:xfrm>
          <a:prstGeom prst="rect">
            <a:avLst/>
          </a:prstGeom>
        </p:spPr>
        <p:txBody>
          <a:bodyPr vert="horz" lIns="91440" tIns="45720" rIns="91440" bIns="45720" rtlCol="0" anchor="t">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F497D"/>
                </a:solidFill>
                <a:effectLst/>
                <a:uLnTx/>
                <a:uFillTx/>
                <a:ea typeface="+mn-ea"/>
                <a:cs typeface="+mn-cs"/>
              </a:rPr>
              <a:t>Comparison of 6 DEMs with ground control points and river profiles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4000" dirty="0">
                <a:solidFill>
                  <a:srgbClr val="1F497D"/>
                </a:solidFill>
              </a:rPr>
              <a:t>Best results with COPDEM, FABDEM and TANDEM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F497D"/>
                </a:solidFill>
                <a:effectLst/>
                <a:uLnTx/>
                <a:uFillTx/>
                <a:ea typeface="+mn-ea"/>
                <a:cs typeface="+mn-cs"/>
              </a:rPr>
              <a:t>FABDEM has the low</a:t>
            </a:r>
            <a:r>
              <a:rPr lang="en-US" sz="4000" dirty="0" err="1">
                <a:solidFill>
                  <a:srgbClr val="1F497D"/>
                </a:solidFill>
              </a:rPr>
              <a:t>est</a:t>
            </a:r>
            <a:r>
              <a:rPr lang="en-US" sz="4000" dirty="0">
                <a:solidFill>
                  <a:srgbClr val="1F497D"/>
                </a:solidFill>
              </a:rPr>
              <a:t> errors</a:t>
            </a:r>
            <a:endParaRPr kumimoji="0" lang="en-US" sz="4000" b="0" i="0" u="none" strike="noStrike" kern="1200" cap="none" spc="0" normalizeH="0" baseline="0" noProof="0" dirty="0">
              <a:ln>
                <a:noFill/>
              </a:ln>
              <a:solidFill>
                <a:srgbClr val="1F497D"/>
              </a:solidFill>
              <a:effectLst/>
              <a:uLnTx/>
              <a:uFillTx/>
              <a:ea typeface="+mn-ea"/>
              <a:cs typeface="+mn-cs"/>
            </a:endParaRPr>
          </a:p>
        </p:txBody>
      </p:sp>
      <p:pic>
        <p:nvPicPr>
          <p:cNvPr id="8" name="Image 7">
            <a:extLst>
              <a:ext uri="{FF2B5EF4-FFF2-40B4-BE49-F238E27FC236}">
                <a16:creationId xmlns:a16="http://schemas.microsoft.com/office/drawing/2014/main" id="{C4DD096B-9783-B4DF-3C15-FC9CAAD6CE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14699"/>
            <a:ext cx="7924800" cy="6556729"/>
          </a:xfrm>
          <a:prstGeom prst="rect">
            <a:avLst/>
          </a:prstGeom>
          <a:noFill/>
          <a:ln>
            <a:noFill/>
          </a:ln>
        </p:spPr>
      </p:pic>
      <p:sp>
        <p:nvSpPr>
          <p:cNvPr id="11" name="ZoneTexte 10">
            <a:extLst>
              <a:ext uri="{FF2B5EF4-FFF2-40B4-BE49-F238E27FC236}">
                <a16:creationId xmlns:a16="http://schemas.microsoft.com/office/drawing/2014/main" id="{3F4B8F93-E69D-F28A-5D40-3450FBEB2EA8}"/>
              </a:ext>
            </a:extLst>
          </p:cNvPr>
          <p:cNvSpPr txBox="1"/>
          <p:nvPr/>
        </p:nvSpPr>
        <p:spPr>
          <a:xfrm>
            <a:off x="9372600" y="8572500"/>
            <a:ext cx="7315200" cy="1446550"/>
          </a:xfrm>
          <a:prstGeom prst="rect">
            <a:avLst/>
          </a:prstGeom>
          <a:noFill/>
        </p:spPr>
        <p:txBody>
          <a:bodyPr wrap="square">
            <a:spAutoFit/>
          </a:bodyPr>
          <a:lstStyle/>
          <a:p>
            <a:pPr marL="571500" indent="-571500">
              <a:buFont typeface="Arial" panose="020B0604020202020204" pitchFamily="34" charset="0"/>
              <a:buChar char="•"/>
            </a:pPr>
            <a:r>
              <a:rPr kumimoji="0" lang="en-US" sz="4400" b="0" i="0" u="none" strike="noStrike" kern="1200" cap="none" spc="0" normalizeH="0" baseline="0" noProof="0" dirty="0">
                <a:ln>
                  <a:noFill/>
                </a:ln>
                <a:solidFill>
                  <a:srgbClr val="1F497D"/>
                </a:solidFill>
                <a:effectLst/>
                <a:uLnTx/>
                <a:uFillTx/>
                <a:ea typeface="+mn-ea"/>
                <a:cs typeface="+mn-cs"/>
              </a:rPr>
              <a:t>126 ground control points </a:t>
            </a:r>
          </a:p>
          <a:p>
            <a:pPr marL="571500" indent="-571500">
              <a:buFont typeface="Arial" panose="020B0604020202020204" pitchFamily="34" charset="0"/>
              <a:buChar char="•"/>
            </a:pPr>
            <a:r>
              <a:rPr lang="en-US" sz="4400" dirty="0">
                <a:solidFill>
                  <a:srgbClr val="1F497D"/>
                </a:solidFill>
              </a:rPr>
              <a:t>4 river profiles</a:t>
            </a:r>
            <a:endParaRPr lang="fr-FR" sz="4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2281</TotalTime>
  <Words>699</Words>
  <Application>Microsoft Office PowerPoint</Application>
  <PresentationFormat>Personnalisé</PresentationFormat>
  <Paragraphs>224</Paragraphs>
  <Slides>18</Slides>
  <Notes>6</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6" baseType="lpstr">
      <vt:lpstr>Wingdings</vt:lpstr>
      <vt:lpstr>Times New Roman</vt:lpstr>
      <vt:lpstr>Open Sans Bold</vt:lpstr>
      <vt:lpstr>Arial</vt:lpstr>
      <vt:lpstr>Calibri</vt:lpstr>
      <vt:lpstr>Open Sans</vt:lpstr>
      <vt:lpstr>Office Theme</vt:lpstr>
      <vt:lpstr>Image bitmap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Présentation_Détaillée_EGU2025</dc:title>
  <dc:creator>admin</dc:creator>
  <cp:lastModifiedBy>Issa LEYE</cp:lastModifiedBy>
  <cp:revision>20</cp:revision>
  <dcterms:created xsi:type="dcterms:W3CDTF">2006-08-16T00:00:00Z</dcterms:created>
  <dcterms:modified xsi:type="dcterms:W3CDTF">2025-04-30T05:25:22Z</dcterms:modified>
  <dc:identifier>DAGkiZf1BUs</dc:identifier>
</cp:coreProperties>
</file>