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17" r:id="rId2"/>
    <p:sldId id="310" r:id="rId3"/>
    <p:sldId id="318" r:id="rId4"/>
    <p:sldId id="307" r:id="rId5"/>
    <p:sldId id="304" r:id="rId6"/>
    <p:sldId id="308" r:id="rId7"/>
    <p:sldId id="319" r:id="rId8"/>
    <p:sldId id="315" r:id="rId9"/>
    <p:sldId id="31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6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6" autoAdjust="0"/>
    <p:restoredTop sz="94645"/>
  </p:normalViewPr>
  <p:slideViewPr>
    <p:cSldViewPr snapToGrid="0" snapToObjects="1">
      <p:cViewPr varScale="1">
        <p:scale>
          <a:sx n="113" d="100"/>
          <a:sy n="113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image" Target="../media/image2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9C56A-D771-914E-93AE-DC8D0FE49826}" type="doc">
      <dgm:prSet loTypeId="urn:microsoft.com/office/officeart/2005/8/layout/lProcess3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C645EB-5144-A448-91FE-DBBD3A91AE3C}">
      <dgm:prSet phldrT="[Text]" custT="1"/>
      <dgm:spPr/>
      <dgm:t>
        <a:bodyPr/>
        <a:lstStyle/>
        <a:p>
          <a:r>
            <a:rPr lang="en-US" sz="2000" dirty="0">
              <a:latin typeface="Garamond" panose="02020404030301010803" pitchFamily="18" charset="0"/>
            </a:rPr>
            <a:t>(1) Harmonic analysis</a:t>
          </a:r>
        </a:p>
      </dgm:t>
    </dgm:pt>
    <dgm:pt modelId="{80DD772A-CFBB-6F4C-B46E-9FFF4E8E71C6}" type="parTrans" cxnId="{215C1533-DD4C-404A-AD06-9789493B1008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49EC1587-377D-3B4E-9F50-FBB38490705A}" type="sibTrans" cxnId="{215C1533-DD4C-404A-AD06-9789493B1008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58E15A49-B582-544E-9350-68004A7247C8}">
      <dgm:prSet phldrT="[Text]" custT="1"/>
      <dgm:spPr/>
      <dgm:t>
        <a:bodyPr/>
        <a:lstStyle/>
        <a:p>
          <a:r>
            <a:rPr lang="en-US" sz="1500" dirty="0">
              <a:latin typeface="Garamond" panose="02020404030301010803" pitchFamily="18" charset="0"/>
            </a:rPr>
            <a:t>On each year separately</a:t>
          </a:r>
        </a:p>
        <a:p>
          <a:r>
            <a:rPr lang="en-CA" sz="1500" dirty="0">
              <a:latin typeface="Garamond" panose="02020404030301010803" pitchFamily="18" charset="0"/>
            </a:rPr>
            <a:t>For each year with at least 70% data completeness</a:t>
          </a:r>
          <a:endParaRPr lang="en-US" sz="1500" dirty="0">
            <a:latin typeface="Garamond" panose="02020404030301010803" pitchFamily="18" charset="0"/>
          </a:endParaRPr>
        </a:p>
      </dgm:t>
    </dgm:pt>
    <dgm:pt modelId="{0554F44A-E605-EE41-9CAE-61E6942EF784}" type="parTrans" cxnId="{5E8869A5-A650-4342-B135-BA5E8FC96BA1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E1553758-5A1A-064A-A0A9-44AF10797027}" type="sibTrans" cxnId="{5E8869A5-A650-4342-B135-BA5E8FC96BA1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4160CF87-77C4-264B-B144-0F221C94D6CC}">
      <dgm:prSet phldrT="[Text]" custT="1"/>
      <dgm:spPr/>
      <dgm:t>
        <a:bodyPr/>
        <a:lstStyle/>
        <a:p>
          <a:r>
            <a:rPr lang="en-US" sz="2000" i="0" dirty="0">
              <a:latin typeface="Garamond" panose="02020404030301010803" pitchFamily="18" charset="0"/>
            </a:rPr>
            <a:t>(2) L</a:t>
          </a:r>
          <a:r>
            <a:rPr lang="en-CA" sz="2000" i="0" dirty="0">
              <a:latin typeface="Garamond" panose="02020404030301010803" pitchFamily="18" charset="0"/>
            </a:rPr>
            <a:t>east-squares fits of a linear trend plus a 18.6-year sinusoid </a:t>
          </a:r>
          <a:endParaRPr lang="en-US" sz="2000" dirty="0">
            <a:latin typeface="Garamond" panose="02020404030301010803" pitchFamily="18" charset="0"/>
          </a:endParaRPr>
        </a:p>
      </dgm:t>
    </dgm:pt>
    <dgm:pt modelId="{EF9D5EDE-13B5-4044-8275-10601E8DEB50}" type="parTrans" cxnId="{449A7FCC-DA81-D949-8DA7-9433D69F577E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16241783-A3A2-E743-8443-A7A6FAFC3021}" type="sibTrans" cxnId="{449A7FCC-DA81-D949-8DA7-9433D69F577E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6BC4EF8C-AC9C-4848-8AA8-C7FC84DEAEB6}">
          <dgm:prSet phldrT="[Text]" custT="1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CA" sz="15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CA" sz="15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d>
                      <m:dPr>
                        <m:ctrlPr>
                          <a:rPr lang="en-CA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CA" sz="1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𝑏𝑡</m:t>
                    </m:r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𝑐𝑠𝑖𝑛</m:t>
                    </m:r>
                    <m:d>
                      <m:dPr>
                        <m:ctrlPr>
                          <a:rPr lang="en-CA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CA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  <m:t>18.6</m:t>
                            </m:r>
                          </m:den>
                        </m:f>
                        <m:r>
                          <a:rPr lang="en-CA" sz="1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𝑑𝑐𝑜𝑠</m:t>
                    </m:r>
                    <m:d>
                      <m:dPr>
                        <m:ctrlPr>
                          <a:rPr lang="en-CA" sz="15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CA" sz="15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  <m:t>18.6</m:t>
                            </m:r>
                          </m:den>
                        </m:f>
                        <m:r>
                          <a:rPr lang="en-CA" sz="1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m:oMathPara>
              </a14:m>
              <a:endParaRPr lang="en-US" sz="1500" dirty="0">
                <a:latin typeface="Garamond" panose="02020404030301010803" pitchFamily="18" charset="0"/>
              </a:endParaRPr>
            </a:p>
          </dgm:t>
        </dgm:pt>
      </mc:Choice>
      <mc:Fallback xmlns="">
        <dgm:pt modelId="{6BC4EF8C-AC9C-4848-8AA8-C7FC84DEAEB6}">
          <dgm:prSet phldrT="[Text]" custT="1"/>
          <dgm:spPr/>
          <dgm:t>
            <a:bodyPr/>
            <a:lstStyle/>
            <a:p>
              <a:r>
                <a:rPr lang="en-CA" sz="1500" b="0" i="0">
                  <a:latin typeface="Cambria Math" panose="02040503050406030204" pitchFamily="18" charset="0"/>
                </a:rPr>
                <a:t>𝑦 ̂(𝑡)=𝑎+𝑏𝑡+𝑐𝑠𝑖𝑛(2</a:t>
              </a:r>
              <a:r>
                <a:rPr lang="en-CA" sz="15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𝜋/</a:t>
              </a:r>
              <a:r>
                <a:rPr lang="en-CA" sz="1500" b="0" i="0">
                  <a:latin typeface="Cambria Math" panose="02040503050406030204" pitchFamily="18" charset="0"/>
                </a:rPr>
                <a:t>18.6 𝑡)+𝑑𝑐𝑜𝑠(2</a:t>
              </a:r>
              <a:r>
                <a:rPr lang="en-CA" sz="15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𝜋/</a:t>
              </a:r>
              <a:r>
                <a:rPr lang="en-CA" sz="1500" b="0" i="0">
                  <a:latin typeface="Cambria Math" panose="02040503050406030204" pitchFamily="18" charset="0"/>
                </a:rPr>
                <a:t>18.6 𝑡)</a:t>
              </a:r>
              <a:endParaRPr lang="en-US" sz="1500" dirty="0">
                <a:latin typeface="Garamond" panose="02020404030301010803" pitchFamily="18" charset="0"/>
              </a:endParaRPr>
            </a:p>
          </dgm:t>
        </dgm:pt>
      </mc:Fallback>
    </mc:AlternateContent>
    <dgm:pt modelId="{8C4366A5-A387-8144-83EC-5ECF52FCB397}" type="parTrans" cxnId="{7721B8B4-41B9-184D-A062-81FB99BA7215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1AC60305-E922-D947-8D37-07FAB666295A}" type="sibTrans" cxnId="{7721B8B4-41B9-184D-A062-81FB99BA7215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DC112174-0CD9-9949-B3F8-2BBC74A9A980}">
      <dgm:prSet phldrT="[Text]" custT="1"/>
      <dgm:spPr/>
      <dgm:t>
        <a:bodyPr/>
        <a:lstStyle/>
        <a:p>
          <a:r>
            <a:rPr lang="en-CA" sz="1500" dirty="0">
              <a:latin typeface="Garamond" panose="02020404030301010803" pitchFamily="18" charset="0"/>
            </a:rPr>
            <a:t>Fitting performed separately for annual amplitude and phase lag</a:t>
          </a:r>
          <a:endParaRPr lang="en-US" sz="1500" dirty="0">
            <a:latin typeface="Garamond" panose="02020404030301010803" pitchFamily="18" charset="0"/>
          </a:endParaRPr>
        </a:p>
        <a:p>
          <a:r>
            <a:rPr lang="en-CA" sz="1500" dirty="0">
              <a:latin typeface="Garamond" panose="02020404030301010803" pitchFamily="18" charset="0"/>
            </a:rPr>
            <a:t>Applied separately for each tidal constituent (M2, N2, K1)</a:t>
          </a:r>
          <a:endParaRPr lang="en-US" sz="1500" dirty="0">
            <a:latin typeface="Garamond" panose="02020404030301010803" pitchFamily="18" charset="0"/>
          </a:endParaRPr>
        </a:p>
      </dgm:t>
    </dgm:pt>
    <dgm:pt modelId="{F367F819-08EC-FC42-B67F-8EAD6D3525F0}" type="parTrans" cxnId="{5EF7BF18-8AA3-F74C-B6E4-9940A9E8EE3B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89D6F298-82AE-0E4A-9B8D-ECCFE5F0A7CA}" type="sibTrans" cxnId="{5EF7BF18-8AA3-F74C-B6E4-9940A9E8EE3B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B62F2951-D14C-EE4C-8967-3F04FD9815C9}">
      <dgm:prSet phldrT="[Text]" custT="1"/>
      <dgm:spPr/>
      <dgm:t>
        <a:bodyPr/>
        <a:lstStyle/>
        <a:p>
          <a:r>
            <a:rPr lang="en-US" sz="1500" dirty="0">
              <a:latin typeface="Garamond" panose="02020404030301010803" pitchFamily="18" charset="0"/>
            </a:rPr>
            <a:t>Estimation of secular rate of change (b)</a:t>
          </a:r>
        </a:p>
        <a:p>
          <a:r>
            <a:rPr lang="en-US" sz="1500" dirty="0">
              <a:latin typeface="Garamond" panose="02020404030301010803" pitchFamily="18" charset="0"/>
            </a:rPr>
            <a:t>Estimation of nodal modulations for amplitude (A</a:t>
          </a:r>
          <a:r>
            <a:rPr lang="en-US" sz="1500" baseline="-25000" dirty="0">
              <a:latin typeface="Garamond" panose="02020404030301010803" pitchFamily="18" charset="0"/>
            </a:rPr>
            <a:t>m</a:t>
          </a:r>
          <a:r>
            <a:rPr lang="en-US" sz="1500" dirty="0">
              <a:latin typeface="Garamond" panose="02020404030301010803" pitchFamily="18" charset="0"/>
            </a:rPr>
            <a:t>) and phase lag (Pha</a:t>
          </a:r>
          <a:r>
            <a:rPr lang="en-US" sz="1500" baseline="-25000" dirty="0">
              <a:latin typeface="Garamond" panose="02020404030301010803" pitchFamily="18" charset="0"/>
            </a:rPr>
            <a:t>m</a:t>
          </a:r>
          <a:r>
            <a:rPr lang="en-US" sz="1500" dirty="0">
              <a:latin typeface="Garamond" panose="02020404030301010803" pitchFamily="18" charset="0"/>
            </a:rPr>
            <a:t>) </a:t>
          </a:r>
        </a:p>
        <a:p>
          <a:r>
            <a:rPr lang="en-US" sz="1500" dirty="0">
              <a:latin typeface="Garamond" panose="02020404030301010803" pitchFamily="18" charset="0"/>
            </a:rPr>
            <a:t>All with corresponding uncertainty</a:t>
          </a:r>
        </a:p>
      </dgm:t>
    </dgm:pt>
    <dgm:pt modelId="{751F68A1-582F-0441-BBE9-52F7736496CE}" type="parTrans" cxnId="{B199FA6D-9C8C-DB44-8E73-B934278F6EC9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69098FB6-50E4-B242-83AF-2F3D1F14D0D2}" type="sibTrans" cxnId="{B199FA6D-9C8C-DB44-8E73-B934278F6EC9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68430D84-67A6-7740-8084-7220B3E93E0C}">
          <dgm:prSet phldrT="[Text]" custT="1"/>
          <dgm:spPr/>
          <dgm:t>
            <a:bodyPr/>
            <a:lstStyle/>
            <a:p>
              <a:endParaRPr lang="en-US" sz="1500" dirty="0">
                <a:latin typeface="Garamond" panose="02020404030301010803" pitchFamily="18" charset="0"/>
              </a:endParaRPr>
            </a:p>
            <a:p>
              <a14:m>
                <m:oMath xmlns:m="http://schemas.openxmlformats.org/officeDocument/2006/math">
                  <m:sSub>
                    <m:sSubPr>
                      <m:ctrlPr>
                        <a:rPr lang="en-US" sz="150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𝐴</m:t>
                      </m:r>
                    </m:e>
                    <m:sub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𝑚</m:t>
                      </m:r>
                    </m:sub>
                  </m:sSub>
                  <m:r>
                    <a:rPr lang="en-CA" sz="1500" b="0" i="1" smtClean="0"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lang="en-CA" sz="1500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ad>
                        <m:radPr>
                          <m:degHide m:val="on"/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CA" sz="15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num>
                    <m:den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𝑏</m:t>
                      </m:r>
                      <m:sSub>
                        <m:sSubPr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𝑚𝑖𝑑</m:t>
                          </m:r>
                        </m:sub>
                      </m:sSub>
                    </m:den>
                  </m:f>
                  <m:r>
                    <a:rPr lang="en-CA" sz="1500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×100</m:t>
                  </m:r>
                </m:oMath>
              </a14:m>
              <a:r>
                <a:rPr lang="en-US" sz="1500" dirty="0">
                  <a:latin typeface="Garamond" panose="02020404030301010803" pitchFamily="18" charset="0"/>
                </a:rPr>
                <a:t> (unitless, percent)  </a:t>
              </a:r>
            </a:p>
            <a:p>
              <a14:m>
                <m:oMath xmlns:m="http://schemas.openxmlformats.org/officeDocument/2006/math">
                  <m:sSub>
                    <m:sSubPr>
                      <m:ctrlPr>
                        <a:rPr lang="en-CA" sz="1500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𝑃h𝑎</m:t>
                      </m:r>
                    </m:e>
                    <m:sub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𝑚</m:t>
                      </m:r>
                    </m:sub>
                  </m:sSub>
                  <m:r>
                    <a:rPr lang="en-CA" sz="1500" b="0" i="0" smtClean="0">
                      <a:latin typeface="Cambria Math" panose="02040503050406030204" pitchFamily="18" charset="0"/>
                    </a:rPr>
                    <m:t>=</m:t>
                  </m:r>
                  <m:rad>
                    <m:radPr>
                      <m:degHide m:val="on"/>
                      <m:ctrlPr>
                        <a:rPr lang="en-CA" sz="1500" b="0" i="1" smtClean="0">
                          <a:latin typeface="Cambria Math" panose="02040503050406030204" pitchFamily="18" charset="0"/>
                        </a:rPr>
                      </m:ctrlPr>
                    </m:radPr>
                    <m:deg/>
                    <m:e>
                      <m:sSup>
                        <m:sSupPr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5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15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CA" sz="1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e>
                  </m:rad>
                </m:oMath>
              </a14:m>
              <a:r>
                <a:rPr lang="en-US" sz="1500" dirty="0">
                  <a:latin typeface="Garamond" panose="02020404030301010803" pitchFamily="18" charset="0"/>
                </a:rPr>
                <a:t> (in degrees)</a:t>
              </a:r>
            </a:p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sz="1500" b="0" i="1" smtClean="0">
                            <a:latin typeface="Cambria Math" panose="02040503050406030204" pitchFamily="18" charset="0"/>
                          </a:rPr>
                          <m:t>𝑚𝑖𝑑</m:t>
                        </m:r>
                      </m:sub>
                    </m:sSub>
                    <m:r>
                      <a:rPr lang="en-CA" sz="15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CA" sz="1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en-CA" sz="1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CA" sz="1500" b="0" i="1" smtClean="0"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</m:num>
                      <m:den>
                        <m:r>
                          <a:rPr lang="en-CA" sz="15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m:oMathPara>
              </a14:m>
              <a:endParaRPr lang="en-US" sz="1500" dirty="0">
                <a:latin typeface="Garamond" panose="02020404030301010803" pitchFamily="18" charset="0"/>
              </a:endParaRPr>
            </a:p>
          </dgm:t>
        </dgm:pt>
      </mc:Choice>
      <mc:Fallback xmlns="">
        <dgm:pt modelId="{68430D84-67A6-7740-8084-7220B3E93E0C}">
          <dgm:prSet phldrT="[Text]" custT="1"/>
          <dgm:spPr/>
          <dgm:t>
            <a:bodyPr/>
            <a:lstStyle/>
            <a:p>
              <a:endParaRPr lang="en-US" sz="1500" dirty="0">
                <a:latin typeface="Garamond" panose="02020404030301010803" pitchFamily="18" charset="0"/>
              </a:endParaRPr>
            </a:p>
            <a:p>
              <a:r>
                <a:rPr lang="en-CA" sz="1500" b="0" i="0">
                  <a:latin typeface="Cambria Math" panose="02040503050406030204" pitchFamily="18" charset="0"/>
                </a:rPr>
                <a:t>𝐴</a:t>
              </a:r>
              <a:r>
                <a:rPr lang="en-US" sz="1500" b="0" i="0">
                  <a:latin typeface="Cambria Math" panose="02040503050406030204" pitchFamily="18" charset="0"/>
                </a:rPr>
                <a:t>_</a:t>
              </a:r>
              <a:r>
                <a:rPr lang="en-CA" sz="1500" b="0" i="0">
                  <a:latin typeface="Cambria Math" panose="02040503050406030204" pitchFamily="18" charset="0"/>
                </a:rPr>
                <a:t>𝑚=√(𝑐^2+𝑑^2 )/(𝑎+𝑏𝑡_𝑚𝑖𝑑 )</a:t>
              </a:r>
              <a:r>
                <a:rPr lang="en-CA" sz="1500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×100</a:t>
              </a:r>
              <a:r>
                <a:rPr lang="en-US" sz="1500" dirty="0">
                  <a:latin typeface="Garamond" panose="02020404030301010803" pitchFamily="18" charset="0"/>
                </a:rPr>
                <a:t> (unitless, percent)  </a:t>
              </a:r>
            </a:p>
            <a:p>
              <a:r>
                <a:rPr lang="en-CA" sz="1500" b="0" i="0">
                  <a:latin typeface="Cambria Math" panose="02040503050406030204" pitchFamily="18" charset="0"/>
                </a:rPr>
                <a:t>〖𝑃ℎ𝑎〗_𝑚=√(𝑐^2+𝑑^2 )</a:t>
              </a:r>
              <a:r>
                <a:rPr lang="en-US" sz="1500" dirty="0">
                  <a:latin typeface="Garamond" panose="02020404030301010803" pitchFamily="18" charset="0"/>
                </a:rPr>
                <a:t> (in degrees)</a:t>
              </a:r>
            </a:p>
            <a:p>
              <a:r>
                <a:rPr lang="en-CA" sz="1500" b="0" i="0">
                  <a:latin typeface="Cambria Math" panose="02040503050406030204" pitchFamily="18" charset="0"/>
                </a:rPr>
                <a:t>𝑡</a:t>
              </a:r>
              <a:r>
                <a:rPr lang="en-US" sz="1500" b="0" i="0">
                  <a:latin typeface="Cambria Math" panose="02040503050406030204" pitchFamily="18" charset="0"/>
                </a:rPr>
                <a:t>_</a:t>
              </a:r>
              <a:r>
                <a:rPr lang="en-CA" sz="1500" b="0" i="0">
                  <a:latin typeface="Cambria Math" panose="02040503050406030204" pitchFamily="18" charset="0"/>
                </a:rPr>
                <a:t>𝑚𝑖𝑑=  (𝑡_𝑚𝑖𝑛+𝑡_𝑚𝑎𝑥)/2</a:t>
              </a:r>
              <a:endParaRPr lang="en-US" sz="1500" dirty="0">
                <a:latin typeface="Garamond" panose="02020404030301010803" pitchFamily="18" charset="0"/>
              </a:endParaRPr>
            </a:p>
          </dgm:t>
        </dgm:pt>
      </mc:Fallback>
    </mc:AlternateContent>
    <dgm:pt modelId="{3CDFCC09-610A-A643-99E5-A11DC4D24A28}" type="parTrans" cxnId="{EAB14929-6D61-3A48-A438-02507BC3BF94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48719B10-D54B-7240-9F65-41482B98032A}" type="sibTrans" cxnId="{EAB14929-6D61-3A48-A438-02507BC3BF94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9A21F56F-6ECE-D543-9989-8E56552A6750}">
      <dgm:prSet phldrT="[Text]" custT="1"/>
      <dgm:spPr/>
      <dgm:t>
        <a:bodyPr/>
        <a:lstStyle/>
        <a:p>
          <a:r>
            <a:rPr lang="en-US" sz="1500" dirty="0">
              <a:latin typeface="Garamond" panose="02020404030301010803" pitchFamily="18" charset="0"/>
            </a:rPr>
            <a:t>Based on M2, N2, and K1</a:t>
          </a:r>
        </a:p>
        <a:p>
          <a:r>
            <a:rPr lang="en-US" sz="1500" dirty="0">
              <a:latin typeface="Garamond" panose="02020404030301010803" pitchFamily="18" charset="0"/>
            </a:rPr>
            <a:t>Without nodal corrections</a:t>
          </a:r>
        </a:p>
      </dgm:t>
    </dgm:pt>
    <dgm:pt modelId="{E0B5790C-41A4-724F-B280-D210A6F3F979}" type="sibTrans" cxnId="{24DB4454-C520-B045-AC6D-117782925706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8AF33488-88B1-9148-916A-7C8DB1E896DF}" type="parTrans" cxnId="{24DB4454-C520-B045-AC6D-117782925706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A11CB3B7-00DA-F848-A501-61093A075015}">
      <dgm:prSet phldrT="[Text]" custT="1"/>
      <dgm:spPr/>
      <dgm:t>
        <a:bodyPr/>
        <a:lstStyle/>
        <a:p>
          <a:r>
            <a:rPr lang="en-CA" sz="1500" dirty="0">
              <a:latin typeface="Garamond" panose="02020404030301010803" pitchFamily="18" charset="0"/>
            </a:rPr>
            <a:t>Estimation of annual amplitude and Greenwich phase lag with associated uncertainty</a:t>
          </a:r>
          <a:endParaRPr lang="en-US" sz="1500" dirty="0">
            <a:latin typeface="Garamond" panose="02020404030301010803" pitchFamily="18" charset="0"/>
          </a:endParaRPr>
        </a:p>
      </dgm:t>
    </dgm:pt>
    <dgm:pt modelId="{1BED4AFB-9406-0F44-B010-5FFDE60C9F74}" type="parTrans" cxnId="{3F2E42F2-2F9A-CC44-B668-47CD98F16938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952B635E-3AE0-C44E-8B92-DEEF9C1C4F8D}" type="sibTrans" cxnId="{3F2E42F2-2F9A-CC44-B668-47CD98F16938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25FF614E-2C38-694F-AEF0-40F8AF08E00A}">
      <dgm:prSet phldrT="[Text]" custT="1"/>
      <dgm:spPr/>
      <dgm:t>
        <a:bodyPr/>
        <a:lstStyle/>
        <a:p>
          <a:r>
            <a:rPr lang="en-US" sz="1500" dirty="0">
              <a:latin typeface="Garamond" panose="02020404030301010803" pitchFamily="18" charset="0"/>
            </a:rPr>
            <a:t> </a:t>
          </a:r>
        </a:p>
      </dgm:t>
    </dgm:pt>
    <dgm:pt modelId="{89D4E808-C25D-1A4A-8B08-61466B6D155A}" type="sibTrans" cxnId="{4498F727-D5AB-4D48-B7C5-7F7A73E4EC2D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EAAFA144-9A65-B54B-A338-D1021AFD3221}" type="parTrans" cxnId="{4498F727-D5AB-4D48-B7C5-7F7A73E4EC2D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2134801F-1AC6-5546-BFDD-EDDFE48648F7}" type="pres">
      <dgm:prSet presAssocID="{8489C56A-D771-914E-93AE-DC8D0FE4982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0AAA403-673F-7C4E-9E50-9715DCAA8419}" type="pres">
      <dgm:prSet presAssocID="{37C645EB-5144-A448-91FE-DBBD3A91AE3C}" presName="horFlow" presStyleCnt="0"/>
      <dgm:spPr/>
    </dgm:pt>
    <dgm:pt modelId="{076C4EDA-D75A-8045-A449-2E36662C743F}" type="pres">
      <dgm:prSet presAssocID="{37C645EB-5144-A448-91FE-DBBD3A91AE3C}" presName="bigChev" presStyleLbl="node1" presStyleIdx="0" presStyleCnt="3" custScaleX="103999" custScaleY="84410"/>
      <dgm:spPr/>
    </dgm:pt>
    <dgm:pt modelId="{18ECFFDC-19E7-0E4F-A338-C22674275A28}" type="pres">
      <dgm:prSet presAssocID="{0554F44A-E605-EE41-9CAE-61E6942EF784}" presName="parTrans" presStyleCnt="0"/>
      <dgm:spPr/>
    </dgm:pt>
    <dgm:pt modelId="{890C5382-3E46-F54C-A960-4F68EA69B775}" type="pres">
      <dgm:prSet presAssocID="{58E15A49-B582-544E-9350-68004A7247C8}" presName="node" presStyleLbl="alignAccFollowNode1" presStyleIdx="0" presStyleCnt="7" custScaleX="109842">
        <dgm:presLayoutVars>
          <dgm:bulletEnabled val="1"/>
        </dgm:presLayoutVars>
      </dgm:prSet>
      <dgm:spPr/>
    </dgm:pt>
    <dgm:pt modelId="{4C133DFC-671F-E341-AAA6-7331FE165DB8}" type="pres">
      <dgm:prSet presAssocID="{E1553758-5A1A-064A-A0A9-44AF10797027}" presName="sibTrans" presStyleCnt="0"/>
      <dgm:spPr/>
    </dgm:pt>
    <dgm:pt modelId="{E5C2B408-73BF-6540-B6D9-0D9C6F4DB551}" type="pres">
      <dgm:prSet presAssocID="{9A21F56F-6ECE-D543-9989-8E56552A6750}" presName="node" presStyleLbl="alignAccFollowNode1" presStyleIdx="1" presStyleCnt="7" custScaleX="115158">
        <dgm:presLayoutVars>
          <dgm:bulletEnabled val="1"/>
        </dgm:presLayoutVars>
      </dgm:prSet>
      <dgm:spPr/>
    </dgm:pt>
    <dgm:pt modelId="{E7F25495-7397-6B48-9F27-3FC9BEA01E8A}" type="pres">
      <dgm:prSet presAssocID="{E0B5790C-41A4-724F-B280-D210A6F3F979}" presName="sibTrans" presStyleCnt="0"/>
      <dgm:spPr/>
    </dgm:pt>
    <dgm:pt modelId="{B6C1B1A4-0932-1E42-9A86-B0E9A496DAC0}" type="pres">
      <dgm:prSet presAssocID="{A11CB3B7-00DA-F848-A501-61093A075015}" presName="node" presStyleLbl="alignAccFollowNode1" presStyleIdx="2" presStyleCnt="7">
        <dgm:presLayoutVars>
          <dgm:bulletEnabled val="1"/>
        </dgm:presLayoutVars>
      </dgm:prSet>
      <dgm:spPr/>
    </dgm:pt>
    <dgm:pt modelId="{C6401657-740A-D944-91F8-EE9FFD17D887}" type="pres">
      <dgm:prSet presAssocID="{37C645EB-5144-A448-91FE-DBBD3A91AE3C}" presName="vSp" presStyleCnt="0"/>
      <dgm:spPr/>
    </dgm:pt>
    <dgm:pt modelId="{8BDFB50F-A456-934A-A694-CF2BC25D7056}" type="pres">
      <dgm:prSet presAssocID="{4160CF87-77C4-264B-B144-0F221C94D6CC}" presName="horFlow" presStyleCnt="0"/>
      <dgm:spPr/>
    </dgm:pt>
    <dgm:pt modelId="{1CA6D3DF-BA69-BD4A-AA2B-FAD4F24A2608}" type="pres">
      <dgm:prSet presAssocID="{4160CF87-77C4-264B-B144-0F221C94D6CC}" presName="bigChev" presStyleLbl="node1" presStyleIdx="1" presStyleCnt="3" custScaleY="81749"/>
      <dgm:spPr/>
    </dgm:pt>
    <dgm:pt modelId="{8AC2B489-1755-D641-B5ED-9C3B53A7D4D2}" type="pres">
      <dgm:prSet presAssocID="{8C4366A5-A387-8144-83EC-5ECF52FCB397}" presName="parTrans" presStyleCnt="0"/>
      <dgm:spPr/>
    </dgm:pt>
    <dgm:pt modelId="{C34E0E47-C516-4E47-AED9-3368DAC8A6BD}" type="pres">
      <dgm:prSet presAssocID="{6BC4EF8C-AC9C-4848-8AA8-C7FC84DEAEB6}" presName="node" presStyleLbl="alignAccFollowNode1" presStyleIdx="3" presStyleCnt="7" custScaleX="184729">
        <dgm:presLayoutVars>
          <dgm:bulletEnabled val="1"/>
        </dgm:presLayoutVars>
      </dgm:prSet>
      <dgm:spPr/>
    </dgm:pt>
    <dgm:pt modelId="{C0FC92C8-E214-704A-A3E8-6B4D2DEEFABA}" type="pres">
      <dgm:prSet presAssocID="{1AC60305-E922-D947-8D37-07FAB666295A}" presName="sibTrans" presStyleCnt="0"/>
      <dgm:spPr/>
    </dgm:pt>
    <dgm:pt modelId="{229635B0-3B8B-AD40-B9D7-A631238ECE47}" type="pres">
      <dgm:prSet presAssocID="{DC112174-0CD9-9949-B3F8-2BBC74A9A980}" presName="node" presStyleLbl="alignAccFollowNode1" presStyleIdx="4" presStyleCnt="7" custScaleX="130568">
        <dgm:presLayoutVars>
          <dgm:bulletEnabled val="1"/>
        </dgm:presLayoutVars>
      </dgm:prSet>
      <dgm:spPr/>
    </dgm:pt>
    <dgm:pt modelId="{29300693-29AA-0B48-A087-474BBE578940}" type="pres">
      <dgm:prSet presAssocID="{4160CF87-77C4-264B-B144-0F221C94D6CC}" presName="vSp" presStyleCnt="0"/>
      <dgm:spPr/>
    </dgm:pt>
    <dgm:pt modelId="{F5963A11-E6D0-2049-99F1-08CAF38D3E4A}" type="pres">
      <dgm:prSet presAssocID="{25FF614E-2C38-694F-AEF0-40F8AF08E00A}" presName="horFlow" presStyleCnt="0"/>
      <dgm:spPr/>
    </dgm:pt>
    <dgm:pt modelId="{055BCB30-C07E-0843-A1E0-26A57B44BA5C}" type="pres">
      <dgm:prSet presAssocID="{25FF614E-2C38-694F-AEF0-40F8AF08E00A}" presName="bigChev" presStyleLbl="node1" presStyleIdx="2" presStyleCnt="3" custScaleX="111534"/>
      <dgm:spPr/>
    </dgm:pt>
    <dgm:pt modelId="{C94D2FAD-F4ED-D641-968D-9A79FF964688}" type="pres">
      <dgm:prSet presAssocID="{751F68A1-582F-0441-BBE9-52F7736496CE}" presName="parTrans" presStyleCnt="0"/>
      <dgm:spPr/>
    </dgm:pt>
    <dgm:pt modelId="{F3109639-C171-1142-B123-68281558404E}" type="pres">
      <dgm:prSet presAssocID="{B62F2951-D14C-EE4C-8967-3F04FD9815C9}" presName="node" presStyleLbl="alignAccFollowNode1" presStyleIdx="5" presStyleCnt="7" custScaleX="156612" custScaleY="125897">
        <dgm:presLayoutVars>
          <dgm:bulletEnabled val="1"/>
        </dgm:presLayoutVars>
      </dgm:prSet>
      <dgm:spPr/>
    </dgm:pt>
    <dgm:pt modelId="{2AB60395-0779-FF4D-9D3F-744B7787A2EA}" type="pres">
      <dgm:prSet presAssocID="{69098FB6-50E4-B242-83AF-2F3D1F14D0D2}" presName="sibTrans" presStyleCnt="0"/>
      <dgm:spPr/>
    </dgm:pt>
    <dgm:pt modelId="{89E067EB-AF7C-0541-812C-4257ECFC7F9C}" type="pres">
      <dgm:prSet presAssocID="{68430D84-67A6-7740-8084-7220B3E93E0C}" presName="node" presStyleLbl="alignAccFollowNode1" presStyleIdx="6" presStyleCnt="7" custScaleX="129083" custScaleY="124268" custLinFactX="2443" custLinFactNeighborX="100000" custLinFactNeighborY="99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2378E0C-1775-7D43-9124-9F4C4E07A6AB}" type="presOf" srcId="{9A21F56F-6ECE-D543-9989-8E56552A6750}" destId="{E5C2B408-73BF-6540-B6D9-0D9C6F4DB551}" srcOrd="0" destOrd="0" presId="urn:microsoft.com/office/officeart/2005/8/layout/lProcess3"/>
    <dgm:cxn modelId="{3F88F60F-7050-B948-9E27-5A437F5DA10F}" type="presOf" srcId="{58E15A49-B582-544E-9350-68004A7247C8}" destId="{890C5382-3E46-F54C-A960-4F68EA69B775}" srcOrd="0" destOrd="0" presId="urn:microsoft.com/office/officeart/2005/8/layout/lProcess3"/>
    <dgm:cxn modelId="{2E89B017-F7D8-CD4C-AA71-AEF675C7D269}" type="presOf" srcId="{DC112174-0CD9-9949-B3F8-2BBC74A9A980}" destId="{229635B0-3B8B-AD40-B9D7-A631238ECE47}" srcOrd="0" destOrd="0" presId="urn:microsoft.com/office/officeart/2005/8/layout/lProcess3"/>
    <dgm:cxn modelId="{5EF7BF18-8AA3-F74C-B6E4-9940A9E8EE3B}" srcId="{4160CF87-77C4-264B-B144-0F221C94D6CC}" destId="{DC112174-0CD9-9949-B3F8-2BBC74A9A980}" srcOrd="1" destOrd="0" parTransId="{F367F819-08EC-FC42-B67F-8EAD6D3525F0}" sibTransId="{89D6F298-82AE-0E4A-9B8D-ECCFE5F0A7CA}"/>
    <dgm:cxn modelId="{4498F727-D5AB-4D48-B7C5-7F7A73E4EC2D}" srcId="{8489C56A-D771-914E-93AE-DC8D0FE49826}" destId="{25FF614E-2C38-694F-AEF0-40F8AF08E00A}" srcOrd="2" destOrd="0" parTransId="{EAAFA144-9A65-B54B-A338-D1021AFD3221}" sibTransId="{89D4E808-C25D-1A4A-8B08-61466B6D155A}"/>
    <dgm:cxn modelId="{EAB14929-6D61-3A48-A438-02507BC3BF94}" srcId="{25FF614E-2C38-694F-AEF0-40F8AF08E00A}" destId="{68430D84-67A6-7740-8084-7220B3E93E0C}" srcOrd="1" destOrd="0" parTransId="{3CDFCC09-610A-A643-99E5-A11DC4D24A28}" sibTransId="{48719B10-D54B-7240-9F65-41482B98032A}"/>
    <dgm:cxn modelId="{215C1533-DD4C-404A-AD06-9789493B1008}" srcId="{8489C56A-D771-914E-93AE-DC8D0FE49826}" destId="{37C645EB-5144-A448-91FE-DBBD3A91AE3C}" srcOrd="0" destOrd="0" parTransId="{80DD772A-CFBB-6F4C-B46E-9FFF4E8E71C6}" sibTransId="{49EC1587-377D-3B4E-9F50-FBB38490705A}"/>
    <dgm:cxn modelId="{24DB4454-C520-B045-AC6D-117782925706}" srcId="{37C645EB-5144-A448-91FE-DBBD3A91AE3C}" destId="{9A21F56F-6ECE-D543-9989-8E56552A6750}" srcOrd="1" destOrd="0" parTransId="{8AF33488-88B1-9148-916A-7C8DB1E896DF}" sibTransId="{E0B5790C-41A4-724F-B280-D210A6F3F979}"/>
    <dgm:cxn modelId="{A47E9D56-A2F7-284F-8086-E25B7FFB34B6}" type="presOf" srcId="{8489C56A-D771-914E-93AE-DC8D0FE49826}" destId="{2134801F-1AC6-5546-BFDD-EDDFE48648F7}" srcOrd="0" destOrd="0" presId="urn:microsoft.com/office/officeart/2005/8/layout/lProcess3"/>
    <dgm:cxn modelId="{B199FA6D-9C8C-DB44-8E73-B934278F6EC9}" srcId="{25FF614E-2C38-694F-AEF0-40F8AF08E00A}" destId="{B62F2951-D14C-EE4C-8967-3F04FD9815C9}" srcOrd="0" destOrd="0" parTransId="{751F68A1-582F-0441-BBE9-52F7736496CE}" sibTransId="{69098FB6-50E4-B242-83AF-2F3D1F14D0D2}"/>
    <dgm:cxn modelId="{2DC9619A-37CC-4441-9BD6-41DE06E3C9CB}" type="presOf" srcId="{B62F2951-D14C-EE4C-8967-3F04FD9815C9}" destId="{F3109639-C171-1142-B123-68281558404E}" srcOrd="0" destOrd="0" presId="urn:microsoft.com/office/officeart/2005/8/layout/lProcess3"/>
    <dgm:cxn modelId="{9AF1619C-13E6-7448-84E0-1669931D5842}" type="presOf" srcId="{68430D84-67A6-7740-8084-7220B3E93E0C}" destId="{89E067EB-AF7C-0541-812C-4257ECFC7F9C}" srcOrd="0" destOrd="0" presId="urn:microsoft.com/office/officeart/2005/8/layout/lProcess3"/>
    <dgm:cxn modelId="{5E8869A5-A650-4342-B135-BA5E8FC96BA1}" srcId="{37C645EB-5144-A448-91FE-DBBD3A91AE3C}" destId="{58E15A49-B582-544E-9350-68004A7247C8}" srcOrd="0" destOrd="0" parTransId="{0554F44A-E605-EE41-9CAE-61E6942EF784}" sibTransId="{E1553758-5A1A-064A-A0A9-44AF10797027}"/>
    <dgm:cxn modelId="{543511A6-6A6B-9B47-B217-39C4658965EC}" type="presOf" srcId="{37C645EB-5144-A448-91FE-DBBD3A91AE3C}" destId="{076C4EDA-D75A-8045-A449-2E36662C743F}" srcOrd="0" destOrd="0" presId="urn:microsoft.com/office/officeart/2005/8/layout/lProcess3"/>
    <dgm:cxn modelId="{968F6DAF-DF20-0444-A3F8-93ABC645E62E}" type="presOf" srcId="{4160CF87-77C4-264B-B144-0F221C94D6CC}" destId="{1CA6D3DF-BA69-BD4A-AA2B-FAD4F24A2608}" srcOrd="0" destOrd="0" presId="urn:microsoft.com/office/officeart/2005/8/layout/lProcess3"/>
    <dgm:cxn modelId="{7721B8B4-41B9-184D-A062-81FB99BA7215}" srcId="{4160CF87-77C4-264B-B144-0F221C94D6CC}" destId="{6BC4EF8C-AC9C-4848-8AA8-C7FC84DEAEB6}" srcOrd="0" destOrd="0" parTransId="{8C4366A5-A387-8144-83EC-5ECF52FCB397}" sibTransId="{1AC60305-E922-D947-8D37-07FAB666295A}"/>
    <dgm:cxn modelId="{DDB8D9C0-2DA9-3D4B-A1F0-AA90FC5C78A1}" type="presOf" srcId="{A11CB3B7-00DA-F848-A501-61093A075015}" destId="{B6C1B1A4-0932-1E42-9A86-B0E9A496DAC0}" srcOrd="0" destOrd="0" presId="urn:microsoft.com/office/officeart/2005/8/layout/lProcess3"/>
    <dgm:cxn modelId="{449A7FCC-DA81-D949-8DA7-9433D69F577E}" srcId="{8489C56A-D771-914E-93AE-DC8D0FE49826}" destId="{4160CF87-77C4-264B-B144-0F221C94D6CC}" srcOrd="1" destOrd="0" parTransId="{EF9D5EDE-13B5-4044-8275-10601E8DEB50}" sibTransId="{16241783-A3A2-E743-8443-A7A6FAFC3021}"/>
    <dgm:cxn modelId="{32FBD9DF-6B2E-A340-8742-B7B3016E9FA3}" type="presOf" srcId="{6BC4EF8C-AC9C-4848-8AA8-C7FC84DEAEB6}" destId="{C34E0E47-C516-4E47-AED9-3368DAC8A6BD}" srcOrd="0" destOrd="0" presId="urn:microsoft.com/office/officeart/2005/8/layout/lProcess3"/>
    <dgm:cxn modelId="{C5E1CCE4-EC47-704A-8EBB-E615FBFAC90C}" type="presOf" srcId="{25FF614E-2C38-694F-AEF0-40F8AF08E00A}" destId="{055BCB30-C07E-0843-A1E0-26A57B44BA5C}" srcOrd="0" destOrd="0" presId="urn:microsoft.com/office/officeart/2005/8/layout/lProcess3"/>
    <dgm:cxn modelId="{3F2E42F2-2F9A-CC44-B668-47CD98F16938}" srcId="{37C645EB-5144-A448-91FE-DBBD3A91AE3C}" destId="{A11CB3B7-00DA-F848-A501-61093A075015}" srcOrd="2" destOrd="0" parTransId="{1BED4AFB-9406-0F44-B010-5FFDE60C9F74}" sibTransId="{952B635E-3AE0-C44E-8B92-DEEF9C1C4F8D}"/>
    <dgm:cxn modelId="{E8230852-56D6-004F-9C41-3AE6646A1699}" type="presParOf" srcId="{2134801F-1AC6-5546-BFDD-EDDFE48648F7}" destId="{C0AAA403-673F-7C4E-9E50-9715DCAA8419}" srcOrd="0" destOrd="0" presId="urn:microsoft.com/office/officeart/2005/8/layout/lProcess3"/>
    <dgm:cxn modelId="{E350F77B-6228-B047-B038-054CBF94BE62}" type="presParOf" srcId="{C0AAA403-673F-7C4E-9E50-9715DCAA8419}" destId="{076C4EDA-D75A-8045-A449-2E36662C743F}" srcOrd="0" destOrd="0" presId="urn:microsoft.com/office/officeart/2005/8/layout/lProcess3"/>
    <dgm:cxn modelId="{AC6BC27E-84EF-9C4E-B130-B9F52BDD7081}" type="presParOf" srcId="{C0AAA403-673F-7C4E-9E50-9715DCAA8419}" destId="{18ECFFDC-19E7-0E4F-A338-C22674275A28}" srcOrd="1" destOrd="0" presId="urn:microsoft.com/office/officeart/2005/8/layout/lProcess3"/>
    <dgm:cxn modelId="{A10C4F5F-EBE0-BA46-8062-D892BB23F6B7}" type="presParOf" srcId="{C0AAA403-673F-7C4E-9E50-9715DCAA8419}" destId="{890C5382-3E46-F54C-A960-4F68EA69B775}" srcOrd="2" destOrd="0" presId="urn:microsoft.com/office/officeart/2005/8/layout/lProcess3"/>
    <dgm:cxn modelId="{75EE4439-FA7E-3E44-97B7-CAC1B3084A55}" type="presParOf" srcId="{C0AAA403-673F-7C4E-9E50-9715DCAA8419}" destId="{4C133DFC-671F-E341-AAA6-7331FE165DB8}" srcOrd="3" destOrd="0" presId="urn:microsoft.com/office/officeart/2005/8/layout/lProcess3"/>
    <dgm:cxn modelId="{77838090-FDA6-5046-A751-4DEAA92A4441}" type="presParOf" srcId="{C0AAA403-673F-7C4E-9E50-9715DCAA8419}" destId="{E5C2B408-73BF-6540-B6D9-0D9C6F4DB551}" srcOrd="4" destOrd="0" presId="urn:microsoft.com/office/officeart/2005/8/layout/lProcess3"/>
    <dgm:cxn modelId="{CE531F3B-899E-E34C-8CAF-44954E8CBE32}" type="presParOf" srcId="{C0AAA403-673F-7C4E-9E50-9715DCAA8419}" destId="{E7F25495-7397-6B48-9F27-3FC9BEA01E8A}" srcOrd="5" destOrd="0" presId="urn:microsoft.com/office/officeart/2005/8/layout/lProcess3"/>
    <dgm:cxn modelId="{45E749E1-2467-7B46-8516-BBB11D3BBEB1}" type="presParOf" srcId="{C0AAA403-673F-7C4E-9E50-9715DCAA8419}" destId="{B6C1B1A4-0932-1E42-9A86-B0E9A496DAC0}" srcOrd="6" destOrd="0" presId="urn:microsoft.com/office/officeart/2005/8/layout/lProcess3"/>
    <dgm:cxn modelId="{B36DE133-5E83-3548-B512-50BB142F6ADD}" type="presParOf" srcId="{2134801F-1AC6-5546-BFDD-EDDFE48648F7}" destId="{C6401657-740A-D944-91F8-EE9FFD17D887}" srcOrd="1" destOrd="0" presId="urn:microsoft.com/office/officeart/2005/8/layout/lProcess3"/>
    <dgm:cxn modelId="{89BB6FDC-B719-AA4C-81B1-4E394410B21F}" type="presParOf" srcId="{2134801F-1AC6-5546-BFDD-EDDFE48648F7}" destId="{8BDFB50F-A456-934A-A694-CF2BC25D7056}" srcOrd="2" destOrd="0" presId="urn:microsoft.com/office/officeart/2005/8/layout/lProcess3"/>
    <dgm:cxn modelId="{7CC8177B-2BE4-DC4F-B573-36F8C729FE28}" type="presParOf" srcId="{8BDFB50F-A456-934A-A694-CF2BC25D7056}" destId="{1CA6D3DF-BA69-BD4A-AA2B-FAD4F24A2608}" srcOrd="0" destOrd="0" presId="urn:microsoft.com/office/officeart/2005/8/layout/lProcess3"/>
    <dgm:cxn modelId="{81AED43D-6556-3043-B51C-F280BA9F8EB5}" type="presParOf" srcId="{8BDFB50F-A456-934A-A694-CF2BC25D7056}" destId="{8AC2B489-1755-D641-B5ED-9C3B53A7D4D2}" srcOrd="1" destOrd="0" presId="urn:microsoft.com/office/officeart/2005/8/layout/lProcess3"/>
    <dgm:cxn modelId="{AAE73E5D-FD35-3948-8BAF-015478968AFB}" type="presParOf" srcId="{8BDFB50F-A456-934A-A694-CF2BC25D7056}" destId="{C34E0E47-C516-4E47-AED9-3368DAC8A6BD}" srcOrd="2" destOrd="0" presId="urn:microsoft.com/office/officeart/2005/8/layout/lProcess3"/>
    <dgm:cxn modelId="{07FD9D2B-02EC-F44C-B883-B67A503438D9}" type="presParOf" srcId="{8BDFB50F-A456-934A-A694-CF2BC25D7056}" destId="{C0FC92C8-E214-704A-A3E8-6B4D2DEEFABA}" srcOrd="3" destOrd="0" presId="urn:microsoft.com/office/officeart/2005/8/layout/lProcess3"/>
    <dgm:cxn modelId="{3F3506B9-9657-E245-80AF-60FA18190044}" type="presParOf" srcId="{8BDFB50F-A456-934A-A694-CF2BC25D7056}" destId="{229635B0-3B8B-AD40-B9D7-A631238ECE47}" srcOrd="4" destOrd="0" presId="urn:microsoft.com/office/officeart/2005/8/layout/lProcess3"/>
    <dgm:cxn modelId="{5F6AC79D-4ADE-7049-8883-C57AFF1E0B34}" type="presParOf" srcId="{2134801F-1AC6-5546-BFDD-EDDFE48648F7}" destId="{29300693-29AA-0B48-A087-474BBE578940}" srcOrd="3" destOrd="0" presId="urn:microsoft.com/office/officeart/2005/8/layout/lProcess3"/>
    <dgm:cxn modelId="{0B553811-389F-504B-8F5A-83EFB40A9864}" type="presParOf" srcId="{2134801F-1AC6-5546-BFDD-EDDFE48648F7}" destId="{F5963A11-E6D0-2049-99F1-08CAF38D3E4A}" srcOrd="4" destOrd="0" presId="urn:microsoft.com/office/officeart/2005/8/layout/lProcess3"/>
    <dgm:cxn modelId="{F37FDF13-9527-2647-92EC-BF69936C6169}" type="presParOf" srcId="{F5963A11-E6D0-2049-99F1-08CAF38D3E4A}" destId="{055BCB30-C07E-0843-A1E0-26A57B44BA5C}" srcOrd="0" destOrd="0" presId="urn:microsoft.com/office/officeart/2005/8/layout/lProcess3"/>
    <dgm:cxn modelId="{A6D04BE7-9657-DB49-9034-1917FC57FB96}" type="presParOf" srcId="{F5963A11-E6D0-2049-99F1-08CAF38D3E4A}" destId="{C94D2FAD-F4ED-D641-968D-9A79FF964688}" srcOrd="1" destOrd="0" presId="urn:microsoft.com/office/officeart/2005/8/layout/lProcess3"/>
    <dgm:cxn modelId="{D0282422-866C-374A-A67B-5033A750636D}" type="presParOf" srcId="{F5963A11-E6D0-2049-99F1-08CAF38D3E4A}" destId="{F3109639-C171-1142-B123-68281558404E}" srcOrd="2" destOrd="0" presId="urn:microsoft.com/office/officeart/2005/8/layout/lProcess3"/>
    <dgm:cxn modelId="{D4257CB7-9CB1-EC41-B36A-DE0DB4AAC136}" type="presParOf" srcId="{F5963A11-E6D0-2049-99F1-08CAF38D3E4A}" destId="{2AB60395-0779-FF4D-9D3F-744B7787A2EA}" srcOrd="3" destOrd="0" presId="urn:microsoft.com/office/officeart/2005/8/layout/lProcess3"/>
    <dgm:cxn modelId="{DD83C1B0-4F06-9B4E-B057-97E394687FA1}" type="presParOf" srcId="{F5963A11-E6D0-2049-99F1-08CAF38D3E4A}" destId="{89E067EB-AF7C-0541-812C-4257ECFC7F9C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89C56A-D771-914E-93AE-DC8D0FE49826}" type="doc">
      <dgm:prSet loTypeId="urn:microsoft.com/office/officeart/2005/8/layout/lProcess3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C645EB-5144-A448-91FE-DBBD3A91AE3C}">
      <dgm:prSet phldrT="[Text]" custT="1"/>
      <dgm:spPr/>
      <dgm:t>
        <a:bodyPr/>
        <a:lstStyle/>
        <a:p>
          <a:r>
            <a:rPr lang="en-US" sz="2000" dirty="0">
              <a:latin typeface="Garamond" panose="02020404030301010803" pitchFamily="18" charset="0"/>
            </a:rPr>
            <a:t>(1) Harmonic analysis</a:t>
          </a:r>
        </a:p>
      </dgm:t>
    </dgm:pt>
    <dgm:pt modelId="{80DD772A-CFBB-6F4C-B46E-9FFF4E8E71C6}" type="parTrans" cxnId="{215C1533-DD4C-404A-AD06-9789493B1008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49EC1587-377D-3B4E-9F50-FBB38490705A}" type="sibTrans" cxnId="{215C1533-DD4C-404A-AD06-9789493B1008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58E15A49-B582-544E-9350-68004A7247C8}">
      <dgm:prSet phldrT="[Text]" custT="1"/>
      <dgm:spPr/>
      <dgm:t>
        <a:bodyPr/>
        <a:lstStyle/>
        <a:p>
          <a:r>
            <a:rPr lang="en-US" sz="1500" dirty="0">
              <a:latin typeface="Garamond" panose="02020404030301010803" pitchFamily="18" charset="0"/>
            </a:rPr>
            <a:t>On each year separately</a:t>
          </a:r>
        </a:p>
        <a:p>
          <a:r>
            <a:rPr lang="en-CA" sz="1500" dirty="0">
              <a:latin typeface="Garamond" panose="02020404030301010803" pitchFamily="18" charset="0"/>
            </a:rPr>
            <a:t>For each year with at least 70% data completeness</a:t>
          </a:r>
          <a:endParaRPr lang="en-US" sz="1500" dirty="0">
            <a:latin typeface="Garamond" panose="02020404030301010803" pitchFamily="18" charset="0"/>
          </a:endParaRPr>
        </a:p>
      </dgm:t>
    </dgm:pt>
    <dgm:pt modelId="{0554F44A-E605-EE41-9CAE-61E6942EF784}" type="parTrans" cxnId="{5E8869A5-A650-4342-B135-BA5E8FC96BA1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E1553758-5A1A-064A-A0A9-44AF10797027}" type="sibTrans" cxnId="{5E8869A5-A650-4342-B135-BA5E8FC96BA1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4160CF87-77C4-264B-B144-0F221C94D6CC}">
      <dgm:prSet phldrT="[Text]" custT="1"/>
      <dgm:spPr/>
      <dgm:t>
        <a:bodyPr/>
        <a:lstStyle/>
        <a:p>
          <a:r>
            <a:rPr lang="en-US" sz="2000" i="0" dirty="0">
              <a:latin typeface="Garamond" panose="02020404030301010803" pitchFamily="18" charset="0"/>
            </a:rPr>
            <a:t>(2) L</a:t>
          </a:r>
          <a:r>
            <a:rPr lang="en-CA" sz="2000" i="0" dirty="0">
              <a:latin typeface="Garamond" panose="02020404030301010803" pitchFamily="18" charset="0"/>
            </a:rPr>
            <a:t>east-squares fits of a linear trend plus a 18.6-year sinusoid </a:t>
          </a:r>
          <a:endParaRPr lang="en-US" sz="2000" dirty="0">
            <a:latin typeface="Garamond" panose="02020404030301010803" pitchFamily="18" charset="0"/>
          </a:endParaRPr>
        </a:p>
      </dgm:t>
    </dgm:pt>
    <dgm:pt modelId="{EF9D5EDE-13B5-4044-8275-10601E8DEB50}" type="parTrans" cxnId="{449A7FCC-DA81-D949-8DA7-9433D69F577E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16241783-A3A2-E743-8443-A7A6FAFC3021}" type="sibTrans" cxnId="{449A7FCC-DA81-D949-8DA7-9433D69F577E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6BC4EF8C-AC9C-4848-8AA8-C7FC84DEAEB6}">
      <dgm:prSet phldrT="[Text]" custT="1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8C4366A5-A387-8144-83EC-5ECF52FCB397}" type="parTrans" cxnId="{7721B8B4-41B9-184D-A062-81FB99BA7215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1AC60305-E922-D947-8D37-07FAB666295A}" type="sibTrans" cxnId="{7721B8B4-41B9-184D-A062-81FB99BA7215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DC112174-0CD9-9949-B3F8-2BBC74A9A980}">
      <dgm:prSet phldrT="[Text]" custT="1"/>
      <dgm:spPr/>
      <dgm:t>
        <a:bodyPr/>
        <a:lstStyle/>
        <a:p>
          <a:r>
            <a:rPr lang="en-CA" sz="1500" dirty="0">
              <a:latin typeface="Garamond" panose="02020404030301010803" pitchFamily="18" charset="0"/>
            </a:rPr>
            <a:t>Fitting performed separately for annual amplitude and phase lag</a:t>
          </a:r>
          <a:endParaRPr lang="en-US" sz="1500" dirty="0">
            <a:latin typeface="Garamond" panose="02020404030301010803" pitchFamily="18" charset="0"/>
          </a:endParaRPr>
        </a:p>
        <a:p>
          <a:r>
            <a:rPr lang="en-CA" sz="1500" dirty="0">
              <a:latin typeface="Garamond" panose="02020404030301010803" pitchFamily="18" charset="0"/>
            </a:rPr>
            <a:t>Applied separately for each tidal constituent (M2, N2, K1)</a:t>
          </a:r>
          <a:endParaRPr lang="en-US" sz="1500" dirty="0">
            <a:latin typeface="Garamond" panose="02020404030301010803" pitchFamily="18" charset="0"/>
          </a:endParaRPr>
        </a:p>
      </dgm:t>
    </dgm:pt>
    <dgm:pt modelId="{F367F819-08EC-FC42-B67F-8EAD6D3525F0}" type="parTrans" cxnId="{5EF7BF18-8AA3-F74C-B6E4-9940A9E8EE3B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89D6F298-82AE-0E4A-9B8D-ECCFE5F0A7CA}" type="sibTrans" cxnId="{5EF7BF18-8AA3-F74C-B6E4-9940A9E8EE3B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B62F2951-D14C-EE4C-8967-3F04FD9815C9}">
      <dgm:prSet phldrT="[Text]" custT="1"/>
      <dgm:spPr/>
      <dgm:t>
        <a:bodyPr/>
        <a:lstStyle/>
        <a:p>
          <a:r>
            <a:rPr lang="en-US" sz="1500" dirty="0">
              <a:latin typeface="Garamond" panose="02020404030301010803" pitchFamily="18" charset="0"/>
            </a:rPr>
            <a:t>Estimation of secular rate of change (b)</a:t>
          </a:r>
        </a:p>
        <a:p>
          <a:r>
            <a:rPr lang="en-US" sz="1500" dirty="0">
              <a:latin typeface="Garamond" panose="02020404030301010803" pitchFamily="18" charset="0"/>
            </a:rPr>
            <a:t>Estimation of nodal modulations for amplitude (A</a:t>
          </a:r>
          <a:r>
            <a:rPr lang="en-US" sz="1500" baseline="-25000" dirty="0">
              <a:latin typeface="Garamond" panose="02020404030301010803" pitchFamily="18" charset="0"/>
            </a:rPr>
            <a:t>m</a:t>
          </a:r>
          <a:r>
            <a:rPr lang="en-US" sz="1500" dirty="0">
              <a:latin typeface="Garamond" panose="02020404030301010803" pitchFamily="18" charset="0"/>
            </a:rPr>
            <a:t>) and phase lag (Pha</a:t>
          </a:r>
          <a:r>
            <a:rPr lang="en-US" sz="1500" baseline="-25000" dirty="0">
              <a:latin typeface="Garamond" panose="02020404030301010803" pitchFamily="18" charset="0"/>
            </a:rPr>
            <a:t>m</a:t>
          </a:r>
          <a:r>
            <a:rPr lang="en-US" sz="1500" dirty="0">
              <a:latin typeface="Garamond" panose="02020404030301010803" pitchFamily="18" charset="0"/>
            </a:rPr>
            <a:t>) </a:t>
          </a:r>
        </a:p>
        <a:p>
          <a:r>
            <a:rPr lang="en-US" sz="1500" dirty="0">
              <a:latin typeface="Garamond" panose="02020404030301010803" pitchFamily="18" charset="0"/>
            </a:rPr>
            <a:t>All with corresponding uncertainty</a:t>
          </a:r>
        </a:p>
      </dgm:t>
    </dgm:pt>
    <dgm:pt modelId="{751F68A1-582F-0441-BBE9-52F7736496CE}" type="parTrans" cxnId="{B199FA6D-9C8C-DB44-8E73-B934278F6EC9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69098FB6-50E4-B242-83AF-2F3D1F14D0D2}" type="sibTrans" cxnId="{B199FA6D-9C8C-DB44-8E73-B934278F6EC9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68430D84-67A6-7740-8084-7220B3E93E0C}">
      <dgm:prSet phldrT="[Text]" custT="1"/>
      <dgm:spPr>
        <a:blipFill>
          <a:blip xmlns:r="http://schemas.openxmlformats.org/officeDocument/2006/relationships" r:embed="rId2"/>
          <a:stretch>
            <a:fillRect b="-1754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CDFCC09-610A-A643-99E5-A11DC4D24A28}" type="parTrans" cxnId="{EAB14929-6D61-3A48-A438-02507BC3BF94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48719B10-D54B-7240-9F65-41482B98032A}" type="sibTrans" cxnId="{EAB14929-6D61-3A48-A438-02507BC3BF94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9A21F56F-6ECE-D543-9989-8E56552A6750}">
      <dgm:prSet phldrT="[Text]" custT="1"/>
      <dgm:spPr/>
      <dgm:t>
        <a:bodyPr/>
        <a:lstStyle/>
        <a:p>
          <a:r>
            <a:rPr lang="en-US" sz="1500" dirty="0">
              <a:latin typeface="Garamond" panose="02020404030301010803" pitchFamily="18" charset="0"/>
            </a:rPr>
            <a:t>Based on M2, N2, and K1</a:t>
          </a:r>
        </a:p>
        <a:p>
          <a:r>
            <a:rPr lang="en-US" sz="1500" dirty="0">
              <a:latin typeface="Garamond" panose="02020404030301010803" pitchFamily="18" charset="0"/>
            </a:rPr>
            <a:t>Without nodal corrections</a:t>
          </a:r>
        </a:p>
      </dgm:t>
    </dgm:pt>
    <dgm:pt modelId="{E0B5790C-41A4-724F-B280-D210A6F3F979}" type="sibTrans" cxnId="{24DB4454-C520-B045-AC6D-117782925706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8AF33488-88B1-9148-916A-7C8DB1E896DF}" type="parTrans" cxnId="{24DB4454-C520-B045-AC6D-117782925706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A11CB3B7-00DA-F848-A501-61093A075015}">
      <dgm:prSet phldrT="[Text]" custT="1"/>
      <dgm:spPr/>
      <dgm:t>
        <a:bodyPr/>
        <a:lstStyle/>
        <a:p>
          <a:r>
            <a:rPr lang="en-CA" sz="1500" dirty="0">
              <a:latin typeface="Garamond" panose="02020404030301010803" pitchFamily="18" charset="0"/>
            </a:rPr>
            <a:t>Estimation of annual amplitude and Greenwich phase lag with associated uncertainty</a:t>
          </a:r>
          <a:endParaRPr lang="en-US" sz="1500" dirty="0">
            <a:latin typeface="Garamond" panose="02020404030301010803" pitchFamily="18" charset="0"/>
          </a:endParaRPr>
        </a:p>
      </dgm:t>
    </dgm:pt>
    <dgm:pt modelId="{1BED4AFB-9406-0F44-B010-5FFDE60C9F74}" type="parTrans" cxnId="{3F2E42F2-2F9A-CC44-B668-47CD98F16938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952B635E-3AE0-C44E-8B92-DEEF9C1C4F8D}" type="sibTrans" cxnId="{3F2E42F2-2F9A-CC44-B668-47CD98F16938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25FF614E-2C38-694F-AEF0-40F8AF08E00A}">
      <dgm:prSet phldrT="[Text]" custT="1"/>
      <dgm:spPr/>
      <dgm:t>
        <a:bodyPr/>
        <a:lstStyle/>
        <a:p>
          <a:r>
            <a:rPr lang="en-US" sz="1500" dirty="0">
              <a:latin typeface="Garamond" panose="02020404030301010803" pitchFamily="18" charset="0"/>
            </a:rPr>
            <a:t> </a:t>
          </a:r>
        </a:p>
      </dgm:t>
    </dgm:pt>
    <dgm:pt modelId="{89D4E808-C25D-1A4A-8B08-61466B6D155A}" type="sibTrans" cxnId="{4498F727-D5AB-4D48-B7C5-7F7A73E4EC2D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EAAFA144-9A65-B54B-A338-D1021AFD3221}" type="parTrans" cxnId="{4498F727-D5AB-4D48-B7C5-7F7A73E4EC2D}">
      <dgm:prSet/>
      <dgm:spPr/>
      <dgm:t>
        <a:bodyPr/>
        <a:lstStyle/>
        <a:p>
          <a:endParaRPr lang="en-US" sz="1500">
            <a:latin typeface="Garamond" panose="02020404030301010803" pitchFamily="18" charset="0"/>
          </a:endParaRPr>
        </a:p>
      </dgm:t>
    </dgm:pt>
    <dgm:pt modelId="{2134801F-1AC6-5546-BFDD-EDDFE48648F7}" type="pres">
      <dgm:prSet presAssocID="{8489C56A-D771-914E-93AE-DC8D0FE4982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C0AAA403-673F-7C4E-9E50-9715DCAA8419}" type="pres">
      <dgm:prSet presAssocID="{37C645EB-5144-A448-91FE-DBBD3A91AE3C}" presName="horFlow" presStyleCnt="0"/>
      <dgm:spPr/>
    </dgm:pt>
    <dgm:pt modelId="{076C4EDA-D75A-8045-A449-2E36662C743F}" type="pres">
      <dgm:prSet presAssocID="{37C645EB-5144-A448-91FE-DBBD3A91AE3C}" presName="bigChev" presStyleLbl="node1" presStyleIdx="0" presStyleCnt="3" custScaleX="103999" custScaleY="84410"/>
      <dgm:spPr/>
    </dgm:pt>
    <dgm:pt modelId="{18ECFFDC-19E7-0E4F-A338-C22674275A28}" type="pres">
      <dgm:prSet presAssocID="{0554F44A-E605-EE41-9CAE-61E6942EF784}" presName="parTrans" presStyleCnt="0"/>
      <dgm:spPr/>
    </dgm:pt>
    <dgm:pt modelId="{890C5382-3E46-F54C-A960-4F68EA69B775}" type="pres">
      <dgm:prSet presAssocID="{58E15A49-B582-544E-9350-68004A7247C8}" presName="node" presStyleLbl="alignAccFollowNode1" presStyleIdx="0" presStyleCnt="7" custScaleX="109842">
        <dgm:presLayoutVars>
          <dgm:bulletEnabled val="1"/>
        </dgm:presLayoutVars>
      </dgm:prSet>
      <dgm:spPr/>
    </dgm:pt>
    <dgm:pt modelId="{4C133DFC-671F-E341-AAA6-7331FE165DB8}" type="pres">
      <dgm:prSet presAssocID="{E1553758-5A1A-064A-A0A9-44AF10797027}" presName="sibTrans" presStyleCnt="0"/>
      <dgm:spPr/>
    </dgm:pt>
    <dgm:pt modelId="{E5C2B408-73BF-6540-B6D9-0D9C6F4DB551}" type="pres">
      <dgm:prSet presAssocID="{9A21F56F-6ECE-D543-9989-8E56552A6750}" presName="node" presStyleLbl="alignAccFollowNode1" presStyleIdx="1" presStyleCnt="7" custScaleX="115158">
        <dgm:presLayoutVars>
          <dgm:bulletEnabled val="1"/>
        </dgm:presLayoutVars>
      </dgm:prSet>
      <dgm:spPr/>
    </dgm:pt>
    <dgm:pt modelId="{E7F25495-7397-6B48-9F27-3FC9BEA01E8A}" type="pres">
      <dgm:prSet presAssocID="{E0B5790C-41A4-724F-B280-D210A6F3F979}" presName="sibTrans" presStyleCnt="0"/>
      <dgm:spPr/>
    </dgm:pt>
    <dgm:pt modelId="{B6C1B1A4-0932-1E42-9A86-B0E9A496DAC0}" type="pres">
      <dgm:prSet presAssocID="{A11CB3B7-00DA-F848-A501-61093A075015}" presName="node" presStyleLbl="alignAccFollowNode1" presStyleIdx="2" presStyleCnt="7">
        <dgm:presLayoutVars>
          <dgm:bulletEnabled val="1"/>
        </dgm:presLayoutVars>
      </dgm:prSet>
      <dgm:spPr/>
    </dgm:pt>
    <dgm:pt modelId="{C6401657-740A-D944-91F8-EE9FFD17D887}" type="pres">
      <dgm:prSet presAssocID="{37C645EB-5144-A448-91FE-DBBD3A91AE3C}" presName="vSp" presStyleCnt="0"/>
      <dgm:spPr/>
    </dgm:pt>
    <dgm:pt modelId="{8BDFB50F-A456-934A-A694-CF2BC25D7056}" type="pres">
      <dgm:prSet presAssocID="{4160CF87-77C4-264B-B144-0F221C94D6CC}" presName="horFlow" presStyleCnt="0"/>
      <dgm:spPr/>
    </dgm:pt>
    <dgm:pt modelId="{1CA6D3DF-BA69-BD4A-AA2B-FAD4F24A2608}" type="pres">
      <dgm:prSet presAssocID="{4160CF87-77C4-264B-B144-0F221C94D6CC}" presName="bigChev" presStyleLbl="node1" presStyleIdx="1" presStyleCnt="3" custScaleY="81749"/>
      <dgm:spPr/>
    </dgm:pt>
    <dgm:pt modelId="{8AC2B489-1755-D641-B5ED-9C3B53A7D4D2}" type="pres">
      <dgm:prSet presAssocID="{8C4366A5-A387-8144-83EC-5ECF52FCB397}" presName="parTrans" presStyleCnt="0"/>
      <dgm:spPr/>
    </dgm:pt>
    <dgm:pt modelId="{C34E0E47-C516-4E47-AED9-3368DAC8A6BD}" type="pres">
      <dgm:prSet presAssocID="{6BC4EF8C-AC9C-4848-8AA8-C7FC84DEAEB6}" presName="node" presStyleLbl="alignAccFollowNode1" presStyleIdx="3" presStyleCnt="7" custScaleX="184729">
        <dgm:presLayoutVars>
          <dgm:bulletEnabled val="1"/>
        </dgm:presLayoutVars>
      </dgm:prSet>
      <dgm:spPr/>
    </dgm:pt>
    <dgm:pt modelId="{C0FC92C8-E214-704A-A3E8-6B4D2DEEFABA}" type="pres">
      <dgm:prSet presAssocID="{1AC60305-E922-D947-8D37-07FAB666295A}" presName="sibTrans" presStyleCnt="0"/>
      <dgm:spPr/>
    </dgm:pt>
    <dgm:pt modelId="{229635B0-3B8B-AD40-B9D7-A631238ECE47}" type="pres">
      <dgm:prSet presAssocID="{DC112174-0CD9-9949-B3F8-2BBC74A9A980}" presName="node" presStyleLbl="alignAccFollowNode1" presStyleIdx="4" presStyleCnt="7" custScaleX="130568">
        <dgm:presLayoutVars>
          <dgm:bulletEnabled val="1"/>
        </dgm:presLayoutVars>
      </dgm:prSet>
      <dgm:spPr/>
    </dgm:pt>
    <dgm:pt modelId="{29300693-29AA-0B48-A087-474BBE578940}" type="pres">
      <dgm:prSet presAssocID="{4160CF87-77C4-264B-B144-0F221C94D6CC}" presName="vSp" presStyleCnt="0"/>
      <dgm:spPr/>
    </dgm:pt>
    <dgm:pt modelId="{F5963A11-E6D0-2049-99F1-08CAF38D3E4A}" type="pres">
      <dgm:prSet presAssocID="{25FF614E-2C38-694F-AEF0-40F8AF08E00A}" presName="horFlow" presStyleCnt="0"/>
      <dgm:spPr/>
    </dgm:pt>
    <dgm:pt modelId="{055BCB30-C07E-0843-A1E0-26A57B44BA5C}" type="pres">
      <dgm:prSet presAssocID="{25FF614E-2C38-694F-AEF0-40F8AF08E00A}" presName="bigChev" presStyleLbl="node1" presStyleIdx="2" presStyleCnt="3" custScaleX="111534"/>
      <dgm:spPr/>
    </dgm:pt>
    <dgm:pt modelId="{C94D2FAD-F4ED-D641-968D-9A79FF964688}" type="pres">
      <dgm:prSet presAssocID="{751F68A1-582F-0441-BBE9-52F7736496CE}" presName="parTrans" presStyleCnt="0"/>
      <dgm:spPr/>
    </dgm:pt>
    <dgm:pt modelId="{F3109639-C171-1142-B123-68281558404E}" type="pres">
      <dgm:prSet presAssocID="{B62F2951-D14C-EE4C-8967-3F04FD9815C9}" presName="node" presStyleLbl="alignAccFollowNode1" presStyleIdx="5" presStyleCnt="7" custScaleX="156612" custScaleY="125897">
        <dgm:presLayoutVars>
          <dgm:bulletEnabled val="1"/>
        </dgm:presLayoutVars>
      </dgm:prSet>
      <dgm:spPr/>
    </dgm:pt>
    <dgm:pt modelId="{2AB60395-0779-FF4D-9D3F-744B7787A2EA}" type="pres">
      <dgm:prSet presAssocID="{69098FB6-50E4-B242-83AF-2F3D1F14D0D2}" presName="sibTrans" presStyleCnt="0"/>
      <dgm:spPr/>
    </dgm:pt>
    <dgm:pt modelId="{89E067EB-AF7C-0541-812C-4257ECFC7F9C}" type="pres">
      <dgm:prSet presAssocID="{68430D84-67A6-7740-8084-7220B3E93E0C}" presName="node" presStyleLbl="alignAccFollowNode1" presStyleIdx="6" presStyleCnt="7" custScaleX="129083" custScaleY="124268" custLinFactX="2443" custLinFactNeighborX="100000" custLinFactNeighborY="998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42378E0C-1775-7D43-9124-9F4C4E07A6AB}" type="presOf" srcId="{9A21F56F-6ECE-D543-9989-8E56552A6750}" destId="{E5C2B408-73BF-6540-B6D9-0D9C6F4DB551}" srcOrd="0" destOrd="0" presId="urn:microsoft.com/office/officeart/2005/8/layout/lProcess3"/>
    <dgm:cxn modelId="{3F88F60F-7050-B948-9E27-5A437F5DA10F}" type="presOf" srcId="{58E15A49-B582-544E-9350-68004A7247C8}" destId="{890C5382-3E46-F54C-A960-4F68EA69B775}" srcOrd="0" destOrd="0" presId="urn:microsoft.com/office/officeart/2005/8/layout/lProcess3"/>
    <dgm:cxn modelId="{2E89B017-F7D8-CD4C-AA71-AEF675C7D269}" type="presOf" srcId="{DC112174-0CD9-9949-B3F8-2BBC74A9A980}" destId="{229635B0-3B8B-AD40-B9D7-A631238ECE47}" srcOrd="0" destOrd="0" presId="urn:microsoft.com/office/officeart/2005/8/layout/lProcess3"/>
    <dgm:cxn modelId="{5EF7BF18-8AA3-F74C-B6E4-9940A9E8EE3B}" srcId="{4160CF87-77C4-264B-B144-0F221C94D6CC}" destId="{DC112174-0CD9-9949-B3F8-2BBC74A9A980}" srcOrd="1" destOrd="0" parTransId="{F367F819-08EC-FC42-B67F-8EAD6D3525F0}" sibTransId="{89D6F298-82AE-0E4A-9B8D-ECCFE5F0A7CA}"/>
    <dgm:cxn modelId="{4498F727-D5AB-4D48-B7C5-7F7A73E4EC2D}" srcId="{8489C56A-D771-914E-93AE-DC8D0FE49826}" destId="{25FF614E-2C38-694F-AEF0-40F8AF08E00A}" srcOrd="2" destOrd="0" parTransId="{EAAFA144-9A65-B54B-A338-D1021AFD3221}" sibTransId="{89D4E808-C25D-1A4A-8B08-61466B6D155A}"/>
    <dgm:cxn modelId="{EAB14929-6D61-3A48-A438-02507BC3BF94}" srcId="{25FF614E-2C38-694F-AEF0-40F8AF08E00A}" destId="{68430D84-67A6-7740-8084-7220B3E93E0C}" srcOrd="1" destOrd="0" parTransId="{3CDFCC09-610A-A643-99E5-A11DC4D24A28}" sibTransId="{48719B10-D54B-7240-9F65-41482B98032A}"/>
    <dgm:cxn modelId="{215C1533-DD4C-404A-AD06-9789493B1008}" srcId="{8489C56A-D771-914E-93AE-DC8D0FE49826}" destId="{37C645EB-5144-A448-91FE-DBBD3A91AE3C}" srcOrd="0" destOrd="0" parTransId="{80DD772A-CFBB-6F4C-B46E-9FFF4E8E71C6}" sibTransId="{49EC1587-377D-3B4E-9F50-FBB38490705A}"/>
    <dgm:cxn modelId="{24DB4454-C520-B045-AC6D-117782925706}" srcId="{37C645EB-5144-A448-91FE-DBBD3A91AE3C}" destId="{9A21F56F-6ECE-D543-9989-8E56552A6750}" srcOrd="1" destOrd="0" parTransId="{8AF33488-88B1-9148-916A-7C8DB1E896DF}" sibTransId="{E0B5790C-41A4-724F-B280-D210A6F3F979}"/>
    <dgm:cxn modelId="{A47E9D56-A2F7-284F-8086-E25B7FFB34B6}" type="presOf" srcId="{8489C56A-D771-914E-93AE-DC8D0FE49826}" destId="{2134801F-1AC6-5546-BFDD-EDDFE48648F7}" srcOrd="0" destOrd="0" presId="urn:microsoft.com/office/officeart/2005/8/layout/lProcess3"/>
    <dgm:cxn modelId="{B199FA6D-9C8C-DB44-8E73-B934278F6EC9}" srcId="{25FF614E-2C38-694F-AEF0-40F8AF08E00A}" destId="{B62F2951-D14C-EE4C-8967-3F04FD9815C9}" srcOrd="0" destOrd="0" parTransId="{751F68A1-582F-0441-BBE9-52F7736496CE}" sibTransId="{69098FB6-50E4-B242-83AF-2F3D1F14D0D2}"/>
    <dgm:cxn modelId="{2DC9619A-37CC-4441-9BD6-41DE06E3C9CB}" type="presOf" srcId="{B62F2951-D14C-EE4C-8967-3F04FD9815C9}" destId="{F3109639-C171-1142-B123-68281558404E}" srcOrd="0" destOrd="0" presId="urn:microsoft.com/office/officeart/2005/8/layout/lProcess3"/>
    <dgm:cxn modelId="{9AF1619C-13E6-7448-84E0-1669931D5842}" type="presOf" srcId="{68430D84-67A6-7740-8084-7220B3E93E0C}" destId="{89E067EB-AF7C-0541-812C-4257ECFC7F9C}" srcOrd="0" destOrd="0" presId="urn:microsoft.com/office/officeart/2005/8/layout/lProcess3"/>
    <dgm:cxn modelId="{5E8869A5-A650-4342-B135-BA5E8FC96BA1}" srcId="{37C645EB-5144-A448-91FE-DBBD3A91AE3C}" destId="{58E15A49-B582-544E-9350-68004A7247C8}" srcOrd="0" destOrd="0" parTransId="{0554F44A-E605-EE41-9CAE-61E6942EF784}" sibTransId="{E1553758-5A1A-064A-A0A9-44AF10797027}"/>
    <dgm:cxn modelId="{543511A6-6A6B-9B47-B217-39C4658965EC}" type="presOf" srcId="{37C645EB-5144-A448-91FE-DBBD3A91AE3C}" destId="{076C4EDA-D75A-8045-A449-2E36662C743F}" srcOrd="0" destOrd="0" presId="urn:microsoft.com/office/officeart/2005/8/layout/lProcess3"/>
    <dgm:cxn modelId="{968F6DAF-DF20-0444-A3F8-93ABC645E62E}" type="presOf" srcId="{4160CF87-77C4-264B-B144-0F221C94D6CC}" destId="{1CA6D3DF-BA69-BD4A-AA2B-FAD4F24A2608}" srcOrd="0" destOrd="0" presId="urn:microsoft.com/office/officeart/2005/8/layout/lProcess3"/>
    <dgm:cxn modelId="{7721B8B4-41B9-184D-A062-81FB99BA7215}" srcId="{4160CF87-77C4-264B-B144-0F221C94D6CC}" destId="{6BC4EF8C-AC9C-4848-8AA8-C7FC84DEAEB6}" srcOrd="0" destOrd="0" parTransId="{8C4366A5-A387-8144-83EC-5ECF52FCB397}" sibTransId="{1AC60305-E922-D947-8D37-07FAB666295A}"/>
    <dgm:cxn modelId="{DDB8D9C0-2DA9-3D4B-A1F0-AA90FC5C78A1}" type="presOf" srcId="{A11CB3B7-00DA-F848-A501-61093A075015}" destId="{B6C1B1A4-0932-1E42-9A86-B0E9A496DAC0}" srcOrd="0" destOrd="0" presId="urn:microsoft.com/office/officeart/2005/8/layout/lProcess3"/>
    <dgm:cxn modelId="{449A7FCC-DA81-D949-8DA7-9433D69F577E}" srcId="{8489C56A-D771-914E-93AE-DC8D0FE49826}" destId="{4160CF87-77C4-264B-B144-0F221C94D6CC}" srcOrd="1" destOrd="0" parTransId="{EF9D5EDE-13B5-4044-8275-10601E8DEB50}" sibTransId="{16241783-A3A2-E743-8443-A7A6FAFC3021}"/>
    <dgm:cxn modelId="{32FBD9DF-6B2E-A340-8742-B7B3016E9FA3}" type="presOf" srcId="{6BC4EF8C-AC9C-4848-8AA8-C7FC84DEAEB6}" destId="{C34E0E47-C516-4E47-AED9-3368DAC8A6BD}" srcOrd="0" destOrd="0" presId="urn:microsoft.com/office/officeart/2005/8/layout/lProcess3"/>
    <dgm:cxn modelId="{C5E1CCE4-EC47-704A-8EBB-E615FBFAC90C}" type="presOf" srcId="{25FF614E-2C38-694F-AEF0-40F8AF08E00A}" destId="{055BCB30-C07E-0843-A1E0-26A57B44BA5C}" srcOrd="0" destOrd="0" presId="urn:microsoft.com/office/officeart/2005/8/layout/lProcess3"/>
    <dgm:cxn modelId="{3F2E42F2-2F9A-CC44-B668-47CD98F16938}" srcId="{37C645EB-5144-A448-91FE-DBBD3A91AE3C}" destId="{A11CB3B7-00DA-F848-A501-61093A075015}" srcOrd="2" destOrd="0" parTransId="{1BED4AFB-9406-0F44-B010-5FFDE60C9F74}" sibTransId="{952B635E-3AE0-C44E-8B92-DEEF9C1C4F8D}"/>
    <dgm:cxn modelId="{E8230852-56D6-004F-9C41-3AE6646A1699}" type="presParOf" srcId="{2134801F-1AC6-5546-BFDD-EDDFE48648F7}" destId="{C0AAA403-673F-7C4E-9E50-9715DCAA8419}" srcOrd="0" destOrd="0" presId="urn:microsoft.com/office/officeart/2005/8/layout/lProcess3"/>
    <dgm:cxn modelId="{E350F77B-6228-B047-B038-054CBF94BE62}" type="presParOf" srcId="{C0AAA403-673F-7C4E-9E50-9715DCAA8419}" destId="{076C4EDA-D75A-8045-A449-2E36662C743F}" srcOrd="0" destOrd="0" presId="urn:microsoft.com/office/officeart/2005/8/layout/lProcess3"/>
    <dgm:cxn modelId="{AC6BC27E-84EF-9C4E-B130-B9F52BDD7081}" type="presParOf" srcId="{C0AAA403-673F-7C4E-9E50-9715DCAA8419}" destId="{18ECFFDC-19E7-0E4F-A338-C22674275A28}" srcOrd="1" destOrd="0" presId="urn:microsoft.com/office/officeart/2005/8/layout/lProcess3"/>
    <dgm:cxn modelId="{A10C4F5F-EBE0-BA46-8062-D892BB23F6B7}" type="presParOf" srcId="{C0AAA403-673F-7C4E-9E50-9715DCAA8419}" destId="{890C5382-3E46-F54C-A960-4F68EA69B775}" srcOrd="2" destOrd="0" presId="urn:microsoft.com/office/officeart/2005/8/layout/lProcess3"/>
    <dgm:cxn modelId="{75EE4439-FA7E-3E44-97B7-CAC1B3084A55}" type="presParOf" srcId="{C0AAA403-673F-7C4E-9E50-9715DCAA8419}" destId="{4C133DFC-671F-E341-AAA6-7331FE165DB8}" srcOrd="3" destOrd="0" presId="urn:microsoft.com/office/officeart/2005/8/layout/lProcess3"/>
    <dgm:cxn modelId="{77838090-FDA6-5046-A751-4DEAA92A4441}" type="presParOf" srcId="{C0AAA403-673F-7C4E-9E50-9715DCAA8419}" destId="{E5C2B408-73BF-6540-B6D9-0D9C6F4DB551}" srcOrd="4" destOrd="0" presId="urn:microsoft.com/office/officeart/2005/8/layout/lProcess3"/>
    <dgm:cxn modelId="{CE531F3B-899E-E34C-8CAF-44954E8CBE32}" type="presParOf" srcId="{C0AAA403-673F-7C4E-9E50-9715DCAA8419}" destId="{E7F25495-7397-6B48-9F27-3FC9BEA01E8A}" srcOrd="5" destOrd="0" presId="urn:microsoft.com/office/officeart/2005/8/layout/lProcess3"/>
    <dgm:cxn modelId="{45E749E1-2467-7B46-8516-BBB11D3BBEB1}" type="presParOf" srcId="{C0AAA403-673F-7C4E-9E50-9715DCAA8419}" destId="{B6C1B1A4-0932-1E42-9A86-B0E9A496DAC0}" srcOrd="6" destOrd="0" presId="urn:microsoft.com/office/officeart/2005/8/layout/lProcess3"/>
    <dgm:cxn modelId="{B36DE133-5E83-3548-B512-50BB142F6ADD}" type="presParOf" srcId="{2134801F-1AC6-5546-BFDD-EDDFE48648F7}" destId="{C6401657-740A-D944-91F8-EE9FFD17D887}" srcOrd="1" destOrd="0" presId="urn:microsoft.com/office/officeart/2005/8/layout/lProcess3"/>
    <dgm:cxn modelId="{89BB6FDC-B719-AA4C-81B1-4E394410B21F}" type="presParOf" srcId="{2134801F-1AC6-5546-BFDD-EDDFE48648F7}" destId="{8BDFB50F-A456-934A-A694-CF2BC25D7056}" srcOrd="2" destOrd="0" presId="urn:microsoft.com/office/officeart/2005/8/layout/lProcess3"/>
    <dgm:cxn modelId="{7CC8177B-2BE4-DC4F-B573-36F8C729FE28}" type="presParOf" srcId="{8BDFB50F-A456-934A-A694-CF2BC25D7056}" destId="{1CA6D3DF-BA69-BD4A-AA2B-FAD4F24A2608}" srcOrd="0" destOrd="0" presId="urn:microsoft.com/office/officeart/2005/8/layout/lProcess3"/>
    <dgm:cxn modelId="{81AED43D-6556-3043-B51C-F280BA9F8EB5}" type="presParOf" srcId="{8BDFB50F-A456-934A-A694-CF2BC25D7056}" destId="{8AC2B489-1755-D641-B5ED-9C3B53A7D4D2}" srcOrd="1" destOrd="0" presId="urn:microsoft.com/office/officeart/2005/8/layout/lProcess3"/>
    <dgm:cxn modelId="{AAE73E5D-FD35-3948-8BAF-015478968AFB}" type="presParOf" srcId="{8BDFB50F-A456-934A-A694-CF2BC25D7056}" destId="{C34E0E47-C516-4E47-AED9-3368DAC8A6BD}" srcOrd="2" destOrd="0" presId="urn:microsoft.com/office/officeart/2005/8/layout/lProcess3"/>
    <dgm:cxn modelId="{07FD9D2B-02EC-F44C-B883-B67A503438D9}" type="presParOf" srcId="{8BDFB50F-A456-934A-A694-CF2BC25D7056}" destId="{C0FC92C8-E214-704A-A3E8-6B4D2DEEFABA}" srcOrd="3" destOrd="0" presId="urn:microsoft.com/office/officeart/2005/8/layout/lProcess3"/>
    <dgm:cxn modelId="{3F3506B9-9657-E245-80AF-60FA18190044}" type="presParOf" srcId="{8BDFB50F-A456-934A-A694-CF2BC25D7056}" destId="{229635B0-3B8B-AD40-B9D7-A631238ECE47}" srcOrd="4" destOrd="0" presId="urn:microsoft.com/office/officeart/2005/8/layout/lProcess3"/>
    <dgm:cxn modelId="{5F6AC79D-4ADE-7049-8883-C57AFF1E0B34}" type="presParOf" srcId="{2134801F-1AC6-5546-BFDD-EDDFE48648F7}" destId="{29300693-29AA-0B48-A087-474BBE578940}" srcOrd="3" destOrd="0" presId="urn:microsoft.com/office/officeart/2005/8/layout/lProcess3"/>
    <dgm:cxn modelId="{0B553811-389F-504B-8F5A-83EFB40A9864}" type="presParOf" srcId="{2134801F-1AC6-5546-BFDD-EDDFE48648F7}" destId="{F5963A11-E6D0-2049-99F1-08CAF38D3E4A}" srcOrd="4" destOrd="0" presId="urn:microsoft.com/office/officeart/2005/8/layout/lProcess3"/>
    <dgm:cxn modelId="{F37FDF13-9527-2647-92EC-BF69936C6169}" type="presParOf" srcId="{F5963A11-E6D0-2049-99F1-08CAF38D3E4A}" destId="{055BCB30-C07E-0843-A1E0-26A57B44BA5C}" srcOrd="0" destOrd="0" presId="urn:microsoft.com/office/officeart/2005/8/layout/lProcess3"/>
    <dgm:cxn modelId="{A6D04BE7-9657-DB49-9034-1917FC57FB96}" type="presParOf" srcId="{F5963A11-E6D0-2049-99F1-08CAF38D3E4A}" destId="{C94D2FAD-F4ED-D641-968D-9A79FF964688}" srcOrd="1" destOrd="0" presId="urn:microsoft.com/office/officeart/2005/8/layout/lProcess3"/>
    <dgm:cxn modelId="{D0282422-866C-374A-A67B-5033A750636D}" type="presParOf" srcId="{F5963A11-E6D0-2049-99F1-08CAF38D3E4A}" destId="{F3109639-C171-1142-B123-68281558404E}" srcOrd="2" destOrd="0" presId="urn:microsoft.com/office/officeart/2005/8/layout/lProcess3"/>
    <dgm:cxn modelId="{D4257CB7-9CB1-EC41-B36A-DE0DB4AAC136}" type="presParOf" srcId="{F5963A11-E6D0-2049-99F1-08CAF38D3E4A}" destId="{2AB60395-0779-FF4D-9D3F-744B7787A2EA}" srcOrd="3" destOrd="0" presId="urn:microsoft.com/office/officeart/2005/8/layout/lProcess3"/>
    <dgm:cxn modelId="{DD83C1B0-4F06-9B4E-B057-97E394687FA1}" type="presParOf" srcId="{F5963A11-E6D0-2049-99F1-08CAF38D3E4A}" destId="{89E067EB-AF7C-0541-812C-4257ECFC7F9C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C4EDA-D75A-8045-A449-2E36662C743F}">
      <dsp:nvSpPr>
        <dsp:cNvPr id="0" name=""/>
        <dsp:cNvSpPr/>
      </dsp:nvSpPr>
      <dsp:spPr>
        <a:xfrm>
          <a:off x="7679" y="638226"/>
          <a:ext cx="3591026" cy="116585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aramond" panose="02020404030301010803" pitchFamily="18" charset="0"/>
            </a:rPr>
            <a:t>(1) Harmonic analysis</a:t>
          </a:r>
        </a:p>
      </dsp:txBody>
      <dsp:txXfrm>
        <a:off x="590605" y="638226"/>
        <a:ext cx="2425175" cy="1165851"/>
      </dsp:txXfrm>
    </dsp:sp>
    <dsp:sp modelId="{890C5382-3E46-F54C-A960-4F68EA69B775}">
      <dsp:nvSpPr>
        <dsp:cNvPr id="0" name=""/>
        <dsp:cNvSpPr/>
      </dsp:nvSpPr>
      <dsp:spPr>
        <a:xfrm>
          <a:off x="3149823" y="647964"/>
          <a:ext cx="3148009" cy="11463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aramond" panose="02020404030301010803" pitchFamily="18" charset="0"/>
            </a:rPr>
            <a:t>On each year separately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aramond" panose="02020404030301010803" pitchFamily="18" charset="0"/>
            </a:rPr>
            <a:t>For each year with at least 70% data completeness</a:t>
          </a:r>
          <a:endParaRPr lang="en-US" sz="1500" kern="1200" dirty="0">
            <a:latin typeface="Garamond" panose="02020404030301010803" pitchFamily="18" charset="0"/>
          </a:endParaRPr>
        </a:p>
      </dsp:txBody>
      <dsp:txXfrm>
        <a:off x="3723012" y="647964"/>
        <a:ext cx="2001632" cy="1146377"/>
      </dsp:txXfrm>
    </dsp:sp>
    <dsp:sp modelId="{E5C2B408-73BF-6540-B6D9-0D9C6F4DB551}">
      <dsp:nvSpPr>
        <dsp:cNvPr id="0" name=""/>
        <dsp:cNvSpPr/>
      </dsp:nvSpPr>
      <dsp:spPr>
        <a:xfrm>
          <a:off x="5896600" y="647964"/>
          <a:ext cx="3300362" cy="11463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aramond" panose="02020404030301010803" pitchFamily="18" charset="0"/>
            </a:rPr>
            <a:t>Based on M2, N2, and K1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aramond" panose="02020404030301010803" pitchFamily="18" charset="0"/>
            </a:rPr>
            <a:t>Without nodal corrections</a:t>
          </a:r>
        </a:p>
      </dsp:txBody>
      <dsp:txXfrm>
        <a:off x="6469789" y="647964"/>
        <a:ext cx="2153985" cy="1146377"/>
      </dsp:txXfrm>
    </dsp:sp>
    <dsp:sp modelId="{B6C1B1A4-0932-1E42-9A86-B0E9A496DAC0}">
      <dsp:nvSpPr>
        <dsp:cNvPr id="0" name=""/>
        <dsp:cNvSpPr/>
      </dsp:nvSpPr>
      <dsp:spPr>
        <a:xfrm>
          <a:off x="8795730" y="647964"/>
          <a:ext cx="2865942" cy="11463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aramond" panose="02020404030301010803" pitchFamily="18" charset="0"/>
            </a:rPr>
            <a:t>Estimation of annual amplitude and Greenwich phase lag with associated uncertainty</a:t>
          </a:r>
          <a:endParaRPr lang="en-US" sz="1500" kern="1200" dirty="0">
            <a:latin typeface="Garamond" panose="02020404030301010803" pitchFamily="18" charset="0"/>
          </a:endParaRPr>
        </a:p>
      </dsp:txBody>
      <dsp:txXfrm>
        <a:off x="9368919" y="647964"/>
        <a:ext cx="1719565" cy="1146377"/>
      </dsp:txXfrm>
    </dsp:sp>
    <dsp:sp modelId="{1CA6D3DF-BA69-BD4A-AA2B-FAD4F24A2608}">
      <dsp:nvSpPr>
        <dsp:cNvPr id="0" name=""/>
        <dsp:cNvSpPr/>
      </dsp:nvSpPr>
      <dsp:spPr>
        <a:xfrm>
          <a:off x="7679" y="2006082"/>
          <a:ext cx="3452943" cy="112909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0" kern="1200" dirty="0">
              <a:latin typeface="Garamond" panose="02020404030301010803" pitchFamily="18" charset="0"/>
            </a:rPr>
            <a:t>(2) L</a:t>
          </a:r>
          <a:r>
            <a:rPr lang="en-CA" sz="2000" i="0" kern="1200" dirty="0">
              <a:latin typeface="Garamond" panose="02020404030301010803" pitchFamily="18" charset="0"/>
            </a:rPr>
            <a:t>east-squares fits of a linear trend plus a 18.6-year sinusoid </a:t>
          </a:r>
          <a:endParaRPr lang="en-US" sz="2000" kern="1200" dirty="0">
            <a:latin typeface="Garamond" panose="02020404030301010803" pitchFamily="18" charset="0"/>
          </a:endParaRPr>
        </a:p>
      </dsp:txBody>
      <dsp:txXfrm>
        <a:off x="572228" y="2006082"/>
        <a:ext cx="2323845" cy="1129098"/>
      </dsp:txXfrm>
    </dsp:sp>
    <dsp:sp modelId="{C34E0E47-C516-4E47-AED9-3368DAC8A6BD}">
      <dsp:nvSpPr>
        <dsp:cNvPr id="0" name=""/>
        <dsp:cNvSpPr/>
      </dsp:nvSpPr>
      <dsp:spPr>
        <a:xfrm>
          <a:off x="3011739" y="1997443"/>
          <a:ext cx="5294227" cy="11463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acc>
                  <m:accPr>
                    <m:chr m:val="̂"/>
                    <m:ctrlPr>
                      <a:rPr lang="en-CA" sz="1500" b="0" i="1" kern="1200" smtClean="0">
                        <a:latin typeface="Cambria Math" panose="02040503050406030204" pitchFamily="18" charset="0"/>
                      </a:rPr>
                    </m:ctrlPr>
                  </m:accPr>
                  <m:e>
                    <m:r>
                      <a:rPr lang="en-CA" sz="1500" b="0" i="1" kern="1200" smtClean="0">
                        <a:latin typeface="Cambria Math" panose="02040503050406030204" pitchFamily="18" charset="0"/>
                      </a:rPr>
                      <m:t>𝑦</m:t>
                    </m:r>
                  </m:e>
                </m:acc>
                <m:d>
                  <m:dPr>
                    <m:ctrlPr>
                      <a:rPr lang="en-CA" sz="1500" b="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r>
                      <a:rPr lang="en-CA" sz="1500" b="0" i="1" kern="1200" smtClean="0">
                        <a:latin typeface="Cambria Math" panose="02040503050406030204" pitchFamily="18" charset="0"/>
                      </a:rPr>
                      <m:t>𝑡</m:t>
                    </m:r>
                  </m:e>
                </m:d>
                <m:r>
                  <a:rPr lang="en-CA" sz="1500" b="0" i="1" kern="1200" smtClean="0">
                    <a:latin typeface="Cambria Math" panose="02040503050406030204" pitchFamily="18" charset="0"/>
                  </a:rPr>
                  <m:t>=</m:t>
                </m:r>
                <m:r>
                  <a:rPr lang="en-CA" sz="1500" b="0" i="1" kern="1200" smtClean="0">
                    <a:latin typeface="Cambria Math" panose="02040503050406030204" pitchFamily="18" charset="0"/>
                  </a:rPr>
                  <m:t>𝑎</m:t>
                </m:r>
                <m:r>
                  <a:rPr lang="en-CA" sz="1500" b="0" i="1" kern="1200" smtClean="0">
                    <a:latin typeface="Cambria Math" panose="02040503050406030204" pitchFamily="18" charset="0"/>
                  </a:rPr>
                  <m:t>+</m:t>
                </m:r>
                <m:r>
                  <a:rPr lang="en-CA" sz="1500" b="0" i="1" kern="1200" smtClean="0">
                    <a:latin typeface="Cambria Math" panose="02040503050406030204" pitchFamily="18" charset="0"/>
                  </a:rPr>
                  <m:t>𝑏𝑡</m:t>
                </m:r>
                <m:r>
                  <a:rPr lang="en-CA" sz="1500" b="0" i="1" kern="1200" smtClean="0">
                    <a:latin typeface="Cambria Math" panose="02040503050406030204" pitchFamily="18" charset="0"/>
                  </a:rPr>
                  <m:t>+</m:t>
                </m:r>
                <m:r>
                  <a:rPr lang="en-CA" sz="1500" b="0" i="1" kern="1200" smtClean="0">
                    <a:latin typeface="Cambria Math" panose="02040503050406030204" pitchFamily="18" charset="0"/>
                  </a:rPr>
                  <m:t>𝑐𝑠𝑖𝑛</m:t>
                </m:r>
                <m:d>
                  <m:dPr>
                    <m:ctrlPr>
                      <a:rPr lang="en-CA" sz="1500" b="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f>
                      <m:fPr>
                        <m:ctrlPr>
                          <a:rPr lang="en-CA" sz="1500" b="0" i="1" kern="12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500" b="0" i="1" kern="12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1500" b="0" i="1" kern="1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CA" sz="1500" b="0" i="1" kern="1200" smtClean="0">
                            <a:latin typeface="Cambria Math" panose="02040503050406030204" pitchFamily="18" charset="0"/>
                          </a:rPr>
                          <m:t>18.6</m:t>
                        </m:r>
                      </m:den>
                    </m:f>
                    <m:r>
                      <a:rPr lang="en-CA" sz="1500" b="0" i="1" kern="1200" smtClean="0">
                        <a:latin typeface="Cambria Math" panose="02040503050406030204" pitchFamily="18" charset="0"/>
                      </a:rPr>
                      <m:t>𝑡</m:t>
                    </m:r>
                  </m:e>
                </m:d>
                <m:r>
                  <a:rPr lang="en-CA" sz="1500" b="0" i="1" kern="1200" smtClean="0">
                    <a:latin typeface="Cambria Math" panose="02040503050406030204" pitchFamily="18" charset="0"/>
                  </a:rPr>
                  <m:t>+</m:t>
                </m:r>
                <m:r>
                  <a:rPr lang="en-CA" sz="1500" b="0" i="1" kern="1200" smtClean="0">
                    <a:latin typeface="Cambria Math" panose="02040503050406030204" pitchFamily="18" charset="0"/>
                  </a:rPr>
                  <m:t>𝑑𝑐𝑜𝑠</m:t>
                </m:r>
                <m:d>
                  <m:dPr>
                    <m:ctrlPr>
                      <a:rPr lang="en-CA" sz="1500" b="0" i="1" kern="1200" smtClean="0">
                        <a:latin typeface="Cambria Math" panose="02040503050406030204" pitchFamily="18" charset="0"/>
                      </a:rPr>
                    </m:ctrlPr>
                  </m:dPr>
                  <m:e>
                    <m:f>
                      <m:fPr>
                        <m:ctrlPr>
                          <a:rPr lang="en-CA" sz="1500" b="0" i="1" kern="120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CA" sz="1500" b="0" i="1" kern="120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CA" sz="1500" b="0" i="1" kern="1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CA" sz="1500" b="0" i="1" kern="1200" smtClean="0">
                            <a:latin typeface="Cambria Math" panose="02040503050406030204" pitchFamily="18" charset="0"/>
                          </a:rPr>
                          <m:t>18.6</m:t>
                        </m:r>
                      </m:den>
                    </m:f>
                    <m:r>
                      <a:rPr lang="en-CA" sz="1500" b="0" i="1" kern="1200" smtClean="0">
                        <a:latin typeface="Cambria Math" panose="02040503050406030204" pitchFamily="18" charset="0"/>
                      </a:rPr>
                      <m:t>𝑡</m:t>
                    </m:r>
                  </m:e>
                </m:d>
              </m:oMath>
            </m:oMathPara>
          </a14:m>
          <a:endParaRPr lang="en-US" sz="1500" kern="1200" dirty="0">
            <a:latin typeface="Garamond" panose="02020404030301010803" pitchFamily="18" charset="0"/>
          </a:endParaRPr>
        </a:p>
      </dsp:txBody>
      <dsp:txXfrm>
        <a:off x="3584928" y="1997443"/>
        <a:ext cx="4147850" cy="1146377"/>
      </dsp:txXfrm>
    </dsp:sp>
    <dsp:sp modelId="{229635B0-3B8B-AD40-B9D7-A631238ECE47}">
      <dsp:nvSpPr>
        <dsp:cNvPr id="0" name=""/>
        <dsp:cNvSpPr/>
      </dsp:nvSpPr>
      <dsp:spPr>
        <a:xfrm>
          <a:off x="7904735" y="1997443"/>
          <a:ext cx="3742004" cy="114637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aramond" panose="02020404030301010803" pitchFamily="18" charset="0"/>
            </a:rPr>
            <a:t>Fitting performed separately for annual amplitude and phase lag</a:t>
          </a:r>
          <a:endParaRPr lang="en-US" sz="1500" kern="1200" dirty="0">
            <a:latin typeface="Garamond" panose="02020404030301010803" pitchFamily="18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latin typeface="Garamond" panose="02020404030301010803" pitchFamily="18" charset="0"/>
            </a:rPr>
            <a:t>Applied separately for each tidal constituent (M2, N2, K1)</a:t>
          </a:r>
          <a:endParaRPr lang="en-US" sz="1500" kern="1200" dirty="0">
            <a:latin typeface="Garamond" panose="02020404030301010803" pitchFamily="18" charset="0"/>
          </a:endParaRPr>
        </a:p>
      </dsp:txBody>
      <dsp:txXfrm>
        <a:off x="8477924" y="1997443"/>
        <a:ext cx="2595627" cy="1146377"/>
      </dsp:txXfrm>
    </dsp:sp>
    <dsp:sp modelId="{055BCB30-C07E-0843-A1E0-26A57B44BA5C}">
      <dsp:nvSpPr>
        <dsp:cNvPr id="0" name=""/>
        <dsp:cNvSpPr/>
      </dsp:nvSpPr>
      <dsp:spPr>
        <a:xfrm>
          <a:off x="7679" y="3368224"/>
          <a:ext cx="3851205" cy="138117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aramond" panose="02020404030301010803" pitchFamily="18" charset="0"/>
            </a:rPr>
            <a:t> </a:t>
          </a:r>
        </a:p>
      </dsp:txBody>
      <dsp:txXfrm>
        <a:off x="698268" y="3368224"/>
        <a:ext cx="2470028" cy="1381177"/>
      </dsp:txXfrm>
    </dsp:sp>
    <dsp:sp modelId="{F3109639-C171-1142-B123-68281558404E}">
      <dsp:nvSpPr>
        <dsp:cNvPr id="0" name=""/>
        <dsp:cNvSpPr/>
      </dsp:nvSpPr>
      <dsp:spPr>
        <a:xfrm>
          <a:off x="3410002" y="3337185"/>
          <a:ext cx="4488410" cy="1443254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aramond" panose="02020404030301010803" pitchFamily="18" charset="0"/>
            </a:rPr>
            <a:t>Estimation of secular rate of change (b)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aramond" panose="02020404030301010803" pitchFamily="18" charset="0"/>
            </a:rPr>
            <a:t>Estimation of nodal modulations for amplitude (A</a:t>
          </a:r>
          <a:r>
            <a:rPr lang="en-US" sz="1500" kern="1200" baseline="-25000" dirty="0">
              <a:latin typeface="Garamond" panose="02020404030301010803" pitchFamily="18" charset="0"/>
            </a:rPr>
            <a:t>m</a:t>
          </a:r>
          <a:r>
            <a:rPr lang="en-US" sz="1500" kern="1200" dirty="0">
              <a:latin typeface="Garamond" panose="02020404030301010803" pitchFamily="18" charset="0"/>
            </a:rPr>
            <a:t>) and phase lag (Pha</a:t>
          </a:r>
          <a:r>
            <a:rPr lang="en-US" sz="1500" kern="1200" baseline="-25000" dirty="0">
              <a:latin typeface="Garamond" panose="02020404030301010803" pitchFamily="18" charset="0"/>
            </a:rPr>
            <a:t>m</a:t>
          </a:r>
          <a:r>
            <a:rPr lang="en-US" sz="1500" kern="1200" dirty="0">
              <a:latin typeface="Garamond" panose="02020404030301010803" pitchFamily="18" charset="0"/>
            </a:rPr>
            <a:t>)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Garamond" panose="02020404030301010803" pitchFamily="18" charset="0"/>
            </a:rPr>
            <a:t>All with corresponding uncertainty</a:t>
          </a:r>
        </a:p>
      </dsp:txBody>
      <dsp:txXfrm>
        <a:off x="4131629" y="3337185"/>
        <a:ext cx="3045156" cy="1443254"/>
      </dsp:txXfrm>
    </dsp:sp>
    <dsp:sp modelId="{89E067EB-AF7C-0541-812C-4257ECFC7F9C}">
      <dsp:nvSpPr>
        <dsp:cNvPr id="0" name=""/>
        <dsp:cNvSpPr/>
      </dsp:nvSpPr>
      <dsp:spPr>
        <a:xfrm>
          <a:off x="7968428" y="3357963"/>
          <a:ext cx="3699445" cy="1424579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>
            <a:latin typeface="Garamond" panose="02020404030301010803" pitchFamily="18" charset="0"/>
          </a:endParaRP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50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CA" sz="1500" b="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en-CA" sz="1500" b="0" i="1" kern="1200" smtClean="0">
                      <a:latin typeface="Cambria Math" panose="02040503050406030204" pitchFamily="18" charset="0"/>
                    </a:rPr>
                    <m:t>𝑚</m:t>
                  </m:r>
                </m:sub>
              </m:sSub>
              <m:r>
                <a:rPr lang="en-CA" sz="1500" b="0" i="1" kern="1200" smtClean="0">
                  <a:latin typeface="Cambria Math" panose="02040503050406030204" pitchFamily="18" charset="0"/>
                </a:rPr>
                <m:t>=</m:t>
              </m:r>
              <m:f>
                <m:fPr>
                  <m:ctrlPr>
                    <a:rPr lang="en-CA" sz="15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ad>
                    <m:radPr>
                      <m:degHide m:val="on"/>
                      <m:ctrlPr>
                        <a:rPr lang="en-CA" sz="1500" b="0" i="1" kern="1200" smtClean="0">
                          <a:latin typeface="Cambria Math" panose="02040503050406030204" pitchFamily="18" charset="0"/>
                        </a:rPr>
                      </m:ctrlPr>
                    </m:radPr>
                    <m:deg/>
                    <m:e>
                      <m:sSup>
                        <m:sSupPr>
                          <m:ctrlPr>
                            <a:rPr lang="en-CA" sz="1500" b="0" i="1" kern="120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" b="0" i="1" kern="120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CA" sz="1500" b="0" i="1" kern="12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500" b="0" i="1" kern="120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CA" sz="1500" b="0" i="1" kern="120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500" b="0" i="1" kern="120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CA" sz="1500" b="0" i="1" kern="12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e>
                  </m:rad>
                </m:num>
                <m:den>
                  <m:r>
                    <a:rPr lang="en-CA" sz="1500" b="0" i="1" kern="1200" smtClean="0">
                      <a:latin typeface="Cambria Math" panose="02040503050406030204" pitchFamily="18" charset="0"/>
                    </a:rPr>
                    <m:t>𝑎</m:t>
                  </m:r>
                  <m:r>
                    <a:rPr lang="en-CA" sz="1500" b="0" i="1" kern="1200" smtClean="0">
                      <a:latin typeface="Cambria Math" panose="02040503050406030204" pitchFamily="18" charset="0"/>
                    </a:rPr>
                    <m:t>+</m:t>
                  </m:r>
                  <m:r>
                    <a:rPr lang="en-CA" sz="1500" b="0" i="1" kern="1200" smtClean="0">
                      <a:latin typeface="Cambria Math" panose="02040503050406030204" pitchFamily="18" charset="0"/>
                    </a:rPr>
                    <m:t>𝑏</m:t>
                  </m:r>
                  <m:sSub>
                    <m:sSubPr>
                      <m:ctrlPr>
                        <a:rPr lang="en-CA" sz="1500" b="0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CA" sz="1500" b="0" i="1" kern="1200" smtClean="0">
                          <a:latin typeface="Cambria Math" panose="02040503050406030204" pitchFamily="18" charset="0"/>
                        </a:rPr>
                        <m:t>𝑡</m:t>
                      </m:r>
                    </m:e>
                    <m:sub>
                      <m:r>
                        <a:rPr lang="en-CA" sz="1500" b="0" i="1" kern="1200" smtClean="0">
                          <a:latin typeface="Cambria Math" panose="02040503050406030204" pitchFamily="18" charset="0"/>
                        </a:rPr>
                        <m:t>𝑚𝑖𝑑</m:t>
                      </m:r>
                    </m:sub>
                  </m:sSub>
                </m:den>
              </m:f>
              <m:r>
                <a:rPr lang="en-CA" sz="15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×100</m:t>
              </m:r>
            </m:oMath>
          </a14:m>
          <a:r>
            <a:rPr lang="en-US" sz="1500" kern="1200" dirty="0">
              <a:latin typeface="Garamond" panose="02020404030301010803" pitchFamily="18" charset="0"/>
            </a:rPr>
            <a:t> (unitless, percent) 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CA" sz="15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CA" sz="1500" b="0" i="1" kern="1200" smtClean="0">
                      <a:latin typeface="Cambria Math" panose="02040503050406030204" pitchFamily="18" charset="0"/>
                    </a:rPr>
                    <m:t>𝑃h𝑎</m:t>
                  </m:r>
                </m:e>
                <m:sub>
                  <m:r>
                    <a:rPr lang="en-CA" sz="1500" b="0" i="1" kern="1200" smtClean="0">
                      <a:latin typeface="Cambria Math" panose="02040503050406030204" pitchFamily="18" charset="0"/>
                    </a:rPr>
                    <m:t>𝑚</m:t>
                  </m:r>
                </m:sub>
              </m:sSub>
              <m:r>
                <a:rPr lang="en-CA" sz="1500" b="0" i="0" kern="1200" smtClean="0">
                  <a:latin typeface="Cambria Math" panose="02040503050406030204" pitchFamily="18" charset="0"/>
                </a:rPr>
                <m:t>=</m:t>
              </m:r>
              <m:rad>
                <m:radPr>
                  <m:degHide m:val="on"/>
                  <m:ctrlPr>
                    <a:rPr lang="en-CA" sz="1500" b="0" i="1" kern="1200" smtClean="0">
                      <a:latin typeface="Cambria Math" panose="02040503050406030204" pitchFamily="18" charset="0"/>
                    </a:rPr>
                  </m:ctrlPr>
                </m:radPr>
                <m:deg/>
                <m:e>
                  <m:sSup>
                    <m:sSupPr>
                      <m:ctrlPr>
                        <a:rPr lang="en-CA" sz="1500" b="0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CA" sz="1500" b="0" i="1" kern="1200" smtClean="0">
                          <a:latin typeface="Cambria Math" panose="02040503050406030204" pitchFamily="18" charset="0"/>
                        </a:rPr>
                        <m:t>𝑐</m:t>
                      </m:r>
                    </m:e>
                    <m:sup>
                      <m:r>
                        <a:rPr lang="en-CA" sz="15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n-CA" sz="1500" b="0" i="1" kern="1200" smtClean="0">
                      <a:latin typeface="Cambria Math" panose="02040503050406030204" pitchFamily="18" charset="0"/>
                    </a:rPr>
                    <m:t>+</m:t>
                  </m:r>
                  <m:sSup>
                    <m:sSupPr>
                      <m:ctrlPr>
                        <a:rPr lang="en-CA" sz="1500" b="0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CA" sz="1500" b="0" i="1" kern="1200" smtClean="0">
                          <a:latin typeface="Cambria Math" panose="02040503050406030204" pitchFamily="18" charset="0"/>
                        </a:rPr>
                        <m:t>𝑑</m:t>
                      </m:r>
                    </m:e>
                    <m:sup>
                      <m:r>
                        <a:rPr lang="en-CA" sz="15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e>
              </m:rad>
            </m:oMath>
          </a14:m>
          <a:r>
            <a:rPr lang="en-US" sz="1500" kern="1200" dirty="0">
              <a:latin typeface="Garamond" panose="02020404030301010803" pitchFamily="18" charset="0"/>
            </a:rPr>
            <a:t> (in degrees)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150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CA" sz="1500" b="0" i="1" kern="1200" smtClean="0">
                        <a:latin typeface="Cambria Math" panose="02040503050406030204" pitchFamily="18" charset="0"/>
                      </a:rPr>
                      <m:t>𝑡</m:t>
                    </m:r>
                  </m:e>
                  <m:sub>
                    <m:r>
                      <a:rPr lang="en-CA" sz="1500" b="0" i="1" kern="1200" smtClean="0">
                        <a:latin typeface="Cambria Math" panose="02040503050406030204" pitchFamily="18" charset="0"/>
                      </a:rPr>
                      <m:t>𝑚𝑖𝑑</m:t>
                    </m:r>
                  </m:sub>
                </m:sSub>
                <m:r>
                  <a:rPr lang="en-CA" sz="1500" b="0" i="1" kern="1200" smtClean="0">
                    <a:latin typeface="Cambria Math" panose="02040503050406030204" pitchFamily="18" charset="0"/>
                  </a:rPr>
                  <m:t>= </m:t>
                </m:r>
                <m:f>
                  <m:fPr>
                    <m:ctrlPr>
                      <a:rPr lang="en-CA" sz="1500" b="0" i="1" kern="1200" smtClean="0">
                        <a:latin typeface="Cambria Math" panose="02040503050406030204" pitchFamily="18" charset="0"/>
                      </a:rPr>
                    </m:ctrlPr>
                  </m:fPr>
                  <m:num>
                    <m:sSub>
                      <m:sSubPr>
                        <m:ctrlPr>
                          <a:rPr lang="en-CA" sz="1500" b="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500" b="0" i="1" kern="120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sz="1500" b="0" i="1" kern="1200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CA" sz="1500" b="0" i="1" kern="120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CA" sz="1500" b="0" i="1" kern="120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500" b="0" i="1" kern="120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CA" sz="1500" b="0" i="1" kern="1200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num>
                  <m:den>
                    <m:r>
                      <a:rPr lang="en-CA" sz="1500" b="0" i="1" kern="1200" smtClean="0">
                        <a:latin typeface="Cambria Math" panose="02040503050406030204" pitchFamily="18" charset="0"/>
                      </a:rPr>
                      <m:t>2</m:t>
                    </m:r>
                  </m:den>
                </m:f>
              </m:oMath>
            </m:oMathPara>
          </a14:m>
          <a:endParaRPr lang="en-US" sz="1500" kern="1200" dirty="0">
            <a:latin typeface="Garamond" panose="02020404030301010803" pitchFamily="18" charset="0"/>
          </a:endParaRPr>
        </a:p>
      </dsp:txBody>
      <dsp:txXfrm>
        <a:off x="8037970" y="3427505"/>
        <a:ext cx="3560361" cy="1285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82460-7193-E041-84FB-DBDD74EEDD01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6F732-00F6-2D40-9C23-8FCFB28E1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51C6A-A134-FACC-B1F8-7B4577DC6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9A36B9-D5C5-CAE9-27BB-8C5830BB70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2FB4F1-A141-ECB6-37A7-790FA816C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5328B-67A9-D777-6F19-2DB8D1596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8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4CD4B-C914-BFFF-00C3-CA8018EAC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3CA224-219E-0D41-9AC8-13ECF1009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7B054A-A497-768D-75EA-DFB543310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F465E-CB75-2CAF-F96B-550C5C7EB5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0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52F9F-2B29-0E15-C4DA-B0BFE1F6A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38784-EB3C-1261-AD3F-A63006D08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0CA271-4180-355E-A2E0-D88A9ED58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CE198-9587-9B5B-F357-742DF83BE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52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E21E8-A946-C5C7-F9A4-EA1F6FDB0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D4D198-3CB3-29AA-2B8F-CC194251B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D24388-C672-9039-E339-579B029D4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CDEA2-F821-E500-1479-0BE18D19F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91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353E2-57C6-DF08-7E44-A0C6F32E2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EDCF0C-FA11-2F89-B69D-C28B45BEC9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EF3B09-3FBD-F233-D477-AE4C8AC86A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2E921-27AE-182A-2096-69DC9DFA5B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36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FE9F4-C7B4-86D5-6AED-B4F0910C4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697507-A55F-6305-F01F-93452348E1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24089-0DD2-EFA4-D973-1501DFFA1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B9707-7842-C753-621F-F2FB3A5C1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0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0F485-373A-BDE8-0772-C9DA28786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DCCAF6-3287-30C6-95EB-36C585CEA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E82E14-2AFF-9535-860D-BE185C0E0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5CFFC-023A-715B-40DB-D3047FDB2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5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2F137-74A5-54E2-DEE7-E7C75A698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00D854-47AE-1F16-87CC-ED940B732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C0A743-6E8F-84B7-8726-7F0EFACF9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D743B-B2C1-BEF1-ED23-2A159DAE0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12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9272B1-99B0-214E-8926-B46D3A2739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3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7D5A3-287B-C64E-8E26-AE388B017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4008994"/>
            <a:ext cx="11401327" cy="1197286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7AFF37-CE3A-B742-A62F-2A3257140A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5206280"/>
            <a:ext cx="10158560" cy="508720"/>
          </a:xfrm>
        </p:spPr>
        <p:txBody>
          <a:bodyPr lIns="45720" anchor="b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87338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03275" indent="0">
              <a:buFontTx/>
              <a:buNone/>
              <a:defRPr/>
            </a:lvl4pPr>
            <a:lvl5pPr marL="103187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7C7A8EA-E9AD-2747-BB8E-4E6AC446E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00" y="5829300"/>
            <a:ext cx="5753100" cy="358775"/>
          </a:xfrm>
        </p:spPr>
        <p:txBody>
          <a:bodyPr lIns="64008" tIns="91440" anchor="b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87338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03275" indent="0">
              <a:buFontTx/>
              <a:buNone/>
              <a:defRPr/>
            </a:lvl4pPr>
            <a:lvl5pPr marL="1031875" indent="0">
              <a:buFontTx/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8585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CBD6-6F33-9544-91D3-41D9053A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6CFC8-7F2F-7B4A-A59F-19560AF22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3B950-23A4-5442-892C-8F5AC695B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2A13-03F8-C048-B959-2E6A5B43C267}" type="datetime1">
              <a:rPr lang="en-CA" smtClean="0"/>
              <a:t>2025-04-27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CD722-331D-A348-8A4A-68C860AD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85E9F-F76A-BA45-B335-B23A8FA6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2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BDE30-B1C7-F444-9771-4D706FC3D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2CD90-D02E-0845-80F4-B0E3C128D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709C4-970A-AF4D-BB35-9E4704CE3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B955-1AEC-724D-A0DC-4EB48B6B0BF5}" type="datetime1">
              <a:rPr lang="en-CA" smtClean="0"/>
              <a:t>2025-04-27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DEA36-E50F-214A-9BE6-F2771BDD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3C2FA-514D-FE42-873C-87F607D4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8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Page (end present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1D4337-A6FF-E447-AEBC-7572F3E16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3" y="3572"/>
            <a:ext cx="12176254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1CB60-8482-4741-A8DB-6E92FB731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779520"/>
            <a:ext cx="11391900" cy="350520"/>
          </a:xfrm>
        </p:spPr>
        <p:txBody>
          <a:bodyPr>
            <a:normAutofit/>
          </a:bodyPr>
          <a:lstStyle>
            <a:lvl1pPr algn="ctr">
              <a:defRPr sz="1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copyright year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1B140-A1F6-1948-B146-330E1372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58C0-6DDE-9444-BC31-866ED9DFCD8E}" type="datetime1">
              <a:rPr lang="en-CA" smtClean="0"/>
              <a:pPr/>
              <a:t>2025-04-27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9ACE6-299A-EF4D-B9DA-5ECFCC67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8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1D64-2AF1-FE48-B966-37A28A3E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6" y="457200"/>
            <a:ext cx="11269133" cy="99060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157B-3149-DD49-AF6E-204756CE2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5" y="1600200"/>
            <a:ext cx="11269133" cy="4229100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D7E303-64E9-1946-B0E1-0C9BFA26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58C0-6DDE-9444-BC31-866ED9DFCD8E}" type="datetime1">
              <a:rPr lang="en-CA" smtClean="0"/>
              <a:pPr/>
              <a:t>2025-04-27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F5B8D02-46EF-1343-B224-187A6611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811CB8-DE62-9D4B-BFD4-B724420B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5A67B-D0FE-F448-80B1-1191BC67A3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5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1071-EAD7-2142-9E61-767469E3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96C5B-016D-C54F-9A6E-0A79A4CE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32730"/>
            <a:ext cx="10515600" cy="1500187"/>
          </a:xfrm>
        </p:spPr>
        <p:txBody>
          <a:bodyPr anchor="t" anchorCtr="1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A8EB-B554-EA44-94DE-06559413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6039D-FA2F-F446-B515-A25EA0F25CD4}" type="datetime1">
              <a:rPr lang="en-CA" smtClean="0"/>
              <a:t>2025-04-27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B3A6A-A61C-6B49-A093-4D6D4B74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87156-1B62-FF4E-96AA-FF576F5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F02A-4F51-E644-8B2B-31C6F597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11277600" cy="9906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3D98B-14A6-2B46-A93E-4BC72CD19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DBDA5-30F9-ED40-BA26-391713454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0127" y="1600200"/>
            <a:ext cx="5181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E26D5-FB56-984C-8394-E70D3527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990A-28E2-2241-82B9-77C01C864E0E}" type="datetime1">
              <a:rPr lang="en-CA" smtClean="0"/>
              <a:t>2025-04-27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C6652-EF52-B446-88CA-29FB7E22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625CD-903C-3743-9541-67483A04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0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21294-1363-054E-8DCD-CB664EF7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0721" cy="9906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6DDB2-303F-784C-B377-925EEDAD3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4FAFF-5E82-6B48-AF85-FD48AEE39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24112"/>
            <a:ext cx="5157787" cy="32824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D9F4C-27A7-0C49-8E62-C87DDF948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4733" y="16002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12F80-5872-0B43-B7B6-ABD5D1318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4733" y="2424112"/>
            <a:ext cx="5183188" cy="32824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E9EF0-219D-DC4F-B9E2-6D048D9C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BA0-B8BE-454E-9320-1397925DEF46}" type="datetime1">
              <a:rPr lang="en-CA" smtClean="0"/>
              <a:t>2025-04-27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6FEA-DEE0-D744-A158-CB0B632F8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5E0DB-5C91-584F-A15F-D5B2D547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0246-A0AF-BF4B-B83B-CEE81161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11277600" cy="9906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7C7DD-7FD8-0E41-96C0-E2F47CDE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98DA-F13D-9644-8FFD-469E8B6CEC02}" type="datetime1">
              <a:rPr lang="en-CA" smtClean="0"/>
              <a:t>2025-04-27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3B0FB-BFC2-BD44-9A8D-9E3AB81A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4269A-EC65-C948-9444-AD4FE217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8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926709-8B13-314E-B328-9E8351BC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F57-68DC-5241-AA7B-E116E226E515}" type="datetime1">
              <a:rPr lang="en-CA" smtClean="0"/>
              <a:t>2025-04-27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70B8A-E4B2-DD42-8DBE-FA1DC54B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34D57-9D7F-3B42-B3FC-5D1C1139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E635-6006-B247-9A7F-55383676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314825" cy="990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88129-AEC9-4942-BFD3-CB2BEC0C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457200"/>
            <a:ext cx="5645727" cy="52493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032AB-8D1A-2546-B6D8-ECA4542D1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00199"/>
            <a:ext cx="5232400" cy="41063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84573-3786-904C-BEAB-7308549D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7373-5A5E-4B47-A8E3-F30B8EF2A23E}" type="datetime1">
              <a:rPr lang="en-CA" smtClean="0"/>
              <a:t>2025-04-27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72E8E-04A5-3D45-8663-18FE598F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5C7B5-FD8E-414B-BC7D-783D731E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F53D-A5AC-AD43-8D7E-A0962CCE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139267" cy="990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DC009-9B3E-C14C-916B-507E998B9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201"/>
            <a:ext cx="5350932" cy="5257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449DF-19BD-214E-8E6F-6C05ACB93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513926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ED602-E4B9-3049-8CF0-B312A1FB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4C1F-7783-E041-9472-24F46D16163B}" type="datetime1">
              <a:rPr lang="en-CA" smtClean="0"/>
              <a:t>2025-04-27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D2C96-46AB-A04E-B81B-D32C1664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2C6-E43C-CF4A-A96C-7FE7A095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2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B56E6F-8FD2-0E47-911E-80748C6FC72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849F5-151E-204E-9BB8-946F1AC58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12776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E13F5-06DF-D74C-AD90-5506E0F765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404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8858C0-6DDE-9444-BC31-866ED9DFCD8E}" type="datetime1">
              <a:rPr lang="en-CA" smtClean="0"/>
              <a:pPr/>
              <a:t>2025-04-27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ECFE335-690C-D344-B45B-49DDA88CE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7933" y="6340475"/>
            <a:ext cx="360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57F95FF-DFDB-A547-BB18-138C33CA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600" cy="990599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53303-3C57-8046-9232-D2E7A9E7D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4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95A67B-D0FE-F448-80B1-1191BC67A3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7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338" indent="-287338" algn="l" defTabSz="914400" rtl="0" eaLnBrk="1" latinLnBrk="0" hangingPunct="1">
        <a:lnSpc>
          <a:spcPct val="90000"/>
        </a:lnSpc>
        <a:spcBef>
          <a:spcPts val="1000"/>
        </a:spcBef>
        <a:buSzPct val="70000"/>
        <a:buFontTx/>
        <a:buBlip>
          <a:blip r:embed="rId15"/>
        </a:buBlip>
        <a:tabLst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5138" indent="-177800" algn="l" defTabSz="914400" rtl="0" eaLnBrk="1" latinLnBrk="0" hangingPunct="1">
        <a:lnSpc>
          <a:spcPct val="90000"/>
        </a:lnSpc>
        <a:spcBef>
          <a:spcPts val="500"/>
        </a:spcBef>
        <a:buSzPct val="65000"/>
        <a:buFontTx/>
        <a:buBlip>
          <a:blip r:embed="rId15"/>
        </a:buBlip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4538" indent="-169863" algn="l" defTabSz="914400" rtl="0" eaLnBrk="1" latinLnBrk="0" hangingPunct="1">
        <a:lnSpc>
          <a:spcPct val="90000"/>
        </a:lnSpc>
        <a:spcBef>
          <a:spcPts val="500"/>
        </a:spcBef>
        <a:buSzPct val="55000"/>
        <a:buFontTx/>
        <a:buBlip>
          <a:blip r:embed="rId15"/>
        </a:buBlip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73138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5B86AD"/>
        </a:buClr>
        <a:buSzPct val="11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1738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5B86AD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3672" userDrawn="1">
          <p15:clr>
            <a:srgbClr val="F26B43"/>
          </p15:clr>
        </p15:guide>
        <p15:guide id="8" orient="horz" pos="288" userDrawn="1">
          <p15:clr>
            <a:srgbClr val="F26B43"/>
          </p15:clr>
        </p15:guide>
        <p15:guide id="9" pos="288" userDrawn="1">
          <p15:clr>
            <a:srgbClr val="F26B43"/>
          </p15:clr>
        </p15:guide>
        <p15:guide id="10" pos="7392" userDrawn="1">
          <p15:clr>
            <a:srgbClr val="F26B43"/>
          </p15:clr>
        </p15:guide>
        <p15:guide id="11" pos="7680" userDrawn="1">
          <p15:clr>
            <a:srgbClr val="F26B43"/>
          </p15:clr>
        </p15:guide>
        <p15:guide id="12" orient="horz" pos="912" userDrawn="1">
          <p15:clr>
            <a:srgbClr val="F26B43"/>
          </p15:clr>
        </p15:guide>
        <p15:guide id="13" orient="horz" pos="1008" userDrawn="1">
          <p15:clr>
            <a:srgbClr val="F26B43"/>
          </p15:clr>
        </p15:guide>
        <p15:guide id="14" orient="horz" pos="3600" userDrawn="1">
          <p15:clr>
            <a:srgbClr val="F26B43"/>
          </p15:clr>
        </p15:guide>
        <p15:guide id="15" orient="horz" pos="4224" userDrawn="1">
          <p15:clr>
            <a:srgbClr val="F26B43"/>
          </p15:clr>
        </p15:guide>
        <p15:guide id="16" pos="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9.png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4" descr="Ocean Waves">
            <a:extLst>
              <a:ext uri="{FF2B5EF4-FFF2-40B4-BE49-F238E27FC236}">
                <a16:creationId xmlns:a16="http://schemas.microsoft.com/office/drawing/2014/main" id="{CC25FD30-900B-2A50-47DD-3F0FB3AAD1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5150" r="9636" b="-1"/>
          <a:stretch/>
        </p:blipFill>
        <p:spPr>
          <a:xfrm>
            <a:off x="13732" y="18590"/>
            <a:ext cx="12191998" cy="71281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0B44C8-5EDB-0394-27A9-7F5A9AA0FD67}"/>
              </a:ext>
            </a:extLst>
          </p:cNvPr>
          <p:cNvSpPr txBox="1">
            <a:spLocks/>
          </p:cNvSpPr>
          <p:nvPr/>
        </p:nvSpPr>
        <p:spPr>
          <a:xfrm>
            <a:off x="3048" y="992322"/>
            <a:ext cx="12188952" cy="13272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2800" b="1" dirty="0">
                <a:latin typeface="Garamond" panose="02020404030301010803" pitchFamily="18" charset="0"/>
              </a:rPr>
              <a:t>Improved projections of sea-level change and nuisance flooding in Atlantic Canada: The importance of GIA-induced land motion</a:t>
            </a:r>
          </a:p>
          <a:p>
            <a:br>
              <a:rPr lang="en-US" sz="3200" dirty="0">
                <a:latin typeface="Garamond" panose="02020404030301010803" pitchFamily="18" charset="0"/>
              </a:rPr>
            </a:b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14F67-9CD5-FFC2-37A1-BCCDA2B639C9}"/>
              </a:ext>
            </a:extLst>
          </p:cNvPr>
          <p:cNvSpPr txBox="1">
            <a:spLocks/>
          </p:cNvSpPr>
          <p:nvPr/>
        </p:nvSpPr>
        <p:spPr>
          <a:xfrm>
            <a:off x="59331" y="2238589"/>
            <a:ext cx="9257279" cy="5781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87338" indent="-2873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5"/>
              </a:buBlip>
              <a:tabLst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51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Tx/>
              <a:buBlip>
                <a:blip r:embed="rId5"/>
              </a:buBlip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5000"/>
              <a:buFontTx/>
              <a:buBlip>
                <a:blip r:embed="rId5"/>
              </a:buBlip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31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SzPct val="11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17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latin typeface="Garamond" panose="02020404030301010803" pitchFamily="18" charset="0"/>
                <a:cs typeface="+mn-cs"/>
              </a:rPr>
              <a:t>Soran Parang, Makan A. Karegar, Glenn A. Milne</a:t>
            </a:r>
          </a:p>
        </p:txBody>
      </p:sp>
      <p:pic>
        <p:nvPicPr>
          <p:cNvPr id="5" name="Picture 4" descr="A picture containing text, graphics, graphic design, font&#10;&#10;Description automatically generated">
            <a:extLst>
              <a:ext uri="{FF2B5EF4-FFF2-40B4-BE49-F238E27FC236}">
                <a16:creationId xmlns:a16="http://schemas.microsoft.com/office/drawing/2014/main" id="{AC7615A9-3237-0E79-B467-419A11694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1273" y="6025416"/>
            <a:ext cx="1646776" cy="636070"/>
          </a:xfrm>
          <a:prstGeom prst="rect">
            <a:avLst/>
          </a:prstGeom>
        </p:spPr>
      </p:pic>
      <p:pic>
        <p:nvPicPr>
          <p:cNvPr id="6" name="Picture 5" descr="A black and whit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22AD2F97-F72D-277A-0AA9-0F11418BEE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95" y="5711026"/>
            <a:ext cx="1104620" cy="935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86D966-2630-063E-403A-D78B8DAC86B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475616" y="5414491"/>
            <a:ext cx="2702652" cy="1246995"/>
          </a:xfrm>
          <a:prstGeom prst="rect">
            <a:avLst/>
          </a:prstGeom>
        </p:spPr>
      </p:pic>
      <p:pic>
        <p:nvPicPr>
          <p:cNvPr id="8" name="Picture 7" descr="A yellow and blue sign with a camera&#10;&#10;AI-generated content may be incorrect.">
            <a:extLst>
              <a:ext uri="{FF2B5EF4-FFF2-40B4-BE49-F238E27FC236}">
                <a16:creationId xmlns:a16="http://schemas.microsoft.com/office/drawing/2014/main" id="{A2693A5B-F5D0-E418-D878-FC23A3274E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6142" y="5399818"/>
            <a:ext cx="920747" cy="1289046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D7F5AA0-91D2-9B55-41AE-0D731BA7367D}"/>
              </a:ext>
            </a:extLst>
          </p:cNvPr>
          <p:cNvSpPr txBox="1">
            <a:spLocks/>
          </p:cNvSpPr>
          <p:nvPr/>
        </p:nvSpPr>
        <p:spPr>
          <a:xfrm>
            <a:off x="13732" y="-98530"/>
            <a:ext cx="9257279" cy="5781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87338" indent="-2873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5"/>
              </a:buBlip>
              <a:tabLst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51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Tx/>
              <a:buBlip>
                <a:blip r:embed="rId5"/>
              </a:buBlip>
              <a:tabLst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5000"/>
              <a:buFontTx/>
              <a:buBlip>
                <a:blip r:embed="rId5"/>
              </a:buBlip>
              <a:tabLst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31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SzPct val="11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17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latin typeface="Garamond" panose="02020404030301010803" pitchFamily="18" charset="0"/>
                <a:cs typeface="+mn-cs"/>
              </a:rPr>
              <a:t>Supplementary</a:t>
            </a:r>
          </a:p>
        </p:txBody>
      </p:sp>
    </p:spTree>
    <p:extLst>
      <p:ext uri="{BB962C8B-B14F-4D97-AF65-F5344CB8AC3E}">
        <p14:creationId xmlns:p14="http://schemas.microsoft.com/office/powerpoint/2010/main" val="256486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B7037-1F66-77D3-8E49-9BEA9BCE2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1E9AEC2-65F8-3186-5342-B820A5266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4427FEF-FA5B-973E-A36A-BAC73BF95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350329"/>
            <a:ext cx="768410" cy="673460"/>
            <a:chOff x="3940605" y="308034"/>
            <a:chExt cx="2223537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9DE1F8B-DCCF-0CFB-161D-E33C0FF83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5" y="308034"/>
              <a:ext cx="417240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5A462632-B62E-58A3-5A2C-DD4A83826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944" y="308034"/>
              <a:ext cx="56674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1029521-3B51-DA9B-49B7-167D401EAE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04969" y="308034"/>
              <a:ext cx="85917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0BEFEF92-C2E8-A51D-2054-4C0FD5A1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583" y="148732"/>
            <a:ext cx="11215223" cy="9873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EDC99F-B6CE-355F-3409-20DB5901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313868"/>
            <a:ext cx="9942716" cy="749196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Supplementary – GIA modelling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8C049CA-A3F8-F52B-73FC-0863ACFBB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6511185"/>
            <a:ext cx="10904621" cy="365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Session CL4.17</a:t>
            </a:r>
            <a:r>
              <a:rPr lang="en-CA" sz="1200" b="1" dirty="0">
                <a:solidFill>
                  <a:srgbClr val="0072BC"/>
                </a:solidFill>
                <a:latin typeface="Open Sans" panose="020B0606030504020204" pitchFamily="34" charset="0"/>
              </a:rPr>
              <a:t>. </a:t>
            </a: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Understanding and assessing sea level changes: from global to local, from past to future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EEA915D9-9754-B31C-5788-4F1B057B9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90462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2E24D7-A917-4857-EB4A-8B1464CA1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3408" y="6424408"/>
            <a:ext cx="488005" cy="384739"/>
          </a:xfr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95A67B-D0FE-F448-80B1-1191BC67A3E6}" type="slidenum">
              <a:rPr lang="en-US" sz="1800" smtClean="0">
                <a:latin typeface="Garamond" panose="02020404030301010803" pitchFamily="18" charset="0"/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FBA3D1-BEC1-1FAC-2268-FFDF4A76F8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39" y="6164857"/>
            <a:ext cx="756839" cy="59993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74A5375-2B0B-0173-6FC2-938FB1A414C8}"/>
              </a:ext>
            </a:extLst>
          </p:cNvPr>
          <p:cNvSpPr txBox="1">
            <a:spLocks/>
          </p:cNvSpPr>
          <p:nvPr/>
        </p:nvSpPr>
        <p:spPr>
          <a:xfrm>
            <a:off x="96252" y="1228200"/>
            <a:ext cx="11742821" cy="2420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4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51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Tx/>
              <a:buBlip>
                <a:blip r:embed="rId4"/>
              </a:buBlip>
              <a:tabLst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5000"/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31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SzPct val="11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17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Constraining GIA signal from our modelling (Parang et al., 2024)</a:t>
            </a:r>
          </a:p>
          <a:p>
            <a:pPr lvl="2" algn="just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Using broad parameter ranges for lithospheric thickness, mantle viscosity space, and ice history model</a:t>
            </a:r>
          </a:p>
          <a:p>
            <a:pPr lvl="2" algn="just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Based on 1D/3D GIA modelling and recent paleo regional sea-level observations</a:t>
            </a:r>
          </a:p>
          <a:p>
            <a:pPr lvl="2" algn="just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Model uncertainty bounds quantified using three different approaches</a:t>
            </a:r>
            <a:endParaRPr lang="en-US" sz="1800" dirty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21" name="Picture 20" descr="A map of different weather conditions&#10;&#10;AI-generated content may be incorrect.">
            <a:extLst>
              <a:ext uri="{FF2B5EF4-FFF2-40B4-BE49-F238E27FC236}">
                <a16:creationId xmlns:a16="http://schemas.microsoft.com/office/drawing/2014/main" id="{D5EF74C4-927F-E15E-3E26-ABD3A462AC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034" b="51163"/>
          <a:stretch/>
        </p:blipFill>
        <p:spPr>
          <a:xfrm>
            <a:off x="2168157" y="2727384"/>
            <a:ext cx="3362855" cy="3368561"/>
          </a:xfrm>
          <a:prstGeom prst="rect">
            <a:avLst/>
          </a:prstGeom>
        </p:spPr>
      </p:pic>
      <p:pic>
        <p:nvPicPr>
          <p:cNvPr id="23" name="Picture 22" descr="A different colored maps of different weather conditions&#10;&#10;AI-generated content may be incorrect.">
            <a:extLst>
              <a:ext uri="{FF2B5EF4-FFF2-40B4-BE49-F238E27FC236}">
                <a16:creationId xmlns:a16="http://schemas.microsoft.com/office/drawing/2014/main" id="{02CF7A1F-B724-7540-9B3A-C86F9B0EDD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-1" r="51901" b="51956"/>
          <a:stretch/>
        </p:blipFill>
        <p:spPr>
          <a:xfrm>
            <a:off x="5985889" y="2767863"/>
            <a:ext cx="3711268" cy="32404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D3E61E6-388D-9FBE-B3CD-C3BBF4DB6B39}"/>
              </a:ext>
            </a:extLst>
          </p:cNvPr>
          <p:cNvSpPr txBox="1"/>
          <p:nvPr/>
        </p:nvSpPr>
        <p:spPr>
          <a:xfrm>
            <a:off x="569363" y="6144435"/>
            <a:ext cx="1117345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300" dirty="0">
                <a:solidFill>
                  <a:srgbClr val="000000"/>
                </a:solidFill>
                <a:latin typeface="Garamond" panose="02020404030301010803" pitchFamily="18" charset="0"/>
              </a:rPr>
              <a:t>Present-day VLM rates from regionally optimized GIA models for two subregions in eastern Canada (GLAC1D-na9927_12021 and GLAC1D-na1259_120p830)</a:t>
            </a:r>
            <a:endParaRPr lang="en-US" sz="13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63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5A4CE-1327-725C-D63E-54CF415DA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6A6C622-8BF9-D00B-8DBF-6728703F7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AC4D35F-54EC-2590-C9E3-C641E76F0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350329"/>
            <a:ext cx="768410" cy="673460"/>
            <a:chOff x="3940605" y="308034"/>
            <a:chExt cx="2223537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76B4947-48CC-C5FC-DB25-955B6E3A7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5" y="308034"/>
              <a:ext cx="417240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632389A-7B7B-7970-3141-718F2A108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944" y="308034"/>
              <a:ext cx="56674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5DC28B8-EE85-1E55-7637-2343163DB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04969" y="308034"/>
              <a:ext cx="85917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C0F4A6D1-2B06-9EEA-ACEB-1BA0763B3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583" y="148732"/>
            <a:ext cx="11215223" cy="9873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18374-3883-10FC-6D88-5AD10C07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313868"/>
            <a:ext cx="9942716" cy="749196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Supplementary – GIA modelling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F5D180A1-E419-8504-E928-8E7CBCCD7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6511185"/>
            <a:ext cx="10904621" cy="365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Session CL4.17</a:t>
            </a:r>
            <a:r>
              <a:rPr lang="en-CA" sz="1200" b="1" dirty="0">
                <a:solidFill>
                  <a:srgbClr val="0072BC"/>
                </a:solidFill>
                <a:latin typeface="Open Sans" panose="020B0606030504020204" pitchFamily="34" charset="0"/>
              </a:rPr>
              <a:t>. </a:t>
            </a: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Understanding and assessing sea level changes: from global to local, from past to future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E1B836A-A666-E1F4-C879-410534CA1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90462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054390-F015-4E06-3E41-9619DFCB0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4540" y="6439631"/>
            <a:ext cx="397460" cy="381932"/>
          </a:xfr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62500" lnSpcReduction="20000"/>
          </a:bodyPr>
          <a:lstStyle/>
          <a:p>
            <a:pPr>
              <a:spcAft>
                <a:spcPts val="600"/>
              </a:spcAft>
            </a:pPr>
            <a:fld id="{8395A67B-D0FE-F448-80B1-1191BC67A3E6}" type="slidenum">
              <a:rPr lang="en-US" sz="2900" smtClean="0">
                <a:latin typeface="Garamond" panose="02020404030301010803" pitchFamily="18" charset="0"/>
              </a:rPr>
              <a:pPr>
                <a:spcAft>
                  <a:spcPts val="600"/>
                </a:spcAft>
              </a:pPr>
              <a:t>3</a:t>
            </a:fld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E85B7-4DF5-CBE8-B2AE-A5ECD952E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39" y="6164857"/>
            <a:ext cx="756839" cy="5999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7E1B2E-D802-7B83-15D6-72D8AA370DAC}"/>
              </a:ext>
            </a:extLst>
          </p:cNvPr>
          <p:cNvSpPr txBox="1"/>
          <p:nvPr/>
        </p:nvSpPr>
        <p:spPr>
          <a:xfrm>
            <a:off x="946637" y="6148125"/>
            <a:ext cx="7473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>
                <a:latin typeface="Garamond" panose="02020404030301010803" pitchFamily="18" charset="0"/>
              </a:rPr>
              <a:t>Partitioning into two larger sub-regions to account for the lateral viscosity structure (Parang et al., 2024)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05F742-963F-3DDB-CD6C-118E23506552}"/>
              </a:ext>
            </a:extLst>
          </p:cNvPr>
          <p:cNvSpPr txBox="1"/>
          <p:nvPr/>
        </p:nvSpPr>
        <p:spPr>
          <a:xfrm>
            <a:off x="1136402" y="5721551"/>
            <a:ext cx="58407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400" dirty="0">
                <a:latin typeface="Garamond" panose="02020404030301010803" pitchFamily="18" charset="0"/>
              </a:rPr>
              <a:t>Data-model misfit plots (</a:t>
            </a:r>
            <a:r>
              <a:rPr lang="el-GR" sz="1400" dirty="0">
                <a:latin typeface="Garamond" panose="02020404030301010803" pitchFamily="18" charset="0"/>
              </a:rPr>
              <a:t>δ) [</a:t>
            </a:r>
            <a:r>
              <a:rPr lang="en-CA" sz="1400" dirty="0">
                <a:latin typeface="Garamond" panose="02020404030301010803" pitchFamily="18" charset="0"/>
              </a:rPr>
              <a:t>GLAC1D-na9927, Lithospheric thickness = 96 km]</a:t>
            </a:r>
          </a:p>
        </p:txBody>
      </p:sp>
      <p:pic>
        <p:nvPicPr>
          <p:cNvPr id="16" name="Picture 15" descr="A picture containing colorfulness, screenshot, text&#10;&#10;Description automatically generated">
            <a:extLst>
              <a:ext uri="{FF2B5EF4-FFF2-40B4-BE49-F238E27FC236}">
                <a16:creationId xmlns:a16="http://schemas.microsoft.com/office/drawing/2014/main" id="{8E8A62CA-047E-892A-BF9E-8187C728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0" y="1321880"/>
            <a:ext cx="7459121" cy="4424783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E9A5E70A-3E8F-A255-C7D7-78D5DA11F0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953" y="4057833"/>
            <a:ext cx="3117734" cy="2381797"/>
          </a:xfrm>
          <a:prstGeom prst="rect">
            <a:avLst/>
          </a:prstGeom>
        </p:spPr>
      </p:pic>
      <p:pic>
        <p:nvPicPr>
          <p:cNvPr id="18" name="Picture 17" descr="A picture containing text, line, diagram, screenshot&#10;&#10;Description automatically generated">
            <a:extLst>
              <a:ext uri="{FF2B5EF4-FFF2-40B4-BE49-F238E27FC236}">
                <a16:creationId xmlns:a16="http://schemas.microsoft.com/office/drawing/2014/main" id="{E141320B-283C-B36F-0692-0A96C01E5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3767" y="1351612"/>
            <a:ext cx="4425428" cy="2628568"/>
          </a:xfrm>
          <a:prstGeom prst="rect">
            <a:avLst/>
          </a:prstGeom>
        </p:spPr>
      </p:pic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B2EB41F6-B7B8-08F4-DCDB-260FFF1FBF9B}"/>
              </a:ext>
            </a:extLst>
          </p:cNvPr>
          <p:cNvSpPr/>
          <p:nvPr/>
        </p:nvSpPr>
        <p:spPr>
          <a:xfrm>
            <a:off x="9766966" y="4893275"/>
            <a:ext cx="390290" cy="38420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1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0B173-36F7-7732-4803-295197A99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97FC53C-BBC7-E208-5715-001DD4A0A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29ABD66-6CF3-636F-B5FD-730B6A58A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350329"/>
            <a:ext cx="768410" cy="673460"/>
            <a:chOff x="3940605" y="308034"/>
            <a:chExt cx="2223537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A997D46-7186-C08A-F5B6-585BA35DE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5" y="308034"/>
              <a:ext cx="417240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38CC74E-07CE-6AEF-6518-3FDAD19CB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944" y="308034"/>
              <a:ext cx="56674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EF36249-2786-3ABE-1184-4C49E6A51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04969" y="308034"/>
              <a:ext cx="85917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7848EE51-719C-D986-376C-33298F0E5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583" y="148732"/>
            <a:ext cx="11215223" cy="9873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BE668-6259-19C5-F30E-B1699682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313868"/>
            <a:ext cx="9942716" cy="749196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Supplementary – Nuisance flooding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1F7EB976-172A-C5CC-5621-CF6193E29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6511185"/>
            <a:ext cx="10904621" cy="365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Session CL4.17</a:t>
            </a:r>
            <a:r>
              <a:rPr lang="en-CA" sz="1200" b="1" dirty="0">
                <a:solidFill>
                  <a:srgbClr val="0072BC"/>
                </a:solidFill>
                <a:latin typeface="Open Sans" panose="020B0606030504020204" pitchFamily="34" charset="0"/>
              </a:rPr>
              <a:t>. </a:t>
            </a: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Understanding and assessing sea level changes: from global to local, from past to future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F9E89B7-B8C6-943C-0A04-9E8098496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90462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1BB70-99FC-C57F-AA09-2E7F6AE5B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4540" y="6456437"/>
            <a:ext cx="397459" cy="365126"/>
          </a:xfr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fld id="{8395A67B-D0FE-F448-80B1-1191BC67A3E6}" type="slidenum">
              <a:rPr lang="en-US" sz="1900" smtClean="0">
                <a:latin typeface="Garamond" panose="02020404030301010803" pitchFamily="18" charset="0"/>
              </a:rPr>
              <a:pPr>
                <a:spcAft>
                  <a:spcPts val="600"/>
                </a:spcAft>
              </a:pPr>
              <a:t>4</a:t>
            </a:fld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D4395-6086-A13A-DD2D-718AE6DA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39" y="6164857"/>
            <a:ext cx="756839" cy="5999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275F47D0-5E35-0448-7AA0-DBAC4457506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08362121"/>
                  </p:ext>
                </p:extLst>
              </p:nvPr>
            </p:nvGraphicFramePr>
            <p:xfrm>
              <a:off x="298056" y="1374173"/>
              <a:ext cx="11669353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275F47D0-5E35-0448-7AA0-DBAC4457506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08362121"/>
                  </p:ext>
                </p:extLst>
              </p:nvPr>
            </p:nvGraphicFramePr>
            <p:xfrm>
              <a:off x="298056" y="1374173"/>
              <a:ext cx="11669353" cy="541866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366B8DB-2E75-C660-16C6-725F22C81176}"/>
              </a:ext>
            </a:extLst>
          </p:cNvPr>
          <p:cNvSpPr txBox="1"/>
          <p:nvPr/>
        </p:nvSpPr>
        <p:spPr>
          <a:xfrm>
            <a:off x="1528363" y="4774018"/>
            <a:ext cx="31499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aramond" panose="02020404030301010803" pitchFamily="18" charset="0"/>
              </a:rPr>
              <a:t>Final outputs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82CF76-9E7D-E2B4-8F04-EA1BD39D26C1}"/>
                  </a:ext>
                </a:extLst>
              </p:cNvPr>
              <p:cNvSpPr txBox="1"/>
              <p:nvPr/>
            </p:nvSpPr>
            <p:spPr>
              <a:xfrm>
                <a:off x="3059289" y="1066969"/>
                <a:ext cx="6118578" cy="923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just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d>
                        <m:dPr>
                          <m:ctrlP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CA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nary>
                        <m:naryPr>
                          <m:chr m:val="∑"/>
                          <m:ctrlP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CA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den>
                          </m:f>
                          <m:d>
                            <m:dPr>
                              <m:ctrlP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sSub>
                                <m:sSubPr>
                                  <m:ctrlP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CA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CA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CA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Garamond" panose="02020404030301010803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82CF76-9E7D-E2B4-8F04-EA1BD39D26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289" y="1066969"/>
                <a:ext cx="6118578" cy="923073"/>
              </a:xfrm>
              <a:prstGeom prst="rect">
                <a:avLst/>
              </a:prstGeom>
              <a:blipFill>
                <a:blip r:embed="rId13"/>
                <a:stretch>
                  <a:fillRect t="-68493" b="-13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25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E62F4-AE2D-80F2-7E53-28608C04C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122A233-9E56-48A5-8B18-13752A055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3D47CDE-9495-3C9B-68D3-5ABE13168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350329"/>
            <a:ext cx="768410" cy="673460"/>
            <a:chOff x="3940605" y="308034"/>
            <a:chExt cx="2223537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7C54C75-ABA8-C6E5-9E82-4C7D66841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5" y="308034"/>
              <a:ext cx="417240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F8187BF-37FE-2D84-0AC3-A1ACDA8A6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944" y="308034"/>
              <a:ext cx="56674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3E11B08-95C8-083E-7073-1D7B48B8F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04969" y="308034"/>
              <a:ext cx="85917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26CCC57B-1824-08ED-25CE-52DB2BD661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583" y="148732"/>
            <a:ext cx="11215223" cy="9873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B1509-AD3D-A1E0-C896-ACA7BD00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313868"/>
            <a:ext cx="9942716" cy="749196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Supplementary – Nuisance flooding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E5388353-8988-F20F-F811-7E15D5129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6511185"/>
            <a:ext cx="10904621" cy="365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Session CL4.17</a:t>
            </a:r>
            <a:r>
              <a:rPr lang="en-CA" sz="1200" b="1" dirty="0">
                <a:solidFill>
                  <a:srgbClr val="0072BC"/>
                </a:solidFill>
                <a:latin typeface="Open Sans" panose="020B0606030504020204" pitchFamily="34" charset="0"/>
              </a:rPr>
              <a:t>. </a:t>
            </a: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Understanding and assessing sea level changes: from global to local, from past to future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6537876-40F2-4F9A-A5A2-F88079352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90462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666F3-3BCA-BFCB-2A56-D627F0AA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4540" y="6438165"/>
            <a:ext cx="397460" cy="383397"/>
          </a:xfr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95A67B-D0FE-F448-80B1-1191BC67A3E6}" type="slidenum">
              <a:rPr lang="en-US" sz="1800" smtClean="0">
                <a:latin typeface="Garamond" panose="02020404030301010803" pitchFamily="18" charset="0"/>
              </a:rPr>
              <a:pPr>
                <a:spcAft>
                  <a:spcPts val="600"/>
                </a:spcAft>
              </a:pPr>
              <a:t>5</a:t>
            </a:fld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CD286-8790-8E48-ED3B-794AEC6BF6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39" y="6164857"/>
            <a:ext cx="756839" cy="599933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6856414-D968-A2E6-7D5D-07CE98B23E54}"/>
              </a:ext>
            </a:extLst>
          </p:cNvPr>
          <p:cNvSpPr txBox="1">
            <a:spLocks/>
          </p:cNvSpPr>
          <p:nvPr/>
        </p:nvSpPr>
        <p:spPr>
          <a:xfrm>
            <a:off x="465665" y="1398170"/>
            <a:ext cx="11269133" cy="5039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7338" indent="-28733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70000"/>
              <a:buFontTx/>
              <a:buBlip>
                <a:blip r:embed="rId4"/>
              </a:buBlip>
              <a:tabLst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65138" indent="-1778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65000"/>
              <a:buFontTx/>
              <a:buBlip>
                <a:blip r:embed="rId4"/>
              </a:buBlip>
              <a:tabLst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55000"/>
              <a:buFontTx/>
              <a:buBlip>
                <a:blip r:embed="rId4"/>
              </a:buBlip>
              <a:tabLst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731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SzPct val="110000"/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01738" indent="-1698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B86AD"/>
              </a:buClr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chemeClr val="tx1"/>
                </a:solidFill>
                <a:latin typeface="Garamond" panose="02020404030301010803" pitchFamily="18" charset="0"/>
              </a:rPr>
              <a:t>Projections of nuisance flooding frequency for 2050, 2100, and 2150 CE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Estimation of the impact-based flood thresholds </a:t>
            </a:r>
          </a:p>
          <a:p>
            <a:pPr lvl="2" algn="just">
              <a:lnSpc>
                <a:spcPct val="120000"/>
              </a:lnSpc>
            </a:pPr>
            <a:r>
              <a:rPr lang="en-CA" sz="1800" dirty="0">
                <a:latin typeface="Garamond" panose="02020404030301010803" pitchFamily="18" charset="0"/>
              </a:rPr>
              <a:t>Using the approach of Sweet et al. (2018) and results from the harmonic analysis</a:t>
            </a:r>
          </a:p>
          <a:p>
            <a:pPr lvl="3" algn="just">
              <a:lnSpc>
                <a:spcPct val="120000"/>
              </a:lnSpc>
            </a:pPr>
            <a:r>
              <a:rPr lang="en-CA" dirty="0">
                <a:latin typeface="Garamond" panose="02020404030301010803" pitchFamily="18" charset="0"/>
              </a:rPr>
              <a:t>Regression relationship with the local tidal range</a:t>
            </a:r>
          </a:p>
          <a:p>
            <a:pPr lvl="4" algn="just">
              <a:lnSpc>
                <a:spcPct val="120000"/>
              </a:lnSpc>
            </a:pPr>
            <a:r>
              <a:rPr lang="en-CA" dirty="0">
                <a:latin typeface="Garamond" panose="02020404030301010803" pitchFamily="18" charset="0"/>
              </a:rPr>
              <a:t>Minor (nuisance flooding) threshold ≈ 1.04 ⨯ GT + 0.50 + MLLW (in meters)</a:t>
            </a:r>
          </a:p>
          <a:p>
            <a:pPr lvl="3" algn="just">
              <a:lnSpc>
                <a:spcPct val="120000"/>
              </a:lnSpc>
            </a:pPr>
            <a:r>
              <a:rPr lang="en-CA" dirty="0">
                <a:latin typeface="Garamond" panose="02020404030301010803" pitchFamily="18" charset="0"/>
              </a:rPr>
              <a:t>Temporal baseline from IPCC = 20 years (1995 – 2014)</a:t>
            </a:r>
          </a:p>
          <a:p>
            <a:pPr lvl="1" algn="just"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Garamond" panose="02020404030301010803" pitchFamily="18" charset="0"/>
              </a:rPr>
              <a:t>Prediction of hourly tide levels from harmonic analysis results</a:t>
            </a:r>
          </a:p>
          <a:p>
            <a:pPr lvl="2" algn="just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Projected regional mean sea-level changes as input to the analysis</a:t>
            </a:r>
          </a:p>
          <a:p>
            <a:pPr lvl="2" algn="just">
              <a:lnSpc>
                <a:spcPct val="120000"/>
              </a:lnSpc>
            </a:pPr>
            <a:r>
              <a:rPr lang="en-US" sz="1800" dirty="0">
                <a:solidFill>
                  <a:schemeClr val="tx1"/>
                </a:solidFill>
                <a:latin typeface="Garamond" panose="02020404030301010803" pitchFamily="18" charset="0"/>
              </a:rPr>
              <a:t>Accounting for secular changes in amplitude and phase lag for M2, N2, and K1</a:t>
            </a:r>
          </a:p>
          <a:p>
            <a:pPr lvl="1" algn="just">
              <a:lnSpc>
                <a:spcPct val="120000"/>
              </a:lnSpc>
            </a:pPr>
            <a:r>
              <a:rPr lang="en-CA" sz="2000" dirty="0">
                <a:latin typeface="Garamond" panose="02020404030301010803" pitchFamily="18" charset="0"/>
              </a:rPr>
              <a:t>Minimizing the climate seasonality effects in SA and SSA using the FES2014 global tide model</a:t>
            </a:r>
          </a:p>
          <a:p>
            <a:pPr lvl="2" algn="just">
              <a:lnSpc>
                <a:spcPct val="120000"/>
              </a:lnSpc>
            </a:pPr>
            <a:r>
              <a:rPr lang="en-CA" sz="1800" dirty="0">
                <a:latin typeface="Garamond" panose="02020404030301010803" pitchFamily="18" charset="0"/>
              </a:rPr>
              <a:t>Residuals between observed water levels and predicted tide levels (from all constituents, excluding SA and SSA)</a:t>
            </a:r>
          </a:p>
          <a:p>
            <a:pPr lvl="2" algn="just">
              <a:lnSpc>
                <a:spcPct val="120000"/>
              </a:lnSpc>
            </a:pPr>
            <a:r>
              <a:rPr lang="en-CA" sz="1800" dirty="0">
                <a:latin typeface="Garamond" panose="02020404030301010803" pitchFamily="18" charset="0"/>
              </a:rPr>
              <a:t>Predicted tide levels based on SA and SSA from FES2014</a:t>
            </a:r>
          </a:p>
          <a:p>
            <a:pPr lvl="4" algn="just">
              <a:lnSpc>
                <a:spcPct val="120000"/>
              </a:lnSpc>
            </a:pPr>
            <a:endParaRPr lang="en-US" sz="1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>
              <a:lnSpc>
                <a:spcPct val="120000"/>
              </a:lnSpc>
            </a:pP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5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E3450-FE2C-6781-D1BA-229979789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526F021-70D5-9E10-F1DD-1154B61C9E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16D029-4D19-F83D-4A9D-971C8A4A3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350329"/>
            <a:ext cx="768410" cy="673460"/>
            <a:chOff x="3940605" y="308034"/>
            <a:chExt cx="2223537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E960881-F059-9196-63E5-A05A64C32C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5" y="308034"/>
              <a:ext cx="417240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1486B56-AFF2-BEFB-4998-9601C6389B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944" y="308034"/>
              <a:ext cx="56674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9EDC9D8-A8A8-1C2A-C3E9-DC90D9122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04969" y="308034"/>
              <a:ext cx="85917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89B01DE-F894-BEF2-A5F1-1EFE78DC6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583" y="148732"/>
            <a:ext cx="11215223" cy="9873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39938-569A-27B6-31EE-1D61D0D66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313868"/>
            <a:ext cx="9942716" cy="749196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Supplementary – Nuisance flooding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96476BF8-F71E-16D3-479D-E3BCD1CFD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6511185"/>
            <a:ext cx="10904621" cy="365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Session CL4.17</a:t>
            </a:r>
            <a:r>
              <a:rPr lang="en-CA" sz="1200" b="1" dirty="0">
                <a:solidFill>
                  <a:srgbClr val="0072BC"/>
                </a:solidFill>
                <a:latin typeface="Open Sans" panose="020B0606030504020204" pitchFamily="34" charset="0"/>
              </a:rPr>
              <a:t>. </a:t>
            </a: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Understanding and assessing sea level changes: from global to local, from past to future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1C6D5E2-2EF3-ABE5-0089-3720DF8AD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90462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E26A7-AFCF-7ACB-2A57-2780A0F6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4540" y="6406957"/>
            <a:ext cx="427098" cy="414606"/>
          </a:xfr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95A67B-D0FE-F448-80B1-1191BC67A3E6}" type="slidenum">
              <a:rPr lang="en-US" sz="1800" smtClean="0">
                <a:latin typeface="Garamond" panose="02020404030301010803" pitchFamily="18" charset="0"/>
              </a:rPr>
              <a:pPr>
                <a:spcAft>
                  <a:spcPts val="600"/>
                </a:spcAft>
              </a:pPr>
              <a:t>6</a:t>
            </a:fld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5A7C6-C620-B68D-050A-E9FAE8F449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39" y="6164857"/>
            <a:ext cx="756839" cy="599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F0C6E1-60BA-0440-F65E-E59CDDA5DC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100" y="1724238"/>
            <a:ext cx="6081171" cy="3778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F67939-DF7D-D81C-9284-A9B3E0AA7F0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38532" y="1749335"/>
            <a:ext cx="6042031" cy="37543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9D21C8-7E55-4842-2328-DE346881E9BD}"/>
              </a:ext>
            </a:extLst>
          </p:cNvPr>
          <p:cNvSpPr txBox="1"/>
          <p:nvPr/>
        </p:nvSpPr>
        <p:spPr>
          <a:xfrm>
            <a:off x="2568443" y="5678109"/>
            <a:ext cx="68520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>
                <a:solidFill>
                  <a:srgbClr val="000000"/>
                </a:solidFill>
                <a:latin typeface="Garamond" panose="02020404030301010803" pitchFamily="18" charset="0"/>
              </a:rPr>
              <a:t>Secular changes and local nodal modulations for M2 at two tide gauges (Boston and Churchill)</a:t>
            </a:r>
            <a:endParaRPr lang="en-US" sz="1400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D532C2-6C5D-64EF-2403-D306C3749CE7}"/>
              </a:ext>
            </a:extLst>
          </p:cNvPr>
          <p:cNvSpPr txBox="1"/>
          <p:nvPr/>
        </p:nvSpPr>
        <p:spPr>
          <a:xfrm>
            <a:off x="1813346" y="6068402"/>
            <a:ext cx="88296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latin typeface="Garamond" panose="02020404030301010803" pitchFamily="18" charset="0"/>
              </a:rPr>
              <a:t>Larger secular changes at Churchill can be mainly associated with a higher rate of GIA-induced sea-level fall</a:t>
            </a:r>
            <a:endParaRPr lang="en-US" sz="1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9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785A2-2840-099E-D85E-2F103FCCB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C7D62C5-469E-08B7-27D3-9CC6A0DD7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C6B929-2871-4EA0-7D64-78954D524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350329"/>
            <a:ext cx="768410" cy="673460"/>
            <a:chOff x="3940605" y="308034"/>
            <a:chExt cx="2223537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0B686A0-6983-60EE-C9DB-EEDBF3271F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5" y="308034"/>
              <a:ext cx="417240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4CAF3C6-580D-54C0-AFC8-4BC43CA42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944" y="308034"/>
              <a:ext cx="56674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9E72197-06CA-DF4E-C561-B99B59772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04969" y="308034"/>
              <a:ext cx="85917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163F4268-EBCD-3FDD-9D70-E14099818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583" y="148732"/>
            <a:ext cx="11215223" cy="9873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0CAF2E-BA58-A48B-08CD-95191594E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313868"/>
            <a:ext cx="9942716" cy="749196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Supplementary – Nuisance flooding</a:t>
            </a:r>
            <a:endParaRPr lang="en-US" sz="4000" dirty="0">
              <a:latin typeface="Garamond" panose="02020404030301010803" pitchFamily="18" charset="0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2C3A7688-F7F7-1795-934A-D937ED53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6511185"/>
            <a:ext cx="10904621" cy="365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Session CL4.17</a:t>
            </a:r>
            <a:r>
              <a:rPr lang="en-CA" sz="1200" b="1" dirty="0">
                <a:solidFill>
                  <a:srgbClr val="0072BC"/>
                </a:solidFill>
                <a:latin typeface="Open Sans" panose="020B0606030504020204" pitchFamily="34" charset="0"/>
              </a:rPr>
              <a:t>. </a:t>
            </a: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Understanding and assessing sea level changes: from global to local, from past to future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5490C11-071A-0B90-DF4F-6281DD323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90462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B3480-1224-EF12-DC16-A8188A83A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4540" y="6438165"/>
            <a:ext cx="397460" cy="383397"/>
          </a:xfr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95A67B-D0FE-F448-80B1-1191BC67A3E6}" type="slidenum">
              <a:rPr lang="en-US" sz="1800" smtClean="0">
                <a:latin typeface="Garamond" panose="02020404030301010803" pitchFamily="18" charset="0"/>
              </a:rPr>
              <a:pPr>
                <a:spcAft>
                  <a:spcPts val="600"/>
                </a:spcAft>
              </a:pPr>
              <a:t>7</a:t>
            </a:fld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27CD3-5BA0-D473-FFAA-0B044D2FEA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39" y="6164857"/>
            <a:ext cx="756839" cy="599933"/>
          </a:xfrm>
          <a:prstGeom prst="rect">
            <a:avLst/>
          </a:prstGeom>
        </p:spPr>
      </p:pic>
      <p:pic>
        <p:nvPicPr>
          <p:cNvPr id="8" name="Picture 7" descr="A group of graphs showing different types of tide gauges&#10;&#10;AI-generated content may be incorrect.">
            <a:extLst>
              <a:ext uri="{FF2B5EF4-FFF2-40B4-BE49-F238E27FC236}">
                <a16:creationId xmlns:a16="http://schemas.microsoft.com/office/drawing/2014/main" id="{31D58738-024D-D29C-E27A-7DE211206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01" y="1374117"/>
            <a:ext cx="5434051" cy="4767669"/>
          </a:xfrm>
          <a:prstGeom prst="rect">
            <a:avLst/>
          </a:prstGeom>
        </p:spPr>
      </p:pic>
      <p:pic>
        <p:nvPicPr>
          <p:cNvPr id="10" name="Picture 9" descr="A group of graphs showing different types of tide gauges&#10;&#10;AI-generated content may be incorrect.">
            <a:extLst>
              <a:ext uri="{FF2B5EF4-FFF2-40B4-BE49-F238E27FC236}">
                <a16:creationId xmlns:a16="http://schemas.microsoft.com/office/drawing/2014/main" id="{A1FEE83F-43F4-7CA1-8245-3AB08527E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722" y="1377734"/>
            <a:ext cx="5434051" cy="47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09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2AF3E-3EB9-22D4-DC17-4277D3605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5A52E266-F8F5-70EF-D186-59AD47073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90308EA-8FEA-649C-752D-1F0E81802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350329"/>
            <a:ext cx="768410" cy="673460"/>
            <a:chOff x="3940605" y="308034"/>
            <a:chExt cx="2223537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A831D57-2DD8-BAA8-108B-D9E4805BC1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5" y="308034"/>
              <a:ext cx="417240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62DAC99-1DCF-80BE-CD80-685D738B1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944" y="308034"/>
              <a:ext cx="56674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1914AD83-0CF5-1B6B-ACC5-9AB0A2956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04969" y="308034"/>
              <a:ext cx="85917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4A4C82B7-9A52-817C-F09C-A4711D0EF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583" y="148732"/>
            <a:ext cx="11215223" cy="9873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965B1-2C6E-B5E2-5527-CA0C630C3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313868"/>
            <a:ext cx="9942716" cy="749196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Supplementary – Results (other Canadian tide gauges)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09023B16-132D-C847-8D6F-8B7E2881D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6511185"/>
            <a:ext cx="10904621" cy="365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Session CL4.17</a:t>
            </a:r>
            <a:r>
              <a:rPr lang="en-CA" sz="1200" b="1" dirty="0">
                <a:solidFill>
                  <a:srgbClr val="0072BC"/>
                </a:solidFill>
                <a:latin typeface="Open Sans" panose="020B0606030504020204" pitchFamily="34" charset="0"/>
              </a:rPr>
              <a:t>. </a:t>
            </a: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Understanding and assessing sea level changes: from global to local, from past to future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A5727FA-5136-BDDC-D97F-BA66427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90462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7DCF5-E222-5046-B2D9-2081ECF77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4540" y="6438165"/>
            <a:ext cx="397460" cy="383397"/>
          </a:xfr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95A67B-D0FE-F448-80B1-1191BC67A3E6}" type="slidenum">
              <a:rPr lang="en-US" sz="1800" smtClean="0">
                <a:latin typeface="Garamond" panose="02020404030301010803" pitchFamily="18" charset="0"/>
              </a:rPr>
              <a:pPr>
                <a:spcAft>
                  <a:spcPts val="600"/>
                </a:spcAft>
              </a:pPr>
              <a:t>8</a:t>
            </a:fld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A7538-B2F4-C367-69F0-182DB6FE8F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39" y="6164857"/>
            <a:ext cx="756839" cy="599933"/>
          </a:xfrm>
          <a:prstGeom prst="rect">
            <a:avLst/>
          </a:prstGeom>
        </p:spPr>
      </p:pic>
      <p:pic>
        <p:nvPicPr>
          <p:cNvPr id="6" name="Picture 5" descr="A chart of a number of numbers and colors&#10;&#10;AI-generated content may be incorrect.">
            <a:extLst>
              <a:ext uri="{FF2B5EF4-FFF2-40B4-BE49-F238E27FC236}">
                <a16:creationId xmlns:a16="http://schemas.microsoft.com/office/drawing/2014/main" id="{9615460C-2F7A-5405-A128-FD99B2CD6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681" y="1351977"/>
            <a:ext cx="9178638" cy="506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1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CFEFF-8D3A-9A72-1702-53F555A0B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2FE98BA-F36E-ADA3-257D-EE7EBCACB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4D23B0B-44EE-A9DD-BCDB-907CDA8330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" y="350329"/>
            <a:ext cx="768410" cy="673460"/>
            <a:chOff x="3940605" y="308034"/>
            <a:chExt cx="2223537" cy="3428999"/>
          </a:xfrm>
          <a:solidFill>
            <a:schemeClr val="accent4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74650EE-3387-4D62-B569-198CB210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5" y="308034"/>
              <a:ext cx="417240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F18CCB4-9E68-E1B5-C809-65B12676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29944" y="308034"/>
              <a:ext cx="56674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F559B-65F9-4B5C-40B0-21D9B8767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04969" y="308034"/>
              <a:ext cx="859173" cy="34289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A8CF9C38-425D-4ECF-8175-0F3EF359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583" y="148732"/>
            <a:ext cx="11215223" cy="9873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279D7A-E443-5F55-2732-72DC04ADA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68" y="313868"/>
            <a:ext cx="9942716" cy="749196"/>
          </a:xfrm>
        </p:spPr>
        <p:txBody>
          <a:bodyPr anchor="ctr">
            <a:noAutofit/>
          </a:bodyPr>
          <a:lstStyle/>
          <a:p>
            <a:r>
              <a:rPr lang="en-US" sz="3200" dirty="0">
                <a:latin typeface="Garamond" panose="02020404030301010803" pitchFamily="18" charset="0"/>
              </a:rPr>
              <a:t>Supplementary – Results (other USA tide gauges)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D643D941-3D32-4C71-29EA-E8757CA4C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452" y="6511185"/>
            <a:ext cx="10904621" cy="3651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Session CL4.17</a:t>
            </a:r>
            <a:r>
              <a:rPr lang="en-CA" sz="1200" b="1" dirty="0">
                <a:solidFill>
                  <a:srgbClr val="0072BC"/>
                </a:solidFill>
                <a:latin typeface="Open Sans" panose="020B0606030504020204" pitchFamily="34" charset="0"/>
              </a:rPr>
              <a:t>. </a:t>
            </a:r>
            <a:r>
              <a:rPr lang="en-CA" sz="1200" b="1" i="0" dirty="0">
                <a:solidFill>
                  <a:srgbClr val="0072BC"/>
                </a:solidFill>
                <a:effectLst/>
                <a:latin typeface="Open Sans" panose="020B0606030504020204" pitchFamily="34" charset="0"/>
              </a:rPr>
              <a:t>Understanding and assessing sea level changes: from global to local, from past to future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E6D01E5-D426-1B8A-8D29-6F7A2C695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904621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2228E-5FA9-D89E-66D8-78C2103A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94540" y="6438165"/>
            <a:ext cx="397460" cy="383397"/>
          </a:xfrm>
          <a:ln w="285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395A67B-D0FE-F448-80B1-1191BC67A3E6}" type="slidenum">
              <a:rPr lang="en-US" sz="1800" smtClean="0">
                <a:latin typeface="Garamond" panose="02020404030301010803" pitchFamily="18" charset="0"/>
              </a:rPr>
              <a:pPr>
                <a:spcAft>
                  <a:spcPts val="600"/>
                </a:spcAft>
              </a:pPr>
              <a:t>9</a:t>
            </a:fld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A7EDD2-3D77-6129-69EB-1F632058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639" y="6164857"/>
            <a:ext cx="756839" cy="599933"/>
          </a:xfrm>
          <a:prstGeom prst="rect">
            <a:avLst/>
          </a:prstGeom>
        </p:spPr>
      </p:pic>
      <p:pic>
        <p:nvPicPr>
          <p:cNvPr id="7" name="Picture 6" descr="A chart of different colors&#10;&#10;AI-generated content may be incorrect.">
            <a:extLst>
              <a:ext uri="{FF2B5EF4-FFF2-40B4-BE49-F238E27FC236}">
                <a16:creationId xmlns:a16="http://schemas.microsoft.com/office/drawing/2014/main" id="{77AD193A-AB9B-78AC-2398-705F0E8AD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093" y="1342784"/>
            <a:ext cx="9255815" cy="511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79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NGAGE" val="{&quot;SavedSwatch&quot;:&quot;-11240108|-11700327|-8754175|-9605520|-12039861|NRCan&quot;,&quot;Id&quot;:&quot;6335c46632453251706d651b&quot;,&quot;SmartGridHorizontal&quot;:0,&quot;LinkedExcelSources&quot;:{},&quot;LinkedProjectSources&quot;:{},&quot;FlowConfig&quot;:{&quot;Canvas&quot;:{&quot;Slide&quot;:-1,&quot;Width&quot;:0,&quot;Height&quot;:0},&quot;Timeline&quot;:{&quot;Actions&quot;:[]}},&quot;LinkedSlideMergeSources&quot;:{},&quot;LinkedSharePointSlideMergeSources&quot;:{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9245</TotalTime>
  <Words>677</Words>
  <Application>Microsoft Macintosh PowerPoint</Application>
  <PresentationFormat>Widescreen</PresentationFormat>
  <Paragraphs>77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Cambria Math</vt:lpstr>
      <vt:lpstr>Garamond</vt:lpstr>
      <vt:lpstr>Open Sans</vt:lpstr>
      <vt:lpstr>Times New Roman</vt:lpstr>
      <vt:lpstr>Office Theme</vt:lpstr>
      <vt:lpstr>PowerPoint Presentation</vt:lpstr>
      <vt:lpstr>Supplementary – GIA modelling</vt:lpstr>
      <vt:lpstr>Supplementary – GIA modelling</vt:lpstr>
      <vt:lpstr>Supplementary – Nuisance flooding</vt:lpstr>
      <vt:lpstr>Supplementary – Nuisance flooding</vt:lpstr>
      <vt:lpstr>Supplementary – Nuisance flooding</vt:lpstr>
      <vt:lpstr>Supplementary – Nuisance flooding</vt:lpstr>
      <vt:lpstr>Supplementary – Results (other Canadian tide gauges)</vt:lpstr>
      <vt:lpstr>Supplementary – Results (other USA tide gauges)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Soran Parang</cp:lastModifiedBy>
  <cp:revision>581</cp:revision>
  <dcterms:created xsi:type="dcterms:W3CDTF">2019-08-12T13:09:44Z</dcterms:created>
  <dcterms:modified xsi:type="dcterms:W3CDTF">2025-04-27T00:43:31Z</dcterms:modified>
</cp:coreProperties>
</file>