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6" r:id="rId2"/>
  </p:sldIdLst>
  <p:sldSz cx="30275213" cy="428037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81" userDrawn="1">
          <p15:clr>
            <a:srgbClr val="A4A3A4"/>
          </p15:clr>
        </p15:guide>
        <p15:guide id="2" pos="953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B221B7-70E3-4893-B899-A4CE8F32CD1D}" v="9" dt="2024-04-09T00:04:41.537"/>
    <p1510:client id="{10A3781A-2588-42FF-9462-6858E3518681}" v="3" dt="2024-04-08T14:27:49.2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62"/>
    <p:restoredTop sz="94681"/>
  </p:normalViewPr>
  <p:slideViewPr>
    <p:cSldViewPr snapToGrid="0">
      <p:cViewPr>
        <p:scale>
          <a:sx n="25" d="100"/>
          <a:sy n="25" d="100"/>
        </p:scale>
        <p:origin x="2448" y="-1944"/>
      </p:cViewPr>
      <p:guideLst>
        <p:guide orient="horz" pos="13481"/>
        <p:guide pos="953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9C9678-0928-2747-BD15-6AFBAF9F5304}" type="datetimeFigureOut">
              <a:rPr lang="en-US" smtClean="0"/>
              <a:t>2/9/2025</a:t>
            </a:fld>
            <a:endParaRPr lang="en-US"/>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45C351-E68F-084B-BB18-8E8ACC7BB0A4}" type="slidenum">
              <a:rPr lang="en-US" smtClean="0"/>
              <a:t>‹#›</a:t>
            </a:fld>
            <a:endParaRPr lang="en-US"/>
          </a:p>
        </p:txBody>
      </p:sp>
    </p:spTree>
    <p:extLst>
      <p:ext uri="{BB962C8B-B14F-4D97-AF65-F5344CB8AC3E}">
        <p14:creationId xmlns:p14="http://schemas.microsoft.com/office/powerpoint/2010/main" val="3601351219"/>
      </p:ext>
    </p:extLst>
  </p:cSld>
  <p:clrMap bg1="lt1" tx1="dk1" bg2="lt2" tx2="dk2" accent1="accent1" accent2="accent2" accent3="accent3" accent4="accent4" accent5="accent5" accent6="accent6" hlink="hlink" folHlink="folHlink"/>
  <p:notesStyle>
    <a:lvl1pPr marL="0" algn="l" defTabSz="1293510" rtl="0" eaLnBrk="1" latinLnBrk="0" hangingPunct="1">
      <a:defRPr sz="1698" kern="1200">
        <a:solidFill>
          <a:schemeClr val="tx1"/>
        </a:solidFill>
        <a:latin typeface="+mn-lt"/>
        <a:ea typeface="+mn-ea"/>
        <a:cs typeface="+mn-cs"/>
      </a:defRPr>
    </a:lvl1pPr>
    <a:lvl2pPr marL="646755" algn="l" defTabSz="1293510" rtl="0" eaLnBrk="1" latinLnBrk="0" hangingPunct="1">
      <a:defRPr sz="1698" kern="1200">
        <a:solidFill>
          <a:schemeClr val="tx1"/>
        </a:solidFill>
        <a:latin typeface="+mn-lt"/>
        <a:ea typeface="+mn-ea"/>
        <a:cs typeface="+mn-cs"/>
      </a:defRPr>
    </a:lvl2pPr>
    <a:lvl3pPr marL="1293510" algn="l" defTabSz="1293510" rtl="0" eaLnBrk="1" latinLnBrk="0" hangingPunct="1">
      <a:defRPr sz="1698" kern="1200">
        <a:solidFill>
          <a:schemeClr val="tx1"/>
        </a:solidFill>
        <a:latin typeface="+mn-lt"/>
        <a:ea typeface="+mn-ea"/>
        <a:cs typeface="+mn-cs"/>
      </a:defRPr>
    </a:lvl3pPr>
    <a:lvl4pPr marL="1940265" algn="l" defTabSz="1293510" rtl="0" eaLnBrk="1" latinLnBrk="0" hangingPunct="1">
      <a:defRPr sz="1698" kern="1200">
        <a:solidFill>
          <a:schemeClr val="tx1"/>
        </a:solidFill>
        <a:latin typeface="+mn-lt"/>
        <a:ea typeface="+mn-ea"/>
        <a:cs typeface="+mn-cs"/>
      </a:defRPr>
    </a:lvl4pPr>
    <a:lvl5pPr marL="2587020" algn="l" defTabSz="1293510" rtl="0" eaLnBrk="1" latinLnBrk="0" hangingPunct="1">
      <a:defRPr sz="1698" kern="1200">
        <a:solidFill>
          <a:schemeClr val="tx1"/>
        </a:solidFill>
        <a:latin typeface="+mn-lt"/>
        <a:ea typeface="+mn-ea"/>
        <a:cs typeface="+mn-cs"/>
      </a:defRPr>
    </a:lvl5pPr>
    <a:lvl6pPr marL="3233776" algn="l" defTabSz="1293510" rtl="0" eaLnBrk="1" latinLnBrk="0" hangingPunct="1">
      <a:defRPr sz="1698" kern="1200">
        <a:solidFill>
          <a:schemeClr val="tx1"/>
        </a:solidFill>
        <a:latin typeface="+mn-lt"/>
        <a:ea typeface="+mn-ea"/>
        <a:cs typeface="+mn-cs"/>
      </a:defRPr>
    </a:lvl6pPr>
    <a:lvl7pPr marL="3880531" algn="l" defTabSz="1293510" rtl="0" eaLnBrk="1" latinLnBrk="0" hangingPunct="1">
      <a:defRPr sz="1698" kern="1200">
        <a:solidFill>
          <a:schemeClr val="tx1"/>
        </a:solidFill>
        <a:latin typeface="+mn-lt"/>
        <a:ea typeface="+mn-ea"/>
        <a:cs typeface="+mn-cs"/>
      </a:defRPr>
    </a:lvl7pPr>
    <a:lvl8pPr marL="4527286" algn="l" defTabSz="1293510" rtl="0" eaLnBrk="1" latinLnBrk="0" hangingPunct="1">
      <a:defRPr sz="1698" kern="1200">
        <a:solidFill>
          <a:schemeClr val="tx1"/>
        </a:solidFill>
        <a:latin typeface="+mn-lt"/>
        <a:ea typeface="+mn-ea"/>
        <a:cs typeface="+mn-cs"/>
      </a:defRPr>
    </a:lvl8pPr>
    <a:lvl9pPr marL="5174041" algn="l" defTabSz="1293510" rtl="0" eaLnBrk="1" latinLnBrk="0" hangingPunct="1">
      <a:defRPr sz="169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45C351-E68F-084B-BB18-8E8ACC7BB0A4}" type="slidenum">
              <a:rPr lang="en-US" smtClean="0"/>
              <a:t>1</a:t>
            </a:fld>
            <a:endParaRPr lang="en-US"/>
          </a:p>
        </p:txBody>
      </p:sp>
    </p:spTree>
    <p:extLst>
      <p:ext uri="{BB962C8B-B14F-4D97-AF65-F5344CB8AC3E}">
        <p14:creationId xmlns:p14="http://schemas.microsoft.com/office/powerpoint/2010/main" val="3779476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7005156"/>
            <a:ext cx="25733931" cy="14902051"/>
          </a:xfrm>
        </p:spPr>
        <p:txBody>
          <a:bodyPr anchor="b"/>
          <a:lstStyle>
            <a:lvl1pPr algn="ctr">
              <a:defRPr sz="19865"/>
            </a:lvl1pPr>
          </a:lstStyle>
          <a:p>
            <a:r>
              <a:rPr lang="en-US"/>
              <a:t>Click to edit Master title style</a:t>
            </a:r>
            <a:endParaRPr lang="en-US" dirty="0"/>
          </a:p>
        </p:txBody>
      </p:sp>
      <p:sp>
        <p:nvSpPr>
          <p:cNvPr id="3" name="Subtitle 2"/>
          <p:cNvSpPr>
            <a:spLocks noGrp="1"/>
          </p:cNvSpPr>
          <p:nvPr>
            <p:ph type="subTitle" idx="1"/>
          </p:nvPr>
        </p:nvSpPr>
        <p:spPr>
          <a:xfrm>
            <a:off x="3784402" y="22481887"/>
            <a:ext cx="22706410" cy="10334331"/>
          </a:xfrm>
        </p:spPr>
        <p:txBody>
          <a:bodyPr/>
          <a:lstStyle>
            <a:lvl1pPr marL="0" indent="0" algn="ctr">
              <a:buNone/>
              <a:defRPr sz="7946"/>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2478A4-2D7A-421E-9CC1-286E18AD409E}" type="datetimeFigureOut">
              <a:rPr lang="zh-CN" altLang="en-US" smtClean="0"/>
              <a:t>2025/2/9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26CE2B7-B9E2-4BB2-8D2A-1218FE9180D4}" type="slidenum">
              <a:rPr lang="zh-CN" altLang="en-US" smtClean="0"/>
              <a:t>‹#›</a:t>
            </a:fld>
            <a:endParaRPr lang="zh-CN" altLang="en-US"/>
          </a:p>
        </p:txBody>
      </p:sp>
    </p:spTree>
    <p:extLst>
      <p:ext uri="{BB962C8B-B14F-4D97-AF65-F5344CB8AC3E}">
        <p14:creationId xmlns:p14="http://schemas.microsoft.com/office/powerpoint/2010/main" val="2394430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2478A4-2D7A-421E-9CC1-286E18AD409E}" type="datetimeFigureOut">
              <a:rPr lang="zh-CN" altLang="en-US" smtClean="0"/>
              <a:t>2025/2/9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26CE2B7-B9E2-4BB2-8D2A-1218FE9180D4}" type="slidenum">
              <a:rPr lang="zh-CN" altLang="en-US" smtClean="0"/>
              <a:t>‹#›</a:t>
            </a:fld>
            <a:endParaRPr lang="zh-CN" altLang="en-US"/>
          </a:p>
        </p:txBody>
      </p:sp>
    </p:spTree>
    <p:extLst>
      <p:ext uri="{BB962C8B-B14F-4D97-AF65-F5344CB8AC3E}">
        <p14:creationId xmlns:p14="http://schemas.microsoft.com/office/powerpoint/2010/main" val="3359154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2278904"/>
            <a:ext cx="6528093" cy="3627421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081423" y="2278904"/>
            <a:ext cx="19205838" cy="3627421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2478A4-2D7A-421E-9CC1-286E18AD409E}" type="datetimeFigureOut">
              <a:rPr lang="zh-CN" altLang="en-US" smtClean="0"/>
              <a:t>2025/2/9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26CE2B7-B9E2-4BB2-8D2A-1218FE9180D4}" type="slidenum">
              <a:rPr lang="zh-CN" altLang="en-US" smtClean="0"/>
              <a:t>‹#›</a:t>
            </a:fld>
            <a:endParaRPr lang="zh-CN" altLang="en-US"/>
          </a:p>
        </p:txBody>
      </p:sp>
    </p:spTree>
    <p:extLst>
      <p:ext uri="{BB962C8B-B14F-4D97-AF65-F5344CB8AC3E}">
        <p14:creationId xmlns:p14="http://schemas.microsoft.com/office/powerpoint/2010/main" val="2427902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2478A4-2D7A-421E-9CC1-286E18AD409E}" type="datetimeFigureOut">
              <a:rPr lang="zh-CN" altLang="en-US" smtClean="0"/>
              <a:t>2025/2/9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26CE2B7-B9E2-4BB2-8D2A-1218FE9180D4}" type="slidenum">
              <a:rPr lang="zh-CN" altLang="en-US" smtClean="0"/>
              <a:t>‹#›</a:t>
            </a:fld>
            <a:endParaRPr lang="zh-CN" altLang="en-US"/>
          </a:p>
        </p:txBody>
      </p:sp>
    </p:spTree>
    <p:extLst>
      <p:ext uri="{BB962C8B-B14F-4D97-AF65-F5344CB8AC3E}">
        <p14:creationId xmlns:p14="http://schemas.microsoft.com/office/powerpoint/2010/main" val="1807677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1229"/>
            <a:ext cx="26112371" cy="17805173"/>
          </a:xfrm>
        </p:spPr>
        <p:txBody>
          <a:bodyPr anchor="b"/>
          <a:lstStyle>
            <a:lvl1pPr>
              <a:defRPr sz="19865"/>
            </a:lvl1pPr>
          </a:lstStyle>
          <a:p>
            <a:r>
              <a:rPr lang="en-US"/>
              <a:t>Click to edit Master title style</a:t>
            </a:r>
            <a:endParaRPr lang="en-US" dirty="0"/>
          </a:p>
        </p:txBody>
      </p:sp>
      <p:sp>
        <p:nvSpPr>
          <p:cNvPr id="3" name="Text Placeholder 2"/>
          <p:cNvSpPr>
            <a:spLocks noGrp="1"/>
          </p:cNvSpPr>
          <p:nvPr>
            <p:ph type="body" idx="1"/>
          </p:nvPr>
        </p:nvSpPr>
        <p:spPr>
          <a:xfrm>
            <a:off x="2065654" y="28644846"/>
            <a:ext cx="26112371" cy="9363320"/>
          </a:xfrm>
        </p:spPr>
        <p:txBody>
          <a:bodyPr/>
          <a:lstStyle>
            <a:lvl1pPr marL="0" indent="0">
              <a:buNone/>
              <a:defRPr sz="7946">
                <a:solidFill>
                  <a:schemeClr val="tx1"/>
                </a:solidFill>
              </a:defRPr>
            </a:lvl1pPr>
            <a:lvl2pPr marL="1513743" indent="0">
              <a:buNone/>
              <a:defRPr sz="6622">
                <a:solidFill>
                  <a:schemeClr val="tx1">
                    <a:tint val="75000"/>
                  </a:schemeClr>
                </a:solidFill>
              </a:defRPr>
            </a:lvl2pPr>
            <a:lvl3pPr marL="3027487" indent="0">
              <a:buNone/>
              <a:defRPr sz="5960">
                <a:solidFill>
                  <a:schemeClr val="tx1">
                    <a:tint val="75000"/>
                  </a:schemeClr>
                </a:solidFill>
              </a:defRPr>
            </a:lvl3pPr>
            <a:lvl4pPr marL="4541230" indent="0">
              <a:buNone/>
              <a:defRPr sz="5297">
                <a:solidFill>
                  <a:schemeClr val="tx1">
                    <a:tint val="75000"/>
                  </a:schemeClr>
                </a:solidFill>
              </a:defRPr>
            </a:lvl4pPr>
            <a:lvl5pPr marL="6054974" indent="0">
              <a:buNone/>
              <a:defRPr sz="5297">
                <a:solidFill>
                  <a:schemeClr val="tx1">
                    <a:tint val="75000"/>
                  </a:schemeClr>
                </a:solidFill>
              </a:defRPr>
            </a:lvl5pPr>
            <a:lvl6pPr marL="7568717" indent="0">
              <a:buNone/>
              <a:defRPr sz="5297">
                <a:solidFill>
                  <a:schemeClr val="tx1">
                    <a:tint val="75000"/>
                  </a:schemeClr>
                </a:solidFill>
              </a:defRPr>
            </a:lvl6pPr>
            <a:lvl7pPr marL="9082461" indent="0">
              <a:buNone/>
              <a:defRPr sz="5297">
                <a:solidFill>
                  <a:schemeClr val="tx1">
                    <a:tint val="75000"/>
                  </a:schemeClr>
                </a:solidFill>
              </a:defRPr>
            </a:lvl7pPr>
            <a:lvl8pPr marL="10596204" indent="0">
              <a:buNone/>
              <a:defRPr sz="5297">
                <a:solidFill>
                  <a:schemeClr val="tx1">
                    <a:tint val="75000"/>
                  </a:schemeClr>
                </a:solidFill>
              </a:defRPr>
            </a:lvl8pPr>
            <a:lvl9pPr marL="12109948" indent="0">
              <a:buNone/>
              <a:defRPr sz="529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2478A4-2D7A-421E-9CC1-286E18AD409E}" type="datetimeFigureOut">
              <a:rPr lang="zh-CN" altLang="en-US" smtClean="0"/>
              <a:t>2025/2/9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26CE2B7-B9E2-4BB2-8D2A-1218FE9180D4}" type="slidenum">
              <a:rPr lang="zh-CN" altLang="en-US" smtClean="0"/>
              <a:t>‹#›</a:t>
            </a:fld>
            <a:endParaRPr lang="zh-CN" altLang="en-US"/>
          </a:p>
        </p:txBody>
      </p:sp>
    </p:spTree>
    <p:extLst>
      <p:ext uri="{BB962C8B-B14F-4D97-AF65-F5344CB8AC3E}">
        <p14:creationId xmlns:p14="http://schemas.microsoft.com/office/powerpoint/2010/main" val="3711829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081421" y="11394520"/>
            <a:ext cx="12866966" cy="271585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5326826" y="11394520"/>
            <a:ext cx="12866966" cy="271585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2478A4-2D7A-421E-9CC1-286E18AD409E}" type="datetimeFigureOut">
              <a:rPr lang="zh-CN" altLang="en-US" smtClean="0"/>
              <a:t>2025/2/9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26CE2B7-B9E2-4BB2-8D2A-1218FE9180D4}" type="slidenum">
              <a:rPr lang="zh-CN" altLang="en-US" smtClean="0"/>
              <a:t>‹#›</a:t>
            </a:fld>
            <a:endParaRPr lang="zh-CN" altLang="en-US"/>
          </a:p>
        </p:txBody>
      </p:sp>
    </p:spTree>
    <p:extLst>
      <p:ext uri="{BB962C8B-B14F-4D97-AF65-F5344CB8AC3E}">
        <p14:creationId xmlns:p14="http://schemas.microsoft.com/office/powerpoint/2010/main" val="2362608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278913"/>
            <a:ext cx="26112371" cy="82734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2085368" y="10492870"/>
            <a:ext cx="12807832"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US"/>
              <a:t>Click to edit Master text styles</a:t>
            </a:r>
          </a:p>
        </p:txBody>
      </p:sp>
      <p:sp>
        <p:nvSpPr>
          <p:cNvPr id="4" name="Content Placeholder 3"/>
          <p:cNvSpPr>
            <a:spLocks noGrp="1"/>
          </p:cNvSpPr>
          <p:nvPr>
            <p:ph sz="half" idx="2"/>
          </p:nvPr>
        </p:nvSpPr>
        <p:spPr>
          <a:xfrm>
            <a:off x="2085368" y="15635264"/>
            <a:ext cx="12807832" cy="229971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5326828" y="10492870"/>
            <a:ext cx="12870909"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US"/>
              <a:t>Click to edit Master text styles</a:t>
            </a:r>
          </a:p>
        </p:txBody>
      </p:sp>
      <p:sp>
        <p:nvSpPr>
          <p:cNvPr id="6" name="Content Placeholder 5"/>
          <p:cNvSpPr>
            <a:spLocks noGrp="1"/>
          </p:cNvSpPr>
          <p:nvPr>
            <p:ph sz="quarter" idx="4"/>
          </p:nvPr>
        </p:nvSpPr>
        <p:spPr>
          <a:xfrm>
            <a:off x="15326828" y="15635264"/>
            <a:ext cx="12870909" cy="229971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2478A4-2D7A-421E-9CC1-286E18AD409E}" type="datetimeFigureOut">
              <a:rPr lang="zh-CN" altLang="en-US" smtClean="0"/>
              <a:t>2025/2/9</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F26CE2B7-B9E2-4BB2-8D2A-1218FE9180D4}" type="slidenum">
              <a:rPr lang="zh-CN" altLang="en-US" smtClean="0"/>
              <a:t>‹#›</a:t>
            </a:fld>
            <a:endParaRPr lang="zh-CN" altLang="en-US"/>
          </a:p>
        </p:txBody>
      </p:sp>
    </p:spTree>
    <p:extLst>
      <p:ext uri="{BB962C8B-B14F-4D97-AF65-F5344CB8AC3E}">
        <p14:creationId xmlns:p14="http://schemas.microsoft.com/office/powerpoint/2010/main" val="2158479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2478A4-2D7A-421E-9CC1-286E18AD409E}" type="datetimeFigureOut">
              <a:rPr lang="zh-CN" altLang="en-US" smtClean="0"/>
              <a:t>2025/2/9</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F26CE2B7-B9E2-4BB2-8D2A-1218FE9180D4}" type="slidenum">
              <a:rPr lang="zh-CN" altLang="en-US" smtClean="0"/>
              <a:t>‹#›</a:t>
            </a:fld>
            <a:endParaRPr lang="zh-CN" altLang="en-US"/>
          </a:p>
        </p:txBody>
      </p:sp>
    </p:spTree>
    <p:extLst>
      <p:ext uri="{BB962C8B-B14F-4D97-AF65-F5344CB8AC3E}">
        <p14:creationId xmlns:p14="http://schemas.microsoft.com/office/powerpoint/2010/main" val="2689804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2478A4-2D7A-421E-9CC1-286E18AD409E}" type="datetimeFigureOut">
              <a:rPr lang="zh-CN" altLang="en-US" smtClean="0"/>
              <a:t>2025/2/9</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F26CE2B7-B9E2-4BB2-8D2A-1218FE9180D4}" type="slidenum">
              <a:rPr lang="zh-CN" altLang="en-US" smtClean="0"/>
              <a:t>‹#›</a:t>
            </a:fld>
            <a:endParaRPr lang="zh-CN" altLang="en-US"/>
          </a:p>
        </p:txBody>
      </p:sp>
    </p:spTree>
    <p:extLst>
      <p:ext uri="{BB962C8B-B14F-4D97-AF65-F5344CB8AC3E}">
        <p14:creationId xmlns:p14="http://schemas.microsoft.com/office/powerpoint/2010/main" val="1535215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US"/>
              <a:t>Click to edit Master title style</a:t>
            </a:r>
            <a:endParaRPr lang="en-US" dirty="0"/>
          </a:p>
        </p:txBody>
      </p:sp>
      <p:sp>
        <p:nvSpPr>
          <p:cNvPr id="3" name="Content Placeholder 2"/>
          <p:cNvSpPr>
            <a:spLocks noGrp="1"/>
          </p:cNvSpPr>
          <p:nvPr>
            <p:ph idx="1"/>
          </p:nvPr>
        </p:nvSpPr>
        <p:spPr>
          <a:xfrm>
            <a:off x="12870909" y="6162959"/>
            <a:ext cx="15326827" cy="30418415"/>
          </a:xfrm>
        </p:spPr>
        <p:txBody>
          <a:bodyPr/>
          <a:lstStyle>
            <a:lvl1pPr>
              <a:defRPr sz="10595"/>
            </a:lvl1pPr>
            <a:lvl2pPr>
              <a:defRPr sz="9271"/>
            </a:lvl2pPr>
            <a:lvl3pPr>
              <a:defRPr sz="7946"/>
            </a:lvl3pPr>
            <a:lvl4pPr>
              <a:defRPr sz="6622"/>
            </a:lvl4pPr>
            <a:lvl5pPr>
              <a:defRPr sz="6622"/>
            </a:lvl5pPr>
            <a:lvl6pPr>
              <a:defRPr sz="6622"/>
            </a:lvl6pPr>
            <a:lvl7pPr>
              <a:defRPr sz="6622"/>
            </a:lvl7pPr>
            <a:lvl8pPr>
              <a:defRPr sz="6622"/>
            </a:lvl8pPr>
            <a:lvl9pPr>
              <a:defRPr sz="66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US"/>
              <a:t>Click to edit Master text styles</a:t>
            </a:r>
          </a:p>
        </p:txBody>
      </p:sp>
      <p:sp>
        <p:nvSpPr>
          <p:cNvPr id="5" name="Date Placeholder 4"/>
          <p:cNvSpPr>
            <a:spLocks noGrp="1"/>
          </p:cNvSpPr>
          <p:nvPr>
            <p:ph type="dt" sz="half" idx="10"/>
          </p:nvPr>
        </p:nvSpPr>
        <p:spPr/>
        <p:txBody>
          <a:bodyPr/>
          <a:lstStyle/>
          <a:p>
            <a:fld id="{482478A4-2D7A-421E-9CC1-286E18AD409E}" type="datetimeFigureOut">
              <a:rPr lang="zh-CN" altLang="en-US" smtClean="0"/>
              <a:t>2025/2/9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26CE2B7-B9E2-4BB2-8D2A-1218FE9180D4}" type="slidenum">
              <a:rPr lang="zh-CN" altLang="en-US" smtClean="0"/>
              <a:t>‹#›</a:t>
            </a:fld>
            <a:endParaRPr lang="zh-CN" altLang="en-US"/>
          </a:p>
        </p:txBody>
      </p:sp>
    </p:spTree>
    <p:extLst>
      <p:ext uri="{BB962C8B-B14F-4D97-AF65-F5344CB8AC3E}">
        <p14:creationId xmlns:p14="http://schemas.microsoft.com/office/powerpoint/2010/main" val="557230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US"/>
              <a:t>Click to edit Master title style</a:t>
            </a:r>
            <a:endParaRPr lang="en-US" dirty="0"/>
          </a:p>
        </p:txBody>
      </p:sp>
      <p:sp>
        <p:nvSpPr>
          <p:cNvPr id="3" name="Picture Placeholder 2"/>
          <p:cNvSpPr>
            <a:spLocks noGrp="1" noChangeAspect="1"/>
          </p:cNvSpPr>
          <p:nvPr>
            <p:ph type="pic" idx="1"/>
          </p:nvPr>
        </p:nvSpPr>
        <p:spPr>
          <a:xfrm>
            <a:off x="12870909" y="6162959"/>
            <a:ext cx="15326827" cy="30418415"/>
          </a:xfrm>
        </p:spPr>
        <p:txBody>
          <a:bodyPr anchor="t"/>
          <a:lstStyle>
            <a:lvl1pPr marL="0" indent="0">
              <a:buNone/>
              <a:defRPr sz="10595"/>
            </a:lvl1pPr>
            <a:lvl2pPr marL="1513743" indent="0">
              <a:buNone/>
              <a:defRPr sz="9271"/>
            </a:lvl2pPr>
            <a:lvl3pPr marL="3027487" indent="0">
              <a:buNone/>
              <a:defRPr sz="7946"/>
            </a:lvl3pPr>
            <a:lvl4pPr marL="4541230" indent="0">
              <a:buNone/>
              <a:defRPr sz="6622"/>
            </a:lvl4pPr>
            <a:lvl5pPr marL="6054974" indent="0">
              <a:buNone/>
              <a:defRPr sz="6622"/>
            </a:lvl5pPr>
            <a:lvl6pPr marL="7568717" indent="0">
              <a:buNone/>
              <a:defRPr sz="6622"/>
            </a:lvl6pPr>
            <a:lvl7pPr marL="9082461" indent="0">
              <a:buNone/>
              <a:defRPr sz="6622"/>
            </a:lvl7pPr>
            <a:lvl8pPr marL="10596204" indent="0">
              <a:buNone/>
              <a:defRPr sz="6622"/>
            </a:lvl8pPr>
            <a:lvl9pPr marL="12109948" indent="0">
              <a:buNone/>
              <a:defRPr sz="6622"/>
            </a:lvl9pPr>
          </a:lstStyle>
          <a:p>
            <a:r>
              <a:rPr lang="en-US"/>
              <a:t>Click icon to add picture</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US"/>
              <a:t>Click to edit Master text styles</a:t>
            </a:r>
          </a:p>
        </p:txBody>
      </p:sp>
      <p:sp>
        <p:nvSpPr>
          <p:cNvPr id="5" name="Date Placeholder 4"/>
          <p:cNvSpPr>
            <a:spLocks noGrp="1"/>
          </p:cNvSpPr>
          <p:nvPr>
            <p:ph type="dt" sz="half" idx="10"/>
          </p:nvPr>
        </p:nvSpPr>
        <p:spPr/>
        <p:txBody>
          <a:bodyPr/>
          <a:lstStyle/>
          <a:p>
            <a:fld id="{482478A4-2D7A-421E-9CC1-286E18AD409E}" type="datetimeFigureOut">
              <a:rPr lang="zh-CN" altLang="en-US" smtClean="0"/>
              <a:t>2025/2/9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26CE2B7-B9E2-4BB2-8D2A-1218FE9180D4}" type="slidenum">
              <a:rPr lang="zh-CN" altLang="en-US" smtClean="0"/>
              <a:t>‹#›</a:t>
            </a:fld>
            <a:endParaRPr lang="zh-CN" altLang="en-US"/>
          </a:p>
        </p:txBody>
      </p:sp>
    </p:spTree>
    <p:extLst>
      <p:ext uri="{BB962C8B-B14F-4D97-AF65-F5344CB8AC3E}">
        <p14:creationId xmlns:p14="http://schemas.microsoft.com/office/powerpoint/2010/main" val="2736022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482478A4-2D7A-421E-9CC1-286E18AD409E}" type="datetimeFigureOut">
              <a:rPr lang="zh-CN" altLang="en-US" smtClean="0"/>
              <a:t>2025/2/9</a:t>
            </a:fld>
            <a:endParaRPr lang="zh-CN" altLang="en-US"/>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F26CE2B7-B9E2-4BB2-8D2A-1218FE9180D4}" type="slidenum">
              <a:rPr lang="zh-CN" altLang="en-US" smtClean="0"/>
              <a:t>‹#›</a:t>
            </a:fld>
            <a:endParaRPr lang="zh-CN" altLang="en-US"/>
          </a:p>
        </p:txBody>
      </p:sp>
    </p:spTree>
    <p:extLst>
      <p:ext uri="{BB962C8B-B14F-4D97-AF65-F5344CB8AC3E}">
        <p14:creationId xmlns:p14="http://schemas.microsoft.com/office/powerpoint/2010/main" val="8917917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027487" rtl="0" eaLnBrk="1" latinLnBrk="0"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gif"/><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40D5FF0D-E6D8-4704-AC25-FA5D5251ED4F}"/>
              </a:ext>
            </a:extLst>
          </p:cNvPr>
          <p:cNvSpPr/>
          <p:nvPr/>
        </p:nvSpPr>
        <p:spPr>
          <a:xfrm>
            <a:off x="144716" y="29303410"/>
            <a:ext cx="14800453" cy="1039519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762"/>
          </a:p>
        </p:txBody>
      </p:sp>
      <p:sp>
        <p:nvSpPr>
          <p:cNvPr id="20" name="Rectangle 19">
            <a:extLst>
              <a:ext uri="{FF2B5EF4-FFF2-40B4-BE49-F238E27FC236}">
                <a16:creationId xmlns:a16="http://schemas.microsoft.com/office/drawing/2014/main" id="{D30B2252-4567-D8AC-4E26-F66297DF160B}"/>
              </a:ext>
            </a:extLst>
          </p:cNvPr>
          <p:cNvSpPr/>
          <p:nvPr/>
        </p:nvSpPr>
        <p:spPr>
          <a:xfrm>
            <a:off x="144715" y="14665205"/>
            <a:ext cx="14800454" cy="1436699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762"/>
          </a:p>
        </p:txBody>
      </p:sp>
      <p:sp>
        <p:nvSpPr>
          <p:cNvPr id="3" name="矩形 2">
            <a:extLst>
              <a:ext uri="{FF2B5EF4-FFF2-40B4-BE49-F238E27FC236}">
                <a16:creationId xmlns:a16="http://schemas.microsoft.com/office/drawing/2014/main" id="{A68E124E-15B1-BD9E-187D-08D1B541A5A5}"/>
              </a:ext>
            </a:extLst>
          </p:cNvPr>
          <p:cNvSpPr/>
          <p:nvPr/>
        </p:nvSpPr>
        <p:spPr>
          <a:xfrm>
            <a:off x="152400" y="5201990"/>
            <a:ext cx="14800454" cy="9194954"/>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C45BF973-74BA-C790-F3B6-5DE25888D410}"/>
              </a:ext>
            </a:extLst>
          </p:cNvPr>
          <p:cNvSpPr/>
          <p:nvPr/>
        </p:nvSpPr>
        <p:spPr>
          <a:xfrm>
            <a:off x="152400" y="142165"/>
            <a:ext cx="29965650" cy="4843792"/>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9762"/>
          </a:p>
        </p:txBody>
      </p:sp>
      <p:pic>
        <p:nvPicPr>
          <p:cNvPr id="1026" name="Picture 2" descr="Survey of London | Whitechapel Station">
            <a:extLst>
              <a:ext uri="{FF2B5EF4-FFF2-40B4-BE49-F238E27FC236}">
                <a16:creationId xmlns:a16="http://schemas.microsoft.com/office/drawing/2014/main" id="{F474D770-63B1-D798-CFFB-65DD771C195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662"/>
          <a:stretch/>
        </p:blipFill>
        <p:spPr bwMode="auto">
          <a:xfrm>
            <a:off x="23146626" y="142163"/>
            <a:ext cx="6971424" cy="2245325"/>
          </a:xfrm>
          <a:prstGeom prst="rect">
            <a:avLst/>
          </a:prstGeom>
          <a:noFill/>
          <a:extLst>
            <a:ext uri="{909E8E84-426E-40DD-AFC4-6F175D3DCCD1}">
              <a14:hiddenFill xmlns:a14="http://schemas.microsoft.com/office/drawing/2010/main">
                <a:solidFill>
                  <a:srgbClr val="FFFFFF"/>
                </a:solidFill>
              </a14:hiddenFill>
            </a:ext>
          </a:extLst>
        </p:spPr>
      </p:pic>
      <p:sp>
        <p:nvSpPr>
          <p:cNvPr id="6" name="文本框 5">
            <a:extLst>
              <a:ext uri="{FF2B5EF4-FFF2-40B4-BE49-F238E27FC236}">
                <a16:creationId xmlns:a16="http://schemas.microsoft.com/office/drawing/2014/main" id="{ABE0E9A6-4A39-3BAC-4BAC-98D7EFEE759B}"/>
              </a:ext>
            </a:extLst>
          </p:cNvPr>
          <p:cNvSpPr txBox="1"/>
          <p:nvPr/>
        </p:nvSpPr>
        <p:spPr>
          <a:xfrm>
            <a:off x="338702" y="263324"/>
            <a:ext cx="22998424" cy="2308324"/>
          </a:xfrm>
          <a:prstGeom prst="rect">
            <a:avLst/>
          </a:prstGeom>
          <a:noFill/>
        </p:spPr>
        <p:txBody>
          <a:bodyPr wrap="square" rtlCol="0">
            <a:spAutoFit/>
          </a:bodyPr>
          <a:lstStyle/>
          <a:p>
            <a:r>
              <a:rPr lang="en-US" altLang="zh-CN" sz="7200" dirty="0">
                <a:latin typeface="Times New Roman" panose="02020603050405020304" pitchFamily="18" charset="0"/>
                <a:cs typeface="Times New Roman" panose="02020603050405020304" pitchFamily="18" charset="0"/>
              </a:rPr>
              <a:t>Decrease CO</a:t>
            </a:r>
            <a:r>
              <a:rPr lang="en-US" altLang="zh-CN" sz="7200" baseline="-25000" dirty="0">
                <a:latin typeface="Times New Roman" panose="02020603050405020304" pitchFamily="18" charset="0"/>
                <a:cs typeface="Times New Roman" panose="02020603050405020304" pitchFamily="18" charset="0"/>
              </a:rPr>
              <a:t>2</a:t>
            </a:r>
            <a:r>
              <a:rPr lang="en-US" altLang="zh-CN" sz="7200" dirty="0">
                <a:latin typeface="Times New Roman" panose="02020603050405020304" pitchFamily="18" charset="0"/>
                <a:cs typeface="Times New Roman" panose="02020603050405020304" pitchFamily="18" charset="0"/>
              </a:rPr>
              <a:t> consumption from chemical weathering during warmer climates in North New Guinea</a:t>
            </a:r>
            <a:endParaRPr lang="zh-CN" altLang="en-US" sz="7200" dirty="0">
              <a:latin typeface="Times New Roman" panose="02020603050405020304" pitchFamily="18" charset="0"/>
              <a:cs typeface="Times New Roman" panose="02020603050405020304" pitchFamily="18" charset="0"/>
            </a:endParaRPr>
          </a:p>
        </p:txBody>
      </p:sp>
      <p:sp>
        <p:nvSpPr>
          <p:cNvPr id="8" name="文本框 7">
            <a:extLst>
              <a:ext uri="{FF2B5EF4-FFF2-40B4-BE49-F238E27FC236}">
                <a16:creationId xmlns:a16="http://schemas.microsoft.com/office/drawing/2014/main" id="{6EAF8E95-6554-1F76-3F56-B9CE4EAA0236}"/>
              </a:ext>
            </a:extLst>
          </p:cNvPr>
          <p:cNvSpPr txBox="1"/>
          <p:nvPr/>
        </p:nvSpPr>
        <p:spPr>
          <a:xfrm>
            <a:off x="394519" y="2591862"/>
            <a:ext cx="29723530" cy="2347053"/>
          </a:xfrm>
          <a:prstGeom prst="rect">
            <a:avLst/>
          </a:prstGeom>
          <a:noFill/>
          <a:ln>
            <a:noFill/>
          </a:ln>
        </p:spPr>
        <p:txBody>
          <a:bodyPr wrap="square" rtlCol="0">
            <a:spAutoFit/>
          </a:bodyPr>
          <a:lstStyle/>
          <a:p>
            <a:pPr>
              <a:spcAft>
                <a:spcPts val="848"/>
              </a:spcAft>
            </a:pPr>
            <a:r>
              <a:rPr lang="en-GB" altLang="zh-CN" sz="5400" b="1" dirty="0">
                <a:latin typeface="Times New Roman" panose="02020603050405020304" pitchFamily="18" charset="0"/>
                <a:cs typeface="Times New Roman" panose="02020603050405020304" pitchFamily="18" charset="0"/>
              </a:rPr>
              <a:t>Yifan Du</a:t>
            </a:r>
            <a:r>
              <a:rPr lang="en-GB" altLang="zh-CN" sz="5400" baseline="30000" dirty="0">
                <a:latin typeface="Times New Roman" panose="02020603050405020304" pitchFamily="18" charset="0"/>
                <a:cs typeface="Times New Roman" panose="02020603050405020304" pitchFamily="18" charset="0"/>
              </a:rPr>
              <a:t>1</a:t>
            </a:r>
            <a:r>
              <a:rPr lang="en-GB" altLang="zh-CN" sz="5400" dirty="0">
                <a:latin typeface="Times New Roman" panose="02020603050405020304" pitchFamily="18" charset="0"/>
                <a:cs typeface="Times New Roman" panose="02020603050405020304" pitchFamily="18" charset="0"/>
              </a:rPr>
              <a:t>, Peter D. Clift</a:t>
            </a:r>
            <a:r>
              <a:rPr lang="en-GB" altLang="zh-CN" sz="5400" baseline="30000" dirty="0">
                <a:latin typeface="Times New Roman" panose="02020603050405020304" pitchFamily="18" charset="0"/>
                <a:cs typeface="Times New Roman" panose="02020603050405020304" pitchFamily="18" charset="0"/>
              </a:rPr>
              <a:t>1,2</a:t>
            </a:r>
          </a:p>
          <a:p>
            <a:pPr>
              <a:spcAft>
                <a:spcPts val="848"/>
              </a:spcAft>
            </a:pPr>
            <a:r>
              <a:rPr lang="en-GB" altLang="zh-CN" sz="3959" dirty="0">
                <a:latin typeface="Times New Roman" panose="02020603050405020304" pitchFamily="18" charset="0"/>
                <a:cs typeface="Times New Roman" panose="02020603050405020304" pitchFamily="18" charset="0"/>
              </a:rPr>
              <a:t>1</a:t>
            </a:r>
            <a:r>
              <a:rPr lang="en-US" altLang="zh-CN" sz="3959" dirty="0">
                <a:latin typeface="Times New Roman" panose="02020603050405020304" pitchFamily="18" charset="0"/>
                <a:cs typeface="Times New Roman" panose="02020603050405020304" pitchFamily="18" charset="0"/>
              </a:rPr>
              <a:t>.</a:t>
            </a:r>
            <a:r>
              <a:rPr lang="zh-CN" altLang="en-US" sz="3959" dirty="0">
                <a:latin typeface="Times New Roman" panose="02020603050405020304" pitchFamily="18" charset="0"/>
                <a:cs typeface="Times New Roman" panose="02020603050405020304" pitchFamily="18" charset="0"/>
              </a:rPr>
              <a:t> </a:t>
            </a:r>
            <a:r>
              <a:rPr lang="en-GB" altLang="zh-CN" sz="3959" dirty="0">
                <a:latin typeface="Times New Roman" panose="02020603050405020304" pitchFamily="18" charset="0"/>
                <a:cs typeface="Times New Roman" panose="02020603050405020304" pitchFamily="18" charset="0"/>
              </a:rPr>
              <a:t>Department of Earth Sciences, University College London, London, WC1E 6BT, UK </a:t>
            </a:r>
          </a:p>
          <a:p>
            <a:r>
              <a:rPr lang="en-GB" altLang="zh-CN" sz="3959" dirty="0">
                <a:latin typeface="Times New Roman" panose="02020603050405020304" pitchFamily="18" charset="0"/>
                <a:cs typeface="Times New Roman" panose="02020603050405020304" pitchFamily="18" charset="0"/>
              </a:rPr>
              <a:t>2. </a:t>
            </a:r>
            <a:r>
              <a:rPr lang="en-US" altLang="zh-CN" sz="3959" dirty="0">
                <a:latin typeface="Times New Roman" panose="02020603050405020304" pitchFamily="18" charset="0"/>
                <a:cs typeface="Times New Roman" panose="02020603050405020304" pitchFamily="18" charset="0"/>
              </a:rPr>
              <a:t>Institute of Marine and Environmental Sciences, University of Szczecin, </a:t>
            </a:r>
            <a:r>
              <a:rPr lang="en-US" altLang="zh-CN" sz="3959" dirty="0" err="1">
                <a:latin typeface="Times New Roman" panose="02020603050405020304" pitchFamily="18" charset="0"/>
                <a:cs typeface="Times New Roman" panose="02020603050405020304" pitchFamily="18" charset="0"/>
              </a:rPr>
              <a:t>Mickiewicza</a:t>
            </a:r>
            <a:r>
              <a:rPr lang="en-US" altLang="zh-CN" sz="3959" dirty="0">
                <a:latin typeface="Times New Roman" panose="02020603050405020304" pitchFamily="18" charset="0"/>
                <a:cs typeface="Times New Roman" panose="02020603050405020304" pitchFamily="18" charset="0"/>
              </a:rPr>
              <a:t> 16, 70-383 Szczecin, Poland</a:t>
            </a:r>
            <a:endParaRPr lang="en-GB" altLang="zh-CN" sz="3959" dirty="0">
              <a:latin typeface="Times New Roman" panose="02020603050405020304" pitchFamily="18" charset="0"/>
              <a:cs typeface="Times New Roman" panose="02020603050405020304" pitchFamily="18" charset="0"/>
            </a:endParaRPr>
          </a:p>
        </p:txBody>
      </p:sp>
      <p:sp>
        <p:nvSpPr>
          <p:cNvPr id="11" name="文本框 10">
            <a:extLst>
              <a:ext uri="{FF2B5EF4-FFF2-40B4-BE49-F238E27FC236}">
                <a16:creationId xmlns:a16="http://schemas.microsoft.com/office/drawing/2014/main" id="{CACCE438-FE10-3FE9-5EEC-B1114CE1290D}"/>
              </a:ext>
            </a:extLst>
          </p:cNvPr>
          <p:cNvSpPr txBox="1"/>
          <p:nvPr/>
        </p:nvSpPr>
        <p:spPr>
          <a:xfrm>
            <a:off x="495300" y="5201991"/>
            <a:ext cx="14183174" cy="9510296"/>
          </a:xfrm>
          <a:prstGeom prst="rect">
            <a:avLst/>
          </a:prstGeom>
          <a:noFill/>
          <a:ln>
            <a:noFill/>
          </a:ln>
        </p:spPr>
        <p:txBody>
          <a:bodyPr wrap="square" rtlCol="0">
            <a:spAutoFit/>
          </a:bodyPr>
          <a:lstStyle/>
          <a:p>
            <a:r>
              <a:rPr lang="en-US" altLang="zh-CN" sz="7200" dirty="0">
                <a:latin typeface="Times New Roman" panose="02020603050405020304" pitchFamily="18" charset="0"/>
                <a:cs typeface="Times New Roman" panose="02020603050405020304" pitchFamily="18" charset="0"/>
              </a:rPr>
              <a:t>Overview</a:t>
            </a:r>
          </a:p>
          <a:p>
            <a:pPr indent="646389" algn="just"/>
            <a:r>
              <a:rPr lang="en-US" altLang="zh-CN" sz="3600" dirty="0">
                <a:latin typeface="Times New Roman" panose="02020603050405020304" pitchFamily="18" charset="0"/>
                <a:cs typeface="Times New Roman" panose="02020603050405020304" pitchFamily="18" charset="0"/>
              </a:rPr>
              <a:t>Chemical weathering in low-latitude orogenic belts has been linked to long-term changes in global climate. New Guinea represents an important potential influence over the consumption of atmospheric CO</a:t>
            </a:r>
            <a:r>
              <a:rPr lang="en-US" altLang="zh-CN" sz="3600" baseline="-25000" dirty="0">
                <a:latin typeface="Times New Roman" panose="02020603050405020304" pitchFamily="18" charset="0"/>
                <a:cs typeface="Times New Roman" panose="02020603050405020304" pitchFamily="18" charset="0"/>
              </a:rPr>
              <a:t>2</a:t>
            </a:r>
            <a:r>
              <a:rPr lang="en-US" altLang="zh-CN" sz="3600" dirty="0">
                <a:latin typeface="Times New Roman" panose="02020603050405020304" pitchFamily="18" charset="0"/>
                <a:cs typeface="Times New Roman" panose="02020603050405020304" pitchFamily="18" charset="0"/>
              </a:rPr>
              <a:t> and global climate because of its large size, rapid erosion, and strong mafic composition. </a:t>
            </a:r>
          </a:p>
          <a:p>
            <a:pPr indent="646389" algn="just"/>
            <a:r>
              <a:rPr lang="en-US" altLang="zh-CN" sz="3600" dirty="0">
                <a:latin typeface="Times New Roman" panose="02020603050405020304" pitchFamily="18" charset="0"/>
                <a:cs typeface="Times New Roman" panose="02020603050405020304" pitchFamily="18" charset="0"/>
              </a:rPr>
              <a:t>A new sediment record documenting erosion in northern New Guinea since 300 ka shows that stronger rainfall during interglacial times erodes more accreted continental crust than mafic arc crust. Although sediment is altered more during interglacial periods, this change in provenance results in a greater impact on the amount of CO</a:t>
            </a:r>
            <a:r>
              <a:rPr lang="en-US" altLang="zh-CN" sz="3600" baseline="-25000" dirty="0">
                <a:latin typeface="Times New Roman" panose="02020603050405020304" pitchFamily="18" charset="0"/>
                <a:cs typeface="Times New Roman" panose="02020603050405020304" pitchFamily="18" charset="0"/>
              </a:rPr>
              <a:t>2</a:t>
            </a:r>
            <a:r>
              <a:rPr lang="en-US" altLang="zh-CN" sz="3600" dirty="0">
                <a:latin typeface="Times New Roman" panose="02020603050405020304" pitchFamily="18" charset="0"/>
                <a:cs typeface="Times New Roman" panose="02020603050405020304" pitchFamily="18" charset="0"/>
              </a:rPr>
              <a:t> consumed per unit weight. Thus, silicate weathering is less efficient at removing CO</a:t>
            </a:r>
            <a:r>
              <a:rPr lang="en-US" altLang="zh-CN" sz="3600" baseline="-25000" dirty="0">
                <a:latin typeface="Times New Roman" panose="02020603050405020304" pitchFamily="18" charset="0"/>
                <a:cs typeface="Times New Roman" panose="02020603050405020304" pitchFamily="18" charset="0"/>
              </a:rPr>
              <a:t>2</a:t>
            </a:r>
            <a:r>
              <a:rPr lang="en-US" altLang="zh-CN" sz="3600" dirty="0">
                <a:latin typeface="Times New Roman" panose="02020603050405020304" pitchFamily="18" charset="0"/>
                <a:cs typeface="Times New Roman" panose="02020603050405020304" pitchFamily="18" charset="0"/>
              </a:rPr>
              <a:t> when the global climate is warmer, leaving more greenhouse gas in the atmosphere. New Guinea’s climatically modulated erosion thus acts as an amplifier of global climate variations on orbital timescales.</a:t>
            </a:r>
          </a:p>
          <a:p>
            <a:pPr indent="646389" algn="just"/>
            <a:endParaRPr lang="zh-CN" altLang="en-US" sz="3600" dirty="0">
              <a:latin typeface="Times New Roman" panose="02020603050405020304" pitchFamily="18" charset="0"/>
              <a:cs typeface="Times New Roman" panose="02020603050405020304" pitchFamily="18" charset="0"/>
            </a:endParaRPr>
          </a:p>
        </p:txBody>
      </p:sp>
      <p:sp>
        <p:nvSpPr>
          <p:cNvPr id="12" name="文本框 11">
            <a:extLst>
              <a:ext uri="{FF2B5EF4-FFF2-40B4-BE49-F238E27FC236}">
                <a16:creationId xmlns:a16="http://schemas.microsoft.com/office/drawing/2014/main" id="{7F7DEE31-C044-E712-5916-26A602BCC2B2}"/>
              </a:ext>
            </a:extLst>
          </p:cNvPr>
          <p:cNvSpPr txBox="1"/>
          <p:nvPr/>
        </p:nvSpPr>
        <p:spPr>
          <a:xfrm>
            <a:off x="482652" y="14829520"/>
            <a:ext cx="14183173" cy="12334274"/>
          </a:xfrm>
          <a:prstGeom prst="rect">
            <a:avLst/>
          </a:prstGeom>
          <a:solidFill>
            <a:schemeClr val="bg1"/>
          </a:solidFill>
          <a:ln>
            <a:noFill/>
          </a:ln>
        </p:spPr>
        <p:txBody>
          <a:bodyPr wrap="square" rtlCol="0">
            <a:spAutoFit/>
          </a:bodyPr>
          <a:lstStyle/>
          <a:p>
            <a:r>
              <a:rPr lang="en-US" altLang="zh-CN" sz="7200" dirty="0">
                <a:latin typeface="Times New Roman" panose="02020603050405020304" pitchFamily="18" charset="0"/>
                <a:cs typeface="Times New Roman" panose="02020603050405020304" pitchFamily="18" charset="0"/>
              </a:rPr>
              <a:t>Sampling and Methods</a:t>
            </a:r>
          </a:p>
          <a:p>
            <a:pPr indent="646389" algn="just"/>
            <a:r>
              <a:rPr lang="en-US" altLang="zh-CN" sz="3600" dirty="0">
                <a:latin typeface="Times New Roman" panose="02020603050405020304" pitchFamily="18" charset="0"/>
                <a:cs typeface="Times New Roman" panose="02020603050405020304" pitchFamily="18" charset="0"/>
              </a:rPr>
              <a:t>246 samples of muddy siltstone were taken from cores recovered at IODP Site U1485, located ~200 km west of the mouth of the Sepik River, ~19 km offshore the northern coast of Papua New Guinea and 1145 m below sea level (</a:t>
            </a:r>
            <a:r>
              <a:rPr lang="en-US" altLang="zh-CN" sz="3600" dirty="0" err="1">
                <a:latin typeface="Times New Roman" panose="02020603050405020304" pitchFamily="18" charset="0"/>
                <a:cs typeface="Times New Roman" panose="02020603050405020304" pitchFamily="18" charset="0"/>
              </a:rPr>
              <a:t>mbsl</a:t>
            </a:r>
            <a:r>
              <a:rPr lang="en-US" altLang="zh-CN" sz="3600" dirty="0">
                <a:latin typeface="Times New Roman" panose="02020603050405020304" pitchFamily="18" charset="0"/>
                <a:cs typeface="Times New Roman" panose="02020603050405020304" pitchFamily="18" charset="0"/>
              </a:rPr>
              <a:t>). Age control is based on a matrix of nannofossil and foraminifer assemblages. The samples were analyzed for grain size, major and trace element geochemistry, Sr and Nd isotope composition and clay mineralogy to define the provenance and changing character and intensity of chemical alteration of sediment sources.</a:t>
            </a:r>
          </a:p>
          <a:p>
            <a:pPr indent="646389"/>
            <a:endParaRPr lang="en-US" altLang="zh-CN" sz="3959" dirty="0">
              <a:latin typeface="Times New Roman" panose="02020603050405020304" pitchFamily="18" charset="0"/>
              <a:cs typeface="Times New Roman" panose="02020603050405020304" pitchFamily="18" charset="0"/>
            </a:endParaRPr>
          </a:p>
          <a:p>
            <a:pPr indent="646389"/>
            <a:endParaRPr lang="en-US" altLang="zh-CN" sz="3959" dirty="0">
              <a:latin typeface="Times New Roman" panose="02020603050405020304" pitchFamily="18" charset="0"/>
              <a:cs typeface="Times New Roman" panose="02020603050405020304" pitchFamily="18" charset="0"/>
            </a:endParaRPr>
          </a:p>
          <a:p>
            <a:pPr indent="646389"/>
            <a:endParaRPr lang="en-US" altLang="zh-CN" sz="3959" dirty="0">
              <a:latin typeface="Times New Roman" panose="02020603050405020304" pitchFamily="18" charset="0"/>
              <a:cs typeface="Times New Roman" panose="02020603050405020304" pitchFamily="18" charset="0"/>
            </a:endParaRPr>
          </a:p>
          <a:p>
            <a:pPr indent="646389"/>
            <a:endParaRPr lang="en-US" altLang="zh-CN" sz="3959" dirty="0">
              <a:latin typeface="Times New Roman" panose="02020603050405020304" pitchFamily="18" charset="0"/>
              <a:cs typeface="Times New Roman" panose="02020603050405020304" pitchFamily="18" charset="0"/>
            </a:endParaRPr>
          </a:p>
          <a:p>
            <a:pPr indent="646389"/>
            <a:endParaRPr lang="en-US" altLang="zh-CN" sz="3959" dirty="0">
              <a:latin typeface="Times New Roman" panose="02020603050405020304" pitchFamily="18" charset="0"/>
              <a:cs typeface="Times New Roman" panose="02020603050405020304" pitchFamily="18" charset="0"/>
            </a:endParaRPr>
          </a:p>
          <a:p>
            <a:pPr indent="646389"/>
            <a:endParaRPr lang="en-US" altLang="zh-CN" sz="3959" dirty="0">
              <a:latin typeface="Times New Roman" panose="02020603050405020304" pitchFamily="18" charset="0"/>
              <a:cs typeface="Times New Roman" panose="02020603050405020304" pitchFamily="18" charset="0"/>
            </a:endParaRPr>
          </a:p>
          <a:p>
            <a:pPr indent="646389"/>
            <a:endParaRPr lang="en-US" altLang="zh-CN" sz="3959" dirty="0">
              <a:latin typeface="Times New Roman" panose="02020603050405020304" pitchFamily="18" charset="0"/>
              <a:cs typeface="Times New Roman" panose="02020603050405020304" pitchFamily="18" charset="0"/>
            </a:endParaRPr>
          </a:p>
          <a:p>
            <a:pPr indent="646389"/>
            <a:endParaRPr lang="en-US" altLang="zh-CN" sz="3959" dirty="0">
              <a:latin typeface="Times New Roman" panose="02020603050405020304" pitchFamily="18" charset="0"/>
              <a:cs typeface="Times New Roman" panose="02020603050405020304" pitchFamily="18" charset="0"/>
            </a:endParaRPr>
          </a:p>
          <a:p>
            <a:pPr indent="646389"/>
            <a:endParaRPr lang="en-US" altLang="zh-CN" sz="3959" dirty="0">
              <a:latin typeface="Times New Roman" panose="02020603050405020304" pitchFamily="18" charset="0"/>
              <a:cs typeface="Times New Roman" panose="02020603050405020304" pitchFamily="18" charset="0"/>
            </a:endParaRPr>
          </a:p>
          <a:p>
            <a:pPr indent="646389"/>
            <a:endParaRPr lang="en-US" altLang="zh-CN" sz="3959" dirty="0">
              <a:latin typeface="Times New Roman" panose="02020603050405020304" pitchFamily="18" charset="0"/>
              <a:cs typeface="Times New Roman" panose="02020603050405020304" pitchFamily="18" charset="0"/>
            </a:endParaRPr>
          </a:p>
          <a:p>
            <a:pPr indent="646389"/>
            <a:endParaRPr lang="en-US" altLang="zh-CN" sz="3959" dirty="0">
              <a:latin typeface="Times New Roman" panose="02020603050405020304" pitchFamily="18" charset="0"/>
              <a:cs typeface="Times New Roman" panose="02020603050405020304" pitchFamily="18" charset="0"/>
            </a:endParaRPr>
          </a:p>
        </p:txBody>
      </p:sp>
      <p:sp>
        <p:nvSpPr>
          <p:cNvPr id="2" name="矩形 1">
            <a:extLst>
              <a:ext uri="{FF2B5EF4-FFF2-40B4-BE49-F238E27FC236}">
                <a16:creationId xmlns:a16="http://schemas.microsoft.com/office/drawing/2014/main" id="{CA7A91B0-D3CF-4274-DFC1-EFB17B6023A4}"/>
              </a:ext>
            </a:extLst>
          </p:cNvPr>
          <p:cNvSpPr/>
          <p:nvPr/>
        </p:nvSpPr>
        <p:spPr>
          <a:xfrm>
            <a:off x="384176" y="453797"/>
            <a:ext cx="20095087" cy="68574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9762"/>
          </a:p>
        </p:txBody>
      </p:sp>
      <p:sp>
        <p:nvSpPr>
          <p:cNvPr id="7" name="文本框 6">
            <a:extLst>
              <a:ext uri="{FF2B5EF4-FFF2-40B4-BE49-F238E27FC236}">
                <a16:creationId xmlns:a16="http://schemas.microsoft.com/office/drawing/2014/main" id="{3DAEC759-6940-B293-EFDD-3579D2593676}"/>
              </a:ext>
            </a:extLst>
          </p:cNvPr>
          <p:cNvSpPr txBox="1"/>
          <p:nvPr/>
        </p:nvSpPr>
        <p:spPr>
          <a:xfrm>
            <a:off x="173785" y="39881361"/>
            <a:ext cx="29944264" cy="2677656"/>
          </a:xfrm>
          <a:prstGeom prst="rect">
            <a:avLst/>
          </a:prstGeom>
          <a:solidFill>
            <a:schemeClr val="bg1"/>
          </a:solidFill>
          <a:ln>
            <a:solidFill>
              <a:schemeClr val="tx1"/>
            </a:solidFill>
          </a:ln>
        </p:spPr>
        <p:txBody>
          <a:bodyPr wrap="square" rtlCol="0">
            <a:spAutoFit/>
          </a:bodyPr>
          <a:lstStyle/>
          <a:p>
            <a:r>
              <a:rPr lang="en-US" altLang="zh-CN" sz="6000" dirty="0">
                <a:latin typeface="Times New Roman" panose="02020603050405020304" pitchFamily="18" charset="0"/>
                <a:cs typeface="Times New Roman" panose="02020603050405020304" pitchFamily="18" charset="0"/>
              </a:rPr>
              <a:t>Acknowledgements</a:t>
            </a:r>
          </a:p>
          <a:p>
            <a:pPr indent="646389"/>
            <a:r>
              <a:rPr lang="en-US" altLang="zh-CN" sz="3600" dirty="0">
                <a:latin typeface="Times New Roman" panose="02020603050405020304" pitchFamily="18" charset="0"/>
                <a:cs typeface="Times New Roman" panose="02020603050405020304" pitchFamily="18" charset="0"/>
              </a:rPr>
              <a:t>This work has been submitted to </a:t>
            </a:r>
            <a:r>
              <a:rPr lang="en-US" altLang="zh-CN" sz="3600" i="1" dirty="0">
                <a:latin typeface="Times New Roman" panose="02020603050405020304" pitchFamily="18" charset="0"/>
                <a:cs typeface="Times New Roman" panose="02020603050405020304" pitchFamily="18" charset="0"/>
              </a:rPr>
              <a:t>Chemical Geology</a:t>
            </a:r>
            <a:r>
              <a:rPr lang="en-US" altLang="zh-CN" sz="3600" dirty="0">
                <a:latin typeface="Times New Roman" panose="02020603050405020304" pitchFamily="18" charset="0"/>
                <a:cs typeface="Times New Roman" panose="02020603050405020304" pitchFamily="18" charset="0"/>
              </a:rPr>
              <a:t>. The work was supported by funds from the Charles T McCord Jr Chair in Petroleum Geology at LSU and Wolfson Fellowship at the Royal Society (UK). Samples were provided from the International Ocean Discovery Program. Thanks to Sophie Vincent (LSU) for her help in sample processing and analysis. </a:t>
            </a:r>
          </a:p>
        </p:txBody>
      </p:sp>
      <p:sp>
        <p:nvSpPr>
          <p:cNvPr id="19" name="矩形 18">
            <a:extLst>
              <a:ext uri="{FF2B5EF4-FFF2-40B4-BE49-F238E27FC236}">
                <a16:creationId xmlns:a16="http://schemas.microsoft.com/office/drawing/2014/main" id="{5A7B219B-C854-D9B4-26A4-9559477DF1E8}"/>
              </a:ext>
            </a:extLst>
          </p:cNvPr>
          <p:cNvSpPr/>
          <p:nvPr/>
        </p:nvSpPr>
        <p:spPr>
          <a:xfrm>
            <a:off x="15325275" y="5201991"/>
            <a:ext cx="14792774" cy="34463336"/>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9762"/>
          </a:p>
        </p:txBody>
      </p:sp>
      <p:pic>
        <p:nvPicPr>
          <p:cNvPr id="4" name="Picture 3">
            <a:extLst>
              <a:ext uri="{FF2B5EF4-FFF2-40B4-BE49-F238E27FC236}">
                <a16:creationId xmlns:a16="http://schemas.microsoft.com/office/drawing/2014/main" id="{287DF886-765B-0C09-6B15-35CA1926730E}"/>
              </a:ext>
            </a:extLst>
          </p:cNvPr>
          <p:cNvPicPr>
            <a:picLocks noChangeAspect="1"/>
          </p:cNvPicPr>
          <p:nvPr/>
        </p:nvPicPr>
        <p:blipFill>
          <a:blip r:embed="rId4"/>
          <a:stretch>
            <a:fillRect/>
          </a:stretch>
        </p:blipFill>
        <p:spPr>
          <a:xfrm>
            <a:off x="297680" y="20816106"/>
            <a:ext cx="7851829" cy="4683944"/>
          </a:xfrm>
          <a:prstGeom prst="rect">
            <a:avLst/>
          </a:prstGeom>
        </p:spPr>
      </p:pic>
      <p:pic>
        <p:nvPicPr>
          <p:cNvPr id="15" name="Picture 14">
            <a:extLst>
              <a:ext uri="{FF2B5EF4-FFF2-40B4-BE49-F238E27FC236}">
                <a16:creationId xmlns:a16="http://schemas.microsoft.com/office/drawing/2014/main" id="{E3E60F6E-B752-0A6D-45DC-32E2B863F3FE}"/>
              </a:ext>
            </a:extLst>
          </p:cNvPr>
          <p:cNvPicPr>
            <a:picLocks noChangeAspect="1"/>
          </p:cNvPicPr>
          <p:nvPr/>
        </p:nvPicPr>
        <p:blipFill>
          <a:blip r:embed="rId5"/>
          <a:stretch>
            <a:fillRect/>
          </a:stretch>
        </p:blipFill>
        <p:spPr>
          <a:xfrm>
            <a:off x="8395907" y="20833821"/>
            <a:ext cx="6261224" cy="4610211"/>
          </a:xfrm>
          <a:prstGeom prst="rect">
            <a:avLst/>
          </a:prstGeom>
        </p:spPr>
      </p:pic>
      <p:pic>
        <p:nvPicPr>
          <p:cNvPr id="23" name="Picture 22">
            <a:extLst>
              <a:ext uri="{FF2B5EF4-FFF2-40B4-BE49-F238E27FC236}">
                <a16:creationId xmlns:a16="http://schemas.microsoft.com/office/drawing/2014/main" id="{8EDEF3DE-39FD-14F4-D427-2A6C11F90F81}"/>
              </a:ext>
            </a:extLst>
          </p:cNvPr>
          <p:cNvPicPr>
            <a:picLocks noChangeAspect="1"/>
          </p:cNvPicPr>
          <p:nvPr/>
        </p:nvPicPr>
        <p:blipFill>
          <a:blip r:embed="rId6"/>
          <a:stretch>
            <a:fillRect/>
          </a:stretch>
        </p:blipFill>
        <p:spPr>
          <a:xfrm>
            <a:off x="9219965" y="25713958"/>
            <a:ext cx="5288178" cy="2406165"/>
          </a:xfrm>
          <a:prstGeom prst="rect">
            <a:avLst/>
          </a:prstGeom>
        </p:spPr>
      </p:pic>
      <p:sp>
        <p:nvSpPr>
          <p:cNvPr id="25" name="TextBox 24">
            <a:extLst>
              <a:ext uri="{FF2B5EF4-FFF2-40B4-BE49-F238E27FC236}">
                <a16:creationId xmlns:a16="http://schemas.microsoft.com/office/drawing/2014/main" id="{B8EAD1E1-9B8E-75E8-1CCA-748902902F61}"/>
              </a:ext>
            </a:extLst>
          </p:cNvPr>
          <p:cNvSpPr txBox="1"/>
          <p:nvPr/>
        </p:nvSpPr>
        <p:spPr>
          <a:xfrm>
            <a:off x="495300" y="29491514"/>
            <a:ext cx="14117316" cy="10618291"/>
          </a:xfrm>
          <a:prstGeom prst="rect">
            <a:avLst/>
          </a:prstGeom>
          <a:noFill/>
          <a:ln>
            <a:noFill/>
          </a:ln>
        </p:spPr>
        <p:txBody>
          <a:bodyPr wrap="square" rtlCol="0">
            <a:spAutoFit/>
          </a:bodyPr>
          <a:lstStyle/>
          <a:p>
            <a:r>
              <a:rPr lang="en-US" altLang="zh-CN" sz="7200" dirty="0">
                <a:latin typeface="Times New Roman" panose="02020603050405020304" pitchFamily="18" charset="0"/>
                <a:cs typeface="Times New Roman" panose="02020603050405020304" pitchFamily="18" charset="0"/>
              </a:rPr>
              <a:t>Results</a:t>
            </a:r>
          </a:p>
          <a:p>
            <a:pPr indent="646389" algn="just"/>
            <a:r>
              <a:rPr lang="en-US" altLang="zh-CN" sz="3600" dirty="0">
                <a:latin typeface="Times New Roman" panose="02020603050405020304" pitchFamily="18" charset="0"/>
                <a:cs typeface="Times New Roman" panose="02020603050405020304" pitchFamily="18" charset="0"/>
              </a:rPr>
              <a:t>New Guinea </a:t>
            </a:r>
            <a:r>
              <a:rPr lang="en-US" altLang="zh-CN" sz="3600" dirty="0">
                <a:latin typeface="Symbol" panose="05050102010706020507" pitchFamily="18" charset="2"/>
                <a:cs typeface="Times New Roman" panose="02020603050405020304" pitchFamily="18" charset="0"/>
              </a:rPr>
              <a:t></a:t>
            </a:r>
            <a:r>
              <a:rPr lang="en-US" altLang="zh-CN" sz="3600" dirty="0">
                <a:latin typeface="Times New Roman" panose="02020603050405020304" pitchFamily="18" charset="0"/>
                <a:cs typeface="Times New Roman" panose="02020603050405020304" pitchFamily="18" charset="0"/>
              </a:rPr>
              <a:t>CO</a:t>
            </a:r>
            <a:r>
              <a:rPr lang="en-US" altLang="zh-CN" sz="3600" baseline="-25000" dirty="0">
                <a:latin typeface="Times New Roman" panose="02020603050405020304" pitchFamily="18" charset="0"/>
                <a:cs typeface="Times New Roman" panose="02020603050405020304" pitchFamily="18" charset="0"/>
              </a:rPr>
              <a:t>2</a:t>
            </a:r>
            <a:r>
              <a:rPr lang="en-US" altLang="zh-CN" sz="3600" dirty="0">
                <a:latin typeface="Times New Roman" panose="02020603050405020304" pitchFamily="18" charset="0"/>
                <a:cs typeface="Times New Roman" panose="02020603050405020304" pitchFamily="18" charset="0"/>
              </a:rPr>
              <a:t> values range as low as ~1.0 mol/kg in the present day and ~240 ka, assuming the granite end member model and ~2.3 mol/kg with the metasedimentary end member. Maximum </a:t>
            </a:r>
            <a:r>
              <a:rPr lang="en-US" altLang="zh-CN" sz="3600" dirty="0">
                <a:latin typeface="Symbol" panose="05050102010706020507" pitchFamily="18" charset="2"/>
                <a:cs typeface="Times New Roman" panose="02020603050405020304" pitchFamily="18" charset="0"/>
              </a:rPr>
              <a:t></a:t>
            </a:r>
            <a:r>
              <a:rPr lang="en-US" altLang="zh-CN" sz="3600" dirty="0">
                <a:latin typeface="Times New Roman" panose="02020603050405020304" pitchFamily="18" charset="0"/>
                <a:cs typeface="Times New Roman" panose="02020603050405020304" pitchFamily="18" charset="0"/>
              </a:rPr>
              <a:t>CO2 values are estimated at ~260 ka, 100 ka, and 60 ka and are ~3.4 and 3.7 mol/kg respectively for granite and metasedimentary continental end members. These values are high compared to Himalayan sediments and reflect the dominant, mafic source rock compositions. This implies that weathering of New Guinea has been removing three to four times more CO</a:t>
            </a:r>
            <a:r>
              <a:rPr lang="en-US" altLang="zh-CN" sz="3600" baseline="-25000" dirty="0">
                <a:latin typeface="Times New Roman" panose="02020603050405020304" pitchFamily="18" charset="0"/>
                <a:cs typeface="Times New Roman" panose="02020603050405020304" pitchFamily="18" charset="0"/>
              </a:rPr>
              <a:t>2</a:t>
            </a:r>
            <a:r>
              <a:rPr lang="en-US" altLang="zh-CN" sz="3600" dirty="0">
                <a:latin typeface="Times New Roman" panose="02020603050405020304" pitchFamily="18" charset="0"/>
                <a:cs typeface="Times New Roman" panose="02020603050405020304" pitchFamily="18" charset="0"/>
              </a:rPr>
              <a:t> from the atmosphere per unit weight of sediment than erosion in mainland Asia. Surprisingly, the result implies that CO</a:t>
            </a:r>
            <a:r>
              <a:rPr lang="en-US" altLang="zh-CN" sz="3600" baseline="-25000" dirty="0">
                <a:latin typeface="Times New Roman" panose="02020603050405020304" pitchFamily="18" charset="0"/>
                <a:cs typeface="Times New Roman" panose="02020603050405020304" pitchFamily="18" charset="0"/>
              </a:rPr>
              <a:t>2</a:t>
            </a:r>
            <a:r>
              <a:rPr lang="en-US" altLang="zh-CN" sz="3600" dirty="0">
                <a:latin typeface="Times New Roman" panose="02020603050405020304" pitchFamily="18" charset="0"/>
                <a:cs typeface="Times New Roman" panose="02020603050405020304" pitchFamily="18" charset="0"/>
              </a:rPr>
              <a:t> consumption decreased during warmer interglacial periods when faster rates of alteration would be expected to result in more chemical weathering.</a:t>
            </a:r>
          </a:p>
          <a:p>
            <a:pPr indent="646389" algn="just"/>
            <a:r>
              <a:rPr lang="en-US" altLang="zh-CN" sz="3600" dirty="0">
                <a:latin typeface="Times New Roman" panose="02020603050405020304" pitchFamily="18" charset="0"/>
                <a:cs typeface="Times New Roman" panose="02020603050405020304" pitchFamily="18" charset="0"/>
              </a:rPr>
              <a:t>Stronger alteration would imply higher CO</a:t>
            </a:r>
            <a:r>
              <a:rPr lang="en-US" altLang="zh-CN" sz="3600" baseline="-25000" dirty="0">
                <a:latin typeface="Times New Roman" panose="02020603050405020304" pitchFamily="18" charset="0"/>
                <a:cs typeface="Times New Roman" panose="02020603050405020304" pitchFamily="18" charset="0"/>
              </a:rPr>
              <a:t>2</a:t>
            </a:r>
            <a:r>
              <a:rPr lang="en-US" altLang="zh-CN" sz="3600" dirty="0">
                <a:latin typeface="Times New Roman" panose="02020603050405020304" pitchFamily="18" charset="0"/>
                <a:cs typeface="Times New Roman" panose="02020603050405020304" pitchFamily="18" charset="0"/>
              </a:rPr>
              <a:t> consumption if erosion rates were constant and coherent with the variations in the CIA. However, the impact of stronger alteration on </a:t>
            </a:r>
            <a:r>
              <a:rPr lang="en-US" altLang="zh-CN" sz="3600" dirty="0">
                <a:latin typeface="Symbol" panose="05050102010706020507" pitchFamily="18" charset="2"/>
                <a:cs typeface="Times New Roman" panose="02020603050405020304" pitchFamily="18" charset="0"/>
              </a:rPr>
              <a:t></a:t>
            </a:r>
            <a:r>
              <a:rPr lang="en-US" altLang="zh-CN" sz="3600" dirty="0">
                <a:latin typeface="Times New Roman" panose="02020603050405020304" pitchFamily="18" charset="0"/>
                <a:cs typeface="Times New Roman" panose="02020603050405020304" pitchFamily="18" charset="0"/>
              </a:rPr>
              <a:t>CO2 values is modest. Instead, the contribution linked to provenance change is dominant.</a:t>
            </a:r>
          </a:p>
          <a:p>
            <a:pPr indent="646389" algn="just"/>
            <a:endParaRPr lang="en-US" altLang="zh-CN" sz="3600" dirty="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76182D62-728C-4ABB-D1B6-8C270497CBAE}"/>
              </a:ext>
            </a:extLst>
          </p:cNvPr>
          <p:cNvSpPr txBox="1"/>
          <p:nvPr/>
        </p:nvSpPr>
        <p:spPr>
          <a:xfrm>
            <a:off x="366250" y="25832900"/>
            <a:ext cx="8772233" cy="2862322"/>
          </a:xfrm>
          <a:prstGeom prst="rect">
            <a:avLst/>
          </a:prstGeom>
          <a:noFill/>
          <a:ln>
            <a:noFill/>
          </a:ln>
        </p:spPr>
        <p:txBody>
          <a:bodyPr wrap="square" rtlCol="0">
            <a:spAutoFit/>
          </a:bodyPr>
          <a:lstStyle/>
          <a:p>
            <a:r>
              <a:rPr lang="en-US" sz="3600" b="1" dirty="0">
                <a:latin typeface="Times New Roman" panose="02020603050405020304" pitchFamily="18" charset="0"/>
                <a:cs typeface="Times New Roman" panose="02020603050405020304" pitchFamily="18" charset="0"/>
              </a:rPr>
              <a:t>Bathymetric, topographic and geologic maps of eastern New Guinea and surrounding regions.</a:t>
            </a:r>
            <a:r>
              <a:rPr lang="zh-CN" altLang="en-US" sz="3600" b="1" dirty="0">
                <a:latin typeface="Times New Roman" panose="02020603050405020304" pitchFamily="18" charset="0"/>
                <a:cs typeface="Times New Roman" panose="02020603050405020304" pitchFamily="18" charset="0"/>
              </a:rPr>
              <a:t> </a:t>
            </a:r>
            <a:r>
              <a:rPr lang="en-US" sz="3600" b="1" dirty="0">
                <a:latin typeface="Times New Roman" panose="02020603050405020304" pitchFamily="18" charset="0"/>
                <a:cs typeface="Times New Roman" panose="02020603050405020304" pitchFamily="18" charset="0"/>
              </a:rPr>
              <a:t>Base map generated by </a:t>
            </a:r>
            <a:r>
              <a:rPr lang="en-US" sz="3600" b="1" dirty="0" err="1">
                <a:latin typeface="Times New Roman" panose="02020603050405020304" pitchFamily="18" charset="0"/>
                <a:cs typeface="Times New Roman" panose="02020603050405020304" pitchFamily="18" charset="0"/>
              </a:rPr>
              <a:t>GeoMapApp</a:t>
            </a:r>
            <a:r>
              <a:rPr lang="en-US" sz="3600" b="1" dirty="0">
                <a:latin typeface="Times New Roman" panose="02020603050405020304" pitchFamily="18" charset="0"/>
                <a:cs typeface="Times New Roman" panose="02020603050405020304" pitchFamily="18" charset="0"/>
              </a:rPr>
              <a:t>; Bedrock map modified from </a:t>
            </a:r>
            <a:r>
              <a:rPr lang="en-US" sz="3600" b="1" i="1" dirty="0">
                <a:latin typeface="Times New Roman" panose="02020603050405020304" pitchFamily="18" charset="0"/>
                <a:cs typeface="Times New Roman" panose="02020603050405020304" pitchFamily="18" charset="0"/>
              </a:rPr>
              <a:t>Davies</a:t>
            </a:r>
            <a:r>
              <a:rPr lang="en-US" sz="3600" b="1" dirty="0">
                <a:latin typeface="Times New Roman" panose="02020603050405020304" pitchFamily="18" charset="0"/>
                <a:cs typeface="Times New Roman" panose="02020603050405020304" pitchFamily="18" charset="0"/>
              </a:rPr>
              <a:t> (2012).</a:t>
            </a:r>
          </a:p>
        </p:txBody>
      </p:sp>
      <p:sp>
        <p:nvSpPr>
          <p:cNvPr id="34" name="文本框 8">
            <a:extLst>
              <a:ext uri="{FF2B5EF4-FFF2-40B4-BE49-F238E27FC236}">
                <a16:creationId xmlns:a16="http://schemas.microsoft.com/office/drawing/2014/main" id="{9D707108-4C00-9B45-2647-EDA855A892EE}"/>
              </a:ext>
            </a:extLst>
          </p:cNvPr>
          <p:cNvSpPr txBox="1"/>
          <p:nvPr/>
        </p:nvSpPr>
        <p:spPr>
          <a:xfrm>
            <a:off x="15480823" y="13642168"/>
            <a:ext cx="14345205" cy="1200329"/>
          </a:xfrm>
          <a:prstGeom prst="rect">
            <a:avLst/>
          </a:prstGeom>
          <a:noFill/>
          <a:ln>
            <a:noFill/>
          </a:ln>
        </p:spPr>
        <p:txBody>
          <a:bodyPr wrap="square" rtlCol="0">
            <a:spAutoFit/>
          </a:bodyPr>
          <a:lstStyle/>
          <a:p>
            <a:pPr algn="just"/>
            <a:r>
              <a:rPr lang="en-US" altLang="zh-CN" sz="3600" b="1" dirty="0">
                <a:latin typeface="Times New Roman" panose="02020603050405020304" pitchFamily="18" charset="0"/>
                <a:cs typeface="Times New Roman" panose="02020603050405020304" pitchFamily="18" charset="0"/>
              </a:rPr>
              <a:t>Cross plot of Nd and Sr isotope compositions for samples together with bedrock analyses from the GEOROC database</a:t>
            </a:r>
          </a:p>
        </p:txBody>
      </p:sp>
      <p:sp>
        <p:nvSpPr>
          <p:cNvPr id="35" name="文本框 8">
            <a:extLst>
              <a:ext uri="{FF2B5EF4-FFF2-40B4-BE49-F238E27FC236}">
                <a16:creationId xmlns:a16="http://schemas.microsoft.com/office/drawing/2014/main" id="{DBBB5B02-AC32-3A3D-083D-7843A8D66FE9}"/>
              </a:ext>
            </a:extLst>
          </p:cNvPr>
          <p:cNvSpPr txBox="1"/>
          <p:nvPr/>
        </p:nvSpPr>
        <p:spPr>
          <a:xfrm>
            <a:off x="15382897" y="27197970"/>
            <a:ext cx="14443131" cy="1754326"/>
          </a:xfrm>
          <a:prstGeom prst="rect">
            <a:avLst/>
          </a:prstGeom>
          <a:noFill/>
          <a:ln>
            <a:noFill/>
          </a:ln>
        </p:spPr>
        <p:txBody>
          <a:bodyPr wrap="square" rtlCol="0">
            <a:spAutoFit/>
          </a:bodyPr>
          <a:lstStyle/>
          <a:p>
            <a:pPr algn="just"/>
            <a:r>
              <a:rPr lang="en-US" altLang="zh-CN" sz="3600" b="1" dirty="0">
                <a:latin typeface="Times New Roman" panose="02020603050405020304" pitchFamily="18" charset="0"/>
                <a:cs typeface="Times New Roman" panose="02020603050405020304" pitchFamily="18" charset="0"/>
              </a:rPr>
              <a:t>Temporal evolution in chemical weathering proxies and benthic foraminifer oxygen isotope values from </a:t>
            </a:r>
            <a:r>
              <a:rPr lang="en-US" altLang="zh-CN" sz="3600" b="1" dirty="0" err="1">
                <a:latin typeface="Times New Roman" panose="02020603050405020304" pitchFamily="18" charset="0"/>
                <a:cs typeface="Times New Roman" panose="02020603050405020304" pitchFamily="18" charset="0"/>
              </a:rPr>
              <a:t>Westerhold</a:t>
            </a:r>
            <a:r>
              <a:rPr lang="en-US" altLang="zh-CN" sz="3600" b="1" dirty="0">
                <a:latin typeface="Times New Roman" panose="02020603050405020304" pitchFamily="18" charset="0"/>
                <a:cs typeface="Times New Roman" panose="02020603050405020304" pitchFamily="18" charset="0"/>
              </a:rPr>
              <a:t> et al. (2020) as a proxy for ocean temperature. </a:t>
            </a:r>
          </a:p>
        </p:txBody>
      </p:sp>
      <p:sp>
        <p:nvSpPr>
          <p:cNvPr id="42" name="TextBox 41">
            <a:extLst>
              <a:ext uri="{FF2B5EF4-FFF2-40B4-BE49-F238E27FC236}">
                <a16:creationId xmlns:a16="http://schemas.microsoft.com/office/drawing/2014/main" id="{536394CE-BC1F-2C30-F2DC-A7E8C26CB6DC}"/>
              </a:ext>
            </a:extLst>
          </p:cNvPr>
          <p:cNvSpPr txBox="1"/>
          <p:nvPr/>
        </p:nvSpPr>
        <p:spPr>
          <a:xfrm>
            <a:off x="15744370" y="29301014"/>
            <a:ext cx="7870068" cy="8956298"/>
          </a:xfrm>
          <a:prstGeom prst="rect">
            <a:avLst/>
          </a:prstGeom>
          <a:noFill/>
        </p:spPr>
        <p:txBody>
          <a:bodyPr wrap="square" rtlCol="0">
            <a:spAutoFit/>
          </a:bodyPr>
          <a:lstStyle/>
          <a:p>
            <a:pPr indent="646389" algn="just"/>
            <a:r>
              <a:rPr lang="en-US" sz="3600" dirty="0">
                <a:latin typeface="Times New Roman" panose="02020603050405020304" pitchFamily="18" charset="0"/>
                <a:cs typeface="Times New Roman" panose="02020603050405020304" pitchFamily="18" charset="0"/>
              </a:rPr>
              <a:t>Stronger rain during interglacial periods penetrated deeper into the Highlands and increased erosion from continental source rocks located at high elevations, which negatively impacted CO</a:t>
            </a:r>
            <a:r>
              <a:rPr lang="en-US" sz="3600" baseline="-25000" dirty="0">
                <a:latin typeface="Times New Roman" panose="02020603050405020304" pitchFamily="18" charset="0"/>
                <a:cs typeface="Times New Roman" panose="02020603050405020304" pitchFamily="18" charset="0"/>
              </a:rPr>
              <a:t>2</a:t>
            </a:r>
            <a:r>
              <a:rPr lang="en-US" sz="3600" dirty="0">
                <a:latin typeface="Times New Roman" panose="02020603050405020304" pitchFamily="18" charset="0"/>
                <a:cs typeface="Times New Roman" panose="02020603050405020304" pitchFamily="18" charset="0"/>
              </a:rPr>
              <a:t> consumption from silicate weathering. Chemical weathering of the mafic arc-ophiolite units was greater during glacial times, resulting in stronger CO</a:t>
            </a:r>
            <a:r>
              <a:rPr lang="en-US" sz="3600" baseline="-25000" dirty="0">
                <a:latin typeface="Times New Roman" panose="02020603050405020304" pitchFamily="18" charset="0"/>
                <a:cs typeface="Times New Roman" panose="02020603050405020304" pitchFamily="18" charset="0"/>
              </a:rPr>
              <a:t>2</a:t>
            </a:r>
            <a:r>
              <a:rPr lang="en-US" sz="3600" dirty="0">
                <a:latin typeface="Times New Roman" panose="02020603050405020304" pitchFamily="18" charset="0"/>
                <a:cs typeface="Times New Roman" panose="02020603050405020304" pitchFamily="18" charset="0"/>
              </a:rPr>
              <a:t> consumption. There is positive feedback between global climate and chemical weathering in New Guinea whereby reduced CO</a:t>
            </a:r>
            <a:r>
              <a:rPr lang="en-US" sz="3600" baseline="-25000" dirty="0">
                <a:latin typeface="Times New Roman" panose="02020603050405020304" pitchFamily="18" charset="0"/>
                <a:cs typeface="Times New Roman" panose="02020603050405020304" pitchFamily="18" charset="0"/>
              </a:rPr>
              <a:t>2</a:t>
            </a:r>
            <a:r>
              <a:rPr lang="en-US" sz="3600" dirty="0">
                <a:latin typeface="Times New Roman" panose="02020603050405020304" pitchFamily="18" charset="0"/>
                <a:cs typeface="Times New Roman" panose="02020603050405020304" pitchFamily="18" charset="0"/>
              </a:rPr>
              <a:t> consumption due to weathering during interglacial times helped maintain high levels of CO</a:t>
            </a:r>
            <a:r>
              <a:rPr lang="en-US" sz="3600" baseline="-25000" dirty="0">
                <a:latin typeface="Times New Roman" panose="02020603050405020304" pitchFamily="18" charset="0"/>
                <a:cs typeface="Times New Roman" panose="02020603050405020304" pitchFamily="18" charset="0"/>
              </a:rPr>
              <a:t>2</a:t>
            </a:r>
            <a:r>
              <a:rPr lang="en-US" sz="3600" dirty="0">
                <a:latin typeface="Times New Roman" panose="02020603050405020304" pitchFamily="18" charset="0"/>
                <a:cs typeface="Times New Roman" panose="02020603050405020304" pitchFamily="18" charset="0"/>
              </a:rPr>
              <a:t> and thus higher temperatures.</a:t>
            </a:r>
          </a:p>
        </p:txBody>
      </p:sp>
      <p:pic>
        <p:nvPicPr>
          <p:cNvPr id="5" name="图片 4" descr="图表, 图示&#10;&#10;AI 生成的内容可能不正确。">
            <a:extLst>
              <a:ext uri="{FF2B5EF4-FFF2-40B4-BE49-F238E27FC236}">
                <a16:creationId xmlns:a16="http://schemas.microsoft.com/office/drawing/2014/main" id="{29E55EE8-67B8-D6E4-5F9B-6105B654CAB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415333" y="5676986"/>
            <a:ext cx="14410696" cy="7828343"/>
          </a:xfrm>
          <a:prstGeom prst="rect">
            <a:avLst/>
          </a:prstGeom>
        </p:spPr>
      </p:pic>
      <p:pic>
        <p:nvPicPr>
          <p:cNvPr id="14" name="图片 13">
            <a:extLst>
              <a:ext uri="{FF2B5EF4-FFF2-40B4-BE49-F238E27FC236}">
                <a16:creationId xmlns:a16="http://schemas.microsoft.com/office/drawing/2014/main" id="{D21CFAD7-29D8-1878-3952-824E52F2311C}"/>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5415333" y="15393869"/>
            <a:ext cx="14307233" cy="11704156"/>
          </a:xfrm>
          <a:prstGeom prst="rect">
            <a:avLst/>
          </a:prstGeom>
        </p:spPr>
      </p:pic>
      <p:pic>
        <p:nvPicPr>
          <p:cNvPr id="17" name="图片 16" descr="图表, 瀑布图&#10;&#10;AI 生成的内容可能不正确。">
            <a:extLst>
              <a:ext uri="{FF2B5EF4-FFF2-40B4-BE49-F238E27FC236}">
                <a16:creationId xmlns:a16="http://schemas.microsoft.com/office/drawing/2014/main" id="{B314EE5C-2ADC-F7A6-E0DC-3BE18DA7FF5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070744" y="29183471"/>
            <a:ext cx="5699260" cy="10314676"/>
          </a:xfrm>
          <a:prstGeom prst="rect">
            <a:avLst/>
          </a:prstGeom>
        </p:spPr>
      </p:pic>
      <p:sp>
        <p:nvSpPr>
          <p:cNvPr id="18" name="文本框 8">
            <a:extLst>
              <a:ext uri="{FF2B5EF4-FFF2-40B4-BE49-F238E27FC236}">
                <a16:creationId xmlns:a16="http://schemas.microsoft.com/office/drawing/2014/main" id="{B01718C1-F926-4981-4402-A7D9DB071B30}"/>
              </a:ext>
            </a:extLst>
          </p:cNvPr>
          <p:cNvSpPr txBox="1"/>
          <p:nvPr/>
        </p:nvSpPr>
        <p:spPr>
          <a:xfrm>
            <a:off x="15591970" y="38425563"/>
            <a:ext cx="8255477" cy="1200329"/>
          </a:xfrm>
          <a:prstGeom prst="rect">
            <a:avLst/>
          </a:prstGeom>
          <a:noFill/>
          <a:ln>
            <a:noFill/>
          </a:ln>
        </p:spPr>
        <p:txBody>
          <a:bodyPr wrap="square" rtlCol="0">
            <a:spAutoFit/>
          </a:bodyPr>
          <a:lstStyle/>
          <a:p>
            <a:pPr algn="just"/>
            <a:r>
              <a:rPr lang="en-US" altLang="zh-CN" sz="3600" b="1" dirty="0">
                <a:latin typeface="Times New Roman" panose="02020603050405020304" pitchFamily="18" charset="0"/>
                <a:cs typeface="Times New Roman" panose="02020603050405020304" pitchFamily="18" charset="0"/>
              </a:rPr>
              <a:t>Waterfall plot of weathering controlling factors.</a:t>
            </a:r>
          </a:p>
        </p:txBody>
      </p:sp>
    </p:spTree>
    <p:extLst>
      <p:ext uri="{BB962C8B-B14F-4D97-AF65-F5344CB8AC3E}">
        <p14:creationId xmlns:p14="http://schemas.microsoft.com/office/powerpoint/2010/main" val="3298677921"/>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2013 - 2022 Theme</Template>
  <TotalTime>60</TotalTime>
  <Words>735</Words>
  <Application>Microsoft Office PowerPoint</Application>
  <PresentationFormat>自定义</PresentationFormat>
  <Paragraphs>29</Paragraphs>
  <Slides>1</Slides>
  <Notes>1</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vt:i4>
      </vt:variant>
    </vt:vector>
  </HeadingPairs>
  <TitlesOfParts>
    <vt:vector size="8" baseType="lpstr">
      <vt:lpstr>Aptos</vt:lpstr>
      <vt:lpstr>Arial</vt:lpstr>
      <vt:lpstr>Calibri</vt:lpstr>
      <vt:lpstr>Calibri Light</vt:lpstr>
      <vt:lpstr>Symbol</vt:lpstr>
      <vt:lpstr>Times New Roman</vt:lpstr>
      <vt:lpstr>Office 2013 - 2022 Theme</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Yifan Du</dc:creator>
  <cp:lastModifiedBy>Du, Yifan</cp:lastModifiedBy>
  <cp:revision>15</cp:revision>
  <dcterms:created xsi:type="dcterms:W3CDTF">2023-07-21T14:19:13Z</dcterms:created>
  <dcterms:modified xsi:type="dcterms:W3CDTF">2025-02-09T13:32:05Z</dcterms:modified>
</cp:coreProperties>
</file>