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92" r:id="rId3"/>
    <p:sldId id="283" r:id="rId4"/>
    <p:sldId id="279" r:id="rId5"/>
    <p:sldId id="260" r:id="rId6"/>
    <p:sldId id="281" r:id="rId7"/>
    <p:sldId id="286" r:id="rId8"/>
    <p:sldId id="293" r:id="rId9"/>
    <p:sldId id="294" r:id="rId10"/>
    <p:sldId id="271" r:id="rId11"/>
    <p:sldId id="261" r:id="rId12"/>
    <p:sldId id="272" r:id="rId13"/>
    <p:sldId id="285" r:id="rId14"/>
    <p:sldId id="274" r:id="rId15"/>
    <p:sldId id="295" r:id="rId16"/>
    <p:sldId id="275" r:id="rId17"/>
    <p:sldId id="280" r:id="rId18"/>
    <p:sldId id="291" r:id="rId19"/>
    <p:sldId id="290" r:id="rId20"/>
    <p:sldId id="287" r:id="rId21"/>
    <p:sldId id="288" r:id="rId2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Slab" pitchFamily="2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2F42"/>
    <a:srgbClr val="000D14"/>
    <a:srgbClr val="0028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9935" autoAdjust="0"/>
  </p:normalViewPr>
  <p:slideViewPr>
    <p:cSldViewPr snapToGrid="0">
      <p:cViewPr>
        <p:scale>
          <a:sx n="100" d="100"/>
          <a:sy n="100" d="100"/>
        </p:scale>
        <p:origin x="970" y="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53ECA817-1AAE-A789-A697-7BAD33876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692068bd9_0_58:notes">
            <a:extLst>
              <a:ext uri="{FF2B5EF4-FFF2-40B4-BE49-F238E27FC236}">
                <a16:creationId xmlns:a16="http://schemas.microsoft.com/office/drawing/2014/main" id="{708442C3-9AAB-0981-B0D3-52B332BC40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692068bd9_0_58:notes">
            <a:extLst>
              <a:ext uri="{FF2B5EF4-FFF2-40B4-BE49-F238E27FC236}">
                <a16:creationId xmlns:a16="http://schemas.microsoft.com/office/drawing/2014/main" id="{6C4A3B2F-DBD9-CD9A-EEBB-AEB76C16727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6758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692068bd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692068bd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9C3BEB84-E30D-5D6D-9F90-D7607BE19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692068bd9_0_58:notes">
            <a:extLst>
              <a:ext uri="{FF2B5EF4-FFF2-40B4-BE49-F238E27FC236}">
                <a16:creationId xmlns:a16="http://schemas.microsoft.com/office/drawing/2014/main" id="{58A72B92-0A79-E3E0-E050-78840A25BB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692068bd9_0_58:notes">
            <a:extLst>
              <a:ext uri="{FF2B5EF4-FFF2-40B4-BE49-F238E27FC236}">
                <a16:creationId xmlns:a16="http://schemas.microsoft.com/office/drawing/2014/main" id="{AF89E4BC-A352-D922-98FA-173393D7F4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057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17402D95-9619-930D-D6D7-4DBD74CEB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692068bd9_0_58:notes">
            <a:extLst>
              <a:ext uri="{FF2B5EF4-FFF2-40B4-BE49-F238E27FC236}">
                <a16:creationId xmlns:a16="http://schemas.microsoft.com/office/drawing/2014/main" id="{537B83F6-72BB-B267-0063-749EF33865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692068bd9_0_58:notes">
            <a:extLst>
              <a:ext uri="{FF2B5EF4-FFF2-40B4-BE49-F238E27FC236}">
                <a16:creationId xmlns:a16="http://schemas.microsoft.com/office/drawing/2014/main" id="{D83289E8-231C-129F-4C1B-F0696DD886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6999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65195ABB-A152-D8C2-131A-CCFDA0AE8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692068bd9_0_80:notes">
            <a:extLst>
              <a:ext uri="{FF2B5EF4-FFF2-40B4-BE49-F238E27FC236}">
                <a16:creationId xmlns:a16="http://schemas.microsoft.com/office/drawing/2014/main" id="{B676E4A3-7193-8C91-981D-A662378F44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692068bd9_0_80:notes">
            <a:extLst>
              <a:ext uri="{FF2B5EF4-FFF2-40B4-BE49-F238E27FC236}">
                <a16:creationId xmlns:a16="http://schemas.microsoft.com/office/drawing/2014/main" id="{5BB5A5DF-17E0-B172-2FCF-818DEF8FFB3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266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E100035A-1E52-E054-39FA-B9A552C4A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692068bd9_0_80:notes">
            <a:extLst>
              <a:ext uri="{FF2B5EF4-FFF2-40B4-BE49-F238E27FC236}">
                <a16:creationId xmlns:a16="http://schemas.microsoft.com/office/drawing/2014/main" id="{3DB31336-68CB-D3BC-EED6-0FC4DB4AB3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692068bd9_0_80:notes">
            <a:extLst>
              <a:ext uri="{FF2B5EF4-FFF2-40B4-BE49-F238E27FC236}">
                <a16:creationId xmlns:a16="http://schemas.microsoft.com/office/drawing/2014/main" id="{002412A8-E83A-4508-C3D1-288BBAF46E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54262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768F8DEB-3EDC-D962-77AD-A02D731A2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692068bd9_0_58:notes">
            <a:extLst>
              <a:ext uri="{FF2B5EF4-FFF2-40B4-BE49-F238E27FC236}">
                <a16:creationId xmlns:a16="http://schemas.microsoft.com/office/drawing/2014/main" id="{BD20E7E2-DC88-FF6E-F37A-BD0B84823D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692068bd9_0_58:notes">
            <a:extLst>
              <a:ext uri="{FF2B5EF4-FFF2-40B4-BE49-F238E27FC236}">
                <a16:creationId xmlns:a16="http://schemas.microsoft.com/office/drawing/2014/main" id="{CD834837-86AC-0F8F-8A37-45678C45AF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525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5AA924F2-F9DC-7EC2-2803-509EFAD34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692068bd9_0_58:notes">
            <a:extLst>
              <a:ext uri="{FF2B5EF4-FFF2-40B4-BE49-F238E27FC236}">
                <a16:creationId xmlns:a16="http://schemas.microsoft.com/office/drawing/2014/main" id="{9E2EF0A8-B8C4-D19C-1981-252517F91F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692068bd9_0_58:notes">
            <a:extLst>
              <a:ext uri="{FF2B5EF4-FFF2-40B4-BE49-F238E27FC236}">
                <a16:creationId xmlns:a16="http://schemas.microsoft.com/office/drawing/2014/main" id="{A939AA22-2972-291E-ECCD-A150A48C3D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93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6C58A39A-75F6-FB3F-B270-7D7EBE67A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692068bd9_0_58:notes">
            <a:extLst>
              <a:ext uri="{FF2B5EF4-FFF2-40B4-BE49-F238E27FC236}">
                <a16:creationId xmlns:a16="http://schemas.microsoft.com/office/drawing/2014/main" id="{2B4FE05C-460D-96F5-E4F4-16E5EE29E2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692068bd9_0_58:notes">
            <a:extLst>
              <a:ext uri="{FF2B5EF4-FFF2-40B4-BE49-F238E27FC236}">
                <a16:creationId xmlns:a16="http://schemas.microsoft.com/office/drawing/2014/main" id="{11F71754-5673-3A7B-684B-3AE77C2DB8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567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781A688B-3220-BD02-4210-253CEF0F6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692068bd9_0_80:notes">
            <a:extLst>
              <a:ext uri="{FF2B5EF4-FFF2-40B4-BE49-F238E27FC236}">
                <a16:creationId xmlns:a16="http://schemas.microsoft.com/office/drawing/2014/main" id="{7CC718CC-DA3E-A912-0C8F-2EDFDA7BE8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692068bd9_0_80:notes">
            <a:extLst>
              <a:ext uri="{FF2B5EF4-FFF2-40B4-BE49-F238E27FC236}">
                <a16:creationId xmlns:a16="http://schemas.microsoft.com/office/drawing/2014/main" id="{B94A40BE-71F1-1235-D871-3ECABD7702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719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>
          <a:extLst>
            <a:ext uri="{FF2B5EF4-FFF2-40B4-BE49-F238E27FC236}">
              <a16:creationId xmlns:a16="http://schemas.microsoft.com/office/drawing/2014/main" id="{CB60BE6F-9425-0A11-1385-8DEA91C7B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>
            <a:extLst>
              <a:ext uri="{FF2B5EF4-FFF2-40B4-BE49-F238E27FC236}">
                <a16:creationId xmlns:a16="http://schemas.microsoft.com/office/drawing/2014/main" id="{39F60005-5925-8DDF-A0F3-8B12DEC41F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>
            <a:extLst>
              <a:ext uri="{FF2B5EF4-FFF2-40B4-BE49-F238E27FC236}">
                <a16:creationId xmlns:a16="http://schemas.microsoft.com/office/drawing/2014/main" id="{0EC4032B-8F3F-700C-88A3-89F4BE388E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5252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096B50BB-2BD1-2754-9A10-FEEBC8914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692068bd9_0_80:notes">
            <a:extLst>
              <a:ext uri="{FF2B5EF4-FFF2-40B4-BE49-F238E27FC236}">
                <a16:creationId xmlns:a16="http://schemas.microsoft.com/office/drawing/2014/main" id="{04053724-470D-CE7A-8282-2510145F76B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692068bd9_0_80:notes">
            <a:extLst>
              <a:ext uri="{FF2B5EF4-FFF2-40B4-BE49-F238E27FC236}">
                <a16:creationId xmlns:a16="http://schemas.microsoft.com/office/drawing/2014/main" id="{5C428589-D6CB-2252-5500-1200897B5A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573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E6A3655D-1BD1-C1E1-A008-F291380E2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692068bd9_0_80:notes">
            <a:extLst>
              <a:ext uri="{FF2B5EF4-FFF2-40B4-BE49-F238E27FC236}">
                <a16:creationId xmlns:a16="http://schemas.microsoft.com/office/drawing/2014/main" id="{EFB36F92-E9B2-8C9D-A949-AE4F379841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692068bd9_0_80:notes">
            <a:extLst>
              <a:ext uri="{FF2B5EF4-FFF2-40B4-BE49-F238E27FC236}">
                <a16:creationId xmlns:a16="http://schemas.microsoft.com/office/drawing/2014/main" id="{E6496261-E48E-CE13-E548-01DC99CDBD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007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>
          <a:extLst>
            <a:ext uri="{FF2B5EF4-FFF2-40B4-BE49-F238E27FC236}">
              <a16:creationId xmlns:a16="http://schemas.microsoft.com/office/drawing/2014/main" id="{3ABEC738-DB6F-76E9-79CA-03F89DB08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692068bd9_0_62:notes">
            <a:extLst>
              <a:ext uri="{FF2B5EF4-FFF2-40B4-BE49-F238E27FC236}">
                <a16:creationId xmlns:a16="http://schemas.microsoft.com/office/drawing/2014/main" id="{ADAC3243-4D93-147C-52ED-B5244CB69E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692068bd9_0_62:notes">
            <a:extLst>
              <a:ext uri="{FF2B5EF4-FFF2-40B4-BE49-F238E27FC236}">
                <a16:creationId xmlns:a16="http://schemas.microsoft.com/office/drawing/2014/main" id="{34047CB4-638E-A6F3-06C8-71077614DB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676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7157A55F-44F0-9CC9-15A0-B22CE48A4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692068bd9_0_74:notes">
            <a:extLst>
              <a:ext uri="{FF2B5EF4-FFF2-40B4-BE49-F238E27FC236}">
                <a16:creationId xmlns:a16="http://schemas.microsoft.com/office/drawing/2014/main" id="{64484E6B-A199-CC2E-DC2A-64AA9DE73F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692068bd9_0_74:notes">
            <a:extLst>
              <a:ext uri="{FF2B5EF4-FFF2-40B4-BE49-F238E27FC236}">
                <a16:creationId xmlns:a16="http://schemas.microsoft.com/office/drawing/2014/main" id="{23ADFC38-AF5D-9A91-EF5F-08EB9F3A57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0702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692068bd9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692068bd9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B3F7F838-7FBE-EB3C-8DA8-9F31AD1BA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692068bd9_0_58:notes">
            <a:extLst>
              <a:ext uri="{FF2B5EF4-FFF2-40B4-BE49-F238E27FC236}">
                <a16:creationId xmlns:a16="http://schemas.microsoft.com/office/drawing/2014/main" id="{F4B52F01-6E37-4829-B453-EF4F7B4E7E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692068bd9_0_58:notes">
            <a:extLst>
              <a:ext uri="{FF2B5EF4-FFF2-40B4-BE49-F238E27FC236}">
                <a16:creationId xmlns:a16="http://schemas.microsoft.com/office/drawing/2014/main" id="{316462B9-7B4D-7A32-2DEE-649DF98991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4188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82D26BCF-58B5-6967-C8DA-CEB245425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692068bd9_0_58:notes">
            <a:extLst>
              <a:ext uri="{FF2B5EF4-FFF2-40B4-BE49-F238E27FC236}">
                <a16:creationId xmlns:a16="http://schemas.microsoft.com/office/drawing/2014/main" id="{5478CE9B-FE14-406F-E785-F475D1F58D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692068bd9_0_58:notes">
            <a:extLst>
              <a:ext uri="{FF2B5EF4-FFF2-40B4-BE49-F238E27FC236}">
                <a16:creationId xmlns:a16="http://schemas.microsoft.com/office/drawing/2014/main" id="{4B6F97BF-A2EF-4943-2E7A-FCD65912A4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2893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>
          <a:extLst>
            <a:ext uri="{FF2B5EF4-FFF2-40B4-BE49-F238E27FC236}">
              <a16:creationId xmlns:a16="http://schemas.microsoft.com/office/drawing/2014/main" id="{6138AB7B-C988-4772-7261-E92ED6322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692068bd9_0_58:notes">
            <a:extLst>
              <a:ext uri="{FF2B5EF4-FFF2-40B4-BE49-F238E27FC236}">
                <a16:creationId xmlns:a16="http://schemas.microsoft.com/office/drawing/2014/main" id="{EB0E556D-C156-1714-F628-342392B587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692068bd9_0_58:notes">
            <a:extLst>
              <a:ext uri="{FF2B5EF4-FFF2-40B4-BE49-F238E27FC236}">
                <a16:creationId xmlns:a16="http://schemas.microsoft.com/office/drawing/2014/main" id="{43C95057-7B0F-A57F-C50D-8F566DF88E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88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833A92D8-A899-FE2B-A0A4-2E88EB1FE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692068bd9_0_80:notes">
            <a:extLst>
              <a:ext uri="{FF2B5EF4-FFF2-40B4-BE49-F238E27FC236}">
                <a16:creationId xmlns:a16="http://schemas.microsoft.com/office/drawing/2014/main" id="{5C4094B2-F94D-7578-D9F6-3884C2DA3D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692068bd9_0_80:notes">
            <a:extLst>
              <a:ext uri="{FF2B5EF4-FFF2-40B4-BE49-F238E27FC236}">
                <a16:creationId xmlns:a16="http://schemas.microsoft.com/office/drawing/2014/main" id="{F8AB0B79-DB9C-3C53-A1D5-F969334D57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526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12324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orful circle with a black background&#10;&#10;AI-generated content may be incorrect.">
            <a:hlinkClick r:id="rId2" action="ppaction://hlinksldjump"/>
            <a:extLst>
              <a:ext uri="{FF2B5EF4-FFF2-40B4-BE49-F238E27FC236}">
                <a16:creationId xmlns:a16="http://schemas.microsoft.com/office/drawing/2014/main" id="{9DEDB517-8D33-6EF1-7AF6-01843417D9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078" y="4554277"/>
            <a:ext cx="446812" cy="442713"/>
          </a:xfrm>
          <a:prstGeom prst="rect">
            <a:avLst/>
          </a:prstGeom>
        </p:spPr>
      </p:pic>
      <p:pic>
        <p:nvPicPr>
          <p:cNvPr id="3" name="Picture 2" descr="A green and white circular object&#10;&#10;AI-generated content may be incorrect.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B90433E-E697-FB42-7E95-72C2CFF74E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7424" y="4637737"/>
            <a:ext cx="366049" cy="365723"/>
          </a:xfrm>
          <a:prstGeom prst="rect">
            <a:avLst/>
          </a:prstGeom>
        </p:spPr>
      </p:pic>
      <p:pic>
        <p:nvPicPr>
          <p:cNvPr id="4" name="Picture 3" descr="A green and white circular object&#10;&#10;AI-generated content may be incorrect.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89EC453-C95F-4E66-5BDC-5EF16FD0B8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0800000">
            <a:off x="239110" y="4637737"/>
            <a:ext cx="366049" cy="3657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2" name="Picture 1" descr="A colorful circle with a black background&#10;&#10;AI-generated content may be incorrect.">
            <a:hlinkClick r:id="rId2" action="ppaction://hlinksldjump"/>
            <a:extLst>
              <a:ext uri="{FF2B5EF4-FFF2-40B4-BE49-F238E27FC236}">
                <a16:creationId xmlns:a16="http://schemas.microsoft.com/office/drawing/2014/main" id="{FF7D78AB-2C46-7945-BCC9-F6B4811AC7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58078" y="4554277"/>
            <a:ext cx="446812" cy="44271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rgbClr val="12324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5.png"/><Relationship Id="rId18" Type="http://schemas.openxmlformats.org/officeDocument/2006/relationships/slide" Target="slide8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slide" Target="slide17.xm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slide" Target="slide11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4.png"/><Relationship Id="rId10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image" Target="../media/image13.png"/><Relationship Id="rId1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png"/><Relationship Id="rId5" Type="http://schemas.openxmlformats.org/officeDocument/2006/relationships/slide" Target="slide10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0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de" sz="2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nfluence of continental configurations on the thermal structure of the mantle</a:t>
            </a:r>
            <a:endParaRPr sz="3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 descr="A green and black text&#10;&#10;AI-generated content may be incorrect.">
            <a:extLst>
              <a:ext uri="{FF2B5EF4-FFF2-40B4-BE49-F238E27FC236}">
                <a16:creationId xmlns:a16="http://schemas.microsoft.com/office/drawing/2014/main" id="{A581CF2D-E4EB-3A1E-F9AB-F0E37964F7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172" y="4104327"/>
            <a:ext cx="2127816" cy="797772"/>
          </a:xfrm>
          <a:prstGeom prst="rect">
            <a:avLst/>
          </a:prstGeom>
        </p:spPr>
      </p:pic>
      <p:pic>
        <p:nvPicPr>
          <p:cNvPr id="5" name="Picture 4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51CA738-5D23-78AD-3CB7-C68015393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868" y="4104327"/>
            <a:ext cx="797772" cy="797772"/>
          </a:xfrm>
          <a:prstGeom prst="rect">
            <a:avLst/>
          </a:prstGeom>
        </p:spPr>
      </p:pic>
      <p:sp>
        <p:nvSpPr>
          <p:cNvPr id="6" name="Google Shape;63;p13">
            <a:extLst>
              <a:ext uri="{FF2B5EF4-FFF2-40B4-BE49-F238E27FC236}">
                <a16:creationId xmlns:a16="http://schemas.microsoft.com/office/drawing/2014/main" id="{EB7B5D92-F93A-09B2-5094-C0024EF4E3C1}"/>
              </a:ext>
            </a:extLst>
          </p:cNvPr>
          <p:cNvSpPr txBox="1">
            <a:spLocks/>
          </p:cNvSpPr>
          <p:nvPr/>
        </p:nvSpPr>
        <p:spPr>
          <a:xfrm>
            <a:off x="1700100" y="3022102"/>
            <a:ext cx="5783400" cy="45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Oliver Henke-Seemann, Lena Noack</a:t>
            </a:r>
          </a:p>
        </p:txBody>
      </p:sp>
      <p:sp>
        <p:nvSpPr>
          <p:cNvPr id="2" name="Google Shape;63;p13">
            <a:extLst>
              <a:ext uri="{FF2B5EF4-FFF2-40B4-BE49-F238E27FC236}">
                <a16:creationId xmlns:a16="http://schemas.microsoft.com/office/drawing/2014/main" id="{30C75708-7EDD-5FAA-F110-83A6CC377A6E}"/>
              </a:ext>
            </a:extLst>
          </p:cNvPr>
          <p:cNvSpPr txBox="1">
            <a:spLocks/>
          </p:cNvSpPr>
          <p:nvPr/>
        </p:nvSpPr>
        <p:spPr>
          <a:xfrm>
            <a:off x="1700100" y="3371754"/>
            <a:ext cx="5783400" cy="45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 Slab"/>
              <a:buNone/>
              <a:defRPr sz="4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Freie Universität Berlin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CE546B5B-53DF-3BF3-F18B-8B56A9C22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EC6ECD-2BCE-5A0A-81E1-E1945C41B8B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544"/>
          <a:stretch/>
        </p:blipFill>
        <p:spPr>
          <a:xfrm>
            <a:off x="215349" y="568247"/>
            <a:ext cx="8713302" cy="40070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BF5805-B311-0FF0-7C39-9ADD761F5F13}"/>
              </a:ext>
            </a:extLst>
          </p:cNvPr>
          <p:cNvSpPr txBox="1"/>
          <p:nvPr/>
        </p:nvSpPr>
        <p:spPr>
          <a:xfrm>
            <a:off x="4966011" y="1198726"/>
            <a:ext cx="35312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Supercontinent</a:t>
            </a:r>
            <a:r>
              <a:rPr lang="de-DE" sz="3200" b="1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Formation</a:t>
            </a:r>
          </a:p>
          <a:p>
            <a:endParaRPr lang="de-DE" sz="3200" b="1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3200" b="1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Experiments</a:t>
            </a:r>
            <a:endParaRPr lang="en-US" sz="3200" b="1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29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rectangular object with yellow and blue lines&#10;&#10;AI-generated content may be incorrect.">
            <a:extLst>
              <a:ext uri="{FF2B5EF4-FFF2-40B4-BE49-F238E27FC236}">
                <a16:creationId xmlns:a16="http://schemas.microsoft.com/office/drawing/2014/main" id="{1C45918C-46A8-9FB7-35DB-94AE9C4F9B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291" y="772745"/>
            <a:ext cx="8849417" cy="372190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333D939-A982-6360-366D-3CB797D12603}"/>
              </a:ext>
            </a:extLst>
          </p:cNvPr>
          <p:cNvGrpSpPr/>
          <p:nvPr/>
        </p:nvGrpSpPr>
        <p:grpSpPr>
          <a:xfrm>
            <a:off x="2260289" y="908662"/>
            <a:ext cx="4221822" cy="639662"/>
            <a:chOff x="2260289" y="908662"/>
            <a:chExt cx="4221822" cy="639662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A71CA18-E494-3F5B-1515-21DFEEEC0C17}"/>
                </a:ext>
              </a:extLst>
            </p:cNvPr>
            <p:cNvSpPr/>
            <p:nvPr/>
          </p:nvSpPr>
          <p:spPr>
            <a:xfrm>
              <a:off x="2260289" y="1302997"/>
              <a:ext cx="1226634" cy="24532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weak zone</a:t>
              </a:r>
              <a:endPara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F0CC58E-EC78-2C73-201C-7D67732A47CE}"/>
                </a:ext>
              </a:extLst>
            </p:cNvPr>
            <p:cNvSpPr/>
            <p:nvPr/>
          </p:nvSpPr>
          <p:spPr>
            <a:xfrm>
              <a:off x="3854139" y="1302997"/>
              <a:ext cx="2627972" cy="24532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oceanic </a:t>
              </a:r>
              <a:r>
                <a:rPr lang="de-DE" dirty="0" err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crust</a:t>
              </a:r>
              <a:r>
                <a:rPr lang="de-DE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&amp; </a:t>
              </a:r>
              <a:r>
                <a:rPr lang="de-DE" dirty="0" err="1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continental</a:t>
              </a:r>
              <a:endPara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D843DBA-947E-B1E9-C75F-712949EE372C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V="1">
              <a:off x="2873606" y="908662"/>
              <a:ext cx="75210" cy="394335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6FB2899-65ED-185D-C0E3-5352F25DF5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6789" y="968133"/>
              <a:ext cx="75210" cy="394335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BCD7E47-6F8F-E08F-52CC-912EBB183A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9920" y="964417"/>
              <a:ext cx="75210" cy="394335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A colorful circle with a black background&#10;&#10;AI-generated content may be incorrect.">
            <a:hlinkClick r:id="" action="ppaction://noaction"/>
            <a:extLst>
              <a:ext uri="{FF2B5EF4-FFF2-40B4-BE49-F238E27FC236}">
                <a16:creationId xmlns:a16="http://schemas.microsoft.com/office/drawing/2014/main" id="{A8D1CFAE-D6B5-C5E6-9FE6-CEDB69FCE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078" y="4554277"/>
            <a:ext cx="446812" cy="44271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18DF6693-B978-2C2B-9613-BBA5FE05C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7C4E37-ABE4-F919-54A6-BFA8410F86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7291" y="773133"/>
            <a:ext cx="8849417" cy="37211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F606D33-9B1F-F557-A47D-ABF5A42BB972}"/>
              </a:ext>
            </a:extLst>
          </p:cNvPr>
          <p:cNvGrpSpPr/>
          <p:nvPr/>
        </p:nvGrpSpPr>
        <p:grpSpPr>
          <a:xfrm>
            <a:off x="2260289" y="908662"/>
            <a:ext cx="4221822" cy="639662"/>
            <a:chOff x="2260289" y="908662"/>
            <a:chExt cx="4221822" cy="6396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A06C08-8C3D-9A43-BC64-247BE0EAFAA3}"/>
                </a:ext>
              </a:extLst>
            </p:cNvPr>
            <p:cNvSpPr/>
            <p:nvPr/>
          </p:nvSpPr>
          <p:spPr>
            <a:xfrm>
              <a:off x="2260289" y="1302997"/>
              <a:ext cx="1226634" cy="24532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weak</a:t>
              </a:r>
              <a:r>
                <a:rPr lang="de-DE" dirty="0">
                  <a:solidFill>
                    <a:schemeClr val="tx1"/>
                  </a:solidFill>
                </a:rPr>
                <a:t> zone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CBAEDD9-243A-B3C3-09AC-4BF10668BFCD}"/>
                </a:ext>
              </a:extLst>
            </p:cNvPr>
            <p:cNvSpPr/>
            <p:nvPr/>
          </p:nvSpPr>
          <p:spPr>
            <a:xfrm>
              <a:off x="3854139" y="1302997"/>
              <a:ext cx="2627972" cy="245327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oceanic </a:t>
              </a:r>
              <a:r>
                <a:rPr lang="de-DE" dirty="0" err="1">
                  <a:solidFill>
                    <a:schemeClr val="tx1"/>
                  </a:solidFill>
                </a:rPr>
                <a:t>crust</a:t>
              </a:r>
              <a:r>
                <a:rPr lang="de-DE" dirty="0">
                  <a:solidFill>
                    <a:schemeClr val="tx1"/>
                  </a:solidFill>
                </a:rPr>
                <a:t> &amp; </a:t>
              </a:r>
              <a:r>
                <a:rPr lang="de-DE" dirty="0" err="1">
                  <a:solidFill>
                    <a:schemeClr val="tx1"/>
                  </a:solidFill>
                </a:rPr>
                <a:t>continental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44D13C8-90AF-D732-4EC5-A2C1DD57CDD7}"/>
                </a:ext>
              </a:extLst>
            </p:cNvPr>
            <p:cNvCxnSpPr>
              <a:cxnSpLocks/>
              <a:stCxn id="5" idx="0"/>
            </p:cNvCxnSpPr>
            <p:nvPr/>
          </p:nvCxnSpPr>
          <p:spPr>
            <a:xfrm flipV="1">
              <a:off x="2873606" y="908662"/>
              <a:ext cx="75210" cy="394335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B469AC2-FE8C-F5C4-B9D2-15425867B6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6789" y="968133"/>
              <a:ext cx="75210" cy="394335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B84D036-27A1-285F-FCE1-CEC582BAD4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99920" y="964417"/>
              <a:ext cx="75210" cy="394335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34126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968E675C-77D1-D9DA-EC04-CDFDDDC4C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3C2CB2-CE31-16EB-FDFB-D59875C8EE9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47291" y="773133"/>
            <a:ext cx="8849417" cy="37211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FB39DF8-5E24-82DD-E410-2DC9C5D1C50F}"/>
              </a:ext>
            </a:extLst>
          </p:cNvPr>
          <p:cNvGrpSpPr/>
          <p:nvPr/>
        </p:nvGrpSpPr>
        <p:grpSpPr>
          <a:xfrm>
            <a:off x="2260288" y="908662"/>
            <a:ext cx="4415109" cy="1239806"/>
            <a:chOff x="2260288" y="908662"/>
            <a:chExt cx="4415109" cy="12398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DE9A755F-BEC5-5F8D-5CAF-2C8BF244F764}"/>
                    </a:ext>
                  </a:extLst>
                </p:cNvPr>
                <p:cNvSpPr/>
                <p:nvPr/>
              </p:nvSpPr>
              <p:spPr>
                <a:xfrm>
                  <a:off x="2260288" y="1302997"/>
                  <a:ext cx="1429519" cy="845471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weak </a:t>
                  </a:r>
                  <a:r>
                    <a:rPr lang="de-DE" dirty="0" err="1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zone</a:t>
                  </a:r>
                  <a:endParaRPr lang="de-DE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𝑤𝑒𝑎𝑘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DE9A755F-BEC5-5F8D-5CAF-2C8BF244F76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0288" y="1302997"/>
                  <a:ext cx="1429519" cy="845471"/>
                </a:xfrm>
                <a:prstGeom prst="round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057322D7-CF80-BC10-00D0-5E586E87D5C5}"/>
                    </a:ext>
                  </a:extLst>
                </p:cNvPr>
                <p:cNvSpPr/>
                <p:nvPr/>
              </p:nvSpPr>
              <p:spPr>
                <a:xfrm>
                  <a:off x="4047425" y="1302997"/>
                  <a:ext cx="2627972" cy="845471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oceanic </a:t>
                  </a:r>
                  <a:r>
                    <a:rPr lang="de-DE" dirty="0" err="1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crust</a:t>
                  </a:r>
                  <a:r>
                    <a:rPr lang="de-DE" dirty="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 &amp; </a:t>
                  </a:r>
                  <a:r>
                    <a:rPr lang="de-DE" dirty="0" err="1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rPr>
                    <a:t>continental</a:t>
                  </a:r>
                  <a:endParaRPr lang="de-DE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𝑜𝑐</m:t>
                            </m:r>
                          </m:sub>
                        </m:sSub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de-DE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22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𝑐𝑜𝑛𝑡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057322D7-CF80-BC10-00D0-5E586E87D5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7425" y="1302997"/>
                  <a:ext cx="2627972" cy="845471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accent4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515E158-05F1-125D-1123-B2BAD6713EAF}"/>
                </a:ext>
              </a:extLst>
            </p:cNvPr>
            <p:cNvCxnSpPr>
              <a:cxnSpLocks/>
              <a:stCxn id="7" idx="0"/>
            </p:cNvCxnSpPr>
            <p:nvPr/>
          </p:nvCxnSpPr>
          <p:spPr>
            <a:xfrm flipH="1" flipV="1">
              <a:off x="2948816" y="908662"/>
              <a:ext cx="26232" cy="394335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D2D51ABC-A7A8-6657-0E65-861784935B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6789" y="968133"/>
              <a:ext cx="75210" cy="394335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29F8D75-3121-1E02-B804-588A4C1EFD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0377" y="964417"/>
              <a:ext cx="75210" cy="394335"/>
            </a:xfrm>
            <a:prstGeom prst="straightConnector1">
              <a:avLst/>
            </a:prstGeom>
            <a:ln w="28575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DA9BE44-0BD6-3681-0525-F544211D8355}"/>
                  </a:ext>
                </a:extLst>
              </p:cNvPr>
              <p:cNvSpPr/>
              <p:nvPr/>
            </p:nvSpPr>
            <p:spPr>
              <a:xfrm>
                <a:off x="2948817" y="2463761"/>
                <a:ext cx="2225350" cy="531272"/>
              </a:xfrm>
              <a:prstGeom prst="roundRect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Isoviscous </a:t>
                </a:r>
                <a:r>
                  <a:rPr lang="de-DE" dirty="0" err="1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mantle</a:t>
                </a:r>
                <a:r>
                  <a:rPr lang="de-DE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𝑟𝑒𝑓</m:t>
                        </m:r>
                      </m:sub>
                    </m:sSub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de-DE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de-DE" dirty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CDA9BE44-0BD6-3681-0525-F544211D8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817" y="2463761"/>
                <a:ext cx="2225350" cy="531272"/>
              </a:xfrm>
              <a:prstGeom prst="roundRect">
                <a:avLst/>
              </a:prstGeom>
              <a:blipFill>
                <a:blip r:embed="rId6"/>
                <a:stretch>
                  <a:fillRect b="-6593"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2014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A90E9EF7-D13C-CDE6-F241-40EADB49C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8355D3-C714-2C4A-59D2-76AC58A0B08D}"/>
              </a:ext>
            </a:extLst>
          </p:cNvPr>
          <p:cNvSpPr txBox="1"/>
          <p:nvPr/>
        </p:nvSpPr>
        <p:spPr>
          <a:xfrm>
            <a:off x="5210525" y="201819"/>
            <a:ext cx="309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Two</a:t>
            </a:r>
            <a:r>
              <a:rPr lang="de-DE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Weak</a:t>
            </a:r>
            <a:r>
              <a:rPr lang="de-DE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Zones</a:t>
            </a:r>
            <a:endParaRPr lang="en-US" sz="18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25737E-7AE3-7914-B1F3-B78E14897758}"/>
              </a:ext>
            </a:extLst>
          </p:cNvPr>
          <p:cNvSpPr txBox="1"/>
          <p:nvPr/>
        </p:nvSpPr>
        <p:spPr>
          <a:xfrm>
            <a:off x="840873" y="198815"/>
            <a:ext cx="309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One</a:t>
            </a:r>
            <a:r>
              <a:rPr lang="de-DE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Weak</a:t>
            </a:r>
            <a:r>
              <a:rPr lang="de-DE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Zone</a:t>
            </a:r>
            <a:endParaRPr lang="en-US" sz="18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BDAB82-B8EE-D02A-96CF-AB0D4C1C0A83}"/>
              </a:ext>
            </a:extLst>
          </p:cNvPr>
          <p:cNvSpPr txBox="1"/>
          <p:nvPr/>
        </p:nvSpPr>
        <p:spPr>
          <a:xfrm>
            <a:off x="659424" y="3749825"/>
            <a:ext cx="7825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Additional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Weak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zone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accelerates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collision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(but not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too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significantly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  <a:p>
            <a:endParaRPr lang="de-DE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Tests with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temperature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dependent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viscosity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needed</a:t>
            </a:r>
            <a:endParaRPr lang="en-US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purple rectangle with yellow and green lines&#10;&#10;AI-generated content may be incorrect.">
            <a:extLst>
              <a:ext uri="{FF2B5EF4-FFF2-40B4-BE49-F238E27FC236}">
                <a16:creationId xmlns:a16="http://schemas.microsoft.com/office/drawing/2014/main" id="{F3A9BC1E-5F39-8E76-FE05-EAB7E8FBEF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48" b="71520"/>
          <a:stretch/>
        </p:blipFill>
        <p:spPr>
          <a:xfrm>
            <a:off x="413207" y="907383"/>
            <a:ext cx="3933477" cy="512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250D04-C489-E7A7-76AE-D346A66BD3F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-564" r="8174" b="72093"/>
          <a:stretch/>
        </p:blipFill>
        <p:spPr>
          <a:xfrm>
            <a:off x="4790089" y="907382"/>
            <a:ext cx="3933476" cy="512955"/>
          </a:xfrm>
          <a:prstGeom prst="rect">
            <a:avLst/>
          </a:prstGeom>
        </p:spPr>
      </p:pic>
      <p:pic>
        <p:nvPicPr>
          <p:cNvPr id="10" name="Picture 9" descr="A blue and yellow rectangular object&#10;&#10;AI-generated content may be incorrect.">
            <a:extLst>
              <a:ext uri="{FF2B5EF4-FFF2-40B4-BE49-F238E27FC236}">
                <a16:creationId xmlns:a16="http://schemas.microsoft.com/office/drawing/2014/main" id="{604CC5A2-B984-CB09-2BB4-A4E1D9A1B6D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809"/>
          <a:stretch/>
        </p:blipFill>
        <p:spPr>
          <a:xfrm>
            <a:off x="413207" y="1882236"/>
            <a:ext cx="3947936" cy="1820814"/>
          </a:xfrm>
          <a:prstGeom prst="rect">
            <a:avLst/>
          </a:prstGeom>
        </p:spPr>
      </p:pic>
      <p:pic>
        <p:nvPicPr>
          <p:cNvPr id="12" name="Picture 11" descr="A blue and yellow lines on a purple background&#10;&#10;AI-generated content may be incorrect.">
            <a:extLst>
              <a:ext uri="{FF2B5EF4-FFF2-40B4-BE49-F238E27FC236}">
                <a16:creationId xmlns:a16="http://schemas.microsoft.com/office/drawing/2014/main" id="{E0EB9F7C-D9BA-96C4-26E7-1D3AE397500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807"/>
          <a:stretch/>
        </p:blipFill>
        <p:spPr>
          <a:xfrm>
            <a:off x="4775625" y="1882236"/>
            <a:ext cx="3964872" cy="182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42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7F88AFAC-8915-2384-985A-B1C1D9464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8C3E53-E4DB-D9D4-5FA0-0A338B18248B}"/>
              </a:ext>
            </a:extLst>
          </p:cNvPr>
          <p:cNvSpPr txBox="1"/>
          <p:nvPr/>
        </p:nvSpPr>
        <p:spPr>
          <a:xfrm>
            <a:off x="2456670" y="260817"/>
            <a:ext cx="423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Weak</a:t>
            </a:r>
            <a:r>
              <a:rPr lang="de-DE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Zone on </a:t>
            </a:r>
            <a:r>
              <a:rPr lang="de-DE" sz="18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outer</a:t>
            </a:r>
            <a:r>
              <a:rPr lang="de-DE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boundaries</a:t>
            </a:r>
            <a:endParaRPr lang="en-US" sz="18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EA727E-A7CB-9BFF-B5FE-22FCA09DC220}"/>
              </a:ext>
            </a:extLst>
          </p:cNvPr>
          <p:cNvSpPr txBox="1"/>
          <p:nvPr/>
        </p:nvSpPr>
        <p:spPr>
          <a:xfrm>
            <a:off x="659424" y="3203945"/>
            <a:ext cx="7825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Trench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retreat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towards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domain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outer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boundaries</a:t>
            </a:r>
            <a:endParaRPr lang="de-DE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Possibly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valid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mechanism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disperse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continent</a:t>
            </a:r>
            <a:endParaRPr lang="de-DE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e.g.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by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introducing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weak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zone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middle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bounderies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continent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en-US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C105F8-74BA-3957-9C21-07CA171719A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8" t="4222" r="15090"/>
          <a:stretch/>
        </p:blipFill>
        <p:spPr>
          <a:xfrm>
            <a:off x="183226" y="888388"/>
            <a:ext cx="4224949" cy="20573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1E7C0BC-2947-DE4B-AEDE-161074FDA58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" t="4631" r="15326"/>
          <a:stretch/>
        </p:blipFill>
        <p:spPr>
          <a:xfrm>
            <a:off x="4572000" y="888387"/>
            <a:ext cx="4224948" cy="205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93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779AD66F-368F-776F-8FFB-1159E4BE2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8C91EA-22D2-3148-6E02-F3EB636CDC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81" r="20167"/>
          <a:stretch/>
        </p:blipFill>
        <p:spPr>
          <a:xfrm rot="-2700000">
            <a:off x="4243670" y="1725325"/>
            <a:ext cx="3407053" cy="388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F81E2C-84BC-B02B-C610-A7FF30CC6A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25" r="12417"/>
          <a:stretch/>
        </p:blipFill>
        <p:spPr>
          <a:xfrm rot="-2700000">
            <a:off x="4259407" y="-484107"/>
            <a:ext cx="3623903" cy="388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C160A9-9121-EAF5-AECE-6973A14C1431}"/>
              </a:ext>
            </a:extLst>
          </p:cNvPr>
          <p:cNvSpPr txBox="1"/>
          <p:nvPr/>
        </p:nvSpPr>
        <p:spPr>
          <a:xfrm>
            <a:off x="218831" y="584071"/>
            <a:ext cx="340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same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setup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with 2D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cylinder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geometry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geometry</a:t>
            </a:r>
            <a:endParaRPr lang="de-DE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83F13F-E4F2-23A6-1103-348C52CBC239}"/>
              </a:ext>
            </a:extLst>
          </p:cNvPr>
          <p:cNvSpPr txBox="1"/>
          <p:nvPr/>
        </p:nvSpPr>
        <p:spPr>
          <a:xfrm>
            <a:off x="218830" y="2092854"/>
            <a:ext cx="3401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→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Two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continents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endParaRPr lang="de-DE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→ Single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weak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zone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at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inner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edge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one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continent</a:t>
            </a:r>
            <a:endParaRPr lang="de-DE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830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3A6BF3E8-C815-F392-FB55-6E0151652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EB17CC-8ED4-16A8-0442-0DA88B2478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3" b="203"/>
          <a:stretch/>
        </p:blipFill>
        <p:spPr>
          <a:xfrm rot="-2700000">
            <a:off x="4218410" y="1764237"/>
            <a:ext cx="3903847" cy="388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D2F932-CD0E-173C-5780-2B659B7AE22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3" b="203"/>
          <a:stretch/>
        </p:blipFill>
        <p:spPr>
          <a:xfrm rot="-2700000">
            <a:off x="4218410" y="-583082"/>
            <a:ext cx="3903847" cy="388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DA3C9E-D318-931E-3A4A-75E629F8D3A9}"/>
              </a:ext>
            </a:extLst>
          </p:cNvPr>
          <p:cNvSpPr txBox="1"/>
          <p:nvPr/>
        </p:nvSpPr>
        <p:spPr>
          <a:xfrm>
            <a:off x="218831" y="584071"/>
            <a:ext cx="3401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Initiation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subduction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at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weak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zone</a:t>
            </a:r>
            <a:endParaRPr lang="de-DE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565EF9-86CB-A18F-56D5-E71ADBEBE754}"/>
              </a:ext>
            </a:extLst>
          </p:cNvPr>
          <p:cNvSpPr txBox="1"/>
          <p:nvPr/>
        </p:nvSpPr>
        <p:spPr>
          <a:xfrm>
            <a:off x="218831" y="2931390"/>
            <a:ext cx="3401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Towards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collision</a:t>
            </a:r>
            <a:endParaRPr lang="de-DE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Slab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reaches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CMB</a:t>
            </a:r>
            <a:endParaRPr lang="en-US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488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4103EA21-BF6B-848C-98E6-45119D28D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D187C7F-4AD4-398B-4D56-2DF7B938DD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3" b="203"/>
          <a:stretch/>
        </p:blipFill>
        <p:spPr>
          <a:xfrm rot="-2700000">
            <a:off x="4196286" y="-478599"/>
            <a:ext cx="3903491" cy="38876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5F5656-4196-3FE8-015E-9FBCA9C79AC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3" b="203"/>
          <a:stretch/>
        </p:blipFill>
        <p:spPr>
          <a:xfrm rot="-2700000">
            <a:off x="4196284" y="1734453"/>
            <a:ext cx="3903491" cy="38876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6E394A-3726-7C1E-3C74-E33FD187A068}"/>
              </a:ext>
            </a:extLst>
          </p:cNvPr>
          <p:cNvSpPr txBox="1"/>
          <p:nvPr/>
        </p:nvSpPr>
        <p:spPr>
          <a:xfrm>
            <a:off x="218831" y="584071"/>
            <a:ext cx="340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Subducted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material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spreads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across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CMB</a:t>
            </a:r>
            <a:endParaRPr lang="en-US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F1B3F-17D8-870B-7173-1EC8AB8F96E9}"/>
              </a:ext>
            </a:extLst>
          </p:cNvPr>
          <p:cNvSpPr txBox="1"/>
          <p:nvPr/>
        </p:nvSpPr>
        <p:spPr>
          <a:xfrm>
            <a:off x="348928" y="3103833"/>
            <a:ext cx="340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Continental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collision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</a:t>
            </a:r>
          </a:p>
          <a:p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start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new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subduction</a:t>
            </a:r>
            <a:endParaRPr lang="de-DE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109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FE706D12-00B9-E6AF-B457-497BB64D3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CCFAA3-2943-EA23-5805-37078C926CBE}"/>
              </a:ext>
            </a:extLst>
          </p:cNvPr>
          <p:cNvSpPr txBox="1"/>
          <p:nvPr/>
        </p:nvSpPr>
        <p:spPr>
          <a:xfrm>
            <a:off x="5538185" y="1909106"/>
            <a:ext cx="309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solidFill>
                  <a:schemeClr val="tx1"/>
                </a:solidFill>
              </a:rPr>
              <a:t>Two</a:t>
            </a:r>
            <a:r>
              <a:rPr lang="de-DE" sz="1800" b="1" dirty="0">
                <a:solidFill>
                  <a:schemeClr val="tx1"/>
                </a:solidFill>
              </a:rPr>
              <a:t> </a:t>
            </a:r>
            <a:r>
              <a:rPr lang="de-DE" sz="1800" b="1" dirty="0" err="1">
                <a:solidFill>
                  <a:schemeClr val="tx1"/>
                </a:solidFill>
              </a:rPr>
              <a:t>Weak</a:t>
            </a:r>
            <a:r>
              <a:rPr lang="de-DE" sz="1800" b="1" dirty="0">
                <a:solidFill>
                  <a:schemeClr val="tx1"/>
                </a:solidFill>
              </a:rPr>
              <a:t> </a:t>
            </a:r>
            <a:r>
              <a:rPr lang="de-DE" sz="1800" b="1" dirty="0" err="1">
                <a:solidFill>
                  <a:schemeClr val="tx1"/>
                </a:solidFill>
              </a:rPr>
              <a:t>Zones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50D05-8485-ABCD-4467-B4750ABE7395}"/>
              </a:ext>
            </a:extLst>
          </p:cNvPr>
          <p:cNvSpPr txBox="1"/>
          <p:nvPr/>
        </p:nvSpPr>
        <p:spPr>
          <a:xfrm>
            <a:off x="840873" y="198815"/>
            <a:ext cx="309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solidFill>
                  <a:schemeClr val="tx1"/>
                </a:solidFill>
              </a:rPr>
              <a:t>One</a:t>
            </a:r>
            <a:r>
              <a:rPr lang="de-DE" sz="1800" b="1" dirty="0">
                <a:solidFill>
                  <a:schemeClr val="tx1"/>
                </a:solidFill>
              </a:rPr>
              <a:t> </a:t>
            </a:r>
            <a:r>
              <a:rPr lang="de-DE" sz="1800" b="1" dirty="0" err="1">
                <a:solidFill>
                  <a:schemeClr val="tx1"/>
                </a:solidFill>
              </a:rPr>
              <a:t>Weak</a:t>
            </a:r>
            <a:r>
              <a:rPr lang="de-DE" sz="1800" b="1" dirty="0">
                <a:solidFill>
                  <a:schemeClr val="tx1"/>
                </a:solidFill>
              </a:rPr>
              <a:t> Zone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CBD71C-C79D-D261-1935-6327221754D5}"/>
              </a:ext>
            </a:extLst>
          </p:cNvPr>
          <p:cNvSpPr txBox="1"/>
          <p:nvPr/>
        </p:nvSpPr>
        <p:spPr>
          <a:xfrm>
            <a:off x="104360" y="3298562"/>
            <a:ext cx="38291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Similar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results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cartesian</a:t>
            </a:r>
            <a:endParaRPr lang="de-DE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Second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weak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zone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accelerates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collision</a:t>
            </a:r>
            <a:endParaRPr lang="de-DE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But not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significantly</a:t>
            </a:r>
            <a:endParaRPr lang="en-US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 descr="A purple and yellow circle&#10;&#10;AI-generated content may be incorrect.">
            <a:extLst>
              <a:ext uri="{FF2B5EF4-FFF2-40B4-BE49-F238E27FC236}">
                <a16:creationId xmlns:a16="http://schemas.microsoft.com/office/drawing/2014/main" id="{3D4183E3-F44A-9A32-E9B4-756830C6999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700000">
            <a:off x="781056" y="-42205"/>
            <a:ext cx="3771281" cy="3771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DCB0DF-5BF4-8DA2-2077-54895DD746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 rot="18900000">
            <a:off x="4585456" y="1646865"/>
            <a:ext cx="3776422" cy="377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3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>
          <a:extLst>
            <a:ext uri="{FF2B5EF4-FFF2-40B4-BE49-F238E27FC236}">
              <a16:creationId xmlns:a16="http://schemas.microsoft.com/office/drawing/2014/main" id="{203131FC-C634-C6C1-F717-461445593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>
            <a:extLst>
              <a:ext uri="{FF2B5EF4-FFF2-40B4-BE49-F238E27FC236}">
                <a16:creationId xmlns:a16="http://schemas.microsoft.com/office/drawing/2014/main" id="{765495C8-AA54-3717-D527-7A33278337E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0375" y="48247"/>
            <a:ext cx="8223250" cy="5476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de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nfluence of continental configurations on the thermal structure of the mantle</a:t>
            </a:r>
            <a:endParaRPr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EAA48E-346E-5CBD-ABBE-30CBA7E8D0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79" r="3174"/>
          <a:stretch/>
        </p:blipFill>
        <p:spPr>
          <a:xfrm>
            <a:off x="704210" y="703541"/>
            <a:ext cx="6767107" cy="1280361"/>
          </a:xfrm>
          <a:prstGeom prst="rect">
            <a:avLst/>
          </a:prstGeom>
        </p:spPr>
      </p:pic>
      <p:pic>
        <p:nvPicPr>
          <p:cNvPr id="8" name="Picture 7" descr="A blue and yellow rectangular object&#10;&#10;AI-generated content may be incorrect.">
            <a:extLst>
              <a:ext uri="{FF2B5EF4-FFF2-40B4-BE49-F238E27FC236}">
                <a16:creationId xmlns:a16="http://schemas.microsoft.com/office/drawing/2014/main" id="{A10875A5-0D7E-872E-0FE1-30B8A61608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809"/>
          <a:stretch/>
        </p:blipFill>
        <p:spPr>
          <a:xfrm>
            <a:off x="4745391" y="3680752"/>
            <a:ext cx="2725926" cy="12572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E133D5-8F4E-157E-AECF-D6C936F11DB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3" b="203"/>
          <a:stretch/>
        </p:blipFill>
        <p:spPr>
          <a:xfrm>
            <a:off x="7045363" y="2587084"/>
            <a:ext cx="1929304" cy="19214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54B438-E1DA-60E9-D2B6-D1B112A6BB8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3" b="203"/>
          <a:stretch/>
        </p:blipFill>
        <p:spPr>
          <a:xfrm>
            <a:off x="2171077" y="2959771"/>
            <a:ext cx="2141928" cy="2133234"/>
          </a:xfrm>
          <a:prstGeom prst="rect">
            <a:avLst/>
          </a:prstGeom>
        </p:spPr>
      </p:pic>
      <p:sp>
        <p:nvSpPr>
          <p:cNvPr id="11" name="Google Shape;86;p17">
            <a:extLst>
              <a:ext uri="{FF2B5EF4-FFF2-40B4-BE49-F238E27FC236}">
                <a16:creationId xmlns:a16="http://schemas.microsoft.com/office/drawing/2014/main" id="{A895B317-2337-0DAA-0AEE-8F1B9D27AFD6}"/>
              </a:ext>
            </a:extLst>
          </p:cNvPr>
          <p:cNvSpPr txBox="1"/>
          <p:nvPr/>
        </p:nvSpPr>
        <p:spPr>
          <a:xfrm>
            <a:off x="5873272" y="1940038"/>
            <a:ext cx="2344182" cy="35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de" sz="1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fter Olson et al., 2014</a:t>
            </a:r>
            <a:endParaRPr sz="1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1396A5-8AE6-DF1F-9B47-0F0FEBDA68D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3" b="203"/>
          <a:stretch/>
        </p:blipFill>
        <p:spPr>
          <a:xfrm rot="-5400000">
            <a:off x="59056" y="2949916"/>
            <a:ext cx="2141928" cy="2133234"/>
          </a:xfrm>
          <a:prstGeom prst="rect">
            <a:avLst/>
          </a:prstGeom>
        </p:spPr>
      </p:pic>
      <p:sp>
        <p:nvSpPr>
          <p:cNvPr id="13" name="Google Shape;63;p13">
            <a:extLst>
              <a:ext uri="{FF2B5EF4-FFF2-40B4-BE49-F238E27FC236}">
                <a16:creationId xmlns:a16="http://schemas.microsoft.com/office/drawing/2014/main" id="{92D20161-6860-7153-98DB-07F2C4CB8CB7}"/>
              </a:ext>
            </a:extLst>
          </p:cNvPr>
          <p:cNvSpPr txBox="1">
            <a:spLocks/>
          </p:cNvSpPr>
          <p:nvPr/>
        </p:nvSpPr>
        <p:spPr>
          <a:xfrm>
            <a:off x="169333" y="2242843"/>
            <a:ext cx="5156201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 break-up and formation influence the thermal structure at the CMB?</a:t>
            </a:r>
          </a:p>
        </p:txBody>
      </p:sp>
    </p:spTree>
    <p:extLst>
      <p:ext uri="{BB962C8B-B14F-4D97-AF65-F5344CB8AC3E}">
        <p14:creationId xmlns:p14="http://schemas.microsoft.com/office/powerpoint/2010/main" val="2298996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61A94945-1879-D5F0-1172-3163471B8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yellow circle&#10;&#10;AI-generated content may be incorrect.">
            <a:extLst>
              <a:ext uri="{FF2B5EF4-FFF2-40B4-BE49-F238E27FC236}">
                <a16:creationId xmlns:a16="http://schemas.microsoft.com/office/drawing/2014/main" id="{8E406201-6F57-6E47-3561-A39522F360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597" y="268444"/>
            <a:ext cx="3505200" cy="3505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F13371-1E61-6E25-8390-69666CC739B6}"/>
              </a:ext>
            </a:extLst>
          </p:cNvPr>
          <p:cNvSpPr txBox="1"/>
          <p:nvPr/>
        </p:nvSpPr>
        <p:spPr>
          <a:xfrm>
            <a:off x="419410" y="2963414"/>
            <a:ext cx="65655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Next </a:t>
            </a:r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steps</a:t>
            </a:r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endParaRPr lang="de-DE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	</a:t>
            </a:r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Mechanisms</a:t>
            </a:r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enable</a:t>
            </a:r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supercontinent</a:t>
            </a:r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cycle</a:t>
            </a:r>
            <a:endParaRPr lang="de-DE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	</a:t>
            </a:r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Thermochemical</a:t>
            </a:r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convection</a:t>
            </a:r>
            <a:endParaRPr lang="de-DE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 descr="A blue and yellow rectangular object&#10;&#10;AI-generated content may be incorrect.">
            <a:extLst>
              <a:ext uri="{FF2B5EF4-FFF2-40B4-BE49-F238E27FC236}">
                <a16:creationId xmlns:a16="http://schemas.microsoft.com/office/drawing/2014/main" id="{E3807E73-EACE-0C1E-A1A9-A9826CFE62B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25" r="7597"/>
          <a:stretch/>
        </p:blipFill>
        <p:spPr>
          <a:xfrm>
            <a:off x="138004" y="268444"/>
            <a:ext cx="5433060" cy="244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60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333A2782-2055-77D3-640D-16E9E4B0F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and yellow circle&#10;&#10;AI-generated content may be incorrect.">
            <a:extLst>
              <a:ext uri="{FF2B5EF4-FFF2-40B4-BE49-F238E27FC236}">
                <a16:creationId xmlns:a16="http://schemas.microsoft.com/office/drawing/2014/main" id="{B7061139-5D67-5628-B023-62737D1FE2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62597" y="268444"/>
            <a:ext cx="3505200" cy="3505200"/>
          </a:xfrm>
          <a:prstGeom prst="rect">
            <a:avLst/>
          </a:prstGeom>
        </p:spPr>
      </p:pic>
      <p:pic>
        <p:nvPicPr>
          <p:cNvPr id="7" name="Picture 6" descr="A blue and yellow rectangular object&#10;&#10;AI-generated content may be incorrect.">
            <a:extLst>
              <a:ext uri="{FF2B5EF4-FFF2-40B4-BE49-F238E27FC236}">
                <a16:creationId xmlns:a16="http://schemas.microsoft.com/office/drawing/2014/main" id="{A221DC69-E05E-1715-B9CD-B99A5CFE8C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25" r="7597"/>
          <a:stretch/>
        </p:blipFill>
        <p:spPr>
          <a:xfrm>
            <a:off x="138004" y="268444"/>
            <a:ext cx="5433060" cy="24451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2D8EFC-D841-76CF-C80D-F84A0D98A103}"/>
              </a:ext>
            </a:extLst>
          </p:cNvPr>
          <p:cNvSpPr txBox="1"/>
          <p:nvPr/>
        </p:nvSpPr>
        <p:spPr>
          <a:xfrm>
            <a:off x="419410" y="2963414"/>
            <a:ext cx="76154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Influence</a:t>
            </a:r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cycle</a:t>
            </a:r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steps</a:t>
            </a:r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on thermal </a:t>
            </a:r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</a:t>
            </a:r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endParaRPr lang="de-DE" sz="20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What‘s</a:t>
            </a:r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timescale</a:t>
            </a:r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</a:t>
            </a:r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these</a:t>
            </a:r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effects</a:t>
            </a:r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  <a:p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(</a:t>
            </a:r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relation</a:t>
            </a:r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structure</a:t>
            </a:r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at CMB, </a:t>
            </a:r>
            <a:r>
              <a:rPr lang="de-DE" sz="20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therefore</a:t>
            </a:r>
            <a:r>
              <a:rPr lang="de-DE" sz="20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Geodynamo?)</a:t>
            </a:r>
          </a:p>
        </p:txBody>
      </p:sp>
    </p:spTree>
    <p:extLst>
      <p:ext uri="{BB962C8B-B14F-4D97-AF65-F5344CB8AC3E}">
        <p14:creationId xmlns:p14="http://schemas.microsoft.com/office/powerpoint/2010/main" val="269224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>
          <a:extLst>
            <a:ext uri="{FF2B5EF4-FFF2-40B4-BE49-F238E27FC236}">
              <a16:creationId xmlns:a16="http://schemas.microsoft.com/office/drawing/2014/main" id="{DA348882-6920-CDD0-6888-72801153F7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4" name="Slide Zoom 33">
                <a:extLst>
                  <a:ext uri="{FF2B5EF4-FFF2-40B4-BE49-F238E27FC236}">
                    <a16:creationId xmlns:a16="http://schemas.microsoft.com/office/drawing/2014/main" id="{67F5A151-455C-54BE-BFC9-12318B907D5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4277670"/>
                  </p:ext>
                </p:extLst>
              </p:nvPr>
            </p:nvGraphicFramePr>
            <p:xfrm>
              <a:off x="4387010" y="1148971"/>
              <a:ext cx="2261064" cy="1271849"/>
            </p:xfrm>
            <a:graphic>
              <a:graphicData uri="http://schemas.microsoft.com/office/powerpoint/2016/slidezoom">
                <pslz:sldZm>
                  <pslz:sldZmObj sldId="281" cId="3085512238">
                    <pslz:zmPr id="{D0DD3596-8803-493E-8C98-85100275F8D9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61064" cy="127184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4" name="Slide Zoom 3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67F5A151-455C-54BE-BFC9-12318B907D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87010" y="1148971"/>
                <a:ext cx="2261064" cy="127184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8" name="Slide Zoom 7">
                <a:extLst>
                  <a:ext uri="{FF2B5EF4-FFF2-40B4-BE49-F238E27FC236}">
                    <a16:creationId xmlns:a16="http://schemas.microsoft.com/office/drawing/2014/main" id="{86274E28-E965-07EC-6710-86308F02A33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8620224"/>
                  </p:ext>
                </p:extLst>
              </p:nvPr>
            </p:nvGraphicFramePr>
            <p:xfrm>
              <a:off x="3019903" y="4074121"/>
              <a:ext cx="1452398" cy="816974"/>
            </p:xfrm>
            <a:graphic>
              <a:graphicData uri="http://schemas.microsoft.com/office/powerpoint/2016/slidezoom">
                <pslz:sldZm>
                  <pslz:sldZmObj sldId="261" cId="0">
                    <pslz:zmPr id="{184EE966-17BB-4AFD-A6D2-311595704D01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52398" cy="81697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8" name="Slide Zoom 7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86274E28-E965-07EC-6710-86308F02A3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19903" y="4074121"/>
                <a:ext cx="1452398" cy="81697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8549A007-14C5-24D4-0BC3-812EF28B1C3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69386999"/>
                  </p:ext>
                </p:extLst>
              </p:nvPr>
            </p:nvGraphicFramePr>
            <p:xfrm>
              <a:off x="1841550" y="1170554"/>
              <a:ext cx="1775687" cy="998824"/>
            </p:xfrm>
            <a:graphic>
              <a:graphicData uri="http://schemas.microsoft.com/office/powerpoint/2016/slidezoom">
                <pslz:sldZm>
                  <pslz:sldZmObj sldId="279" cId="1512863388">
                    <pslz:zmPr id="{F749CE07-0C17-4B55-BC19-A8E1FA32C8AB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75687" cy="99882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8" name="Slide Zoom 17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8549A007-14C5-24D4-0BC3-812EF28B1C3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41550" y="1170554"/>
                <a:ext cx="1775687" cy="99882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0" name="Slide Zoom 19">
                <a:extLst>
                  <a:ext uri="{FF2B5EF4-FFF2-40B4-BE49-F238E27FC236}">
                    <a16:creationId xmlns:a16="http://schemas.microsoft.com/office/drawing/2014/main" id="{A90B07E9-2D06-7CDC-1B13-82FB0946338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6472397"/>
                  </p:ext>
                </p:extLst>
              </p:nvPr>
            </p:nvGraphicFramePr>
            <p:xfrm>
              <a:off x="1842690" y="2246365"/>
              <a:ext cx="1774547" cy="998183"/>
            </p:xfrm>
            <a:graphic>
              <a:graphicData uri="http://schemas.microsoft.com/office/powerpoint/2016/slidezoom">
                <pslz:sldZm>
                  <pslz:sldZmObj sldId="260" cId="0">
                    <pslz:zmPr id="{B24A679C-E655-4349-AE9B-D7884FD80408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774547" cy="99818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0" name="Slide Zoom 19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A90B07E9-2D06-7CDC-1B13-82FB094633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42690" y="2246365"/>
                <a:ext cx="1774547" cy="99818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441C6664-C3C2-50E3-340E-DD9CC3454B81}"/>
              </a:ext>
            </a:extLst>
          </p:cNvPr>
          <p:cNvSpPr txBox="1"/>
          <p:nvPr/>
        </p:nvSpPr>
        <p:spPr>
          <a:xfrm>
            <a:off x="0" y="1221054"/>
            <a:ext cx="20256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Geomagnetic reversals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108582-BC3D-3928-C439-07F2E1AD6DFA}"/>
              </a:ext>
            </a:extLst>
          </p:cNvPr>
          <p:cNvSpPr txBox="1"/>
          <p:nvPr/>
        </p:nvSpPr>
        <p:spPr>
          <a:xfrm>
            <a:off x="-51837" y="2220208"/>
            <a:ext cx="17745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Supercontinent Cycle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1" name="Slide Zoom 30">
                <a:extLst>
                  <a:ext uri="{FF2B5EF4-FFF2-40B4-BE49-F238E27FC236}">
                    <a16:creationId xmlns:a16="http://schemas.microsoft.com/office/drawing/2014/main" id="{AC2EA6C0-5C65-BBB3-D113-70AC059788D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60578099"/>
                  </p:ext>
                </p:extLst>
              </p:nvPr>
            </p:nvGraphicFramePr>
            <p:xfrm>
              <a:off x="5540402" y="2512596"/>
              <a:ext cx="2261064" cy="1271849"/>
            </p:xfrm>
            <a:graphic>
              <a:graphicData uri="http://schemas.microsoft.com/office/powerpoint/2016/slidezoom">
                <pslz:sldZm>
                  <pslz:sldZmObj sldId="280" cId="3851488181">
                    <pslz:zmPr id="{F0E130EA-A638-4958-BAC5-848ED7D32793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61064" cy="127184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1" name="Slide Zoom 30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AC2EA6C0-5C65-BBB3-D113-70AC059788D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40402" y="2512596"/>
                <a:ext cx="2261064" cy="127184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29" name="Slide Zoom 28">
                <a:extLst>
                  <a:ext uri="{FF2B5EF4-FFF2-40B4-BE49-F238E27FC236}">
                    <a16:creationId xmlns:a16="http://schemas.microsoft.com/office/drawing/2014/main" id="{CC8892B2-A091-7D56-4654-7C5ED0121D9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49747486"/>
                  </p:ext>
                </p:extLst>
              </p:nvPr>
            </p:nvGraphicFramePr>
            <p:xfrm>
              <a:off x="6766913" y="1142725"/>
              <a:ext cx="2261066" cy="1271850"/>
            </p:xfrm>
            <a:graphic>
              <a:graphicData uri="http://schemas.microsoft.com/office/powerpoint/2016/slidezoom">
                <pslz:sldZm>
                  <pslz:sldZmObj sldId="271" cId="3183029983">
                    <pslz:zmPr id="{19B3B0C8-16F9-45E1-A8E8-F8A2311B1F51}" returnToParent="0" transitionDur="1000">
                      <p166:blipFill xmlns:p166="http://schemas.microsoft.com/office/powerpoint/2016/6/main">
                        <a:blip r:embed="rId1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61066" cy="12718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9" name="Slide Zoom 28">
                <a:hlinkClick r:id="rId14" action="ppaction://hlinksldjump"/>
                <a:extLst>
                  <a:ext uri="{FF2B5EF4-FFF2-40B4-BE49-F238E27FC236}">
                    <a16:creationId xmlns:a16="http://schemas.microsoft.com/office/drawing/2014/main" id="{CC8892B2-A091-7D56-4654-7C5ED0121D9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66913" y="1142725"/>
                <a:ext cx="2261066" cy="12718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E159366-7D0C-4CE1-2A75-AEBA4241F037}"/>
              </a:ext>
            </a:extLst>
          </p:cNvPr>
          <p:cNvSpPr/>
          <p:nvPr/>
        </p:nvSpPr>
        <p:spPr>
          <a:xfrm>
            <a:off x="910924" y="610235"/>
            <a:ext cx="1583473" cy="425230"/>
          </a:xfrm>
          <a:prstGeom prst="roundRect">
            <a:avLst/>
          </a:prstGeom>
          <a:solidFill>
            <a:srgbClr val="CB2F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Motivation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D53D66F-589A-3B77-02CF-9E0F94F87685}"/>
              </a:ext>
            </a:extLst>
          </p:cNvPr>
          <p:cNvSpPr/>
          <p:nvPr/>
        </p:nvSpPr>
        <p:spPr>
          <a:xfrm>
            <a:off x="2025660" y="3554756"/>
            <a:ext cx="1982105" cy="425230"/>
          </a:xfrm>
          <a:prstGeom prst="roundRect">
            <a:avLst/>
          </a:prstGeom>
          <a:solidFill>
            <a:srgbClr val="CB2F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Model Setup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FF15121-643B-A9AE-AEBD-2F5EB54901CE}"/>
              </a:ext>
            </a:extLst>
          </p:cNvPr>
          <p:cNvSpPr/>
          <p:nvPr/>
        </p:nvSpPr>
        <p:spPr>
          <a:xfrm>
            <a:off x="5636381" y="619474"/>
            <a:ext cx="1982105" cy="425230"/>
          </a:xfrm>
          <a:prstGeom prst="roundRect">
            <a:avLst/>
          </a:prstGeom>
          <a:solidFill>
            <a:srgbClr val="CB2F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Roboto"/>
                <a:ea typeface="Roboto"/>
                <a:cs typeface="Roboto"/>
                <a:sym typeface="Roboto"/>
              </a:rPr>
              <a:t>Results</a:t>
            </a:r>
          </a:p>
        </p:txBody>
      </p:sp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7A9F0268-AC59-B896-1240-91B48F9D8F1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29594" y="4542227"/>
            <a:ext cx="482680" cy="482680"/>
          </a:xfrm>
          <a:prstGeom prst="rect">
            <a:avLst/>
          </a:prstGeom>
        </p:spPr>
      </p:pic>
      <p:pic>
        <p:nvPicPr>
          <p:cNvPr id="2" name="Picture 1" descr="A green and black text&#10;&#10;AI-generated content may be incorrect.">
            <a:extLst>
              <a:ext uri="{FF2B5EF4-FFF2-40B4-BE49-F238E27FC236}">
                <a16:creationId xmlns:a16="http://schemas.microsoft.com/office/drawing/2014/main" id="{14CF5C11-43AA-14E6-CB5B-43802CE62B7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78531" y="4545983"/>
            <a:ext cx="1277386" cy="478924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F91D5240-4442-894F-DC43-B18B20A7237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65209623"/>
                  </p:ext>
                </p:extLst>
              </p:nvPr>
            </p:nvGraphicFramePr>
            <p:xfrm>
              <a:off x="1480667" y="4074121"/>
              <a:ext cx="1452397" cy="816974"/>
            </p:xfrm>
            <a:graphic>
              <a:graphicData uri="http://schemas.microsoft.com/office/powerpoint/2016/slidezoom">
                <pslz:sldZm>
                  <pslz:sldZmObj sldId="293" cId="3840110281">
                    <pslz:zmPr id="{4A49756E-AB3C-46BE-AB82-08E312B39660}" returnToParent="0" transitionDur="1000">
                      <p166:blipFill xmlns:p166="http://schemas.microsoft.com/office/powerpoint/2016/6/main">
                        <a:blip r:embed="rId1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52397" cy="816974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Slide Zoom 5">
                <a:hlinkClick r:id="rId18" action="ppaction://hlinksldjump"/>
                <a:extLst>
                  <a:ext uri="{FF2B5EF4-FFF2-40B4-BE49-F238E27FC236}">
                    <a16:creationId xmlns:a16="http://schemas.microsoft.com/office/drawing/2014/main" id="{F91D5240-4442-894F-DC43-B18B20A7237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80667" y="4074121"/>
                <a:ext cx="1452397" cy="816974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9" name="Google Shape;63;p13">
            <a:extLst>
              <a:ext uri="{FF2B5EF4-FFF2-40B4-BE49-F238E27FC236}">
                <a16:creationId xmlns:a16="http://schemas.microsoft.com/office/drawing/2014/main" id="{95681815-B5AE-5E6D-8E4D-B2379BE3CBB1}"/>
              </a:ext>
            </a:extLst>
          </p:cNvPr>
          <p:cNvSpPr txBox="1">
            <a:spLocks/>
          </p:cNvSpPr>
          <p:nvPr/>
        </p:nvSpPr>
        <p:spPr>
          <a:xfrm>
            <a:off x="460375" y="48247"/>
            <a:ext cx="822325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</a:t>
            </a:r>
            <a:r>
              <a:rPr lang="en-US" sz="18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nfluence of continental configurations on the thermal structure of the mantle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DB4BE-345E-881F-FF3B-D593DDEF3789}"/>
              </a:ext>
            </a:extLst>
          </p:cNvPr>
          <p:cNvSpPr txBox="1"/>
          <p:nvPr/>
        </p:nvSpPr>
        <p:spPr>
          <a:xfrm>
            <a:off x="7340600" y="4614290"/>
            <a:ext cx="1102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rgbClr val="CB2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Home   </a:t>
            </a:r>
            <a:r>
              <a:rPr lang="de-DE" sz="1600" b="1" dirty="0">
                <a:solidFill>
                  <a:srgbClr val="CB2F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endParaRPr lang="en-US" sz="1600" b="1" dirty="0">
              <a:solidFill>
                <a:srgbClr val="CB2F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4C11FB-E766-6CFD-AA35-DEC96E4C03CE}"/>
              </a:ext>
            </a:extLst>
          </p:cNvPr>
          <p:cNvSpPr txBox="1"/>
          <p:nvPr/>
        </p:nvSpPr>
        <p:spPr>
          <a:xfrm>
            <a:off x="589145" y="4337290"/>
            <a:ext cx="88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next</a:t>
            </a:r>
            <a:endParaRPr lang="en-US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471212-3F37-F296-997A-59E973365D32}"/>
              </a:ext>
            </a:extLst>
          </p:cNvPr>
          <p:cNvSpPr txBox="1"/>
          <p:nvPr/>
        </p:nvSpPr>
        <p:spPr>
          <a:xfrm>
            <a:off x="134961" y="4337290"/>
            <a:ext cx="538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prev</a:t>
            </a:r>
            <a:endParaRPr lang="en-US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2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D7A5E56B-B5D1-11CE-5B74-B0EE4BE41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>
            <a:extLst>
              <a:ext uri="{FF2B5EF4-FFF2-40B4-BE49-F238E27FC236}">
                <a16:creationId xmlns:a16="http://schemas.microsoft.com/office/drawing/2014/main" id="{4D41B0D5-8EB3-384A-24A1-3A9D7CDEA0DC}"/>
              </a:ext>
            </a:extLst>
          </p:cNvPr>
          <p:cNvSpPr txBox="1"/>
          <p:nvPr/>
        </p:nvSpPr>
        <p:spPr>
          <a:xfrm>
            <a:off x="6523320" y="3677885"/>
            <a:ext cx="2771844" cy="442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</a:t>
            </a:r>
            <a:r>
              <a:rPr lang="d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Olson et al., 2014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870912-9A61-0A49-1B27-300DAE8FBE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04" r="34528"/>
          <a:stretch/>
        </p:blipFill>
        <p:spPr>
          <a:xfrm>
            <a:off x="503041" y="1457539"/>
            <a:ext cx="7955037" cy="2228422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7FF6EC9B-59DB-A500-B0AE-83F0497D677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20138324"/>
                  </p:ext>
                </p:extLst>
              </p:nvPr>
            </p:nvGraphicFramePr>
            <p:xfrm>
              <a:off x="5439010" y="89701"/>
              <a:ext cx="1419922" cy="798706"/>
            </p:xfrm>
            <a:graphic>
              <a:graphicData uri="http://schemas.microsoft.com/office/powerpoint/2016/slidezoom">
                <pslz:sldZm>
                  <pslz:sldZmObj sldId="271" cId="3183029983">
                    <pslz:zmPr id="{220919BB-2799-4CE0-9D33-899D1DB149D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19922" cy="79870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Slide Zoom 6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7FF6EC9B-59DB-A500-B0AE-83F0497D67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9010" y="89701"/>
                <a:ext cx="1419922" cy="79870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1" name="Picture 10" descr="A colorful circle with a black background&#10;&#10;AI-generated content may be incorrect.">
            <a:hlinkClick r:id="" action="ppaction://noaction"/>
            <a:extLst>
              <a:ext uri="{FF2B5EF4-FFF2-40B4-BE49-F238E27FC236}">
                <a16:creationId xmlns:a16="http://schemas.microsoft.com/office/drawing/2014/main" id="{5866E0E2-5289-F339-538E-6D4C1DA6A8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8078" y="4554277"/>
            <a:ext cx="446812" cy="442713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705C14-30F7-F5AD-878F-DCE495A3EC91}"/>
              </a:ext>
            </a:extLst>
          </p:cNvPr>
          <p:cNvCxnSpPr>
            <a:cxnSpLocks/>
          </p:cNvCxnSpPr>
          <p:nvPr/>
        </p:nvCxnSpPr>
        <p:spPr>
          <a:xfrm>
            <a:off x="6858932" y="923213"/>
            <a:ext cx="479128" cy="814147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2388EA16-A49F-84D7-A569-F3C8FDC97B5D}"/>
              </a:ext>
            </a:extLst>
          </p:cNvPr>
          <p:cNvCxnSpPr>
            <a:cxnSpLocks/>
          </p:cNvCxnSpPr>
          <p:nvPr/>
        </p:nvCxnSpPr>
        <p:spPr>
          <a:xfrm flipH="1">
            <a:off x="7530186" y="984636"/>
            <a:ext cx="452833" cy="752724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6" name="Slide Zoom 5">
                <a:extLst>
                  <a:ext uri="{FF2B5EF4-FFF2-40B4-BE49-F238E27FC236}">
                    <a16:creationId xmlns:a16="http://schemas.microsoft.com/office/drawing/2014/main" id="{18460202-9BC5-2422-773A-3F061A42F12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44772402"/>
                  </p:ext>
                </p:extLst>
              </p:nvPr>
            </p:nvGraphicFramePr>
            <p:xfrm>
              <a:off x="7318556" y="114659"/>
              <a:ext cx="1419922" cy="798706"/>
            </p:xfrm>
            <a:graphic>
              <a:graphicData uri="http://schemas.microsoft.com/office/powerpoint/2016/slidezoom">
                <pslz:sldZm>
                  <pslz:sldZmObj sldId="275" cId="3289830437">
                    <pslz:zmPr id="{FD5E9ED3-5BCC-47A5-A2FE-378FE201821D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19922" cy="79870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" name="Slide Zoom 5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18460202-9BC5-2422-773A-3F061A42F12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18556" y="114659"/>
                <a:ext cx="1419922" cy="79870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286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/>
        </p:nvSpPr>
        <p:spPr>
          <a:xfrm>
            <a:off x="277087" y="4322269"/>
            <a:ext cx="1567511" cy="2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Yoshida, 2023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" name="Picture 2" descr="Diagram of a diagram of a structure&#10;&#10;AI-generated content may be incorrect.">
            <a:extLst>
              <a:ext uri="{FF2B5EF4-FFF2-40B4-BE49-F238E27FC236}">
                <a16:creationId xmlns:a16="http://schemas.microsoft.com/office/drawing/2014/main" id="{7C7035BF-67AA-DB04-CCDE-E1D17365DF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56" t="5424" r="1959"/>
          <a:stretch/>
        </p:blipFill>
        <p:spPr>
          <a:xfrm>
            <a:off x="352304" y="625535"/>
            <a:ext cx="8439391" cy="3696734"/>
          </a:xfrm>
          <a:prstGeom prst="rect">
            <a:avLst/>
          </a:prstGeom>
        </p:spPr>
      </p:pic>
      <p:pic>
        <p:nvPicPr>
          <p:cNvPr id="5" name="Picture 4" descr="A colorful circle with a black background&#10;&#10;AI-generated content may be incorrect.">
            <a:hlinkClick r:id="" action="ppaction://noaction"/>
            <a:extLst>
              <a:ext uri="{FF2B5EF4-FFF2-40B4-BE49-F238E27FC236}">
                <a16:creationId xmlns:a16="http://schemas.microsoft.com/office/drawing/2014/main" id="{6B152948-8371-42C4-6DEF-ADB3F3E15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078" y="4554277"/>
            <a:ext cx="446812" cy="442713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" name="Slide Zoom 1">
                <a:extLst>
                  <a:ext uri="{FF2B5EF4-FFF2-40B4-BE49-F238E27FC236}">
                    <a16:creationId xmlns:a16="http://schemas.microsoft.com/office/drawing/2014/main" id="{11251256-072C-6BA8-D2CE-1B98BF1AC07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84670531"/>
                  </p:ext>
                </p:extLst>
              </p:nvPr>
            </p:nvGraphicFramePr>
            <p:xfrm>
              <a:off x="2817173" y="4322269"/>
              <a:ext cx="1419922" cy="798706"/>
            </p:xfrm>
            <a:graphic>
              <a:graphicData uri="http://schemas.microsoft.com/office/powerpoint/2016/slidezoom">
                <pslz:sldZm>
                  <pslz:sldZmObj sldId="271" cId="3183029983">
                    <pslz:zmPr id="{220919BB-2799-4CE0-9D33-899D1DB149DC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19922" cy="79870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" name="Slide Zoom 1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11251256-072C-6BA8-D2CE-1B98BF1AC0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7173" y="4322269"/>
                <a:ext cx="1419922" cy="798706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F1BA862-14E1-86B5-5E19-5468FB3658CF}"/>
              </a:ext>
            </a:extLst>
          </p:cNvPr>
          <p:cNvCxnSpPr>
            <a:cxnSpLocks/>
          </p:cNvCxnSpPr>
          <p:nvPr/>
        </p:nvCxnSpPr>
        <p:spPr>
          <a:xfrm>
            <a:off x="3527134" y="3632502"/>
            <a:ext cx="0" cy="655765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FF6C3309-A7A0-EBC0-ADCF-BD0D04D41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F55AAD-60C8-7A5A-13B3-BC7F500FDE1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3" b="203"/>
          <a:stretch/>
        </p:blipFill>
        <p:spPr>
          <a:xfrm flipH="1">
            <a:off x="239125" y="205951"/>
            <a:ext cx="4332875" cy="43152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3121DD-B235-C8AD-83C1-7C6E7687C2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3" b="203"/>
          <a:stretch/>
        </p:blipFill>
        <p:spPr>
          <a:xfrm>
            <a:off x="4527396" y="205952"/>
            <a:ext cx="4288269" cy="42708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EDB2C1-2CC4-44A5-3EE7-65A19EA1A8FE}"/>
              </a:ext>
            </a:extLst>
          </p:cNvPr>
          <p:cNvSpPr txBox="1"/>
          <p:nvPr/>
        </p:nvSpPr>
        <p:spPr>
          <a:xfrm>
            <a:off x="2761787" y="3296955"/>
            <a:ext cx="3531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de-DE" sz="24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Dynamic Models &amp; </a:t>
            </a:r>
            <a:r>
              <a:rPr lang="de-DE" sz="2400" b="1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Rheology</a:t>
            </a:r>
            <a:endParaRPr lang="en-US" sz="24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85512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D31CF24F-801C-D707-1430-4EBBD5F85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A97A89-A623-ADEE-6C68-EE7B31FCF1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3" b="203"/>
          <a:stretch/>
        </p:blipFill>
        <p:spPr>
          <a:xfrm rot="-2700000">
            <a:off x="898549" y="833798"/>
            <a:ext cx="3799772" cy="37843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489AC8-0F33-4503-20DE-0B1B8E3AA671}"/>
              </a:ext>
            </a:extLst>
          </p:cNvPr>
          <p:cNvSpPr txBox="1"/>
          <p:nvPr/>
        </p:nvSpPr>
        <p:spPr>
          <a:xfrm>
            <a:off x="949036" y="458202"/>
            <a:ext cx="369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Pseudoplastic</a:t>
            </a:r>
            <a:r>
              <a:rPr lang="de-DE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Rheology</a:t>
            </a:r>
            <a:endParaRPr lang="en-US" sz="18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313F33-8D5A-213E-A1BB-6D047AD41F89}"/>
                  </a:ext>
                </a:extLst>
              </p:cNvPr>
              <p:cNvSpPr txBox="1"/>
              <p:nvPr/>
            </p:nvSpPr>
            <p:spPr>
              <a:xfrm>
                <a:off x="3499217" y="2604644"/>
                <a:ext cx="432554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</m:oMath>
                  </m:oMathPara>
                </a14:m>
                <a:endParaRPr lang="de-DE" b="0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D313F33-8D5A-213E-A1BB-6D047AD41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17" y="2604644"/>
                <a:ext cx="432554" cy="232692"/>
              </a:xfrm>
              <a:prstGeom prst="rect">
                <a:avLst/>
              </a:prstGeom>
              <a:blipFill>
                <a:blip r:embed="rId4"/>
                <a:stretch>
                  <a:fillRect l="-8451" r="-5634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81B863-1AC1-3938-906D-7B718FF9506D}"/>
                  </a:ext>
                </a:extLst>
              </p:cNvPr>
              <p:cNvSpPr txBox="1"/>
              <p:nvPr/>
            </p:nvSpPr>
            <p:spPr>
              <a:xfrm>
                <a:off x="3529673" y="1802232"/>
                <a:ext cx="228652" cy="232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de-DE" b="0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81B863-1AC1-3938-906D-7B718FF950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673" y="1802232"/>
                <a:ext cx="228652" cy="232436"/>
              </a:xfrm>
              <a:prstGeom prst="rect">
                <a:avLst/>
              </a:prstGeom>
              <a:blipFill>
                <a:blip r:embed="rId5"/>
                <a:stretch>
                  <a:fillRect l="-18421" r="-263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29CE61-BBCE-33E0-E27C-72D316FBF30E}"/>
                  </a:ext>
                </a:extLst>
              </p:cNvPr>
              <p:cNvSpPr txBox="1"/>
              <p:nvPr/>
            </p:nvSpPr>
            <p:spPr>
              <a:xfrm>
                <a:off x="1797627" y="2238329"/>
                <a:ext cx="1309846" cy="247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de-DE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b="0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29CE61-BBCE-33E0-E27C-72D316FBF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627" y="2238329"/>
                <a:ext cx="1309846" cy="247312"/>
              </a:xfrm>
              <a:prstGeom prst="rect">
                <a:avLst/>
              </a:prstGeom>
              <a:blipFill>
                <a:blip r:embed="rId6"/>
                <a:stretch>
                  <a:fillRect l="-3256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82E29D7F-E8CD-CDFE-4BC1-5DCEDBAE9D90}"/>
              </a:ext>
            </a:extLst>
          </p:cNvPr>
          <p:cNvSpPr/>
          <p:nvPr/>
        </p:nvSpPr>
        <p:spPr>
          <a:xfrm>
            <a:off x="3198825" y="1993976"/>
            <a:ext cx="201484" cy="736901"/>
          </a:xfrm>
          <a:prstGeom prst="lef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B642BE-6D7F-E183-E1E5-B409ED5B1F16}"/>
                  </a:ext>
                </a:extLst>
              </p:cNvPr>
              <p:cNvSpPr txBox="1"/>
              <p:nvPr/>
            </p:nvSpPr>
            <p:spPr>
              <a:xfrm>
                <a:off x="5936501" y="2045378"/>
                <a:ext cx="2430746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de-DE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de-DE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B642BE-6D7F-E183-E1E5-B409ED5B1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501" y="2045378"/>
                <a:ext cx="2430746" cy="5763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CCD041-F642-685E-0F79-F1723C399E4E}"/>
                  </a:ext>
                </a:extLst>
              </p:cNvPr>
              <p:cNvSpPr txBox="1"/>
              <p:nvPr/>
            </p:nvSpPr>
            <p:spPr>
              <a:xfrm>
                <a:off x="6045775" y="2730877"/>
                <a:ext cx="887744" cy="4514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𝐼𝐼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ACCD041-F642-685E-0F79-F1723C399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775" y="2730877"/>
                <a:ext cx="887744" cy="451406"/>
              </a:xfrm>
              <a:prstGeom prst="rect">
                <a:avLst/>
              </a:prstGeom>
              <a:blipFill>
                <a:blip r:embed="rId8"/>
                <a:stretch>
                  <a:fillRect l="-4828" t="-2703" r="-6897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6235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>
          <a:extLst>
            <a:ext uri="{FF2B5EF4-FFF2-40B4-BE49-F238E27FC236}">
              <a16:creationId xmlns:a16="http://schemas.microsoft.com/office/drawing/2014/main" id="{74C0C615-C98B-C37E-8A2A-0D94CC414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CE24A4E-04ED-DE43-7389-E63AEA11840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3" b="203"/>
          <a:stretch/>
        </p:blipFill>
        <p:spPr>
          <a:xfrm rot="-2700000">
            <a:off x="898549" y="833798"/>
            <a:ext cx="3799772" cy="378434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82CADA-976D-9E23-5807-9E573F1D79C5}"/>
                  </a:ext>
                </a:extLst>
              </p:cNvPr>
              <p:cNvSpPr txBox="1"/>
              <p:nvPr/>
            </p:nvSpPr>
            <p:spPr>
              <a:xfrm>
                <a:off x="3499217" y="2604644"/>
                <a:ext cx="432554" cy="232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</m:oMath>
                  </m:oMathPara>
                </a14:m>
                <a:endParaRPr lang="de-DE" b="0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82CADA-976D-9E23-5807-9E573F1D7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17" y="2604644"/>
                <a:ext cx="432554" cy="232692"/>
              </a:xfrm>
              <a:prstGeom prst="rect">
                <a:avLst/>
              </a:prstGeom>
              <a:blipFill>
                <a:blip r:embed="rId4"/>
                <a:stretch>
                  <a:fillRect l="-8451" r="-5634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D39178-8722-3614-B7A5-716DB6E9AC8D}"/>
                  </a:ext>
                </a:extLst>
              </p:cNvPr>
              <p:cNvSpPr txBox="1"/>
              <p:nvPr/>
            </p:nvSpPr>
            <p:spPr>
              <a:xfrm>
                <a:off x="3529673" y="1802232"/>
                <a:ext cx="228652" cy="232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</m:oMath>
                  </m:oMathPara>
                </a14:m>
                <a:endParaRPr lang="de-DE" b="0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CD39178-8722-3614-B7A5-716DB6E9A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673" y="1802232"/>
                <a:ext cx="228652" cy="232436"/>
              </a:xfrm>
              <a:prstGeom prst="rect">
                <a:avLst/>
              </a:prstGeom>
              <a:blipFill>
                <a:blip r:embed="rId5"/>
                <a:stretch>
                  <a:fillRect l="-18421" r="-2632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02AA1C-9135-5B4B-3F55-C54923CCF00E}"/>
                  </a:ext>
                </a:extLst>
              </p:cNvPr>
              <p:cNvSpPr txBox="1"/>
              <p:nvPr/>
            </p:nvSpPr>
            <p:spPr>
              <a:xfrm>
                <a:off x="1797627" y="2238329"/>
                <a:ext cx="1309846" cy="247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  <m:r>
                            <a:rPr lang="de-DE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b="0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02AA1C-9135-5B4B-3F55-C54923CCF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627" y="2238329"/>
                <a:ext cx="1309846" cy="247312"/>
              </a:xfrm>
              <a:prstGeom prst="rect">
                <a:avLst/>
              </a:prstGeom>
              <a:blipFill>
                <a:blip r:embed="rId6"/>
                <a:stretch>
                  <a:fillRect l="-3256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e 6">
            <a:extLst>
              <a:ext uri="{FF2B5EF4-FFF2-40B4-BE49-F238E27FC236}">
                <a16:creationId xmlns:a16="http://schemas.microsoft.com/office/drawing/2014/main" id="{B17CF1D4-7A06-54D6-ABE3-7AFA9125A59C}"/>
              </a:ext>
            </a:extLst>
          </p:cNvPr>
          <p:cNvSpPr/>
          <p:nvPr/>
        </p:nvSpPr>
        <p:spPr>
          <a:xfrm>
            <a:off x="3198825" y="1993976"/>
            <a:ext cx="201484" cy="736901"/>
          </a:xfrm>
          <a:prstGeom prst="leftBrac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8A495C-9082-09BF-74BC-3AEEEFE4303C}"/>
                  </a:ext>
                </a:extLst>
              </p:cNvPr>
              <p:cNvSpPr txBox="1"/>
              <p:nvPr/>
            </p:nvSpPr>
            <p:spPr>
              <a:xfrm>
                <a:off x="5443981" y="3718412"/>
                <a:ext cx="3784686" cy="325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a:rPr lang="de-DE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de-DE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98A495C-9082-09BF-74BC-3AEEEFE43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3981" y="3718412"/>
                <a:ext cx="3784686" cy="325025"/>
              </a:xfrm>
              <a:prstGeom prst="rect">
                <a:avLst/>
              </a:prstGeom>
              <a:blipFill>
                <a:blip r:embed="rId7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25F59DB-0532-5786-4DAB-76359E9AD12C}"/>
              </a:ext>
            </a:extLst>
          </p:cNvPr>
          <p:cNvSpPr txBox="1"/>
          <p:nvPr/>
        </p:nvSpPr>
        <p:spPr>
          <a:xfrm>
            <a:off x="315183" y="1148132"/>
            <a:ext cx="2792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continental</a:t>
            </a:r>
            <a:r>
              <a:rPr lang="de-DE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material (C=1)</a:t>
            </a:r>
            <a:endParaRPr lang="en-US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5BDD9-B606-A3D6-B864-E1002376EADD}"/>
              </a:ext>
            </a:extLst>
          </p:cNvPr>
          <p:cNvSpPr txBox="1"/>
          <p:nvPr/>
        </p:nvSpPr>
        <p:spPr>
          <a:xfrm>
            <a:off x="1393580" y="3422193"/>
            <a:ext cx="27922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mantle</a:t>
            </a:r>
            <a:r>
              <a:rPr lang="de-DE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(C=0)</a:t>
            </a:r>
            <a:endParaRPr lang="en-US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A6F0C3-EEDD-3535-150E-F118068683AF}"/>
              </a:ext>
            </a:extLst>
          </p:cNvPr>
          <p:cNvCxnSpPr>
            <a:cxnSpLocks/>
          </p:cNvCxnSpPr>
          <p:nvPr/>
        </p:nvCxnSpPr>
        <p:spPr>
          <a:xfrm flipH="1">
            <a:off x="1400568" y="1486686"/>
            <a:ext cx="175471" cy="4408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10E4CE7-C679-A12B-A437-1E75CAFE588F}"/>
              </a:ext>
            </a:extLst>
          </p:cNvPr>
          <p:cNvCxnSpPr>
            <a:cxnSpLocks/>
          </p:cNvCxnSpPr>
          <p:nvPr/>
        </p:nvCxnSpPr>
        <p:spPr>
          <a:xfrm>
            <a:off x="2927138" y="1358255"/>
            <a:ext cx="744859" cy="3693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AF43779-F8F6-1DB7-4D0B-129FBF2A4B99}"/>
              </a:ext>
            </a:extLst>
          </p:cNvPr>
          <p:cNvSpPr txBox="1"/>
          <p:nvPr/>
        </p:nvSpPr>
        <p:spPr>
          <a:xfrm>
            <a:off x="5462407" y="2949059"/>
            <a:ext cx="312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Add </a:t>
            </a:r>
            <a:r>
              <a:rPr lang="de-DE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prefactors</a:t>
            </a:r>
            <a:r>
              <a:rPr lang="de-DE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introduced</a:t>
            </a:r>
            <a:r>
              <a:rPr lang="de-DE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(e.g. Rolf &amp; </a:t>
            </a:r>
            <a:r>
              <a:rPr lang="de-DE" sz="16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Tackley</a:t>
            </a:r>
            <a:r>
              <a:rPr lang="de-DE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2012):</a:t>
            </a:r>
            <a:endParaRPr lang="en-US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FFDABC7-17B9-C7C2-4A60-893DC11731D2}"/>
                  </a:ext>
                </a:extLst>
              </p:cNvPr>
              <p:cNvSpPr txBox="1"/>
              <p:nvPr/>
            </p:nvSpPr>
            <p:spPr>
              <a:xfrm>
                <a:off x="5570387" y="4241776"/>
                <a:ext cx="3099479" cy="2303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de-DE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de-DE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de-DE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de-D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de-DE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e>
                      </m:d>
                      <m:r>
                        <a:rPr lang="de-DE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FFDABC7-17B9-C7C2-4A60-893DC1173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387" y="4241776"/>
                <a:ext cx="3099479" cy="230397"/>
              </a:xfrm>
              <a:prstGeom prst="rect">
                <a:avLst/>
              </a:prstGeom>
              <a:blipFill>
                <a:blip r:embed="rId8"/>
                <a:stretch>
                  <a:fillRect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3AAE98-3694-2A50-C72D-42F4E2E3DCEA}"/>
                  </a:ext>
                </a:extLst>
              </p:cNvPr>
              <p:cNvSpPr txBox="1"/>
              <p:nvPr/>
            </p:nvSpPr>
            <p:spPr>
              <a:xfrm>
                <a:off x="5936501" y="834647"/>
                <a:ext cx="3012766" cy="645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𝑑𝑖𝑓𝑓</m:t>
                          </m:r>
                        </m:sub>
                      </m:sSub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𝑟𝑒𝑓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de-DE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de-DE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</m:t>
                      </m:r>
                      <m:d>
                        <m:dPr>
                          <m:ctrlP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de-DE" sz="16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3AAE98-3694-2A50-C72D-42F4E2E3DC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501" y="834647"/>
                <a:ext cx="3012766" cy="6455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F2BDAE-E7A2-9C43-56F0-9D22365AA6A4}"/>
                  </a:ext>
                </a:extLst>
              </p:cNvPr>
              <p:cNvSpPr txBox="1"/>
              <p:nvPr/>
            </p:nvSpPr>
            <p:spPr>
              <a:xfrm>
                <a:off x="6045775" y="1520146"/>
                <a:ext cx="1387686" cy="5159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de-DE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de-D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de-D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acc>
                            </m:e>
                            <m:sub>
                              <m:r>
                                <a:rPr lang="de-DE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𝐼𝐼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6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F2BDAE-E7A2-9C43-56F0-9D22365AA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775" y="1520146"/>
                <a:ext cx="1387686" cy="5159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BAABC75B-075B-2455-E71F-65852551A7AE}"/>
              </a:ext>
            </a:extLst>
          </p:cNvPr>
          <p:cNvSpPr txBox="1"/>
          <p:nvPr/>
        </p:nvSpPr>
        <p:spPr>
          <a:xfrm>
            <a:off x="949036" y="458202"/>
            <a:ext cx="369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8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Pseudoplastic</a:t>
            </a:r>
            <a:r>
              <a:rPr lang="de-DE" sz="18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8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Rheology</a:t>
            </a:r>
            <a:endParaRPr lang="en-US" sz="18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11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C7FFCFD0-F3A7-240D-80E1-D8187E336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11DB699-A99E-A29D-FE6C-88819EE1E4D4}"/>
              </a:ext>
            </a:extLst>
          </p:cNvPr>
          <p:cNvSpPr txBox="1"/>
          <p:nvPr/>
        </p:nvSpPr>
        <p:spPr>
          <a:xfrm>
            <a:off x="377483" y="3250901"/>
            <a:ext cx="3425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Material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spreads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across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CMB</a:t>
            </a:r>
          </a:p>
          <a:p>
            <a:endParaRPr lang="de-DE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Continents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stay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stable</a:t>
            </a:r>
            <a:endParaRPr lang="de-DE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But do not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drift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these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models</a:t>
            </a:r>
            <a:endParaRPr lang="en-US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503C4E-E420-ACD2-BE08-39B8AB886BF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 rot="-2700000">
            <a:off x="781058" y="-472566"/>
            <a:ext cx="3771281" cy="3771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682F09-D7EE-6901-163C-035F5EDAFC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 rot="18900000">
            <a:off x="4585459" y="1216503"/>
            <a:ext cx="3776422" cy="37764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6A7899-0792-006F-E798-E83D2C92D589}"/>
              </a:ext>
            </a:extLst>
          </p:cNvPr>
          <p:cNvSpPr txBox="1"/>
          <p:nvPr/>
        </p:nvSpPr>
        <p:spPr>
          <a:xfrm>
            <a:off x="5333398" y="358141"/>
            <a:ext cx="3488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Subduction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starts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dynamically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at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continental</a:t>
            </a:r>
            <a:r>
              <a:rPr lang="de-DE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de-DE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boundaries</a:t>
            </a:r>
            <a:endParaRPr lang="de-DE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75600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Style-DarkBlu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D54858"/>
      </a:accent4>
      <a:accent5>
        <a:srgbClr val="5992B3"/>
      </a:accent5>
      <a:accent6>
        <a:srgbClr val="FFEB38"/>
      </a:accent6>
      <a:hlink>
        <a:srgbClr val="ACC79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403</Words>
  <Application>Microsoft Office PowerPoint</Application>
  <PresentationFormat>On-screen Show (16:9)</PresentationFormat>
  <Paragraphs>92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Roboto</vt:lpstr>
      <vt:lpstr>Roboto Slab</vt:lpstr>
      <vt:lpstr>Cambria Math</vt:lpstr>
      <vt:lpstr>Arial</vt:lpstr>
      <vt:lpstr>LectureStyle-DarkBlue</vt:lpstr>
      <vt:lpstr>Influence of continental configurations on the thermal structure of the mantle</vt:lpstr>
      <vt:lpstr>Influence of continental configurations on the thermal structure of the mantle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olihe</dc:creator>
  <cp:lastModifiedBy>5w5EbmLxoQTAdMF2</cp:lastModifiedBy>
  <cp:revision>101</cp:revision>
  <dcterms:modified xsi:type="dcterms:W3CDTF">2025-04-29T14:56:07Z</dcterms:modified>
</cp:coreProperties>
</file>