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85" r:id="rId2"/>
    <p:sldId id="277" r:id="rId3"/>
    <p:sldId id="279" r:id="rId4"/>
    <p:sldId id="280" r:id="rId5"/>
    <p:sldId id="271" r:id="rId6"/>
    <p:sldId id="266" r:id="rId7"/>
    <p:sldId id="282" r:id="rId8"/>
    <p:sldId id="261" r:id="rId9"/>
    <p:sldId id="287" r:id="rId10"/>
    <p:sldId id="286" r:id="rId11"/>
  </p:sldIdLst>
  <p:sldSz cx="12192000" cy="6858000"/>
  <p:notesSz cx="12192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p:cViewPr varScale="1">
        <p:scale>
          <a:sx n="59" d="100"/>
          <a:sy n="59" d="100"/>
        </p:scale>
        <p:origin x="94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3F5AE60-DE5F-4AE7-BCCA-682282EC3E3D}" type="datetimeFigureOut">
              <a:rPr lang="it-IT" smtClean="0"/>
              <a:t>29/04/2025</a:t>
            </a:fld>
            <a:endParaRPr lang="it-IT"/>
          </a:p>
        </p:txBody>
      </p:sp>
      <p:sp>
        <p:nvSpPr>
          <p:cNvPr id="4" name="Segnaposto immagin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F4DE4BC-4463-4CE5-96A2-396CC05E872E}" type="slidenum">
              <a:rPr lang="it-IT" smtClean="0"/>
              <a:t>‹N›</a:t>
            </a:fld>
            <a:endParaRPr lang="it-IT"/>
          </a:p>
        </p:txBody>
      </p:sp>
    </p:spTree>
    <p:extLst>
      <p:ext uri="{BB962C8B-B14F-4D97-AF65-F5344CB8AC3E}">
        <p14:creationId xmlns:p14="http://schemas.microsoft.com/office/powerpoint/2010/main" val="376927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F4DE4BC-4463-4CE5-96A2-396CC05E872E}" type="slidenum">
              <a:rPr lang="it-IT" smtClean="0"/>
              <a:t>5</a:t>
            </a:fld>
            <a:endParaRPr lang="it-IT"/>
          </a:p>
        </p:txBody>
      </p:sp>
    </p:spTree>
    <p:extLst>
      <p:ext uri="{BB962C8B-B14F-4D97-AF65-F5344CB8AC3E}">
        <p14:creationId xmlns:p14="http://schemas.microsoft.com/office/powerpoint/2010/main" val="193406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53355f2ac6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solidFill>
                  <a:schemeClr val="dk1"/>
                </a:solidFill>
              </a:rPr>
              <a:t>Speaker: Rosie Witton</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sv">
                <a:solidFill>
                  <a:schemeClr val="dk1"/>
                </a:solidFill>
              </a:rPr>
              <a:t>The two digital academies that will be created and sit within the Digital AGORA. The digital academies are likely to be built on a learning management system such as moodle, but we are still in the stages of discussion surrounding how these will be created. The two digital academies are:</a:t>
            </a:r>
            <a:endParaRPr>
              <a:solidFill>
                <a:schemeClr val="dk1"/>
              </a:solidFill>
            </a:endParaRPr>
          </a:p>
          <a:p>
            <a:pPr marL="457200" lvl="0" indent="-298450" algn="l" rtl="0">
              <a:spcBef>
                <a:spcPts val="0"/>
              </a:spcBef>
              <a:spcAft>
                <a:spcPts val="0"/>
              </a:spcAft>
              <a:buClr>
                <a:schemeClr val="dk1"/>
              </a:buClr>
              <a:buSzPts val="1100"/>
              <a:buChar char="-"/>
            </a:pPr>
            <a:r>
              <a:rPr lang="sv">
                <a:solidFill>
                  <a:schemeClr val="dk1"/>
                </a:solidFill>
              </a:rPr>
              <a:t>Digital Academy to access and use Climate Data and monitor Climate Risks</a:t>
            </a:r>
            <a:endParaRPr>
              <a:solidFill>
                <a:schemeClr val="dk1"/>
              </a:solidFill>
            </a:endParaRPr>
          </a:p>
          <a:p>
            <a:pPr marL="457200" lvl="0" indent="-304800" algn="l" rtl="0">
              <a:spcBef>
                <a:spcPts val="0"/>
              </a:spcBef>
              <a:spcAft>
                <a:spcPts val="0"/>
              </a:spcAft>
              <a:buClr>
                <a:schemeClr val="dk1"/>
              </a:buClr>
              <a:buSzPts val="1200"/>
              <a:buChar char="-"/>
            </a:pPr>
            <a:r>
              <a:rPr lang="sv">
                <a:solidFill>
                  <a:schemeClr val="dk1"/>
                </a:solidFill>
              </a:rPr>
              <a:t>Digital Academy against Climate Change Disinformation</a:t>
            </a:r>
            <a:endParaRPr>
              <a:solidFill>
                <a:schemeClr val="dk1"/>
              </a:solidFill>
            </a:endParaRPr>
          </a:p>
          <a:p>
            <a:pPr marL="0" lvl="0" indent="0" algn="l" rtl="0">
              <a:spcBef>
                <a:spcPts val="0"/>
              </a:spcBef>
              <a:spcAft>
                <a:spcPts val="0"/>
              </a:spcAft>
              <a:buNone/>
            </a:pPr>
            <a:endParaRPr>
              <a:solidFill>
                <a:schemeClr val="dk1"/>
              </a:solidFill>
            </a:endParaRPr>
          </a:p>
          <a:p>
            <a:pPr marL="88900" lvl="0" indent="0" algn="l" rtl="0">
              <a:spcBef>
                <a:spcPts val="0"/>
              </a:spcBef>
              <a:spcAft>
                <a:spcPts val="0"/>
              </a:spcAft>
              <a:buClr>
                <a:schemeClr val="dk1"/>
              </a:buClr>
              <a:buSzPts val="1200"/>
              <a:buFont typeface="Arial"/>
              <a:buNone/>
            </a:pPr>
            <a:r>
              <a:rPr lang="sv" sz="1200">
                <a:solidFill>
                  <a:srgbClr val="0D1964"/>
                </a:solidFill>
                <a:latin typeface="Calibri"/>
                <a:ea typeface="Calibri"/>
                <a:cs typeface="Calibri"/>
                <a:sym typeface="Calibri"/>
              </a:rPr>
              <a:t>This Digital Academy </a:t>
            </a:r>
            <a:r>
              <a:rPr lang="sv">
                <a:solidFill>
                  <a:schemeClr val="dk1"/>
                </a:solidFill>
              </a:rPr>
              <a:t>to access and use Climate Data and monitor Climate Risks aims to</a:t>
            </a:r>
            <a:r>
              <a:rPr lang="sv" sz="1200">
                <a:solidFill>
                  <a:srgbClr val="0D1964"/>
                </a:solidFill>
                <a:latin typeface="Calibri"/>
                <a:ea typeface="Calibri"/>
                <a:cs typeface="Calibri"/>
                <a:sym typeface="Calibri"/>
              </a:rPr>
              <a:t>:</a:t>
            </a:r>
            <a:endParaRPr sz="1200">
              <a:solidFill>
                <a:srgbClr val="0D1964"/>
              </a:solidFill>
              <a:latin typeface="Calibri"/>
              <a:ea typeface="Calibri"/>
              <a:cs typeface="Calibri"/>
              <a:sym typeface="Calibri"/>
            </a:endParaRPr>
          </a:p>
          <a:p>
            <a:pPr marL="457200" lvl="0" indent="-304800" algn="l" rtl="0">
              <a:spcBef>
                <a:spcPts val="0"/>
              </a:spcBef>
              <a:spcAft>
                <a:spcPts val="0"/>
              </a:spcAft>
              <a:buClr>
                <a:srgbClr val="0D1964"/>
              </a:buClr>
              <a:buSzPts val="1200"/>
              <a:buChar char="-"/>
            </a:pPr>
            <a:r>
              <a:rPr lang="sv" sz="1200">
                <a:solidFill>
                  <a:srgbClr val="0D1964"/>
                </a:solidFill>
                <a:latin typeface="Calibri"/>
                <a:ea typeface="Calibri"/>
                <a:cs typeface="Calibri"/>
                <a:sym typeface="Calibri"/>
              </a:rPr>
              <a:t>identify, provide access to, and share guidance on how to use various open source climate and risk data.</a:t>
            </a:r>
            <a:endParaRPr sz="1200">
              <a:solidFill>
                <a:srgbClr val="0D1964"/>
              </a:solidFill>
              <a:latin typeface="Calibri"/>
              <a:ea typeface="Calibri"/>
              <a:cs typeface="Calibri"/>
              <a:sym typeface="Calibri"/>
            </a:endParaRPr>
          </a:p>
          <a:p>
            <a:pPr marL="457200" lvl="0" indent="-304800" algn="l" rtl="0">
              <a:spcBef>
                <a:spcPts val="0"/>
              </a:spcBef>
              <a:spcAft>
                <a:spcPts val="0"/>
              </a:spcAft>
              <a:buClr>
                <a:srgbClr val="0D1964"/>
              </a:buClr>
              <a:buSzPts val="1200"/>
              <a:buChar char="-"/>
            </a:pPr>
            <a:r>
              <a:rPr lang="sv" sz="1200">
                <a:solidFill>
                  <a:srgbClr val="0D1964"/>
                </a:solidFill>
                <a:latin typeface="Calibri"/>
                <a:ea typeface="Calibri"/>
                <a:cs typeface="Calibri"/>
                <a:sym typeface="Calibri"/>
              </a:rPr>
              <a:t>provide easy access to information and initiatives fostering climate adaptation at local and European levels.</a:t>
            </a:r>
            <a:endParaRPr sz="1200">
              <a:solidFill>
                <a:srgbClr val="0D1964"/>
              </a:solidFill>
              <a:latin typeface="Calibri"/>
              <a:ea typeface="Calibri"/>
              <a:cs typeface="Calibri"/>
              <a:sym typeface="Calibri"/>
            </a:endParaRPr>
          </a:p>
          <a:p>
            <a:pPr marL="457200" lvl="0" indent="-304800" algn="l" rtl="0">
              <a:spcBef>
                <a:spcPts val="0"/>
              </a:spcBef>
              <a:spcAft>
                <a:spcPts val="0"/>
              </a:spcAft>
              <a:buClr>
                <a:srgbClr val="0D1964"/>
              </a:buClr>
              <a:buSzPts val="1200"/>
              <a:buChar char="-"/>
            </a:pPr>
            <a:r>
              <a:rPr lang="sv" sz="1200">
                <a:solidFill>
                  <a:srgbClr val="0D1964"/>
                </a:solidFill>
                <a:latin typeface="Calibri"/>
                <a:ea typeface="Calibri"/>
                <a:cs typeface="Calibri"/>
                <a:sym typeface="Calibri"/>
              </a:rPr>
              <a:t>empower citizens, stakeholders, and policy makers through technical reports on how to access and use climate data for adaptation and on how and why to integrate this data with citizen science data. </a:t>
            </a:r>
            <a:endParaRPr sz="1200">
              <a:solidFill>
                <a:srgbClr val="0D1964"/>
              </a:solidFill>
              <a:latin typeface="Calibri"/>
              <a:ea typeface="Calibri"/>
              <a:cs typeface="Calibri"/>
              <a:sym typeface="Calibri"/>
            </a:endParaRPr>
          </a:p>
          <a:p>
            <a:pPr marL="457200" lvl="0" indent="-304800" algn="l" rtl="0">
              <a:spcBef>
                <a:spcPts val="0"/>
              </a:spcBef>
              <a:spcAft>
                <a:spcPts val="0"/>
              </a:spcAft>
              <a:buClr>
                <a:srgbClr val="0D1964"/>
              </a:buClr>
              <a:buSzPts val="1200"/>
              <a:buChar char="-"/>
            </a:pPr>
            <a:r>
              <a:rPr lang="sv" sz="1200">
                <a:solidFill>
                  <a:srgbClr val="0D1964"/>
                </a:solidFill>
                <a:latin typeface="Calibri"/>
                <a:ea typeface="Calibri"/>
                <a:cs typeface="Calibri"/>
                <a:sym typeface="Calibri"/>
              </a:rPr>
              <a:t>Enhance the visualisation of climate information leveraging on existing best practices.</a:t>
            </a:r>
            <a:endParaRPr>
              <a:solidFill>
                <a:schemeClr val="dk1"/>
              </a:solidFill>
            </a:endParaRPr>
          </a:p>
          <a:p>
            <a:pPr marL="0" lvl="0" indent="0" algn="l" rtl="0">
              <a:spcBef>
                <a:spcPts val="0"/>
              </a:spcBef>
              <a:spcAft>
                <a:spcPts val="0"/>
              </a:spcAft>
              <a:buNone/>
            </a:pPr>
            <a:endParaRPr>
              <a:solidFill>
                <a:schemeClr val="dk1"/>
              </a:solidFill>
            </a:endParaRPr>
          </a:p>
          <a:p>
            <a:pPr marL="88900" lvl="0" indent="0" algn="l" rtl="0">
              <a:spcBef>
                <a:spcPts val="0"/>
              </a:spcBef>
              <a:spcAft>
                <a:spcPts val="0"/>
              </a:spcAft>
              <a:buNone/>
            </a:pPr>
            <a:r>
              <a:rPr lang="sv" sz="1200">
                <a:solidFill>
                  <a:srgbClr val="0D1964"/>
                </a:solidFill>
                <a:latin typeface="Calibri"/>
                <a:ea typeface="Calibri"/>
                <a:cs typeface="Calibri"/>
                <a:sym typeface="Calibri"/>
              </a:rPr>
              <a:t>This Digital Academy </a:t>
            </a:r>
            <a:r>
              <a:rPr lang="sv">
                <a:solidFill>
                  <a:schemeClr val="dk1"/>
                </a:solidFill>
              </a:rPr>
              <a:t>against Climate Change Disinformation that will provide interested citizens with trustworthy information and resources on climate change, as well as fact-checked information from credible sources. The digital academy will provide access to</a:t>
            </a:r>
            <a:r>
              <a:rPr lang="sv" sz="1200">
                <a:solidFill>
                  <a:srgbClr val="0D1964"/>
                </a:solidFill>
                <a:latin typeface="Calibri"/>
                <a:ea typeface="Calibri"/>
                <a:cs typeface="Calibri"/>
                <a:sym typeface="Calibri"/>
              </a:rPr>
              <a:t>:</a:t>
            </a:r>
            <a:endParaRPr sz="1200">
              <a:solidFill>
                <a:srgbClr val="0D1964"/>
              </a:solidFill>
              <a:latin typeface="Calibri"/>
              <a:ea typeface="Calibri"/>
              <a:cs typeface="Calibri"/>
              <a:sym typeface="Calibri"/>
            </a:endParaRPr>
          </a:p>
          <a:p>
            <a:pPr marL="457200" lvl="0" indent="-304800" algn="l" rtl="0">
              <a:spcBef>
                <a:spcPts val="0"/>
              </a:spcBef>
              <a:spcAft>
                <a:spcPts val="0"/>
              </a:spcAft>
              <a:buClr>
                <a:srgbClr val="0D1964"/>
              </a:buClr>
              <a:buSzPts val="1200"/>
              <a:buFont typeface="Calibri"/>
              <a:buChar char="-"/>
            </a:pPr>
            <a:r>
              <a:rPr lang="sv" sz="1200">
                <a:solidFill>
                  <a:srgbClr val="0D1964"/>
                </a:solidFill>
                <a:latin typeface="Calibri"/>
                <a:ea typeface="Calibri"/>
                <a:cs typeface="Calibri"/>
                <a:sym typeface="Calibri"/>
              </a:rPr>
              <a:t>trustworthy information such as article and scientific publications,</a:t>
            </a:r>
            <a:endParaRPr sz="1200">
              <a:solidFill>
                <a:srgbClr val="0D1964"/>
              </a:solidFill>
              <a:latin typeface="Calibri"/>
              <a:ea typeface="Calibri"/>
              <a:cs typeface="Calibri"/>
              <a:sym typeface="Calibri"/>
            </a:endParaRPr>
          </a:p>
          <a:p>
            <a:pPr marL="457200" lvl="0" indent="-298450" algn="l" rtl="0">
              <a:lnSpc>
                <a:spcPct val="115000"/>
              </a:lnSpc>
              <a:spcBef>
                <a:spcPts val="0"/>
              </a:spcBef>
              <a:spcAft>
                <a:spcPts val="0"/>
              </a:spcAft>
              <a:buClr>
                <a:srgbClr val="0D1964"/>
              </a:buClr>
              <a:buSzPts val="1100"/>
              <a:buChar char="-"/>
            </a:pPr>
            <a:r>
              <a:rPr lang="sv">
                <a:solidFill>
                  <a:schemeClr val="dk1"/>
                </a:solidFill>
              </a:rPr>
              <a:t>fact-checks that debunk climate change disinformation,</a:t>
            </a:r>
            <a:endParaRPr>
              <a:solidFill>
                <a:schemeClr val="dk1"/>
              </a:solidFill>
            </a:endParaRPr>
          </a:p>
          <a:p>
            <a:pPr marL="457200" lvl="0" indent="-298450" algn="l" rtl="0">
              <a:lnSpc>
                <a:spcPct val="115000"/>
              </a:lnSpc>
              <a:spcBef>
                <a:spcPts val="0"/>
              </a:spcBef>
              <a:spcAft>
                <a:spcPts val="0"/>
              </a:spcAft>
              <a:buClr>
                <a:srgbClr val="0D1964"/>
              </a:buClr>
              <a:buSzPts val="1100"/>
              <a:buChar char="-"/>
            </a:pPr>
            <a:r>
              <a:rPr lang="sv">
                <a:solidFill>
                  <a:schemeClr val="dk1"/>
                </a:solidFill>
              </a:rPr>
              <a:t>relevant resources, such as media literacy material,</a:t>
            </a:r>
            <a:endParaRPr>
              <a:solidFill>
                <a:schemeClr val="dk1"/>
              </a:solidFill>
            </a:endParaRPr>
          </a:p>
          <a:p>
            <a:pPr marL="457200" lvl="0" indent="-298450" algn="l" rtl="0">
              <a:lnSpc>
                <a:spcPct val="115000"/>
              </a:lnSpc>
              <a:spcBef>
                <a:spcPts val="0"/>
              </a:spcBef>
              <a:spcAft>
                <a:spcPts val="0"/>
              </a:spcAft>
              <a:buClr>
                <a:srgbClr val="0D1964"/>
              </a:buClr>
              <a:buSzPts val="1100"/>
              <a:buChar char="-"/>
            </a:pPr>
            <a:r>
              <a:rPr lang="sv">
                <a:solidFill>
                  <a:schemeClr val="dk1"/>
                </a:solidFill>
              </a:rPr>
              <a:t>bi-annual reports on the state of disinformation around climate change. </a:t>
            </a:r>
            <a:endParaRPr>
              <a:solidFill>
                <a:schemeClr val="dk1"/>
              </a:solidFill>
            </a:endParaRPr>
          </a:p>
        </p:txBody>
      </p:sp>
      <p:sp>
        <p:nvSpPr>
          <p:cNvPr id="278" name="Google Shape;278;g253355f2ac6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034015" y="6045708"/>
            <a:ext cx="1716024" cy="451104"/>
          </a:xfrm>
          <a:prstGeom prst="rect">
            <a:avLst/>
          </a:prstGeom>
        </p:spPr>
      </p:pic>
      <p:pic>
        <p:nvPicPr>
          <p:cNvPr id="17" name="bg object 17"/>
          <p:cNvPicPr/>
          <p:nvPr/>
        </p:nvPicPr>
        <p:blipFill>
          <a:blip r:embed="rId3" cstate="print"/>
          <a:stretch>
            <a:fillRect/>
          </a:stretch>
        </p:blipFill>
        <p:spPr>
          <a:xfrm>
            <a:off x="0" y="0"/>
            <a:ext cx="12191999" cy="6857997"/>
          </a:xfrm>
          <a:prstGeom prst="rect">
            <a:avLst/>
          </a:prstGeom>
        </p:spPr>
      </p:pic>
      <p:sp>
        <p:nvSpPr>
          <p:cNvPr id="2" name="Holder 2"/>
          <p:cNvSpPr>
            <a:spLocks noGrp="1"/>
          </p:cNvSpPr>
          <p:nvPr>
            <p:ph type="ctrTitle"/>
          </p:nvPr>
        </p:nvSpPr>
        <p:spPr>
          <a:xfrm>
            <a:off x="2787142" y="2610357"/>
            <a:ext cx="6617715" cy="55943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4/29/2025</a:t>
            </a:fld>
            <a:endParaRPr lang="en-US"/>
          </a:p>
        </p:txBody>
      </p:sp>
      <p:sp>
        <p:nvSpPr>
          <p:cNvPr id="6" name="Holder 6"/>
          <p:cNvSpPr>
            <a:spLocks noGrp="1"/>
          </p:cNvSpPr>
          <p:nvPr>
            <p:ph type="sldNum" sz="quarter" idx="7"/>
          </p:nvPr>
        </p:nvSpPr>
        <p:spPr/>
        <p:txBody>
          <a:bodyPr lIns="0" tIns="0" rIns="0" bIns="0"/>
          <a:lstStyle>
            <a:lvl1pPr>
              <a:defRPr sz="1200" b="0" i="0">
                <a:solidFill>
                  <a:srgbClr val="2C2C2C"/>
                </a:solidFill>
                <a:latin typeface="Segoe UI"/>
                <a:cs typeface="Segoe UI"/>
              </a:defRPr>
            </a:lvl1pPr>
          </a:lstStyle>
          <a:p>
            <a:pPr marL="38100">
              <a:lnSpc>
                <a:spcPct val="100000"/>
              </a:lnSpc>
              <a:spcBef>
                <a:spcPts val="195"/>
              </a:spcBef>
            </a:pPr>
            <a:fld id="{81D60167-4931-47E6-BA6A-407CBD079E47}" type="slidenum">
              <a:rPr dirty="0">
                <a:solidFill>
                  <a:srgbClr val="4D4D4D"/>
                </a:solidFill>
              </a:rPr>
              <a:t>‹N›</a:t>
            </a:fld>
            <a:endParaRPr dirty="0">
              <a:solidFill>
                <a:srgbClr val="4D4D4D"/>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034015" y="6045708"/>
            <a:ext cx="1716024" cy="451104"/>
          </a:xfrm>
          <a:prstGeom prst="rect">
            <a:avLst/>
          </a:prstGeom>
        </p:spPr>
      </p:pic>
      <p:pic>
        <p:nvPicPr>
          <p:cNvPr id="17" name="bg object 17"/>
          <p:cNvPicPr/>
          <p:nvPr/>
        </p:nvPicPr>
        <p:blipFill>
          <a:blip r:embed="rId3" cstate="print"/>
          <a:stretch>
            <a:fillRect/>
          </a:stretch>
        </p:blipFill>
        <p:spPr>
          <a:xfrm>
            <a:off x="0" y="0"/>
            <a:ext cx="12191999" cy="6857997"/>
          </a:xfrm>
          <a:prstGeom prst="rect">
            <a:avLst/>
          </a:prstGeom>
        </p:spPr>
      </p:pic>
      <p:sp>
        <p:nvSpPr>
          <p:cNvPr id="2" name="Holder 2"/>
          <p:cNvSpPr>
            <a:spLocks noGrp="1"/>
          </p:cNvSpPr>
          <p:nvPr>
            <p:ph type="title"/>
          </p:nvPr>
        </p:nvSpPr>
        <p:spPr/>
        <p:txBody>
          <a:bodyPr lIns="0" tIns="0" rIns="0" bIns="0"/>
          <a:lstStyle>
            <a:lvl1pPr>
              <a:defRPr sz="4000" b="1" i="0">
                <a:solidFill>
                  <a:srgbClr val="1E858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4/29/2025</a:t>
            </a:fld>
            <a:endParaRPr lang="en-US"/>
          </a:p>
        </p:txBody>
      </p:sp>
      <p:sp>
        <p:nvSpPr>
          <p:cNvPr id="6" name="Holder 6"/>
          <p:cNvSpPr>
            <a:spLocks noGrp="1"/>
          </p:cNvSpPr>
          <p:nvPr>
            <p:ph type="sldNum" sz="quarter" idx="7"/>
          </p:nvPr>
        </p:nvSpPr>
        <p:spPr/>
        <p:txBody>
          <a:bodyPr lIns="0" tIns="0" rIns="0" bIns="0"/>
          <a:lstStyle>
            <a:lvl1pPr>
              <a:defRPr sz="1200" b="0" i="0">
                <a:solidFill>
                  <a:srgbClr val="2C2C2C"/>
                </a:solidFill>
                <a:latin typeface="Segoe UI"/>
                <a:cs typeface="Segoe UI"/>
              </a:defRPr>
            </a:lvl1pPr>
          </a:lstStyle>
          <a:p>
            <a:pPr marL="38100">
              <a:lnSpc>
                <a:spcPct val="100000"/>
              </a:lnSpc>
              <a:spcBef>
                <a:spcPts val="195"/>
              </a:spcBef>
            </a:pPr>
            <a:fld id="{81D60167-4931-47E6-BA6A-407CBD079E47}" type="slidenum">
              <a:rPr dirty="0">
                <a:solidFill>
                  <a:srgbClr val="4D4D4D"/>
                </a:solidFill>
              </a:rPr>
              <a:t>‹N›</a:t>
            </a:fld>
            <a:endParaRPr dirty="0">
              <a:solidFill>
                <a:srgbClr val="4D4D4D"/>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27738" y="0"/>
            <a:ext cx="11664261" cy="1399845"/>
          </a:xfrm>
          <a:prstGeom prst="rect">
            <a:avLst/>
          </a:prstGeom>
        </p:spPr>
      </p:pic>
      <p:pic>
        <p:nvPicPr>
          <p:cNvPr id="17" name="bg object 17"/>
          <p:cNvPicPr/>
          <p:nvPr/>
        </p:nvPicPr>
        <p:blipFill>
          <a:blip r:embed="rId3" cstate="print"/>
          <a:stretch>
            <a:fillRect/>
          </a:stretch>
        </p:blipFill>
        <p:spPr>
          <a:xfrm>
            <a:off x="2444131" y="2110242"/>
            <a:ext cx="7478117" cy="4728801"/>
          </a:xfrm>
          <a:prstGeom prst="rect">
            <a:avLst/>
          </a:prstGeom>
        </p:spPr>
      </p:pic>
      <p:sp>
        <p:nvSpPr>
          <p:cNvPr id="18" name="bg object 18"/>
          <p:cNvSpPr/>
          <p:nvPr/>
        </p:nvSpPr>
        <p:spPr>
          <a:xfrm>
            <a:off x="5539739" y="2648712"/>
            <a:ext cx="783590" cy="402590"/>
          </a:xfrm>
          <a:custGeom>
            <a:avLst/>
            <a:gdLst/>
            <a:ahLst/>
            <a:cxnLst/>
            <a:rect l="l" t="t" r="r" b="b"/>
            <a:pathLst>
              <a:path w="783589" h="402589">
                <a:moveTo>
                  <a:pt x="731647" y="0"/>
                </a:moveTo>
                <a:lnTo>
                  <a:pt x="51688" y="0"/>
                </a:lnTo>
                <a:lnTo>
                  <a:pt x="31557" y="4058"/>
                </a:lnTo>
                <a:lnTo>
                  <a:pt x="15128" y="15128"/>
                </a:lnTo>
                <a:lnTo>
                  <a:pt x="4058" y="31557"/>
                </a:lnTo>
                <a:lnTo>
                  <a:pt x="0" y="51688"/>
                </a:lnTo>
                <a:lnTo>
                  <a:pt x="0" y="350647"/>
                </a:lnTo>
                <a:lnTo>
                  <a:pt x="4058" y="370778"/>
                </a:lnTo>
                <a:lnTo>
                  <a:pt x="15128" y="387207"/>
                </a:lnTo>
                <a:lnTo>
                  <a:pt x="31557" y="398277"/>
                </a:lnTo>
                <a:lnTo>
                  <a:pt x="51688" y="402336"/>
                </a:lnTo>
                <a:lnTo>
                  <a:pt x="731647" y="402336"/>
                </a:lnTo>
                <a:lnTo>
                  <a:pt x="751778" y="398277"/>
                </a:lnTo>
                <a:lnTo>
                  <a:pt x="768207" y="387207"/>
                </a:lnTo>
                <a:lnTo>
                  <a:pt x="779277" y="370778"/>
                </a:lnTo>
                <a:lnTo>
                  <a:pt x="783336" y="350647"/>
                </a:lnTo>
                <a:lnTo>
                  <a:pt x="783336" y="51688"/>
                </a:lnTo>
                <a:lnTo>
                  <a:pt x="779277" y="31557"/>
                </a:lnTo>
                <a:lnTo>
                  <a:pt x="768207" y="15128"/>
                </a:lnTo>
                <a:lnTo>
                  <a:pt x="751778" y="4058"/>
                </a:lnTo>
                <a:lnTo>
                  <a:pt x="731647" y="0"/>
                </a:lnTo>
                <a:close/>
              </a:path>
            </a:pathLst>
          </a:custGeom>
          <a:solidFill>
            <a:srgbClr val="F4BA82"/>
          </a:solidFill>
        </p:spPr>
        <p:txBody>
          <a:bodyPr wrap="square" lIns="0" tIns="0" rIns="0" bIns="0" rtlCol="0"/>
          <a:lstStyle/>
          <a:p>
            <a:endParaRPr/>
          </a:p>
        </p:txBody>
      </p:sp>
      <p:sp>
        <p:nvSpPr>
          <p:cNvPr id="19" name="bg object 19"/>
          <p:cNvSpPr/>
          <p:nvPr/>
        </p:nvSpPr>
        <p:spPr>
          <a:xfrm>
            <a:off x="5539739" y="2648712"/>
            <a:ext cx="783590" cy="402590"/>
          </a:xfrm>
          <a:custGeom>
            <a:avLst/>
            <a:gdLst/>
            <a:ahLst/>
            <a:cxnLst/>
            <a:rect l="l" t="t" r="r" b="b"/>
            <a:pathLst>
              <a:path w="783589" h="402589">
                <a:moveTo>
                  <a:pt x="0" y="51688"/>
                </a:moveTo>
                <a:lnTo>
                  <a:pt x="4058" y="31557"/>
                </a:lnTo>
                <a:lnTo>
                  <a:pt x="15128" y="15128"/>
                </a:lnTo>
                <a:lnTo>
                  <a:pt x="31557" y="4058"/>
                </a:lnTo>
                <a:lnTo>
                  <a:pt x="51688" y="0"/>
                </a:lnTo>
                <a:lnTo>
                  <a:pt x="731647" y="0"/>
                </a:lnTo>
                <a:lnTo>
                  <a:pt x="751778" y="4058"/>
                </a:lnTo>
                <a:lnTo>
                  <a:pt x="768207" y="15128"/>
                </a:lnTo>
                <a:lnTo>
                  <a:pt x="779277" y="31557"/>
                </a:lnTo>
                <a:lnTo>
                  <a:pt x="783336" y="51688"/>
                </a:lnTo>
                <a:lnTo>
                  <a:pt x="783336" y="350647"/>
                </a:lnTo>
                <a:lnTo>
                  <a:pt x="779277" y="370778"/>
                </a:lnTo>
                <a:lnTo>
                  <a:pt x="768207" y="387207"/>
                </a:lnTo>
                <a:lnTo>
                  <a:pt x="751778" y="398277"/>
                </a:lnTo>
                <a:lnTo>
                  <a:pt x="731647" y="402336"/>
                </a:lnTo>
                <a:lnTo>
                  <a:pt x="51688" y="402336"/>
                </a:lnTo>
                <a:lnTo>
                  <a:pt x="31557" y="398277"/>
                </a:lnTo>
                <a:lnTo>
                  <a:pt x="15128" y="387207"/>
                </a:lnTo>
                <a:lnTo>
                  <a:pt x="4058" y="370778"/>
                </a:lnTo>
                <a:lnTo>
                  <a:pt x="0" y="350647"/>
                </a:lnTo>
                <a:lnTo>
                  <a:pt x="0" y="51688"/>
                </a:lnTo>
                <a:close/>
              </a:path>
            </a:pathLst>
          </a:custGeom>
          <a:ln w="12699">
            <a:solidFill>
              <a:srgbClr val="F4C597"/>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a:solidFill>
                  <a:srgbClr val="1E858A"/>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4/29/2025</a:t>
            </a:fld>
            <a:endParaRPr lang="en-US"/>
          </a:p>
        </p:txBody>
      </p:sp>
      <p:sp>
        <p:nvSpPr>
          <p:cNvPr id="7" name="Holder 7"/>
          <p:cNvSpPr>
            <a:spLocks noGrp="1"/>
          </p:cNvSpPr>
          <p:nvPr>
            <p:ph type="sldNum" sz="quarter" idx="7"/>
          </p:nvPr>
        </p:nvSpPr>
        <p:spPr/>
        <p:txBody>
          <a:bodyPr lIns="0" tIns="0" rIns="0" bIns="0"/>
          <a:lstStyle>
            <a:lvl1pPr>
              <a:defRPr sz="1200" b="0" i="0">
                <a:solidFill>
                  <a:srgbClr val="2C2C2C"/>
                </a:solidFill>
                <a:latin typeface="Segoe UI"/>
                <a:cs typeface="Segoe UI"/>
              </a:defRPr>
            </a:lvl1pPr>
          </a:lstStyle>
          <a:p>
            <a:pPr marL="38100">
              <a:lnSpc>
                <a:spcPct val="100000"/>
              </a:lnSpc>
              <a:spcBef>
                <a:spcPts val="195"/>
              </a:spcBef>
            </a:pPr>
            <a:fld id="{81D60167-4931-47E6-BA6A-407CBD079E47}" type="slidenum">
              <a:rPr dirty="0">
                <a:solidFill>
                  <a:srgbClr val="4D4D4D"/>
                </a:solidFill>
              </a:rPr>
              <a:t>‹N›</a:t>
            </a:fld>
            <a:endParaRPr dirty="0">
              <a:solidFill>
                <a:srgbClr val="4D4D4D"/>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E858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4/29/2025</a:t>
            </a:fld>
            <a:endParaRPr lang="en-US"/>
          </a:p>
        </p:txBody>
      </p:sp>
      <p:sp>
        <p:nvSpPr>
          <p:cNvPr id="5" name="Holder 5"/>
          <p:cNvSpPr>
            <a:spLocks noGrp="1"/>
          </p:cNvSpPr>
          <p:nvPr>
            <p:ph type="sldNum" sz="quarter" idx="7"/>
          </p:nvPr>
        </p:nvSpPr>
        <p:spPr/>
        <p:txBody>
          <a:bodyPr lIns="0" tIns="0" rIns="0" bIns="0"/>
          <a:lstStyle>
            <a:lvl1pPr>
              <a:defRPr sz="1200" b="0" i="0">
                <a:solidFill>
                  <a:srgbClr val="2C2C2C"/>
                </a:solidFill>
                <a:latin typeface="Segoe UI"/>
                <a:cs typeface="Segoe UI"/>
              </a:defRPr>
            </a:lvl1pPr>
          </a:lstStyle>
          <a:p>
            <a:pPr marL="38100">
              <a:lnSpc>
                <a:spcPct val="100000"/>
              </a:lnSpc>
              <a:spcBef>
                <a:spcPts val="195"/>
              </a:spcBef>
            </a:pPr>
            <a:fld id="{81D60167-4931-47E6-BA6A-407CBD079E47}" type="slidenum">
              <a:rPr dirty="0">
                <a:solidFill>
                  <a:srgbClr val="4D4D4D"/>
                </a:solidFill>
              </a:rPr>
              <a:t>‹N›</a:t>
            </a:fld>
            <a:endParaRPr dirty="0">
              <a:solidFill>
                <a:srgbClr val="4D4D4D"/>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034015" y="6045708"/>
            <a:ext cx="1716024" cy="451104"/>
          </a:xfrm>
          <a:prstGeom prst="rect">
            <a:avLst/>
          </a:prstGeom>
        </p:spPr>
      </p:pic>
      <p:pic>
        <p:nvPicPr>
          <p:cNvPr id="17" name="bg object 17"/>
          <p:cNvPicPr/>
          <p:nvPr/>
        </p:nvPicPr>
        <p:blipFill>
          <a:blip r:embed="rId3" cstate="print"/>
          <a:stretch>
            <a:fillRect/>
          </a:stretch>
        </p:blipFill>
        <p:spPr>
          <a:xfrm>
            <a:off x="0" y="0"/>
            <a:ext cx="12191999" cy="6857997"/>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4/29/2025</a:t>
            </a:fld>
            <a:endParaRPr lang="en-US"/>
          </a:p>
        </p:txBody>
      </p:sp>
      <p:sp>
        <p:nvSpPr>
          <p:cNvPr id="4" name="Holder 4"/>
          <p:cNvSpPr>
            <a:spLocks noGrp="1"/>
          </p:cNvSpPr>
          <p:nvPr>
            <p:ph type="sldNum" sz="quarter" idx="7"/>
          </p:nvPr>
        </p:nvSpPr>
        <p:spPr/>
        <p:txBody>
          <a:bodyPr lIns="0" tIns="0" rIns="0" bIns="0"/>
          <a:lstStyle>
            <a:lvl1pPr>
              <a:defRPr sz="1200" b="0" i="0">
                <a:solidFill>
                  <a:srgbClr val="2C2C2C"/>
                </a:solidFill>
                <a:latin typeface="Segoe UI"/>
                <a:cs typeface="Segoe UI"/>
              </a:defRPr>
            </a:lvl1pPr>
          </a:lstStyle>
          <a:p>
            <a:pPr marL="38100">
              <a:lnSpc>
                <a:spcPct val="100000"/>
              </a:lnSpc>
              <a:spcBef>
                <a:spcPts val="195"/>
              </a:spcBef>
            </a:pPr>
            <a:fld id="{81D60167-4931-47E6-BA6A-407CBD079E47}" type="slidenum">
              <a:rPr dirty="0">
                <a:solidFill>
                  <a:srgbClr val="4D4D4D"/>
                </a:solidFill>
              </a:rPr>
              <a:t>‹N›</a:t>
            </a:fld>
            <a:endParaRPr dirty="0">
              <a:solidFill>
                <a:srgbClr val="4D4D4D"/>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ue contenuti" type="twoObj">
  <p:cSld name="Due contenuti">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609600" y="275167"/>
            <a:ext cx="10972800" cy="1143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7" name="Google Shape;137;p24"/>
          <p:cNvSpPr txBox="1">
            <a:spLocks noGrp="1"/>
          </p:cNvSpPr>
          <p:nvPr>
            <p:ph type="body" idx="1"/>
          </p:nvPr>
        </p:nvSpPr>
        <p:spPr>
          <a:xfrm>
            <a:off x="609600" y="1600201"/>
            <a:ext cx="5384800" cy="4526000"/>
          </a:xfrm>
          <a:prstGeom prst="rect">
            <a:avLst/>
          </a:prstGeom>
          <a:noFill/>
          <a:ln>
            <a:noFill/>
          </a:ln>
        </p:spPr>
        <p:txBody>
          <a:bodyPr spcFirstLastPara="1" wrap="square" lIns="91425" tIns="45700" rIns="91425" bIns="45700" anchor="t" anchorCtr="0">
            <a:noAutofit/>
          </a:bodyPr>
          <a:lstStyle>
            <a:lvl1pPr marL="609585" lvl="0" indent="-482588" algn="l" rtl="0">
              <a:spcBef>
                <a:spcPts val="560"/>
              </a:spcBef>
              <a:spcAft>
                <a:spcPts val="0"/>
              </a:spcAft>
              <a:buClr>
                <a:schemeClr val="dk1"/>
              </a:buClr>
              <a:buSzPts val="2100"/>
              <a:buChar char="•"/>
              <a:defRPr sz="2800"/>
            </a:lvl1pPr>
            <a:lvl2pPr marL="1219170" lvl="1" indent="-457189" algn="l" rtl="0">
              <a:spcBef>
                <a:spcPts val="480"/>
              </a:spcBef>
              <a:spcAft>
                <a:spcPts val="0"/>
              </a:spcAft>
              <a:buClr>
                <a:schemeClr val="dk1"/>
              </a:buClr>
              <a:buSzPts val="1800"/>
              <a:buChar char="–"/>
              <a:defRPr sz="2400"/>
            </a:lvl2pPr>
            <a:lvl3pPr marL="1828754" lvl="2" indent="-431789" algn="l" rtl="0">
              <a:spcBef>
                <a:spcPts val="400"/>
              </a:spcBef>
              <a:spcAft>
                <a:spcPts val="0"/>
              </a:spcAft>
              <a:buClr>
                <a:schemeClr val="dk1"/>
              </a:buClr>
              <a:buSzPts val="1500"/>
              <a:buChar char="•"/>
              <a:defRPr sz="2000"/>
            </a:lvl3pPr>
            <a:lvl4pPr marL="2438339" lvl="3" indent="-419090" algn="l" rtl="0">
              <a:spcBef>
                <a:spcPts val="360"/>
              </a:spcBef>
              <a:spcAft>
                <a:spcPts val="0"/>
              </a:spcAft>
              <a:buClr>
                <a:schemeClr val="dk1"/>
              </a:buClr>
              <a:buSzPts val="1350"/>
              <a:buChar char="–"/>
              <a:defRPr sz="1800"/>
            </a:lvl4pPr>
            <a:lvl5pPr marL="3047924" lvl="4" indent="-419090" algn="l" rtl="0">
              <a:spcBef>
                <a:spcPts val="360"/>
              </a:spcBef>
              <a:spcAft>
                <a:spcPts val="0"/>
              </a:spcAft>
              <a:buClr>
                <a:schemeClr val="dk1"/>
              </a:buClr>
              <a:buSzPts val="1350"/>
              <a:buChar char="»"/>
              <a:defRPr sz="1800"/>
            </a:lvl5pPr>
            <a:lvl6pPr marL="3657509" lvl="5" indent="-419090" algn="l" rtl="0">
              <a:spcBef>
                <a:spcPts val="360"/>
              </a:spcBef>
              <a:spcAft>
                <a:spcPts val="0"/>
              </a:spcAft>
              <a:buClr>
                <a:schemeClr val="dk1"/>
              </a:buClr>
              <a:buSzPts val="1350"/>
              <a:buChar char="•"/>
              <a:defRPr sz="1800"/>
            </a:lvl6pPr>
            <a:lvl7pPr marL="4267093" lvl="6" indent="-419090" algn="l" rtl="0">
              <a:spcBef>
                <a:spcPts val="360"/>
              </a:spcBef>
              <a:spcAft>
                <a:spcPts val="0"/>
              </a:spcAft>
              <a:buClr>
                <a:schemeClr val="dk1"/>
              </a:buClr>
              <a:buSzPts val="1350"/>
              <a:buChar char="•"/>
              <a:defRPr sz="1800"/>
            </a:lvl7pPr>
            <a:lvl8pPr marL="4876678" lvl="7" indent="-419090" algn="l" rtl="0">
              <a:spcBef>
                <a:spcPts val="360"/>
              </a:spcBef>
              <a:spcAft>
                <a:spcPts val="0"/>
              </a:spcAft>
              <a:buClr>
                <a:schemeClr val="dk1"/>
              </a:buClr>
              <a:buSzPts val="1350"/>
              <a:buChar char="•"/>
              <a:defRPr sz="1800"/>
            </a:lvl8pPr>
            <a:lvl9pPr marL="5486263" lvl="8" indent="-419090" algn="l" rtl="0">
              <a:spcBef>
                <a:spcPts val="360"/>
              </a:spcBef>
              <a:spcAft>
                <a:spcPts val="0"/>
              </a:spcAft>
              <a:buClr>
                <a:schemeClr val="dk1"/>
              </a:buClr>
              <a:buSzPts val="1350"/>
              <a:buChar char="•"/>
              <a:defRPr sz="1800"/>
            </a:lvl9pPr>
          </a:lstStyle>
          <a:p>
            <a:endParaRPr/>
          </a:p>
        </p:txBody>
      </p:sp>
      <p:sp>
        <p:nvSpPr>
          <p:cNvPr id="138" name="Google Shape;138;p24"/>
          <p:cNvSpPr txBox="1">
            <a:spLocks noGrp="1"/>
          </p:cNvSpPr>
          <p:nvPr>
            <p:ph type="body" idx="2"/>
          </p:nvPr>
        </p:nvSpPr>
        <p:spPr>
          <a:xfrm>
            <a:off x="6197600" y="1600201"/>
            <a:ext cx="5384800" cy="4526000"/>
          </a:xfrm>
          <a:prstGeom prst="rect">
            <a:avLst/>
          </a:prstGeom>
          <a:noFill/>
          <a:ln>
            <a:noFill/>
          </a:ln>
        </p:spPr>
        <p:txBody>
          <a:bodyPr spcFirstLastPara="1" wrap="square" lIns="91425" tIns="45700" rIns="91425" bIns="45700" anchor="t" anchorCtr="0">
            <a:noAutofit/>
          </a:bodyPr>
          <a:lstStyle>
            <a:lvl1pPr marL="609585" lvl="0" indent="-482588" algn="l" rtl="0">
              <a:spcBef>
                <a:spcPts val="560"/>
              </a:spcBef>
              <a:spcAft>
                <a:spcPts val="0"/>
              </a:spcAft>
              <a:buClr>
                <a:schemeClr val="dk1"/>
              </a:buClr>
              <a:buSzPts val="2100"/>
              <a:buChar char="•"/>
              <a:defRPr sz="2800"/>
            </a:lvl1pPr>
            <a:lvl2pPr marL="1219170" lvl="1" indent="-457189" algn="l" rtl="0">
              <a:spcBef>
                <a:spcPts val="480"/>
              </a:spcBef>
              <a:spcAft>
                <a:spcPts val="0"/>
              </a:spcAft>
              <a:buClr>
                <a:schemeClr val="dk1"/>
              </a:buClr>
              <a:buSzPts val="1800"/>
              <a:buChar char="–"/>
              <a:defRPr sz="2400"/>
            </a:lvl2pPr>
            <a:lvl3pPr marL="1828754" lvl="2" indent="-431789" algn="l" rtl="0">
              <a:spcBef>
                <a:spcPts val="400"/>
              </a:spcBef>
              <a:spcAft>
                <a:spcPts val="0"/>
              </a:spcAft>
              <a:buClr>
                <a:schemeClr val="dk1"/>
              </a:buClr>
              <a:buSzPts val="1500"/>
              <a:buChar char="•"/>
              <a:defRPr sz="2000"/>
            </a:lvl3pPr>
            <a:lvl4pPr marL="2438339" lvl="3" indent="-419090" algn="l" rtl="0">
              <a:spcBef>
                <a:spcPts val="360"/>
              </a:spcBef>
              <a:spcAft>
                <a:spcPts val="0"/>
              </a:spcAft>
              <a:buClr>
                <a:schemeClr val="dk1"/>
              </a:buClr>
              <a:buSzPts val="1350"/>
              <a:buChar char="–"/>
              <a:defRPr sz="1800"/>
            </a:lvl4pPr>
            <a:lvl5pPr marL="3047924" lvl="4" indent="-419090" algn="l" rtl="0">
              <a:spcBef>
                <a:spcPts val="360"/>
              </a:spcBef>
              <a:spcAft>
                <a:spcPts val="0"/>
              </a:spcAft>
              <a:buClr>
                <a:schemeClr val="dk1"/>
              </a:buClr>
              <a:buSzPts val="1350"/>
              <a:buChar char="»"/>
              <a:defRPr sz="1800"/>
            </a:lvl5pPr>
            <a:lvl6pPr marL="3657509" lvl="5" indent="-419090" algn="l" rtl="0">
              <a:spcBef>
                <a:spcPts val="360"/>
              </a:spcBef>
              <a:spcAft>
                <a:spcPts val="0"/>
              </a:spcAft>
              <a:buClr>
                <a:schemeClr val="dk1"/>
              </a:buClr>
              <a:buSzPts val="1350"/>
              <a:buChar char="•"/>
              <a:defRPr sz="1800"/>
            </a:lvl6pPr>
            <a:lvl7pPr marL="4267093" lvl="6" indent="-419090" algn="l" rtl="0">
              <a:spcBef>
                <a:spcPts val="360"/>
              </a:spcBef>
              <a:spcAft>
                <a:spcPts val="0"/>
              </a:spcAft>
              <a:buClr>
                <a:schemeClr val="dk1"/>
              </a:buClr>
              <a:buSzPts val="1350"/>
              <a:buChar char="•"/>
              <a:defRPr sz="1800"/>
            </a:lvl7pPr>
            <a:lvl8pPr marL="4876678" lvl="7" indent="-419090" algn="l" rtl="0">
              <a:spcBef>
                <a:spcPts val="360"/>
              </a:spcBef>
              <a:spcAft>
                <a:spcPts val="0"/>
              </a:spcAft>
              <a:buClr>
                <a:schemeClr val="dk1"/>
              </a:buClr>
              <a:buSzPts val="1350"/>
              <a:buChar char="•"/>
              <a:defRPr sz="1800"/>
            </a:lvl8pPr>
            <a:lvl9pPr marL="5486263" lvl="8" indent="-419090" algn="l" rtl="0">
              <a:spcBef>
                <a:spcPts val="360"/>
              </a:spcBef>
              <a:spcAft>
                <a:spcPts val="0"/>
              </a:spcAft>
              <a:buClr>
                <a:schemeClr val="dk1"/>
              </a:buClr>
              <a:buSzPts val="1350"/>
              <a:buChar char="•"/>
              <a:defRPr sz="1800"/>
            </a:lvl9pPr>
          </a:lstStyle>
          <a:p>
            <a:endParaRPr/>
          </a:p>
        </p:txBody>
      </p:sp>
      <p:sp>
        <p:nvSpPr>
          <p:cNvPr id="139" name="Google Shape;139;p24"/>
          <p:cNvSpPr txBox="1">
            <a:spLocks noGrp="1"/>
          </p:cNvSpPr>
          <p:nvPr>
            <p:ph type="dt" idx="10"/>
          </p:nvPr>
        </p:nvSpPr>
        <p:spPr>
          <a:xfrm>
            <a:off x="609600" y="6356351"/>
            <a:ext cx="2844800" cy="366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24"/>
          <p:cNvSpPr txBox="1">
            <a:spLocks noGrp="1"/>
          </p:cNvSpPr>
          <p:nvPr>
            <p:ph type="ftr" idx="11"/>
          </p:nvPr>
        </p:nvSpPr>
        <p:spPr>
          <a:xfrm>
            <a:off x="4165600" y="6356351"/>
            <a:ext cx="3860800" cy="366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4"/>
          <p:cNvSpPr txBox="1">
            <a:spLocks noGrp="1"/>
          </p:cNvSpPr>
          <p:nvPr>
            <p:ph type="sldNum" idx="12"/>
          </p:nvPr>
        </p:nvSpPr>
        <p:spPr>
          <a:xfrm>
            <a:off x="8737600" y="6356351"/>
            <a:ext cx="2844800" cy="3660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429337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10034015" y="6045708"/>
            <a:ext cx="1716024" cy="451104"/>
          </a:xfrm>
          <a:prstGeom prst="rect">
            <a:avLst/>
          </a:prstGeom>
        </p:spPr>
      </p:pic>
      <p:sp>
        <p:nvSpPr>
          <p:cNvPr id="2" name="Holder 2"/>
          <p:cNvSpPr>
            <a:spLocks noGrp="1"/>
          </p:cNvSpPr>
          <p:nvPr>
            <p:ph type="title"/>
          </p:nvPr>
        </p:nvSpPr>
        <p:spPr>
          <a:xfrm>
            <a:off x="2244217" y="3431488"/>
            <a:ext cx="7703565" cy="635000"/>
          </a:xfrm>
          <a:prstGeom prst="rect">
            <a:avLst/>
          </a:prstGeom>
        </p:spPr>
        <p:txBody>
          <a:bodyPr wrap="square" lIns="0" tIns="0" rIns="0" bIns="0">
            <a:spAutoFit/>
          </a:bodyPr>
          <a:lstStyle>
            <a:lvl1pPr>
              <a:defRPr sz="4000" b="1" i="0">
                <a:solidFill>
                  <a:srgbClr val="1E858A"/>
                </a:solidFill>
                <a:latin typeface="Arial"/>
                <a:cs typeface="Arial"/>
              </a:defRPr>
            </a:lvl1pPr>
          </a:lstStyle>
          <a:p>
            <a:endParaRPr/>
          </a:p>
        </p:txBody>
      </p:sp>
      <p:sp>
        <p:nvSpPr>
          <p:cNvPr id="3" name="Holder 3"/>
          <p:cNvSpPr>
            <a:spLocks noGrp="1"/>
          </p:cNvSpPr>
          <p:nvPr>
            <p:ph type="body" idx="1"/>
          </p:nvPr>
        </p:nvSpPr>
        <p:spPr>
          <a:xfrm>
            <a:off x="786866" y="3148457"/>
            <a:ext cx="10342245" cy="25711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4/29/2025</a:t>
            </a:fld>
            <a:endParaRPr lang="en-US"/>
          </a:p>
        </p:txBody>
      </p:sp>
      <p:sp>
        <p:nvSpPr>
          <p:cNvPr id="6" name="Holder 6"/>
          <p:cNvSpPr>
            <a:spLocks noGrp="1"/>
          </p:cNvSpPr>
          <p:nvPr>
            <p:ph type="sldNum" sz="quarter" idx="7"/>
          </p:nvPr>
        </p:nvSpPr>
        <p:spPr>
          <a:xfrm>
            <a:off x="11532361" y="6388541"/>
            <a:ext cx="241300" cy="228600"/>
          </a:xfrm>
          <a:prstGeom prst="rect">
            <a:avLst/>
          </a:prstGeom>
        </p:spPr>
        <p:txBody>
          <a:bodyPr wrap="square" lIns="0" tIns="0" rIns="0" bIns="0">
            <a:spAutoFit/>
          </a:bodyPr>
          <a:lstStyle>
            <a:lvl1pPr>
              <a:defRPr sz="1200" b="0" i="0">
                <a:solidFill>
                  <a:srgbClr val="2C2C2C"/>
                </a:solidFill>
                <a:latin typeface="Segoe UI"/>
                <a:cs typeface="Segoe UI"/>
              </a:defRPr>
            </a:lvl1pPr>
          </a:lstStyle>
          <a:p>
            <a:pPr marL="38100">
              <a:lnSpc>
                <a:spcPct val="100000"/>
              </a:lnSpc>
              <a:spcBef>
                <a:spcPts val="195"/>
              </a:spcBef>
            </a:pPr>
            <a:fld id="{81D60167-4931-47E6-BA6A-407CBD079E47}" type="slidenum">
              <a:rPr dirty="0">
                <a:solidFill>
                  <a:srgbClr val="4D4D4D"/>
                </a:solidFill>
              </a:rPr>
              <a:t>‹N›</a:t>
            </a:fld>
            <a:endParaRPr dirty="0">
              <a:solidFill>
                <a:srgbClr val="4D4D4D"/>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c.europa.eu/clima/eu-action/adaptation-climate-change/eu-adaptation-strategy_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c.europa.eu/eusurvey/runner/MissionAdaptationRegions202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7BAA8FF-0FAF-7C2E-B0A2-4A87F5D86690}"/>
              </a:ext>
            </a:extLst>
          </p:cNvPr>
          <p:cNvPicPr>
            <a:picLocks noChangeAspect="1"/>
          </p:cNvPicPr>
          <p:nvPr/>
        </p:nvPicPr>
        <p:blipFill>
          <a:blip r:embed="rId2"/>
          <a:stretch>
            <a:fillRect/>
          </a:stretch>
        </p:blipFill>
        <p:spPr>
          <a:xfrm>
            <a:off x="4800600" y="244803"/>
            <a:ext cx="3423557" cy="863600"/>
          </a:xfrm>
          <a:prstGeom prst="rect">
            <a:avLst/>
          </a:prstGeom>
        </p:spPr>
      </p:pic>
      <p:pic>
        <p:nvPicPr>
          <p:cNvPr id="6" name="Immagine 5" descr="Immagine che contiene testo, cerchio, Carattere, logo&#10;&#10;Descrizione generata automaticamente">
            <a:extLst>
              <a:ext uri="{FF2B5EF4-FFF2-40B4-BE49-F238E27FC236}">
                <a16:creationId xmlns:a16="http://schemas.microsoft.com/office/drawing/2014/main" id="{9C57C3C3-E5C7-C573-B121-AF56A0DF7B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2667000"/>
            <a:ext cx="4003342" cy="3636662"/>
          </a:xfrm>
          <a:prstGeom prst="rect">
            <a:avLst/>
          </a:prstGeom>
        </p:spPr>
      </p:pic>
      <p:pic>
        <p:nvPicPr>
          <p:cNvPr id="8" name="Immagine 7" descr="Immagine che contiene Carattere, logo, Elementi grafici, simbolo&#10;&#10;Descrizione generata automaticamente">
            <a:extLst>
              <a:ext uri="{FF2B5EF4-FFF2-40B4-BE49-F238E27FC236}">
                <a16:creationId xmlns:a16="http://schemas.microsoft.com/office/drawing/2014/main" id="{1F256B6D-8C1F-BD37-B970-5C2A21CBA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1200" y="2057400"/>
            <a:ext cx="2311400" cy="990600"/>
          </a:xfrm>
          <a:prstGeom prst="rect">
            <a:avLst/>
          </a:prstGeom>
        </p:spPr>
      </p:pic>
      <p:pic>
        <p:nvPicPr>
          <p:cNvPr id="11" name="Immagine 10">
            <a:extLst>
              <a:ext uri="{FF2B5EF4-FFF2-40B4-BE49-F238E27FC236}">
                <a16:creationId xmlns:a16="http://schemas.microsoft.com/office/drawing/2014/main" id="{E4513F10-2682-AC43-E774-698F0BD1FD22}"/>
              </a:ext>
            </a:extLst>
          </p:cNvPr>
          <p:cNvPicPr>
            <a:picLocks noChangeAspect="1"/>
          </p:cNvPicPr>
          <p:nvPr/>
        </p:nvPicPr>
        <p:blipFill>
          <a:blip r:embed="rId5"/>
          <a:stretch>
            <a:fillRect/>
          </a:stretch>
        </p:blipFill>
        <p:spPr>
          <a:xfrm>
            <a:off x="762000" y="2539562"/>
            <a:ext cx="3657600" cy="3657600"/>
          </a:xfrm>
          <a:prstGeom prst="rect">
            <a:avLst/>
          </a:prstGeom>
        </p:spPr>
      </p:pic>
      <p:cxnSp>
        <p:nvCxnSpPr>
          <p:cNvPr id="17" name="Connettore 2 16">
            <a:extLst>
              <a:ext uri="{FF2B5EF4-FFF2-40B4-BE49-F238E27FC236}">
                <a16:creationId xmlns:a16="http://schemas.microsoft.com/office/drawing/2014/main" id="{FF831454-27D7-FE60-BB2C-A24640BE5E44}"/>
              </a:ext>
            </a:extLst>
          </p:cNvPr>
          <p:cNvCxnSpPr>
            <a:cxnSpLocks/>
          </p:cNvCxnSpPr>
          <p:nvPr/>
        </p:nvCxnSpPr>
        <p:spPr>
          <a:xfrm flipH="1">
            <a:off x="2819400" y="1417938"/>
            <a:ext cx="1697608" cy="9442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F0E4A7AB-2EF0-BAFB-BD1A-38A9B2D64082}"/>
              </a:ext>
            </a:extLst>
          </p:cNvPr>
          <p:cNvCxnSpPr>
            <a:cxnSpLocks/>
          </p:cNvCxnSpPr>
          <p:nvPr/>
        </p:nvCxnSpPr>
        <p:spPr>
          <a:xfrm flipH="1" flipV="1">
            <a:off x="8229600" y="1417938"/>
            <a:ext cx="1295400" cy="11058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a:extLst>
              <a:ext uri="{FF2B5EF4-FFF2-40B4-BE49-F238E27FC236}">
                <a16:creationId xmlns:a16="http://schemas.microsoft.com/office/drawing/2014/main" id="{B42230C9-AEDD-C705-F022-69766DA84E6C}"/>
              </a:ext>
            </a:extLst>
          </p:cNvPr>
          <p:cNvSpPr txBox="1"/>
          <p:nvPr/>
        </p:nvSpPr>
        <p:spPr>
          <a:xfrm>
            <a:off x="4912273" y="1970867"/>
            <a:ext cx="2881335" cy="2554545"/>
          </a:xfrm>
          <a:prstGeom prst="rect">
            <a:avLst/>
          </a:prstGeom>
          <a:solidFill>
            <a:srgbClr val="FFFF00">
              <a:alpha val="20000"/>
            </a:srgbClr>
          </a:solidFill>
          <a:ln>
            <a:solidFill>
              <a:schemeClr val="accent6"/>
            </a:solidFill>
          </a:ln>
        </p:spPr>
        <p:txBody>
          <a:bodyPr wrap="square" rtlCol="0">
            <a:spAutoFit/>
          </a:bodyPr>
          <a:lstStyle/>
          <a:p>
            <a:pPr algn="ctr"/>
            <a:r>
              <a:rPr lang="it-IT" sz="3200" dirty="0">
                <a:latin typeface="DIN Condensed" pitchFamily="2" charset="0"/>
              </a:rPr>
              <a:t>I BENEFICI DI UN APPROCCIO INTEGRATO DI LAVORO PER ROMA</a:t>
            </a:r>
          </a:p>
        </p:txBody>
      </p:sp>
      <p:cxnSp>
        <p:nvCxnSpPr>
          <p:cNvPr id="27" name="Connettore 2 26">
            <a:extLst>
              <a:ext uri="{FF2B5EF4-FFF2-40B4-BE49-F238E27FC236}">
                <a16:creationId xmlns:a16="http://schemas.microsoft.com/office/drawing/2014/main" id="{A7315AA0-799F-A736-6D43-DEAD7B532307}"/>
              </a:ext>
            </a:extLst>
          </p:cNvPr>
          <p:cNvCxnSpPr/>
          <p:nvPr/>
        </p:nvCxnSpPr>
        <p:spPr>
          <a:xfrm>
            <a:off x="5321916" y="4953000"/>
            <a:ext cx="2160581"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30179CA6-E965-6D36-C118-B7AE78EDA5D9}"/>
              </a:ext>
            </a:extLst>
          </p:cNvPr>
          <p:cNvSpPr txBox="1"/>
          <p:nvPr/>
        </p:nvSpPr>
        <p:spPr>
          <a:xfrm>
            <a:off x="762000" y="1300888"/>
            <a:ext cx="2362201" cy="646331"/>
          </a:xfrm>
          <a:prstGeom prst="rect">
            <a:avLst/>
          </a:prstGeom>
          <a:noFill/>
        </p:spPr>
        <p:txBody>
          <a:bodyPr wrap="square" rtlCol="0">
            <a:spAutoFit/>
          </a:bodyPr>
          <a:lstStyle/>
          <a:p>
            <a:r>
              <a:rPr lang="it-IT" dirty="0">
                <a:latin typeface="DIN Condensed" pitchFamily="2" charset="0"/>
              </a:rPr>
              <a:t>Parte dei firmatari della Mission: prestigio e supporto</a:t>
            </a:r>
          </a:p>
        </p:txBody>
      </p:sp>
      <p:sp>
        <p:nvSpPr>
          <p:cNvPr id="29" name="CasellaDiTesto 28">
            <a:extLst>
              <a:ext uri="{FF2B5EF4-FFF2-40B4-BE49-F238E27FC236}">
                <a16:creationId xmlns:a16="http://schemas.microsoft.com/office/drawing/2014/main" id="{D5F059F1-595E-920E-2520-D95E72B6E004}"/>
              </a:ext>
            </a:extLst>
          </p:cNvPr>
          <p:cNvSpPr txBox="1"/>
          <p:nvPr/>
        </p:nvSpPr>
        <p:spPr>
          <a:xfrm>
            <a:off x="4848680" y="5610865"/>
            <a:ext cx="3530011" cy="646331"/>
          </a:xfrm>
          <a:prstGeom prst="rect">
            <a:avLst/>
          </a:prstGeom>
          <a:noFill/>
        </p:spPr>
        <p:txBody>
          <a:bodyPr wrap="square" rtlCol="0">
            <a:spAutoFit/>
          </a:bodyPr>
          <a:lstStyle/>
          <a:p>
            <a:pPr algn="ctr"/>
            <a:r>
              <a:rPr lang="it-IT" dirty="0">
                <a:latin typeface="DIN Condensed" pitchFamily="2" charset="0"/>
              </a:rPr>
              <a:t>AGORA come mezzo di iscrizione alla MISSION</a:t>
            </a:r>
          </a:p>
          <a:p>
            <a:pPr algn="ctr"/>
            <a:r>
              <a:rPr lang="it-IT" dirty="0">
                <a:latin typeface="DIN Condensed" pitchFamily="2" charset="0"/>
              </a:rPr>
              <a:t>per il Comune di Roma</a:t>
            </a:r>
          </a:p>
        </p:txBody>
      </p:sp>
      <p:sp>
        <p:nvSpPr>
          <p:cNvPr id="31" name="CasellaDiTesto 30">
            <a:extLst>
              <a:ext uri="{FF2B5EF4-FFF2-40B4-BE49-F238E27FC236}">
                <a16:creationId xmlns:a16="http://schemas.microsoft.com/office/drawing/2014/main" id="{68D7987E-7B6D-EFB9-C8A3-388C07514CB2}"/>
              </a:ext>
            </a:extLst>
          </p:cNvPr>
          <p:cNvSpPr txBox="1"/>
          <p:nvPr/>
        </p:nvSpPr>
        <p:spPr>
          <a:xfrm>
            <a:off x="8327008" y="1062469"/>
            <a:ext cx="4003342" cy="923330"/>
          </a:xfrm>
          <a:prstGeom prst="rect">
            <a:avLst/>
          </a:prstGeom>
          <a:noFill/>
        </p:spPr>
        <p:txBody>
          <a:bodyPr wrap="square">
            <a:spAutoFit/>
          </a:bodyPr>
          <a:lstStyle/>
          <a:p>
            <a:pPr algn="ctr"/>
            <a:r>
              <a:rPr lang="it-IT" dirty="0">
                <a:latin typeface="DIN Condensed" pitchFamily="2" charset="0"/>
              </a:rPr>
              <a:t>AGORA come mezzo per </a:t>
            </a:r>
          </a:p>
          <a:p>
            <a:pPr algn="ctr"/>
            <a:r>
              <a:rPr lang="it-IT" dirty="0">
                <a:latin typeface="DIN Condensed" pitchFamily="2" charset="0"/>
              </a:rPr>
              <a:t>lo stakeholder engagement </a:t>
            </a:r>
          </a:p>
          <a:p>
            <a:pPr algn="ctr"/>
            <a:r>
              <a:rPr lang="it-IT" dirty="0">
                <a:latin typeface="DIN Condensed" pitchFamily="2" charset="0"/>
              </a:rPr>
              <a:t>nel Comune di Roma</a:t>
            </a:r>
          </a:p>
        </p:txBody>
      </p:sp>
    </p:spTree>
    <p:extLst>
      <p:ext uri="{BB962C8B-B14F-4D97-AF65-F5344CB8AC3E}">
        <p14:creationId xmlns:p14="http://schemas.microsoft.com/office/powerpoint/2010/main" val="4078299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magine 3" descr="Immagine che contiene Carattere, logo, Elementi grafici, simbolo&#10;&#10;Descrizione generata automaticamente">
            <a:extLst>
              <a:ext uri="{FF2B5EF4-FFF2-40B4-BE49-F238E27FC236}">
                <a16:creationId xmlns:a16="http://schemas.microsoft.com/office/drawing/2014/main" id="{4B00AEB4-6B9D-0273-71DA-6664702D6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2656" y="0"/>
            <a:ext cx="2511972" cy="1076559"/>
          </a:xfrm>
          <a:prstGeom prst="rect">
            <a:avLst/>
          </a:prstGeom>
        </p:spPr>
      </p:pic>
      <p:pic>
        <p:nvPicPr>
          <p:cNvPr id="6" name="Immagine 5" descr="Immagine che contiene testo, numero, schermata&#10;&#10;Descrizione generata automaticamente">
            <a:extLst>
              <a:ext uri="{FF2B5EF4-FFF2-40B4-BE49-F238E27FC236}">
                <a16:creationId xmlns:a16="http://schemas.microsoft.com/office/drawing/2014/main" id="{10D6F595-60B9-9998-FA49-FA0682DD8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535" y="914400"/>
            <a:ext cx="11308929" cy="5410200"/>
          </a:xfrm>
          <a:prstGeom prst="rect">
            <a:avLst/>
          </a:prstGeom>
          <a:ln>
            <a:solidFill>
              <a:schemeClr val="tx1"/>
            </a:solidFill>
          </a:ln>
        </p:spPr>
      </p:pic>
      <p:sp>
        <p:nvSpPr>
          <p:cNvPr id="8" name="CasellaDiTesto 7">
            <a:extLst>
              <a:ext uri="{FF2B5EF4-FFF2-40B4-BE49-F238E27FC236}">
                <a16:creationId xmlns:a16="http://schemas.microsoft.com/office/drawing/2014/main" id="{AEAE2BD2-7731-76D9-0140-51CD3286C893}"/>
              </a:ext>
            </a:extLst>
          </p:cNvPr>
          <p:cNvSpPr txBox="1"/>
          <p:nvPr/>
        </p:nvSpPr>
        <p:spPr>
          <a:xfrm>
            <a:off x="441535" y="348734"/>
            <a:ext cx="6101254" cy="369332"/>
          </a:xfrm>
          <a:prstGeom prst="rect">
            <a:avLst/>
          </a:prstGeom>
          <a:noFill/>
        </p:spPr>
        <p:txBody>
          <a:bodyPr wrap="square">
            <a:spAutoFit/>
          </a:bodyPr>
          <a:lstStyle/>
          <a:p>
            <a:r>
              <a:rPr lang="it-IT" dirty="0">
                <a:solidFill>
                  <a:srgbClr val="404040"/>
                </a:solidFill>
                <a:latin typeface="Arial" panose="020B0604020202020204" pitchFamily="34" charset="0"/>
                <a:cs typeface="Arial" panose="020B0604020202020204" pitchFamily="34" charset="0"/>
              </a:rPr>
              <a:t>Prima bozza di contatti:</a:t>
            </a:r>
            <a:endParaRPr lang="it-IT" dirty="0"/>
          </a:p>
        </p:txBody>
      </p:sp>
      <p:sp>
        <p:nvSpPr>
          <p:cNvPr id="9" name="CasellaDiTesto 8">
            <a:extLst>
              <a:ext uri="{FF2B5EF4-FFF2-40B4-BE49-F238E27FC236}">
                <a16:creationId xmlns:a16="http://schemas.microsoft.com/office/drawing/2014/main" id="{893776D2-366D-9C65-A3B6-6D876BB784A5}"/>
              </a:ext>
            </a:extLst>
          </p:cNvPr>
          <p:cNvSpPr txBox="1"/>
          <p:nvPr/>
        </p:nvSpPr>
        <p:spPr>
          <a:xfrm>
            <a:off x="441534" y="6342993"/>
            <a:ext cx="11445665" cy="369332"/>
          </a:xfrm>
          <a:prstGeom prst="rect">
            <a:avLst/>
          </a:prstGeom>
          <a:noFill/>
        </p:spPr>
        <p:txBody>
          <a:bodyPr wrap="square">
            <a:spAutoFit/>
          </a:bodyPr>
          <a:lstStyle/>
          <a:p>
            <a:r>
              <a:rPr lang="it-IT" dirty="0">
                <a:solidFill>
                  <a:srgbClr val="404040"/>
                </a:solidFill>
                <a:latin typeface="Arial" panose="020B0604020202020204" pitchFamily="34" charset="0"/>
                <a:cs typeface="Arial" panose="020B0604020202020204" pitchFamily="34" charset="0"/>
              </a:rPr>
              <a:t>Da ultimare assieme sulla base delle conoscenze comuni: focus specifico su Comune di Roma </a:t>
            </a:r>
            <a:r>
              <a:rPr lang="it-IT" sz="1100" dirty="0">
                <a:solidFill>
                  <a:srgbClr val="404040"/>
                </a:solidFill>
                <a:latin typeface="Arial" panose="020B0604020202020204" pitchFamily="34" charset="0"/>
                <a:cs typeface="Arial" panose="020B0604020202020204" pitchFamily="34" charset="0"/>
              </a:rPr>
              <a:t>(caso studio di progetto)</a:t>
            </a:r>
            <a:endParaRPr lang="it-IT" dirty="0"/>
          </a:p>
        </p:txBody>
      </p:sp>
    </p:spTree>
    <p:extLst>
      <p:ext uri="{BB962C8B-B14F-4D97-AF65-F5344CB8AC3E}">
        <p14:creationId xmlns:p14="http://schemas.microsoft.com/office/powerpoint/2010/main" val="93464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BB1DFF5-778C-EA44-F519-543089292A46}"/>
              </a:ext>
            </a:extLst>
          </p:cNvPr>
          <p:cNvSpPr txBox="1"/>
          <p:nvPr/>
        </p:nvSpPr>
        <p:spPr>
          <a:xfrm>
            <a:off x="381000" y="2209800"/>
            <a:ext cx="11353800" cy="3785652"/>
          </a:xfrm>
          <a:prstGeom prst="rect">
            <a:avLst/>
          </a:prstGeom>
          <a:noFill/>
        </p:spPr>
        <p:txBody>
          <a:bodyPr wrap="square">
            <a:spAutoFit/>
          </a:bodyPr>
          <a:lstStyle/>
          <a:p>
            <a:pPr algn="just"/>
            <a:r>
              <a:rPr lang="it-IT" sz="2000" dirty="0">
                <a:solidFill>
                  <a:srgbClr val="404040"/>
                </a:solidFill>
                <a:effectLst/>
                <a:latin typeface="Arial" panose="020B0604020202020204" pitchFamily="34" charset="0"/>
                <a:cs typeface="Arial" panose="020B0604020202020204" pitchFamily="34" charset="0"/>
              </a:rPr>
              <a:t>La «Mission» sull'Adattamento ai Cambiamenti Climatici si concentra sul </a:t>
            </a:r>
            <a:r>
              <a:rPr lang="it-IT" sz="2000" b="1" dirty="0">
                <a:solidFill>
                  <a:srgbClr val="404040"/>
                </a:solidFill>
                <a:effectLst/>
                <a:latin typeface="Arial" panose="020B0604020202020204" pitchFamily="34" charset="0"/>
                <a:cs typeface="Arial" panose="020B0604020202020204" pitchFamily="34" charset="0"/>
              </a:rPr>
              <a:t>sostenere</a:t>
            </a:r>
            <a:r>
              <a:rPr lang="it-IT" sz="2000" dirty="0">
                <a:solidFill>
                  <a:srgbClr val="404040"/>
                </a:solidFill>
                <a:effectLst/>
                <a:latin typeface="Arial" panose="020B0604020202020204" pitchFamily="34" charset="0"/>
                <a:cs typeface="Arial" panose="020B0604020202020204" pitchFamily="34" charset="0"/>
              </a:rPr>
              <a:t> le regioni, </a:t>
            </a:r>
            <a:r>
              <a:rPr lang="it-IT" sz="2000" b="1" dirty="0">
                <a:solidFill>
                  <a:srgbClr val="404040"/>
                </a:solidFill>
                <a:effectLst/>
                <a:latin typeface="Arial" panose="020B0604020202020204" pitchFamily="34" charset="0"/>
                <a:cs typeface="Arial" panose="020B0604020202020204" pitchFamily="34" charset="0"/>
              </a:rPr>
              <a:t>le città e le autorità locali dell'UE </a:t>
            </a:r>
            <a:r>
              <a:rPr lang="it-IT" sz="2000" dirty="0">
                <a:solidFill>
                  <a:srgbClr val="404040"/>
                </a:solidFill>
                <a:effectLst/>
                <a:latin typeface="Arial" panose="020B0604020202020204" pitchFamily="34" charset="0"/>
                <a:cs typeface="Arial" panose="020B0604020202020204" pitchFamily="34" charset="0"/>
              </a:rPr>
              <a:t>nei loro sforzi </a:t>
            </a:r>
            <a:r>
              <a:rPr lang="it-IT" sz="2000" b="1" dirty="0">
                <a:solidFill>
                  <a:srgbClr val="404040"/>
                </a:solidFill>
                <a:effectLst/>
                <a:latin typeface="Arial" panose="020B0604020202020204" pitchFamily="34" charset="0"/>
                <a:cs typeface="Arial" panose="020B0604020202020204" pitchFamily="34" charset="0"/>
              </a:rPr>
              <a:t>per costruire resilienza </a:t>
            </a:r>
            <a:r>
              <a:rPr lang="it-IT" sz="2000" dirty="0">
                <a:solidFill>
                  <a:srgbClr val="404040"/>
                </a:solidFill>
                <a:effectLst/>
                <a:latin typeface="Arial" panose="020B0604020202020204" pitchFamily="34" charset="0"/>
                <a:cs typeface="Arial" panose="020B0604020202020204" pitchFamily="34" charset="0"/>
              </a:rPr>
              <a:t>contro gli impatti dei cambiamenti climatici.</a:t>
            </a:r>
          </a:p>
          <a:p>
            <a:pPr algn="just"/>
            <a:endParaRPr lang="it-IT" sz="2000" dirty="0">
              <a:solidFill>
                <a:srgbClr val="404040"/>
              </a:solidFill>
              <a:effectLst/>
              <a:latin typeface="Arial" panose="020B0604020202020204" pitchFamily="34" charset="0"/>
              <a:cs typeface="Arial" panose="020B0604020202020204" pitchFamily="34" charset="0"/>
            </a:endParaRPr>
          </a:p>
          <a:p>
            <a:pPr algn="just"/>
            <a:r>
              <a:rPr lang="it-IT" sz="2000" dirty="0">
                <a:solidFill>
                  <a:srgbClr val="404040"/>
                </a:solidFill>
                <a:effectLst/>
                <a:latin typeface="Arial" panose="020B0604020202020204" pitchFamily="34" charset="0"/>
                <a:cs typeface="Arial" panose="020B0604020202020204" pitchFamily="34" charset="0"/>
              </a:rPr>
              <a:t>La Missione contribuisce a mettere in pratica </a:t>
            </a:r>
            <a:r>
              <a:rPr lang="it-IT" sz="2000" dirty="0">
                <a:solidFill>
                  <a:srgbClr val="404040"/>
                </a:solidFill>
                <a:effectLst/>
                <a:latin typeface="Arial" panose="020B0604020202020204" pitchFamily="34" charset="0"/>
                <a:cs typeface="Arial" panose="020B0604020202020204" pitchFamily="34" charset="0"/>
                <a:hlinkClick r:id="rId2"/>
              </a:rPr>
              <a:t>la strategia di adattamento dell'UE </a:t>
            </a:r>
            <a:r>
              <a:rPr lang="it-IT" sz="2000" dirty="0">
                <a:solidFill>
                  <a:srgbClr val="404040"/>
                </a:solidFill>
                <a:effectLst/>
                <a:latin typeface="Arial" panose="020B0604020202020204" pitchFamily="34" charset="0"/>
                <a:cs typeface="Arial" panose="020B0604020202020204" pitchFamily="34" charset="0"/>
              </a:rPr>
              <a:t>aiutando le regioni a:</a:t>
            </a:r>
          </a:p>
          <a:p>
            <a:pPr marL="342900" indent="-342900" algn="just">
              <a:buFont typeface="Arial" panose="020B0604020202020204" pitchFamily="34" charset="0"/>
              <a:buChar char="•"/>
            </a:pPr>
            <a:r>
              <a:rPr lang="it-IT" sz="2000" dirty="0">
                <a:solidFill>
                  <a:srgbClr val="404040"/>
                </a:solidFill>
                <a:effectLst/>
                <a:latin typeface="Arial" panose="020B0604020202020204" pitchFamily="34" charset="0"/>
                <a:cs typeface="Arial" panose="020B0604020202020204" pitchFamily="34" charset="0"/>
              </a:rPr>
              <a:t>Comprendere meglio i rischi climatici con cui si confronteranno ora e in futuro</a:t>
            </a:r>
          </a:p>
          <a:p>
            <a:pPr marL="342900" indent="-342900" algn="just">
              <a:buFont typeface="Arial" panose="020B0604020202020204" pitchFamily="34" charset="0"/>
              <a:buChar char="•"/>
            </a:pPr>
            <a:r>
              <a:rPr lang="it-IT" sz="2000" dirty="0">
                <a:solidFill>
                  <a:srgbClr val="404040"/>
                </a:solidFill>
                <a:effectLst/>
                <a:latin typeface="Arial" panose="020B0604020202020204" pitchFamily="34" charset="0"/>
                <a:cs typeface="Arial" panose="020B0604020202020204" pitchFamily="34" charset="0"/>
              </a:rPr>
              <a:t>Sviluppare percorsi per essere meglio preparati e affrontare il cambiamento climatico</a:t>
            </a:r>
          </a:p>
          <a:p>
            <a:pPr marL="342900" indent="-342900" algn="just">
              <a:buFont typeface="Arial" panose="020B0604020202020204" pitchFamily="34" charset="0"/>
              <a:buChar char="•"/>
            </a:pPr>
            <a:r>
              <a:rPr lang="it-IT" sz="2000" dirty="0">
                <a:solidFill>
                  <a:srgbClr val="404040"/>
                </a:solidFill>
                <a:effectLst/>
                <a:latin typeface="Arial" panose="020B0604020202020204" pitchFamily="34" charset="0"/>
                <a:cs typeface="Arial" panose="020B0604020202020204" pitchFamily="34" charset="0"/>
              </a:rPr>
              <a:t>Testare e implementare sul campo soluzioni innovative necessarie per costruire la resilienza</a:t>
            </a:r>
          </a:p>
          <a:p>
            <a:pPr algn="just"/>
            <a:endParaRPr lang="it-IT" sz="2000" dirty="0">
              <a:solidFill>
                <a:srgbClr val="404040"/>
              </a:solidFill>
              <a:effectLst/>
              <a:latin typeface="Arial" panose="020B0604020202020204" pitchFamily="34" charset="0"/>
              <a:cs typeface="Arial" panose="020B0604020202020204" pitchFamily="34" charset="0"/>
            </a:endParaRPr>
          </a:p>
          <a:p>
            <a:pPr algn="just"/>
            <a:r>
              <a:rPr lang="it-IT" sz="2000" dirty="0">
                <a:solidFill>
                  <a:srgbClr val="404040"/>
                </a:solidFill>
                <a:effectLst/>
                <a:latin typeface="Arial" panose="020B0604020202020204" pitchFamily="34" charset="0"/>
                <a:cs typeface="Arial" panose="020B0604020202020204" pitchFamily="34" charset="0"/>
              </a:rPr>
              <a:t>L'obiettivo della Missione è accompagnare </a:t>
            </a:r>
            <a:r>
              <a:rPr lang="it-IT" sz="2000" b="1" dirty="0">
                <a:solidFill>
                  <a:srgbClr val="404040"/>
                </a:solidFill>
                <a:effectLst/>
                <a:latin typeface="Arial" panose="020B0604020202020204" pitchFamily="34" charset="0"/>
                <a:cs typeface="Arial" panose="020B0604020202020204" pitchFamily="34" charset="0"/>
              </a:rPr>
              <a:t>entro il 2030 almeno 150 regioni e comunità </a:t>
            </a:r>
            <a:r>
              <a:rPr lang="it-IT" sz="2000" dirty="0">
                <a:solidFill>
                  <a:srgbClr val="404040"/>
                </a:solidFill>
                <a:effectLst/>
                <a:latin typeface="Arial" panose="020B0604020202020204" pitchFamily="34" charset="0"/>
                <a:cs typeface="Arial" panose="020B0604020202020204" pitchFamily="34" charset="0"/>
              </a:rPr>
              <a:t>europee verso la resilienza climatica.</a:t>
            </a:r>
            <a:endParaRPr lang="en-US" sz="2000" dirty="0">
              <a:solidFill>
                <a:srgbClr val="404040"/>
              </a:solidFill>
              <a:effectLst/>
              <a:latin typeface="Arial" panose="020B0604020202020204" pitchFamily="34" charset="0"/>
              <a:cs typeface="Arial" panose="020B0604020202020204" pitchFamily="34" charset="0"/>
            </a:endParaRPr>
          </a:p>
        </p:txBody>
      </p:sp>
      <p:sp>
        <p:nvSpPr>
          <p:cNvPr id="6" name="object 2">
            <a:extLst>
              <a:ext uri="{FF2B5EF4-FFF2-40B4-BE49-F238E27FC236}">
                <a16:creationId xmlns:a16="http://schemas.microsoft.com/office/drawing/2014/main" id="{AEC1E7C0-4B17-F003-BC27-189D5C1A2BD7}"/>
              </a:ext>
            </a:extLst>
          </p:cNvPr>
          <p:cNvSpPr txBox="1">
            <a:spLocks noGrp="1"/>
          </p:cNvSpPr>
          <p:nvPr>
            <p:ph type="title"/>
          </p:nvPr>
        </p:nvSpPr>
        <p:spPr>
          <a:xfrm>
            <a:off x="481685" y="1224229"/>
            <a:ext cx="9439910" cy="567463"/>
          </a:xfrm>
          <a:prstGeom prst="rect">
            <a:avLst/>
          </a:prstGeom>
        </p:spPr>
        <p:txBody>
          <a:bodyPr vert="horz" wrap="square" lIns="0" tIns="13335" rIns="0" bIns="0" rtlCol="0">
            <a:spAutoFit/>
          </a:bodyPr>
          <a:lstStyle/>
          <a:p>
            <a:pPr marL="12700">
              <a:lnSpc>
                <a:spcPct val="100000"/>
              </a:lnSpc>
              <a:spcBef>
                <a:spcPts val="105"/>
              </a:spcBef>
            </a:pPr>
            <a:r>
              <a:rPr lang="en-US" sz="3600" spc="-5" dirty="0">
                <a:latin typeface="DIN Condensed" pitchFamily="2" charset="0"/>
              </a:rPr>
              <a:t>Cosa è la </a:t>
            </a:r>
            <a:r>
              <a:rPr lang="en-US" sz="3600" spc="-5" dirty="0">
                <a:solidFill>
                  <a:srgbClr val="C00000"/>
                </a:solidFill>
                <a:latin typeface="DIN Condensed" pitchFamily="2" charset="0"/>
              </a:rPr>
              <a:t>MISSION</a:t>
            </a:r>
            <a:r>
              <a:rPr lang="en-US" sz="3600" spc="-5" dirty="0">
                <a:latin typeface="DIN Condensed" pitchFamily="2" charset="0"/>
              </a:rPr>
              <a:t>?</a:t>
            </a:r>
          </a:p>
        </p:txBody>
      </p:sp>
    </p:spTree>
    <p:extLst>
      <p:ext uri="{BB962C8B-B14F-4D97-AF65-F5344CB8AC3E}">
        <p14:creationId xmlns:p14="http://schemas.microsoft.com/office/powerpoint/2010/main" val="347761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FD60EC9F-F01A-CE60-F05E-B4CF4AFB1BC2}"/>
              </a:ext>
            </a:extLst>
          </p:cNvPr>
          <p:cNvSpPr txBox="1">
            <a:spLocks noGrp="1"/>
          </p:cNvSpPr>
          <p:nvPr>
            <p:ph type="title"/>
          </p:nvPr>
        </p:nvSpPr>
        <p:spPr>
          <a:xfrm>
            <a:off x="481685" y="1224229"/>
            <a:ext cx="9439910" cy="629018"/>
          </a:xfrm>
          <a:prstGeom prst="rect">
            <a:avLst/>
          </a:prstGeom>
        </p:spPr>
        <p:txBody>
          <a:bodyPr vert="horz" wrap="square" lIns="0" tIns="13335" rIns="0" bIns="0" rtlCol="0">
            <a:spAutoFit/>
          </a:bodyPr>
          <a:lstStyle/>
          <a:p>
            <a:pPr marL="12700">
              <a:lnSpc>
                <a:spcPct val="100000"/>
              </a:lnSpc>
              <a:spcBef>
                <a:spcPts val="105"/>
              </a:spcBef>
            </a:pPr>
            <a:r>
              <a:rPr lang="en-US" spc="-5" dirty="0">
                <a:latin typeface="DIN Condensed" pitchFamily="2" charset="0"/>
              </a:rPr>
              <a:t>A chi </a:t>
            </a:r>
            <a:r>
              <a:rPr lang="en-US" spc="-5" dirty="0" err="1">
                <a:latin typeface="DIN Condensed" pitchFamily="2" charset="0"/>
              </a:rPr>
              <a:t>si</a:t>
            </a:r>
            <a:r>
              <a:rPr lang="en-US" spc="-5" dirty="0">
                <a:latin typeface="DIN Condensed" pitchFamily="2" charset="0"/>
              </a:rPr>
              <a:t> </a:t>
            </a:r>
            <a:r>
              <a:rPr lang="en-US" spc="-5" dirty="0" err="1">
                <a:latin typeface="DIN Condensed" pitchFamily="2" charset="0"/>
              </a:rPr>
              <a:t>rivolge</a:t>
            </a:r>
            <a:r>
              <a:rPr lang="en-US" spc="-5" dirty="0">
                <a:latin typeface="DIN Condensed" pitchFamily="2" charset="0"/>
              </a:rPr>
              <a:t>?</a:t>
            </a:r>
          </a:p>
        </p:txBody>
      </p:sp>
      <p:sp>
        <p:nvSpPr>
          <p:cNvPr id="3" name="CasellaDiTesto 2">
            <a:extLst>
              <a:ext uri="{FF2B5EF4-FFF2-40B4-BE49-F238E27FC236}">
                <a16:creationId xmlns:a16="http://schemas.microsoft.com/office/drawing/2014/main" id="{F902F43F-BD0E-78E8-87F1-2D233554CFD4}"/>
              </a:ext>
            </a:extLst>
          </p:cNvPr>
          <p:cNvSpPr txBox="1"/>
          <p:nvPr/>
        </p:nvSpPr>
        <p:spPr>
          <a:xfrm>
            <a:off x="381000" y="2169616"/>
            <a:ext cx="11353800" cy="4154984"/>
          </a:xfrm>
          <a:prstGeom prst="rect">
            <a:avLst/>
          </a:prstGeom>
          <a:noFill/>
        </p:spPr>
        <p:txBody>
          <a:bodyPr wrap="square">
            <a:spAutoFit/>
          </a:bodyPr>
          <a:lstStyle/>
          <a:p>
            <a:pPr algn="l"/>
            <a:r>
              <a:rPr lang="it-IT" sz="2200" b="0" i="0" dirty="0">
                <a:solidFill>
                  <a:srgbClr val="404040"/>
                </a:solidFill>
                <a:effectLst/>
                <a:latin typeface="arial" panose="020B0604020202020204" pitchFamily="34" charset="0"/>
              </a:rPr>
              <a:t>La Mission mira a </a:t>
            </a:r>
            <a:r>
              <a:rPr lang="it-IT" sz="2200" b="1" i="0" dirty="0">
                <a:solidFill>
                  <a:srgbClr val="404040"/>
                </a:solidFill>
                <a:effectLst/>
                <a:latin typeface="arial" panose="020B0604020202020204" pitchFamily="34" charset="0"/>
              </a:rPr>
              <a:t>coinvolgere un'ampia gamma di regioni e comunità </a:t>
            </a:r>
            <a:r>
              <a:rPr lang="it-IT" sz="2200" b="0" i="0" dirty="0">
                <a:solidFill>
                  <a:srgbClr val="404040"/>
                </a:solidFill>
                <a:effectLst/>
                <a:latin typeface="arial" panose="020B0604020202020204" pitchFamily="34" charset="0"/>
              </a:rPr>
              <a:t>e ad aiutarle, insieme alla loro </a:t>
            </a:r>
            <a:r>
              <a:rPr lang="it-IT" sz="2200" b="0" i="0" u="sng" dirty="0">
                <a:solidFill>
                  <a:srgbClr val="404040"/>
                </a:solidFill>
                <a:effectLst/>
                <a:latin typeface="arial" panose="020B0604020202020204" pitchFamily="34" charset="0"/>
              </a:rPr>
              <a:t>strategia </a:t>
            </a:r>
            <a:r>
              <a:rPr lang="it-IT" sz="2200" b="0" i="0" dirty="0">
                <a:solidFill>
                  <a:srgbClr val="404040"/>
                </a:solidFill>
                <a:effectLst/>
                <a:latin typeface="arial" panose="020B0604020202020204" pitchFamily="34" charset="0"/>
              </a:rPr>
              <a:t>nazionale</a:t>
            </a:r>
            <a:r>
              <a:rPr lang="it-IT" sz="2200" b="0" i="0" u="sng" dirty="0">
                <a:solidFill>
                  <a:srgbClr val="404040"/>
                </a:solidFill>
                <a:effectLst/>
                <a:latin typeface="arial" panose="020B0604020202020204" pitchFamily="34" charset="0"/>
              </a:rPr>
              <a:t> di adattamento</a:t>
            </a:r>
            <a:r>
              <a:rPr lang="it-IT" sz="2200" b="0" i="0" dirty="0">
                <a:solidFill>
                  <a:srgbClr val="404040"/>
                </a:solidFill>
                <a:effectLst/>
                <a:latin typeface="arial" panose="020B0604020202020204" pitchFamily="34" charset="0"/>
              </a:rPr>
              <a:t>, </a:t>
            </a:r>
            <a:r>
              <a:rPr lang="it-IT" sz="2200" b="1" i="0" dirty="0">
                <a:solidFill>
                  <a:srgbClr val="404040"/>
                </a:solidFill>
                <a:effectLst/>
                <a:latin typeface="arial" panose="020B0604020202020204" pitchFamily="34" charset="0"/>
              </a:rPr>
              <a:t>nel loro specifico percorso</a:t>
            </a:r>
            <a:r>
              <a:rPr lang="it-IT" sz="2200" b="0" i="0" dirty="0">
                <a:solidFill>
                  <a:srgbClr val="404040"/>
                </a:solidFill>
                <a:effectLst/>
                <a:latin typeface="arial" panose="020B0604020202020204" pitchFamily="34" charset="0"/>
              </a:rPr>
              <a:t>, che si tratti di iniziare appena o di intraprendere già azioni verso l'adattamento ai rischi climatici.</a:t>
            </a:r>
          </a:p>
          <a:p>
            <a:pPr algn="l"/>
            <a:endParaRPr lang="it-IT" sz="2200" b="0" i="0" dirty="0">
              <a:solidFill>
                <a:srgbClr val="404040"/>
              </a:solidFill>
              <a:effectLst/>
              <a:latin typeface="arial" panose="020B0604020202020204" pitchFamily="34" charset="0"/>
            </a:endParaRPr>
          </a:p>
          <a:p>
            <a:pPr algn="l"/>
            <a:r>
              <a:rPr lang="it-IT" sz="2200" b="0" i="0" dirty="0">
                <a:solidFill>
                  <a:srgbClr val="404040"/>
                </a:solidFill>
                <a:effectLst/>
                <a:latin typeface="arial" panose="020B0604020202020204" pitchFamily="34" charset="0"/>
              </a:rPr>
              <a:t>Le autorità regionali e locali che condividono gli obiettivi della Missione hanno manifestato il loro </a:t>
            </a:r>
            <a:r>
              <a:rPr lang="it-IT" sz="2200" b="1" i="0" dirty="0">
                <a:solidFill>
                  <a:srgbClr val="404040"/>
                </a:solidFill>
                <a:effectLst/>
                <a:latin typeface="arial" panose="020B0604020202020204" pitchFamily="34" charset="0"/>
              </a:rPr>
              <a:t>interesse nel firmare la </a:t>
            </a:r>
            <a:r>
              <a:rPr lang="it-IT" sz="2200" b="0" i="0" dirty="0">
                <a:solidFill>
                  <a:srgbClr val="404040"/>
                </a:solidFill>
                <a:effectLst/>
                <a:latin typeface="arial" panose="020B0604020202020204" pitchFamily="34" charset="0"/>
                <a:hlinkClick r:id="rId2"/>
              </a:rPr>
              <a:t>Carta della Mission </a:t>
            </a:r>
            <a:r>
              <a:rPr lang="it-IT" sz="2200" b="0" i="0" dirty="0">
                <a:solidFill>
                  <a:srgbClr val="404040"/>
                </a:solidFill>
                <a:effectLst/>
                <a:latin typeface="arial" panose="020B0604020202020204" pitchFamily="34" charset="0"/>
              </a:rPr>
              <a:t>e unirsi ad essa. Hanno dichiarato la loro </a:t>
            </a:r>
            <a:r>
              <a:rPr lang="it-IT" sz="2200" b="1" i="0" dirty="0">
                <a:solidFill>
                  <a:srgbClr val="404040"/>
                </a:solidFill>
                <a:effectLst/>
                <a:latin typeface="arial" panose="020B0604020202020204" pitchFamily="34" charset="0"/>
              </a:rPr>
              <a:t>volontà di collaborare, mobilitare risorse e sviluppare attività </a:t>
            </a:r>
            <a:r>
              <a:rPr lang="it-IT" sz="2200" b="0" i="0" dirty="0">
                <a:solidFill>
                  <a:srgbClr val="404040"/>
                </a:solidFill>
                <a:effectLst/>
                <a:latin typeface="arial" panose="020B0604020202020204" pitchFamily="34" charset="0"/>
              </a:rPr>
              <a:t>nelle loro rispettive regioni e comunità per raggiungere gli obiettivi di adattamento.</a:t>
            </a:r>
          </a:p>
          <a:p>
            <a:pPr algn="l"/>
            <a:endParaRPr lang="it-IT" sz="2200" b="0" i="0" dirty="0">
              <a:solidFill>
                <a:srgbClr val="404040"/>
              </a:solidFill>
              <a:effectLst/>
              <a:latin typeface="arial" panose="020B0604020202020204" pitchFamily="34" charset="0"/>
            </a:endParaRPr>
          </a:p>
          <a:p>
            <a:pPr algn="l"/>
            <a:r>
              <a:rPr lang="it-IT" sz="2200" b="0" i="0" dirty="0">
                <a:solidFill>
                  <a:srgbClr val="404040"/>
                </a:solidFill>
                <a:effectLst/>
                <a:latin typeface="arial" panose="020B0604020202020204" pitchFamily="34" charset="0"/>
              </a:rPr>
              <a:t>Altre entità, come istituti di ricerca o aziende, sono state invitate a sottoscrivere la Carta e unirsi alla comunità della Mission come "Amici della Mission", lavorando insieme verso la resilienza climatica.</a:t>
            </a:r>
            <a:endParaRPr lang="en-US" sz="2200" b="0" i="0" dirty="0">
              <a:solidFill>
                <a:srgbClr val="404040"/>
              </a:solidFill>
              <a:effectLst/>
              <a:latin typeface="arial" panose="020B0604020202020204" pitchFamily="34" charset="0"/>
            </a:endParaRPr>
          </a:p>
        </p:txBody>
      </p:sp>
    </p:spTree>
    <p:extLst>
      <p:ext uri="{BB962C8B-B14F-4D97-AF65-F5344CB8AC3E}">
        <p14:creationId xmlns:p14="http://schemas.microsoft.com/office/powerpoint/2010/main" val="13468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82131765-85DF-3F29-B5B9-19157A7C9E61}"/>
              </a:ext>
            </a:extLst>
          </p:cNvPr>
          <p:cNvPicPr>
            <a:picLocks noChangeAspect="1"/>
          </p:cNvPicPr>
          <p:nvPr/>
        </p:nvPicPr>
        <p:blipFill rotWithShape="1">
          <a:blip r:embed="rId2"/>
          <a:srcRect l="1449"/>
          <a:stretch/>
        </p:blipFill>
        <p:spPr>
          <a:xfrm>
            <a:off x="914400" y="1981200"/>
            <a:ext cx="5181600" cy="4541585"/>
          </a:xfrm>
          <a:prstGeom prst="rect">
            <a:avLst/>
          </a:prstGeom>
        </p:spPr>
      </p:pic>
      <p:sp>
        <p:nvSpPr>
          <p:cNvPr id="12" name="CasellaDiTesto 11">
            <a:extLst>
              <a:ext uri="{FF2B5EF4-FFF2-40B4-BE49-F238E27FC236}">
                <a16:creationId xmlns:a16="http://schemas.microsoft.com/office/drawing/2014/main" id="{2F794DA0-3170-6BE3-9144-8DDFFB7C9FDF}"/>
              </a:ext>
            </a:extLst>
          </p:cNvPr>
          <p:cNvSpPr txBox="1"/>
          <p:nvPr/>
        </p:nvSpPr>
        <p:spPr>
          <a:xfrm>
            <a:off x="6934200" y="2552467"/>
            <a:ext cx="4724400" cy="3970318"/>
          </a:xfrm>
          <a:prstGeom prst="rect">
            <a:avLst/>
          </a:prstGeom>
          <a:noFill/>
        </p:spPr>
        <p:txBody>
          <a:bodyPr wrap="square">
            <a:spAutoFit/>
          </a:bodyPr>
          <a:lstStyle/>
          <a:p>
            <a:r>
              <a:rPr lang="it-IT" dirty="0"/>
              <a:t>Abruzzo </a:t>
            </a:r>
            <a:r>
              <a:rPr lang="it-IT" dirty="0" err="1"/>
              <a:t>Region</a:t>
            </a:r>
            <a:endParaRPr lang="it-IT" dirty="0"/>
          </a:p>
          <a:p>
            <a:r>
              <a:rPr lang="it-IT" dirty="0"/>
              <a:t>Arezzo City </a:t>
            </a:r>
          </a:p>
          <a:p>
            <a:r>
              <a:rPr lang="it-IT" dirty="0" err="1"/>
              <a:t>Autonomous</a:t>
            </a:r>
            <a:r>
              <a:rPr lang="it-IT" dirty="0"/>
              <a:t> Province of Trento</a:t>
            </a:r>
          </a:p>
          <a:p>
            <a:r>
              <a:rPr lang="it-IT" dirty="0"/>
              <a:t>Campania </a:t>
            </a:r>
            <a:r>
              <a:rPr lang="it-IT" dirty="0" err="1"/>
              <a:t>Region</a:t>
            </a:r>
            <a:endParaRPr lang="it-IT" dirty="0"/>
          </a:p>
          <a:p>
            <a:r>
              <a:rPr lang="it-IT" dirty="0"/>
              <a:t>Cesano Maderno </a:t>
            </a:r>
            <a:r>
              <a:rPr lang="it-IT" dirty="0" err="1"/>
              <a:t>Municipality</a:t>
            </a:r>
            <a:r>
              <a:rPr lang="it-IT" dirty="0"/>
              <a:t> </a:t>
            </a:r>
          </a:p>
          <a:p>
            <a:r>
              <a:rPr lang="it-IT" b="1" dirty="0"/>
              <a:t>Emilia-Romagna </a:t>
            </a:r>
            <a:r>
              <a:rPr lang="it-IT" b="1" dirty="0" err="1"/>
              <a:t>Region</a:t>
            </a:r>
            <a:r>
              <a:rPr lang="it-IT" b="1" dirty="0"/>
              <a:t> </a:t>
            </a:r>
          </a:p>
          <a:p>
            <a:r>
              <a:rPr lang="it-IT" b="1" dirty="0"/>
              <a:t>Friuli Venezia Giulia </a:t>
            </a:r>
            <a:r>
              <a:rPr lang="it-IT" b="1" dirty="0" err="1"/>
              <a:t>Autonomous</a:t>
            </a:r>
            <a:r>
              <a:rPr lang="it-IT" b="1" dirty="0"/>
              <a:t> </a:t>
            </a:r>
            <a:r>
              <a:rPr lang="it-IT" b="1" dirty="0" err="1"/>
              <a:t>Region</a:t>
            </a:r>
            <a:r>
              <a:rPr lang="it-IT" b="1" dirty="0"/>
              <a:t> </a:t>
            </a:r>
          </a:p>
          <a:p>
            <a:r>
              <a:rPr lang="it-IT" dirty="0"/>
              <a:t>L'Aquila </a:t>
            </a:r>
            <a:r>
              <a:rPr lang="it-IT" dirty="0" err="1"/>
              <a:t>Municipality</a:t>
            </a:r>
            <a:endParaRPr lang="it-IT" dirty="0"/>
          </a:p>
          <a:p>
            <a:r>
              <a:rPr lang="it-IT" dirty="0"/>
              <a:t>Liguria </a:t>
            </a:r>
            <a:r>
              <a:rPr lang="it-IT" dirty="0" err="1"/>
              <a:t>Region</a:t>
            </a:r>
            <a:endParaRPr lang="it-IT" dirty="0"/>
          </a:p>
          <a:p>
            <a:r>
              <a:rPr lang="it-IT" dirty="0"/>
              <a:t>Molise </a:t>
            </a:r>
            <a:r>
              <a:rPr lang="it-IT" dirty="0" err="1"/>
              <a:t>Region</a:t>
            </a:r>
            <a:endParaRPr lang="it-IT" dirty="0"/>
          </a:p>
          <a:p>
            <a:r>
              <a:rPr lang="it-IT" dirty="0"/>
              <a:t>Mountain Community of Valchiavenna</a:t>
            </a:r>
          </a:p>
          <a:p>
            <a:r>
              <a:rPr lang="it-IT" dirty="0"/>
              <a:t>Potenza Province</a:t>
            </a:r>
          </a:p>
          <a:p>
            <a:r>
              <a:rPr lang="it-IT" dirty="0"/>
              <a:t>Puglia </a:t>
            </a:r>
            <a:r>
              <a:rPr lang="it-IT" dirty="0" err="1"/>
              <a:t>Region</a:t>
            </a:r>
            <a:endParaRPr lang="it-IT" dirty="0"/>
          </a:p>
          <a:p>
            <a:r>
              <a:rPr lang="it-IT" dirty="0"/>
              <a:t>Sardinia Veneto</a:t>
            </a:r>
          </a:p>
        </p:txBody>
      </p:sp>
      <p:sp>
        <p:nvSpPr>
          <p:cNvPr id="13" name="object 2">
            <a:extLst>
              <a:ext uri="{FF2B5EF4-FFF2-40B4-BE49-F238E27FC236}">
                <a16:creationId xmlns:a16="http://schemas.microsoft.com/office/drawing/2014/main" id="{3860FE28-13ED-7D8E-5286-E7D967EA9019}"/>
              </a:ext>
            </a:extLst>
          </p:cNvPr>
          <p:cNvSpPr txBox="1">
            <a:spLocks/>
          </p:cNvSpPr>
          <p:nvPr/>
        </p:nvSpPr>
        <p:spPr>
          <a:xfrm>
            <a:off x="7010400" y="1828800"/>
            <a:ext cx="4152265" cy="690574"/>
          </a:xfrm>
          <a:prstGeom prst="rect">
            <a:avLst/>
          </a:prstGeom>
        </p:spPr>
        <p:txBody>
          <a:bodyPr vert="horz" wrap="square" lIns="0" tIns="13335" rIns="0" bIns="0" rtlCol="0">
            <a:spAutoFit/>
          </a:bodyPr>
          <a:lstStyle>
            <a:lvl1pPr>
              <a:defRPr sz="4000" b="1" i="0">
                <a:solidFill>
                  <a:srgbClr val="1E858A"/>
                </a:solidFill>
                <a:latin typeface="Arial"/>
                <a:ea typeface="+mj-ea"/>
                <a:cs typeface="Arial"/>
              </a:defRPr>
            </a:lvl1pPr>
          </a:lstStyle>
          <a:p>
            <a:pPr marL="12700">
              <a:spcBef>
                <a:spcPts val="105"/>
              </a:spcBef>
            </a:pPr>
            <a:r>
              <a:rPr lang="it-IT" sz="4400" kern="0" dirty="0">
                <a:latin typeface="DIN Condensed" pitchFamily="2" charset="0"/>
              </a:rPr>
              <a:t>In Italia …</a:t>
            </a:r>
          </a:p>
        </p:txBody>
      </p:sp>
      <p:pic>
        <p:nvPicPr>
          <p:cNvPr id="14" name="Immagine 13">
            <a:extLst>
              <a:ext uri="{FF2B5EF4-FFF2-40B4-BE49-F238E27FC236}">
                <a16:creationId xmlns:a16="http://schemas.microsoft.com/office/drawing/2014/main" id="{3F993609-71C4-534A-7720-630C16C35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228429"/>
            <a:ext cx="685800" cy="328861"/>
          </a:xfrm>
          <a:prstGeom prst="rect">
            <a:avLst/>
          </a:prstGeom>
        </p:spPr>
      </p:pic>
      <p:pic>
        <p:nvPicPr>
          <p:cNvPr id="15" name="Immagine 14">
            <a:extLst>
              <a:ext uri="{FF2B5EF4-FFF2-40B4-BE49-F238E27FC236}">
                <a16:creationId xmlns:a16="http://schemas.microsoft.com/office/drawing/2014/main" id="{92233ACA-ADF7-B922-60CE-5DAE405BCF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3923131"/>
            <a:ext cx="685800" cy="328861"/>
          </a:xfrm>
          <a:prstGeom prst="rect">
            <a:avLst/>
          </a:prstGeom>
        </p:spPr>
      </p:pic>
      <p:sp>
        <p:nvSpPr>
          <p:cNvPr id="3" name="CasellaDiTesto 2">
            <a:extLst>
              <a:ext uri="{FF2B5EF4-FFF2-40B4-BE49-F238E27FC236}">
                <a16:creationId xmlns:a16="http://schemas.microsoft.com/office/drawing/2014/main" id="{2F77FD7B-8C36-44E8-BD58-02A36902A2FF}"/>
              </a:ext>
            </a:extLst>
          </p:cNvPr>
          <p:cNvSpPr txBox="1"/>
          <p:nvPr/>
        </p:nvSpPr>
        <p:spPr>
          <a:xfrm>
            <a:off x="762000" y="818863"/>
            <a:ext cx="6096000" cy="1138773"/>
          </a:xfrm>
          <a:prstGeom prst="rect">
            <a:avLst/>
          </a:prstGeom>
          <a:noFill/>
        </p:spPr>
        <p:txBody>
          <a:bodyPr wrap="square">
            <a:spAutoFit/>
          </a:bodyPr>
          <a:lstStyle/>
          <a:p>
            <a:pPr marL="12700">
              <a:lnSpc>
                <a:spcPct val="100000"/>
              </a:lnSpc>
              <a:spcBef>
                <a:spcPts val="100"/>
              </a:spcBef>
            </a:pPr>
            <a:r>
              <a:rPr lang="it-IT" sz="3200" b="1" spc="-5" dirty="0">
                <a:solidFill>
                  <a:srgbClr val="1E858A"/>
                </a:solidFill>
                <a:latin typeface="DIN Condensed" pitchFamily="2" charset="0"/>
                <a:cs typeface="Arial"/>
              </a:rPr>
              <a:t>Attualmente 308</a:t>
            </a:r>
            <a:r>
              <a:rPr lang="it-IT" sz="3200" b="1" spc="-40" dirty="0">
                <a:solidFill>
                  <a:srgbClr val="1E858A"/>
                </a:solidFill>
                <a:latin typeface="DIN Condensed" pitchFamily="2" charset="0"/>
                <a:cs typeface="Arial"/>
              </a:rPr>
              <a:t> f</a:t>
            </a:r>
            <a:r>
              <a:rPr lang="it-IT" sz="3200" b="1" dirty="0">
                <a:solidFill>
                  <a:srgbClr val="1E858A"/>
                </a:solidFill>
                <a:latin typeface="DIN Condensed" pitchFamily="2" charset="0"/>
                <a:cs typeface="Arial"/>
              </a:rPr>
              <a:t>irmatari della carta</a:t>
            </a:r>
            <a:endParaRPr lang="it-IT" sz="3200" dirty="0">
              <a:latin typeface="DIN Condensed" pitchFamily="2" charset="0"/>
              <a:cs typeface="Arial"/>
            </a:endParaRPr>
          </a:p>
          <a:p>
            <a:pPr marL="32384">
              <a:lnSpc>
                <a:spcPct val="100000"/>
              </a:lnSpc>
              <a:spcBef>
                <a:spcPts val="15"/>
              </a:spcBef>
            </a:pPr>
            <a:r>
              <a:rPr lang="it-IT" sz="1800" dirty="0">
                <a:solidFill>
                  <a:srgbClr val="4D4D4D"/>
                </a:solidFill>
                <a:latin typeface="Arial MT"/>
                <a:cs typeface="Arial MT"/>
              </a:rPr>
              <a:t>Coprendo circa il 40% dell'Europa sia dal punto di vista geografico che demografico</a:t>
            </a:r>
          </a:p>
        </p:txBody>
      </p:sp>
      <p:sp>
        <p:nvSpPr>
          <p:cNvPr id="4" name="Ovale 3">
            <a:extLst>
              <a:ext uri="{FF2B5EF4-FFF2-40B4-BE49-F238E27FC236}">
                <a16:creationId xmlns:a16="http://schemas.microsoft.com/office/drawing/2014/main" id="{58ADFF19-A495-9385-B613-75036C8C02D3}"/>
              </a:ext>
            </a:extLst>
          </p:cNvPr>
          <p:cNvSpPr/>
          <p:nvPr/>
        </p:nvSpPr>
        <p:spPr>
          <a:xfrm>
            <a:off x="3810000" y="5257800"/>
            <a:ext cx="381000" cy="381000"/>
          </a:xfrm>
          <a:prstGeom prst="ellipse">
            <a:avLst/>
          </a:prstGeom>
          <a:solidFill>
            <a:srgbClr val="C00000">
              <a:alpha val="33000"/>
            </a:srgb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0637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014697"/>
            <a:ext cx="10948315" cy="1106072"/>
          </a:xfrm>
          <a:prstGeom prst="rect">
            <a:avLst/>
          </a:prstGeom>
        </p:spPr>
        <p:txBody>
          <a:bodyPr vert="horz" wrap="square" lIns="0" tIns="13335" rIns="0" bIns="0" rtlCol="0">
            <a:spAutoFit/>
          </a:bodyPr>
          <a:lstStyle/>
          <a:p>
            <a:pPr marL="12700">
              <a:lnSpc>
                <a:spcPct val="100000"/>
              </a:lnSpc>
              <a:spcBef>
                <a:spcPts val="105"/>
              </a:spcBef>
            </a:pPr>
            <a:r>
              <a:rPr lang="it-IT" sz="3600" spc="-5" dirty="0">
                <a:latin typeface="DIN Condensed" pitchFamily="2" charset="0"/>
              </a:rPr>
              <a:t>BENEFICI E SUPPORTO</a:t>
            </a:r>
            <a:br>
              <a:rPr lang="it-IT" sz="3500" spc="-5" dirty="0"/>
            </a:br>
            <a:r>
              <a:rPr lang="it-IT" sz="3500" spc="5" dirty="0"/>
              <a:t>per i Firmatari della Carta</a:t>
            </a:r>
            <a:endParaRPr sz="3500" dirty="0"/>
          </a:p>
        </p:txBody>
      </p:sp>
      <p:pic>
        <p:nvPicPr>
          <p:cNvPr id="3" name="object 3"/>
          <p:cNvPicPr/>
          <p:nvPr/>
        </p:nvPicPr>
        <p:blipFill>
          <a:blip r:embed="rId3" cstate="print"/>
          <a:stretch>
            <a:fillRect/>
          </a:stretch>
        </p:blipFill>
        <p:spPr>
          <a:xfrm>
            <a:off x="402336" y="2334767"/>
            <a:ext cx="11367516" cy="4340352"/>
          </a:xfrm>
          <a:prstGeom prst="rect">
            <a:avLst/>
          </a:prstGeom>
        </p:spPr>
      </p:pic>
      <p:sp>
        <p:nvSpPr>
          <p:cNvPr id="4" name="object 4"/>
          <p:cNvSpPr txBox="1"/>
          <p:nvPr/>
        </p:nvSpPr>
        <p:spPr>
          <a:xfrm>
            <a:off x="983081" y="2788742"/>
            <a:ext cx="1717675" cy="2279470"/>
          </a:xfrm>
          <a:prstGeom prst="rect">
            <a:avLst/>
          </a:prstGeom>
        </p:spPr>
        <p:txBody>
          <a:bodyPr vert="horz" wrap="square" lIns="0" tIns="12065" rIns="0" bIns="0" rtlCol="0">
            <a:spAutoFit/>
          </a:bodyPr>
          <a:lstStyle/>
          <a:p>
            <a:pPr marL="12065" marR="5080" indent="1905" algn="ctr">
              <a:lnSpc>
                <a:spcPct val="100000"/>
              </a:lnSpc>
              <a:spcBef>
                <a:spcPts val="95"/>
              </a:spcBef>
            </a:pPr>
            <a:r>
              <a:rPr lang="it-IT" sz="1600" spc="-25" dirty="0">
                <a:solidFill>
                  <a:srgbClr val="FFFFFF"/>
                </a:solidFill>
                <a:latin typeface="Arial MT"/>
                <a:cs typeface="Arial MT"/>
              </a:rPr>
              <a:t>Assistenza tecnica: Percorsi e soluzioni per l'adattamento ai cambiamenti climatici</a:t>
            </a:r>
          </a:p>
          <a:p>
            <a:pPr marL="12065" marR="5080" indent="1905" algn="ctr">
              <a:lnSpc>
                <a:spcPct val="100000"/>
              </a:lnSpc>
              <a:spcBef>
                <a:spcPts val="95"/>
              </a:spcBef>
            </a:pPr>
            <a:endParaRPr lang="it-IT" sz="1600" spc="-25" dirty="0">
              <a:solidFill>
                <a:srgbClr val="FFFFFF"/>
              </a:solidFill>
              <a:latin typeface="Arial MT"/>
              <a:cs typeface="Arial MT"/>
            </a:endParaRPr>
          </a:p>
          <a:p>
            <a:pPr marL="12065" marR="5080" indent="1905" algn="ctr">
              <a:lnSpc>
                <a:spcPct val="100000"/>
              </a:lnSpc>
              <a:spcBef>
                <a:spcPts val="95"/>
              </a:spcBef>
            </a:pPr>
            <a:endParaRPr lang="it-IT" sz="1600" spc="-25" dirty="0">
              <a:solidFill>
                <a:srgbClr val="FFFFFF"/>
              </a:solidFill>
              <a:latin typeface="Arial MT"/>
              <a:cs typeface="Arial MT"/>
            </a:endParaRPr>
          </a:p>
          <a:p>
            <a:pPr marL="12065" marR="5080" indent="1905" algn="ctr">
              <a:lnSpc>
                <a:spcPct val="100000"/>
              </a:lnSpc>
              <a:spcBef>
                <a:spcPts val="95"/>
              </a:spcBef>
            </a:pPr>
            <a:endParaRPr lang="it-IT" sz="1600" spc="-25" dirty="0">
              <a:solidFill>
                <a:srgbClr val="FFFFFF"/>
              </a:solidFill>
              <a:latin typeface="Arial MT"/>
              <a:cs typeface="Arial MT"/>
            </a:endParaRPr>
          </a:p>
          <a:p>
            <a:pPr marL="12065" marR="5080" indent="1905" algn="ctr">
              <a:lnSpc>
                <a:spcPct val="100000"/>
              </a:lnSpc>
              <a:spcBef>
                <a:spcPts val="95"/>
              </a:spcBef>
            </a:pPr>
            <a:endParaRPr lang="it-IT" sz="1600" spc="-25" dirty="0">
              <a:solidFill>
                <a:srgbClr val="FFFFFF"/>
              </a:solidFill>
              <a:latin typeface="Arial MT"/>
              <a:cs typeface="Arial MT"/>
            </a:endParaRPr>
          </a:p>
        </p:txBody>
      </p:sp>
      <p:sp>
        <p:nvSpPr>
          <p:cNvPr id="5" name="object 5"/>
          <p:cNvSpPr txBox="1"/>
          <p:nvPr/>
        </p:nvSpPr>
        <p:spPr>
          <a:xfrm>
            <a:off x="1159865" y="4252340"/>
            <a:ext cx="1366520" cy="756920"/>
          </a:xfrm>
          <a:prstGeom prst="rect">
            <a:avLst/>
          </a:prstGeom>
        </p:spPr>
        <p:txBody>
          <a:bodyPr vert="horz" wrap="square" lIns="0" tIns="12065" rIns="0" bIns="0" rtlCol="0">
            <a:spAutoFit/>
          </a:bodyPr>
          <a:lstStyle/>
          <a:p>
            <a:pPr marL="12700" marR="5080" algn="ctr">
              <a:lnSpc>
                <a:spcPct val="100000"/>
              </a:lnSpc>
              <a:spcBef>
                <a:spcPts val="95"/>
              </a:spcBef>
            </a:pPr>
            <a:r>
              <a:rPr sz="1600" b="1" spc="-5" dirty="0">
                <a:solidFill>
                  <a:srgbClr val="FFFFFF"/>
                </a:solidFill>
                <a:latin typeface="Arial"/>
                <a:cs typeface="Arial"/>
              </a:rPr>
              <a:t>KNO</a:t>
            </a:r>
            <a:r>
              <a:rPr sz="1600" b="1" dirty="0">
                <a:solidFill>
                  <a:srgbClr val="FFFFFF"/>
                </a:solidFill>
                <a:latin typeface="Arial"/>
                <a:cs typeface="Arial"/>
              </a:rPr>
              <a:t>W</a:t>
            </a:r>
            <a:r>
              <a:rPr sz="1600" b="1" spc="-5" dirty="0">
                <a:solidFill>
                  <a:srgbClr val="FFFFFF"/>
                </a:solidFill>
                <a:latin typeface="Arial"/>
                <a:cs typeface="Arial"/>
              </a:rPr>
              <a:t>LEDGE  </a:t>
            </a:r>
            <a:r>
              <a:rPr sz="1600" b="1" spc="-15" dirty="0">
                <a:solidFill>
                  <a:srgbClr val="FFFFFF"/>
                </a:solidFill>
                <a:latin typeface="Arial"/>
                <a:cs typeface="Arial"/>
              </a:rPr>
              <a:t>TOOLS </a:t>
            </a:r>
            <a:r>
              <a:rPr sz="1600" b="1" spc="-10" dirty="0">
                <a:solidFill>
                  <a:srgbClr val="FFFFFF"/>
                </a:solidFill>
                <a:latin typeface="Arial"/>
                <a:cs typeface="Arial"/>
              </a:rPr>
              <a:t> </a:t>
            </a:r>
            <a:r>
              <a:rPr sz="1600" b="1" spc="-15" dirty="0">
                <a:solidFill>
                  <a:srgbClr val="FFFFFF"/>
                </a:solidFill>
                <a:latin typeface="Arial"/>
                <a:cs typeface="Arial"/>
              </a:rPr>
              <a:t>GUIDANCE</a:t>
            </a:r>
            <a:endParaRPr sz="1600" dirty="0">
              <a:latin typeface="Arial"/>
              <a:cs typeface="Arial"/>
            </a:endParaRPr>
          </a:p>
        </p:txBody>
      </p:sp>
      <p:sp>
        <p:nvSpPr>
          <p:cNvPr id="6" name="object 6"/>
          <p:cNvSpPr txBox="1"/>
          <p:nvPr/>
        </p:nvSpPr>
        <p:spPr>
          <a:xfrm>
            <a:off x="3189477" y="4038600"/>
            <a:ext cx="1629410" cy="1735732"/>
          </a:xfrm>
          <a:prstGeom prst="rect">
            <a:avLst/>
          </a:prstGeom>
        </p:spPr>
        <p:txBody>
          <a:bodyPr vert="horz" wrap="square" lIns="0" tIns="12065" rIns="0" bIns="0" rtlCol="0">
            <a:spAutoFit/>
          </a:bodyPr>
          <a:lstStyle/>
          <a:p>
            <a:pPr marL="12700" marR="5080" indent="1270" algn="ctr">
              <a:lnSpc>
                <a:spcPct val="100000"/>
              </a:lnSpc>
              <a:spcBef>
                <a:spcPts val="95"/>
              </a:spcBef>
            </a:pPr>
            <a:r>
              <a:rPr lang="it-IT" sz="1600" spc="-25" dirty="0">
                <a:solidFill>
                  <a:srgbClr val="FFFFFF"/>
                </a:solidFill>
                <a:latin typeface="Arial MT"/>
                <a:cs typeface="Arial MT"/>
              </a:rPr>
              <a:t>Assistenza tecnica: Accesso al finanziamento per progetti di adattamento ai cambiamenti climatici</a:t>
            </a:r>
            <a:endParaRPr sz="1600" dirty="0">
              <a:latin typeface="Arial MT"/>
              <a:cs typeface="Arial MT"/>
            </a:endParaRPr>
          </a:p>
        </p:txBody>
      </p:sp>
      <p:sp>
        <p:nvSpPr>
          <p:cNvPr id="7" name="object 7"/>
          <p:cNvSpPr txBox="1"/>
          <p:nvPr/>
        </p:nvSpPr>
        <p:spPr>
          <a:xfrm>
            <a:off x="3402838" y="5811520"/>
            <a:ext cx="1203960" cy="513080"/>
          </a:xfrm>
          <a:prstGeom prst="rect">
            <a:avLst/>
          </a:prstGeom>
        </p:spPr>
        <p:txBody>
          <a:bodyPr vert="horz" wrap="square" lIns="0" tIns="12065" rIns="0" bIns="0" rtlCol="0">
            <a:spAutoFit/>
          </a:bodyPr>
          <a:lstStyle/>
          <a:p>
            <a:pPr algn="ctr">
              <a:lnSpc>
                <a:spcPct val="100000"/>
              </a:lnSpc>
              <a:spcBef>
                <a:spcPts val="95"/>
              </a:spcBef>
            </a:pPr>
            <a:r>
              <a:rPr sz="1600" b="1" spc="-15" dirty="0">
                <a:solidFill>
                  <a:srgbClr val="FFFFFF"/>
                </a:solidFill>
                <a:latin typeface="Arial"/>
                <a:cs typeface="Arial"/>
              </a:rPr>
              <a:t>ACCESS</a:t>
            </a:r>
            <a:r>
              <a:rPr sz="1600" b="1" spc="-20" dirty="0">
                <a:solidFill>
                  <a:srgbClr val="FFFFFF"/>
                </a:solidFill>
                <a:latin typeface="Arial"/>
                <a:cs typeface="Arial"/>
              </a:rPr>
              <a:t> TO</a:t>
            </a:r>
            <a:endParaRPr sz="1600" dirty="0">
              <a:latin typeface="Arial"/>
              <a:cs typeface="Arial"/>
            </a:endParaRPr>
          </a:p>
          <a:p>
            <a:pPr algn="ctr">
              <a:lnSpc>
                <a:spcPct val="100000"/>
              </a:lnSpc>
            </a:pPr>
            <a:r>
              <a:rPr sz="1600" b="1" spc="-5" dirty="0">
                <a:solidFill>
                  <a:srgbClr val="FFFFFF"/>
                </a:solidFill>
                <a:latin typeface="Arial"/>
                <a:cs typeface="Arial"/>
              </a:rPr>
              <a:t>FUNDING</a:t>
            </a:r>
            <a:endParaRPr sz="1600" dirty="0">
              <a:latin typeface="Arial"/>
              <a:cs typeface="Arial"/>
            </a:endParaRPr>
          </a:p>
        </p:txBody>
      </p:sp>
      <p:sp>
        <p:nvSpPr>
          <p:cNvPr id="8" name="object 8"/>
          <p:cNvSpPr txBox="1"/>
          <p:nvPr/>
        </p:nvSpPr>
        <p:spPr>
          <a:xfrm>
            <a:off x="5157596" y="2786252"/>
            <a:ext cx="1877695" cy="750847"/>
          </a:xfrm>
          <a:prstGeom prst="rect">
            <a:avLst/>
          </a:prstGeom>
        </p:spPr>
        <p:txBody>
          <a:bodyPr vert="horz" wrap="square" lIns="0" tIns="12065" rIns="0" bIns="0" rtlCol="0">
            <a:spAutoFit/>
          </a:bodyPr>
          <a:lstStyle/>
          <a:p>
            <a:pPr marL="12700" marR="5080" indent="365760" algn="ctr">
              <a:lnSpc>
                <a:spcPct val="100000"/>
              </a:lnSpc>
              <a:spcBef>
                <a:spcPts val="95"/>
              </a:spcBef>
            </a:pPr>
            <a:r>
              <a:rPr lang="it-IT" sz="1600" spc="-10" dirty="0">
                <a:solidFill>
                  <a:srgbClr val="FFFFFF"/>
                </a:solidFill>
                <a:latin typeface="Arial MT"/>
                <a:cs typeface="Arial MT"/>
              </a:rPr>
              <a:t>Formazione e supporto per coinvolgere i cittadini</a:t>
            </a:r>
          </a:p>
        </p:txBody>
      </p:sp>
      <p:sp>
        <p:nvSpPr>
          <p:cNvPr id="9" name="object 9"/>
          <p:cNvSpPr txBox="1"/>
          <p:nvPr/>
        </p:nvSpPr>
        <p:spPr>
          <a:xfrm>
            <a:off x="5204840" y="3761994"/>
            <a:ext cx="1784350" cy="756920"/>
          </a:xfrm>
          <a:prstGeom prst="rect">
            <a:avLst/>
          </a:prstGeom>
        </p:spPr>
        <p:txBody>
          <a:bodyPr vert="horz" wrap="square" lIns="0" tIns="12065" rIns="0" bIns="0" rtlCol="0">
            <a:spAutoFit/>
          </a:bodyPr>
          <a:lstStyle/>
          <a:p>
            <a:pPr marL="12065" marR="5080" algn="ctr">
              <a:lnSpc>
                <a:spcPct val="100000"/>
              </a:lnSpc>
              <a:spcBef>
                <a:spcPts val="95"/>
              </a:spcBef>
            </a:pPr>
            <a:r>
              <a:rPr sz="1600" b="1" spc="-5" dirty="0">
                <a:solidFill>
                  <a:srgbClr val="FFFFFF"/>
                </a:solidFill>
                <a:latin typeface="Arial"/>
                <a:cs typeface="Arial"/>
              </a:rPr>
              <a:t>LISTENING </a:t>
            </a:r>
            <a:r>
              <a:rPr sz="1600" b="1" dirty="0">
                <a:solidFill>
                  <a:srgbClr val="FFFFFF"/>
                </a:solidFill>
                <a:latin typeface="Arial"/>
                <a:cs typeface="Arial"/>
              </a:rPr>
              <a:t> </a:t>
            </a:r>
            <a:r>
              <a:rPr sz="1600" b="1" spc="-10" dirty="0">
                <a:solidFill>
                  <a:srgbClr val="FFFFFF"/>
                </a:solidFill>
                <a:latin typeface="Arial"/>
                <a:cs typeface="Arial"/>
              </a:rPr>
              <a:t>ENGAGING </a:t>
            </a:r>
            <a:r>
              <a:rPr sz="1600" b="1" spc="-5" dirty="0">
                <a:solidFill>
                  <a:srgbClr val="FFFFFF"/>
                </a:solidFill>
                <a:latin typeface="Arial"/>
                <a:cs typeface="Arial"/>
              </a:rPr>
              <a:t> C</a:t>
            </a:r>
            <a:r>
              <a:rPr sz="1600" b="1" spc="-15" dirty="0">
                <a:solidFill>
                  <a:srgbClr val="FFFFFF"/>
                </a:solidFill>
                <a:latin typeface="Arial"/>
                <a:cs typeface="Arial"/>
              </a:rPr>
              <a:t>O</a:t>
            </a:r>
            <a:r>
              <a:rPr sz="1600" b="1" spc="-5" dirty="0">
                <a:solidFill>
                  <a:srgbClr val="FFFFFF"/>
                </a:solidFill>
                <a:latin typeface="Arial"/>
                <a:cs typeface="Arial"/>
              </a:rPr>
              <a:t>L</a:t>
            </a:r>
            <a:r>
              <a:rPr sz="1600" b="1" spc="-15" dirty="0">
                <a:solidFill>
                  <a:srgbClr val="FFFFFF"/>
                </a:solidFill>
                <a:latin typeface="Arial"/>
                <a:cs typeface="Arial"/>
              </a:rPr>
              <a:t>L</a:t>
            </a:r>
            <a:r>
              <a:rPr sz="1600" b="1" spc="-55" dirty="0">
                <a:solidFill>
                  <a:srgbClr val="FFFFFF"/>
                </a:solidFill>
                <a:latin typeface="Arial"/>
                <a:cs typeface="Arial"/>
              </a:rPr>
              <a:t>A</a:t>
            </a:r>
            <a:r>
              <a:rPr sz="1600" b="1" dirty="0">
                <a:solidFill>
                  <a:srgbClr val="FFFFFF"/>
                </a:solidFill>
                <a:latin typeface="Arial"/>
                <a:cs typeface="Arial"/>
              </a:rPr>
              <a:t>B</a:t>
            </a:r>
            <a:r>
              <a:rPr sz="1600" b="1" spc="-15" dirty="0">
                <a:solidFill>
                  <a:srgbClr val="FFFFFF"/>
                </a:solidFill>
                <a:latin typeface="Arial"/>
                <a:cs typeface="Arial"/>
              </a:rPr>
              <a:t>O</a:t>
            </a:r>
            <a:r>
              <a:rPr sz="1600" b="1" dirty="0">
                <a:solidFill>
                  <a:srgbClr val="FFFFFF"/>
                </a:solidFill>
                <a:latin typeface="Arial"/>
                <a:cs typeface="Arial"/>
              </a:rPr>
              <a:t>R</a:t>
            </a:r>
            <a:r>
              <a:rPr sz="1600" b="1" spc="-140" dirty="0">
                <a:solidFill>
                  <a:srgbClr val="FFFFFF"/>
                </a:solidFill>
                <a:latin typeface="Arial"/>
                <a:cs typeface="Arial"/>
              </a:rPr>
              <a:t>A</a:t>
            </a:r>
            <a:r>
              <a:rPr sz="1600" b="1" dirty="0">
                <a:solidFill>
                  <a:srgbClr val="FFFFFF"/>
                </a:solidFill>
                <a:latin typeface="Arial"/>
                <a:cs typeface="Arial"/>
              </a:rPr>
              <a:t>T</a:t>
            </a:r>
            <a:r>
              <a:rPr sz="1600" b="1" spc="-5" dirty="0">
                <a:solidFill>
                  <a:srgbClr val="FFFFFF"/>
                </a:solidFill>
                <a:latin typeface="Arial"/>
                <a:cs typeface="Arial"/>
              </a:rPr>
              <a:t>I</a:t>
            </a:r>
            <a:r>
              <a:rPr sz="1600" b="1" spc="5" dirty="0">
                <a:solidFill>
                  <a:srgbClr val="FFFFFF"/>
                </a:solidFill>
                <a:latin typeface="Arial"/>
                <a:cs typeface="Arial"/>
              </a:rPr>
              <a:t>N</a:t>
            </a:r>
            <a:r>
              <a:rPr sz="1600" b="1" spc="-5" dirty="0">
                <a:solidFill>
                  <a:srgbClr val="FFFFFF"/>
                </a:solidFill>
                <a:latin typeface="Arial"/>
                <a:cs typeface="Arial"/>
              </a:rPr>
              <a:t>G</a:t>
            </a:r>
            <a:endParaRPr sz="1600">
              <a:latin typeface="Arial"/>
              <a:cs typeface="Arial"/>
            </a:endParaRPr>
          </a:p>
        </p:txBody>
      </p:sp>
      <p:sp>
        <p:nvSpPr>
          <p:cNvPr id="10" name="object 10"/>
          <p:cNvSpPr txBox="1"/>
          <p:nvPr/>
        </p:nvSpPr>
        <p:spPr>
          <a:xfrm>
            <a:off x="7279005" y="4090711"/>
            <a:ext cx="1798955" cy="1243289"/>
          </a:xfrm>
          <a:prstGeom prst="rect">
            <a:avLst/>
          </a:prstGeom>
        </p:spPr>
        <p:txBody>
          <a:bodyPr vert="horz" wrap="square" lIns="0" tIns="12065" rIns="0" bIns="0" rtlCol="0">
            <a:spAutoFit/>
          </a:bodyPr>
          <a:lstStyle/>
          <a:p>
            <a:pPr marL="12700" marR="5080" indent="-1905" algn="ctr">
              <a:lnSpc>
                <a:spcPct val="100000"/>
              </a:lnSpc>
              <a:spcBef>
                <a:spcPts val="95"/>
              </a:spcBef>
            </a:pPr>
            <a:r>
              <a:rPr lang="it-IT" sz="1600" spc="-5" dirty="0">
                <a:solidFill>
                  <a:srgbClr val="FFFFFF"/>
                </a:solidFill>
                <a:latin typeface="Arial MT"/>
                <a:cs typeface="Arial MT"/>
              </a:rPr>
              <a:t>Opportunità di creare reti con regioni simili e condividere esperienze</a:t>
            </a:r>
          </a:p>
        </p:txBody>
      </p:sp>
      <p:sp>
        <p:nvSpPr>
          <p:cNvPr id="11" name="object 11"/>
          <p:cNvSpPr txBox="1"/>
          <p:nvPr/>
        </p:nvSpPr>
        <p:spPr>
          <a:xfrm>
            <a:off x="7522844" y="5465775"/>
            <a:ext cx="1311275" cy="513080"/>
          </a:xfrm>
          <a:prstGeom prst="rect">
            <a:avLst/>
          </a:prstGeom>
        </p:spPr>
        <p:txBody>
          <a:bodyPr vert="horz" wrap="square" lIns="0" tIns="12065" rIns="0" bIns="0" rtlCol="0">
            <a:spAutoFit/>
          </a:bodyPr>
          <a:lstStyle/>
          <a:p>
            <a:pPr marL="12700" marR="5080" indent="118745">
              <a:lnSpc>
                <a:spcPct val="100000"/>
              </a:lnSpc>
              <a:spcBef>
                <a:spcPts val="95"/>
              </a:spcBef>
            </a:pPr>
            <a:r>
              <a:rPr sz="1600" b="1" spc="-5" dirty="0">
                <a:solidFill>
                  <a:srgbClr val="FFFFFF"/>
                </a:solidFill>
                <a:latin typeface="Arial"/>
                <a:cs typeface="Arial"/>
              </a:rPr>
              <a:t>NETWORK </a:t>
            </a:r>
            <a:r>
              <a:rPr sz="1600" b="1" dirty="0">
                <a:solidFill>
                  <a:srgbClr val="FFFFFF"/>
                </a:solidFill>
                <a:latin typeface="Arial"/>
                <a:cs typeface="Arial"/>
              </a:rPr>
              <a:t> </a:t>
            </a:r>
            <a:r>
              <a:rPr sz="1600" b="1" spc="-5" dirty="0">
                <a:solidFill>
                  <a:srgbClr val="FFFFFF"/>
                </a:solidFill>
                <a:latin typeface="Arial"/>
                <a:cs typeface="Arial"/>
              </a:rPr>
              <a:t>INSPIR</a:t>
            </a:r>
            <a:r>
              <a:rPr sz="1600" b="1" spc="-175" dirty="0">
                <a:solidFill>
                  <a:srgbClr val="FFFFFF"/>
                </a:solidFill>
                <a:latin typeface="Arial"/>
                <a:cs typeface="Arial"/>
              </a:rPr>
              <a:t>A</a:t>
            </a:r>
            <a:r>
              <a:rPr sz="1600" b="1" spc="-5" dirty="0">
                <a:solidFill>
                  <a:srgbClr val="FFFFFF"/>
                </a:solidFill>
                <a:latin typeface="Arial"/>
                <a:cs typeface="Arial"/>
              </a:rPr>
              <a:t>T</a:t>
            </a:r>
            <a:r>
              <a:rPr sz="1600" b="1" dirty="0">
                <a:solidFill>
                  <a:srgbClr val="FFFFFF"/>
                </a:solidFill>
                <a:latin typeface="Arial"/>
                <a:cs typeface="Arial"/>
              </a:rPr>
              <a:t>I</a:t>
            </a:r>
            <a:r>
              <a:rPr sz="1600" b="1" spc="-15" dirty="0">
                <a:solidFill>
                  <a:srgbClr val="FFFFFF"/>
                </a:solidFill>
                <a:latin typeface="Arial"/>
                <a:cs typeface="Arial"/>
              </a:rPr>
              <a:t>O</a:t>
            </a:r>
            <a:r>
              <a:rPr sz="1600" b="1" spc="-5" dirty="0">
                <a:solidFill>
                  <a:srgbClr val="FFFFFF"/>
                </a:solidFill>
                <a:latin typeface="Arial"/>
                <a:cs typeface="Arial"/>
              </a:rPr>
              <a:t>N</a:t>
            </a:r>
            <a:endParaRPr sz="1600">
              <a:latin typeface="Arial"/>
              <a:cs typeface="Arial"/>
            </a:endParaRPr>
          </a:p>
        </p:txBody>
      </p:sp>
      <p:sp>
        <p:nvSpPr>
          <p:cNvPr id="12" name="object 12"/>
          <p:cNvSpPr txBox="1"/>
          <p:nvPr/>
        </p:nvSpPr>
        <p:spPr>
          <a:xfrm>
            <a:off x="9413493" y="2786252"/>
            <a:ext cx="1853564" cy="1243289"/>
          </a:xfrm>
          <a:prstGeom prst="rect">
            <a:avLst/>
          </a:prstGeom>
        </p:spPr>
        <p:txBody>
          <a:bodyPr vert="horz" wrap="square" lIns="0" tIns="12065" rIns="0" bIns="0" rtlCol="0">
            <a:spAutoFit/>
          </a:bodyPr>
          <a:lstStyle/>
          <a:p>
            <a:pPr marL="12700" marR="5080" indent="-1905" algn="ctr">
              <a:lnSpc>
                <a:spcPct val="100000"/>
              </a:lnSpc>
              <a:spcBef>
                <a:spcPts val="95"/>
              </a:spcBef>
            </a:pPr>
            <a:r>
              <a:rPr lang="it-IT" sz="1600" spc="-5" dirty="0">
                <a:solidFill>
                  <a:srgbClr val="FFFFFF"/>
                </a:solidFill>
                <a:latin typeface="Arial MT"/>
                <a:cs typeface="Arial MT"/>
              </a:rPr>
              <a:t>Opportunità di partecipare e rimanere informati: webinar, dialoghi, formazioni, forum</a:t>
            </a:r>
          </a:p>
        </p:txBody>
      </p:sp>
      <p:sp>
        <p:nvSpPr>
          <p:cNvPr id="13" name="object 13"/>
          <p:cNvSpPr txBox="1"/>
          <p:nvPr/>
        </p:nvSpPr>
        <p:spPr>
          <a:xfrm>
            <a:off x="9657333" y="4249673"/>
            <a:ext cx="1364615" cy="756920"/>
          </a:xfrm>
          <a:prstGeom prst="rect">
            <a:avLst/>
          </a:prstGeom>
        </p:spPr>
        <p:txBody>
          <a:bodyPr vert="horz" wrap="square" lIns="0" tIns="12065" rIns="0" bIns="0" rtlCol="0">
            <a:spAutoFit/>
          </a:bodyPr>
          <a:lstStyle/>
          <a:p>
            <a:pPr marL="12065" marR="5080" algn="ctr">
              <a:lnSpc>
                <a:spcPct val="100000"/>
              </a:lnSpc>
              <a:spcBef>
                <a:spcPts val="95"/>
              </a:spcBef>
            </a:pPr>
            <a:r>
              <a:rPr sz="1600" b="1" spc="-5" dirty="0">
                <a:solidFill>
                  <a:srgbClr val="FFFFFF"/>
                </a:solidFill>
                <a:latin typeface="Arial"/>
                <a:cs typeface="Arial"/>
              </a:rPr>
              <a:t>KN</a:t>
            </a:r>
            <a:r>
              <a:rPr sz="1600" b="1" spc="-15" dirty="0">
                <a:solidFill>
                  <a:srgbClr val="FFFFFF"/>
                </a:solidFill>
                <a:latin typeface="Arial"/>
                <a:cs typeface="Arial"/>
              </a:rPr>
              <a:t>O</a:t>
            </a:r>
            <a:r>
              <a:rPr sz="1600" b="1" spc="-5" dirty="0">
                <a:solidFill>
                  <a:srgbClr val="FFFFFF"/>
                </a:solidFill>
                <a:latin typeface="Arial"/>
                <a:cs typeface="Arial"/>
              </a:rPr>
              <a:t>WLED</a:t>
            </a:r>
            <a:r>
              <a:rPr sz="1600" b="1" spc="-15" dirty="0">
                <a:solidFill>
                  <a:srgbClr val="FFFFFF"/>
                </a:solidFill>
                <a:latin typeface="Arial"/>
                <a:cs typeface="Arial"/>
              </a:rPr>
              <a:t>G</a:t>
            </a:r>
            <a:r>
              <a:rPr sz="1600" b="1" spc="-5" dirty="0">
                <a:solidFill>
                  <a:srgbClr val="FFFFFF"/>
                </a:solidFill>
                <a:latin typeface="Arial"/>
                <a:cs typeface="Arial"/>
              </a:rPr>
              <a:t>E  </a:t>
            </a:r>
            <a:r>
              <a:rPr sz="1600" b="1" spc="-25" dirty="0">
                <a:solidFill>
                  <a:srgbClr val="FFFFFF"/>
                </a:solidFill>
                <a:latin typeface="Arial"/>
                <a:cs typeface="Arial"/>
              </a:rPr>
              <a:t>CAPACITIES </a:t>
            </a:r>
            <a:r>
              <a:rPr sz="1600" b="1" spc="-20" dirty="0">
                <a:solidFill>
                  <a:srgbClr val="FFFFFF"/>
                </a:solidFill>
                <a:latin typeface="Arial"/>
                <a:cs typeface="Arial"/>
              </a:rPr>
              <a:t> </a:t>
            </a:r>
            <a:r>
              <a:rPr sz="1600" b="1" spc="-30" dirty="0">
                <a:solidFill>
                  <a:srgbClr val="FFFFFF"/>
                </a:solidFill>
                <a:latin typeface="Arial"/>
                <a:cs typeface="Arial"/>
              </a:rPr>
              <a:t>CONTACTS</a:t>
            </a:r>
            <a:endParaRPr sz="16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1685" y="1052830"/>
            <a:ext cx="7423784" cy="559435"/>
          </a:xfrm>
          <a:prstGeom prst="rect">
            <a:avLst/>
          </a:prstGeom>
        </p:spPr>
        <p:txBody>
          <a:bodyPr vert="horz" wrap="square" lIns="0" tIns="13335" rIns="0" bIns="0" rtlCol="0">
            <a:spAutoFit/>
          </a:bodyPr>
          <a:lstStyle/>
          <a:p>
            <a:pPr marL="12700">
              <a:spcBef>
                <a:spcPts val="105"/>
              </a:spcBef>
            </a:pPr>
            <a:r>
              <a:rPr sz="3500" dirty="0">
                <a:solidFill>
                  <a:srgbClr val="003399"/>
                </a:solidFill>
              </a:rPr>
              <a:t>EU Mission Adaptation Community</a:t>
            </a:r>
          </a:p>
        </p:txBody>
      </p:sp>
      <p:grpSp>
        <p:nvGrpSpPr>
          <p:cNvPr id="3" name="object 3"/>
          <p:cNvGrpSpPr/>
          <p:nvPr/>
        </p:nvGrpSpPr>
        <p:grpSpPr>
          <a:xfrm>
            <a:off x="395986" y="1747773"/>
            <a:ext cx="4417060" cy="4485640"/>
            <a:chOff x="395986" y="1747773"/>
            <a:chExt cx="4417060" cy="4485640"/>
          </a:xfrm>
        </p:grpSpPr>
        <p:sp>
          <p:nvSpPr>
            <p:cNvPr id="4" name="object 4"/>
            <p:cNvSpPr/>
            <p:nvPr/>
          </p:nvSpPr>
          <p:spPr>
            <a:xfrm>
              <a:off x="402336" y="1754123"/>
              <a:ext cx="4404360" cy="4472940"/>
            </a:xfrm>
            <a:custGeom>
              <a:avLst/>
              <a:gdLst/>
              <a:ahLst/>
              <a:cxnLst/>
              <a:rect l="l" t="t" r="r" b="b"/>
              <a:pathLst>
                <a:path w="4404360" h="4472940">
                  <a:moveTo>
                    <a:pt x="3670300" y="0"/>
                  </a:moveTo>
                  <a:lnTo>
                    <a:pt x="734072" y="0"/>
                  </a:lnTo>
                  <a:lnTo>
                    <a:pt x="685806" y="1561"/>
                  </a:lnTo>
                  <a:lnTo>
                    <a:pt x="638374" y="6181"/>
                  </a:lnTo>
                  <a:lnTo>
                    <a:pt x="591872" y="13763"/>
                  </a:lnTo>
                  <a:lnTo>
                    <a:pt x="546397" y="24210"/>
                  </a:lnTo>
                  <a:lnTo>
                    <a:pt x="502047" y="37425"/>
                  </a:lnTo>
                  <a:lnTo>
                    <a:pt x="458916" y="53312"/>
                  </a:lnTo>
                  <a:lnTo>
                    <a:pt x="417104" y="71773"/>
                  </a:lnTo>
                  <a:lnTo>
                    <a:pt x="376705" y="92712"/>
                  </a:lnTo>
                  <a:lnTo>
                    <a:pt x="337817" y="116033"/>
                  </a:lnTo>
                  <a:lnTo>
                    <a:pt x="300536" y="141638"/>
                  </a:lnTo>
                  <a:lnTo>
                    <a:pt x="264960" y="169431"/>
                  </a:lnTo>
                  <a:lnTo>
                    <a:pt x="231185" y="199315"/>
                  </a:lnTo>
                  <a:lnTo>
                    <a:pt x="199307" y="231193"/>
                  </a:lnTo>
                  <a:lnTo>
                    <a:pt x="169424" y="264968"/>
                  </a:lnTo>
                  <a:lnTo>
                    <a:pt x="141632" y="300544"/>
                  </a:lnTo>
                  <a:lnTo>
                    <a:pt x="116027" y="337825"/>
                  </a:lnTo>
                  <a:lnTo>
                    <a:pt x="92707" y="376712"/>
                  </a:lnTo>
                  <a:lnTo>
                    <a:pt x="71769" y="417110"/>
                  </a:lnTo>
                  <a:lnTo>
                    <a:pt x="53308" y="458921"/>
                  </a:lnTo>
                  <a:lnTo>
                    <a:pt x="37423" y="502050"/>
                  </a:lnTo>
                  <a:lnTo>
                    <a:pt x="24208" y="546398"/>
                  </a:lnTo>
                  <a:lnTo>
                    <a:pt x="13762" y="591870"/>
                  </a:lnTo>
                  <a:lnTo>
                    <a:pt x="6181" y="638369"/>
                  </a:lnTo>
                  <a:lnTo>
                    <a:pt x="1561" y="685798"/>
                  </a:lnTo>
                  <a:lnTo>
                    <a:pt x="0" y="734060"/>
                  </a:lnTo>
                  <a:lnTo>
                    <a:pt x="0" y="3738879"/>
                  </a:lnTo>
                  <a:lnTo>
                    <a:pt x="1561" y="3787144"/>
                  </a:lnTo>
                  <a:lnTo>
                    <a:pt x="6181" y="3834575"/>
                  </a:lnTo>
                  <a:lnTo>
                    <a:pt x="13762" y="3881076"/>
                  </a:lnTo>
                  <a:lnTo>
                    <a:pt x="24208" y="3926549"/>
                  </a:lnTo>
                  <a:lnTo>
                    <a:pt x="37423" y="3970899"/>
                  </a:lnTo>
                  <a:lnTo>
                    <a:pt x="53308" y="4014028"/>
                  </a:lnTo>
                  <a:lnTo>
                    <a:pt x="71769" y="4055840"/>
                  </a:lnTo>
                  <a:lnTo>
                    <a:pt x="92707" y="4096238"/>
                  </a:lnTo>
                  <a:lnTo>
                    <a:pt x="116027" y="4135126"/>
                  </a:lnTo>
                  <a:lnTo>
                    <a:pt x="141632" y="4172405"/>
                  </a:lnTo>
                  <a:lnTo>
                    <a:pt x="169424" y="4207981"/>
                  </a:lnTo>
                  <a:lnTo>
                    <a:pt x="199307" y="4241756"/>
                  </a:lnTo>
                  <a:lnTo>
                    <a:pt x="231185" y="4273633"/>
                  </a:lnTo>
                  <a:lnTo>
                    <a:pt x="264960" y="4303516"/>
                  </a:lnTo>
                  <a:lnTo>
                    <a:pt x="300536" y="4331308"/>
                  </a:lnTo>
                  <a:lnTo>
                    <a:pt x="337817" y="4356912"/>
                  </a:lnTo>
                  <a:lnTo>
                    <a:pt x="376705" y="4380232"/>
                  </a:lnTo>
                  <a:lnTo>
                    <a:pt x="417104" y="4401170"/>
                  </a:lnTo>
                  <a:lnTo>
                    <a:pt x="458916" y="4419631"/>
                  </a:lnTo>
                  <a:lnTo>
                    <a:pt x="502047" y="4435517"/>
                  </a:lnTo>
                  <a:lnTo>
                    <a:pt x="546397" y="4448731"/>
                  </a:lnTo>
                  <a:lnTo>
                    <a:pt x="591872" y="4459177"/>
                  </a:lnTo>
                  <a:lnTo>
                    <a:pt x="638374" y="4466758"/>
                  </a:lnTo>
                  <a:lnTo>
                    <a:pt x="685806" y="4471378"/>
                  </a:lnTo>
                  <a:lnTo>
                    <a:pt x="734072" y="4472940"/>
                  </a:lnTo>
                  <a:lnTo>
                    <a:pt x="3670300" y="4472940"/>
                  </a:lnTo>
                  <a:lnTo>
                    <a:pt x="3718561" y="4471378"/>
                  </a:lnTo>
                  <a:lnTo>
                    <a:pt x="3765990" y="4466758"/>
                  </a:lnTo>
                  <a:lnTo>
                    <a:pt x="3812489" y="4459177"/>
                  </a:lnTo>
                  <a:lnTo>
                    <a:pt x="3857961" y="4448731"/>
                  </a:lnTo>
                  <a:lnTo>
                    <a:pt x="3902309" y="4435517"/>
                  </a:lnTo>
                  <a:lnTo>
                    <a:pt x="3945438" y="4419631"/>
                  </a:lnTo>
                  <a:lnTo>
                    <a:pt x="3987249" y="4401170"/>
                  </a:lnTo>
                  <a:lnTo>
                    <a:pt x="4027647" y="4380232"/>
                  </a:lnTo>
                  <a:lnTo>
                    <a:pt x="4066534" y="4356912"/>
                  </a:lnTo>
                  <a:lnTo>
                    <a:pt x="4103815" y="4331308"/>
                  </a:lnTo>
                  <a:lnTo>
                    <a:pt x="4139391" y="4303516"/>
                  </a:lnTo>
                  <a:lnTo>
                    <a:pt x="4173166" y="4273633"/>
                  </a:lnTo>
                  <a:lnTo>
                    <a:pt x="4205044" y="4241756"/>
                  </a:lnTo>
                  <a:lnTo>
                    <a:pt x="4234928" y="4207981"/>
                  </a:lnTo>
                  <a:lnTo>
                    <a:pt x="4262721" y="4172405"/>
                  </a:lnTo>
                  <a:lnTo>
                    <a:pt x="4288326" y="4135126"/>
                  </a:lnTo>
                  <a:lnTo>
                    <a:pt x="4311647" y="4096238"/>
                  </a:lnTo>
                  <a:lnTo>
                    <a:pt x="4332586" y="4055840"/>
                  </a:lnTo>
                  <a:lnTo>
                    <a:pt x="4351047" y="4014028"/>
                  </a:lnTo>
                  <a:lnTo>
                    <a:pt x="4366934" y="3970899"/>
                  </a:lnTo>
                  <a:lnTo>
                    <a:pt x="4380149" y="3926549"/>
                  </a:lnTo>
                  <a:lnTo>
                    <a:pt x="4390596" y="3881076"/>
                  </a:lnTo>
                  <a:lnTo>
                    <a:pt x="4398178" y="3834575"/>
                  </a:lnTo>
                  <a:lnTo>
                    <a:pt x="4402798" y="3787144"/>
                  </a:lnTo>
                  <a:lnTo>
                    <a:pt x="4404360" y="3738879"/>
                  </a:lnTo>
                  <a:lnTo>
                    <a:pt x="4404360" y="734060"/>
                  </a:lnTo>
                  <a:lnTo>
                    <a:pt x="4402798" y="685798"/>
                  </a:lnTo>
                  <a:lnTo>
                    <a:pt x="4398178" y="638369"/>
                  </a:lnTo>
                  <a:lnTo>
                    <a:pt x="4390596" y="591870"/>
                  </a:lnTo>
                  <a:lnTo>
                    <a:pt x="4380149" y="546398"/>
                  </a:lnTo>
                  <a:lnTo>
                    <a:pt x="4366934" y="502050"/>
                  </a:lnTo>
                  <a:lnTo>
                    <a:pt x="4351047" y="458921"/>
                  </a:lnTo>
                  <a:lnTo>
                    <a:pt x="4332586" y="417110"/>
                  </a:lnTo>
                  <a:lnTo>
                    <a:pt x="4311647" y="376712"/>
                  </a:lnTo>
                  <a:lnTo>
                    <a:pt x="4288326" y="337825"/>
                  </a:lnTo>
                  <a:lnTo>
                    <a:pt x="4262721" y="300544"/>
                  </a:lnTo>
                  <a:lnTo>
                    <a:pt x="4234928" y="264968"/>
                  </a:lnTo>
                  <a:lnTo>
                    <a:pt x="4205044" y="231193"/>
                  </a:lnTo>
                  <a:lnTo>
                    <a:pt x="4173166" y="199315"/>
                  </a:lnTo>
                  <a:lnTo>
                    <a:pt x="4139391" y="169431"/>
                  </a:lnTo>
                  <a:lnTo>
                    <a:pt x="4103815" y="141638"/>
                  </a:lnTo>
                  <a:lnTo>
                    <a:pt x="4066534" y="116033"/>
                  </a:lnTo>
                  <a:lnTo>
                    <a:pt x="4027647" y="92712"/>
                  </a:lnTo>
                  <a:lnTo>
                    <a:pt x="3987249" y="71773"/>
                  </a:lnTo>
                  <a:lnTo>
                    <a:pt x="3945438" y="53312"/>
                  </a:lnTo>
                  <a:lnTo>
                    <a:pt x="3902309" y="37425"/>
                  </a:lnTo>
                  <a:lnTo>
                    <a:pt x="3857961" y="24210"/>
                  </a:lnTo>
                  <a:lnTo>
                    <a:pt x="3812489" y="13763"/>
                  </a:lnTo>
                  <a:lnTo>
                    <a:pt x="3765990" y="6181"/>
                  </a:lnTo>
                  <a:lnTo>
                    <a:pt x="3718561" y="1561"/>
                  </a:lnTo>
                  <a:lnTo>
                    <a:pt x="3670300" y="0"/>
                  </a:lnTo>
                  <a:close/>
                </a:path>
              </a:pathLst>
            </a:custGeom>
            <a:solidFill>
              <a:srgbClr val="1E858A"/>
            </a:solidFill>
          </p:spPr>
          <p:txBody>
            <a:bodyPr wrap="square" lIns="0" tIns="0" rIns="0" bIns="0" rtlCol="0"/>
            <a:lstStyle/>
            <a:p>
              <a:endParaRPr/>
            </a:p>
          </p:txBody>
        </p:sp>
        <p:sp>
          <p:nvSpPr>
            <p:cNvPr id="5" name="object 5"/>
            <p:cNvSpPr/>
            <p:nvPr/>
          </p:nvSpPr>
          <p:spPr>
            <a:xfrm>
              <a:off x="402336" y="1754123"/>
              <a:ext cx="4404360" cy="4472940"/>
            </a:xfrm>
            <a:custGeom>
              <a:avLst/>
              <a:gdLst/>
              <a:ahLst/>
              <a:cxnLst/>
              <a:rect l="l" t="t" r="r" b="b"/>
              <a:pathLst>
                <a:path w="4404360" h="4472940">
                  <a:moveTo>
                    <a:pt x="0" y="734060"/>
                  </a:moveTo>
                  <a:lnTo>
                    <a:pt x="1561" y="685798"/>
                  </a:lnTo>
                  <a:lnTo>
                    <a:pt x="6181" y="638369"/>
                  </a:lnTo>
                  <a:lnTo>
                    <a:pt x="13762" y="591870"/>
                  </a:lnTo>
                  <a:lnTo>
                    <a:pt x="24208" y="546398"/>
                  </a:lnTo>
                  <a:lnTo>
                    <a:pt x="37423" y="502050"/>
                  </a:lnTo>
                  <a:lnTo>
                    <a:pt x="53308" y="458921"/>
                  </a:lnTo>
                  <a:lnTo>
                    <a:pt x="71769" y="417110"/>
                  </a:lnTo>
                  <a:lnTo>
                    <a:pt x="92707" y="376712"/>
                  </a:lnTo>
                  <a:lnTo>
                    <a:pt x="116027" y="337825"/>
                  </a:lnTo>
                  <a:lnTo>
                    <a:pt x="141632" y="300544"/>
                  </a:lnTo>
                  <a:lnTo>
                    <a:pt x="169424" y="264968"/>
                  </a:lnTo>
                  <a:lnTo>
                    <a:pt x="199307" y="231193"/>
                  </a:lnTo>
                  <a:lnTo>
                    <a:pt x="231185" y="199315"/>
                  </a:lnTo>
                  <a:lnTo>
                    <a:pt x="264960" y="169431"/>
                  </a:lnTo>
                  <a:lnTo>
                    <a:pt x="300536" y="141638"/>
                  </a:lnTo>
                  <a:lnTo>
                    <a:pt x="337817" y="116033"/>
                  </a:lnTo>
                  <a:lnTo>
                    <a:pt x="376705" y="92712"/>
                  </a:lnTo>
                  <a:lnTo>
                    <a:pt x="417104" y="71773"/>
                  </a:lnTo>
                  <a:lnTo>
                    <a:pt x="458916" y="53312"/>
                  </a:lnTo>
                  <a:lnTo>
                    <a:pt x="502047" y="37425"/>
                  </a:lnTo>
                  <a:lnTo>
                    <a:pt x="546397" y="24210"/>
                  </a:lnTo>
                  <a:lnTo>
                    <a:pt x="591872" y="13763"/>
                  </a:lnTo>
                  <a:lnTo>
                    <a:pt x="638374" y="6181"/>
                  </a:lnTo>
                  <a:lnTo>
                    <a:pt x="685806" y="1561"/>
                  </a:lnTo>
                  <a:lnTo>
                    <a:pt x="734072" y="0"/>
                  </a:lnTo>
                  <a:lnTo>
                    <a:pt x="3670300" y="0"/>
                  </a:lnTo>
                  <a:lnTo>
                    <a:pt x="3718561" y="1561"/>
                  </a:lnTo>
                  <a:lnTo>
                    <a:pt x="3765990" y="6181"/>
                  </a:lnTo>
                  <a:lnTo>
                    <a:pt x="3812489" y="13763"/>
                  </a:lnTo>
                  <a:lnTo>
                    <a:pt x="3857961" y="24210"/>
                  </a:lnTo>
                  <a:lnTo>
                    <a:pt x="3902309" y="37425"/>
                  </a:lnTo>
                  <a:lnTo>
                    <a:pt x="3945438" y="53312"/>
                  </a:lnTo>
                  <a:lnTo>
                    <a:pt x="3987249" y="71773"/>
                  </a:lnTo>
                  <a:lnTo>
                    <a:pt x="4027647" y="92712"/>
                  </a:lnTo>
                  <a:lnTo>
                    <a:pt x="4066534" y="116033"/>
                  </a:lnTo>
                  <a:lnTo>
                    <a:pt x="4103815" y="141638"/>
                  </a:lnTo>
                  <a:lnTo>
                    <a:pt x="4139391" y="169431"/>
                  </a:lnTo>
                  <a:lnTo>
                    <a:pt x="4173166" y="199315"/>
                  </a:lnTo>
                  <a:lnTo>
                    <a:pt x="4205044" y="231193"/>
                  </a:lnTo>
                  <a:lnTo>
                    <a:pt x="4234928" y="264968"/>
                  </a:lnTo>
                  <a:lnTo>
                    <a:pt x="4262721" y="300544"/>
                  </a:lnTo>
                  <a:lnTo>
                    <a:pt x="4288326" y="337825"/>
                  </a:lnTo>
                  <a:lnTo>
                    <a:pt x="4311647" y="376712"/>
                  </a:lnTo>
                  <a:lnTo>
                    <a:pt x="4332586" y="417110"/>
                  </a:lnTo>
                  <a:lnTo>
                    <a:pt x="4351047" y="458921"/>
                  </a:lnTo>
                  <a:lnTo>
                    <a:pt x="4366934" y="502050"/>
                  </a:lnTo>
                  <a:lnTo>
                    <a:pt x="4380149" y="546398"/>
                  </a:lnTo>
                  <a:lnTo>
                    <a:pt x="4390596" y="591870"/>
                  </a:lnTo>
                  <a:lnTo>
                    <a:pt x="4398178" y="638369"/>
                  </a:lnTo>
                  <a:lnTo>
                    <a:pt x="4402798" y="685798"/>
                  </a:lnTo>
                  <a:lnTo>
                    <a:pt x="4404360" y="734060"/>
                  </a:lnTo>
                  <a:lnTo>
                    <a:pt x="4404360" y="3738879"/>
                  </a:lnTo>
                  <a:lnTo>
                    <a:pt x="4402798" y="3787144"/>
                  </a:lnTo>
                  <a:lnTo>
                    <a:pt x="4398178" y="3834575"/>
                  </a:lnTo>
                  <a:lnTo>
                    <a:pt x="4390596" y="3881076"/>
                  </a:lnTo>
                  <a:lnTo>
                    <a:pt x="4380149" y="3926549"/>
                  </a:lnTo>
                  <a:lnTo>
                    <a:pt x="4366934" y="3970899"/>
                  </a:lnTo>
                  <a:lnTo>
                    <a:pt x="4351047" y="4014028"/>
                  </a:lnTo>
                  <a:lnTo>
                    <a:pt x="4332586" y="4055840"/>
                  </a:lnTo>
                  <a:lnTo>
                    <a:pt x="4311647" y="4096238"/>
                  </a:lnTo>
                  <a:lnTo>
                    <a:pt x="4288326" y="4135126"/>
                  </a:lnTo>
                  <a:lnTo>
                    <a:pt x="4262721" y="4172405"/>
                  </a:lnTo>
                  <a:lnTo>
                    <a:pt x="4234928" y="4207981"/>
                  </a:lnTo>
                  <a:lnTo>
                    <a:pt x="4205044" y="4241756"/>
                  </a:lnTo>
                  <a:lnTo>
                    <a:pt x="4173166" y="4273633"/>
                  </a:lnTo>
                  <a:lnTo>
                    <a:pt x="4139391" y="4303516"/>
                  </a:lnTo>
                  <a:lnTo>
                    <a:pt x="4103815" y="4331308"/>
                  </a:lnTo>
                  <a:lnTo>
                    <a:pt x="4066534" y="4356912"/>
                  </a:lnTo>
                  <a:lnTo>
                    <a:pt x="4027647" y="4380232"/>
                  </a:lnTo>
                  <a:lnTo>
                    <a:pt x="3987249" y="4401170"/>
                  </a:lnTo>
                  <a:lnTo>
                    <a:pt x="3945438" y="4419631"/>
                  </a:lnTo>
                  <a:lnTo>
                    <a:pt x="3902309" y="4435517"/>
                  </a:lnTo>
                  <a:lnTo>
                    <a:pt x="3857961" y="4448731"/>
                  </a:lnTo>
                  <a:lnTo>
                    <a:pt x="3812489" y="4459177"/>
                  </a:lnTo>
                  <a:lnTo>
                    <a:pt x="3765990" y="4466758"/>
                  </a:lnTo>
                  <a:lnTo>
                    <a:pt x="3718561" y="4471378"/>
                  </a:lnTo>
                  <a:lnTo>
                    <a:pt x="3670300" y="4472940"/>
                  </a:lnTo>
                  <a:lnTo>
                    <a:pt x="734072" y="4472940"/>
                  </a:lnTo>
                  <a:lnTo>
                    <a:pt x="685806" y="4471378"/>
                  </a:lnTo>
                  <a:lnTo>
                    <a:pt x="638374" y="4466758"/>
                  </a:lnTo>
                  <a:lnTo>
                    <a:pt x="591872" y="4459177"/>
                  </a:lnTo>
                  <a:lnTo>
                    <a:pt x="546397" y="4448731"/>
                  </a:lnTo>
                  <a:lnTo>
                    <a:pt x="502047" y="4435517"/>
                  </a:lnTo>
                  <a:lnTo>
                    <a:pt x="458916" y="4419631"/>
                  </a:lnTo>
                  <a:lnTo>
                    <a:pt x="417104" y="4401170"/>
                  </a:lnTo>
                  <a:lnTo>
                    <a:pt x="376705" y="4380232"/>
                  </a:lnTo>
                  <a:lnTo>
                    <a:pt x="337817" y="4356912"/>
                  </a:lnTo>
                  <a:lnTo>
                    <a:pt x="300536" y="4331308"/>
                  </a:lnTo>
                  <a:lnTo>
                    <a:pt x="264960" y="4303516"/>
                  </a:lnTo>
                  <a:lnTo>
                    <a:pt x="231185" y="4273633"/>
                  </a:lnTo>
                  <a:lnTo>
                    <a:pt x="199307" y="4241756"/>
                  </a:lnTo>
                  <a:lnTo>
                    <a:pt x="169424" y="4207981"/>
                  </a:lnTo>
                  <a:lnTo>
                    <a:pt x="141632" y="4172405"/>
                  </a:lnTo>
                  <a:lnTo>
                    <a:pt x="116027" y="4135126"/>
                  </a:lnTo>
                  <a:lnTo>
                    <a:pt x="92707" y="4096238"/>
                  </a:lnTo>
                  <a:lnTo>
                    <a:pt x="71769" y="4055840"/>
                  </a:lnTo>
                  <a:lnTo>
                    <a:pt x="53308" y="4014028"/>
                  </a:lnTo>
                  <a:lnTo>
                    <a:pt x="37423" y="3970899"/>
                  </a:lnTo>
                  <a:lnTo>
                    <a:pt x="24208" y="3926549"/>
                  </a:lnTo>
                  <a:lnTo>
                    <a:pt x="13762" y="3881076"/>
                  </a:lnTo>
                  <a:lnTo>
                    <a:pt x="6181" y="3834575"/>
                  </a:lnTo>
                  <a:lnTo>
                    <a:pt x="1561" y="3787144"/>
                  </a:lnTo>
                  <a:lnTo>
                    <a:pt x="0" y="3738879"/>
                  </a:lnTo>
                  <a:lnTo>
                    <a:pt x="0" y="734060"/>
                  </a:lnTo>
                  <a:close/>
                </a:path>
              </a:pathLst>
            </a:custGeom>
            <a:ln w="12700">
              <a:solidFill>
                <a:srgbClr val="92DCEB"/>
              </a:solidFill>
            </a:ln>
          </p:spPr>
          <p:txBody>
            <a:bodyPr wrap="square" lIns="0" tIns="0" rIns="0" bIns="0" rtlCol="0"/>
            <a:lstStyle/>
            <a:p>
              <a:endParaRPr/>
            </a:p>
          </p:txBody>
        </p:sp>
      </p:grpSp>
      <p:sp>
        <p:nvSpPr>
          <p:cNvPr id="6" name="object 6"/>
          <p:cNvSpPr txBox="1"/>
          <p:nvPr/>
        </p:nvSpPr>
        <p:spPr>
          <a:xfrm>
            <a:off x="2219325" y="2446731"/>
            <a:ext cx="771525"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Arial"/>
                <a:cs typeface="Arial"/>
              </a:rPr>
              <a:t>Aims</a:t>
            </a:r>
            <a:endParaRPr sz="2400">
              <a:latin typeface="Arial"/>
              <a:cs typeface="Arial"/>
            </a:endParaRPr>
          </a:p>
        </p:txBody>
      </p:sp>
      <p:sp>
        <p:nvSpPr>
          <p:cNvPr id="7" name="object 7"/>
          <p:cNvSpPr txBox="1"/>
          <p:nvPr/>
        </p:nvSpPr>
        <p:spPr>
          <a:xfrm>
            <a:off x="747166" y="3148329"/>
            <a:ext cx="3717290" cy="1031240"/>
          </a:xfrm>
          <a:prstGeom prst="rect">
            <a:avLst/>
          </a:prstGeom>
        </p:spPr>
        <p:txBody>
          <a:bodyPr vert="horz" wrap="square" lIns="0" tIns="12065" rIns="0" bIns="0" rtlCol="0">
            <a:spAutoFit/>
          </a:bodyPr>
          <a:lstStyle/>
          <a:p>
            <a:pPr marL="903605" marR="5080" indent="-891540">
              <a:lnSpc>
                <a:spcPct val="100000"/>
              </a:lnSpc>
              <a:spcBef>
                <a:spcPts val="95"/>
              </a:spcBef>
              <a:tabLst>
                <a:tab pos="469265" algn="l"/>
              </a:tabLst>
            </a:pPr>
            <a:r>
              <a:rPr sz="2200" spc="-5" dirty="0">
                <a:solidFill>
                  <a:srgbClr val="FFFFFF"/>
                </a:solidFill>
                <a:latin typeface="Arial MT"/>
                <a:cs typeface="Arial MT"/>
              </a:rPr>
              <a:t>1.	</a:t>
            </a:r>
            <a:r>
              <a:rPr sz="2200" spc="-125" dirty="0">
                <a:solidFill>
                  <a:srgbClr val="FFFFFF"/>
                </a:solidFill>
                <a:latin typeface="Arial MT"/>
                <a:cs typeface="Arial MT"/>
              </a:rPr>
              <a:t>To</a:t>
            </a:r>
            <a:r>
              <a:rPr sz="2200" spc="-10" dirty="0">
                <a:solidFill>
                  <a:srgbClr val="FFFFFF"/>
                </a:solidFill>
                <a:latin typeface="Arial MT"/>
                <a:cs typeface="Arial MT"/>
              </a:rPr>
              <a:t> </a:t>
            </a:r>
            <a:r>
              <a:rPr sz="2200" spc="-5" dirty="0">
                <a:solidFill>
                  <a:srgbClr val="FFFFFF"/>
                </a:solidFill>
                <a:latin typeface="Arial MT"/>
                <a:cs typeface="Arial MT"/>
              </a:rPr>
              <a:t>facilitate the</a:t>
            </a:r>
            <a:r>
              <a:rPr sz="2200" spc="15" dirty="0">
                <a:solidFill>
                  <a:srgbClr val="FFFFFF"/>
                </a:solidFill>
                <a:latin typeface="Arial MT"/>
                <a:cs typeface="Arial MT"/>
              </a:rPr>
              <a:t> </a:t>
            </a:r>
            <a:r>
              <a:rPr sz="2200" b="1" spc="-5" dirty="0">
                <a:solidFill>
                  <a:srgbClr val="FFFFFF"/>
                </a:solidFill>
                <a:latin typeface="Arial"/>
                <a:cs typeface="Arial"/>
              </a:rPr>
              <a:t>exchange </a:t>
            </a:r>
            <a:r>
              <a:rPr sz="2200" b="1" spc="-600" dirty="0">
                <a:solidFill>
                  <a:srgbClr val="FFFFFF"/>
                </a:solidFill>
                <a:latin typeface="Arial"/>
                <a:cs typeface="Arial"/>
              </a:rPr>
              <a:t> </a:t>
            </a:r>
            <a:r>
              <a:rPr sz="2200" b="1" spc="-5" dirty="0">
                <a:solidFill>
                  <a:srgbClr val="FFFFFF"/>
                </a:solidFill>
                <a:latin typeface="Arial"/>
                <a:cs typeface="Arial"/>
              </a:rPr>
              <a:t>of</a:t>
            </a:r>
            <a:r>
              <a:rPr sz="2200" b="1" dirty="0">
                <a:solidFill>
                  <a:srgbClr val="FFFFFF"/>
                </a:solidFill>
                <a:latin typeface="Arial"/>
                <a:cs typeface="Arial"/>
              </a:rPr>
              <a:t> </a:t>
            </a:r>
            <a:r>
              <a:rPr sz="2200" b="1" spc="-5" dirty="0">
                <a:solidFill>
                  <a:srgbClr val="FFFFFF"/>
                </a:solidFill>
                <a:latin typeface="Arial"/>
                <a:cs typeface="Arial"/>
              </a:rPr>
              <a:t>knowledge</a:t>
            </a:r>
            <a:r>
              <a:rPr sz="2200" b="1" spc="10" dirty="0">
                <a:solidFill>
                  <a:srgbClr val="FFFFFF"/>
                </a:solidFill>
                <a:latin typeface="Arial"/>
                <a:cs typeface="Arial"/>
              </a:rPr>
              <a:t> </a:t>
            </a:r>
            <a:r>
              <a:rPr sz="2200" b="1" spc="-5" dirty="0">
                <a:solidFill>
                  <a:srgbClr val="FFFFFF"/>
                </a:solidFill>
                <a:latin typeface="Arial"/>
                <a:cs typeface="Arial"/>
              </a:rPr>
              <a:t>and</a:t>
            </a:r>
            <a:endParaRPr sz="2200">
              <a:latin typeface="Arial"/>
              <a:cs typeface="Arial"/>
            </a:endParaRPr>
          </a:p>
          <a:p>
            <a:pPr marL="1356360">
              <a:lnSpc>
                <a:spcPct val="100000"/>
              </a:lnSpc>
            </a:pPr>
            <a:r>
              <a:rPr sz="2200" b="1" spc="-5" dirty="0">
                <a:solidFill>
                  <a:srgbClr val="FFFFFF"/>
                </a:solidFill>
                <a:latin typeface="Arial"/>
                <a:cs typeface="Arial"/>
              </a:rPr>
              <a:t>experience</a:t>
            </a:r>
            <a:endParaRPr sz="2200">
              <a:latin typeface="Arial"/>
              <a:cs typeface="Arial"/>
            </a:endParaRPr>
          </a:p>
        </p:txBody>
      </p:sp>
      <p:sp>
        <p:nvSpPr>
          <p:cNvPr id="8" name="object 8"/>
          <p:cNvSpPr txBox="1"/>
          <p:nvPr/>
        </p:nvSpPr>
        <p:spPr>
          <a:xfrm>
            <a:off x="706018" y="4489830"/>
            <a:ext cx="3798570" cy="1031240"/>
          </a:xfrm>
          <a:prstGeom prst="rect">
            <a:avLst/>
          </a:prstGeom>
        </p:spPr>
        <p:txBody>
          <a:bodyPr vert="horz" wrap="square" lIns="0" tIns="12065" rIns="0" bIns="0" rtlCol="0">
            <a:spAutoFit/>
          </a:bodyPr>
          <a:lstStyle/>
          <a:p>
            <a:pPr marL="265430" marR="5080" indent="-253365">
              <a:lnSpc>
                <a:spcPct val="100000"/>
              </a:lnSpc>
              <a:spcBef>
                <a:spcPts val="95"/>
              </a:spcBef>
            </a:pPr>
            <a:r>
              <a:rPr sz="2200" spc="-5" dirty="0">
                <a:solidFill>
                  <a:srgbClr val="FFFFFF"/>
                </a:solidFill>
                <a:latin typeface="Arial MT"/>
                <a:cs typeface="Arial MT"/>
              </a:rPr>
              <a:t>2.</a:t>
            </a:r>
            <a:r>
              <a:rPr sz="2200" spc="-40" dirty="0">
                <a:solidFill>
                  <a:srgbClr val="FFFFFF"/>
                </a:solidFill>
                <a:latin typeface="Arial MT"/>
                <a:cs typeface="Arial MT"/>
              </a:rPr>
              <a:t> </a:t>
            </a:r>
            <a:r>
              <a:rPr sz="2200" spc="-125" dirty="0">
                <a:solidFill>
                  <a:srgbClr val="FFFFFF"/>
                </a:solidFill>
                <a:latin typeface="Arial MT"/>
                <a:cs typeface="Arial MT"/>
              </a:rPr>
              <a:t>To</a:t>
            </a:r>
            <a:r>
              <a:rPr sz="2200" spc="-5" dirty="0">
                <a:solidFill>
                  <a:srgbClr val="FFFFFF"/>
                </a:solidFill>
                <a:latin typeface="Arial MT"/>
                <a:cs typeface="Arial MT"/>
              </a:rPr>
              <a:t> strengthen</a:t>
            </a:r>
            <a:r>
              <a:rPr sz="2200" spc="25" dirty="0">
                <a:solidFill>
                  <a:srgbClr val="FFFFFF"/>
                </a:solidFill>
                <a:latin typeface="Arial MT"/>
                <a:cs typeface="Arial MT"/>
              </a:rPr>
              <a:t> </a:t>
            </a:r>
            <a:r>
              <a:rPr sz="2200" b="1" spc="-5" dirty="0">
                <a:solidFill>
                  <a:srgbClr val="FFFFFF"/>
                </a:solidFill>
                <a:latin typeface="Arial"/>
                <a:cs typeface="Arial"/>
              </a:rPr>
              <a:t>coordination </a:t>
            </a:r>
            <a:r>
              <a:rPr sz="2200" b="1" spc="-595" dirty="0">
                <a:solidFill>
                  <a:srgbClr val="FFFFFF"/>
                </a:solidFill>
                <a:latin typeface="Arial"/>
                <a:cs typeface="Arial"/>
              </a:rPr>
              <a:t> </a:t>
            </a:r>
            <a:r>
              <a:rPr sz="2200" b="1" spc="-5" dirty="0">
                <a:solidFill>
                  <a:srgbClr val="FFFFFF"/>
                </a:solidFill>
                <a:latin typeface="Arial"/>
                <a:cs typeface="Arial"/>
              </a:rPr>
              <a:t>and</a:t>
            </a:r>
            <a:r>
              <a:rPr sz="2200" b="1" dirty="0">
                <a:solidFill>
                  <a:srgbClr val="FFFFFF"/>
                </a:solidFill>
                <a:latin typeface="Arial"/>
                <a:cs typeface="Arial"/>
              </a:rPr>
              <a:t> </a:t>
            </a:r>
            <a:r>
              <a:rPr sz="2200" b="1" spc="-5" dirty="0">
                <a:solidFill>
                  <a:srgbClr val="FFFFFF"/>
                </a:solidFill>
                <a:latin typeface="Arial"/>
                <a:cs typeface="Arial"/>
              </a:rPr>
              <a:t>collaboration</a:t>
            </a:r>
            <a:r>
              <a:rPr sz="2200" b="1" spc="50" dirty="0">
                <a:solidFill>
                  <a:srgbClr val="FFFFFF"/>
                </a:solidFill>
                <a:latin typeface="Arial"/>
                <a:cs typeface="Arial"/>
              </a:rPr>
              <a:t> </a:t>
            </a:r>
            <a:r>
              <a:rPr sz="2200" spc="-5" dirty="0">
                <a:solidFill>
                  <a:srgbClr val="FFFFFF"/>
                </a:solidFill>
                <a:latin typeface="Arial MT"/>
                <a:cs typeface="Arial MT"/>
              </a:rPr>
              <a:t>among</a:t>
            </a:r>
            <a:endParaRPr sz="2200">
              <a:latin typeface="Arial MT"/>
              <a:cs typeface="Arial MT"/>
            </a:endParaRPr>
          </a:p>
          <a:p>
            <a:pPr marL="1183005">
              <a:lnSpc>
                <a:spcPct val="100000"/>
              </a:lnSpc>
            </a:pPr>
            <a:r>
              <a:rPr sz="2200" spc="-5" dirty="0">
                <a:solidFill>
                  <a:srgbClr val="FFFFFF"/>
                </a:solidFill>
                <a:latin typeface="Arial MT"/>
                <a:cs typeface="Arial MT"/>
              </a:rPr>
              <a:t>participants</a:t>
            </a:r>
            <a:endParaRPr sz="2200">
              <a:latin typeface="Arial MT"/>
              <a:cs typeface="Arial MT"/>
            </a:endParaRPr>
          </a:p>
        </p:txBody>
      </p:sp>
      <p:grpSp>
        <p:nvGrpSpPr>
          <p:cNvPr id="9" name="object 9"/>
          <p:cNvGrpSpPr/>
          <p:nvPr/>
        </p:nvGrpSpPr>
        <p:grpSpPr>
          <a:xfrm>
            <a:off x="5158485" y="1747773"/>
            <a:ext cx="6549390" cy="4485640"/>
            <a:chOff x="5158485" y="1747773"/>
            <a:chExt cx="6549390" cy="4485640"/>
          </a:xfrm>
        </p:grpSpPr>
        <p:sp>
          <p:nvSpPr>
            <p:cNvPr id="10" name="object 10"/>
            <p:cNvSpPr/>
            <p:nvPr/>
          </p:nvSpPr>
          <p:spPr>
            <a:xfrm>
              <a:off x="5164835" y="1754123"/>
              <a:ext cx="6536690" cy="4472940"/>
            </a:xfrm>
            <a:custGeom>
              <a:avLst/>
              <a:gdLst/>
              <a:ahLst/>
              <a:cxnLst/>
              <a:rect l="l" t="t" r="r" b="b"/>
              <a:pathLst>
                <a:path w="6536690" h="4472940">
                  <a:moveTo>
                    <a:pt x="5790945" y="0"/>
                  </a:moveTo>
                  <a:lnTo>
                    <a:pt x="745489" y="0"/>
                  </a:lnTo>
                  <a:lnTo>
                    <a:pt x="698342" y="1466"/>
                  </a:lnTo>
                  <a:lnTo>
                    <a:pt x="651975" y="5808"/>
                  </a:lnTo>
                  <a:lnTo>
                    <a:pt x="606474" y="12937"/>
                  </a:lnTo>
                  <a:lnTo>
                    <a:pt x="561927" y="22767"/>
                  </a:lnTo>
                  <a:lnTo>
                    <a:pt x="518421" y="35210"/>
                  </a:lnTo>
                  <a:lnTo>
                    <a:pt x="476044" y="50178"/>
                  </a:lnTo>
                  <a:lnTo>
                    <a:pt x="434883" y="67585"/>
                  </a:lnTo>
                  <a:lnTo>
                    <a:pt x="395026" y="87343"/>
                  </a:lnTo>
                  <a:lnTo>
                    <a:pt x="356559" y="109365"/>
                  </a:lnTo>
                  <a:lnTo>
                    <a:pt x="319570" y="133563"/>
                  </a:lnTo>
                  <a:lnTo>
                    <a:pt x="284146" y="159851"/>
                  </a:lnTo>
                  <a:lnTo>
                    <a:pt x="250375" y="188140"/>
                  </a:lnTo>
                  <a:lnTo>
                    <a:pt x="218344" y="218344"/>
                  </a:lnTo>
                  <a:lnTo>
                    <a:pt x="188140" y="250375"/>
                  </a:lnTo>
                  <a:lnTo>
                    <a:pt x="159851" y="284146"/>
                  </a:lnTo>
                  <a:lnTo>
                    <a:pt x="133563" y="319570"/>
                  </a:lnTo>
                  <a:lnTo>
                    <a:pt x="109365" y="356559"/>
                  </a:lnTo>
                  <a:lnTo>
                    <a:pt x="87343" y="395026"/>
                  </a:lnTo>
                  <a:lnTo>
                    <a:pt x="67585" y="434883"/>
                  </a:lnTo>
                  <a:lnTo>
                    <a:pt x="50178" y="476044"/>
                  </a:lnTo>
                  <a:lnTo>
                    <a:pt x="35210" y="518421"/>
                  </a:lnTo>
                  <a:lnTo>
                    <a:pt x="22767" y="561927"/>
                  </a:lnTo>
                  <a:lnTo>
                    <a:pt x="12937" y="606474"/>
                  </a:lnTo>
                  <a:lnTo>
                    <a:pt x="5808" y="651975"/>
                  </a:lnTo>
                  <a:lnTo>
                    <a:pt x="1466" y="698342"/>
                  </a:lnTo>
                  <a:lnTo>
                    <a:pt x="0" y="745489"/>
                  </a:lnTo>
                  <a:lnTo>
                    <a:pt x="0" y="3727450"/>
                  </a:lnTo>
                  <a:lnTo>
                    <a:pt x="1466" y="3774594"/>
                  </a:lnTo>
                  <a:lnTo>
                    <a:pt x="5808" y="3820959"/>
                  </a:lnTo>
                  <a:lnTo>
                    <a:pt x="12937" y="3866458"/>
                  </a:lnTo>
                  <a:lnTo>
                    <a:pt x="22767" y="3911004"/>
                  </a:lnTo>
                  <a:lnTo>
                    <a:pt x="35210" y="3954508"/>
                  </a:lnTo>
                  <a:lnTo>
                    <a:pt x="50178" y="3996884"/>
                  </a:lnTo>
                  <a:lnTo>
                    <a:pt x="67585" y="4038045"/>
                  </a:lnTo>
                  <a:lnTo>
                    <a:pt x="87343" y="4077902"/>
                  </a:lnTo>
                  <a:lnTo>
                    <a:pt x="109365" y="4116369"/>
                  </a:lnTo>
                  <a:lnTo>
                    <a:pt x="133563" y="4153358"/>
                  </a:lnTo>
                  <a:lnTo>
                    <a:pt x="159851" y="4188782"/>
                  </a:lnTo>
                  <a:lnTo>
                    <a:pt x="188140" y="4222553"/>
                  </a:lnTo>
                  <a:lnTo>
                    <a:pt x="218344" y="4254585"/>
                  </a:lnTo>
                  <a:lnTo>
                    <a:pt x="250375" y="4284790"/>
                  </a:lnTo>
                  <a:lnTo>
                    <a:pt x="284146" y="4313080"/>
                  </a:lnTo>
                  <a:lnTo>
                    <a:pt x="319570" y="4339369"/>
                  </a:lnTo>
                  <a:lnTo>
                    <a:pt x="356559" y="4363568"/>
                  </a:lnTo>
                  <a:lnTo>
                    <a:pt x="395026" y="4385591"/>
                  </a:lnTo>
                  <a:lnTo>
                    <a:pt x="434883" y="4405350"/>
                  </a:lnTo>
                  <a:lnTo>
                    <a:pt x="476044" y="4422758"/>
                  </a:lnTo>
                  <a:lnTo>
                    <a:pt x="518421" y="4437727"/>
                  </a:lnTo>
                  <a:lnTo>
                    <a:pt x="561927" y="4450171"/>
                  </a:lnTo>
                  <a:lnTo>
                    <a:pt x="606474" y="4460001"/>
                  </a:lnTo>
                  <a:lnTo>
                    <a:pt x="651975" y="4467131"/>
                  </a:lnTo>
                  <a:lnTo>
                    <a:pt x="698342" y="4471473"/>
                  </a:lnTo>
                  <a:lnTo>
                    <a:pt x="745489" y="4472940"/>
                  </a:lnTo>
                  <a:lnTo>
                    <a:pt x="5790945" y="4472940"/>
                  </a:lnTo>
                  <a:lnTo>
                    <a:pt x="5838093" y="4471473"/>
                  </a:lnTo>
                  <a:lnTo>
                    <a:pt x="5884460" y="4467131"/>
                  </a:lnTo>
                  <a:lnTo>
                    <a:pt x="5929961" y="4460001"/>
                  </a:lnTo>
                  <a:lnTo>
                    <a:pt x="5974508" y="4450171"/>
                  </a:lnTo>
                  <a:lnTo>
                    <a:pt x="6018014" y="4437727"/>
                  </a:lnTo>
                  <a:lnTo>
                    <a:pt x="6060391" y="4422758"/>
                  </a:lnTo>
                  <a:lnTo>
                    <a:pt x="6101552" y="4405350"/>
                  </a:lnTo>
                  <a:lnTo>
                    <a:pt x="6141409" y="4385591"/>
                  </a:lnTo>
                  <a:lnTo>
                    <a:pt x="6179876" y="4363568"/>
                  </a:lnTo>
                  <a:lnTo>
                    <a:pt x="6216865" y="4339369"/>
                  </a:lnTo>
                  <a:lnTo>
                    <a:pt x="6252289" y="4313080"/>
                  </a:lnTo>
                  <a:lnTo>
                    <a:pt x="6286060" y="4284790"/>
                  </a:lnTo>
                  <a:lnTo>
                    <a:pt x="6318091" y="4254585"/>
                  </a:lnTo>
                  <a:lnTo>
                    <a:pt x="6348295" y="4222553"/>
                  </a:lnTo>
                  <a:lnTo>
                    <a:pt x="6376584" y="4188782"/>
                  </a:lnTo>
                  <a:lnTo>
                    <a:pt x="6402872" y="4153358"/>
                  </a:lnTo>
                  <a:lnTo>
                    <a:pt x="6427070" y="4116369"/>
                  </a:lnTo>
                  <a:lnTo>
                    <a:pt x="6449092" y="4077902"/>
                  </a:lnTo>
                  <a:lnTo>
                    <a:pt x="6468850" y="4038045"/>
                  </a:lnTo>
                  <a:lnTo>
                    <a:pt x="6486257" y="3996884"/>
                  </a:lnTo>
                  <a:lnTo>
                    <a:pt x="6501225" y="3954508"/>
                  </a:lnTo>
                  <a:lnTo>
                    <a:pt x="6513668" y="3911004"/>
                  </a:lnTo>
                  <a:lnTo>
                    <a:pt x="6523498" y="3866458"/>
                  </a:lnTo>
                  <a:lnTo>
                    <a:pt x="6530627" y="3820959"/>
                  </a:lnTo>
                  <a:lnTo>
                    <a:pt x="6534969" y="3774594"/>
                  </a:lnTo>
                  <a:lnTo>
                    <a:pt x="6536436" y="3727450"/>
                  </a:lnTo>
                  <a:lnTo>
                    <a:pt x="6536436" y="745489"/>
                  </a:lnTo>
                  <a:lnTo>
                    <a:pt x="6534969" y="698342"/>
                  </a:lnTo>
                  <a:lnTo>
                    <a:pt x="6530627" y="651975"/>
                  </a:lnTo>
                  <a:lnTo>
                    <a:pt x="6523498" y="606474"/>
                  </a:lnTo>
                  <a:lnTo>
                    <a:pt x="6513668" y="561927"/>
                  </a:lnTo>
                  <a:lnTo>
                    <a:pt x="6501225" y="518421"/>
                  </a:lnTo>
                  <a:lnTo>
                    <a:pt x="6486257" y="476044"/>
                  </a:lnTo>
                  <a:lnTo>
                    <a:pt x="6468850" y="434883"/>
                  </a:lnTo>
                  <a:lnTo>
                    <a:pt x="6449092" y="395026"/>
                  </a:lnTo>
                  <a:lnTo>
                    <a:pt x="6427070" y="356559"/>
                  </a:lnTo>
                  <a:lnTo>
                    <a:pt x="6402872" y="319570"/>
                  </a:lnTo>
                  <a:lnTo>
                    <a:pt x="6376584" y="284146"/>
                  </a:lnTo>
                  <a:lnTo>
                    <a:pt x="6348295" y="250375"/>
                  </a:lnTo>
                  <a:lnTo>
                    <a:pt x="6318091" y="218344"/>
                  </a:lnTo>
                  <a:lnTo>
                    <a:pt x="6286060" y="188140"/>
                  </a:lnTo>
                  <a:lnTo>
                    <a:pt x="6252289" y="159851"/>
                  </a:lnTo>
                  <a:lnTo>
                    <a:pt x="6216865" y="133563"/>
                  </a:lnTo>
                  <a:lnTo>
                    <a:pt x="6179876" y="109365"/>
                  </a:lnTo>
                  <a:lnTo>
                    <a:pt x="6141409" y="87343"/>
                  </a:lnTo>
                  <a:lnTo>
                    <a:pt x="6101552" y="67585"/>
                  </a:lnTo>
                  <a:lnTo>
                    <a:pt x="6060391" y="50178"/>
                  </a:lnTo>
                  <a:lnTo>
                    <a:pt x="6018014" y="35210"/>
                  </a:lnTo>
                  <a:lnTo>
                    <a:pt x="5974508" y="22767"/>
                  </a:lnTo>
                  <a:lnTo>
                    <a:pt x="5929961" y="12937"/>
                  </a:lnTo>
                  <a:lnTo>
                    <a:pt x="5884460" y="5808"/>
                  </a:lnTo>
                  <a:lnTo>
                    <a:pt x="5838093" y="1466"/>
                  </a:lnTo>
                  <a:lnTo>
                    <a:pt x="5790945" y="0"/>
                  </a:lnTo>
                  <a:close/>
                </a:path>
              </a:pathLst>
            </a:custGeom>
            <a:solidFill>
              <a:srgbClr val="22A1BB"/>
            </a:solidFill>
          </p:spPr>
          <p:txBody>
            <a:bodyPr wrap="square" lIns="0" tIns="0" rIns="0" bIns="0" rtlCol="0"/>
            <a:lstStyle/>
            <a:p>
              <a:endParaRPr/>
            </a:p>
          </p:txBody>
        </p:sp>
        <p:sp>
          <p:nvSpPr>
            <p:cNvPr id="11" name="object 11"/>
            <p:cNvSpPr/>
            <p:nvPr/>
          </p:nvSpPr>
          <p:spPr>
            <a:xfrm>
              <a:off x="5164835" y="1754123"/>
              <a:ext cx="6536690" cy="4472940"/>
            </a:xfrm>
            <a:custGeom>
              <a:avLst/>
              <a:gdLst/>
              <a:ahLst/>
              <a:cxnLst/>
              <a:rect l="l" t="t" r="r" b="b"/>
              <a:pathLst>
                <a:path w="6536690" h="4472940">
                  <a:moveTo>
                    <a:pt x="0" y="745489"/>
                  </a:moveTo>
                  <a:lnTo>
                    <a:pt x="1466" y="698342"/>
                  </a:lnTo>
                  <a:lnTo>
                    <a:pt x="5808" y="651975"/>
                  </a:lnTo>
                  <a:lnTo>
                    <a:pt x="12937" y="606474"/>
                  </a:lnTo>
                  <a:lnTo>
                    <a:pt x="22767" y="561927"/>
                  </a:lnTo>
                  <a:lnTo>
                    <a:pt x="35210" y="518421"/>
                  </a:lnTo>
                  <a:lnTo>
                    <a:pt x="50178" y="476044"/>
                  </a:lnTo>
                  <a:lnTo>
                    <a:pt x="67585" y="434883"/>
                  </a:lnTo>
                  <a:lnTo>
                    <a:pt x="87343" y="395026"/>
                  </a:lnTo>
                  <a:lnTo>
                    <a:pt x="109365" y="356559"/>
                  </a:lnTo>
                  <a:lnTo>
                    <a:pt x="133563" y="319570"/>
                  </a:lnTo>
                  <a:lnTo>
                    <a:pt x="159851" y="284146"/>
                  </a:lnTo>
                  <a:lnTo>
                    <a:pt x="188140" y="250375"/>
                  </a:lnTo>
                  <a:lnTo>
                    <a:pt x="218344" y="218344"/>
                  </a:lnTo>
                  <a:lnTo>
                    <a:pt x="250375" y="188140"/>
                  </a:lnTo>
                  <a:lnTo>
                    <a:pt x="284146" y="159851"/>
                  </a:lnTo>
                  <a:lnTo>
                    <a:pt x="319570" y="133563"/>
                  </a:lnTo>
                  <a:lnTo>
                    <a:pt x="356559" y="109365"/>
                  </a:lnTo>
                  <a:lnTo>
                    <a:pt x="395026" y="87343"/>
                  </a:lnTo>
                  <a:lnTo>
                    <a:pt x="434883" y="67585"/>
                  </a:lnTo>
                  <a:lnTo>
                    <a:pt x="476044" y="50178"/>
                  </a:lnTo>
                  <a:lnTo>
                    <a:pt x="518421" y="35210"/>
                  </a:lnTo>
                  <a:lnTo>
                    <a:pt x="561927" y="22767"/>
                  </a:lnTo>
                  <a:lnTo>
                    <a:pt x="606474" y="12937"/>
                  </a:lnTo>
                  <a:lnTo>
                    <a:pt x="651975" y="5808"/>
                  </a:lnTo>
                  <a:lnTo>
                    <a:pt x="698342" y="1466"/>
                  </a:lnTo>
                  <a:lnTo>
                    <a:pt x="745489" y="0"/>
                  </a:lnTo>
                  <a:lnTo>
                    <a:pt x="5790945" y="0"/>
                  </a:lnTo>
                  <a:lnTo>
                    <a:pt x="5838093" y="1466"/>
                  </a:lnTo>
                  <a:lnTo>
                    <a:pt x="5884460" y="5808"/>
                  </a:lnTo>
                  <a:lnTo>
                    <a:pt x="5929961" y="12937"/>
                  </a:lnTo>
                  <a:lnTo>
                    <a:pt x="5974508" y="22767"/>
                  </a:lnTo>
                  <a:lnTo>
                    <a:pt x="6018014" y="35210"/>
                  </a:lnTo>
                  <a:lnTo>
                    <a:pt x="6060391" y="50178"/>
                  </a:lnTo>
                  <a:lnTo>
                    <a:pt x="6101552" y="67585"/>
                  </a:lnTo>
                  <a:lnTo>
                    <a:pt x="6141409" y="87343"/>
                  </a:lnTo>
                  <a:lnTo>
                    <a:pt x="6179876" y="109365"/>
                  </a:lnTo>
                  <a:lnTo>
                    <a:pt x="6216865" y="133563"/>
                  </a:lnTo>
                  <a:lnTo>
                    <a:pt x="6252289" y="159851"/>
                  </a:lnTo>
                  <a:lnTo>
                    <a:pt x="6286060" y="188140"/>
                  </a:lnTo>
                  <a:lnTo>
                    <a:pt x="6318091" y="218344"/>
                  </a:lnTo>
                  <a:lnTo>
                    <a:pt x="6348295" y="250375"/>
                  </a:lnTo>
                  <a:lnTo>
                    <a:pt x="6376584" y="284146"/>
                  </a:lnTo>
                  <a:lnTo>
                    <a:pt x="6402872" y="319570"/>
                  </a:lnTo>
                  <a:lnTo>
                    <a:pt x="6427070" y="356559"/>
                  </a:lnTo>
                  <a:lnTo>
                    <a:pt x="6449092" y="395026"/>
                  </a:lnTo>
                  <a:lnTo>
                    <a:pt x="6468850" y="434883"/>
                  </a:lnTo>
                  <a:lnTo>
                    <a:pt x="6486257" y="476044"/>
                  </a:lnTo>
                  <a:lnTo>
                    <a:pt x="6501225" y="518421"/>
                  </a:lnTo>
                  <a:lnTo>
                    <a:pt x="6513668" y="561927"/>
                  </a:lnTo>
                  <a:lnTo>
                    <a:pt x="6523498" y="606474"/>
                  </a:lnTo>
                  <a:lnTo>
                    <a:pt x="6530627" y="651975"/>
                  </a:lnTo>
                  <a:lnTo>
                    <a:pt x="6534969" y="698342"/>
                  </a:lnTo>
                  <a:lnTo>
                    <a:pt x="6536436" y="745489"/>
                  </a:lnTo>
                  <a:lnTo>
                    <a:pt x="6536436" y="3727450"/>
                  </a:lnTo>
                  <a:lnTo>
                    <a:pt x="6534969" y="3774594"/>
                  </a:lnTo>
                  <a:lnTo>
                    <a:pt x="6530627" y="3820959"/>
                  </a:lnTo>
                  <a:lnTo>
                    <a:pt x="6523498" y="3866458"/>
                  </a:lnTo>
                  <a:lnTo>
                    <a:pt x="6513668" y="3911004"/>
                  </a:lnTo>
                  <a:lnTo>
                    <a:pt x="6501225" y="3954508"/>
                  </a:lnTo>
                  <a:lnTo>
                    <a:pt x="6486257" y="3996884"/>
                  </a:lnTo>
                  <a:lnTo>
                    <a:pt x="6468850" y="4038045"/>
                  </a:lnTo>
                  <a:lnTo>
                    <a:pt x="6449092" y="4077902"/>
                  </a:lnTo>
                  <a:lnTo>
                    <a:pt x="6427070" y="4116369"/>
                  </a:lnTo>
                  <a:lnTo>
                    <a:pt x="6402872" y="4153358"/>
                  </a:lnTo>
                  <a:lnTo>
                    <a:pt x="6376584" y="4188782"/>
                  </a:lnTo>
                  <a:lnTo>
                    <a:pt x="6348295" y="4222553"/>
                  </a:lnTo>
                  <a:lnTo>
                    <a:pt x="6318091" y="4254585"/>
                  </a:lnTo>
                  <a:lnTo>
                    <a:pt x="6286060" y="4284790"/>
                  </a:lnTo>
                  <a:lnTo>
                    <a:pt x="6252289" y="4313080"/>
                  </a:lnTo>
                  <a:lnTo>
                    <a:pt x="6216865" y="4339369"/>
                  </a:lnTo>
                  <a:lnTo>
                    <a:pt x="6179876" y="4363568"/>
                  </a:lnTo>
                  <a:lnTo>
                    <a:pt x="6141409" y="4385591"/>
                  </a:lnTo>
                  <a:lnTo>
                    <a:pt x="6101552" y="4405350"/>
                  </a:lnTo>
                  <a:lnTo>
                    <a:pt x="6060391" y="4422758"/>
                  </a:lnTo>
                  <a:lnTo>
                    <a:pt x="6018014" y="4437727"/>
                  </a:lnTo>
                  <a:lnTo>
                    <a:pt x="5974508" y="4450171"/>
                  </a:lnTo>
                  <a:lnTo>
                    <a:pt x="5929961" y="4460001"/>
                  </a:lnTo>
                  <a:lnTo>
                    <a:pt x="5884460" y="4467131"/>
                  </a:lnTo>
                  <a:lnTo>
                    <a:pt x="5838093" y="4471473"/>
                  </a:lnTo>
                  <a:lnTo>
                    <a:pt x="5790945" y="4472940"/>
                  </a:lnTo>
                  <a:lnTo>
                    <a:pt x="745489" y="4472940"/>
                  </a:lnTo>
                  <a:lnTo>
                    <a:pt x="698342" y="4471473"/>
                  </a:lnTo>
                  <a:lnTo>
                    <a:pt x="651975" y="4467131"/>
                  </a:lnTo>
                  <a:lnTo>
                    <a:pt x="606474" y="4460001"/>
                  </a:lnTo>
                  <a:lnTo>
                    <a:pt x="561927" y="4450171"/>
                  </a:lnTo>
                  <a:lnTo>
                    <a:pt x="518421" y="4437727"/>
                  </a:lnTo>
                  <a:lnTo>
                    <a:pt x="476044" y="4422758"/>
                  </a:lnTo>
                  <a:lnTo>
                    <a:pt x="434883" y="4405350"/>
                  </a:lnTo>
                  <a:lnTo>
                    <a:pt x="395026" y="4385591"/>
                  </a:lnTo>
                  <a:lnTo>
                    <a:pt x="356559" y="4363568"/>
                  </a:lnTo>
                  <a:lnTo>
                    <a:pt x="319570" y="4339369"/>
                  </a:lnTo>
                  <a:lnTo>
                    <a:pt x="284146" y="4313080"/>
                  </a:lnTo>
                  <a:lnTo>
                    <a:pt x="250375" y="4284790"/>
                  </a:lnTo>
                  <a:lnTo>
                    <a:pt x="218344" y="4254585"/>
                  </a:lnTo>
                  <a:lnTo>
                    <a:pt x="188140" y="4222553"/>
                  </a:lnTo>
                  <a:lnTo>
                    <a:pt x="159851" y="4188782"/>
                  </a:lnTo>
                  <a:lnTo>
                    <a:pt x="133563" y="4153358"/>
                  </a:lnTo>
                  <a:lnTo>
                    <a:pt x="109365" y="4116369"/>
                  </a:lnTo>
                  <a:lnTo>
                    <a:pt x="87343" y="4077902"/>
                  </a:lnTo>
                  <a:lnTo>
                    <a:pt x="67585" y="4038045"/>
                  </a:lnTo>
                  <a:lnTo>
                    <a:pt x="50178" y="3996884"/>
                  </a:lnTo>
                  <a:lnTo>
                    <a:pt x="35210" y="3954508"/>
                  </a:lnTo>
                  <a:lnTo>
                    <a:pt x="22767" y="3911004"/>
                  </a:lnTo>
                  <a:lnTo>
                    <a:pt x="12937" y="3866458"/>
                  </a:lnTo>
                  <a:lnTo>
                    <a:pt x="5808" y="3820959"/>
                  </a:lnTo>
                  <a:lnTo>
                    <a:pt x="1466" y="3774594"/>
                  </a:lnTo>
                  <a:lnTo>
                    <a:pt x="0" y="3727450"/>
                  </a:lnTo>
                  <a:lnTo>
                    <a:pt x="0" y="745489"/>
                  </a:lnTo>
                  <a:close/>
                </a:path>
              </a:pathLst>
            </a:custGeom>
            <a:ln w="12699">
              <a:solidFill>
                <a:srgbClr val="92DCEB"/>
              </a:solidFill>
            </a:ln>
          </p:spPr>
          <p:txBody>
            <a:bodyPr wrap="square" lIns="0" tIns="0" rIns="0" bIns="0" rtlCol="0"/>
            <a:lstStyle/>
            <a:p>
              <a:endParaRPr/>
            </a:p>
          </p:txBody>
        </p:sp>
      </p:grpSp>
      <p:sp>
        <p:nvSpPr>
          <p:cNvPr id="12" name="object 12"/>
          <p:cNvSpPr txBox="1"/>
          <p:nvPr/>
        </p:nvSpPr>
        <p:spPr>
          <a:xfrm>
            <a:off x="7548498" y="2446731"/>
            <a:ext cx="1770380" cy="39179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Arial"/>
                <a:cs typeface="Arial"/>
              </a:rPr>
              <a:t>Participants</a:t>
            </a:r>
            <a:endParaRPr sz="2400">
              <a:latin typeface="Arial"/>
              <a:cs typeface="Arial"/>
            </a:endParaRPr>
          </a:p>
        </p:txBody>
      </p:sp>
      <p:sp>
        <p:nvSpPr>
          <p:cNvPr id="13" name="object 13"/>
          <p:cNvSpPr txBox="1"/>
          <p:nvPr/>
        </p:nvSpPr>
        <p:spPr>
          <a:xfrm>
            <a:off x="5351220" y="2850365"/>
            <a:ext cx="6163919" cy="3067443"/>
          </a:xfrm>
          <a:prstGeom prst="rect">
            <a:avLst/>
          </a:prstGeom>
        </p:spPr>
        <p:txBody>
          <a:bodyPr vert="horz" wrap="square" lIns="0" tIns="12065" rIns="0" bIns="0" rtlCol="0">
            <a:spAutoFit/>
          </a:bodyPr>
          <a:lstStyle/>
          <a:p>
            <a:pPr marL="342900" indent="-342900">
              <a:lnSpc>
                <a:spcPct val="114000"/>
              </a:lnSpc>
              <a:buFont typeface="Arial" panose="020B0604020202020204" pitchFamily="34" charset="0"/>
              <a:buChar char="•"/>
              <a:tabLst>
                <a:tab pos="1732914" algn="l"/>
                <a:tab pos="1733550" algn="l"/>
              </a:tabLst>
            </a:pPr>
            <a:r>
              <a:rPr sz="2200" b="1" spc="-5" dirty="0">
                <a:solidFill>
                  <a:srgbClr val="002060"/>
                </a:solidFill>
                <a:latin typeface="Arial MT"/>
                <a:cs typeface="Arial MT"/>
              </a:rPr>
              <a:t>Charter</a:t>
            </a:r>
            <a:r>
              <a:rPr sz="2200" b="1" spc="5" dirty="0">
                <a:solidFill>
                  <a:srgbClr val="002060"/>
                </a:solidFill>
                <a:latin typeface="Arial MT"/>
                <a:cs typeface="Arial MT"/>
              </a:rPr>
              <a:t> </a:t>
            </a:r>
            <a:r>
              <a:rPr sz="2200" b="1" spc="-5" dirty="0">
                <a:solidFill>
                  <a:srgbClr val="002060"/>
                </a:solidFill>
                <a:latin typeface="Arial MT"/>
                <a:cs typeface="Arial MT"/>
              </a:rPr>
              <a:t>Signatories</a:t>
            </a:r>
            <a:endParaRPr lang="it-IT" sz="2200" b="1" dirty="0">
              <a:solidFill>
                <a:srgbClr val="002060"/>
              </a:solidFill>
              <a:latin typeface="Arial MT"/>
              <a:cs typeface="Arial MT"/>
            </a:endParaRPr>
          </a:p>
          <a:p>
            <a:pPr marL="342900" indent="-342900">
              <a:lnSpc>
                <a:spcPct val="114000"/>
              </a:lnSpc>
              <a:buFont typeface="Arial" panose="020B0604020202020204" pitchFamily="34" charset="0"/>
              <a:buChar char="•"/>
              <a:tabLst>
                <a:tab pos="1732914" algn="l"/>
                <a:tab pos="1733550" algn="l"/>
              </a:tabLst>
            </a:pPr>
            <a:r>
              <a:rPr sz="2200" b="1" spc="-5" dirty="0">
                <a:solidFill>
                  <a:srgbClr val="002060"/>
                </a:solidFill>
                <a:latin typeface="Arial MT"/>
                <a:cs typeface="Arial MT"/>
              </a:rPr>
              <a:t>Mission</a:t>
            </a:r>
            <a:r>
              <a:rPr sz="2200" b="1" spc="-20" dirty="0">
                <a:solidFill>
                  <a:srgbClr val="002060"/>
                </a:solidFill>
                <a:latin typeface="Arial MT"/>
                <a:cs typeface="Arial MT"/>
              </a:rPr>
              <a:t> </a:t>
            </a:r>
            <a:r>
              <a:rPr sz="2200" b="1" spc="-5" dirty="0">
                <a:solidFill>
                  <a:srgbClr val="002060"/>
                </a:solidFill>
                <a:latin typeface="Arial MT"/>
                <a:cs typeface="Arial MT"/>
              </a:rPr>
              <a:t>projects</a:t>
            </a:r>
            <a:endParaRPr sz="2200" b="1" dirty="0">
              <a:solidFill>
                <a:srgbClr val="002060"/>
              </a:solidFill>
              <a:latin typeface="Arial MT"/>
              <a:cs typeface="Arial MT"/>
            </a:endParaRPr>
          </a:p>
          <a:p>
            <a:pPr marL="342900" indent="-342900">
              <a:lnSpc>
                <a:spcPct val="114000"/>
              </a:lnSpc>
              <a:buFont typeface="Arial" panose="020B0604020202020204" pitchFamily="34" charset="0"/>
              <a:buChar char="•"/>
              <a:tabLst>
                <a:tab pos="415925" algn="l"/>
                <a:tab pos="416559" algn="l"/>
              </a:tabLst>
            </a:pPr>
            <a:r>
              <a:rPr sz="2200" b="1" spc="-5" dirty="0">
                <a:solidFill>
                  <a:srgbClr val="002060"/>
                </a:solidFill>
                <a:latin typeface="Arial MT"/>
                <a:cs typeface="Arial MT"/>
              </a:rPr>
              <a:t>Regions</a:t>
            </a:r>
            <a:r>
              <a:rPr sz="2200" b="1" spc="10" dirty="0">
                <a:solidFill>
                  <a:srgbClr val="002060"/>
                </a:solidFill>
                <a:latin typeface="Arial MT"/>
                <a:cs typeface="Arial MT"/>
              </a:rPr>
              <a:t> </a:t>
            </a:r>
            <a:r>
              <a:rPr sz="2200" b="1" spc="-5" dirty="0">
                <a:solidFill>
                  <a:srgbClr val="002060"/>
                </a:solidFill>
                <a:latin typeface="Arial MT"/>
                <a:cs typeface="Arial MT"/>
              </a:rPr>
              <a:t>participating</a:t>
            </a:r>
            <a:r>
              <a:rPr sz="2200" b="1" dirty="0">
                <a:solidFill>
                  <a:srgbClr val="002060"/>
                </a:solidFill>
                <a:latin typeface="Arial MT"/>
                <a:cs typeface="Arial MT"/>
              </a:rPr>
              <a:t> in </a:t>
            </a:r>
            <a:r>
              <a:rPr sz="2200" b="1" spc="-5" dirty="0">
                <a:solidFill>
                  <a:srgbClr val="002060"/>
                </a:solidFill>
                <a:latin typeface="Arial MT"/>
                <a:cs typeface="Arial MT"/>
              </a:rPr>
              <a:t>Mission</a:t>
            </a:r>
            <a:r>
              <a:rPr sz="2200" b="1" dirty="0">
                <a:solidFill>
                  <a:srgbClr val="002060"/>
                </a:solidFill>
                <a:latin typeface="Arial MT"/>
                <a:cs typeface="Arial MT"/>
              </a:rPr>
              <a:t> </a:t>
            </a:r>
            <a:r>
              <a:rPr sz="2200" b="1" spc="-5" dirty="0">
                <a:solidFill>
                  <a:srgbClr val="002060"/>
                </a:solidFill>
                <a:latin typeface="Arial MT"/>
                <a:cs typeface="Arial MT"/>
              </a:rPr>
              <a:t>projects</a:t>
            </a:r>
            <a:endParaRPr lang="it-IT" sz="2200" b="1" dirty="0">
              <a:solidFill>
                <a:srgbClr val="002060"/>
              </a:solidFill>
              <a:latin typeface="Arial MT"/>
              <a:cs typeface="Arial MT"/>
            </a:endParaRPr>
          </a:p>
          <a:p>
            <a:pPr marL="342900" indent="-342900">
              <a:lnSpc>
                <a:spcPct val="114000"/>
              </a:lnSpc>
              <a:buFont typeface="Arial" panose="020B0604020202020204" pitchFamily="34" charset="0"/>
              <a:buChar char="•"/>
              <a:tabLst>
                <a:tab pos="415925" algn="l"/>
                <a:tab pos="416559" algn="l"/>
              </a:tabLst>
            </a:pPr>
            <a:r>
              <a:rPr sz="2200" spc="-5" dirty="0">
                <a:solidFill>
                  <a:srgbClr val="FFFFFF"/>
                </a:solidFill>
                <a:latin typeface="Arial MT"/>
                <a:cs typeface="Arial MT"/>
              </a:rPr>
              <a:t>National adaptation</a:t>
            </a:r>
            <a:r>
              <a:rPr sz="2200" spc="10" dirty="0">
                <a:solidFill>
                  <a:srgbClr val="FFFFFF"/>
                </a:solidFill>
                <a:latin typeface="Arial MT"/>
                <a:cs typeface="Arial MT"/>
              </a:rPr>
              <a:t> </a:t>
            </a:r>
            <a:r>
              <a:rPr sz="2200" spc="-5" dirty="0">
                <a:solidFill>
                  <a:srgbClr val="FFFFFF"/>
                </a:solidFill>
                <a:latin typeface="Arial MT"/>
                <a:cs typeface="Arial MT"/>
              </a:rPr>
              <a:t>contact </a:t>
            </a:r>
            <a:r>
              <a:rPr sz="2200" dirty="0">
                <a:solidFill>
                  <a:srgbClr val="FFFFFF"/>
                </a:solidFill>
                <a:latin typeface="Arial MT"/>
                <a:cs typeface="Arial MT"/>
              </a:rPr>
              <a:t>points</a:t>
            </a:r>
            <a:endParaRPr sz="2200" dirty="0">
              <a:latin typeface="Arial MT"/>
              <a:cs typeface="Arial MT"/>
            </a:endParaRPr>
          </a:p>
          <a:p>
            <a:pPr marL="342900" indent="-342900">
              <a:lnSpc>
                <a:spcPct val="114000"/>
              </a:lnSpc>
              <a:buFont typeface="Arial" panose="020B0604020202020204" pitchFamily="34" charset="0"/>
              <a:buChar char="•"/>
              <a:tabLst>
                <a:tab pos="299085" algn="l"/>
                <a:tab pos="299720" algn="l"/>
              </a:tabLst>
            </a:pPr>
            <a:r>
              <a:rPr sz="2200" spc="-5" dirty="0">
                <a:solidFill>
                  <a:srgbClr val="FFFFFF"/>
                </a:solidFill>
                <a:latin typeface="Arial MT"/>
                <a:cs typeface="Arial MT"/>
              </a:rPr>
              <a:t>Member</a:t>
            </a:r>
            <a:r>
              <a:rPr sz="2200" spc="35" dirty="0">
                <a:solidFill>
                  <a:srgbClr val="FFFFFF"/>
                </a:solidFill>
                <a:latin typeface="Arial MT"/>
                <a:cs typeface="Arial MT"/>
              </a:rPr>
              <a:t> </a:t>
            </a:r>
            <a:r>
              <a:rPr sz="2200" spc="-5" dirty="0">
                <a:solidFill>
                  <a:srgbClr val="FFFFFF"/>
                </a:solidFill>
                <a:latin typeface="Arial MT"/>
                <a:cs typeface="Arial MT"/>
              </a:rPr>
              <a:t>State</a:t>
            </a:r>
            <a:r>
              <a:rPr sz="2200" spc="10" dirty="0">
                <a:solidFill>
                  <a:srgbClr val="FFFFFF"/>
                </a:solidFill>
                <a:latin typeface="Arial MT"/>
                <a:cs typeface="Arial MT"/>
              </a:rPr>
              <a:t> </a:t>
            </a:r>
            <a:r>
              <a:rPr sz="2200" spc="-5" dirty="0">
                <a:solidFill>
                  <a:srgbClr val="FFFFFF"/>
                </a:solidFill>
                <a:latin typeface="Arial MT"/>
                <a:cs typeface="Arial MT"/>
              </a:rPr>
              <a:t>authorities</a:t>
            </a:r>
            <a:r>
              <a:rPr sz="2200" spc="5" dirty="0">
                <a:solidFill>
                  <a:srgbClr val="FFFFFF"/>
                </a:solidFill>
                <a:latin typeface="Arial MT"/>
                <a:cs typeface="Arial MT"/>
              </a:rPr>
              <a:t> </a:t>
            </a:r>
            <a:r>
              <a:rPr sz="2200" spc="-5" dirty="0">
                <a:solidFill>
                  <a:srgbClr val="FFFFFF"/>
                </a:solidFill>
                <a:latin typeface="Arial MT"/>
                <a:cs typeface="Arial MT"/>
              </a:rPr>
              <a:t>and</a:t>
            </a:r>
            <a:r>
              <a:rPr sz="2200" spc="5" dirty="0">
                <a:solidFill>
                  <a:srgbClr val="FFFFFF"/>
                </a:solidFill>
                <a:latin typeface="Arial MT"/>
                <a:cs typeface="Arial MT"/>
              </a:rPr>
              <a:t> </a:t>
            </a:r>
            <a:r>
              <a:rPr sz="2200" spc="-5" dirty="0">
                <a:solidFill>
                  <a:srgbClr val="FFFFFF"/>
                </a:solidFill>
                <a:latin typeface="Arial MT"/>
                <a:cs typeface="Arial MT"/>
              </a:rPr>
              <a:t>institutions</a:t>
            </a:r>
            <a:endParaRPr lang="it-IT" sz="2200" spc="-5" dirty="0">
              <a:solidFill>
                <a:srgbClr val="FFFFFF"/>
              </a:solidFill>
              <a:latin typeface="Arial MT"/>
              <a:cs typeface="Arial MT"/>
            </a:endParaRPr>
          </a:p>
          <a:p>
            <a:pPr marL="342900" indent="-342900">
              <a:lnSpc>
                <a:spcPct val="114000"/>
              </a:lnSpc>
              <a:buFont typeface="Arial" panose="020B0604020202020204" pitchFamily="34" charset="0"/>
              <a:buChar char="•"/>
              <a:tabLst>
                <a:tab pos="323215" algn="l"/>
                <a:tab pos="323850" algn="l"/>
              </a:tabLst>
            </a:pPr>
            <a:r>
              <a:rPr lang="en-US" sz="2200" spc="-5" dirty="0">
                <a:solidFill>
                  <a:srgbClr val="FFFFFF"/>
                </a:solidFill>
                <a:latin typeface="Arial MT"/>
                <a:cs typeface="Arial MT"/>
              </a:rPr>
              <a:t>European</a:t>
            </a:r>
            <a:r>
              <a:rPr lang="en-US" sz="2200" dirty="0">
                <a:solidFill>
                  <a:srgbClr val="FFFFFF"/>
                </a:solidFill>
                <a:latin typeface="Arial MT"/>
                <a:cs typeface="Arial MT"/>
              </a:rPr>
              <a:t> </a:t>
            </a:r>
            <a:r>
              <a:rPr lang="en-US" sz="2200" spc="-5" dirty="0">
                <a:solidFill>
                  <a:srgbClr val="FFFFFF"/>
                </a:solidFill>
                <a:latin typeface="Arial MT"/>
                <a:cs typeface="Arial MT"/>
              </a:rPr>
              <a:t>institutions</a:t>
            </a:r>
            <a:endParaRPr lang="en-US" sz="2200" dirty="0">
              <a:latin typeface="Arial MT"/>
              <a:cs typeface="Arial MT"/>
            </a:endParaRPr>
          </a:p>
          <a:p>
            <a:pPr marL="342900" indent="-342900">
              <a:lnSpc>
                <a:spcPct val="114000"/>
              </a:lnSpc>
              <a:buFont typeface="Arial" panose="020B0604020202020204" pitchFamily="34" charset="0"/>
              <a:buChar char="•"/>
              <a:tabLst>
                <a:tab pos="299085" algn="l"/>
                <a:tab pos="299720" algn="l"/>
              </a:tabLst>
            </a:pPr>
            <a:r>
              <a:rPr lang="en-US" sz="2200" spc="-5" dirty="0">
                <a:solidFill>
                  <a:srgbClr val="FFFFFF"/>
                </a:solidFill>
                <a:latin typeface="Arial MT"/>
                <a:cs typeface="Arial MT"/>
              </a:rPr>
              <a:t>Friends</a:t>
            </a:r>
            <a:r>
              <a:rPr lang="en-US" sz="2200" dirty="0">
                <a:solidFill>
                  <a:srgbClr val="FFFFFF"/>
                </a:solidFill>
                <a:latin typeface="Arial MT"/>
                <a:cs typeface="Arial MT"/>
              </a:rPr>
              <a:t> </a:t>
            </a:r>
            <a:r>
              <a:rPr lang="en-US" sz="2200" spc="-5" dirty="0">
                <a:solidFill>
                  <a:srgbClr val="FFFFFF"/>
                </a:solidFill>
                <a:latin typeface="Arial MT"/>
                <a:cs typeface="Arial MT"/>
              </a:rPr>
              <a:t>of</a:t>
            </a:r>
            <a:r>
              <a:rPr lang="en-US" sz="2200" spc="-15" dirty="0">
                <a:solidFill>
                  <a:srgbClr val="FFFFFF"/>
                </a:solidFill>
                <a:latin typeface="Arial MT"/>
                <a:cs typeface="Arial MT"/>
              </a:rPr>
              <a:t> </a:t>
            </a:r>
            <a:r>
              <a:rPr lang="en-US" sz="2200" spc="-5" dirty="0">
                <a:solidFill>
                  <a:srgbClr val="FFFFFF"/>
                </a:solidFill>
                <a:latin typeface="Arial MT"/>
                <a:cs typeface="Arial MT"/>
              </a:rPr>
              <a:t>the</a:t>
            </a:r>
            <a:r>
              <a:rPr lang="en-US" sz="2200" spc="-10" dirty="0">
                <a:solidFill>
                  <a:srgbClr val="FFFFFF"/>
                </a:solidFill>
                <a:latin typeface="Arial MT"/>
                <a:cs typeface="Arial MT"/>
              </a:rPr>
              <a:t> </a:t>
            </a:r>
            <a:r>
              <a:rPr lang="en-US" sz="2200" spc="-5" dirty="0">
                <a:solidFill>
                  <a:srgbClr val="FFFFFF"/>
                </a:solidFill>
                <a:latin typeface="Arial MT"/>
                <a:cs typeface="Arial MT"/>
              </a:rPr>
              <a:t>Mission</a:t>
            </a:r>
            <a:endParaRPr lang="en-US" sz="2200" dirty="0">
              <a:latin typeface="Arial MT"/>
              <a:cs typeface="Arial MT"/>
            </a:endParaRPr>
          </a:p>
          <a:p>
            <a:pPr marL="342900" indent="-342900">
              <a:lnSpc>
                <a:spcPct val="114000"/>
              </a:lnSpc>
              <a:buFont typeface="Arial" panose="020B0604020202020204" pitchFamily="34" charset="0"/>
              <a:buChar char="•"/>
              <a:tabLst>
                <a:tab pos="299085" algn="l"/>
                <a:tab pos="299720" algn="l"/>
              </a:tabLst>
            </a:pPr>
            <a:endParaRPr sz="2200" dirty="0">
              <a:latin typeface="Arial MT"/>
              <a:cs typeface="Arial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Google Shape;39;p2">
            <a:extLst>
              <a:ext uri="{FF2B5EF4-FFF2-40B4-BE49-F238E27FC236}">
                <a16:creationId xmlns:a16="http://schemas.microsoft.com/office/drawing/2014/main" id="{46CDA174-B2EB-5DFB-802F-30C17F1BDDE8}"/>
              </a:ext>
            </a:extLst>
          </p:cNvPr>
          <p:cNvSpPr txBox="1">
            <a:spLocks/>
          </p:cNvSpPr>
          <p:nvPr/>
        </p:nvSpPr>
        <p:spPr>
          <a:xfrm>
            <a:off x="462750" y="774200"/>
            <a:ext cx="11069700" cy="5256600"/>
          </a:xfrm>
          <a:prstGeom prst="rect">
            <a:avLst/>
          </a:prstGeom>
          <a:noFill/>
          <a:ln>
            <a:noFill/>
          </a:ln>
        </p:spPr>
        <p:txBody>
          <a:bodyPr spcFirstLastPara="1" wrap="square" lIns="91425" tIns="45700" rIns="91425" bIns="45700" anchor="t" anchorCtr="0">
            <a:noAutofit/>
          </a:bodyPr>
          <a:lstStyle>
            <a:lvl1pPr marL="609585" lvl="0" indent="-482588" algn="l" rtl="0">
              <a:spcBef>
                <a:spcPts val="560"/>
              </a:spcBef>
              <a:spcAft>
                <a:spcPts val="0"/>
              </a:spcAft>
              <a:buClr>
                <a:schemeClr val="dk1"/>
              </a:buClr>
              <a:buSzPts val="2100"/>
              <a:buChar char="•"/>
              <a:defRPr sz="2800" b="0" i="0">
                <a:solidFill>
                  <a:schemeClr val="tx1"/>
                </a:solidFill>
                <a:latin typeface="+mn-lt"/>
                <a:ea typeface="+mn-ea"/>
                <a:cs typeface="+mn-cs"/>
              </a:defRPr>
            </a:lvl1pPr>
            <a:lvl2pPr marL="1219170" lvl="1" indent="-457189" algn="l" rtl="0">
              <a:spcBef>
                <a:spcPts val="480"/>
              </a:spcBef>
              <a:spcAft>
                <a:spcPts val="0"/>
              </a:spcAft>
              <a:buClr>
                <a:schemeClr val="dk1"/>
              </a:buClr>
              <a:buSzPts val="1800"/>
              <a:buChar char="–"/>
              <a:defRPr sz="2400">
                <a:latin typeface="+mn-lt"/>
                <a:ea typeface="+mn-ea"/>
                <a:cs typeface="+mn-cs"/>
              </a:defRPr>
            </a:lvl2pPr>
            <a:lvl3pPr marL="1828754" lvl="2" indent="-431789" algn="l" rtl="0">
              <a:spcBef>
                <a:spcPts val="400"/>
              </a:spcBef>
              <a:spcAft>
                <a:spcPts val="0"/>
              </a:spcAft>
              <a:buClr>
                <a:schemeClr val="dk1"/>
              </a:buClr>
              <a:buSzPts val="1500"/>
              <a:buChar char="•"/>
              <a:defRPr sz="2000">
                <a:latin typeface="+mn-lt"/>
                <a:ea typeface="+mn-ea"/>
                <a:cs typeface="+mn-cs"/>
              </a:defRPr>
            </a:lvl3pPr>
            <a:lvl4pPr marL="2438339" lvl="3" indent="-419090" algn="l" rtl="0">
              <a:spcBef>
                <a:spcPts val="360"/>
              </a:spcBef>
              <a:spcAft>
                <a:spcPts val="0"/>
              </a:spcAft>
              <a:buClr>
                <a:schemeClr val="dk1"/>
              </a:buClr>
              <a:buSzPts val="1350"/>
              <a:buChar char="–"/>
              <a:defRPr sz="1800">
                <a:latin typeface="+mn-lt"/>
                <a:ea typeface="+mn-ea"/>
                <a:cs typeface="+mn-cs"/>
              </a:defRPr>
            </a:lvl4pPr>
            <a:lvl5pPr marL="3047924" lvl="4" indent="-419090" algn="l" rtl="0">
              <a:spcBef>
                <a:spcPts val="360"/>
              </a:spcBef>
              <a:spcAft>
                <a:spcPts val="0"/>
              </a:spcAft>
              <a:buClr>
                <a:schemeClr val="dk1"/>
              </a:buClr>
              <a:buSzPts val="1350"/>
              <a:buChar char="»"/>
              <a:defRPr sz="1800">
                <a:latin typeface="+mn-lt"/>
                <a:ea typeface="+mn-ea"/>
                <a:cs typeface="+mn-cs"/>
              </a:defRPr>
            </a:lvl5pPr>
            <a:lvl6pPr marL="3657509" lvl="5" indent="-419090" algn="l" rtl="0">
              <a:spcBef>
                <a:spcPts val="360"/>
              </a:spcBef>
              <a:spcAft>
                <a:spcPts val="0"/>
              </a:spcAft>
              <a:buClr>
                <a:schemeClr val="dk1"/>
              </a:buClr>
              <a:buSzPts val="1350"/>
              <a:buChar char="•"/>
              <a:defRPr sz="1800">
                <a:latin typeface="+mn-lt"/>
                <a:ea typeface="+mn-ea"/>
                <a:cs typeface="+mn-cs"/>
              </a:defRPr>
            </a:lvl6pPr>
            <a:lvl7pPr marL="4267093" lvl="6" indent="-419090" algn="l" rtl="0">
              <a:spcBef>
                <a:spcPts val="360"/>
              </a:spcBef>
              <a:spcAft>
                <a:spcPts val="0"/>
              </a:spcAft>
              <a:buClr>
                <a:schemeClr val="dk1"/>
              </a:buClr>
              <a:buSzPts val="1350"/>
              <a:buChar char="•"/>
              <a:defRPr sz="1800">
                <a:latin typeface="+mn-lt"/>
                <a:ea typeface="+mn-ea"/>
                <a:cs typeface="+mn-cs"/>
              </a:defRPr>
            </a:lvl7pPr>
            <a:lvl8pPr marL="4876678" lvl="7" indent="-419090" algn="l" rtl="0">
              <a:spcBef>
                <a:spcPts val="360"/>
              </a:spcBef>
              <a:spcAft>
                <a:spcPts val="0"/>
              </a:spcAft>
              <a:buClr>
                <a:schemeClr val="dk1"/>
              </a:buClr>
              <a:buSzPts val="1350"/>
              <a:buChar char="•"/>
              <a:defRPr sz="1800">
                <a:latin typeface="+mn-lt"/>
                <a:ea typeface="+mn-ea"/>
                <a:cs typeface="+mn-cs"/>
              </a:defRPr>
            </a:lvl8pPr>
            <a:lvl9pPr marL="5486263" lvl="8" indent="-419090" algn="l" rtl="0">
              <a:spcBef>
                <a:spcPts val="360"/>
              </a:spcBef>
              <a:spcAft>
                <a:spcPts val="0"/>
              </a:spcAft>
              <a:buClr>
                <a:schemeClr val="dk1"/>
              </a:buClr>
              <a:buSzPts val="1350"/>
              <a:buChar char="•"/>
              <a:defRPr sz="1800">
                <a:latin typeface="+mn-lt"/>
                <a:ea typeface="+mn-ea"/>
                <a:cs typeface="+mn-cs"/>
              </a:defRPr>
            </a:lvl9pPr>
          </a:lstStyle>
          <a:p>
            <a:pPr marL="177800" indent="0" algn="just">
              <a:spcBef>
                <a:spcPts val="0"/>
              </a:spcBef>
              <a:buSzPts val="1200"/>
              <a:buFont typeface="Arial"/>
              <a:buNone/>
            </a:pPr>
            <a:endParaRPr lang="it-IT" sz="1450" kern="0">
              <a:solidFill>
                <a:srgbClr val="232324"/>
              </a:solidFill>
              <a:highlight>
                <a:schemeClr val="lt1"/>
              </a:highlight>
              <a:latin typeface="Arial"/>
              <a:ea typeface="Arial"/>
              <a:cs typeface="Arial"/>
              <a:sym typeface="Arial"/>
            </a:endParaRPr>
          </a:p>
          <a:p>
            <a:pPr marL="177800" indent="0" algn="just">
              <a:spcBef>
                <a:spcPts val="0"/>
              </a:spcBef>
              <a:buSzPts val="1200"/>
              <a:buFont typeface="Arial"/>
              <a:buNone/>
            </a:pPr>
            <a:endParaRPr lang="it-IT" sz="1450" kern="0">
              <a:solidFill>
                <a:srgbClr val="232324"/>
              </a:solidFill>
              <a:highlight>
                <a:schemeClr val="lt1"/>
              </a:highlight>
              <a:latin typeface="Arial"/>
              <a:ea typeface="Arial"/>
              <a:cs typeface="Arial"/>
              <a:sym typeface="Arial"/>
            </a:endParaRPr>
          </a:p>
          <a:p>
            <a:pPr marL="177800" indent="0" algn="just">
              <a:spcBef>
                <a:spcPts val="0"/>
              </a:spcBef>
              <a:buSzPts val="1200"/>
              <a:buFont typeface="Arial"/>
              <a:buNone/>
            </a:pPr>
            <a:endParaRPr lang="it-IT" sz="1450" kern="0">
              <a:solidFill>
                <a:srgbClr val="232324"/>
              </a:solidFill>
              <a:highlight>
                <a:schemeClr val="lt1"/>
              </a:highlight>
              <a:latin typeface="Arial"/>
              <a:ea typeface="Arial"/>
              <a:cs typeface="Arial"/>
              <a:sym typeface="Arial"/>
            </a:endParaRPr>
          </a:p>
          <a:p>
            <a:pPr marL="177800" indent="0" algn="just">
              <a:spcBef>
                <a:spcPts val="0"/>
              </a:spcBef>
              <a:buSzPts val="1200"/>
              <a:buFont typeface="Arial"/>
              <a:buNone/>
            </a:pPr>
            <a:endParaRPr lang="it-IT" sz="1450" kern="0">
              <a:solidFill>
                <a:srgbClr val="232324"/>
              </a:solidFill>
              <a:highlight>
                <a:schemeClr val="lt1"/>
              </a:highlight>
              <a:latin typeface="Arial"/>
              <a:ea typeface="Arial"/>
              <a:cs typeface="Arial"/>
              <a:sym typeface="Arial"/>
            </a:endParaRPr>
          </a:p>
          <a:p>
            <a:pPr marL="177800" indent="0" algn="just">
              <a:spcBef>
                <a:spcPts val="0"/>
              </a:spcBef>
              <a:buSzPts val="1200"/>
              <a:buFont typeface="Arial"/>
              <a:buNone/>
            </a:pPr>
            <a:endParaRPr lang="it-IT" sz="1450" kern="0">
              <a:solidFill>
                <a:srgbClr val="232324"/>
              </a:solidFill>
              <a:highlight>
                <a:schemeClr val="lt1"/>
              </a:highlight>
              <a:latin typeface="Arial"/>
              <a:ea typeface="Arial"/>
              <a:cs typeface="Arial"/>
              <a:sym typeface="Arial"/>
            </a:endParaRPr>
          </a:p>
          <a:p>
            <a:pPr marL="177800" indent="0" algn="just">
              <a:spcBef>
                <a:spcPts val="0"/>
              </a:spcBef>
              <a:buSzPts val="1200"/>
              <a:buFont typeface="Arial"/>
              <a:buNone/>
            </a:pPr>
            <a:endParaRPr lang="it-IT" sz="1450" kern="0">
              <a:solidFill>
                <a:srgbClr val="232324"/>
              </a:solidFill>
              <a:highlight>
                <a:schemeClr val="lt1"/>
              </a:highlight>
              <a:latin typeface="Arial"/>
              <a:ea typeface="Arial"/>
              <a:cs typeface="Arial"/>
              <a:sym typeface="Arial"/>
            </a:endParaRPr>
          </a:p>
          <a:p>
            <a:pPr marL="177800" indent="0" algn="just">
              <a:spcBef>
                <a:spcPts val="0"/>
              </a:spcBef>
              <a:buSzPts val="1200"/>
              <a:buFont typeface="Arial"/>
              <a:buNone/>
            </a:pPr>
            <a:endParaRPr lang="it-IT" sz="1450" kern="0">
              <a:solidFill>
                <a:srgbClr val="232324"/>
              </a:solidFill>
              <a:highlight>
                <a:schemeClr val="lt1"/>
              </a:highlight>
              <a:latin typeface="Arial"/>
              <a:ea typeface="Arial"/>
              <a:cs typeface="Arial"/>
              <a:sym typeface="Arial"/>
            </a:endParaRPr>
          </a:p>
          <a:p>
            <a:pPr marL="177800" indent="0" algn="just">
              <a:spcBef>
                <a:spcPts val="0"/>
              </a:spcBef>
              <a:buSzPts val="1200"/>
              <a:buFont typeface="Arial"/>
              <a:buNone/>
            </a:pPr>
            <a:endParaRPr lang="it-IT" sz="1450" kern="0">
              <a:solidFill>
                <a:srgbClr val="232324"/>
              </a:solidFill>
              <a:highlight>
                <a:schemeClr val="lt1"/>
              </a:highlight>
              <a:latin typeface="Arial"/>
              <a:ea typeface="Arial"/>
              <a:cs typeface="Arial"/>
              <a:sym typeface="Arial"/>
            </a:endParaRPr>
          </a:p>
          <a:p>
            <a:pPr marL="177800" indent="0" algn="just">
              <a:spcBef>
                <a:spcPts val="0"/>
              </a:spcBef>
              <a:buSzPts val="1200"/>
              <a:buFont typeface="Arial"/>
              <a:buNone/>
            </a:pPr>
            <a:endParaRPr lang="it-IT" sz="1450" kern="0">
              <a:solidFill>
                <a:srgbClr val="232324"/>
              </a:solidFill>
              <a:highlight>
                <a:schemeClr val="lt1"/>
              </a:highlight>
              <a:latin typeface="Arial"/>
              <a:ea typeface="Arial"/>
              <a:cs typeface="Arial"/>
              <a:sym typeface="Arial"/>
            </a:endParaRPr>
          </a:p>
          <a:p>
            <a:pPr marL="177800" indent="0" algn="just">
              <a:spcBef>
                <a:spcPts val="0"/>
              </a:spcBef>
              <a:buSzPts val="1200"/>
              <a:buFont typeface="Arial"/>
              <a:buNone/>
            </a:pPr>
            <a:endParaRPr lang="it-IT" sz="1450" kern="0">
              <a:solidFill>
                <a:srgbClr val="232324"/>
              </a:solidFill>
              <a:highlight>
                <a:schemeClr val="lt1"/>
              </a:highlight>
              <a:latin typeface="Arial"/>
              <a:ea typeface="Arial"/>
              <a:cs typeface="Arial"/>
              <a:sym typeface="Arial"/>
            </a:endParaRPr>
          </a:p>
          <a:p>
            <a:pPr marL="177800" indent="0" algn="just">
              <a:spcBef>
                <a:spcPts val="0"/>
              </a:spcBef>
              <a:buSzPts val="1200"/>
              <a:buFont typeface="Arial"/>
              <a:buNone/>
            </a:pPr>
            <a:endParaRPr lang="it-IT" sz="1450" kern="0">
              <a:solidFill>
                <a:srgbClr val="232324"/>
              </a:solidFill>
              <a:highlight>
                <a:schemeClr val="lt1"/>
              </a:highlight>
              <a:latin typeface="Arial"/>
              <a:ea typeface="Arial"/>
              <a:cs typeface="Arial"/>
              <a:sym typeface="Arial"/>
            </a:endParaRPr>
          </a:p>
          <a:p>
            <a:pPr marL="177800" indent="0" algn="just">
              <a:spcBef>
                <a:spcPts val="0"/>
              </a:spcBef>
              <a:buSzPts val="1200"/>
              <a:buFont typeface="Arial"/>
              <a:buNone/>
            </a:pPr>
            <a:endParaRPr lang="it-IT" sz="1450" kern="0">
              <a:solidFill>
                <a:srgbClr val="232324"/>
              </a:solidFill>
              <a:highlight>
                <a:schemeClr val="lt1"/>
              </a:highlight>
              <a:latin typeface="Arial"/>
              <a:ea typeface="Arial"/>
              <a:cs typeface="Arial"/>
              <a:sym typeface="Arial"/>
            </a:endParaRPr>
          </a:p>
          <a:p>
            <a:pPr marL="177800" indent="0" algn="just">
              <a:spcBef>
                <a:spcPts val="0"/>
              </a:spcBef>
              <a:buSzPts val="1200"/>
              <a:buFont typeface="Arial"/>
              <a:buNone/>
            </a:pPr>
            <a:endParaRPr lang="it-IT" sz="1450" kern="0">
              <a:solidFill>
                <a:srgbClr val="232324"/>
              </a:solidFill>
              <a:highlight>
                <a:schemeClr val="lt1"/>
              </a:highlight>
              <a:latin typeface="Arial"/>
              <a:ea typeface="Arial"/>
              <a:cs typeface="Arial"/>
              <a:sym typeface="Arial"/>
            </a:endParaRPr>
          </a:p>
          <a:p>
            <a:pPr marL="177800" indent="0" algn="just">
              <a:spcBef>
                <a:spcPts val="0"/>
              </a:spcBef>
              <a:buSzPts val="1200"/>
              <a:buFont typeface="Arial"/>
              <a:buNone/>
            </a:pPr>
            <a:endParaRPr lang="it-IT" sz="1200" kern="0">
              <a:solidFill>
                <a:schemeClr val="dk1"/>
              </a:solidFill>
              <a:latin typeface="Roboto"/>
              <a:ea typeface="Roboto"/>
              <a:cs typeface="Roboto"/>
              <a:sym typeface="Roboto"/>
            </a:endParaRPr>
          </a:p>
          <a:p>
            <a:pPr marL="177800" indent="0" algn="just">
              <a:spcBef>
                <a:spcPts val="0"/>
              </a:spcBef>
              <a:buSzPts val="1200"/>
              <a:buFont typeface="Arial"/>
              <a:buNone/>
            </a:pPr>
            <a:endParaRPr lang="it-IT" sz="1200" kern="0">
              <a:solidFill>
                <a:schemeClr val="dk1"/>
              </a:solidFill>
              <a:latin typeface="Roboto"/>
              <a:ea typeface="Roboto"/>
              <a:cs typeface="Roboto"/>
              <a:sym typeface="Roboto"/>
            </a:endParaRPr>
          </a:p>
          <a:p>
            <a:pPr marL="177800" indent="0" algn="just">
              <a:spcBef>
                <a:spcPts val="0"/>
              </a:spcBef>
              <a:buSzPts val="1200"/>
              <a:buFont typeface="Arial"/>
              <a:buNone/>
            </a:pPr>
            <a:endParaRPr lang="it-IT" sz="1450" kern="0">
              <a:solidFill>
                <a:srgbClr val="232324"/>
              </a:solidFill>
              <a:highlight>
                <a:schemeClr val="lt1"/>
              </a:highlight>
              <a:latin typeface="Arial"/>
              <a:ea typeface="Arial"/>
              <a:cs typeface="Arial"/>
              <a:sym typeface="Arial"/>
            </a:endParaRPr>
          </a:p>
          <a:p>
            <a:pPr marL="177800" indent="0" algn="just">
              <a:spcBef>
                <a:spcPts val="0"/>
              </a:spcBef>
              <a:buSzPts val="1200"/>
              <a:buFont typeface="Arial"/>
              <a:buNone/>
            </a:pPr>
            <a:endParaRPr lang="it-IT" sz="1450" kern="0" dirty="0">
              <a:solidFill>
                <a:srgbClr val="232324"/>
              </a:solidFill>
              <a:highlight>
                <a:schemeClr val="lt1"/>
              </a:highlight>
              <a:latin typeface="Arial"/>
              <a:ea typeface="Arial"/>
              <a:cs typeface="Arial"/>
              <a:sym typeface="Arial"/>
            </a:endParaRPr>
          </a:p>
        </p:txBody>
      </p:sp>
      <p:pic>
        <p:nvPicPr>
          <p:cNvPr id="7" name="Google Shape;40;p2">
            <a:extLst>
              <a:ext uri="{FF2B5EF4-FFF2-40B4-BE49-F238E27FC236}">
                <a16:creationId xmlns:a16="http://schemas.microsoft.com/office/drawing/2014/main" id="{2425D54F-9117-8416-E1C0-838D8C0DE61F}"/>
              </a:ext>
            </a:extLst>
          </p:cNvPr>
          <p:cNvPicPr preferRelativeResize="0"/>
          <p:nvPr/>
        </p:nvPicPr>
        <p:blipFill rotWithShape="1">
          <a:blip r:embed="rId2">
            <a:alphaModFix/>
          </a:blip>
          <a:srcRect/>
          <a:stretch/>
        </p:blipFill>
        <p:spPr>
          <a:xfrm>
            <a:off x="3893142" y="55697"/>
            <a:ext cx="4819108" cy="2249549"/>
          </a:xfrm>
          <a:prstGeom prst="rect">
            <a:avLst/>
          </a:prstGeom>
          <a:noFill/>
          <a:ln>
            <a:noFill/>
          </a:ln>
        </p:spPr>
      </p:pic>
      <p:pic>
        <p:nvPicPr>
          <p:cNvPr id="8" name="Immagine 7">
            <a:extLst>
              <a:ext uri="{FF2B5EF4-FFF2-40B4-BE49-F238E27FC236}">
                <a16:creationId xmlns:a16="http://schemas.microsoft.com/office/drawing/2014/main" id="{F9B2CF55-E534-F42E-321D-B9C6224412C2}"/>
              </a:ext>
            </a:extLst>
          </p:cNvPr>
          <p:cNvPicPr>
            <a:picLocks noChangeAspect="1"/>
          </p:cNvPicPr>
          <p:nvPr/>
        </p:nvPicPr>
        <p:blipFill>
          <a:blip r:embed="rId3"/>
          <a:stretch>
            <a:fillRect/>
          </a:stretch>
        </p:blipFill>
        <p:spPr>
          <a:xfrm>
            <a:off x="4090724" y="2167209"/>
            <a:ext cx="4423944" cy="2139141"/>
          </a:xfrm>
          <a:prstGeom prst="rect">
            <a:avLst/>
          </a:prstGeom>
        </p:spPr>
      </p:pic>
      <p:sp>
        <p:nvSpPr>
          <p:cNvPr id="17" name="CasellaDiTesto 16">
            <a:extLst>
              <a:ext uri="{FF2B5EF4-FFF2-40B4-BE49-F238E27FC236}">
                <a16:creationId xmlns:a16="http://schemas.microsoft.com/office/drawing/2014/main" id="{D72811B2-672E-958C-7C18-FA2439777EFC}"/>
              </a:ext>
            </a:extLst>
          </p:cNvPr>
          <p:cNvSpPr txBox="1"/>
          <p:nvPr/>
        </p:nvSpPr>
        <p:spPr>
          <a:xfrm>
            <a:off x="659550" y="4724400"/>
            <a:ext cx="11202770" cy="1754326"/>
          </a:xfrm>
          <a:prstGeom prst="rect">
            <a:avLst/>
          </a:prstGeom>
          <a:noFill/>
        </p:spPr>
        <p:txBody>
          <a:bodyPr wrap="square">
            <a:spAutoFit/>
          </a:bodyPr>
          <a:lstStyle/>
          <a:p>
            <a:pPr marL="177800" marR="0" lvl="0" indent="0" algn="just" rtl="0">
              <a:lnSpc>
                <a:spcPct val="100000"/>
              </a:lnSpc>
              <a:spcBef>
                <a:spcPts val="0"/>
              </a:spcBef>
              <a:spcAft>
                <a:spcPts val="0"/>
              </a:spcAft>
              <a:buClr>
                <a:schemeClr val="dk1"/>
              </a:buClr>
              <a:buSzPts val="1200"/>
              <a:buFont typeface="Arial"/>
              <a:buNone/>
            </a:pPr>
            <a:r>
              <a:rPr lang="it-IT" b="1" i="0" u="none" strike="noStrike" dirty="0">
                <a:solidFill>
                  <a:srgbClr val="000000"/>
                </a:solidFill>
                <a:effectLst/>
                <a:latin typeface="-webkit-standard"/>
              </a:rPr>
              <a:t>Il progetto sostiene gli obiettivi generali della Missione dell'UE sull'adattamento ai cambiamenti climatici</a:t>
            </a:r>
            <a:r>
              <a:rPr lang="it-IT" b="0" i="0" u="none" strike="noStrike" dirty="0">
                <a:solidFill>
                  <a:srgbClr val="000000"/>
                </a:solidFill>
                <a:effectLst/>
                <a:latin typeface="-webkit-standard"/>
              </a:rPr>
              <a:t>, promuovendo processi di trasformazione della società in diversi contesti sociali, economici e politici attraverso strumenti e approcci transdisciplinari.</a:t>
            </a:r>
          </a:p>
          <a:p>
            <a:pPr marL="177800" marR="0" lvl="0" indent="0" algn="just" rtl="0">
              <a:lnSpc>
                <a:spcPct val="100000"/>
              </a:lnSpc>
              <a:spcBef>
                <a:spcPts val="0"/>
              </a:spcBef>
              <a:spcAft>
                <a:spcPts val="0"/>
              </a:spcAft>
              <a:buClr>
                <a:schemeClr val="dk1"/>
              </a:buClr>
              <a:buSzPts val="1200"/>
              <a:buFont typeface="Arial"/>
              <a:buNone/>
            </a:pPr>
            <a:r>
              <a:rPr lang="it-IT" b="0" i="0" u="none" strike="noStrike" dirty="0">
                <a:solidFill>
                  <a:srgbClr val="000000"/>
                </a:solidFill>
                <a:effectLst/>
                <a:latin typeface="-webkit-standard"/>
              </a:rPr>
              <a:t> </a:t>
            </a:r>
            <a:br>
              <a:rPr lang="it-IT" dirty="0"/>
            </a:br>
            <a:r>
              <a:rPr lang="it-IT" b="0" i="0" u="none" strike="noStrike" dirty="0">
                <a:solidFill>
                  <a:srgbClr val="000000"/>
                </a:solidFill>
                <a:effectLst/>
                <a:latin typeface="-webkit-standard"/>
              </a:rPr>
              <a:t>Il progetto </a:t>
            </a:r>
            <a:r>
              <a:rPr lang="it-IT" b="1" i="0" u="none" strike="noStrike" dirty="0">
                <a:solidFill>
                  <a:srgbClr val="000000"/>
                </a:solidFill>
                <a:effectLst/>
                <a:latin typeface="-webkit-standard"/>
              </a:rPr>
              <a:t>promuove un impegno efficace dei cittadini e delle comunità nelle azioni per il clima</a:t>
            </a:r>
            <a:r>
              <a:rPr lang="it-IT" b="0" i="0" u="none" strike="noStrike" dirty="0">
                <a:solidFill>
                  <a:srgbClr val="000000"/>
                </a:solidFill>
                <a:effectLst/>
                <a:latin typeface="-webkit-standard"/>
              </a:rPr>
              <a:t>, accelerando e aumentando i processi di adattamento locale per costruire un'Europa resiliente al clima. </a:t>
            </a:r>
            <a:endParaRPr lang="en-US" sz="1400" b="0" i="0" u="none" strike="noStrike" cap="none"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1666218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9"/>
          <p:cNvSpPr txBox="1"/>
          <p:nvPr/>
        </p:nvSpPr>
        <p:spPr>
          <a:xfrm>
            <a:off x="623433" y="370433"/>
            <a:ext cx="9812400" cy="492388"/>
          </a:xfrm>
          <a:prstGeom prst="rect">
            <a:avLst/>
          </a:prstGeom>
          <a:noFill/>
          <a:ln>
            <a:noFill/>
          </a:ln>
        </p:spPr>
        <p:txBody>
          <a:bodyPr spcFirstLastPara="1" wrap="square" lIns="121900" tIns="60933" rIns="121900" bIns="60933" anchor="t" anchorCtr="0">
            <a:spAutoFit/>
          </a:bodyPr>
          <a:lstStyle/>
          <a:p>
            <a:r>
              <a:rPr lang="sv" sz="2400" b="1">
                <a:solidFill>
                  <a:srgbClr val="0D1F64"/>
                </a:solidFill>
                <a:latin typeface="Roboto"/>
                <a:ea typeface="Roboto"/>
                <a:cs typeface="Roboto"/>
                <a:sym typeface="Roboto"/>
              </a:rPr>
              <a:t>Digital Academies</a:t>
            </a:r>
            <a:endParaRPr sz="2400" b="1">
              <a:solidFill>
                <a:srgbClr val="0D1F64"/>
              </a:solidFill>
              <a:latin typeface="Roboto"/>
              <a:ea typeface="Roboto"/>
              <a:cs typeface="Roboto"/>
              <a:sym typeface="Roboto"/>
            </a:endParaRPr>
          </a:p>
        </p:txBody>
      </p:sp>
      <p:pic>
        <p:nvPicPr>
          <p:cNvPr id="281" name="Google Shape;281;p39"/>
          <p:cNvPicPr preferRelativeResize="0"/>
          <p:nvPr/>
        </p:nvPicPr>
        <p:blipFill>
          <a:blip r:embed="rId3">
            <a:alphaModFix/>
          </a:blip>
          <a:stretch>
            <a:fillRect/>
          </a:stretch>
        </p:blipFill>
        <p:spPr>
          <a:xfrm>
            <a:off x="9811999" y="179785"/>
            <a:ext cx="1817368" cy="873633"/>
          </a:xfrm>
          <a:prstGeom prst="rect">
            <a:avLst/>
          </a:prstGeom>
          <a:noFill/>
          <a:ln>
            <a:noFill/>
          </a:ln>
        </p:spPr>
      </p:pic>
      <p:sp>
        <p:nvSpPr>
          <p:cNvPr id="282" name="Google Shape;282;p39"/>
          <p:cNvSpPr txBox="1">
            <a:spLocks noGrp="1"/>
          </p:cNvSpPr>
          <p:nvPr>
            <p:ph type="body" idx="2"/>
          </p:nvPr>
        </p:nvSpPr>
        <p:spPr>
          <a:xfrm>
            <a:off x="623433" y="2967633"/>
            <a:ext cx="5171200" cy="461200"/>
          </a:xfrm>
          <a:prstGeom prst="rect">
            <a:avLst/>
          </a:prstGeom>
          <a:noFill/>
          <a:ln>
            <a:noFill/>
          </a:ln>
        </p:spPr>
        <p:txBody>
          <a:bodyPr spcFirstLastPara="1" wrap="square" lIns="91433" tIns="91433" rIns="91433" bIns="91433" anchor="t" anchorCtr="0">
            <a:noAutofit/>
          </a:bodyPr>
          <a:lstStyle/>
          <a:p>
            <a:pPr marL="0" indent="0">
              <a:spcBef>
                <a:spcPts val="0"/>
              </a:spcBef>
              <a:buSzPts val="1200"/>
              <a:buNone/>
            </a:pPr>
            <a:r>
              <a:rPr lang="sv" sz="1600">
                <a:solidFill>
                  <a:srgbClr val="0D1964"/>
                </a:solidFill>
                <a:latin typeface="Roboto"/>
                <a:ea typeface="Roboto"/>
                <a:cs typeface="Roboto"/>
                <a:sym typeface="Roboto"/>
              </a:rPr>
              <a:t>This Digital Academy aims to:</a:t>
            </a:r>
            <a:endParaRPr sz="1600">
              <a:solidFill>
                <a:srgbClr val="0D1964"/>
              </a:solidFill>
              <a:latin typeface="Roboto"/>
              <a:ea typeface="Roboto"/>
              <a:cs typeface="Roboto"/>
              <a:sym typeface="Roboto"/>
            </a:endParaRPr>
          </a:p>
          <a:p>
            <a:pPr marL="0" indent="0">
              <a:spcBef>
                <a:spcPts val="0"/>
              </a:spcBef>
              <a:buNone/>
            </a:pPr>
            <a:endParaRPr sz="1600">
              <a:solidFill>
                <a:srgbClr val="0D1964"/>
              </a:solidFill>
              <a:latin typeface="Roboto"/>
              <a:ea typeface="Roboto"/>
              <a:cs typeface="Roboto"/>
              <a:sym typeface="Roboto"/>
            </a:endParaRPr>
          </a:p>
          <a:p>
            <a:pPr marL="0" indent="0">
              <a:spcBef>
                <a:spcPts val="0"/>
              </a:spcBef>
              <a:buNone/>
            </a:pPr>
            <a:endParaRPr sz="1600">
              <a:solidFill>
                <a:srgbClr val="0D1964"/>
              </a:solidFill>
              <a:latin typeface="Roboto"/>
              <a:ea typeface="Roboto"/>
              <a:cs typeface="Roboto"/>
              <a:sym typeface="Roboto"/>
            </a:endParaRPr>
          </a:p>
        </p:txBody>
      </p:sp>
      <p:sp>
        <p:nvSpPr>
          <p:cNvPr id="283" name="Google Shape;283;p39"/>
          <p:cNvSpPr/>
          <p:nvPr/>
        </p:nvSpPr>
        <p:spPr>
          <a:xfrm>
            <a:off x="623433" y="1327767"/>
            <a:ext cx="5292400" cy="1398800"/>
          </a:xfrm>
          <a:prstGeom prst="roundRect">
            <a:avLst>
              <a:gd name="adj" fmla="val 16667"/>
            </a:avLst>
          </a:prstGeom>
          <a:solidFill>
            <a:srgbClr val="0D1964"/>
          </a:solidFill>
          <a:ln w="9525" cap="flat" cmpd="sng">
            <a:solidFill>
              <a:srgbClr val="0D1964"/>
            </a:solidFill>
            <a:prstDash val="solid"/>
            <a:round/>
            <a:headEnd type="none" w="sm" len="sm"/>
            <a:tailEnd type="none" w="sm" len="sm"/>
          </a:ln>
        </p:spPr>
        <p:txBody>
          <a:bodyPr spcFirstLastPara="1" wrap="square" lIns="121900" tIns="121900" rIns="121900" bIns="121900" anchor="ctr" anchorCtr="0">
            <a:noAutofit/>
          </a:bodyPr>
          <a:lstStyle/>
          <a:p>
            <a:r>
              <a:rPr lang="sv" sz="2400" b="1" dirty="0">
                <a:solidFill>
                  <a:schemeClr val="lt1"/>
                </a:solidFill>
                <a:latin typeface="Roboto"/>
                <a:ea typeface="Roboto"/>
                <a:cs typeface="Roboto"/>
                <a:sym typeface="Roboto"/>
              </a:rPr>
              <a:t>Digital Academy to access and use Climate Data and monitor Climate Risks</a:t>
            </a:r>
            <a:endParaRPr sz="2400" b="1" dirty="0">
              <a:solidFill>
                <a:schemeClr val="lt1"/>
              </a:solidFill>
              <a:latin typeface="Roboto"/>
              <a:ea typeface="Roboto"/>
              <a:cs typeface="Roboto"/>
              <a:sym typeface="Roboto"/>
            </a:endParaRPr>
          </a:p>
        </p:txBody>
      </p:sp>
      <p:sp>
        <p:nvSpPr>
          <p:cNvPr id="284" name="Google Shape;284;p39"/>
          <p:cNvSpPr/>
          <p:nvPr/>
        </p:nvSpPr>
        <p:spPr>
          <a:xfrm>
            <a:off x="6192067" y="1322267"/>
            <a:ext cx="5292400" cy="1398800"/>
          </a:xfrm>
          <a:prstGeom prst="roundRect">
            <a:avLst>
              <a:gd name="adj" fmla="val 16667"/>
            </a:avLst>
          </a:prstGeom>
          <a:solidFill>
            <a:srgbClr val="0D1964"/>
          </a:solidFill>
          <a:ln w="9525" cap="flat" cmpd="sng">
            <a:solidFill>
              <a:srgbClr val="0D1964"/>
            </a:solidFill>
            <a:prstDash val="solid"/>
            <a:round/>
            <a:headEnd type="none" w="sm" len="sm"/>
            <a:tailEnd type="none" w="sm" len="sm"/>
          </a:ln>
        </p:spPr>
        <p:txBody>
          <a:bodyPr spcFirstLastPara="1" wrap="square" lIns="121900" tIns="121900" rIns="121900" bIns="121900" anchor="ctr" anchorCtr="0">
            <a:noAutofit/>
          </a:bodyPr>
          <a:lstStyle/>
          <a:p>
            <a:r>
              <a:rPr lang="sv" sz="2400" b="1">
                <a:solidFill>
                  <a:schemeClr val="lt1"/>
                </a:solidFill>
                <a:latin typeface="Roboto"/>
                <a:ea typeface="Roboto"/>
                <a:cs typeface="Roboto"/>
                <a:sym typeface="Roboto"/>
              </a:rPr>
              <a:t>Digital Academy against Climate Change Disinformation</a:t>
            </a:r>
            <a:endParaRPr sz="2400" b="1">
              <a:solidFill>
                <a:schemeClr val="lt1"/>
              </a:solidFill>
              <a:latin typeface="Roboto"/>
              <a:ea typeface="Roboto"/>
              <a:cs typeface="Roboto"/>
              <a:sym typeface="Roboto"/>
            </a:endParaRPr>
          </a:p>
        </p:txBody>
      </p:sp>
      <p:sp>
        <p:nvSpPr>
          <p:cNvPr id="285" name="Google Shape;285;p39"/>
          <p:cNvSpPr txBox="1">
            <a:spLocks noGrp="1"/>
          </p:cNvSpPr>
          <p:nvPr>
            <p:ph type="body" idx="2"/>
          </p:nvPr>
        </p:nvSpPr>
        <p:spPr>
          <a:xfrm>
            <a:off x="6217200" y="2967633"/>
            <a:ext cx="5171200" cy="361200"/>
          </a:xfrm>
          <a:prstGeom prst="rect">
            <a:avLst/>
          </a:prstGeom>
          <a:noFill/>
          <a:ln>
            <a:noFill/>
          </a:ln>
        </p:spPr>
        <p:txBody>
          <a:bodyPr spcFirstLastPara="1" wrap="square" lIns="91433" tIns="91433" rIns="91433" bIns="91433" anchor="t" anchorCtr="0">
            <a:noAutofit/>
          </a:bodyPr>
          <a:lstStyle/>
          <a:p>
            <a:pPr marL="118530" indent="0">
              <a:spcBef>
                <a:spcPts val="0"/>
              </a:spcBef>
              <a:buSzPts val="1200"/>
              <a:buNone/>
            </a:pPr>
            <a:r>
              <a:rPr lang="sv" sz="1600">
                <a:solidFill>
                  <a:srgbClr val="0D1964"/>
                </a:solidFill>
                <a:latin typeface="Roboto"/>
                <a:ea typeface="Roboto"/>
                <a:cs typeface="Roboto"/>
                <a:sym typeface="Roboto"/>
              </a:rPr>
              <a:t>This Digital Academy aims to provide access to:</a:t>
            </a:r>
            <a:endParaRPr sz="1600">
              <a:solidFill>
                <a:srgbClr val="0D1964"/>
              </a:solidFill>
              <a:latin typeface="Roboto"/>
              <a:ea typeface="Roboto"/>
              <a:cs typeface="Roboto"/>
              <a:sym typeface="Roboto"/>
            </a:endParaRPr>
          </a:p>
        </p:txBody>
      </p:sp>
      <p:pic>
        <p:nvPicPr>
          <p:cNvPr id="286" name="Google Shape;286;p39"/>
          <p:cNvPicPr preferRelativeResize="0"/>
          <p:nvPr/>
        </p:nvPicPr>
        <p:blipFill>
          <a:blip r:embed="rId4">
            <a:alphaModFix/>
          </a:blip>
          <a:stretch>
            <a:fillRect/>
          </a:stretch>
        </p:blipFill>
        <p:spPr>
          <a:xfrm>
            <a:off x="6628100" y="4141533"/>
            <a:ext cx="461200" cy="461200"/>
          </a:xfrm>
          <a:prstGeom prst="rect">
            <a:avLst/>
          </a:prstGeom>
          <a:noFill/>
          <a:ln>
            <a:noFill/>
          </a:ln>
        </p:spPr>
      </p:pic>
      <p:pic>
        <p:nvPicPr>
          <p:cNvPr id="287" name="Google Shape;287;p39"/>
          <p:cNvPicPr preferRelativeResize="0"/>
          <p:nvPr/>
        </p:nvPicPr>
        <p:blipFill>
          <a:blip r:embed="rId5">
            <a:alphaModFix/>
          </a:blip>
          <a:stretch>
            <a:fillRect/>
          </a:stretch>
        </p:blipFill>
        <p:spPr>
          <a:xfrm>
            <a:off x="700667" y="4874364"/>
            <a:ext cx="615667" cy="615667"/>
          </a:xfrm>
          <a:prstGeom prst="rect">
            <a:avLst/>
          </a:prstGeom>
          <a:noFill/>
          <a:ln>
            <a:noFill/>
          </a:ln>
        </p:spPr>
      </p:pic>
      <p:pic>
        <p:nvPicPr>
          <p:cNvPr id="288" name="Google Shape;288;p39"/>
          <p:cNvPicPr preferRelativeResize="0"/>
          <p:nvPr/>
        </p:nvPicPr>
        <p:blipFill>
          <a:blip r:embed="rId6">
            <a:alphaModFix/>
          </a:blip>
          <a:stretch>
            <a:fillRect/>
          </a:stretch>
        </p:blipFill>
        <p:spPr>
          <a:xfrm>
            <a:off x="6612500" y="5589167"/>
            <a:ext cx="492400" cy="492400"/>
          </a:xfrm>
          <a:prstGeom prst="rect">
            <a:avLst/>
          </a:prstGeom>
          <a:noFill/>
          <a:ln>
            <a:noFill/>
          </a:ln>
        </p:spPr>
      </p:pic>
      <p:sp>
        <p:nvSpPr>
          <p:cNvPr id="289" name="Google Shape;289;p39"/>
          <p:cNvSpPr txBox="1">
            <a:spLocks noGrp="1"/>
          </p:cNvSpPr>
          <p:nvPr>
            <p:ph type="body" idx="2"/>
          </p:nvPr>
        </p:nvSpPr>
        <p:spPr>
          <a:xfrm>
            <a:off x="1349033" y="3328933"/>
            <a:ext cx="4566800" cy="3122800"/>
          </a:xfrm>
          <a:prstGeom prst="rect">
            <a:avLst/>
          </a:prstGeom>
          <a:noFill/>
          <a:ln>
            <a:noFill/>
          </a:ln>
        </p:spPr>
        <p:txBody>
          <a:bodyPr spcFirstLastPara="1" wrap="square" lIns="91433" tIns="91433" rIns="91433" bIns="91433" anchor="t" anchorCtr="0">
            <a:noAutofit/>
          </a:bodyPr>
          <a:lstStyle/>
          <a:p>
            <a:pPr marL="0" indent="0">
              <a:spcBef>
                <a:spcPts val="0"/>
              </a:spcBef>
              <a:buNone/>
            </a:pPr>
            <a:r>
              <a:rPr lang="sv" sz="1600">
                <a:solidFill>
                  <a:srgbClr val="0D1964"/>
                </a:solidFill>
                <a:latin typeface="Roboto"/>
                <a:ea typeface="Roboto"/>
                <a:cs typeface="Roboto"/>
                <a:sym typeface="Roboto"/>
              </a:rPr>
              <a:t>Identify, provide access to, and share guidance on how to use various open source climate and risk data,</a:t>
            </a:r>
            <a:endParaRPr sz="1600">
              <a:solidFill>
                <a:srgbClr val="0D1964"/>
              </a:solidFill>
              <a:latin typeface="Roboto"/>
              <a:ea typeface="Roboto"/>
              <a:cs typeface="Roboto"/>
              <a:sym typeface="Roboto"/>
            </a:endParaRPr>
          </a:p>
          <a:p>
            <a:pPr marL="0" indent="0">
              <a:spcBef>
                <a:spcPts val="0"/>
              </a:spcBef>
              <a:buNone/>
            </a:pPr>
            <a:endParaRPr sz="1600">
              <a:solidFill>
                <a:srgbClr val="0D1964"/>
              </a:solidFill>
              <a:latin typeface="Roboto"/>
              <a:ea typeface="Roboto"/>
              <a:cs typeface="Roboto"/>
              <a:sym typeface="Roboto"/>
            </a:endParaRPr>
          </a:p>
          <a:p>
            <a:pPr marL="0" indent="0">
              <a:spcBef>
                <a:spcPts val="0"/>
              </a:spcBef>
              <a:buNone/>
            </a:pPr>
            <a:r>
              <a:rPr lang="sv" sz="1600">
                <a:solidFill>
                  <a:srgbClr val="0D1964"/>
                </a:solidFill>
                <a:latin typeface="Roboto"/>
                <a:ea typeface="Roboto"/>
                <a:cs typeface="Roboto"/>
                <a:sym typeface="Roboto"/>
              </a:rPr>
              <a:t>Provide easy access to information,</a:t>
            </a:r>
            <a:endParaRPr sz="1600">
              <a:solidFill>
                <a:srgbClr val="0D1964"/>
              </a:solidFill>
              <a:latin typeface="Roboto"/>
              <a:ea typeface="Roboto"/>
              <a:cs typeface="Roboto"/>
              <a:sym typeface="Roboto"/>
            </a:endParaRPr>
          </a:p>
          <a:p>
            <a:pPr marL="0" indent="0">
              <a:spcBef>
                <a:spcPts val="0"/>
              </a:spcBef>
              <a:buNone/>
            </a:pPr>
            <a:endParaRPr sz="1600">
              <a:solidFill>
                <a:srgbClr val="0D1964"/>
              </a:solidFill>
              <a:latin typeface="Roboto"/>
              <a:ea typeface="Roboto"/>
              <a:cs typeface="Roboto"/>
              <a:sym typeface="Roboto"/>
            </a:endParaRPr>
          </a:p>
          <a:p>
            <a:pPr marL="0" indent="0">
              <a:spcBef>
                <a:spcPts val="0"/>
              </a:spcBef>
              <a:buNone/>
            </a:pPr>
            <a:r>
              <a:rPr lang="sv" sz="1600">
                <a:solidFill>
                  <a:srgbClr val="0D1964"/>
                </a:solidFill>
                <a:latin typeface="Roboto"/>
                <a:ea typeface="Roboto"/>
                <a:cs typeface="Roboto"/>
                <a:sym typeface="Roboto"/>
              </a:rPr>
              <a:t>Empower citizens, stakeholders, and policy makers, and</a:t>
            </a:r>
            <a:endParaRPr sz="1600">
              <a:solidFill>
                <a:srgbClr val="0D1964"/>
              </a:solidFill>
              <a:latin typeface="Roboto"/>
              <a:ea typeface="Roboto"/>
              <a:cs typeface="Roboto"/>
              <a:sym typeface="Roboto"/>
            </a:endParaRPr>
          </a:p>
          <a:p>
            <a:pPr marL="0" indent="0">
              <a:spcBef>
                <a:spcPts val="0"/>
              </a:spcBef>
              <a:buNone/>
            </a:pPr>
            <a:endParaRPr sz="1600">
              <a:solidFill>
                <a:srgbClr val="0D1964"/>
              </a:solidFill>
              <a:latin typeface="Roboto"/>
              <a:ea typeface="Roboto"/>
              <a:cs typeface="Roboto"/>
              <a:sym typeface="Roboto"/>
            </a:endParaRPr>
          </a:p>
          <a:p>
            <a:pPr marL="0" indent="0">
              <a:spcBef>
                <a:spcPts val="0"/>
              </a:spcBef>
              <a:buNone/>
            </a:pPr>
            <a:r>
              <a:rPr lang="sv" sz="1600">
                <a:solidFill>
                  <a:srgbClr val="0D1964"/>
                </a:solidFill>
                <a:latin typeface="Roboto"/>
                <a:ea typeface="Roboto"/>
                <a:cs typeface="Roboto"/>
                <a:sym typeface="Roboto"/>
              </a:rPr>
              <a:t>Enhance the visualisation of climate information.</a:t>
            </a:r>
            <a:endParaRPr sz="1600">
              <a:solidFill>
                <a:srgbClr val="0D1964"/>
              </a:solidFill>
              <a:latin typeface="Roboto"/>
              <a:ea typeface="Roboto"/>
              <a:cs typeface="Roboto"/>
              <a:sym typeface="Roboto"/>
            </a:endParaRPr>
          </a:p>
        </p:txBody>
      </p:sp>
      <p:sp>
        <p:nvSpPr>
          <p:cNvPr id="290" name="Google Shape;290;p39"/>
          <p:cNvSpPr txBox="1">
            <a:spLocks noGrp="1"/>
          </p:cNvSpPr>
          <p:nvPr>
            <p:ph type="body" idx="2"/>
          </p:nvPr>
        </p:nvSpPr>
        <p:spPr>
          <a:xfrm>
            <a:off x="7160167" y="3429000"/>
            <a:ext cx="4090800" cy="1916400"/>
          </a:xfrm>
          <a:prstGeom prst="rect">
            <a:avLst/>
          </a:prstGeom>
          <a:noFill/>
          <a:ln>
            <a:noFill/>
          </a:ln>
        </p:spPr>
        <p:txBody>
          <a:bodyPr spcFirstLastPara="1" wrap="square" lIns="91433" tIns="91433" rIns="91433" bIns="91433" anchor="t" anchorCtr="0">
            <a:noAutofit/>
          </a:bodyPr>
          <a:lstStyle/>
          <a:p>
            <a:pPr marL="0" indent="0">
              <a:spcBef>
                <a:spcPts val="0"/>
              </a:spcBef>
              <a:buNone/>
            </a:pPr>
            <a:r>
              <a:rPr lang="sv" sz="1600">
                <a:solidFill>
                  <a:srgbClr val="0D1964"/>
                </a:solidFill>
                <a:latin typeface="Roboto"/>
                <a:ea typeface="Roboto"/>
                <a:cs typeface="Roboto"/>
                <a:sym typeface="Roboto"/>
              </a:rPr>
              <a:t>Trustworthy information,</a:t>
            </a:r>
            <a:endParaRPr sz="1600">
              <a:solidFill>
                <a:srgbClr val="0D1964"/>
              </a:solidFill>
              <a:latin typeface="Roboto"/>
              <a:ea typeface="Roboto"/>
              <a:cs typeface="Roboto"/>
              <a:sym typeface="Roboto"/>
            </a:endParaRPr>
          </a:p>
          <a:p>
            <a:pPr marL="0" indent="0">
              <a:spcBef>
                <a:spcPts val="0"/>
              </a:spcBef>
              <a:buNone/>
            </a:pPr>
            <a:endParaRPr sz="1600">
              <a:solidFill>
                <a:srgbClr val="0D1964"/>
              </a:solidFill>
              <a:latin typeface="Roboto"/>
              <a:ea typeface="Roboto"/>
              <a:cs typeface="Roboto"/>
              <a:sym typeface="Roboto"/>
            </a:endParaRPr>
          </a:p>
          <a:p>
            <a:pPr marL="0" indent="0">
              <a:spcBef>
                <a:spcPts val="0"/>
              </a:spcBef>
              <a:buNone/>
            </a:pPr>
            <a:endParaRPr sz="1600">
              <a:solidFill>
                <a:srgbClr val="0D1964"/>
              </a:solidFill>
              <a:latin typeface="Roboto"/>
              <a:ea typeface="Roboto"/>
              <a:cs typeface="Roboto"/>
              <a:sym typeface="Roboto"/>
            </a:endParaRPr>
          </a:p>
          <a:p>
            <a:pPr marL="0" indent="0">
              <a:spcBef>
                <a:spcPts val="0"/>
              </a:spcBef>
              <a:buNone/>
            </a:pPr>
            <a:r>
              <a:rPr lang="sv" sz="1600">
                <a:solidFill>
                  <a:srgbClr val="0D1964"/>
                </a:solidFill>
                <a:latin typeface="Roboto"/>
                <a:ea typeface="Roboto"/>
                <a:cs typeface="Roboto"/>
                <a:sym typeface="Roboto"/>
              </a:rPr>
              <a:t>Fact-checked reports and documents,</a:t>
            </a:r>
            <a:endParaRPr sz="1600">
              <a:solidFill>
                <a:srgbClr val="0D1964"/>
              </a:solidFill>
              <a:latin typeface="Roboto"/>
              <a:ea typeface="Roboto"/>
              <a:cs typeface="Roboto"/>
              <a:sym typeface="Roboto"/>
            </a:endParaRPr>
          </a:p>
          <a:p>
            <a:pPr marL="0" indent="0">
              <a:spcBef>
                <a:spcPts val="0"/>
              </a:spcBef>
              <a:buNone/>
            </a:pPr>
            <a:endParaRPr sz="1600">
              <a:solidFill>
                <a:srgbClr val="0D1964"/>
              </a:solidFill>
              <a:latin typeface="Roboto"/>
              <a:ea typeface="Roboto"/>
              <a:cs typeface="Roboto"/>
              <a:sym typeface="Roboto"/>
            </a:endParaRPr>
          </a:p>
          <a:p>
            <a:pPr marL="0" indent="0">
              <a:spcBef>
                <a:spcPts val="0"/>
              </a:spcBef>
              <a:buNone/>
            </a:pPr>
            <a:endParaRPr sz="1600">
              <a:solidFill>
                <a:srgbClr val="0D1964"/>
              </a:solidFill>
              <a:latin typeface="Roboto"/>
              <a:ea typeface="Roboto"/>
              <a:cs typeface="Roboto"/>
              <a:sym typeface="Roboto"/>
            </a:endParaRPr>
          </a:p>
          <a:p>
            <a:pPr marL="0" indent="0">
              <a:spcBef>
                <a:spcPts val="0"/>
              </a:spcBef>
              <a:buNone/>
            </a:pPr>
            <a:r>
              <a:rPr lang="sv" sz="1600">
                <a:solidFill>
                  <a:srgbClr val="0D1964"/>
                </a:solidFill>
                <a:latin typeface="Roboto"/>
                <a:ea typeface="Roboto"/>
                <a:cs typeface="Roboto"/>
                <a:sym typeface="Roboto"/>
              </a:rPr>
              <a:t>Relevant and emerging resources, and</a:t>
            </a:r>
            <a:endParaRPr sz="1600">
              <a:solidFill>
                <a:srgbClr val="0D1964"/>
              </a:solidFill>
              <a:latin typeface="Roboto"/>
              <a:ea typeface="Roboto"/>
              <a:cs typeface="Roboto"/>
              <a:sym typeface="Roboto"/>
            </a:endParaRPr>
          </a:p>
          <a:p>
            <a:pPr marL="0" indent="0">
              <a:spcBef>
                <a:spcPts val="0"/>
              </a:spcBef>
              <a:buNone/>
            </a:pPr>
            <a:endParaRPr sz="1600">
              <a:solidFill>
                <a:srgbClr val="0D1964"/>
              </a:solidFill>
              <a:latin typeface="Roboto"/>
              <a:ea typeface="Roboto"/>
              <a:cs typeface="Roboto"/>
              <a:sym typeface="Roboto"/>
            </a:endParaRPr>
          </a:p>
          <a:p>
            <a:pPr marL="0" indent="0">
              <a:spcBef>
                <a:spcPts val="0"/>
              </a:spcBef>
              <a:buNone/>
            </a:pPr>
            <a:endParaRPr sz="1600">
              <a:solidFill>
                <a:srgbClr val="0D1964"/>
              </a:solidFill>
              <a:latin typeface="Roboto"/>
              <a:ea typeface="Roboto"/>
              <a:cs typeface="Roboto"/>
              <a:sym typeface="Roboto"/>
            </a:endParaRPr>
          </a:p>
          <a:p>
            <a:pPr marL="0" indent="0">
              <a:spcBef>
                <a:spcPts val="0"/>
              </a:spcBef>
              <a:buNone/>
            </a:pPr>
            <a:r>
              <a:rPr lang="sv" sz="1600">
                <a:solidFill>
                  <a:srgbClr val="0D1964"/>
                </a:solidFill>
                <a:latin typeface="Roboto"/>
                <a:ea typeface="Roboto"/>
                <a:cs typeface="Roboto"/>
                <a:sym typeface="Roboto"/>
              </a:rPr>
              <a:t>Bi-annual reports.</a:t>
            </a:r>
            <a:endParaRPr sz="1600">
              <a:solidFill>
                <a:srgbClr val="0D1964"/>
              </a:solidFill>
              <a:latin typeface="Roboto"/>
              <a:ea typeface="Roboto"/>
              <a:cs typeface="Roboto"/>
              <a:sym typeface="Roboto"/>
            </a:endParaRPr>
          </a:p>
        </p:txBody>
      </p:sp>
      <p:pic>
        <p:nvPicPr>
          <p:cNvPr id="291" name="Google Shape;291;p39"/>
          <p:cNvPicPr preferRelativeResize="0"/>
          <p:nvPr/>
        </p:nvPicPr>
        <p:blipFill>
          <a:blip r:embed="rId7">
            <a:alphaModFix/>
          </a:blip>
          <a:stretch>
            <a:fillRect/>
          </a:stretch>
        </p:blipFill>
        <p:spPr>
          <a:xfrm>
            <a:off x="6628100" y="3408750"/>
            <a:ext cx="461200" cy="461169"/>
          </a:xfrm>
          <a:prstGeom prst="rect">
            <a:avLst/>
          </a:prstGeom>
          <a:noFill/>
          <a:ln>
            <a:noFill/>
          </a:ln>
        </p:spPr>
      </p:pic>
      <p:pic>
        <p:nvPicPr>
          <p:cNvPr id="292" name="Google Shape;292;p39"/>
          <p:cNvPicPr preferRelativeResize="0"/>
          <p:nvPr/>
        </p:nvPicPr>
        <p:blipFill>
          <a:blip r:embed="rId8">
            <a:alphaModFix/>
          </a:blip>
          <a:stretch>
            <a:fillRect/>
          </a:stretch>
        </p:blipFill>
        <p:spPr>
          <a:xfrm>
            <a:off x="6628100" y="4874367"/>
            <a:ext cx="461200" cy="461200"/>
          </a:xfrm>
          <a:prstGeom prst="rect">
            <a:avLst/>
          </a:prstGeom>
          <a:noFill/>
          <a:ln>
            <a:noFill/>
          </a:ln>
        </p:spPr>
      </p:pic>
      <p:pic>
        <p:nvPicPr>
          <p:cNvPr id="293" name="Google Shape;293;p39"/>
          <p:cNvPicPr preferRelativeResize="0"/>
          <p:nvPr/>
        </p:nvPicPr>
        <p:blipFill>
          <a:blip r:embed="rId9">
            <a:alphaModFix/>
          </a:blip>
          <a:stretch>
            <a:fillRect/>
          </a:stretch>
        </p:blipFill>
        <p:spPr>
          <a:xfrm>
            <a:off x="777900" y="5676633"/>
            <a:ext cx="461200" cy="461200"/>
          </a:xfrm>
          <a:prstGeom prst="rect">
            <a:avLst/>
          </a:prstGeom>
          <a:noFill/>
          <a:ln>
            <a:noFill/>
          </a:ln>
        </p:spPr>
      </p:pic>
      <p:pic>
        <p:nvPicPr>
          <p:cNvPr id="294" name="Google Shape;294;p39"/>
          <p:cNvPicPr preferRelativeResize="0"/>
          <p:nvPr/>
        </p:nvPicPr>
        <p:blipFill>
          <a:blip r:embed="rId10">
            <a:alphaModFix/>
          </a:blip>
          <a:stretch>
            <a:fillRect/>
          </a:stretch>
        </p:blipFill>
        <p:spPr>
          <a:xfrm>
            <a:off x="707334" y="4207834"/>
            <a:ext cx="602333" cy="602333"/>
          </a:xfrm>
          <a:prstGeom prst="rect">
            <a:avLst/>
          </a:prstGeom>
          <a:noFill/>
          <a:ln>
            <a:noFill/>
          </a:ln>
        </p:spPr>
      </p:pic>
      <p:pic>
        <p:nvPicPr>
          <p:cNvPr id="295" name="Google Shape;295;p39"/>
          <p:cNvPicPr preferRelativeResize="0"/>
          <p:nvPr/>
        </p:nvPicPr>
        <p:blipFill>
          <a:blip r:embed="rId11">
            <a:alphaModFix/>
          </a:blip>
          <a:stretch>
            <a:fillRect/>
          </a:stretch>
        </p:blipFill>
        <p:spPr>
          <a:xfrm>
            <a:off x="762300" y="3503800"/>
            <a:ext cx="492400" cy="492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CF402F-D75E-87C3-C3E5-01611AF3821A}"/>
              </a:ext>
            </a:extLst>
          </p:cNvPr>
          <p:cNvSpPr>
            <a:spLocks noGrp="1"/>
          </p:cNvSpPr>
          <p:nvPr>
            <p:ph type="title"/>
          </p:nvPr>
        </p:nvSpPr>
        <p:spPr>
          <a:xfrm>
            <a:off x="457200" y="160199"/>
            <a:ext cx="10972800" cy="1143200"/>
          </a:xfrm>
        </p:spPr>
        <p:txBody>
          <a:bodyPr/>
          <a:lstStyle/>
          <a:p>
            <a:r>
              <a:rPr lang="it-IT" dirty="0"/>
              <a:t>Coinvolgimento della città di Roma nelle attività del progetto AGORA</a:t>
            </a:r>
          </a:p>
        </p:txBody>
      </p:sp>
      <p:sp>
        <p:nvSpPr>
          <p:cNvPr id="3" name="Segnaposto testo 2">
            <a:extLst>
              <a:ext uri="{FF2B5EF4-FFF2-40B4-BE49-F238E27FC236}">
                <a16:creationId xmlns:a16="http://schemas.microsoft.com/office/drawing/2014/main" id="{29E09699-F0F7-FBB0-0D10-6A34FD12E41B}"/>
              </a:ext>
            </a:extLst>
          </p:cNvPr>
          <p:cNvSpPr>
            <a:spLocks noGrp="1"/>
          </p:cNvSpPr>
          <p:nvPr>
            <p:ph type="body" idx="1"/>
          </p:nvPr>
        </p:nvSpPr>
        <p:spPr>
          <a:xfrm>
            <a:off x="190500" y="1371600"/>
            <a:ext cx="11772900" cy="4526000"/>
          </a:xfrm>
        </p:spPr>
        <p:txBody>
          <a:bodyPr/>
          <a:lstStyle/>
          <a:p>
            <a:r>
              <a:rPr lang="it-IT" dirty="0"/>
              <a:t>Supportare CMCC nell’organizzazione di un meeting ad Ottobre che avrà lo scopo di raccogliere le esigenze degli «attori» locali per quanto riguarda i temi dell’adattamento. (Questo appare in linea con le attività del piano on </a:t>
            </a:r>
            <a:r>
              <a:rPr lang="it-IT" dirty="0" err="1"/>
              <a:t>going</a:t>
            </a:r>
            <a:r>
              <a:rPr lang="it-IT" dirty="0"/>
              <a:t>-&gt; attività di stakeholder engagement) </a:t>
            </a:r>
          </a:p>
          <a:p>
            <a:pPr lvl="1"/>
            <a:r>
              <a:rPr lang="it-IT" dirty="0"/>
              <a:t>Nostra proposta di persone da coinvolgere tra quelle coinvolge già nella strategia (che dovrebbe essere già un buon punto di partenza), ma ovviamente ci aspettiamo un tuo supporto.</a:t>
            </a:r>
          </a:p>
          <a:p>
            <a:pPr marL="761981" lvl="1" indent="0">
              <a:buNone/>
            </a:pPr>
            <a:r>
              <a:rPr lang="it-IT" dirty="0"/>
              <a:t>Durante il meeting faremo una definizione di una terminologia comune, sarà presentato un approccio per l’analisi per l’individuazione delle vulnerabilità (baso su IPCC) fondamentale per la REDAZIONE DEL PIANO DI ADATTAMENTO. </a:t>
            </a:r>
          </a:p>
          <a:p>
            <a:pPr lvl="1">
              <a:buFont typeface="Wingdings" panose="05000000000000000000" pitchFamily="2" charset="2"/>
              <a:buChar char="à"/>
            </a:pPr>
            <a:r>
              <a:rPr lang="it-IT" dirty="0">
                <a:sym typeface="Wingdings" panose="05000000000000000000" pitchFamily="2" charset="2"/>
              </a:rPr>
              <a:t>Garantire un po’ di eterogeneità dei partecipanti (enti di ricerca, assessorati, organizzazioni di cittadini, giornalisti….)</a:t>
            </a:r>
          </a:p>
          <a:p>
            <a:pPr lvl="1">
              <a:buFont typeface="Wingdings" panose="05000000000000000000" pitchFamily="2" charset="2"/>
              <a:buChar char="à"/>
            </a:pPr>
            <a:r>
              <a:rPr lang="it-IT" dirty="0">
                <a:highlight>
                  <a:srgbClr val="FFFF00"/>
                </a:highlight>
                <a:sym typeface="Wingdings" panose="05000000000000000000" pitchFamily="2" charset="2"/>
              </a:rPr>
              <a:t>Date di ottobre? </a:t>
            </a:r>
            <a:endParaRPr lang="it-IT" dirty="0">
              <a:highlight>
                <a:srgbClr val="FFFF00"/>
              </a:highlight>
            </a:endParaRPr>
          </a:p>
        </p:txBody>
      </p:sp>
    </p:spTree>
    <p:extLst>
      <p:ext uri="{BB962C8B-B14F-4D97-AF65-F5344CB8AC3E}">
        <p14:creationId xmlns:p14="http://schemas.microsoft.com/office/powerpoint/2010/main" val="173051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1067</Words>
  <Application>Microsoft Office PowerPoint</Application>
  <PresentationFormat>Widescreen</PresentationFormat>
  <Paragraphs>132</Paragraphs>
  <Slides>10</Slides>
  <Notes>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10</vt:i4>
      </vt:variant>
    </vt:vector>
  </HeadingPairs>
  <TitlesOfParts>
    <vt:vector size="20" baseType="lpstr">
      <vt:lpstr>Arial</vt:lpstr>
      <vt:lpstr>Arial</vt:lpstr>
      <vt:lpstr>Arial MT</vt:lpstr>
      <vt:lpstr>Calibri</vt:lpstr>
      <vt:lpstr>DIN Condensed</vt:lpstr>
      <vt:lpstr>Roboto</vt:lpstr>
      <vt:lpstr>Segoe UI</vt:lpstr>
      <vt:lpstr>-webkit-standard</vt:lpstr>
      <vt:lpstr>Wingdings</vt:lpstr>
      <vt:lpstr>Office Theme</vt:lpstr>
      <vt:lpstr>Presentazione standard di PowerPoint</vt:lpstr>
      <vt:lpstr>Cosa è la MISSION?</vt:lpstr>
      <vt:lpstr>A chi si rivolge?</vt:lpstr>
      <vt:lpstr>Presentazione standard di PowerPoint</vt:lpstr>
      <vt:lpstr>BENEFICI E SUPPORTO per i Firmatari della Carta</vt:lpstr>
      <vt:lpstr>EU Mission Adaptation Community</vt:lpstr>
      <vt:lpstr>Presentazione standard di PowerPoint</vt:lpstr>
      <vt:lpstr>Presentazione standard di PowerPoint</vt:lpstr>
      <vt:lpstr>Coinvolgimento della città di Roma nelle attività del progetto AGORA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Fonts</dc:title>
  <dc:creator>MATT Stephanie (CLIMA)</dc:creator>
  <cp:lastModifiedBy>Paola Mercogliano</cp:lastModifiedBy>
  <cp:revision>8</cp:revision>
  <dcterms:created xsi:type="dcterms:W3CDTF">2023-07-25T10:47:43Z</dcterms:created>
  <dcterms:modified xsi:type="dcterms:W3CDTF">2025-04-29T07:31:35Z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2023-06-28T00:00:00Z</vt:filetime>
  </property>
  <property fmtid="{D5CDD505-2E9C-101B-9397-08002B2CF9AE}" pid="3" name="Creator">
    <vt:lpwstr>Microsoft® PowerPoint® for Microsoft 365</vt:lpwstr>
  </property>
  <property fmtid="{D5CDD505-2E9C-101B-9397-08002B2CF9AE}" pid="4" name="LastSaved">
    <vt:filetime>2023-07-25T00:00:00Z</vt:filetime>
  </property>
</Properties>
</file>