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08_F9898C57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1"/>
  </p:notesMasterIdLst>
  <p:handoutMasterIdLst>
    <p:handoutMasterId r:id="rId22"/>
  </p:handoutMasterIdLst>
  <p:sldIdLst>
    <p:sldId id="256" r:id="rId6"/>
    <p:sldId id="11607" r:id="rId7"/>
    <p:sldId id="264" r:id="rId8"/>
    <p:sldId id="11626" r:id="rId9"/>
    <p:sldId id="11606" r:id="rId10"/>
    <p:sldId id="11608" r:id="rId11"/>
    <p:sldId id="259" r:id="rId12"/>
    <p:sldId id="263" r:id="rId13"/>
    <p:sldId id="11610" r:id="rId14"/>
    <p:sldId id="11609" r:id="rId15"/>
    <p:sldId id="261" r:id="rId16"/>
    <p:sldId id="11614" r:id="rId17"/>
    <p:sldId id="11612" r:id="rId18"/>
    <p:sldId id="258" r:id="rId19"/>
    <p:sldId id="11605" r:id="rId20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8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FBFC69-524B-D6B3-A8FA-740EC46BB665}" name="Rachel Furner" initials="RF" userId="S::rachel.furner@ecmwf.int::e4e4438f-ca1a-401e-acb5-93ac1af43d3b" providerId="AD"/>
  <p188:author id="{8826BBB4-F879-00B8-7010-97FEE566A810}" name="Lorenzo Zampieri" initials="LZ" userId="S::lorenzo.zampieri@ecmwf.int::f897ec90-11c6-442c-a905-440c3d4d916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6C8AAF"/>
    <a:srgbClr val="064E83"/>
    <a:srgbClr val="8483B4"/>
    <a:srgbClr val="97B3C9"/>
    <a:srgbClr val="2E3F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FFE78D-9BA4-9848-A968-55AE9F1A8F18}" v="1" dt="2025-04-25T14:36:33.596"/>
    <p1510:client id="{D9A71C14-F1AA-9013-950D-8B51278E41A9}" v="2" dt="2025-04-25T14:40:44.718"/>
    <p1510:client id="{E5BCA11D-11F5-F229-E486-A83A299CC597}" v="2954" dt="2025-04-25T15:41:50.5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8"/>
    <p:restoredTop sz="94398"/>
  </p:normalViewPr>
  <p:slideViewPr>
    <p:cSldViewPr snapToGrid="0">
      <p:cViewPr varScale="1">
        <p:scale>
          <a:sx n="76" d="100"/>
          <a:sy n="76" d="100"/>
        </p:scale>
        <p:origin x="1912" y="200"/>
      </p:cViewPr>
      <p:guideLst>
        <p:guide orient="horz" pos="2160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comments/modernComment_108_F9898C5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2ECE66-7235-427F-A1C9-F04F382138D4}" authorId="{8826BBB4-F879-00B8-7010-97FEE566A810}" status="resolved" created="2025-04-25T14:40:44.718" complete="100000">
    <pc:sldMkLst xmlns:pc="http://schemas.microsoft.com/office/powerpoint/2013/main/command">
      <pc:docMk/>
      <pc:sldMk cId="4186541143" sldId="264"/>
    </pc:sldMkLst>
    <p188:replyLst>
      <p188:reply id="{E2FDB541-2436-41A8-AEE8-F1D9A77EE1A0}" authorId="{84FBFC69-524B-D6B3-A8FA-740EC46BB665}" created="2025-04-25T14:42:15.065">
        <p188:txBody>
          <a:bodyPr/>
          <a:lstStyle/>
          <a:p>
            <a:r>
              <a:rPr lang="en-GB"/>
              <a:t>good point, gone for river runoff so clear to anyone not used to dealing with runoff</a:t>
            </a:r>
          </a:p>
        </p188:txBody>
      </p188:reply>
    </p188:replyLst>
    <p188:txBody>
      <a:bodyPr/>
      <a:lstStyle/>
      <a:p>
        <a:r>
          <a:rPr lang="en-US"/>
          <a:t>Maybe runoff instread of rivers?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1A7-8A0E-BC4A-B507-BC9FBEDEB94D}" type="datetime1">
              <a:rPr lang="en-US" smtClean="0"/>
              <a:pPr/>
              <a:t>4/27/25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E683-3A33-1F4A-90D8-528147015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1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BA50B-6875-0F43-A70A-41BA2A188017}" type="datetime1">
              <a:rPr lang="en-US" smtClean="0"/>
              <a:pPr/>
              <a:t>4/27/25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270C-FB42-C54A-AC71-B4EEB4FA7F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67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Plot shows temperature for a cross section at </a:t>
            </a:r>
            <a:r>
              <a:rPr lang="en-US"/>
              <a:t>20.5 South. Faint white lines show 75 NEMO (physical model) levels, bold white lines show the 23 levels taken for the ML model.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Upper plot shows a zoom in of the surface 150m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6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–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97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For sliding window transformer, the attention covers latitude bands, with variation dependant upon latitude of the grid point chosen.</a:t>
            </a:r>
          </a:p>
          <a:p>
            <a:r>
              <a:rPr lang="en-US">
                <a:ea typeface="Calibri"/>
                <a:cs typeface="Calibri"/>
              </a:rPr>
              <a:t>For multiscale graph with attention, the attention pattern varies based on which (how many) of the graph meshes the point exists on – on the left the point is on all levels of the multi-mesh, on the right the point only exists on the fine resolution </a:t>
            </a:r>
            <a:r>
              <a:rPr lang="en-US" err="1">
                <a:ea typeface="Calibri"/>
                <a:cs typeface="Calibri"/>
              </a:rPr>
              <a:t>mutli</a:t>
            </a:r>
            <a:r>
              <a:rPr lang="en-US">
                <a:ea typeface="Calibri"/>
                <a:cs typeface="Calibri"/>
              </a:rPr>
              <a:t>-mesh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45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Prediction on the left, truth in the middle, errors on the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13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Run with transformer (AIFS style)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99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However, by scaling the rms with a baseline of a persistence forecast we see that the low RMS scores at depth are due to the ease of this forecast problem.</a:t>
            </a:r>
          </a:p>
          <a:p>
            <a:r>
              <a:rPr lang="en-US">
                <a:ea typeface="Calibri"/>
                <a:cs typeface="Calibri"/>
              </a:rPr>
              <a:t>And while absolute RMS errors here are small, these errors can be more impactful.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88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We improve performace at depth when we scale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5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8076534" y="5984875"/>
            <a:ext cx="1953066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April 27, 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000" y="1294198"/>
            <a:ext cx="7869600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000" y="1980000"/>
            <a:ext cx="7869600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0" y="2700001"/>
            <a:ext cx="7869600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000" y="3121224"/>
            <a:ext cx="7869600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000" y="3429000"/>
            <a:ext cx="7869600" cy="22826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err="1"/>
              <a:t>email@ddress</a:t>
            </a:r>
            <a:endParaRPr lang="en-GB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0" y="5984875"/>
            <a:ext cx="2135591" cy="3669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000" y="360000"/>
            <a:ext cx="786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59999" y="936000"/>
            <a:ext cx="7869601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1" y="6293597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40000" y="360000"/>
            <a:ext cx="570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40000" y="936000"/>
            <a:ext cx="570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582373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1" y="6293597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000" y="936000"/>
            <a:ext cx="1002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00" y="6308254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8288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8_F9898C5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3.png"/><Relationship Id="rId5" Type="http://schemas.microsoft.com/office/2007/relationships/media" Target="../media/media3.mp4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160000" y="1712483"/>
            <a:ext cx="7869600" cy="1025922"/>
          </a:xfrm>
        </p:spPr>
        <p:txBody>
          <a:bodyPr/>
          <a:lstStyle/>
          <a:p>
            <a:r>
              <a:rPr lang="en-US">
                <a:latin typeface="Arial"/>
                <a:ea typeface="Open Sans"/>
                <a:cs typeface="Arial"/>
              </a:rPr>
              <a:t>Developing a data-driven global ocean model at ECMWF 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2159225" y="3154727"/>
            <a:ext cx="7869600" cy="923330"/>
          </a:xfrm>
        </p:spPr>
        <p:txBody>
          <a:bodyPr vert="horz" wrap="square" lIns="0" tIns="0" rIns="0" bIns="0" anchor="t">
            <a:spAutoFit/>
          </a:bodyPr>
          <a:lstStyle/>
          <a:p>
            <a:r>
              <a:rPr lang="en-US" dirty="0">
                <a:cs typeface="Arial"/>
              </a:rPr>
              <a:t>Rachel Furner, </a:t>
            </a:r>
            <a:r>
              <a:rPr lang="en-US" dirty="0">
                <a:latin typeface="Arial"/>
                <a:ea typeface="Open Sans"/>
                <a:cs typeface="Arial"/>
              </a:rPr>
              <a:t>Rilwan </a:t>
            </a:r>
            <a:r>
              <a:rPr lang="en-US" dirty="0" err="1">
                <a:latin typeface="Arial"/>
                <a:ea typeface="Open Sans"/>
                <a:cs typeface="Arial"/>
              </a:rPr>
              <a:t>Adewoyin</a:t>
            </a:r>
            <a:r>
              <a:rPr lang="en-US" dirty="0">
                <a:latin typeface="Arial"/>
                <a:ea typeface="Open Sans"/>
                <a:cs typeface="Arial"/>
              </a:rPr>
              <a:t>, Mario Santa Cruz, Sara Hahner, Sarah Keeley, Kristian Mogensen, Lorenzo Zampieri, and many others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159225" y="2827812"/>
            <a:ext cx="7869600" cy="213969"/>
          </a:xfrm>
        </p:spPr>
        <p:txBody>
          <a:bodyPr vert="horz" wrap="square" lIns="0" tIns="0" rIns="0" bIns="0" anchor="t">
            <a:spAutoFit/>
          </a:bodyPr>
          <a:lstStyle/>
          <a:p>
            <a:r>
              <a:rPr lang="en-US" dirty="0" err="1">
                <a:cs typeface="Arial"/>
              </a:rPr>
              <a:t>rachel.furner@ecmwf.int</a:t>
            </a:r>
            <a:endParaRPr lang="en-US" dirty="0"/>
          </a:p>
        </p:txBody>
      </p:sp>
      <p:pic>
        <p:nvPicPr>
          <p:cNvPr id="1028" name="Picture 4" descr="Logo">
            <a:extLst>
              <a:ext uri="{FF2B5EF4-FFF2-40B4-BE49-F238E27FC236}">
                <a16:creationId xmlns:a16="http://schemas.microsoft.com/office/drawing/2014/main" id="{49143B90-FED3-8539-4E56-10A403D3C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225" y="4159206"/>
            <a:ext cx="2200124" cy="79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31970-F1F5-C1C5-3849-C06944B42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A34B5-AD99-84D3-BC98-DDAE23A60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959" y="2055705"/>
            <a:ext cx="7869600" cy="1371719"/>
          </a:xfrm>
        </p:spPr>
        <p:txBody>
          <a:bodyPr lIns="0" tIns="0" rIns="0" bIns="0" anchor="t"/>
          <a:lstStyle/>
          <a:p>
            <a:pPr algn="ctr">
              <a:lnSpc>
                <a:spcPct val="100000"/>
              </a:lnSpc>
            </a:pPr>
            <a:r>
              <a:rPr lang="en-US" sz="3600">
                <a:cs typeface="Arial"/>
              </a:rPr>
              <a:t>Impact of loss scaling based on increments</a:t>
            </a: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C640F-EAB7-5D2F-D12D-6700CDE7E3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7B159-F9C6-9126-614A-E820E5E4B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</p:spTree>
    <p:extLst>
      <p:ext uri="{BB962C8B-B14F-4D97-AF65-F5344CB8AC3E}">
        <p14:creationId xmlns:p14="http://schemas.microsoft.com/office/powerpoint/2010/main" val="282553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07A72-4A16-0E31-E334-CBA4930BB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E1DD1-7D7B-9DD4-19EE-AB5E89AF0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>
                <a:cs typeface="Arial"/>
              </a:rPr>
              <a:t>Performance over depth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891FF-C88F-2F40-6411-921FA1B58B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94F5D-0BA0-BC3E-B621-F9B67E0DA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8" name="Picture 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6414B82-858A-84F7-A091-13DCB603C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44" y="1188209"/>
            <a:ext cx="5488417" cy="39776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C7FEB7-0EB7-CBA9-57CC-5C9BA135E2A0}"/>
              </a:ext>
            </a:extLst>
          </p:cNvPr>
          <p:cNvSpPr txBox="1"/>
          <p:nvPr/>
        </p:nvSpPr>
        <p:spPr>
          <a:xfrm>
            <a:off x="6568156" y="2259725"/>
            <a:ext cx="44101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Arial"/>
              </a:rPr>
              <a:t>Largest errors in the mid levels, very low errors at depth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317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EE2A5-B940-68A6-76BA-6E46E0AD4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3DC45-0EB0-D47D-9937-C04BB619C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>
                <a:cs typeface="Arial"/>
              </a:rPr>
              <a:t>Performance over depth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D9C5C-482A-DDE2-D84F-2120ABDA11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597C1-C7FD-E54C-E6CD-7D30779D6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27E4725A-601F-6C35-C838-2E75F60C2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956" y="1189757"/>
            <a:ext cx="5638492" cy="3969314"/>
          </a:xfrm>
          <a:prstGeom prst="rect">
            <a:avLst/>
          </a:prstGeom>
        </p:spPr>
      </p:pic>
      <p:pic>
        <p:nvPicPr>
          <p:cNvPr id="8" name="Picture 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96F802A8-CFD7-3F66-8FC6-61DBE649D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44" y="1188209"/>
            <a:ext cx="5488417" cy="39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77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DD634-5BFE-F97A-F681-923220810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01558-BC5C-BA10-1968-6A71D41AE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13" y="50317"/>
            <a:ext cx="11975422" cy="358617"/>
          </a:xfrm>
        </p:spPr>
        <p:txBody>
          <a:bodyPr lIns="0" tIns="0" rIns="0" bIns="0" anchor="t"/>
          <a:lstStyle/>
          <a:p>
            <a:pPr algn="ctr"/>
            <a:r>
              <a:rPr lang="en-US" sz="3200">
                <a:cs typeface="Arial"/>
              </a:rPr>
              <a:t>Impact of scaling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77B54-5A03-8215-2F77-86F5456E25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B01D0-E00C-987A-8610-4AB9B68BE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C55BBE-C7C4-4341-95B0-70C10BF4EF00}"/>
              </a:ext>
            </a:extLst>
          </p:cNvPr>
          <p:cNvSpPr txBox="1"/>
          <p:nvPr/>
        </p:nvSpPr>
        <p:spPr>
          <a:xfrm>
            <a:off x="2484631" y="246476"/>
            <a:ext cx="30498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tx2"/>
                </a:solidFill>
                <a:cs typeface="Arial"/>
              </a:rPr>
              <a:t>Standard 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C6A7A9-548B-C42E-693F-1116606438B8}"/>
              </a:ext>
            </a:extLst>
          </p:cNvPr>
          <p:cNvSpPr txBox="1"/>
          <p:nvPr/>
        </p:nvSpPr>
        <p:spPr>
          <a:xfrm>
            <a:off x="8405209" y="243940"/>
            <a:ext cx="30498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tx2"/>
                </a:solidFill>
                <a:cs typeface="Arial"/>
              </a:rPr>
              <a:t>Tendency scaling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91BA7B-1B7C-185F-D36A-DC732B43DFC6}"/>
              </a:ext>
            </a:extLst>
          </p:cNvPr>
          <p:cNvSpPr txBox="1"/>
          <p:nvPr/>
        </p:nvSpPr>
        <p:spPr>
          <a:xfrm>
            <a:off x="353148" y="1794537"/>
            <a:ext cx="15276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tx2"/>
                </a:solidFill>
                <a:cs typeface="Arial"/>
              </a:rPr>
              <a:t>Temperature</a:t>
            </a:r>
            <a:endParaRPr lang="en-US">
              <a:solidFill>
                <a:schemeClr val="tx2"/>
              </a:solidFill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3CD176-3EFD-02E7-5AAA-7B5D937BF413}"/>
              </a:ext>
            </a:extLst>
          </p:cNvPr>
          <p:cNvSpPr txBox="1"/>
          <p:nvPr/>
        </p:nvSpPr>
        <p:spPr>
          <a:xfrm>
            <a:off x="353044" y="4291047"/>
            <a:ext cx="15276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tx2"/>
                </a:solidFill>
                <a:cs typeface="Arial"/>
              </a:rPr>
              <a:t>Velocity (Northward)</a:t>
            </a:r>
            <a:endParaRPr lang="en-US">
              <a:solidFill>
                <a:schemeClr val="tx2"/>
              </a:solidFill>
            </a:endParaRPr>
          </a:p>
        </p:txBody>
      </p:sp>
      <p:pic>
        <p:nvPicPr>
          <p:cNvPr id="6" name="Picture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AD6B430B-DF21-D008-11B1-ACB95357B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601" y="547467"/>
            <a:ext cx="4018038" cy="2868746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8B68FC77-EEAA-E481-F244-54B0CC6B0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432" y="3417262"/>
            <a:ext cx="4018037" cy="2874989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FB6AC3E-7605-E838-CCE7-9A8F67B59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278" y="559486"/>
            <a:ext cx="4024280" cy="2868743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CDD624F0-BF0B-18EA-9541-C8DE7F298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514" y="3417263"/>
            <a:ext cx="4018035" cy="28812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65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72161-55DE-F2F1-44F0-959D78229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3321-3C6C-8331-91C8-C999FEC97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333745"/>
            <a:ext cx="7869600" cy="369332"/>
          </a:xfrm>
        </p:spPr>
        <p:txBody>
          <a:bodyPr lIns="0" tIns="0" rIns="0" bIns="0" anchor="t"/>
          <a:lstStyle/>
          <a:p>
            <a:pPr algn="ctr"/>
            <a:r>
              <a:rPr lang="en-US" sz="3600" dirty="0">
                <a:cs typeface="Arial"/>
              </a:rPr>
              <a:t>Summary and future plans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B1712-E3FD-6666-8A0C-BB42667E3CA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7962" y="790200"/>
            <a:ext cx="10893833" cy="4986000"/>
          </a:xfrm>
        </p:spPr>
        <p:txBody>
          <a:bodyPr lIns="0" tIns="0" rIns="0" bIns="0" anchor="t"/>
          <a:lstStyle/>
          <a:p>
            <a:pPr marL="457200" indent="-179705">
              <a:lnSpc>
                <a:spcPct val="100000"/>
              </a:lnSpc>
            </a:pPr>
            <a:r>
              <a:rPr lang="en-US" sz="2400" dirty="0">
                <a:solidFill>
                  <a:schemeClr val="accent1"/>
                </a:solidFill>
                <a:cs typeface="Arial"/>
              </a:rPr>
              <a:t>Choice of architecture impacts performance on sub-seasonal timescales (and beyond)</a:t>
            </a:r>
          </a:p>
          <a:p>
            <a:pPr marL="457200" indent="-179705">
              <a:lnSpc>
                <a:spcPct val="100000"/>
              </a:lnSpc>
            </a:pPr>
            <a:r>
              <a:rPr lang="en-US" sz="2400" dirty="0">
                <a:solidFill>
                  <a:schemeClr val="tx2"/>
                </a:solidFill>
                <a:cs typeface="Arial"/>
              </a:rPr>
              <a:t>Predicting changes in the deep ocean is, in one sense, very easy... but beating persistence v difficult</a:t>
            </a:r>
          </a:p>
          <a:p>
            <a:pPr marL="457200" indent="-179705">
              <a:lnSpc>
                <a:spcPct val="100000"/>
              </a:lnSpc>
            </a:pPr>
            <a:r>
              <a:rPr lang="en-US" sz="2400" dirty="0">
                <a:solidFill>
                  <a:schemeClr val="accent1"/>
                </a:solidFill>
                <a:cs typeface="Arial"/>
              </a:rPr>
              <a:t>Scaling the loss function by the tendency improves performance in slow changing variables – here at depth</a:t>
            </a:r>
          </a:p>
          <a:p>
            <a:pPr marL="457200" indent="-179705">
              <a:lnSpc>
                <a:spcPct val="100000"/>
              </a:lnSpc>
            </a:pPr>
            <a:r>
              <a:rPr lang="en-US" sz="2400" dirty="0">
                <a:solidFill>
                  <a:schemeClr val="tx2"/>
                </a:solidFill>
                <a:cs typeface="Arial"/>
              </a:rPr>
              <a:t>Future work:</a:t>
            </a:r>
          </a:p>
          <a:p>
            <a:pPr marL="1087120" lvl="1" indent="-274320">
              <a:lnSpc>
                <a:spcPct val="100000"/>
              </a:lnSpc>
              <a:buFont typeface="Courier New"/>
              <a:buChar char="o"/>
            </a:pPr>
            <a:r>
              <a:rPr lang="en-US" sz="2200" dirty="0">
                <a:solidFill>
                  <a:schemeClr val="tx2"/>
                </a:solidFill>
                <a:cs typeface="Arial"/>
              </a:rPr>
              <a:t>Assess sensitivity to vertical resolution</a:t>
            </a:r>
          </a:p>
          <a:p>
            <a:pPr marL="1087120" lvl="1" indent="-274320">
              <a:lnSpc>
                <a:spcPct val="100000"/>
              </a:lnSpc>
              <a:buFont typeface="Courier New"/>
              <a:buChar char="o"/>
            </a:pPr>
            <a:r>
              <a:rPr lang="en-US" sz="2200" dirty="0">
                <a:solidFill>
                  <a:schemeClr val="tx2"/>
                </a:solidFill>
                <a:cs typeface="Arial"/>
              </a:rPr>
              <a:t>Move to coupled model set up</a:t>
            </a:r>
          </a:p>
          <a:p>
            <a:pPr marL="1087120" lvl="1" indent="-274320">
              <a:lnSpc>
                <a:spcPct val="100000"/>
              </a:lnSpc>
              <a:buFont typeface="Courier New"/>
              <a:buChar char="o"/>
            </a:pPr>
            <a:r>
              <a:rPr lang="en-US" sz="2200" dirty="0">
                <a:solidFill>
                  <a:schemeClr val="tx2"/>
                </a:solidFill>
                <a:cs typeface="Arial"/>
              </a:rPr>
              <a:t>Increase horizontal resolution and compare to operational models and other data-driven models</a:t>
            </a:r>
          </a:p>
          <a:p>
            <a:pPr marL="1087120" lvl="1" indent="-274320">
              <a:lnSpc>
                <a:spcPct val="100000"/>
              </a:lnSpc>
              <a:buFont typeface="Courier New"/>
              <a:buChar char="o"/>
            </a:pPr>
            <a:r>
              <a:rPr lang="en-US" sz="2200" dirty="0">
                <a:solidFill>
                  <a:schemeClr val="tx2"/>
                </a:solidFill>
                <a:cs typeface="Arial"/>
              </a:rPr>
              <a:t>And lots more!</a:t>
            </a:r>
          </a:p>
          <a:p>
            <a:pPr indent="-179705"/>
            <a:endParaRPr lang="en-US" dirty="0">
              <a:cs typeface="Arial"/>
            </a:endParaRPr>
          </a:p>
          <a:p>
            <a:pPr indent="-179705"/>
            <a:endParaRPr lang="en-US" dirty="0">
              <a:cs typeface="Arial"/>
            </a:endParaRPr>
          </a:p>
          <a:p>
            <a:pPr indent="-179705"/>
            <a:endParaRPr lang="en-US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8F993-D7D8-2397-00B2-495F7C07E7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41DA4-3FBF-7C9B-94E4-54B35B306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</p:spTree>
    <p:extLst>
      <p:ext uri="{BB962C8B-B14F-4D97-AF65-F5344CB8AC3E}">
        <p14:creationId xmlns:p14="http://schemas.microsoft.com/office/powerpoint/2010/main" val="2150990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D54F6-D354-9644-D66F-1A6D785B4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39" y="156937"/>
            <a:ext cx="12010111" cy="636034"/>
          </a:xfrm>
        </p:spPr>
        <p:txBody>
          <a:bodyPr lIns="0" tIns="0" rIns="0" bIns="0" anchor="t"/>
          <a:lstStyle/>
          <a:p>
            <a:pPr algn="ctr">
              <a:lnSpc>
                <a:spcPct val="100000"/>
              </a:lnSpc>
            </a:pPr>
            <a:r>
              <a:rPr lang="en-GB" sz="3600"/>
              <a:t>Training on ORAS6 reanalysis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9A4C2-4563-4085-F890-CA4F7188F6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BBA7F-64D5-8055-F891-AB05413EB2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1026" name="Picture 2" descr="A diagram of a wind&#10;&#10;Description automatically generated with medium confidence">
            <a:extLst>
              <a:ext uri="{FF2B5EF4-FFF2-40B4-BE49-F238E27FC236}">
                <a16:creationId xmlns:a16="http://schemas.microsoft.com/office/drawing/2014/main" id="{69477ADD-3E5D-9942-424C-9614CBA365C5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69" y="794003"/>
            <a:ext cx="9906052" cy="488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9AA5F9-54D3-8478-22F4-B12B30EE7258}"/>
              </a:ext>
            </a:extLst>
          </p:cNvPr>
          <p:cNvSpPr txBox="1"/>
          <p:nvPr/>
        </p:nvSpPr>
        <p:spPr>
          <a:xfrm>
            <a:off x="4799250" y="5672193"/>
            <a:ext cx="6988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r>
              <a:rPr lang="en-GB" sz="2400">
                <a:solidFill>
                  <a:srgbClr val="064E83"/>
                </a:solidFill>
                <a:latin typeface="+mj-lt"/>
                <a:ea typeface="+mj-ea"/>
                <a:cs typeface="+mj-cs"/>
              </a:rPr>
              <a:t>ORAS6 will be used as ocean forcing for ERA6</a:t>
            </a:r>
          </a:p>
        </p:txBody>
      </p:sp>
    </p:spTree>
    <p:extLst>
      <p:ext uri="{BB962C8B-B14F-4D97-AF65-F5344CB8AC3E}">
        <p14:creationId xmlns:p14="http://schemas.microsoft.com/office/powerpoint/2010/main" val="2697022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D04EE-5210-1457-908E-A3EC37EB1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480B-AC2F-4DA7-7407-45457713B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2607018"/>
            <a:ext cx="7869600" cy="369332"/>
          </a:xfrm>
        </p:spPr>
        <p:txBody>
          <a:bodyPr lIns="0" tIns="0" rIns="0" bIns="0" anchor="t"/>
          <a:lstStyle/>
          <a:p>
            <a:pPr algn="ctr"/>
            <a:r>
              <a:rPr lang="en-US" sz="3600">
                <a:cs typeface="Arial"/>
              </a:rPr>
              <a:t>Fundamental set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55ED7-94D5-FBF4-1861-32753B9579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788F3-07BC-7992-C285-72608C8A8F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</p:spTree>
    <p:extLst>
      <p:ext uri="{BB962C8B-B14F-4D97-AF65-F5344CB8AC3E}">
        <p14:creationId xmlns:p14="http://schemas.microsoft.com/office/powerpoint/2010/main" val="2221284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3943-6CB0-4DF4-D14A-018C80F9E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02C1-43BC-9BE0-D721-B01213AD4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06" y="246338"/>
            <a:ext cx="5066928" cy="555521"/>
          </a:xfrm>
        </p:spPr>
        <p:txBody>
          <a:bodyPr lIns="0" tIns="0" rIns="0" bIns="0" anchor="t"/>
          <a:lstStyle/>
          <a:p>
            <a:pPr algn="ctr"/>
            <a:r>
              <a:rPr lang="en-US" sz="2800" dirty="0">
                <a:cs typeface="Arial"/>
              </a:rPr>
              <a:t>Training data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75172-8199-F8D0-89EB-F00E063348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4880" y="688876"/>
            <a:ext cx="4919064" cy="5295167"/>
          </a:xfrm>
        </p:spPr>
        <p:txBody>
          <a:bodyPr lIns="0" tIns="0" rIns="0" bIns="0" anchor="t"/>
          <a:lstStyle/>
          <a:p>
            <a:pPr marL="180000"/>
            <a:r>
              <a:rPr lang="en-US" dirty="0">
                <a:solidFill>
                  <a:srgbClr val="6C8AAF"/>
                </a:solidFill>
                <a:cs typeface="Arial"/>
              </a:rPr>
              <a:t>Training data comes from ORAS6 (ECMWF ocean reanalysis product)</a:t>
            </a:r>
          </a:p>
          <a:p>
            <a:pPr marL="180000">
              <a:lnSpc>
                <a:spcPct val="100000"/>
              </a:lnSpc>
              <a:spcAft>
                <a:spcPts val="200"/>
              </a:spcAft>
            </a:pPr>
            <a:r>
              <a:rPr lang="en-US" sz="1800" dirty="0">
                <a:solidFill>
                  <a:schemeClr val="tx2"/>
                </a:solidFill>
                <a:cs typeface="Arial"/>
              </a:rPr>
              <a:t>Training period 2001-2010</a:t>
            </a:r>
            <a:endParaRPr lang="en-US" dirty="0">
              <a:solidFill>
                <a:schemeClr val="tx2"/>
              </a:solidFill>
              <a:cs typeface="Arial"/>
            </a:endParaRPr>
          </a:p>
          <a:p>
            <a:pPr marL="180000">
              <a:lnSpc>
                <a:spcPct val="100000"/>
              </a:lnSpc>
              <a:spcAft>
                <a:spcPts val="200"/>
              </a:spcAft>
            </a:pPr>
            <a:r>
              <a:rPr lang="en-US" sz="1800" dirty="0">
                <a:solidFill>
                  <a:srgbClr val="6C8AAF"/>
                </a:solidFill>
                <a:cs typeface="Arial"/>
              </a:rPr>
              <a:t>Validation period 2011, test period 2012</a:t>
            </a:r>
            <a:endParaRPr lang="en-US" dirty="0">
              <a:solidFill>
                <a:srgbClr val="6C8AAF"/>
              </a:solidFill>
              <a:cs typeface="Arial"/>
            </a:endParaRPr>
          </a:p>
          <a:p>
            <a:pPr marL="180000"/>
            <a:r>
              <a:rPr lang="en-US" dirty="0">
                <a:solidFill>
                  <a:srgbClr val="064E83"/>
                </a:solidFill>
                <a:cs typeface="Arial"/>
              </a:rPr>
              <a:t>Ocean variables: Temperature, salinity, eastward and northward velocity from 23 vertical levels, sea surface height</a:t>
            </a:r>
          </a:p>
          <a:p>
            <a:pPr marL="180000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rial"/>
              </a:rPr>
              <a:t>Sea Ice variables: Sea-ice concentration, volume, salinity, albedo, eastward and northward velocity, snow volume over ice, salt flux into sea</a:t>
            </a:r>
          </a:p>
          <a:p>
            <a:pPr marL="180000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rial"/>
              </a:rPr>
              <a:t>Forcing: River runoff, 10m winds, 2m temperature, 2m dewpoint temperature, atmospheric mean sea level pressure, short wave and long wave radiation, precipitation</a:t>
            </a:r>
          </a:p>
          <a:p>
            <a:pPr marL="180000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Arial"/>
              </a:rPr>
              <a:t>Static inputs: Bathymetry, cos &amp; sin of longitude and latitude, cos &amp; sin of Julien day and time of day, cos of zenith angle</a:t>
            </a:r>
          </a:p>
          <a:p>
            <a:pPr indent="0">
              <a:buNone/>
            </a:pPr>
            <a:endParaRPr lang="en-US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236B1-5571-A3BE-6C06-75546CD05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D9927-BD33-7563-B94F-A731495D1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9C3DD8-AB6D-3C48-FA4E-3376FB2BA2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442"/>
          <a:stretch/>
        </p:blipFill>
        <p:spPr>
          <a:xfrm>
            <a:off x="5377005" y="2114584"/>
            <a:ext cx="6508174" cy="3700143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67D68F-DCC2-21B9-B1EA-E3DBF9E865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53" t="87478" r="8246"/>
          <a:stretch/>
        </p:blipFill>
        <p:spPr>
          <a:xfrm>
            <a:off x="6011712" y="5813846"/>
            <a:ext cx="5589162" cy="601436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176FFD-2F3F-FAC5-1E76-91AA3E2029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108" b="22005"/>
          <a:stretch/>
        </p:blipFill>
        <p:spPr>
          <a:xfrm>
            <a:off x="5529125" y="157127"/>
            <a:ext cx="6235313" cy="19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4114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169">
            <a:extLst>
              <a:ext uri="{FF2B5EF4-FFF2-40B4-BE49-F238E27FC236}">
                <a16:creationId xmlns:a16="http://schemas.microsoft.com/office/drawing/2014/main" id="{56740D01-1667-F0ED-65A5-A6791E7246BC}"/>
              </a:ext>
            </a:extLst>
          </p:cNvPr>
          <p:cNvGrpSpPr/>
          <p:nvPr/>
        </p:nvGrpSpPr>
        <p:grpSpPr>
          <a:xfrm>
            <a:off x="1004439" y="2086883"/>
            <a:ext cx="9497877" cy="1730553"/>
            <a:chOff x="5831199" y="4483480"/>
            <a:chExt cx="6248081" cy="1137474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59EE61C-DD9D-2A03-EA90-64E4DEFCDAC7}"/>
                </a:ext>
              </a:extLst>
            </p:cNvPr>
            <p:cNvGrpSpPr/>
            <p:nvPr/>
          </p:nvGrpSpPr>
          <p:grpSpPr>
            <a:xfrm>
              <a:off x="5831199" y="4483480"/>
              <a:ext cx="5651182" cy="1137474"/>
              <a:chOff x="5831199" y="4483480"/>
              <a:chExt cx="5651182" cy="1137474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24DBBF7-6089-CDA3-51A0-DB75FAF1A77A}"/>
                  </a:ext>
                </a:extLst>
              </p:cNvPr>
              <p:cNvCxnSpPr/>
              <p:nvPr/>
            </p:nvCxnSpPr>
            <p:spPr>
              <a:xfrm>
                <a:off x="6092389" y="4879627"/>
                <a:ext cx="5389992" cy="0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B8D25D2-AF82-FB99-8184-8330075F426E}"/>
                  </a:ext>
                </a:extLst>
              </p:cNvPr>
              <p:cNvSpPr/>
              <p:nvPr/>
            </p:nvSpPr>
            <p:spPr>
              <a:xfrm>
                <a:off x="6371212" y="4836620"/>
                <a:ext cx="104904" cy="8601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359C568-14C1-DD9B-9FE5-397B8944513B}"/>
                  </a:ext>
                </a:extLst>
              </p:cNvPr>
              <p:cNvSpPr/>
              <p:nvPr/>
            </p:nvSpPr>
            <p:spPr>
              <a:xfrm>
                <a:off x="6706861" y="4836620"/>
                <a:ext cx="104904" cy="86014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8379D2F-7DC6-0904-CE30-DCD38E96CCE1}"/>
                  </a:ext>
                </a:extLst>
              </p:cNvPr>
              <p:cNvSpPr/>
              <p:nvPr/>
            </p:nvSpPr>
            <p:spPr>
              <a:xfrm>
                <a:off x="7042509" y="4838156"/>
                <a:ext cx="104904" cy="86014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E1AC177-A898-3904-4CE7-75360E590737}"/>
                  </a:ext>
                </a:extLst>
              </p:cNvPr>
              <p:cNvSpPr/>
              <p:nvPr/>
            </p:nvSpPr>
            <p:spPr>
              <a:xfrm>
                <a:off x="7378158" y="4836620"/>
                <a:ext cx="104904" cy="8601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EF68148-B97A-B7E2-634A-B12ECDEFB543}"/>
                  </a:ext>
                </a:extLst>
              </p:cNvPr>
              <p:cNvSpPr/>
              <p:nvPr/>
            </p:nvSpPr>
            <p:spPr>
              <a:xfrm>
                <a:off x="7713807" y="4836620"/>
                <a:ext cx="104904" cy="8601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A3ADDD8-F0C5-D084-A883-15AC182C90CC}"/>
                  </a:ext>
                </a:extLst>
              </p:cNvPr>
              <p:cNvSpPr/>
              <p:nvPr/>
            </p:nvSpPr>
            <p:spPr>
              <a:xfrm>
                <a:off x="8049455" y="4838156"/>
                <a:ext cx="104904" cy="86014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31E206D1-7FFA-2E85-8526-E653CF0E5CAF}"/>
                  </a:ext>
                </a:extLst>
              </p:cNvPr>
              <p:cNvSpPr/>
              <p:nvPr/>
            </p:nvSpPr>
            <p:spPr>
              <a:xfrm>
                <a:off x="8385104" y="4829709"/>
                <a:ext cx="104904" cy="86014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986590A-970E-72B6-EF2A-A5330BEC3E58}"/>
                  </a:ext>
                </a:extLst>
              </p:cNvPr>
              <p:cNvSpPr/>
              <p:nvPr/>
            </p:nvSpPr>
            <p:spPr>
              <a:xfrm>
                <a:off x="8720752" y="4829709"/>
                <a:ext cx="104904" cy="8601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5D54D9A8-50C1-86F3-EFBA-E153DC88F9FE}"/>
                  </a:ext>
                </a:extLst>
              </p:cNvPr>
              <p:cNvSpPr/>
              <p:nvPr/>
            </p:nvSpPr>
            <p:spPr>
              <a:xfrm>
                <a:off x="9056400" y="4831244"/>
                <a:ext cx="104904" cy="8601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9270919-8A95-B4F8-A40D-9F725DBAA5D7}"/>
                  </a:ext>
                </a:extLst>
              </p:cNvPr>
              <p:cNvSpPr/>
              <p:nvPr/>
            </p:nvSpPr>
            <p:spPr>
              <a:xfrm>
                <a:off x="9392048" y="4829709"/>
                <a:ext cx="104904" cy="86014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40192CB-A676-B0A2-2093-0AD2B176C686}"/>
                  </a:ext>
                </a:extLst>
              </p:cNvPr>
              <p:cNvSpPr/>
              <p:nvPr/>
            </p:nvSpPr>
            <p:spPr>
              <a:xfrm>
                <a:off x="9727697" y="4829709"/>
                <a:ext cx="104904" cy="86014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8E6FC27-EF38-67F4-3698-570CA425E35E}"/>
                  </a:ext>
                </a:extLst>
              </p:cNvPr>
              <p:cNvSpPr/>
              <p:nvPr/>
            </p:nvSpPr>
            <p:spPr>
              <a:xfrm>
                <a:off x="10063345" y="4831244"/>
                <a:ext cx="104904" cy="8601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52435756-AAEB-A76D-449E-555DA65A185B}"/>
                  </a:ext>
                </a:extLst>
              </p:cNvPr>
              <p:cNvSpPr/>
              <p:nvPr/>
            </p:nvSpPr>
            <p:spPr>
              <a:xfrm>
                <a:off x="10398994" y="4835085"/>
                <a:ext cx="104904" cy="8601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6BDCA27-018F-0307-171F-0C8558989D04}"/>
                  </a:ext>
                </a:extLst>
              </p:cNvPr>
              <p:cNvSpPr/>
              <p:nvPr/>
            </p:nvSpPr>
            <p:spPr>
              <a:xfrm>
                <a:off x="10734643" y="4835085"/>
                <a:ext cx="104904" cy="86014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FB18EE0-031B-28C0-7A78-904233A9D49E}"/>
                  </a:ext>
                </a:extLst>
              </p:cNvPr>
              <p:cNvSpPr/>
              <p:nvPr/>
            </p:nvSpPr>
            <p:spPr>
              <a:xfrm>
                <a:off x="11070290" y="4836620"/>
                <a:ext cx="104904" cy="86014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335AC03-E289-73E3-049F-DFF2724D5096}"/>
                  </a:ext>
                </a:extLst>
              </p:cNvPr>
              <p:cNvSpPr txBox="1"/>
              <p:nvPr/>
            </p:nvSpPr>
            <p:spPr>
              <a:xfrm>
                <a:off x="7654717" y="4950975"/>
                <a:ext cx="223080" cy="214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8AA20EC-9B91-134E-6A5F-08BC0AE13188}"/>
                  </a:ext>
                </a:extLst>
              </p:cNvPr>
              <p:cNvSpPr txBox="1"/>
              <p:nvPr/>
            </p:nvSpPr>
            <p:spPr>
              <a:xfrm>
                <a:off x="7910236" y="4950975"/>
                <a:ext cx="383338" cy="214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t+6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06582F9-4979-6791-8816-8C1755007F0E}"/>
                  </a:ext>
                </a:extLst>
              </p:cNvPr>
              <p:cNvSpPr txBox="1"/>
              <p:nvPr/>
            </p:nvSpPr>
            <p:spPr>
              <a:xfrm>
                <a:off x="8206622" y="4950975"/>
                <a:ext cx="461865" cy="214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t+12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BB7D83F-971C-9872-A0F8-F4B6B98BF3F0}"/>
                  </a:ext>
                </a:extLst>
              </p:cNvPr>
              <p:cNvSpPr txBox="1"/>
              <p:nvPr/>
            </p:nvSpPr>
            <p:spPr>
              <a:xfrm>
                <a:off x="8547878" y="4957540"/>
                <a:ext cx="450647" cy="208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t+18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057E904-D2AB-7E75-F6EA-AB82BCE48FE7}"/>
                  </a:ext>
                </a:extLst>
              </p:cNvPr>
              <p:cNvSpPr txBox="1"/>
              <p:nvPr/>
            </p:nvSpPr>
            <p:spPr>
              <a:xfrm>
                <a:off x="8883527" y="4957540"/>
                <a:ext cx="450647" cy="208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t+24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CEBEF5C-F9C3-F8E2-2916-EE6996F9E4C7}"/>
                  </a:ext>
                </a:extLst>
              </p:cNvPr>
              <p:cNvSpPr txBox="1"/>
              <p:nvPr/>
            </p:nvSpPr>
            <p:spPr>
              <a:xfrm>
                <a:off x="6234504" y="4950419"/>
                <a:ext cx="416993" cy="208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t-24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4307D6D-B742-8A82-5EB1-3617B891B25D}"/>
                  </a:ext>
                </a:extLst>
              </p:cNvPr>
              <p:cNvSpPr txBox="1"/>
              <p:nvPr/>
            </p:nvSpPr>
            <p:spPr>
              <a:xfrm>
                <a:off x="6570150" y="4950419"/>
                <a:ext cx="416993" cy="208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t-18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6C7B25A-38E1-15CF-E771-F5BFBA7CF223}"/>
                  </a:ext>
                </a:extLst>
              </p:cNvPr>
              <p:cNvSpPr txBox="1"/>
              <p:nvPr/>
            </p:nvSpPr>
            <p:spPr>
              <a:xfrm>
                <a:off x="6905800" y="4956984"/>
                <a:ext cx="416993" cy="208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t-12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E02F296-4B19-7980-F0E9-C7107AAEDA49}"/>
                  </a:ext>
                </a:extLst>
              </p:cNvPr>
              <p:cNvSpPr txBox="1"/>
              <p:nvPr/>
            </p:nvSpPr>
            <p:spPr>
              <a:xfrm>
                <a:off x="7279111" y="4956984"/>
                <a:ext cx="341672" cy="208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t-6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4BFE698-DCF2-F9B4-CFAA-B38E3A5A417B}"/>
                  </a:ext>
                </a:extLst>
              </p:cNvPr>
              <p:cNvSpPr txBox="1"/>
              <p:nvPr/>
            </p:nvSpPr>
            <p:spPr>
              <a:xfrm>
                <a:off x="10226121" y="4956984"/>
                <a:ext cx="450647" cy="208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t+48</a:t>
                </a:r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11E5580B-A616-5E5B-735A-81C2E3C82D56}"/>
                  </a:ext>
                </a:extLst>
              </p:cNvPr>
              <p:cNvSpPr/>
              <p:nvPr/>
            </p:nvSpPr>
            <p:spPr>
              <a:xfrm rot="15354217" flipV="1">
                <a:off x="7245651" y="3415080"/>
                <a:ext cx="1125625" cy="3286124"/>
              </a:xfrm>
              <a:custGeom>
                <a:avLst/>
                <a:gdLst>
                  <a:gd name="connsiteX0" fmla="*/ 562812 w 1125625"/>
                  <a:gd name="connsiteY0" fmla="*/ 0 h 3286124"/>
                  <a:gd name="connsiteX1" fmla="*/ 1123201 w 1125625"/>
                  <a:gd name="connsiteY1" fmla="*/ 1490719 h 3286124"/>
                  <a:gd name="connsiteX2" fmla="*/ 1048934 w 1125625"/>
                  <a:gd name="connsiteY2" fmla="*/ 2471076 h 3286124"/>
                  <a:gd name="connsiteX3" fmla="*/ 562813 w 1125625"/>
                  <a:gd name="connsiteY3" fmla="*/ 1643062 h 3286124"/>
                  <a:gd name="connsiteX4" fmla="*/ 562812 w 1125625"/>
                  <a:gd name="connsiteY4" fmla="*/ 0 h 3286124"/>
                  <a:gd name="connsiteX0" fmla="*/ 562812 w 1125625"/>
                  <a:gd name="connsiteY0" fmla="*/ 0 h 3286124"/>
                  <a:gd name="connsiteX1" fmla="*/ 1123201 w 1125625"/>
                  <a:gd name="connsiteY1" fmla="*/ 1490719 h 3286124"/>
                  <a:gd name="connsiteX2" fmla="*/ 1048934 w 1125625"/>
                  <a:gd name="connsiteY2" fmla="*/ 2471076 h 3286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5625" h="3286124" stroke="0" extrusionOk="0">
                    <a:moveTo>
                      <a:pt x="562812" y="0"/>
                    </a:moveTo>
                    <a:cubicBezTo>
                      <a:pt x="816398" y="-22841"/>
                      <a:pt x="982515" y="688646"/>
                      <a:pt x="1123201" y="1490719"/>
                    </a:cubicBezTo>
                    <a:cubicBezTo>
                      <a:pt x="1182486" y="1842310"/>
                      <a:pt x="1081467" y="2175766"/>
                      <a:pt x="1048934" y="2471076"/>
                    </a:cubicBezTo>
                    <a:cubicBezTo>
                      <a:pt x="1022176" y="2334929"/>
                      <a:pt x="706358" y="1901114"/>
                      <a:pt x="562813" y="1643062"/>
                    </a:cubicBezTo>
                    <a:cubicBezTo>
                      <a:pt x="533602" y="1079393"/>
                      <a:pt x="616454" y="573318"/>
                      <a:pt x="562812" y="0"/>
                    </a:cubicBezTo>
                    <a:close/>
                  </a:path>
                  <a:path w="1125625" h="3286124" fill="none" extrusionOk="0">
                    <a:moveTo>
                      <a:pt x="562812" y="0"/>
                    </a:moveTo>
                    <a:cubicBezTo>
                      <a:pt x="840582" y="-122504"/>
                      <a:pt x="1020020" y="751903"/>
                      <a:pt x="1123201" y="1490719"/>
                    </a:cubicBezTo>
                    <a:cubicBezTo>
                      <a:pt x="1148559" y="1840222"/>
                      <a:pt x="1127282" y="2179525"/>
                      <a:pt x="1048934" y="2471076"/>
                    </a:cubicBezTo>
                  </a:path>
                  <a:path w="1125625" h="3286124" fill="none" stroke="0" extrusionOk="0">
                    <a:moveTo>
                      <a:pt x="562812" y="0"/>
                    </a:moveTo>
                    <a:cubicBezTo>
                      <a:pt x="916092" y="7434"/>
                      <a:pt x="1122169" y="592627"/>
                      <a:pt x="1123201" y="1490719"/>
                    </a:cubicBezTo>
                    <a:cubicBezTo>
                      <a:pt x="1122592" y="1830361"/>
                      <a:pt x="1072385" y="2208564"/>
                      <a:pt x="1048934" y="2471076"/>
                    </a:cubicBezTo>
                  </a:path>
                </a:pathLst>
              </a:custGeom>
              <a:ln>
                <a:solidFill>
                  <a:srgbClr val="7030A0">
                    <a:alpha val="49442"/>
                  </a:srgbClr>
                </a:solidFill>
                <a:headEnd type="none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arc">
                        <a:avLst>
                          <a:gd name="adj1" fmla="val 16200000"/>
                          <a:gd name="adj2" fmla="val 3574986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81" name="Arc 80">
                <a:extLst>
                  <a:ext uri="{FF2B5EF4-FFF2-40B4-BE49-F238E27FC236}">
                    <a16:creationId xmlns:a16="http://schemas.microsoft.com/office/drawing/2014/main" id="{DCD475E4-72BA-16CA-706B-55D71FD8BF0D}"/>
                  </a:ext>
                </a:extLst>
              </p:cNvPr>
              <p:cNvSpPr/>
              <p:nvPr/>
            </p:nvSpPr>
            <p:spPr>
              <a:xfrm rot="15354217" flipV="1">
                <a:off x="8354738" y="4212105"/>
                <a:ext cx="747736" cy="1424667"/>
              </a:xfrm>
              <a:custGeom>
                <a:avLst/>
                <a:gdLst>
                  <a:gd name="connsiteX0" fmla="*/ 373868 w 747736"/>
                  <a:gd name="connsiteY0" fmla="*/ 0 h 1424667"/>
                  <a:gd name="connsiteX1" fmla="*/ 744769 w 747736"/>
                  <a:gd name="connsiteY1" fmla="*/ 622765 h 1424667"/>
                  <a:gd name="connsiteX2" fmla="*/ 635170 w 747736"/>
                  <a:gd name="connsiteY2" fmla="*/ 1221800 h 1424667"/>
                  <a:gd name="connsiteX3" fmla="*/ 373868 w 747736"/>
                  <a:gd name="connsiteY3" fmla="*/ 712334 h 1424667"/>
                  <a:gd name="connsiteX4" fmla="*/ 373868 w 747736"/>
                  <a:gd name="connsiteY4" fmla="*/ 0 h 1424667"/>
                  <a:gd name="connsiteX0" fmla="*/ 373868 w 747736"/>
                  <a:gd name="connsiteY0" fmla="*/ 0 h 1424667"/>
                  <a:gd name="connsiteX1" fmla="*/ 744769 w 747736"/>
                  <a:gd name="connsiteY1" fmla="*/ 622765 h 1424667"/>
                  <a:gd name="connsiteX2" fmla="*/ 635170 w 747736"/>
                  <a:gd name="connsiteY2" fmla="*/ 1221800 h 142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736" h="1424667" stroke="0" extrusionOk="0">
                    <a:moveTo>
                      <a:pt x="373868" y="0"/>
                    </a:moveTo>
                    <a:cubicBezTo>
                      <a:pt x="543951" y="-11240"/>
                      <a:pt x="706940" y="272143"/>
                      <a:pt x="744769" y="622765"/>
                    </a:cubicBezTo>
                    <a:cubicBezTo>
                      <a:pt x="764019" y="845080"/>
                      <a:pt x="684234" y="1066951"/>
                      <a:pt x="635170" y="1221800"/>
                    </a:cubicBezTo>
                    <a:cubicBezTo>
                      <a:pt x="510619" y="1016314"/>
                      <a:pt x="460692" y="906106"/>
                      <a:pt x="373868" y="712334"/>
                    </a:cubicBezTo>
                    <a:cubicBezTo>
                      <a:pt x="357301" y="458614"/>
                      <a:pt x="414022" y="197982"/>
                      <a:pt x="373868" y="0"/>
                    </a:cubicBezTo>
                    <a:close/>
                  </a:path>
                  <a:path w="747736" h="1424667" fill="none" extrusionOk="0">
                    <a:moveTo>
                      <a:pt x="373868" y="0"/>
                    </a:moveTo>
                    <a:cubicBezTo>
                      <a:pt x="558201" y="-37880"/>
                      <a:pt x="701339" y="294281"/>
                      <a:pt x="744769" y="622765"/>
                    </a:cubicBezTo>
                    <a:cubicBezTo>
                      <a:pt x="773109" y="851750"/>
                      <a:pt x="732565" y="1069127"/>
                      <a:pt x="635170" y="1221800"/>
                    </a:cubicBezTo>
                  </a:path>
                  <a:path w="747736" h="1424667" fill="none" stroke="0" extrusionOk="0">
                    <a:moveTo>
                      <a:pt x="373868" y="0"/>
                    </a:moveTo>
                    <a:cubicBezTo>
                      <a:pt x="597999" y="4250"/>
                      <a:pt x="744876" y="217884"/>
                      <a:pt x="744769" y="622765"/>
                    </a:cubicBezTo>
                    <a:cubicBezTo>
                      <a:pt x="751837" y="842955"/>
                      <a:pt x="697334" y="1086179"/>
                      <a:pt x="635170" y="1221800"/>
                    </a:cubicBezTo>
                  </a:path>
                </a:pathLst>
              </a:custGeom>
              <a:ln>
                <a:solidFill>
                  <a:srgbClr val="7030A0">
                    <a:alpha val="49442"/>
                  </a:srgbClr>
                </a:solidFill>
                <a:headEnd type="arrow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arc">
                        <a:avLst>
                          <a:gd name="adj1" fmla="val 16200000"/>
                          <a:gd name="adj2" fmla="val 3770821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12" name="Arc 111">
                <a:extLst>
                  <a:ext uri="{FF2B5EF4-FFF2-40B4-BE49-F238E27FC236}">
                    <a16:creationId xmlns:a16="http://schemas.microsoft.com/office/drawing/2014/main" id="{2187D1B8-F720-7FCD-4C2D-B68314EB87C9}"/>
                  </a:ext>
                </a:extLst>
              </p:cNvPr>
              <p:cNvSpPr/>
              <p:nvPr/>
            </p:nvSpPr>
            <p:spPr>
              <a:xfrm rot="15354217" flipV="1">
                <a:off x="7592247" y="3414790"/>
                <a:ext cx="1125625" cy="3286124"/>
              </a:xfrm>
              <a:custGeom>
                <a:avLst/>
                <a:gdLst>
                  <a:gd name="connsiteX0" fmla="*/ 562812 w 1125625"/>
                  <a:gd name="connsiteY0" fmla="*/ 0 h 3286124"/>
                  <a:gd name="connsiteX1" fmla="*/ 1123201 w 1125625"/>
                  <a:gd name="connsiteY1" fmla="*/ 1490719 h 3286124"/>
                  <a:gd name="connsiteX2" fmla="*/ 1048934 w 1125625"/>
                  <a:gd name="connsiteY2" fmla="*/ 2471076 h 3286124"/>
                  <a:gd name="connsiteX3" fmla="*/ 562813 w 1125625"/>
                  <a:gd name="connsiteY3" fmla="*/ 1643062 h 3286124"/>
                  <a:gd name="connsiteX4" fmla="*/ 562812 w 1125625"/>
                  <a:gd name="connsiteY4" fmla="*/ 0 h 3286124"/>
                  <a:gd name="connsiteX0" fmla="*/ 562812 w 1125625"/>
                  <a:gd name="connsiteY0" fmla="*/ 0 h 3286124"/>
                  <a:gd name="connsiteX1" fmla="*/ 1123201 w 1125625"/>
                  <a:gd name="connsiteY1" fmla="*/ 1490719 h 3286124"/>
                  <a:gd name="connsiteX2" fmla="*/ 1048934 w 1125625"/>
                  <a:gd name="connsiteY2" fmla="*/ 2471076 h 3286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5625" h="3286124" stroke="0" extrusionOk="0">
                    <a:moveTo>
                      <a:pt x="562812" y="0"/>
                    </a:moveTo>
                    <a:cubicBezTo>
                      <a:pt x="816398" y="-22841"/>
                      <a:pt x="982515" y="688646"/>
                      <a:pt x="1123201" y="1490719"/>
                    </a:cubicBezTo>
                    <a:cubicBezTo>
                      <a:pt x="1182486" y="1842310"/>
                      <a:pt x="1081467" y="2175766"/>
                      <a:pt x="1048934" y="2471076"/>
                    </a:cubicBezTo>
                    <a:cubicBezTo>
                      <a:pt x="1022176" y="2334929"/>
                      <a:pt x="706358" y="1901114"/>
                      <a:pt x="562813" y="1643062"/>
                    </a:cubicBezTo>
                    <a:cubicBezTo>
                      <a:pt x="533602" y="1079393"/>
                      <a:pt x="616454" y="573318"/>
                      <a:pt x="562812" y="0"/>
                    </a:cubicBezTo>
                    <a:close/>
                  </a:path>
                  <a:path w="1125625" h="3286124" fill="none" extrusionOk="0">
                    <a:moveTo>
                      <a:pt x="562812" y="0"/>
                    </a:moveTo>
                    <a:cubicBezTo>
                      <a:pt x="840582" y="-122504"/>
                      <a:pt x="1020020" y="751903"/>
                      <a:pt x="1123201" y="1490719"/>
                    </a:cubicBezTo>
                    <a:cubicBezTo>
                      <a:pt x="1148559" y="1840222"/>
                      <a:pt x="1127282" y="2179525"/>
                      <a:pt x="1048934" y="2471076"/>
                    </a:cubicBezTo>
                  </a:path>
                  <a:path w="1125625" h="3286124" fill="none" stroke="0" extrusionOk="0">
                    <a:moveTo>
                      <a:pt x="562812" y="0"/>
                    </a:moveTo>
                    <a:cubicBezTo>
                      <a:pt x="916092" y="7434"/>
                      <a:pt x="1122169" y="592627"/>
                      <a:pt x="1123201" y="1490719"/>
                    </a:cubicBezTo>
                    <a:cubicBezTo>
                      <a:pt x="1122592" y="1830361"/>
                      <a:pt x="1072385" y="2208564"/>
                      <a:pt x="1048934" y="2471076"/>
                    </a:cubicBezTo>
                  </a:path>
                </a:pathLst>
              </a:custGeom>
              <a:ln>
                <a:solidFill>
                  <a:srgbClr val="00B0F0">
                    <a:alpha val="50000"/>
                  </a:srgbClr>
                </a:solidFill>
                <a:headEnd type="none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arc">
                        <a:avLst>
                          <a:gd name="adj1" fmla="val 16200000"/>
                          <a:gd name="adj2" fmla="val 3574986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2CC402A7-2B62-EE9B-782C-48E32437CD6E}"/>
                  </a:ext>
                </a:extLst>
              </p:cNvPr>
              <p:cNvSpPr/>
              <p:nvPr/>
            </p:nvSpPr>
            <p:spPr>
              <a:xfrm rot="15354217" flipV="1">
                <a:off x="8701335" y="4211815"/>
                <a:ext cx="747736" cy="1424667"/>
              </a:xfrm>
              <a:custGeom>
                <a:avLst/>
                <a:gdLst>
                  <a:gd name="connsiteX0" fmla="*/ 373868 w 747736"/>
                  <a:gd name="connsiteY0" fmla="*/ 0 h 1424667"/>
                  <a:gd name="connsiteX1" fmla="*/ 744769 w 747736"/>
                  <a:gd name="connsiteY1" fmla="*/ 622765 h 1424667"/>
                  <a:gd name="connsiteX2" fmla="*/ 635170 w 747736"/>
                  <a:gd name="connsiteY2" fmla="*/ 1221800 h 1424667"/>
                  <a:gd name="connsiteX3" fmla="*/ 373868 w 747736"/>
                  <a:gd name="connsiteY3" fmla="*/ 712334 h 1424667"/>
                  <a:gd name="connsiteX4" fmla="*/ 373868 w 747736"/>
                  <a:gd name="connsiteY4" fmla="*/ 0 h 1424667"/>
                  <a:gd name="connsiteX0" fmla="*/ 373868 w 747736"/>
                  <a:gd name="connsiteY0" fmla="*/ 0 h 1424667"/>
                  <a:gd name="connsiteX1" fmla="*/ 744769 w 747736"/>
                  <a:gd name="connsiteY1" fmla="*/ 622765 h 1424667"/>
                  <a:gd name="connsiteX2" fmla="*/ 635170 w 747736"/>
                  <a:gd name="connsiteY2" fmla="*/ 1221800 h 142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736" h="1424667" stroke="0" extrusionOk="0">
                    <a:moveTo>
                      <a:pt x="373868" y="0"/>
                    </a:moveTo>
                    <a:cubicBezTo>
                      <a:pt x="543951" y="-11240"/>
                      <a:pt x="706940" y="272143"/>
                      <a:pt x="744769" y="622765"/>
                    </a:cubicBezTo>
                    <a:cubicBezTo>
                      <a:pt x="764019" y="845080"/>
                      <a:pt x="684234" y="1066951"/>
                      <a:pt x="635170" y="1221800"/>
                    </a:cubicBezTo>
                    <a:cubicBezTo>
                      <a:pt x="510619" y="1016314"/>
                      <a:pt x="460692" y="906106"/>
                      <a:pt x="373868" y="712334"/>
                    </a:cubicBezTo>
                    <a:cubicBezTo>
                      <a:pt x="357301" y="458614"/>
                      <a:pt x="414022" y="197982"/>
                      <a:pt x="373868" y="0"/>
                    </a:cubicBezTo>
                    <a:close/>
                  </a:path>
                  <a:path w="747736" h="1424667" fill="none" extrusionOk="0">
                    <a:moveTo>
                      <a:pt x="373868" y="0"/>
                    </a:moveTo>
                    <a:cubicBezTo>
                      <a:pt x="558201" y="-37880"/>
                      <a:pt x="701339" y="294281"/>
                      <a:pt x="744769" y="622765"/>
                    </a:cubicBezTo>
                    <a:cubicBezTo>
                      <a:pt x="773109" y="851750"/>
                      <a:pt x="732565" y="1069127"/>
                      <a:pt x="635170" y="1221800"/>
                    </a:cubicBezTo>
                  </a:path>
                  <a:path w="747736" h="1424667" fill="none" stroke="0" extrusionOk="0">
                    <a:moveTo>
                      <a:pt x="373868" y="0"/>
                    </a:moveTo>
                    <a:cubicBezTo>
                      <a:pt x="597999" y="4250"/>
                      <a:pt x="744876" y="217884"/>
                      <a:pt x="744769" y="622765"/>
                    </a:cubicBezTo>
                    <a:cubicBezTo>
                      <a:pt x="751837" y="842955"/>
                      <a:pt x="697334" y="1086179"/>
                      <a:pt x="635170" y="1221800"/>
                    </a:cubicBezTo>
                  </a:path>
                </a:pathLst>
              </a:custGeom>
              <a:ln>
                <a:solidFill>
                  <a:srgbClr val="00B0F0">
                    <a:alpha val="50000"/>
                  </a:srgbClr>
                </a:solidFill>
                <a:headEnd type="arrow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arc">
                        <a:avLst>
                          <a:gd name="adj1" fmla="val 16200000"/>
                          <a:gd name="adj2" fmla="val 3770821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14" name="Arc 113">
                <a:extLst>
                  <a:ext uri="{FF2B5EF4-FFF2-40B4-BE49-F238E27FC236}">
                    <a16:creationId xmlns:a16="http://schemas.microsoft.com/office/drawing/2014/main" id="{A97A1888-4DD9-A41A-8DFE-2962E3B7CB67}"/>
                  </a:ext>
                </a:extLst>
              </p:cNvPr>
              <p:cNvSpPr/>
              <p:nvPr/>
            </p:nvSpPr>
            <p:spPr>
              <a:xfrm rot="15354217" flipV="1">
                <a:off x="7920267" y="3403231"/>
                <a:ext cx="1125625" cy="3286124"/>
              </a:xfrm>
              <a:custGeom>
                <a:avLst/>
                <a:gdLst>
                  <a:gd name="connsiteX0" fmla="*/ 562812 w 1125625"/>
                  <a:gd name="connsiteY0" fmla="*/ 0 h 3286124"/>
                  <a:gd name="connsiteX1" fmla="*/ 1123201 w 1125625"/>
                  <a:gd name="connsiteY1" fmla="*/ 1490719 h 3286124"/>
                  <a:gd name="connsiteX2" fmla="*/ 1048934 w 1125625"/>
                  <a:gd name="connsiteY2" fmla="*/ 2471076 h 3286124"/>
                  <a:gd name="connsiteX3" fmla="*/ 562813 w 1125625"/>
                  <a:gd name="connsiteY3" fmla="*/ 1643062 h 3286124"/>
                  <a:gd name="connsiteX4" fmla="*/ 562812 w 1125625"/>
                  <a:gd name="connsiteY4" fmla="*/ 0 h 3286124"/>
                  <a:gd name="connsiteX0" fmla="*/ 562812 w 1125625"/>
                  <a:gd name="connsiteY0" fmla="*/ 0 h 3286124"/>
                  <a:gd name="connsiteX1" fmla="*/ 1123201 w 1125625"/>
                  <a:gd name="connsiteY1" fmla="*/ 1490719 h 3286124"/>
                  <a:gd name="connsiteX2" fmla="*/ 1048934 w 1125625"/>
                  <a:gd name="connsiteY2" fmla="*/ 2471076 h 3286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5625" h="3286124" stroke="0" extrusionOk="0">
                    <a:moveTo>
                      <a:pt x="562812" y="0"/>
                    </a:moveTo>
                    <a:cubicBezTo>
                      <a:pt x="816398" y="-22841"/>
                      <a:pt x="982515" y="688646"/>
                      <a:pt x="1123201" y="1490719"/>
                    </a:cubicBezTo>
                    <a:cubicBezTo>
                      <a:pt x="1182486" y="1842310"/>
                      <a:pt x="1081467" y="2175766"/>
                      <a:pt x="1048934" y="2471076"/>
                    </a:cubicBezTo>
                    <a:cubicBezTo>
                      <a:pt x="1022176" y="2334929"/>
                      <a:pt x="706358" y="1901114"/>
                      <a:pt x="562813" y="1643062"/>
                    </a:cubicBezTo>
                    <a:cubicBezTo>
                      <a:pt x="533602" y="1079393"/>
                      <a:pt x="616454" y="573318"/>
                      <a:pt x="562812" y="0"/>
                    </a:cubicBezTo>
                    <a:close/>
                  </a:path>
                  <a:path w="1125625" h="3286124" fill="none" extrusionOk="0">
                    <a:moveTo>
                      <a:pt x="562812" y="0"/>
                    </a:moveTo>
                    <a:cubicBezTo>
                      <a:pt x="840582" y="-122504"/>
                      <a:pt x="1020020" y="751903"/>
                      <a:pt x="1123201" y="1490719"/>
                    </a:cubicBezTo>
                    <a:cubicBezTo>
                      <a:pt x="1148559" y="1840222"/>
                      <a:pt x="1127282" y="2179525"/>
                      <a:pt x="1048934" y="2471076"/>
                    </a:cubicBezTo>
                  </a:path>
                  <a:path w="1125625" h="3286124" fill="none" stroke="0" extrusionOk="0">
                    <a:moveTo>
                      <a:pt x="562812" y="0"/>
                    </a:moveTo>
                    <a:cubicBezTo>
                      <a:pt x="916092" y="7434"/>
                      <a:pt x="1122169" y="592627"/>
                      <a:pt x="1123201" y="1490719"/>
                    </a:cubicBezTo>
                    <a:cubicBezTo>
                      <a:pt x="1122592" y="1830361"/>
                      <a:pt x="1072385" y="2208564"/>
                      <a:pt x="1048934" y="2471076"/>
                    </a:cubicBezTo>
                  </a:path>
                </a:pathLst>
              </a:custGeom>
              <a:ln>
                <a:solidFill>
                  <a:srgbClr val="00B050">
                    <a:alpha val="50000"/>
                  </a:srgbClr>
                </a:solidFill>
                <a:headEnd type="none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arc">
                        <a:avLst>
                          <a:gd name="adj1" fmla="val 16200000"/>
                          <a:gd name="adj2" fmla="val 3574986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15" name="Arc 114">
                <a:extLst>
                  <a:ext uri="{FF2B5EF4-FFF2-40B4-BE49-F238E27FC236}">
                    <a16:creationId xmlns:a16="http://schemas.microsoft.com/office/drawing/2014/main" id="{0F522216-539B-2CAC-235B-B6613B75C63D}"/>
                  </a:ext>
                </a:extLst>
              </p:cNvPr>
              <p:cNvSpPr/>
              <p:nvPr/>
            </p:nvSpPr>
            <p:spPr>
              <a:xfrm rot="15354217" flipV="1">
                <a:off x="9029355" y="4200255"/>
                <a:ext cx="747736" cy="1424667"/>
              </a:xfrm>
              <a:custGeom>
                <a:avLst/>
                <a:gdLst>
                  <a:gd name="connsiteX0" fmla="*/ 373868 w 747736"/>
                  <a:gd name="connsiteY0" fmla="*/ 0 h 1424667"/>
                  <a:gd name="connsiteX1" fmla="*/ 744769 w 747736"/>
                  <a:gd name="connsiteY1" fmla="*/ 622765 h 1424667"/>
                  <a:gd name="connsiteX2" fmla="*/ 635170 w 747736"/>
                  <a:gd name="connsiteY2" fmla="*/ 1221800 h 1424667"/>
                  <a:gd name="connsiteX3" fmla="*/ 373868 w 747736"/>
                  <a:gd name="connsiteY3" fmla="*/ 712334 h 1424667"/>
                  <a:gd name="connsiteX4" fmla="*/ 373868 w 747736"/>
                  <a:gd name="connsiteY4" fmla="*/ 0 h 1424667"/>
                  <a:gd name="connsiteX0" fmla="*/ 373868 w 747736"/>
                  <a:gd name="connsiteY0" fmla="*/ 0 h 1424667"/>
                  <a:gd name="connsiteX1" fmla="*/ 744769 w 747736"/>
                  <a:gd name="connsiteY1" fmla="*/ 622765 h 1424667"/>
                  <a:gd name="connsiteX2" fmla="*/ 635170 w 747736"/>
                  <a:gd name="connsiteY2" fmla="*/ 1221800 h 142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736" h="1424667" stroke="0" extrusionOk="0">
                    <a:moveTo>
                      <a:pt x="373868" y="0"/>
                    </a:moveTo>
                    <a:cubicBezTo>
                      <a:pt x="543951" y="-11240"/>
                      <a:pt x="706940" y="272143"/>
                      <a:pt x="744769" y="622765"/>
                    </a:cubicBezTo>
                    <a:cubicBezTo>
                      <a:pt x="764019" y="845080"/>
                      <a:pt x="684234" y="1066951"/>
                      <a:pt x="635170" y="1221800"/>
                    </a:cubicBezTo>
                    <a:cubicBezTo>
                      <a:pt x="510619" y="1016314"/>
                      <a:pt x="460692" y="906106"/>
                      <a:pt x="373868" y="712334"/>
                    </a:cubicBezTo>
                    <a:cubicBezTo>
                      <a:pt x="357301" y="458614"/>
                      <a:pt x="414022" y="197982"/>
                      <a:pt x="373868" y="0"/>
                    </a:cubicBezTo>
                    <a:close/>
                  </a:path>
                  <a:path w="747736" h="1424667" fill="none" extrusionOk="0">
                    <a:moveTo>
                      <a:pt x="373868" y="0"/>
                    </a:moveTo>
                    <a:cubicBezTo>
                      <a:pt x="558201" y="-37880"/>
                      <a:pt x="701339" y="294281"/>
                      <a:pt x="744769" y="622765"/>
                    </a:cubicBezTo>
                    <a:cubicBezTo>
                      <a:pt x="773109" y="851750"/>
                      <a:pt x="732565" y="1069127"/>
                      <a:pt x="635170" y="1221800"/>
                    </a:cubicBezTo>
                  </a:path>
                  <a:path w="747736" h="1424667" fill="none" stroke="0" extrusionOk="0">
                    <a:moveTo>
                      <a:pt x="373868" y="0"/>
                    </a:moveTo>
                    <a:cubicBezTo>
                      <a:pt x="597999" y="4250"/>
                      <a:pt x="744876" y="217884"/>
                      <a:pt x="744769" y="622765"/>
                    </a:cubicBezTo>
                    <a:cubicBezTo>
                      <a:pt x="751837" y="842955"/>
                      <a:pt x="697334" y="1086179"/>
                      <a:pt x="635170" y="1221800"/>
                    </a:cubicBezTo>
                  </a:path>
                </a:pathLst>
              </a:custGeom>
              <a:ln>
                <a:solidFill>
                  <a:srgbClr val="00B050">
                    <a:alpha val="50000"/>
                  </a:srgbClr>
                </a:solidFill>
                <a:headEnd type="arrow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arc">
                        <a:avLst>
                          <a:gd name="adj1" fmla="val 16200000"/>
                          <a:gd name="adj2" fmla="val 3770821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FFF28130-2B48-675A-53B4-86DA1A03AA61}"/>
                  </a:ext>
                </a:extLst>
              </p:cNvPr>
              <p:cNvSpPr/>
              <p:nvPr/>
            </p:nvSpPr>
            <p:spPr>
              <a:xfrm rot="15354217" flipV="1">
                <a:off x="6911448" y="3404264"/>
                <a:ext cx="1125625" cy="3286124"/>
              </a:xfrm>
              <a:custGeom>
                <a:avLst/>
                <a:gdLst>
                  <a:gd name="connsiteX0" fmla="*/ 562812 w 1125625"/>
                  <a:gd name="connsiteY0" fmla="*/ 0 h 3286124"/>
                  <a:gd name="connsiteX1" fmla="*/ 1123201 w 1125625"/>
                  <a:gd name="connsiteY1" fmla="*/ 1490719 h 3286124"/>
                  <a:gd name="connsiteX2" fmla="*/ 1048934 w 1125625"/>
                  <a:gd name="connsiteY2" fmla="*/ 2471076 h 3286124"/>
                  <a:gd name="connsiteX3" fmla="*/ 562813 w 1125625"/>
                  <a:gd name="connsiteY3" fmla="*/ 1643062 h 3286124"/>
                  <a:gd name="connsiteX4" fmla="*/ 562812 w 1125625"/>
                  <a:gd name="connsiteY4" fmla="*/ 0 h 3286124"/>
                  <a:gd name="connsiteX0" fmla="*/ 562812 w 1125625"/>
                  <a:gd name="connsiteY0" fmla="*/ 0 h 3286124"/>
                  <a:gd name="connsiteX1" fmla="*/ 1123201 w 1125625"/>
                  <a:gd name="connsiteY1" fmla="*/ 1490719 h 3286124"/>
                  <a:gd name="connsiteX2" fmla="*/ 1048934 w 1125625"/>
                  <a:gd name="connsiteY2" fmla="*/ 2471076 h 3286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5625" h="3286124" stroke="0" extrusionOk="0">
                    <a:moveTo>
                      <a:pt x="562812" y="0"/>
                    </a:moveTo>
                    <a:cubicBezTo>
                      <a:pt x="816398" y="-22841"/>
                      <a:pt x="982515" y="688646"/>
                      <a:pt x="1123201" y="1490719"/>
                    </a:cubicBezTo>
                    <a:cubicBezTo>
                      <a:pt x="1182486" y="1842310"/>
                      <a:pt x="1081467" y="2175766"/>
                      <a:pt x="1048934" y="2471076"/>
                    </a:cubicBezTo>
                    <a:cubicBezTo>
                      <a:pt x="1022176" y="2334929"/>
                      <a:pt x="706358" y="1901114"/>
                      <a:pt x="562813" y="1643062"/>
                    </a:cubicBezTo>
                    <a:cubicBezTo>
                      <a:pt x="533602" y="1079393"/>
                      <a:pt x="616454" y="573318"/>
                      <a:pt x="562812" y="0"/>
                    </a:cubicBezTo>
                    <a:close/>
                  </a:path>
                  <a:path w="1125625" h="3286124" fill="none" extrusionOk="0">
                    <a:moveTo>
                      <a:pt x="562812" y="0"/>
                    </a:moveTo>
                    <a:cubicBezTo>
                      <a:pt x="840582" y="-122504"/>
                      <a:pt x="1020020" y="751903"/>
                      <a:pt x="1123201" y="1490719"/>
                    </a:cubicBezTo>
                    <a:cubicBezTo>
                      <a:pt x="1148559" y="1840222"/>
                      <a:pt x="1127282" y="2179525"/>
                      <a:pt x="1048934" y="2471076"/>
                    </a:cubicBezTo>
                  </a:path>
                  <a:path w="1125625" h="3286124" fill="none" stroke="0" extrusionOk="0">
                    <a:moveTo>
                      <a:pt x="562812" y="0"/>
                    </a:moveTo>
                    <a:cubicBezTo>
                      <a:pt x="916092" y="7434"/>
                      <a:pt x="1122169" y="592627"/>
                      <a:pt x="1123201" y="1490719"/>
                    </a:cubicBezTo>
                    <a:cubicBezTo>
                      <a:pt x="1122592" y="1830361"/>
                      <a:pt x="1072385" y="2208564"/>
                      <a:pt x="1048934" y="2471076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arc">
                        <a:avLst>
                          <a:gd name="adj1" fmla="val 16200000"/>
                          <a:gd name="adj2" fmla="val 3574986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78" name="Arc 77">
                <a:extLst>
                  <a:ext uri="{FF2B5EF4-FFF2-40B4-BE49-F238E27FC236}">
                    <a16:creationId xmlns:a16="http://schemas.microsoft.com/office/drawing/2014/main" id="{A5BD157A-91CD-2443-438D-E8CCD0B33348}"/>
                  </a:ext>
                </a:extLst>
              </p:cNvPr>
              <p:cNvSpPr/>
              <p:nvPr/>
            </p:nvSpPr>
            <p:spPr>
              <a:xfrm rot="15354217" flipV="1">
                <a:off x="8020535" y="4201289"/>
                <a:ext cx="747736" cy="1424667"/>
              </a:xfrm>
              <a:custGeom>
                <a:avLst/>
                <a:gdLst>
                  <a:gd name="connsiteX0" fmla="*/ 373868 w 747736"/>
                  <a:gd name="connsiteY0" fmla="*/ 0 h 1424667"/>
                  <a:gd name="connsiteX1" fmla="*/ 744769 w 747736"/>
                  <a:gd name="connsiteY1" fmla="*/ 622765 h 1424667"/>
                  <a:gd name="connsiteX2" fmla="*/ 635170 w 747736"/>
                  <a:gd name="connsiteY2" fmla="*/ 1221800 h 1424667"/>
                  <a:gd name="connsiteX3" fmla="*/ 373868 w 747736"/>
                  <a:gd name="connsiteY3" fmla="*/ 712334 h 1424667"/>
                  <a:gd name="connsiteX4" fmla="*/ 373868 w 747736"/>
                  <a:gd name="connsiteY4" fmla="*/ 0 h 1424667"/>
                  <a:gd name="connsiteX0" fmla="*/ 373868 w 747736"/>
                  <a:gd name="connsiteY0" fmla="*/ 0 h 1424667"/>
                  <a:gd name="connsiteX1" fmla="*/ 744769 w 747736"/>
                  <a:gd name="connsiteY1" fmla="*/ 622765 h 1424667"/>
                  <a:gd name="connsiteX2" fmla="*/ 635170 w 747736"/>
                  <a:gd name="connsiteY2" fmla="*/ 1221800 h 142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736" h="1424667" stroke="0" extrusionOk="0">
                    <a:moveTo>
                      <a:pt x="373868" y="0"/>
                    </a:moveTo>
                    <a:cubicBezTo>
                      <a:pt x="543951" y="-11240"/>
                      <a:pt x="706940" y="272143"/>
                      <a:pt x="744769" y="622765"/>
                    </a:cubicBezTo>
                    <a:cubicBezTo>
                      <a:pt x="764019" y="845080"/>
                      <a:pt x="684234" y="1066951"/>
                      <a:pt x="635170" y="1221800"/>
                    </a:cubicBezTo>
                    <a:cubicBezTo>
                      <a:pt x="510619" y="1016314"/>
                      <a:pt x="460692" y="906106"/>
                      <a:pt x="373868" y="712334"/>
                    </a:cubicBezTo>
                    <a:cubicBezTo>
                      <a:pt x="357301" y="458614"/>
                      <a:pt x="414022" y="197982"/>
                      <a:pt x="373868" y="0"/>
                    </a:cubicBezTo>
                    <a:close/>
                  </a:path>
                  <a:path w="747736" h="1424667" fill="none" extrusionOk="0">
                    <a:moveTo>
                      <a:pt x="373868" y="0"/>
                    </a:moveTo>
                    <a:cubicBezTo>
                      <a:pt x="558201" y="-37880"/>
                      <a:pt x="701339" y="294281"/>
                      <a:pt x="744769" y="622765"/>
                    </a:cubicBezTo>
                    <a:cubicBezTo>
                      <a:pt x="773109" y="851750"/>
                      <a:pt x="732565" y="1069127"/>
                      <a:pt x="635170" y="1221800"/>
                    </a:cubicBezTo>
                  </a:path>
                  <a:path w="747736" h="1424667" fill="none" stroke="0" extrusionOk="0">
                    <a:moveTo>
                      <a:pt x="373868" y="0"/>
                    </a:moveTo>
                    <a:cubicBezTo>
                      <a:pt x="597999" y="4250"/>
                      <a:pt x="744876" y="217884"/>
                      <a:pt x="744769" y="622765"/>
                    </a:cubicBezTo>
                    <a:cubicBezTo>
                      <a:pt x="751837" y="842955"/>
                      <a:pt x="697334" y="1086179"/>
                      <a:pt x="635170" y="1221800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arrow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arc">
                        <a:avLst>
                          <a:gd name="adj1" fmla="val 16200000"/>
                          <a:gd name="adj2" fmla="val 3770821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FBFD15E-5895-5353-0DEB-E8A744053480}"/>
                </a:ext>
              </a:extLst>
            </p:cNvPr>
            <p:cNvSpPr txBox="1"/>
            <p:nvPr/>
          </p:nvSpPr>
          <p:spPr>
            <a:xfrm>
              <a:off x="10681504" y="4504886"/>
              <a:ext cx="1397776" cy="252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/>
                <a:t>During training 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6E14F1F-E994-BF07-9883-C27D5C1D9038}"/>
              </a:ext>
            </a:extLst>
          </p:cNvPr>
          <p:cNvGrpSpPr/>
          <p:nvPr/>
        </p:nvGrpSpPr>
        <p:grpSpPr>
          <a:xfrm>
            <a:off x="1046630" y="3609246"/>
            <a:ext cx="9416137" cy="2334434"/>
            <a:chOff x="5856739" y="2907856"/>
            <a:chExt cx="6366843" cy="1557585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26AF2DF-ECDB-860E-A820-46FE490957F7}"/>
                </a:ext>
              </a:extLst>
            </p:cNvPr>
            <p:cNvSpPr txBox="1"/>
            <p:nvPr/>
          </p:nvSpPr>
          <p:spPr>
            <a:xfrm>
              <a:off x="7825812" y="2907856"/>
              <a:ext cx="851293" cy="302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99"/>
                <a:t>Step </a:t>
              </a:r>
              <a:r>
                <a:rPr lang="en-US" sz="1799" i="1"/>
                <a:t>n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D32EE413-57A0-9890-105A-497937073B67}"/>
                </a:ext>
              </a:extLst>
            </p:cNvPr>
            <p:cNvSpPr txBox="1"/>
            <p:nvPr/>
          </p:nvSpPr>
          <p:spPr>
            <a:xfrm>
              <a:off x="9198481" y="2912874"/>
              <a:ext cx="1114118" cy="302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99"/>
                <a:t>Step </a:t>
              </a:r>
              <a:r>
                <a:rPr lang="en-US" sz="1799" i="1"/>
                <a:t>n+1</a:t>
              </a:r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6D150805-B8E3-2682-821D-EC257637645D}"/>
                </a:ext>
              </a:extLst>
            </p:cNvPr>
            <p:cNvGrpSpPr/>
            <p:nvPr/>
          </p:nvGrpSpPr>
          <p:grpSpPr>
            <a:xfrm>
              <a:off x="5856739" y="3289253"/>
              <a:ext cx="6366843" cy="1176188"/>
              <a:chOff x="5856739" y="3289253"/>
              <a:chExt cx="6366843" cy="1176188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E99AFF5-44BD-8362-B534-EB4B56201F3C}"/>
                  </a:ext>
                </a:extLst>
              </p:cNvPr>
              <p:cNvCxnSpPr/>
              <p:nvPr/>
            </p:nvCxnSpPr>
            <p:spPr>
              <a:xfrm>
                <a:off x="6117929" y="3724114"/>
                <a:ext cx="5389992" cy="0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35D2B02-53AC-4023-6C70-BEBD4E80474B}"/>
                  </a:ext>
                </a:extLst>
              </p:cNvPr>
              <p:cNvSpPr/>
              <p:nvPr/>
            </p:nvSpPr>
            <p:spPr>
              <a:xfrm>
                <a:off x="6396753" y="3681108"/>
                <a:ext cx="104904" cy="8601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DEF6F73-A7BF-4724-ADC9-388B92A54246}"/>
                  </a:ext>
                </a:extLst>
              </p:cNvPr>
              <p:cNvSpPr/>
              <p:nvPr/>
            </p:nvSpPr>
            <p:spPr>
              <a:xfrm>
                <a:off x="6732401" y="3681108"/>
                <a:ext cx="104904" cy="860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CA74B85-CDAD-9AA4-BAC9-E170EB730D5D}"/>
                  </a:ext>
                </a:extLst>
              </p:cNvPr>
              <p:cNvSpPr/>
              <p:nvPr/>
            </p:nvSpPr>
            <p:spPr>
              <a:xfrm>
                <a:off x="7068050" y="3682642"/>
                <a:ext cx="104904" cy="860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8BD4CE-9AD3-6526-BA2A-6EA0FCC253A3}"/>
                  </a:ext>
                </a:extLst>
              </p:cNvPr>
              <p:cNvSpPr/>
              <p:nvPr/>
            </p:nvSpPr>
            <p:spPr>
              <a:xfrm>
                <a:off x="7403698" y="3681108"/>
                <a:ext cx="104904" cy="860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8FAA624-BA4E-DD0E-C610-E98452908324}"/>
                  </a:ext>
                </a:extLst>
              </p:cNvPr>
              <p:cNvSpPr/>
              <p:nvPr/>
            </p:nvSpPr>
            <p:spPr>
              <a:xfrm>
                <a:off x="7739347" y="3681108"/>
                <a:ext cx="104904" cy="8601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CB74014-BFE5-2DCB-DE4B-0F8F5AEC5032}"/>
                  </a:ext>
                </a:extLst>
              </p:cNvPr>
              <p:cNvSpPr/>
              <p:nvPr/>
            </p:nvSpPr>
            <p:spPr>
              <a:xfrm>
                <a:off x="8074995" y="3682642"/>
                <a:ext cx="104904" cy="860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E57644A-E57A-7897-5378-FAE0F94A0DBA}"/>
                  </a:ext>
                </a:extLst>
              </p:cNvPr>
              <p:cNvSpPr/>
              <p:nvPr/>
            </p:nvSpPr>
            <p:spPr>
              <a:xfrm>
                <a:off x="8410644" y="3674196"/>
                <a:ext cx="104904" cy="860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90C6C17-2AD8-EE99-FE06-02745C6D9E8B}"/>
                  </a:ext>
                </a:extLst>
              </p:cNvPr>
              <p:cNvSpPr/>
              <p:nvPr/>
            </p:nvSpPr>
            <p:spPr>
              <a:xfrm>
                <a:off x="8746293" y="3674196"/>
                <a:ext cx="104904" cy="860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1560EBA-34A2-C589-94DD-693A6BA48CB1}"/>
                  </a:ext>
                </a:extLst>
              </p:cNvPr>
              <p:cNvSpPr/>
              <p:nvPr/>
            </p:nvSpPr>
            <p:spPr>
              <a:xfrm>
                <a:off x="9081940" y="3675731"/>
                <a:ext cx="104904" cy="8601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1D626D7-7BEC-52CC-F1BA-CE416E86BEE6}"/>
                  </a:ext>
                </a:extLst>
              </p:cNvPr>
              <p:cNvSpPr/>
              <p:nvPr/>
            </p:nvSpPr>
            <p:spPr>
              <a:xfrm>
                <a:off x="9417589" y="3674196"/>
                <a:ext cx="104904" cy="860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31E8107-E29C-01D4-CC46-8B9DB5238526}"/>
                  </a:ext>
                </a:extLst>
              </p:cNvPr>
              <p:cNvSpPr/>
              <p:nvPr/>
            </p:nvSpPr>
            <p:spPr>
              <a:xfrm>
                <a:off x="9753237" y="3674196"/>
                <a:ext cx="104904" cy="860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F3A03D1-043F-C4E2-39B6-829DD14AF0EA}"/>
                  </a:ext>
                </a:extLst>
              </p:cNvPr>
              <p:cNvSpPr/>
              <p:nvPr/>
            </p:nvSpPr>
            <p:spPr>
              <a:xfrm>
                <a:off x="10088886" y="3675731"/>
                <a:ext cx="104904" cy="860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3F50E77-0DF2-8D8C-80DC-1338AD1D6897}"/>
                  </a:ext>
                </a:extLst>
              </p:cNvPr>
              <p:cNvSpPr/>
              <p:nvPr/>
            </p:nvSpPr>
            <p:spPr>
              <a:xfrm>
                <a:off x="10424534" y="3679572"/>
                <a:ext cx="104904" cy="8601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D34D301-4ADA-9D2C-2F64-2E602AC0BDB9}"/>
                  </a:ext>
                </a:extLst>
              </p:cNvPr>
              <p:cNvSpPr/>
              <p:nvPr/>
            </p:nvSpPr>
            <p:spPr>
              <a:xfrm>
                <a:off x="10760183" y="3679572"/>
                <a:ext cx="104904" cy="860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5710BA7-398E-92D6-CA47-6F9BBB5ADC63}"/>
                  </a:ext>
                </a:extLst>
              </p:cNvPr>
              <p:cNvSpPr/>
              <p:nvPr/>
            </p:nvSpPr>
            <p:spPr>
              <a:xfrm>
                <a:off x="11095831" y="3681108"/>
                <a:ext cx="104904" cy="860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8CD8558-A485-CE01-6373-DB14C4E43CAA}"/>
                  </a:ext>
                </a:extLst>
              </p:cNvPr>
              <p:cNvSpPr txBox="1"/>
              <p:nvPr/>
            </p:nvSpPr>
            <p:spPr>
              <a:xfrm>
                <a:off x="7680257" y="3795462"/>
                <a:ext cx="223080" cy="214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F765EE5-F0BE-24F9-18AA-AE2D072D9AF9}"/>
                  </a:ext>
                </a:extLst>
              </p:cNvPr>
              <p:cNvSpPr txBox="1"/>
              <p:nvPr/>
            </p:nvSpPr>
            <p:spPr>
              <a:xfrm>
                <a:off x="7935776" y="3795462"/>
                <a:ext cx="383338" cy="214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t+6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EF0EF48-D19E-E532-7004-DBFF52F4B900}"/>
                  </a:ext>
                </a:extLst>
              </p:cNvPr>
              <p:cNvSpPr txBox="1"/>
              <p:nvPr/>
            </p:nvSpPr>
            <p:spPr>
              <a:xfrm>
                <a:off x="8232162" y="3795462"/>
                <a:ext cx="461865" cy="214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t+12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EC9D71C-48F8-1B27-A7F0-656A7FC965E2}"/>
                  </a:ext>
                </a:extLst>
              </p:cNvPr>
              <p:cNvSpPr txBox="1"/>
              <p:nvPr/>
            </p:nvSpPr>
            <p:spPr>
              <a:xfrm>
                <a:off x="8573418" y="3802027"/>
                <a:ext cx="450647" cy="208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t+18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008CAB8-7A47-B122-9206-CF0213C0F9E3}"/>
                  </a:ext>
                </a:extLst>
              </p:cNvPr>
              <p:cNvSpPr txBox="1"/>
              <p:nvPr/>
            </p:nvSpPr>
            <p:spPr>
              <a:xfrm>
                <a:off x="8909068" y="3802027"/>
                <a:ext cx="450647" cy="208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t+24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22B5A9C-4192-BD05-3548-546AF83D5608}"/>
                  </a:ext>
                </a:extLst>
              </p:cNvPr>
              <p:cNvSpPr txBox="1"/>
              <p:nvPr/>
            </p:nvSpPr>
            <p:spPr>
              <a:xfrm>
                <a:off x="6260044" y="3794907"/>
                <a:ext cx="416993" cy="208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t-24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EDE969-2DFA-F8F3-034B-1407D7225C08}"/>
                  </a:ext>
                </a:extLst>
              </p:cNvPr>
              <p:cNvSpPr txBox="1"/>
              <p:nvPr/>
            </p:nvSpPr>
            <p:spPr>
              <a:xfrm>
                <a:off x="6595691" y="3794907"/>
                <a:ext cx="416993" cy="208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t-18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3805FBB-7442-35D2-4046-577B39A35959}"/>
                  </a:ext>
                </a:extLst>
              </p:cNvPr>
              <p:cNvSpPr txBox="1"/>
              <p:nvPr/>
            </p:nvSpPr>
            <p:spPr>
              <a:xfrm>
                <a:off x="6931340" y="3801471"/>
                <a:ext cx="416993" cy="208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t-12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94C2A4C-9540-2C71-3A8A-0D65FC596A72}"/>
                  </a:ext>
                </a:extLst>
              </p:cNvPr>
              <p:cNvSpPr txBox="1"/>
              <p:nvPr/>
            </p:nvSpPr>
            <p:spPr>
              <a:xfrm>
                <a:off x="7304651" y="3801471"/>
                <a:ext cx="341672" cy="208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t-6</a:t>
                </a:r>
              </a:p>
            </p:txBody>
          </p:sp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id="{FA9C4F23-2C0D-D580-E4A5-9394D8891A0E}"/>
                  </a:ext>
                </a:extLst>
              </p:cNvPr>
              <p:cNvSpPr/>
              <p:nvPr/>
            </p:nvSpPr>
            <p:spPr>
              <a:xfrm rot="15354217" flipV="1">
                <a:off x="6936988" y="2248751"/>
                <a:ext cx="1125625" cy="3286124"/>
              </a:xfrm>
              <a:custGeom>
                <a:avLst/>
                <a:gdLst>
                  <a:gd name="connsiteX0" fmla="*/ 562812 w 1125625"/>
                  <a:gd name="connsiteY0" fmla="*/ 0 h 3286124"/>
                  <a:gd name="connsiteX1" fmla="*/ 1123201 w 1125625"/>
                  <a:gd name="connsiteY1" fmla="*/ 1490719 h 3286124"/>
                  <a:gd name="connsiteX2" fmla="*/ 1048934 w 1125625"/>
                  <a:gd name="connsiteY2" fmla="*/ 2471076 h 3286124"/>
                  <a:gd name="connsiteX3" fmla="*/ 562813 w 1125625"/>
                  <a:gd name="connsiteY3" fmla="*/ 1643062 h 3286124"/>
                  <a:gd name="connsiteX4" fmla="*/ 562812 w 1125625"/>
                  <a:gd name="connsiteY4" fmla="*/ 0 h 3286124"/>
                  <a:gd name="connsiteX0" fmla="*/ 562812 w 1125625"/>
                  <a:gd name="connsiteY0" fmla="*/ 0 h 3286124"/>
                  <a:gd name="connsiteX1" fmla="*/ 1123201 w 1125625"/>
                  <a:gd name="connsiteY1" fmla="*/ 1490719 h 3286124"/>
                  <a:gd name="connsiteX2" fmla="*/ 1048934 w 1125625"/>
                  <a:gd name="connsiteY2" fmla="*/ 2471076 h 3286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5625" h="3286124" stroke="0" extrusionOk="0">
                    <a:moveTo>
                      <a:pt x="562812" y="0"/>
                    </a:moveTo>
                    <a:cubicBezTo>
                      <a:pt x="816398" y="-22841"/>
                      <a:pt x="982515" y="688646"/>
                      <a:pt x="1123201" y="1490719"/>
                    </a:cubicBezTo>
                    <a:cubicBezTo>
                      <a:pt x="1182486" y="1842310"/>
                      <a:pt x="1081467" y="2175766"/>
                      <a:pt x="1048934" y="2471076"/>
                    </a:cubicBezTo>
                    <a:cubicBezTo>
                      <a:pt x="1022176" y="2334929"/>
                      <a:pt x="706358" y="1901114"/>
                      <a:pt x="562813" y="1643062"/>
                    </a:cubicBezTo>
                    <a:cubicBezTo>
                      <a:pt x="533602" y="1079393"/>
                      <a:pt x="616454" y="573318"/>
                      <a:pt x="562812" y="0"/>
                    </a:cubicBezTo>
                    <a:close/>
                  </a:path>
                  <a:path w="1125625" h="3286124" fill="none" extrusionOk="0">
                    <a:moveTo>
                      <a:pt x="562812" y="0"/>
                    </a:moveTo>
                    <a:cubicBezTo>
                      <a:pt x="840582" y="-122504"/>
                      <a:pt x="1020020" y="751903"/>
                      <a:pt x="1123201" y="1490719"/>
                    </a:cubicBezTo>
                    <a:cubicBezTo>
                      <a:pt x="1148559" y="1840222"/>
                      <a:pt x="1127282" y="2179525"/>
                      <a:pt x="1048934" y="2471076"/>
                    </a:cubicBezTo>
                  </a:path>
                  <a:path w="1125625" h="3286124" fill="none" stroke="0" extrusionOk="0">
                    <a:moveTo>
                      <a:pt x="562812" y="0"/>
                    </a:moveTo>
                    <a:cubicBezTo>
                      <a:pt x="916092" y="7434"/>
                      <a:pt x="1122169" y="592627"/>
                      <a:pt x="1123201" y="1490719"/>
                    </a:cubicBezTo>
                    <a:cubicBezTo>
                      <a:pt x="1122592" y="1830361"/>
                      <a:pt x="1072385" y="2208564"/>
                      <a:pt x="1048934" y="2471076"/>
                    </a:cubicBezTo>
                  </a:path>
                </a:pathLst>
              </a:custGeom>
              <a:ln>
                <a:headEnd type="none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arc">
                        <a:avLst>
                          <a:gd name="adj1" fmla="val 16200000"/>
                          <a:gd name="adj2" fmla="val 3574986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3B6C121D-9BC0-F90A-B368-C41C7D84573C}"/>
                  </a:ext>
                </a:extLst>
              </p:cNvPr>
              <p:cNvSpPr/>
              <p:nvPr/>
            </p:nvSpPr>
            <p:spPr>
              <a:xfrm rot="15354217" flipV="1">
                <a:off x="8046076" y="3045776"/>
                <a:ext cx="747736" cy="1424667"/>
              </a:xfrm>
              <a:custGeom>
                <a:avLst/>
                <a:gdLst>
                  <a:gd name="connsiteX0" fmla="*/ 373868 w 747736"/>
                  <a:gd name="connsiteY0" fmla="*/ 0 h 1424667"/>
                  <a:gd name="connsiteX1" fmla="*/ 744769 w 747736"/>
                  <a:gd name="connsiteY1" fmla="*/ 622765 h 1424667"/>
                  <a:gd name="connsiteX2" fmla="*/ 635170 w 747736"/>
                  <a:gd name="connsiteY2" fmla="*/ 1221800 h 1424667"/>
                  <a:gd name="connsiteX3" fmla="*/ 373868 w 747736"/>
                  <a:gd name="connsiteY3" fmla="*/ 712334 h 1424667"/>
                  <a:gd name="connsiteX4" fmla="*/ 373868 w 747736"/>
                  <a:gd name="connsiteY4" fmla="*/ 0 h 1424667"/>
                  <a:gd name="connsiteX0" fmla="*/ 373868 w 747736"/>
                  <a:gd name="connsiteY0" fmla="*/ 0 h 1424667"/>
                  <a:gd name="connsiteX1" fmla="*/ 744769 w 747736"/>
                  <a:gd name="connsiteY1" fmla="*/ 622765 h 1424667"/>
                  <a:gd name="connsiteX2" fmla="*/ 635170 w 747736"/>
                  <a:gd name="connsiteY2" fmla="*/ 1221800 h 142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736" h="1424667" stroke="0" extrusionOk="0">
                    <a:moveTo>
                      <a:pt x="373868" y="0"/>
                    </a:moveTo>
                    <a:cubicBezTo>
                      <a:pt x="543951" y="-11240"/>
                      <a:pt x="706940" y="272143"/>
                      <a:pt x="744769" y="622765"/>
                    </a:cubicBezTo>
                    <a:cubicBezTo>
                      <a:pt x="764019" y="845080"/>
                      <a:pt x="684234" y="1066951"/>
                      <a:pt x="635170" y="1221800"/>
                    </a:cubicBezTo>
                    <a:cubicBezTo>
                      <a:pt x="510619" y="1016314"/>
                      <a:pt x="460692" y="906106"/>
                      <a:pt x="373868" y="712334"/>
                    </a:cubicBezTo>
                    <a:cubicBezTo>
                      <a:pt x="357301" y="458614"/>
                      <a:pt x="414022" y="197982"/>
                      <a:pt x="373868" y="0"/>
                    </a:cubicBezTo>
                    <a:close/>
                  </a:path>
                  <a:path w="747736" h="1424667" fill="none" extrusionOk="0">
                    <a:moveTo>
                      <a:pt x="373868" y="0"/>
                    </a:moveTo>
                    <a:cubicBezTo>
                      <a:pt x="558201" y="-37880"/>
                      <a:pt x="701339" y="294281"/>
                      <a:pt x="744769" y="622765"/>
                    </a:cubicBezTo>
                    <a:cubicBezTo>
                      <a:pt x="773109" y="851750"/>
                      <a:pt x="732565" y="1069127"/>
                      <a:pt x="635170" y="1221800"/>
                    </a:cubicBezTo>
                  </a:path>
                  <a:path w="747736" h="1424667" fill="none" stroke="0" extrusionOk="0">
                    <a:moveTo>
                      <a:pt x="373868" y="0"/>
                    </a:moveTo>
                    <a:cubicBezTo>
                      <a:pt x="597999" y="4250"/>
                      <a:pt x="744876" y="217884"/>
                      <a:pt x="744769" y="622765"/>
                    </a:cubicBezTo>
                    <a:cubicBezTo>
                      <a:pt x="751837" y="842955"/>
                      <a:pt x="697334" y="1086179"/>
                      <a:pt x="635170" y="1221800"/>
                    </a:cubicBezTo>
                  </a:path>
                </a:pathLst>
              </a:custGeom>
              <a:ln>
                <a:headEnd type="arrow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arc">
                        <a:avLst>
                          <a:gd name="adj1" fmla="val 16200000"/>
                          <a:gd name="adj2" fmla="val 3770821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6B6195E-D467-D60D-D8AD-804BD7BAEEB3}"/>
                  </a:ext>
                </a:extLst>
              </p:cNvPr>
              <p:cNvSpPr txBox="1"/>
              <p:nvPr/>
            </p:nvSpPr>
            <p:spPr>
              <a:xfrm>
                <a:off x="10251661" y="3801471"/>
                <a:ext cx="450647" cy="208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/>
                  <a:t>t+48</a:t>
                </a:r>
              </a:p>
            </p:txBody>
          </p:sp>
          <p:sp>
            <p:nvSpPr>
              <p:cNvPr id="50" name="Arc 49">
                <a:extLst>
                  <a:ext uri="{FF2B5EF4-FFF2-40B4-BE49-F238E27FC236}">
                    <a16:creationId xmlns:a16="http://schemas.microsoft.com/office/drawing/2014/main" id="{F6708BD4-501A-CBE0-22C4-33BD80FD1B14}"/>
                  </a:ext>
                </a:extLst>
              </p:cNvPr>
              <p:cNvSpPr/>
              <p:nvPr/>
            </p:nvSpPr>
            <p:spPr>
              <a:xfrm rot="15354217" flipV="1">
                <a:off x="8291541" y="2259567"/>
                <a:ext cx="1125625" cy="3286124"/>
              </a:xfrm>
              <a:custGeom>
                <a:avLst/>
                <a:gdLst>
                  <a:gd name="connsiteX0" fmla="*/ 562812 w 1125625"/>
                  <a:gd name="connsiteY0" fmla="*/ 0 h 3286124"/>
                  <a:gd name="connsiteX1" fmla="*/ 1123201 w 1125625"/>
                  <a:gd name="connsiteY1" fmla="*/ 1490719 h 3286124"/>
                  <a:gd name="connsiteX2" fmla="*/ 1048934 w 1125625"/>
                  <a:gd name="connsiteY2" fmla="*/ 2471076 h 3286124"/>
                  <a:gd name="connsiteX3" fmla="*/ 562813 w 1125625"/>
                  <a:gd name="connsiteY3" fmla="*/ 1643062 h 3286124"/>
                  <a:gd name="connsiteX4" fmla="*/ 562812 w 1125625"/>
                  <a:gd name="connsiteY4" fmla="*/ 0 h 3286124"/>
                  <a:gd name="connsiteX0" fmla="*/ 562812 w 1125625"/>
                  <a:gd name="connsiteY0" fmla="*/ 0 h 3286124"/>
                  <a:gd name="connsiteX1" fmla="*/ 1123201 w 1125625"/>
                  <a:gd name="connsiteY1" fmla="*/ 1490719 h 3286124"/>
                  <a:gd name="connsiteX2" fmla="*/ 1048934 w 1125625"/>
                  <a:gd name="connsiteY2" fmla="*/ 2471076 h 3286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5625" h="3286124" stroke="0" extrusionOk="0">
                    <a:moveTo>
                      <a:pt x="562812" y="0"/>
                    </a:moveTo>
                    <a:cubicBezTo>
                      <a:pt x="816398" y="-22841"/>
                      <a:pt x="982515" y="688646"/>
                      <a:pt x="1123201" y="1490719"/>
                    </a:cubicBezTo>
                    <a:cubicBezTo>
                      <a:pt x="1182486" y="1842310"/>
                      <a:pt x="1081467" y="2175766"/>
                      <a:pt x="1048934" y="2471076"/>
                    </a:cubicBezTo>
                    <a:cubicBezTo>
                      <a:pt x="1022176" y="2334929"/>
                      <a:pt x="706358" y="1901114"/>
                      <a:pt x="562813" y="1643062"/>
                    </a:cubicBezTo>
                    <a:cubicBezTo>
                      <a:pt x="533602" y="1079393"/>
                      <a:pt x="616454" y="573318"/>
                      <a:pt x="562812" y="0"/>
                    </a:cubicBezTo>
                    <a:close/>
                  </a:path>
                  <a:path w="1125625" h="3286124" fill="none" extrusionOk="0">
                    <a:moveTo>
                      <a:pt x="562812" y="0"/>
                    </a:moveTo>
                    <a:cubicBezTo>
                      <a:pt x="840582" y="-122504"/>
                      <a:pt x="1020020" y="751903"/>
                      <a:pt x="1123201" y="1490719"/>
                    </a:cubicBezTo>
                    <a:cubicBezTo>
                      <a:pt x="1148559" y="1840222"/>
                      <a:pt x="1127282" y="2179525"/>
                      <a:pt x="1048934" y="2471076"/>
                    </a:cubicBezTo>
                  </a:path>
                  <a:path w="1125625" h="3286124" fill="none" stroke="0" extrusionOk="0">
                    <a:moveTo>
                      <a:pt x="562812" y="0"/>
                    </a:moveTo>
                    <a:cubicBezTo>
                      <a:pt x="916092" y="7434"/>
                      <a:pt x="1122169" y="592627"/>
                      <a:pt x="1123201" y="1490719"/>
                    </a:cubicBezTo>
                    <a:cubicBezTo>
                      <a:pt x="1122592" y="1830361"/>
                      <a:pt x="1072385" y="2208564"/>
                      <a:pt x="1048934" y="2471076"/>
                    </a:cubicBezTo>
                  </a:path>
                </a:pathLst>
              </a:custGeom>
              <a:ln>
                <a:headEnd type="none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arc">
                        <a:avLst>
                          <a:gd name="adj1" fmla="val 16200000"/>
                          <a:gd name="adj2" fmla="val 3574986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51" name="Arc 50">
                <a:extLst>
                  <a:ext uri="{FF2B5EF4-FFF2-40B4-BE49-F238E27FC236}">
                    <a16:creationId xmlns:a16="http://schemas.microsoft.com/office/drawing/2014/main" id="{23FDCB03-CEB3-5E41-8C36-EDC9669FEF8B}"/>
                  </a:ext>
                </a:extLst>
              </p:cNvPr>
              <p:cNvSpPr/>
              <p:nvPr/>
            </p:nvSpPr>
            <p:spPr>
              <a:xfrm rot="15354217" flipV="1">
                <a:off x="9400629" y="3056592"/>
                <a:ext cx="747736" cy="1424667"/>
              </a:xfrm>
              <a:custGeom>
                <a:avLst/>
                <a:gdLst>
                  <a:gd name="connsiteX0" fmla="*/ 373868 w 747736"/>
                  <a:gd name="connsiteY0" fmla="*/ 0 h 1424667"/>
                  <a:gd name="connsiteX1" fmla="*/ 744769 w 747736"/>
                  <a:gd name="connsiteY1" fmla="*/ 622765 h 1424667"/>
                  <a:gd name="connsiteX2" fmla="*/ 635170 w 747736"/>
                  <a:gd name="connsiteY2" fmla="*/ 1221800 h 1424667"/>
                  <a:gd name="connsiteX3" fmla="*/ 373868 w 747736"/>
                  <a:gd name="connsiteY3" fmla="*/ 712334 h 1424667"/>
                  <a:gd name="connsiteX4" fmla="*/ 373868 w 747736"/>
                  <a:gd name="connsiteY4" fmla="*/ 0 h 1424667"/>
                  <a:gd name="connsiteX0" fmla="*/ 373868 w 747736"/>
                  <a:gd name="connsiteY0" fmla="*/ 0 h 1424667"/>
                  <a:gd name="connsiteX1" fmla="*/ 744769 w 747736"/>
                  <a:gd name="connsiteY1" fmla="*/ 622765 h 1424667"/>
                  <a:gd name="connsiteX2" fmla="*/ 635170 w 747736"/>
                  <a:gd name="connsiteY2" fmla="*/ 1221800 h 142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736" h="1424667" stroke="0" extrusionOk="0">
                    <a:moveTo>
                      <a:pt x="373868" y="0"/>
                    </a:moveTo>
                    <a:cubicBezTo>
                      <a:pt x="543951" y="-11240"/>
                      <a:pt x="706940" y="272143"/>
                      <a:pt x="744769" y="622765"/>
                    </a:cubicBezTo>
                    <a:cubicBezTo>
                      <a:pt x="764019" y="845080"/>
                      <a:pt x="684234" y="1066951"/>
                      <a:pt x="635170" y="1221800"/>
                    </a:cubicBezTo>
                    <a:cubicBezTo>
                      <a:pt x="510619" y="1016314"/>
                      <a:pt x="460692" y="906106"/>
                      <a:pt x="373868" y="712334"/>
                    </a:cubicBezTo>
                    <a:cubicBezTo>
                      <a:pt x="357301" y="458614"/>
                      <a:pt x="414022" y="197982"/>
                      <a:pt x="373868" y="0"/>
                    </a:cubicBezTo>
                    <a:close/>
                  </a:path>
                  <a:path w="747736" h="1424667" fill="none" extrusionOk="0">
                    <a:moveTo>
                      <a:pt x="373868" y="0"/>
                    </a:moveTo>
                    <a:cubicBezTo>
                      <a:pt x="558201" y="-37880"/>
                      <a:pt x="701339" y="294281"/>
                      <a:pt x="744769" y="622765"/>
                    </a:cubicBezTo>
                    <a:cubicBezTo>
                      <a:pt x="773109" y="851750"/>
                      <a:pt x="732565" y="1069127"/>
                      <a:pt x="635170" y="1221800"/>
                    </a:cubicBezTo>
                  </a:path>
                  <a:path w="747736" h="1424667" fill="none" stroke="0" extrusionOk="0">
                    <a:moveTo>
                      <a:pt x="373868" y="0"/>
                    </a:moveTo>
                    <a:cubicBezTo>
                      <a:pt x="597999" y="4250"/>
                      <a:pt x="744876" y="217884"/>
                      <a:pt x="744769" y="622765"/>
                    </a:cubicBezTo>
                    <a:cubicBezTo>
                      <a:pt x="751837" y="842955"/>
                      <a:pt x="697334" y="1086179"/>
                      <a:pt x="635170" y="1221800"/>
                    </a:cubicBezTo>
                  </a:path>
                </a:pathLst>
              </a:custGeom>
              <a:ln>
                <a:headEnd type="arrow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arc">
                        <a:avLst>
                          <a:gd name="adj1" fmla="val 16200000"/>
                          <a:gd name="adj2" fmla="val 3770821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ECA5953-21BA-DC55-4936-A467D973C29C}"/>
                  </a:ext>
                </a:extLst>
              </p:cNvPr>
              <p:cNvSpPr txBox="1"/>
              <p:nvPr/>
            </p:nvSpPr>
            <p:spPr>
              <a:xfrm>
                <a:off x="10676767" y="3289253"/>
                <a:ext cx="1546815" cy="252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/>
                  <a:t>During inference </a:t>
                </a:r>
              </a:p>
            </p:txBody>
          </p: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6E160E2F-F8C6-A09B-BD80-EF446E046E6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6468542" y="4009609"/>
                <a:ext cx="7369" cy="204659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05766F80-4CBE-9824-DBD2-FB728A80FF8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7784429" y="4015305"/>
                <a:ext cx="7369" cy="204659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5A5F3009-1DA2-92B4-D266-F952CDCFC5A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9217960" y="4008631"/>
                <a:ext cx="7369" cy="204659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FB219ECC-2549-AC11-F48C-498EC6F028C5}"/>
                  </a:ext>
                </a:extLst>
              </p:cNvPr>
              <p:cNvSpPr txBox="1"/>
              <p:nvPr/>
            </p:nvSpPr>
            <p:spPr>
              <a:xfrm>
                <a:off x="6504934" y="4021498"/>
                <a:ext cx="498725" cy="252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err="1"/>
                  <a:t>IN</a:t>
                </a:r>
                <a:r>
                  <a:rPr lang="en-US" sz="1400" baseline="-25000" err="1"/>
                  <a:t>p,f</a:t>
                </a:r>
                <a:endParaRPr lang="en-US" sz="1400" baseline="-25000"/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46B0D03-252F-B800-FC7A-C82767DD70BC}"/>
                  </a:ext>
                </a:extLst>
              </p:cNvPr>
              <p:cNvSpPr txBox="1"/>
              <p:nvPr/>
            </p:nvSpPr>
            <p:spPr>
              <a:xfrm>
                <a:off x="7832399" y="4024004"/>
                <a:ext cx="498725" cy="252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err="1"/>
                  <a:t>IN</a:t>
                </a:r>
                <a:r>
                  <a:rPr lang="en-US" sz="1400" baseline="-25000" err="1"/>
                  <a:t>p,f</a:t>
                </a:r>
                <a:endParaRPr lang="en-US" sz="1400" baseline="-25000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A9E7A44-8B64-06BA-B60A-DCF892175F73}"/>
                  </a:ext>
                </a:extLst>
              </p:cNvPr>
              <p:cNvSpPr txBox="1"/>
              <p:nvPr/>
            </p:nvSpPr>
            <p:spPr>
              <a:xfrm>
                <a:off x="9270572" y="4021571"/>
                <a:ext cx="581183" cy="20535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US" sz="1400"/>
                  <a:t>IN/OUT</a:t>
                </a:r>
                <a:r>
                  <a:rPr lang="en-US" sz="1400" baseline="-25000"/>
                  <a:t>p</a:t>
                </a:r>
              </a:p>
            </p:txBody>
          </p: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FB716F3C-AC06-C564-22FB-262BC162207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7792636" y="4010812"/>
                <a:ext cx="7369" cy="204659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685D5CED-19AC-F801-24CA-AF567BA961D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9125224" y="3975430"/>
                <a:ext cx="7369" cy="204659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03DB4B45-61CD-2541-8C5A-4060A625402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0450194" y="4009833"/>
                <a:ext cx="7369" cy="204659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2D1E1EFD-ECB1-DCD9-ED55-387D838F1E3D}"/>
                  </a:ext>
                </a:extLst>
              </p:cNvPr>
              <p:cNvSpPr txBox="1"/>
              <p:nvPr/>
            </p:nvSpPr>
            <p:spPr>
              <a:xfrm>
                <a:off x="8852831" y="4010711"/>
                <a:ext cx="269022" cy="20535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US" sz="1400"/>
                  <a:t>IN</a:t>
                </a:r>
                <a:r>
                  <a:rPr lang="en-US" sz="1400" baseline="-25000"/>
                  <a:t>f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719BCCCC-3A15-B8D3-351A-08B6CB4D5C3F}"/>
                  </a:ext>
                </a:extLst>
              </p:cNvPr>
              <p:cNvSpPr txBox="1"/>
              <p:nvPr/>
            </p:nvSpPr>
            <p:spPr>
              <a:xfrm>
                <a:off x="10481735" y="4022774"/>
                <a:ext cx="630137" cy="252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err="1"/>
                  <a:t>OUT</a:t>
                </a:r>
                <a:r>
                  <a:rPr lang="en-US" sz="1400" baseline="-25000" err="1"/>
                  <a:t>p</a:t>
                </a:r>
                <a:endParaRPr lang="en-US" sz="1400" baseline="-25000"/>
              </a:p>
            </p:txBody>
          </p:sp>
        </p:grp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CD0A07C0-5E33-9521-A897-9155518930EA}"/>
              </a:ext>
            </a:extLst>
          </p:cNvPr>
          <p:cNvSpPr txBox="1">
            <a:spLocks/>
          </p:cNvSpPr>
          <p:nvPr/>
        </p:nvSpPr>
        <p:spPr>
          <a:xfrm>
            <a:off x="756792" y="376663"/>
            <a:ext cx="10969943" cy="979021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rgbClr val="064E8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150"/>
              <a:t>24 hour timestepping</a:t>
            </a:r>
            <a:endParaRPr lang="en-US" sz="3150"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3150">
                <a:cs typeface="Arial"/>
              </a:rPr>
              <a:t>Two consecutive (24 hour apart) fields used to predict next</a:t>
            </a:r>
          </a:p>
        </p:txBody>
      </p:sp>
    </p:spTree>
    <p:extLst>
      <p:ext uri="{BB962C8B-B14F-4D97-AF65-F5344CB8AC3E}">
        <p14:creationId xmlns:p14="http://schemas.microsoft.com/office/powerpoint/2010/main" val="2929891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BDB2C-DC3F-1211-56A3-9B68738CE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80EEE-F025-C039-CE75-E848B906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93" y="379756"/>
            <a:ext cx="11984232" cy="555521"/>
          </a:xfrm>
        </p:spPr>
        <p:txBody>
          <a:bodyPr lIns="0" tIns="0" rIns="0" bIns="0" anchor="t"/>
          <a:lstStyle/>
          <a:p>
            <a:pPr algn="ctr"/>
            <a:r>
              <a:rPr lang="en-US" sz="2800" dirty="0">
                <a:cs typeface="Arial"/>
              </a:rPr>
              <a:t>Model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46B4A-638C-1BE9-B670-B036F8075D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84882" y="979416"/>
            <a:ext cx="10423653" cy="1155278"/>
          </a:xfrm>
        </p:spPr>
        <p:txBody>
          <a:bodyPr lIns="0" tIns="0" rIns="0" bIns="0" anchor="t"/>
          <a:lstStyle/>
          <a:p>
            <a:pPr marL="274320" indent="-274320">
              <a:lnSpc>
                <a:spcPct val="100000"/>
              </a:lnSpc>
              <a:spcAft>
                <a:spcPts val="200"/>
              </a:spcAft>
            </a:pPr>
            <a:r>
              <a:rPr lang="en-US" sz="2400" dirty="0">
                <a:solidFill>
                  <a:schemeClr val="tx2"/>
                </a:solidFill>
                <a:cs typeface="Arial"/>
              </a:rPr>
              <a:t>Encoder – processor – decoder design</a:t>
            </a:r>
          </a:p>
          <a:p>
            <a:pPr marL="274320" indent="-274320">
              <a:lnSpc>
                <a:spcPct val="100000"/>
              </a:lnSpc>
              <a:spcAft>
                <a:spcPts val="200"/>
              </a:spcAft>
            </a:pPr>
            <a:r>
              <a:rPr lang="en-US" sz="2400" dirty="0">
                <a:solidFill>
                  <a:schemeClr val="tx2"/>
                </a:solidFill>
                <a:cs typeface="Arial"/>
              </a:rPr>
              <a:t>Dataset at ~1 degree resolution with ~2 degree processor resolution</a:t>
            </a:r>
          </a:p>
          <a:p>
            <a:pPr marL="274320" indent="-274320">
              <a:lnSpc>
                <a:spcPct val="100000"/>
              </a:lnSpc>
              <a:spcAft>
                <a:spcPts val="200"/>
              </a:spcAft>
            </a:pPr>
            <a:endParaRPr lang="en-US" sz="2400" dirty="0">
              <a:solidFill>
                <a:schemeClr val="tx2"/>
              </a:solidFill>
              <a:cs typeface="Arial"/>
            </a:endParaRPr>
          </a:p>
          <a:p>
            <a:pPr marL="274320" indent="-274320">
              <a:spcAft>
                <a:spcPts val="200"/>
              </a:spcAft>
            </a:pPr>
            <a:endParaRPr lang="en-US" sz="2400" dirty="0"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50629-6599-6932-0CA3-268D30C42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ECFBE1-75A9-BCBB-AA24-C228EFE1E7C9}"/>
              </a:ext>
            </a:extLst>
          </p:cNvPr>
          <p:cNvSpPr txBox="1"/>
          <p:nvPr/>
        </p:nvSpPr>
        <p:spPr>
          <a:xfrm>
            <a:off x="8450938" y="6424272"/>
            <a:ext cx="392176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/>
              <a:t>Image from Lang, Simon, et al. "AIFS--ECMWF's data-driven forecasting system." </a:t>
            </a:r>
            <a:r>
              <a:rPr lang="en-GB" sz="1000" i="1" err="1"/>
              <a:t>arXiv</a:t>
            </a:r>
            <a:r>
              <a:rPr lang="en-GB" sz="1000" i="1"/>
              <a:t> preprint arXiv:2406.01465</a:t>
            </a:r>
            <a:r>
              <a:rPr lang="en-GB" sz="1000"/>
              <a:t> (2024).</a:t>
            </a:r>
          </a:p>
        </p:txBody>
      </p:sp>
      <p:pic>
        <p:nvPicPr>
          <p:cNvPr id="7" name="Picture 6" descr="A map of europe with red dots&#10;&#10;Description automatically generated">
            <a:extLst>
              <a:ext uri="{FF2B5EF4-FFF2-40B4-BE49-F238E27FC236}">
                <a16:creationId xmlns:a16="http://schemas.microsoft.com/office/drawing/2014/main" id="{EE445D93-192A-6085-C9D4-88900C2846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9" r="29570"/>
          <a:stretch/>
        </p:blipFill>
        <p:spPr>
          <a:xfrm>
            <a:off x="7739179" y="3327898"/>
            <a:ext cx="4274763" cy="2264615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map of europe with blue dots&#10;&#10;Description automatically generated">
            <a:extLst>
              <a:ext uri="{FF2B5EF4-FFF2-40B4-BE49-F238E27FC236}">
                <a16:creationId xmlns:a16="http://schemas.microsoft.com/office/drawing/2014/main" id="{70589243-1F35-0B07-4AF6-5353FECB7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1" t="-1" r="28543" b="1885"/>
          <a:stretch/>
        </p:blipFill>
        <p:spPr>
          <a:xfrm>
            <a:off x="264258" y="3370830"/>
            <a:ext cx="3998377" cy="2178750"/>
          </a:xfrm>
          <a:prstGeom prst="rect">
            <a:avLst/>
          </a:prstGeom>
          <a:ln>
            <a:noFill/>
          </a:ln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8390705A-E303-F118-A43E-B62C27D9FDFB}"/>
              </a:ext>
            </a:extLst>
          </p:cNvPr>
          <p:cNvSpPr txBox="1"/>
          <p:nvPr/>
        </p:nvSpPr>
        <p:spPr>
          <a:xfrm>
            <a:off x="264258" y="2899054"/>
            <a:ext cx="424245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venir Book"/>
              </a:rPr>
              <a:t>ORAS6@1</a:t>
            </a:r>
            <a:r>
              <a:rPr lang="en-US" sz="2000" baseline="30000" dirty="0">
                <a:latin typeface="Avenir Book"/>
              </a:rPr>
              <a:t>o</a:t>
            </a:r>
            <a:r>
              <a:rPr lang="en-US" sz="2000" dirty="0">
                <a:latin typeface="Avenir Book"/>
              </a:rPr>
              <a:t> to latent space@2</a:t>
            </a:r>
            <a:r>
              <a:rPr lang="en-US" sz="2000" baseline="30000" dirty="0">
                <a:latin typeface="Avenir Book"/>
              </a:rPr>
              <a:t>o</a:t>
            </a:r>
            <a:endParaRPr lang="en-US" dirty="0">
              <a:cs typeface="Arial"/>
            </a:endParaRP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7E41B13F-92F4-9CA0-60F1-E58D365AE7B5}"/>
              </a:ext>
            </a:extLst>
          </p:cNvPr>
          <p:cNvSpPr txBox="1"/>
          <p:nvPr/>
        </p:nvSpPr>
        <p:spPr>
          <a:xfrm>
            <a:off x="7739179" y="2893369"/>
            <a:ext cx="438879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venir Book"/>
              </a:rPr>
              <a:t>Latent space@2</a:t>
            </a:r>
            <a:r>
              <a:rPr lang="en-US" sz="2000" baseline="30000" dirty="0">
                <a:latin typeface="Avenir Book"/>
              </a:rPr>
              <a:t>o</a:t>
            </a:r>
            <a:r>
              <a:rPr lang="en-US" sz="2000" dirty="0">
                <a:latin typeface="Avenir Book"/>
              </a:rPr>
              <a:t> to ORAS6@1</a:t>
            </a:r>
            <a:r>
              <a:rPr lang="en-US" sz="2000" baseline="30000" dirty="0">
                <a:latin typeface="Avenir Book"/>
              </a:rPr>
              <a:t>o</a:t>
            </a:r>
            <a:endParaRPr lang="en-US" dirty="0"/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FB3B16EF-2E86-A810-16A6-0EF7FE2CF324}"/>
              </a:ext>
            </a:extLst>
          </p:cNvPr>
          <p:cNvSpPr txBox="1"/>
          <p:nvPr/>
        </p:nvSpPr>
        <p:spPr>
          <a:xfrm>
            <a:off x="459705" y="2341182"/>
            <a:ext cx="284713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6C8AAF"/>
            </a:solidFill>
          </a:ln>
        </p:spPr>
        <p:txBody>
          <a:bodyPr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Avenir Book"/>
              </a:rPr>
              <a:t>Graph attention encoder</a:t>
            </a:r>
            <a:endParaRPr lang="en-US" dirty="0">
              <a:solidFill>
                <a:srgbClr val="002060"/>
              </a:solidFill>
              <a:cs typeface="Arial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6EB38D-3D3A-9614-2586-D62BBB4E82B4}"/>
              </a:ext>
            </a:extLst>
          </p:cNvPr>
          <p:cNvCxnSpPr/>
          <p:nvPr/>
        </p:nvCxnSpPr>
        <p:spPr>
          <a:xfrm flipV="1">
            <a:off x="7276699" y="2541602"/>
            <a:ext cx="1363647" cy="78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14">
            <a:extLst>
              <a:ext uri="{FF2B5EF4-FFF2-40B4-BE49-F238E27FC236}">
                <a16:creationId xmlns:a16="http://schemas.microsoft.com/office/drawing/2014/main" id="{88CF9A7C-56C3-3BD2-20EC-2958D0F5CD49}"/>
              </a:ext>
            </a:extLst>
          </p:cNvPr>
          <p:cNvSpPr txBox="1"/>
          <p:nvPr/>
        </p:nvSpPr>
        <p:spPr>
          <a:xfrm>
            <a:off x="4835409" y="2360877"/>
            <a:ext cx="224394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6C8AAF"/>
            </a:solidFill>
          </a:ln>
        </p:spPr>
        <p:txBody>
          <a:bodyPr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2060"/>
                </a:solidFill>
                <a:latin typeface="Avenir Book"/>
              </a:rPr>
              <a:t>Processor</a:t>
            </a:r>
            <a:endParaRPr lang="en-US"/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B2723D81-6E53-3B3D-7670-868D531F64F6}"/>
              </a:ext>
            </a:extLst>
          </p:cNvPr>
          <p:cNvSpPr txBox="1"/>
          <p:nvPr/>
        </p:nvSpPr>
        <p:spPr>
          <a:xfrm>
            <a:off x="8707323" y="2343934"/>
            <a:ext cx="2832760" cy="3837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6C8AAF"/>
            </a:solidFill>
          </a:ln>
        </p:spPr>
        <p:txBody>
          <a:bodyPr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2060"/>
                </a:solidFill>
                <a:latin typeface="Avenir Book"/>
              </a:rPr>
              <a:t>Graph attention decoder</a:t>
            </a:r>
            <a:endParaRPr lang="en-US">
              <a:solidFill>
                <a:srgbClr val="002060"/>
              </a:solidFill>
              <a:cs typeface="Arial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E8212D-EA73-AC11-15A9-579885B058C2}"/>
              </a:ext>
            </a:extLst>
          </p:cNvPr>
          <p:cNvCxnSpPr/>
          <p:nvPr/>
        </p:nvCxnSpPr>
        <p:spPr>
          <a:xfrm flipV="1">
            <a:off x="3385639" y="2531846"/>
            <a:ext cx="1340002" cy="78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DAC34AA-ED8B-C276-602F-4FD669AA761E}"/>
              </a:ext>
            </a:extLst>
          </p:cNvPr>
          <p:cNvSpPr txBox="1"/>
          <p:nvPr/>
        </p:nvSpPr>
        <p:spPr>
          <a:xfrm>
            <a:off x="4832478" y="2987277"/>
            <a:ext cx="22498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  <a:cs typeface="Arial"/>
              </a:rPr>
              <a:t>Changeable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184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4D980-9590-0E79-B0F6-8CDA88498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7A82-20F2-61CB-0B9F-BC8C2CCC3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2607018"/>
            <a:ext cx="7869600" cy="369332"/>
          </a:xfrm>
        </p:spPr>
        <p:txBody>
          <a:bodyPr lIns="0" tIns="0" rIns="0" bIns="0" anchor="t"/>
          <a:lstStyle/>
          <a:p>
            <a:pPr algn="ctr"/>
            <a:r>
              <a:rPr lang="en-US" sz="3600">
                <a:cs typeface="Arial"/>
              </a:rPr>
              <a:t>Impact of processor choice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ACE6C-558D-3FAC-B84F-707B8C75AF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885FB-744A-36AF-2F33-DD3FE1530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</p:spTree>
    <p:extLst>
      <p:ext uri="{BB962C8B-B14F-4D97-AF65-F5344CB8AC3E}">
        <p14:creationId xmlns:p14="http://schemas.microsoft.com/office/powerpoint/2010/main" val="3362493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5BB71-61C7-8748-7EF6-56CB4A979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9BA16-92AC-A3C0-9D5E-67DAF0988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67" y="153122"/>
            <a:ext cx="11984231" cy="576210"/>
          </a:xfrm>
        </p:spPr>
        <p:txBody>
          <a:bodyPr lIns="0" tIns="0" rIns="0" bIns="0" anchor="t"/>
          <a:lstStyle/>
          <a:p>
            <a:pPr algn="ctr"/>
            <a:r>
              <a:rPr lang="en-US" sz="3200">
                <a:cs typeface="Arial"/>
              </a:rPr>
              <a:t>Comparing different processors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B68CE-D659-7804-BA8A-EED04DFE7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6C78B1-29F1-69D7-1FBA-3F671A0E050B}"/>
              </a:ext>
            </a:extLst>
          </p:cNvPr>
          <p:cNvSpPr txBox="1"/>
          <p:nvPr/>
        </p:nvSpPr>
        <p:spPr>
          <a:xfrm>
            <a:off x="7704534" y="1159629"/>
            <a:ext cx="33425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tx2"/>
                </a:solidFill>
                <a:cs typeface="Arial"/>
              </a:rPr>
              <a:t>1. Sliding window transformer, as used in AIFS</a:t>
            </a:r>
            <a:endParaRPr lang="en-US">
              <a:solidFill>
                <a:schemeClr val="tx2"/>
              </a:solidFill>
              <a:cs typeface="Arial"/>
            </a:endParaRPr>
          </a:p>
        </p:txBody>
      </p:sp>
      <p:pic>
        <p:nvPicPr>
          <p:cNvPr id="3" name="Picture 2" descr="A close-up of a sphere&#10;&#10;AI-generated content may be incorrect.">
            <a:extLst>
              <a:ext uri="{FF2B5EF4-FFF2-40B4-BE49-F238E27FC236}">
                <a16:creationId xmlns:a16="http://schemas.microsoft.com/office/drawing/2014/main" id="{92F746DD-4251-BE45-23AF-01C7D4106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29" y="2793809"/>
            <a:ext cx="6416046" cy="1631075"/>
          </a:xfrm>
          <a:prstGeom prst="rect">
            <a:avLst/>
          </a:prstGeom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9334957-2C01-BBAA-E41E-B472960E47C7}"/>
              </a:ext>
            </a:extLst>
          </p:cNvPr>
          <p:cNvGrpSpPr/>
          <p:nvPr/>
        </p:nvGrpSpPr>
        <p:grpSpPr>
          <a:xfrm>
            <a:off x="1695019" y="4363460"/>
            <a:ext cx="5486224" cy="1772858"/>
            <a:chOff x="518732" y="2626013"/>
            <a:chExt cx="5486224" cy="1772858"/>
          </a:xfrm>
        </p:grpSpPr>
        <p:pic>
          <p:nvPicPr>
            <p:cNvPr id="4" name="Picture 3" descr="A white sphere with blue dots&#10;&#10;AI-generated content may be incorrect.">
              <a:extLst>
                <a:ext uri="{FF2B5EF4-FFF2-40B4-BE49-F238E27FC236}">
                  <a16:creationId xmlns:a16="http://schemas.microsoft.com/office/drawing/2014/main" id="{D22EBE27-6E54-EF6C-1509-48E163D77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395" t="26530" r="75245" b="28851"/>
            <a:stretch/>
          </p:blipFill>
          <p:spPr>
            <a:xfrm>
              <a:off x="518732" y="2626013"/>
              <a:ext cx="1837914" cy="17725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 descr="A white sphere with blue dots&#10;&#10;AI-generated content may be incorrect.">
              <a:extLst>
                <a:ext uri="{FF2B5EF4-FFF2-40B4-BE49-F238E27FC236}">
                  <a16:creationId xmlns:a16="http://schemas.microsoft.com/office/drawing/2014/main" id="{82A2D6DB-4E24-537A-7D7A-0382812EE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2811" t="26611" r="41860" b="28851"/>
            <a:stretch/>
          </p:blipFill>
          <p:spPr>
            <a:xfrm>
              <a:off x="2343769" y="2627982"/>
              <a:ext cx="1834224" cy="176926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 white sphere with blue dots&#10;&#10;AI-generated content may be incorrect.">
              <a:extLst>
                <a:ext uri="{FF2B5EF4-FFF2-40B4-BE49-F238E27FC236}">
                  <a16:creationId xmlns:a16="http://schemas.microsoft.com/office/drawing/2014/main" id="{186CF9F2-9237-308A-4088-1E4A0A849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6372" t="26611" r="9023" b="28851"/>
            <a:stretch/>
          </p:blipFill>
          <p:spPr>
            <a:xfrm>
              <a:off x="4258994" y="2629605"/>
              <a:ext cx="1745962" cy="176926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9130A8-FCB6-1BD5-B8D3-6E7576A6EECB}"/>
              </a:ext>
            </a:extLst>
          </p:cNvPr>
          <p:cNvGrpSpPr/>
          <p:nvPr/>
        </p:nvGrpSpPr>
        <p:grpSpPr>
          <a:xfrm>
            <a:off x="1687366" y="597925"/>
            <a:ext cx="5496759" cy="1769519"/>
            <a:chOff x="518242" y="648024"/>
            <a:chExt cx="5496759" cy="1769519"/>
          </a:xfrm>
        </p:grpSpPr>
        <p:pic>
          <p:nvPicPr>
            <p:cNvPr id="9" name="Picture 8" descr="A blue and white dome&#10;&#10;Description automatically generated">
              <a:extLst>
                <a:ext uri="{FF2B5EF4-FFF2-40B4-BE49-F238E27FC236}">
                  <a16:creationId xmlns:a16="http://schemas.microsoft.com/office/drawing/2014/main" id="{DC27AF73-B0BF-42E3-4222-A24A54946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354" t="19455" r="73113" b="24514"/>
            <a:stretch/>
          </p:blipFill>
          <p:spPr>
            <a:xfrm>
              <a:off x="518242" y="648024"/>
              <a:ext cx="1746330" cy="16983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A blue and white dome&#10;&#10;Description automatically generated">
              <a:extLst>
                <a:ext uri="{FF2B5EF4-FFF2-40B4-BE49-F238E27FC236}">
                  <a16:creationId xmlns:a16="http://schemas.microsoft.com/office/drawing/2014/main" id="{733B2760-9B45-CDD8-9148-875B51FDA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3060" t="19531" r="6481" b="25781"/>
            <a:stretch/>
          </p:blipFill>
          <p:spPr>
            <a:xfrm>
              <a:off x="4186011" y="759937"/>
              <a:ext cx="1828990" cy="165760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A blue and white dome&#10;&#10;Description automatically generated">
              <a:extLst>
                <a:ext uri="{FF2B5EF4-FFF2-40B4-BE49-F238E27FC236}">
                  <a16:creationId xmlns:a16="http://schemas.microsoft.com/office/drawing/2014/main" id="{5D8D3DC6-36C5-20F6-247E-693028342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0344" t="25880" r="39198" b="24219"/>
            <a:stretch/>
          </p:blipFill>
          <p:spPr>
            <a:xfrm>
              <a:off x="2353929" y="826389"/>
              <a:ext cx="1828999" cy="151252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8118AA-D6E7-A92B-E2CA-EA9750A8D782}"/>
              </a:ext>
            </a:extLst>
          </p:cNvPr>
          <p:cNvSpPr txBox="1"/>
          <p:nvPr/>
        </p:nvSpPr>
        <p:spPr>
          <a:xfrm>
            <a:off x="8038057" y="3989960"/>
            <a:ext cx="38272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064E83"/>
                </a:solidFill>
                <a:cs typeface="Arial"/>
              </a:rPr>
              <a:t>2. Graph neural network - Multiscale graph, no attention mechanism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ACB896-F517-0A89-9476-91BACEE4FD72}"/>
              </a:ext>
            </a:extLst>
          </p:cNvPr>
          <p:cNvSpPr txBox="1"/>
          <p:nvPr/>
        </p:nvSpPr>
        <p:spPr>
          <a:xfrm>
            <a:off x="8037251" y="4917981"/>
            <a:ext cx="346915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064E83"/>
                </a:solidFill>
                <a:cs typeface="Arial"/>
              </a:rPr>
              <a:t>3. Graph transformer – Multiscale graph, with attention</a:t>
            </a:r>
          </a:p>
        </p:txBody>
      </p:sp>
    </p:spTree>
    <p:extLst>
      <p:ext uri="{BB962C8B-B14F-4D97-AF65-F5344CB8AC3E}">
        <p14:creationId xmlns:p14="http://schemas.microsoft.com/office/powerpoint/2010/main" val="1392076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9970F-4E3C-7B73-0400-A073567F7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redTruthDiff_avg_thetao_3_len60">
            <a:hlinkClick r:id="" action="ppaction://media"/>
            <a:extLst>
              <a:ext uri="{FF2B5EF4-FFF2-40B4-BE49-F238E27FC236}">
                <a16:creationId xmlns:a16="http://schemas.microsoft.com/office/drawing/2014/main" id="{3B368214-34DC-7CF8-B2FC-282B590608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568" y="4414274"/>
            <a:ext cx="11437979" cy="1917622"/>
          </a:xfrm>
          <a:prstGeom prst="rect">
            <a:avLst/>
          </a:prstGeom>
        </p:spPr>
      </p:pic>
      <p:pic>
        <p:nvPicPr>
          <p:cNvPr id="14" name="PredTruthDiff_avg_thetao_3_len60">
            <a:hlinkClick r:id="" action="ppaction://media"/>
            <a:extLst>
              <a:ext uri="{FF2B5EF4-FFF2-40B4-BE49-F238E27FC236}">
                <a16:creationId xmlns:a16="http://schemas.microsoft.com/office/drawing/2014/main" id="{F736B7DD-C603-47ED-5171-A447A7E4DC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2567" y="2405736"/>
            <a:ext cx="11437979" cy="1925975"/>
          </a:xfrm>
          <a:prstGeom prst="rect">
            <a:avLst/>
          </a:prstGeom>
        </p:spPr>
      </p:pic>
      <p:pic>
        <p:nvPicPr>
          <p:cNvPr id="10" name="PredTruthDiff_avg_thetao_3_len60">
            <a:hlinkClick r:id="" action="ppaction://media"/>
            <a:extLst>
              <a:ext uri="{FF2B5EF4-FFF2-40B4-BE49-F238E27FC236}">
                <a16:creationId xmlns:a16="http://schemas.microsoft.com/office/drawing/2014/main" id="{78E93DEC-6C73-9244-D28C-6CC71DAD5C2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2567" y="382781"/>
            <a:ext cx="11437979" cy="1934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BF5800-E3E5-9833-A870-C4E2C181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79" y="42620"/>
            <a:ext cx="11979881" cy="369332"/>
          </a:xfrm>
        </p:spPr>
        <p:txBody>
          <a:bodyPr lIns="0" tIns="0" rIns="0" bIns="0" anchor="t"/>
          <a:lstStyle/>
          <a:p>
            <a:pPr algn="ctr"/>
            <a:r>
              <a:rPr lang="en-US">
                <a:cs typeface="Arial"/>
              </a:rPr>
              <a:t>2 month animation of temperature ~2.6m depth (3rd level)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DD48A-39E0-9AE1-BA30-7929C8D8A6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9D6B6-7252-A53B-9C04-AC8565DA3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218A9-5C21-8417-22F6-B8E00D472AA0}"/>
              </a:ext>
            </a:extLst>
          </p:cNvPr>
          <p:cNvSpPr txBox="1"/>
          <p:nvPr/>
        </p:nvSpPr>
        <p:spPr>
          <a:xfrm>
            <a:off x="770437" y="300467"/>
            <a:ext cx="30360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tx2"/>
                </a:solidFill>
                <a:cs typeface="Arial"/>
              </a:rPr>
              <a:t>Sliding window transformer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B47F96-B70A-B71B-0F2D-6032EDC6E373}"/>
              </a:ext>
            </a:extLst>
          </p:cNvPr>
          <p:cNvSpPr txBox="1"/>
          <p:nvPr/>
        </p:nvSpPr>
        <p:spPr>
          <a:xfrm>
            <a:off x="770437" y="432107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tx2"/>
                </a:solidFill>
                <a:cs typeface="Arial"/>
              </a:rPr>
              <a:t>Graph Transformer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83B416-94AB-3E4D-23F9-9CBF6F00C958}"/>
              </a:ext>
            </a:extLst>
          </p:cNvPr>
          <p:cNvSpPr txBox="1"/>
          <p:nvPr/>
        </p:nvSpPr>
        <p:spPr>
          <a:xfrm>
            <a:off x="770437" y="230806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tx2"/>
                </a:solidFill>
                <a:cs typeface="Arial"/>
              </a:rPr>
              <a:t>Graph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67289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16F9B-BF0E-F812-0DC8-2DC1E9610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5DE25-AE14-252C-FD83-A2545CBB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33" y="74769"/>
            <a:ext cx="11996590" cy="369332"/>
          </a:xfrm>
        </p:spPr>
        <p:txBody>
          <a:bodyPr lIns="0" tIns="0" rIns="0" bIns="0" anchor="t"/>
          <a:lstStyle/>
          <a:p>
            <a:pPr algn="ctr"/>
            <a:r>
              <a:rPr lang="en-US">
                <a:cs typeface="Arial"/>
              </a:rPr>
              <a:t> RMS over all grid points, </a:t>
            </a:r>
            <a:r>
              <a:rPr lang="en-US" b="1">
                <a:cs typeface="Arial"/>
              </a:rPr>
              <a:t>6 month timeseries</a:t>
            </a:r>
            <a:br>
              <a:rPr lang="en-US" b="1">
                <a:cs typeface="Arial"/>
              </a:rPr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A28DE-0C92-F5A2-5123-0B3AFBF4FA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A4114-8808-CB35-C049-F00FE76C97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6" name="Picture 5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7A92C0E5-30A2-D197-20BD-5CC055B05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593" y="583612"/>
            <a:ext cx="3692756" cy="2728590"/>
          </a:xfrm>
          <a:prstGeom prst="rect">
            <a:avLst/>
          </a:prstGeom>
        </p:spPr>
      </p:pic>
      <p:pic>
        <p:nvPicPr>
          <p:cNvPr id="8" name="Picture 7" descr="A graph showing different colored lines&#10;&#10;AI-generated content may be incorrect.">
            <a:extLst>
              <a:ext uri="{FF2B5EF4-FFF2-40B4-BE49-F238E27FC236}">
                <a16:creationId xmlns:a16="http://schemas.microsoft.com/office/drawing/2014/main" id="{84CA51C3-56AC-AF2C-EE92-ED7F51C0E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511" y="3601037"/>
            <a:ext cx="3969945" cy="2707215"/>
          </a:xfrm>
          <a:prstGeom prst="rect">
            <a:avLst/>
          </a:prstGeom>
        </p:spPr>
      </p:pic>
      <p:pic>
        <p:nvPicPr>
          <p:cNvPr id="10" name="Picture 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45FE0F9-26D7-FE0B-E505-8053A9C4B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070" y="583612"/>
            <a:ext cx="3663831" cy="2728590"/>
          </a:xfrm>
          <a:prstGeom prst="rect">
            <a:avLst/>
          </a:prstGeom>
        </p:spPr>
      </p:pic>
      <p:pic>
        <p:nvPicPr>
          <p:cNvPr id="12" name="Picture 1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ADDA5032-CC7F-BB8A-2910-BF59E6841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87" y="3601037"/>
            <a:ext cx="3663830" cy="2707217"/>
          </a:xfrm>
          <a:prstGeom prst="rect">
            <a:avLst/>
          </a:prstGeom>
        </p:spPr>
      </p:pic>
      <p:pic>
        <p:nvPicPr>
          <p:cNvPr id="14" name="Picture 1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AB9EF208-E28E-01F8-5EE8-C92473997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945" y="3601037"/>
            <a:ext cx="3749925" cy="27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71792"/>
      </p:ext>
    </p:extLst>
  </p:cSld>
  <p:clrMapOvr>
    <a:masterClrMapping/>
  </p:clrMapOvr>
</p:sld>
</file>

<file path=ppt/theme/theme1.xml><?xml version="1.0" encoding="utf-8"?>
<a:theme xmlns:a="http://schemas.openxmlformats.org/drawingml/2006/main" name="ECMWF Light 16:9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MWF_16.9_light_blue.potx" id="{6E553A05-1FF4-41A6-8DCD-4A16C4C52284}" vid="{CB9C2DB0-F904-43F7-8D0F-6F373F3FC0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BE5B23F872F249BA78B9EED1161059" ma:contentTypeVersion="10" ma:contentTypeDescription="Create a new document." ma:contentTypeScope="" ma:versionID="25fab8bf07a7e3a25727b8e11abd01d1">
  <xsd:schema xmlns:xsd="http://www.w3.org/2001/XMLSchema" xmlns:xs="http://www.w3.org/2001/XMLSchema" xmlns:p="http://schemas.microsoft.com/office/2006/metadata/properties" xmlns:ns2="34da5c7c-42ce-4f97-8e89-5ab6a0675279" xmlns:ns3="3b715c95-b911-42b3-8126-9e6d7eb3f0dc" targetNamespace="http://schemas.microsoft.com/office/2006/metadata/properties" ma:root="true" ma:fieldsID="b9c2926da8c2155b7fea994d3382d458" ns2:_="" ns3:_="">
    <xsd:import namespace="34da5c7c-42ce-4f97-8e89-5ab6a0675279"/>
    <xsd:import namespace="3b715c95-b911-42b3-8126-9e6d7eb3f0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a5c7c-42ce-4f97-8e89-5ab6a06752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4cf7ce8-6a73-4870-b03b-717f0b586e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715c95-b911-42b3-8126-9e6d7eb3f0d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16a6648-1e96-4828-bd7b-a115050f65f6}" ma:internalName="TaxCatchAll" ma:showField="CatchAllData" ma:web="3b715c95-b911-42b3-8126-9e6d7eb3f0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715c95-b911-42b3-8126-9e6d7eb3f0dc" xsi:nil="true"/>
    <lcf76f155ced4ddcb4097134ff3c332f xmlns="34da5c7c-42ce-4f97-8e89-5ab6a0675279">
      <Terms xmlns="http://schemas.microsoft.com/office/infopath/2007/PartnerControls"/>
    </lcf76f155ced4ddcb4097134ff3c332f>
    <_dlc_DocId xmlns="3b715c95-b911-42b3-8126-9e6d7eb3f0dc">ZUXVPJ72JVYN-308980409-14</_dlc_DocId>
    <_dlc_DocIdUrl xmlns="3b715c95-b911-42b3-8126-9e6d7eb3f0dc">
      <Url>https://ecmwf.sharepoint.com/sites/templates/_layouts/15/DocIdRedir.aspx?ID=ZUXVPJ72JVYN-308980409-14</Url>
      <Description>ZUXVPJ72JVYN-308980409-14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CADD64-E79A-425E-8D98-807DB4C5A380}">
  <ds:schemaRefs>
    <ds:schemaRef ds:uri="34da5c7c-42ce-4f97-8e89-5ab6a0675279"/>
    <ds:schemaRef ds:uri="3b715c95-b911-42b3-8126-9e6d7eb3f0d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7940C50-C4CE-40EC-9E91-05D71EB15BD4}">
  <ds:schemaRefs>
    <ds:schemaRef ds:uri="34da5c7c-42ce-4f97-8e89-5ab6a0675279"/>
    <ds:schemaRef ds:uri="3b715c95-b911-42b3-8126-9e6d7eb3f0dc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F4FCF79-45E3-4FE6-A7E3-979A64AFA10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1C7391A-24E9-458E-ACEF-7669EE83A2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ECMWF Light 16:9 blue</Template>
  <TotalTime>564</TotalTime>
  <Words>809</Words>
  <Application>Microsoft Macintosh PowerPoint</Application>
  <PresentationFormat>Custom</PresentationFormat>
  <Paragraphs>126</Paragraphs>
  <Slides>15</Slides>
  <Notes>7</Notes>
  <HiddenSlides>1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Avenir Book</vt:lpstr>
      <vt:lpstr>Calibri</vt:lpstr>
      <vt:lpstr>Courier New</vt:lpstr>
      <vt:lpstr>Times</vt:lpstr>
      <vt:lpstr>ECMWF Light 16:9 blue</vt:lpstr>
      <vt:lpstr>PowerPoint Presentation</vt:lpstr>
      <vt:lpstr>Fundamental set up</vt:lpstr>
      <vt:lpstr>Training data</vt:lpstr>
      <vt:lpstr>PowerPoint Presentation</vt:lpstr>
      <vt:lpstr>Model design</vt:lpstr>
      <vt:lpstr>Impact of processor choice</vt:lpstr>
      <vt:lpstr>Comparing different processors</vt:lpstr>
      <vt:lpstr>2 month animation of temperature ~2.6m depth (3rd level)</vt:lpstr>
      <vt:lpstr> RMS over all grid points, 6 month timeseries </vt:lpstr>
      <vt:lpstr>Impact of loss scaling based on increments</vt:lpstr>
      <vt:lpstr>Performance over depth</vt:lpstr>
      <vt:lpstr>Performance over depth</vt:lpstr>
      <vt:lpstr>Impact of scaling</vt:lpstr>
      <vt:lpstr>Summary and future plans</vt:lpstr>
      <vt:lpstr>Training on ORAS6 reanalysis dataset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Rachel Furner</dc:creator>
  <cp:lastModifiedBy>Rachel Furner</cp:lastModifiedBy>
  <cp:revision>4</cp:revision>
  <cp:lastPrinted>2014-11-19T12:15:44Z</cp:lastPrinted>
  <dcterms:created xsi:type="dcterms:W3CDTF">2025-04-01T15:09:38Z</dcterms:created>
  <dcterms:modified xsi:type="dcterms:W3CDTF">2025-04-27T21:30:28Z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0x01010079BE5B23F872F249BA78B9EED1161059</vt:lpwstr>
  </property>
  <property fmtid="{D5CDD505-2E9C-101B-9397-08002B2CF9AE}" pid="3" name="Order">
    <vt:r8>1400</vt:r8>
  </property>
  <property fmtid="{D5CDD505-2E9C-101B-9397-08002B2CF9AE}" pid="4" name="_dlc_DocIdItemGuid">
    <vt:lpwstr>f3292dc5-5bd6-5895-bef3-864e095b01f2</vt:lpwstr>
  </property>
</Properties>
</file>