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4" r:id="rId7"/>
    <p:sldId id="265" r:id="rId8"/>
    <p:sldId id="266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4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6F326-670E-EADA-8209-A29980B234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512AFA-DDBB-E3A2-6D5D-460C52C7CD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027E52-9E42-C2B6-4667-614E1DFFE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633E1-1765-AADC-26E2-6419A7E39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1A175-E655-A8A1-2E1A-EA8FEDC1B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118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63055-153A-60D7-DD7E-624FAE55A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605884-8230-00A6-6F03-3BE8CCD18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40768-A3D8-1D74-C42B-837404BB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73A8E-C222-FD54-0DA1-1D9CB5299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8EFD9-E3B2-9514-8A7E-152196130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094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4C854B-F82F-4713-72D8-4FD7FA70FF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CF34F-0BC0-BD54-5308-A64FF8550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7604A-AD76-907F-5E7B-63986010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B715B-1E8D-6BF1-EECE-8B4E7D10F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EC44A-7593-8042-A56E-663F361D5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9256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31788-7142-6136-71F4-24EB914A5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6CC86-3F0F-EC10-AA90-67D42FEAB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60450-6684-0AC6-443B-05FABFDE7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955A8-0D76-A983-11D4-F9D4A400B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922427-6BFB-40B3-D328-F535C072C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846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93144-C872-D94D-8FF6-64BFA766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2D427-E8E6-F507-D4B0-E4D80F5CDE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7BD4AB-8F3B-4E6F-14D6-463A58928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86721-BC96-F52B-4093-A90D3FD31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174A-5580-78FC-2685-A2AAA1D7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83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8B434-7098-E79A-F812-AC4CF676C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2CCA8-5ADC-72D6-A2A8-47BDC97A8F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8E8533-5AD7-5EB6-BA38-436CDA889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D1E6A2-5F67-E38D-067A-2AA9054F0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6A91BF-1B7B-CE80-0CFF-DB0C35BD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7D5F7D-1728-0136-92D5-2A50172E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65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96A2B-7B4B-75B8-F2EA-3BE73F23C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0CFCC-5DAA-5407-732A-00413B142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40607-4D8C-0F77-F53D-B34245004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1BB221-4FAC-C257-679E-9FD87158C9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8EE51-AC51-6F88-715E-76D2E94CF1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393072-60F3-ADA3-BA47-A7C6AF58A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4F7AC2-F3D2-C9B0-E2E5-F57FFA583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998DB9-34D0-6B13-3B37-4D7CE3BC6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8125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2B139-ED1A-7BAA-9457-9252C13CD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95E47-87A4-60EB-1841-A115677A8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58BCB-A534-7280-B0FA-49B1581B5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B10A3F-CC3D-0B36-A33D-D5151E6AC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50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A90E8-26FA-72CB-5FFA-EE296C01D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4F77B3-A2EB-635A-90C1-47431EB49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E0D94-6689-C3C4-9DF6-4C53CAEBE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973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BE858-D2F7-264D-5E51-D41635272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A8717-49A6-122C-7DAC-5190B3C35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0E03A-F68A-468D-4A52-EFB634DED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2CCD6-8C38-7176-242B-4431200E4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B732D-2FF6-51CE-8FF9-51EA5E5C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F551A-0772-A0BA-8536-3A5C3E864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204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0933E-5930-5CD2-B40E-F98B6B65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7365B6-9C3B-1076-7F44-5711697CF8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222CED-7729-FE97-715F-9F6FB59DCC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61BAF-4991-3F53-113F-BD816A297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F9D421-FDDB-02FC-4044-79F15F13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5C814-7F75-BF57-A0C9-A49D1B25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100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626685-BBC7-6A50-6E24-1FE7E6D3D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A51AE-F7F7-AAF1-4EF2-FC39B7F2F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296BD-E8B6-F0EC-1DFB-ED8C204394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10D7CE-5779-4B19-8DD9-FD045F2A7B85}" type="datetimeFigureOut">
              <a:rPr lang="it-IT" smtClean="0"/>
              <a:t>25/04/2025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446D2-90F5-0CCE-5330-623E18F93D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6003B-3869-D250-1AB5-8651A0106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73E5D83-F0E9-4798-B326-E3B676C1C6D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4812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CE2010A-9F7A-AA58-4981-D6AB2421D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495" y="64715"/>
            <a:ext cx="3028950" cy="7891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BAE352-AE03-FA2A-5FDA-8C988F0F57BD}"/>
              </a:ext>
            </a:extLst>
          </p:cNvPr>
          <p:cNvSpPr txBox="1"/>
          <p:nvPr/>
        </p:nvSpPr>
        <p:spPr>
          <a:xfrm>
            <a:off x="5637070" y="194146"/>
            <a:ext cx="643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2BC"/>
                </a:solidFill>
              </a:rPr>
              <a:t>Vienna, Austria &amp; Online | 27 April–2 May 2025</a:t>
            </a:r>
            <a:endParaRPr lang="it-IT" sz="2400" b="1" dirty="0">
              <a:solidFill>
                <a:srgbClr val="0072BC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2F450-980E-0D3D-A811-1975A6C974F1}"/>
              </a:ext>
            </a:extLst>
          </p:cNvPr>
          <p:cNvSpPr txBox="1"/>
          <p:nvPr/>
        </p:nvSpPr>
        <p:spPr>
          <a:xfrm>
            <a:off x="686183" y="877575"/>
            <a:ext cx="10586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Warming trends and impacts of recent heat waves on mortality in Apulia (southern Italy)</a:t>
            </a:r>
            <a:endParaRPr lang="it-IT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A2CE0A-F6B5-76A4-E430-7445CE4E4201}"/>
              </a:ext>
            </a:extLst>
          </p:cNvPr>
          <p:cNvSpPr txBox="1"/>
          <p:nvPr/>
        </p:nvSpPr>
        <p:spPr>
          <a:xfrm>
            <a:off x="3029370" y="1911995"/>
            <a:ext cx="6133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P. Lionello</a:t>
            </a:r>
            <a:r>
              <a:rPr lang="it-IT" dirty="0"/>
              <a:t>, F. Giangrande, R. Buccolieri, and G. </a:t>
            </a:r>
            <a:r>
              <a:rPr lang="it-IT" dirty="0" err="1"/>
              <a:t>Pappaccogli</a:t>
            </a:r>
            <a:endParaRPr lang="it-IT" dirty="0"/>
          </a:p>
          <a:p>
            <a:pPr algn="ctr"/>
            <a:r>
              <a:rPr lang="it-IT" i="1" dirty="0"/>
              <a:t>University of Salento, </a:t>
            </a:r>
            <a:r>
              <a:rPr lang="it-IT" i="1" dirty="0" err="1"/>
              <a:t>DiSTeBA</a:t>
            </a:r>
            <a:r>
              <a:rPr lang="it-IT" i="1" dirty="0"/>
              <a:t>, Lecce, </a:t>
            </a:r>
            <a:r>
              <a:rPr lang="it-IT" i="1" dirty="0" err="1"/>
              <a:t>Italy</a:t>
            </a:r>
            <a:r>
              <a:rPr lang="it-IT" dirty="0"/>
              <a:t> (</a:t>
            </a:r>
            <a:r>
              <a:rPr lang="it-IT" dirty="0">
                <a:solidFill>
                  <a:srgbClr val="0072BC"/>
                </a:solidFill>
              </a:rPr>
              <a:t>piero.lionello@unisalento.it</a:t>
            </a:r>
            <a:r>
              <a:rPr lang="it-IT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59BB39-FF6D-4A19-5228-1481CFD831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78" t="16042" r="33521" b="5212"/>
          <a:stretch/>
        </p:blipFill>
        <p:spPr>
          <a:xfrm>
            <a:off x="3579460" y="2841571"/>
            <a:ext cx="4933145" cy="30227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19B8AD-17C4-920B-8DD8-95D5CFB1DEF4}"/>
              </a:ext>
            </a:extLst>
          </p:cNvPr>
          <p:cNvSpPr txBox="1"/>
          <p:nvPr/>
        </p:nvSpPr>
        <p:spPr>
          <a:xfrm>
            <a:off x="32265" y="6134538"/>
            <a:ext cx="12127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Progetto PNRR ITINERIS IR0000032 Italian Integrated Environmental Research Infrastructures System 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Missione 4 Componente 2 Investimento 3.1 “Fondo per la realizzazione di un sistema integrato di infrastrutture di ricerca e innovazione” CUP B53C22002150006</a:t>
            </a:r>
          </a:p>
        </p:txBody>
      </p:sp>
    </p:spTree>
    <p:extLst>
      <p:ext uri="{BB962C8B-B14F-4D97-AF65-F5344CB8AC3E}">
        <p14:creationId xmlns:p14="http://schemas.microsoft.com/office/powerpoint/2010/main" val="5463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048CDB-8F5B-D6AB-007D-D8A4794F9079}"/>
              </a:ext>
            </a:extLst>
          </p:cNvPr>
          <p:cNvSpPr txBox="1"/>
          <p:nvPr/>
        </p:nvSpPr>
        <p:spPr>
          <a:xfrm>
            <a:off x="949376" y="515833"/>
            <a:ext cx="103681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0" u="none" strike="noStrike" baseline="0" dirty="0">
                <a:latin typeface="Calibri-Bold"/>
              </a:rPr>
              <a:t>OBJECTIVES</a:t>
            </a:r>
            <a:endParaRPr lang="en-GB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endParaRPr lang="en-GB" dirty="0">
              <a:latin typeface="Calibri" panose="020F0502020204030204" pitchFamily="34" charset="0"/>
            </a:endParaRPr>
          </a:p>
          <a:p>
            <a:pPr algn="l"/>
            <a:r>
              <a:rPr lang="en-GB" sz="1800" b="0" i="0" u="none" strike="noStrike" baseline="0" dirty="0">
                <a:latin typeface="Calibri" panose="020F0502020204030204" pitchFamily="34" charset="0"/>
              </a:rPr>
              <a:t>to evaluate the thermal discomfort in Apulia by </a:t>
            </a:r>
            <a:r>
              <a:rPr lang="en-GB" sz="1800" b="0" i="0" u="none" strike="noStrike" baseline="0" dirty="0" err="1">
                <a:latin typeface="Calibri" panose="020F0502020204030204" pitchFamily="34" charset="0"/>
              </a:rPr>
              <a:t>analyzing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 the historical trends of temperature, as well as the occurrence of heat waves and their impact on mortality: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Analysis of temperature anomalies from 1951 to 2023. Investigation of the relationship between extreme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latin typeface="Calibri" panose="020F0502020204030204" pitchFamily="34" charset="0"/>
              </a:rPr>
              <a:t>temperature anomalies and mortality rates in major Apulia </a:t>
            </a:r>
            <a:r>
              <a:rPr lang="it-IT" sz="1800" b="0" i="0" u="none" strike="noStrike" baseline="0" dirty="0">
                <a:latin typeface="Calibri" panose="020F0502020204030204" pitchFamily="34" charset="0"/>
              </a:rPr>
              <a:t>cities.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18096-F827-E9FD-1503-0E214A1AB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2661" y="2541533"/>
            <a:ext cx="5251741" cy="3726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19DDA-4EFE-1C50-BAFB-5042161C7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921C992-38C3-CD98-003E-D653A5DA4484}"/>
              </a:ext>
            </a:extLst>
          </p:cNvPr>
          <p:cNvSpPr txBox="1"/>
          <p:nvPr/>
        </p:nvSpPr>
        <p:spPr>
          <a:xfrm>
            <a:off x="504669" y="644578"/>
            <a:ext cx="10762937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it-IT" sz="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it-IT" sz="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</a:p>
          <a:p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analysis was carried out using weather data provided by a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network of meteorological stations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operated by the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Civil Protection Agency of the Apulia region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11 weather stations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were considered for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daily temperature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period from </a:t>
            </a:r>
            <a:r>
              <a:rPr lang="en-GB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1951 to 2023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was considered for the analysis.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Total daily deaths </a:t>
            </a:r>
            <a:r>
              <a:rPr lang="en-GB" sz="18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from 2011 to 2023 were included.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8BCA32-EF08-68FE-1D6E-6BE051B80C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645" t="3960" b="47842"/>
          <a:stretch/>
        </p:blipFill>
        <p:spPr>
          <a:xfrm>
            <a:off x="3667595" y="2692420"/>
            <a:ext cx="4588678" cy="359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45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D46CD6-EBEB-9F67-1340-1D29735A2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7320" y="81626"/>
            <a:ext cx="6227486" cy="3376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5AD9D9-D2DB-33C4-1B5A-54539BE995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7321" y="3429000"/>
            <a:ext cx="6227485" cy="33790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E1FE0-E3C9-87D8-44CF-07CF41030B32}"/>
              </a:ext>
            </a:extLst>
          </p:cNvPr>
          <p:cNvSpPr txBox="1"/>
          <p:nvPr/>
        </p:nvSpPr>
        <p:spPr>
          <a:xfrm rot="16200000">
            <a:off x="-318962" y="3198167"/>
            <a:ext cx="5306895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FFFFFF"/>
                </a:solidFill>
                <a:latin typeface="Calibri-Bold"/>
              </a:rPr>
              <a:t>ANNUAL </a:t>
            </a:r>
            <a:r>
              <a:rPr lang="it-IT" sz="2400" b="1" i="0" u="none" strike="noStrike" baseline="0" dirty="0">
                <a:solidFill>
                  <a:srgbClr val="FFFFFF"/>
                </a:solidFill>
                <a:latin typeface="Calibri-Bold"/>
              </a:rPr>
              <a:t>MEAN ANOMALIES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239997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AEF868-9BD1-D40E-4341-23CABA26B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070" y="36379"/>
            <a:ext cx="5723766" cy="3478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91B854-EDC7-56F7-9BCD-13BEA3939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070" y="3396621"/>
            <a:ext cx="5723766" cy="34613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FE156A-27B8-34F4-8E73-D23CAF08C153}"/>
              </a:ext>
            </a:extLst>
          </p:cNvPr>
          <p:cNvSpPr txBox="1"/>
          <p:nvPr/>
        </p:nvSpPr>
        <p:spPr>
          <a:xfrm rot="16200000">
            <a:off x="-214025" y="3198167"/>
            <a:ext cx="5306895" cy="46166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none" strike="noStrike" baseline="0" dirty="0">
                <a:solidFill>
                  <a:srgbClr val="FFFFFF"/>
                </a:solidFill>
                <a:latin typeface="Calibri-Bold"/>
              </a:rPr>
              <a:t>MONTHLY MEAN ANOMALIES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027407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A453F-52C1-3222-4D24-D2D92738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80" y="869999"/>
            <a:ext cx="8811511" cy="48849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0D23C4-8945-26FD-5AF4-4C893A1A0227}"/>
              </a:ext>
            </a:extLst>
          </p:cNvPr>
          <p:cNvSpPr txBox="1"/>
          <p:nvPr/>
        </p:nvSpPr>
        <p:spPr>
          <a:xfrm>
            <a:off x="1761509" y="151504"/>
            <a:ext cx="8556720" cy="830997"/>
          </a:xfrm>
          <a:prstGeom prst="rect">
            <a:avLst/>
          </a:prstGeom>
          <a:solidFill>
            <a:srgbClr val="0072BC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it-IT" sz="2400" b="1" i="0" u="none" strike="noStrike" baseline="0" dirty="0" err="1">
                <a:solidFill>
                  <a:schemeClr val="bg1"/>
                </a:solidFill>
                <a:latin typeface="Calibri" panose="020F0502020204030204" pitchFamily="34" charset="0"/>
              </a:rPr>
              <a:t>yearly</a:t>
            </a:r>
            <a:r>
              <a:rPr lang="it-IT" sz="2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 frequencies (%) 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of TEMPERATURE </a:t>
            </a:r>
            <a:r>
              <a:rPr lang="it-IT" sz="2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EX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T</a:t>
            </a:r>
            <a:r>
              <a:rPr lang="it-IT" sz="2400" b="1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REMES</a:t>
            </a:r>
          </a:p>
          <a:p>
            <a:pPr algn="ctr"/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cold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it-IT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warm</a:t>
            </a:r>
            <a:r>
              <a:rPr lang="it-IT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 nights and days</a:t>
            </a:r>
            <a:endParaRPr lang="it-IT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031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310A1-009B-7C60-112B-B44531C27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72" y="1939264"/>
            <a:ext cx="11205048" cy="47438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C8B3CC-13A6-8A28-F62F-9950AE66DBE5}"/>
              </a:ext>
            </a:extLst>
          </p:cNvPr>
          <p:cNvSpPr txBox="1"/>
          <p:nvPr/>
        </p:nvSpPr>
        <p:spPr>
          <a:xfrm>
            <a:off x="3195799" y="588399"/>
            <a:ext cx="6097022" cy="830997"/>
          </a:xfrm>
          <a:prstGeom prst="rect">
            <a:avLst/>
          </a:prstGeom>
          <a:solidFill>
            <a:srgbClr val="0072BC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it-IT" sz="2400" b="1" i="0" u="none" strike="noStrike" baseline="0" dirty="0" err="1">
                <a:solidFill>
                  <a:srgbClr val="FFFFFF"/>
                </a:solidFill>
                <a:latin typeface="Calibri" panose="020F0502020204030204" pitchFamily="34" charset="0"/>
              </a:rPr>
              <a:t>excess</a:t>
            </a:r>
            <a:r>
              <a:rPr lang="it-IT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it-IT" sz="2400" b="1" i="0" u="none" strike="noStrike" baseline="0" dirty="0" err="1">
                <a:solidFill>
                  <a:srgbClr val="FFFFFF"/>
                </a:solidFill>
                <a:latin typeface="Calibri" panose="020F0502020204030204" pitchFamily="34" charset="0"/>
              </a:rPr>
              <a:t>mortality</a:t>
            </a:r>
            <a:r>
              <a:rPr lang="it-IT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it-IT" sz="2400" b="1" i="0" u="none" strike="noStrike" baseline="0" dirty="0" err="1">
                <a:solidFill>
                  <a:srgbClr val="FFFFFF"/>
                </a:solidFill>
                <a:latin typeface="Calibri" panose="020F0502020204030204" pitchFamily="34" charset="0"/>
              </a:rPr>
              <a:t>as</a:t>
            </a:r>
            <a:r>
              <a:rPr lang="it-IT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 a </a:t>
            </a:r>
            <a:r>
              <a:rPr lang="it-IT" sz="2400" b="1" i="0" u="none" strike="noStrike" baseline="0" dirty="0" err="1">
                <a:solidFill>
                  <a:srgbClr val="FFFFFF"/>
                </a:solidFill>
                <a:latin typeface="Calibri" panose="020F0502020204030204" pitchFamily="34" charset="0"/>
              </a:rPr>
              <a:t>funtion</a:t>
            </a:r>
            <a:r>
              <a:rPr lang="it-IT" sz="2400" b="1" i="0" u="none" strike="noStrike" baseline="0" dirty="0">
                <a:solidFill>
                  <a:srgbClr val="FFFFFF"/>
                </a:solidFill>
                <a:latin typeface="Calibri" panose="020F0502020204030204" pitchFamily="34" charset="0"/>
              </a:rPr>
              <a:t> of the maximum temperature </a:t>
            </a:r>
            <a:r>
              <a:rPr lang="it-IT" sz="2400" b="1" i="0" u="none" strike="noStrike" baseline="0" dirty="0" err="1">
                <a:solidFill>
                  <a:srgbClr val="FFFFFF"/>
                </a:solidFill>
                <a:latin typeface="Calibri" panose="020F0502020204030204" pitchFamily="34" charset="0"/>
              </a:rPr>
              <a:t>anomalies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587735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393A0D-2D5B-7BAF-656E-137C21623D73}"/>
              </a:ext>
            </a:extLst>
          </p:cNvPr>
          <p:cNvSpPr txBox="1"/>
          <p:nvPr/>
        </p:nvSpPr>
        <p:spPr>
          <a:xfrm>
            <a:off x="642842" y="576166"/>
            <a:ext cx="465945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i="0" u="none" strike="noStrike" baseline="0" dirty="0">
                <a:latin typeface="Calibri-Bold"/>
              </a:rPr>
              <a:t>Heat Wave</a:t>
            </a:r>
          </a:p>
          <a:p>
            <a:pPr algn="l"/>
            <a:r>
              <a:rPr lang="en-GB" sz="2400" b="0" i="0" u="none" strike="noStrike" baseline="0" dirty="0">
                <a:latin typeface="Calibri" panose="020F0502020204030204" pitchFamily="34" charset="0"/>
              </a:rPr>
              <a:t>above the 90th percentile of a reference period, which in this work refers to the period 1961-1990 (Fischer and Schar, 2010, </a:t>
            </a:r>
            <a:r>
              <a:rPr lang="it-IT" sz="2400" b="0" i="0" u="none" strike="noStrike" baseline="0" dirty="0">
                <a:latin typeface="Calibri" panose="020F0502020204030204" pitchFamily="34" charset="0"/>
              </a:rPr>
              <a:t>https://doi.org/10.1038/ngeo866 ).</a:t>
            </a:r>
            <a:endParaRPr lang="it-IT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791E26-EAE4-935B-32E1-9596C1A8B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469" y="22482"/>
            <a:ext cx="5210758" cy="6835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CB2353-6FE0-A5C2-91AB-315BA001C36C}"/>
              </a:ext>
            </a:extLst>
          </p:cNvPr>
          <p:cNvSpPr txBox="1"/>
          <p:nvPr/>
        </p:nvSpPr>
        <p:spPr>
          <a:xfrm>
            <a:off x="642841" y="4633510"/>
            <a:ext cx="4659451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2400" b="0" i="0" u="none" strike="noStrike" baseline="0" dirty="0">
                <a:latin typeface="Calibri" panose="020F0502020204030204" pitchFamily="34" charset="0"/>
              </a:rPr>
              <a:t>Excess mortality during heat waves</a:t>
            </a:r>
            <a:endParaRPr lang="it-IT" sz="2400" dirty="0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85EDBBD-54CF-4576-948A-F4B339589194}"/>
              </a:ext>
            </a:extLst>
          </p:cNvPr>
          <p:cNvSpPr/>
          <p:nvPr/>
        </p:nvSpPr>
        <p:spPr>
          <a:xfrm>
            <a:off x="5302292" y="4633510"/>
            <a:ext cx="693472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693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CF16E1-1AC5-D728-824F-BD1D224D9208}"/>
              </a:ext>
            </a:extLst>
          </p:cNvPr>
          <p:cNvSpPr txBox="1"/>
          <p:nvPr/>
        </p:nvSpPr>
        <p:spPr>
          <a:xfrm>
            <a:off x="646925" y="2433186"/>
            <a:ext cx="104573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Calibri" panose="020F0502020204030204" pitchFamily="34" charset="0"/>
              </a:rPr>
              <a:t>Significant increases in annual and seasonal temperature anomalies (minimum and maximum) from 1951 to 2023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Calibri" panose="020F0502020204030204" pitchFamily="34" charset="0"/>
              </a:rPr>
              <a:t>Over the past 20 years, there has been a dramatic increase in warm days and nights, accompanied by a reduction in cold days and nights.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Calibri" panose="020F0502020204030204" pitchFamily="34" charset="0"/>
              </a:rPr>
              <a:t>The 2023 mortality analysis for the major Apulia cities, indicates consistent peaks in the death-to-inhabitant ratio during heat wave.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2400" b="0" i="0" u="none" strike="noStrike" baseline="0" dirty="0">
                <a:latin typeface="Calibri" panose="020F0502020204030204" pitchFamily="34" charset="0"/>
              </a:rPr>
              <a:t>A higher mortality rate per inhabitant is associated with extreme negative and positive temperatures anomalies, especially during </a:t>
            </a:r>
            <a:r>
              <a:rPr lang="it-IT" sz="2400" b="0" i="0" u="none" strike="noStrike" baseline="0" dirty="0" err="1">
                <a:latin typeface="Calibri" panose="020F0502020204030204" pitchFamily="34" charset="0"/>
              </a:rPr>
              <a:t>summer</a:t>
            </a:r>
            <a:r>
              <a:rPr lang="it-IT" sz="2400" b="0" i="0" u="none" strike="noStrike" baseline="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14FE3B-B099-39E2-D524-25D52D56B500}"/>
              </a:ext>
            </a:extLst>
          </p:cNvPr>
          <p:cNvSpPr txBox="1"/>
          <p:nvPr/>
        </p:nvSpPr>
        <p:spPr>
          <a:xfrm>
            <a:off x="32265" y="6134538"/>
            <a:ext cx="12127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Progetto PNRR ITINERIS IR0000032 Italian Integrated Environmental Research Infrastructures System </a:t>
            </a:r>
            <a:r>
              <a:rPr lang="it-IT" sz="16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Missione 4 Componente 2 Investimento 3.1 “Fondo per la realizzazione di un sistema integrato di infrastrutture di ricerca e innovazione” CUP B53C22002150006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CA8715E-50FD-B829-A4C0-D4EAD270F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990" y="138687"/>
            <a:ext cx="3028950" cy="7891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2E06F6-4B3B-DA32-295B-E46CDCB6802F}"/>
              </a:ext>
            </a:extLst>
          </p:cNvPr>
          <p:cNvSpPr txBox="1"/>
          <p:nvPr/>
        </p:nvSpPr>
        <p:spPr>
          <a:xfrm>
            <a:off x="5756565" y="268118"/>
            <a:ext cx="64354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72BC"/>
                </a:solidFill>
              </a:rPr>
              <a:t>Vienna, Austria &amp; Online | 27 April–2 May 2025</a:t>
            </a:r>
            <a:endParaRPr lang="it-IT" sz="2400" b="1" dirty="0">
              <a:solidFill>
                <a:srgbClr val="0072BC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647921-E3C9-4C7F-BA57-DF086D42EBB3}"/>
              </a:ext>
            </a:extLst>
          </p:cNvPr>
          <p:cNvSpPr txBox="1"/>
          <p:nvPr/>
        </p:nvSpPr>
        <p:spPr>
          <a:xfrm>
            <a:off x="962684" y="1706600"/>
            <a:ext cx="105864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CONCLUSION </a:t>
            </a:r>
            <a:endParaRPr lang="it-IT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4E8925-9E80-BBE5-01C7-5BA995D23FDB}"/>
              </a:ext>
            </a:extLst>
          </p:cNvPr>
          <p:cNvSpPr txBox="1"/>
          <p:nvPr/>
        </p:nvSpPr>
        <p:spPr>
          <a:xfrm>
            <a:off x="6905811" y="5683540"/>
            <a:ext cx="6133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0072BC"/>
                </a:solidFill>
              </a:rPr>
              <a:t> email: piero.lionello@unisalento.it</a:t>
            </a:r>
            <a:endParaRPr lang="it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6E5C69-66D1-1BB1-3DA5-3F90C70095CF}"/>
              </a:ext>
            </a:extLst>
          </p:cNvPr>
          <p:cNvSpPr txBox="1"/>
          <p:nvPr/>
        </p:nvSpPr>
        <p:spPr>
          <a:xfrm>
            <a:off x="5828676" y="729783"/>
            <a:ext cx="6520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dirty="0"/>
              <a:t>Warming trends and impacts of recent heat waves on mortality in Apulia (southern Italy)</a:t>
            </a:r>
          </a:p>
        </p:txBody>
      </p:sp>
    </p:spTree>
    <p:extLst>
      <p:ext uri="{BB962C8B-B14F-4D97-AF65-F5344CB8AC3E}">
        <p14:creationId xmlns:p14="http://schemas.microsoft.com/office/powerpoint/2010/main" val="7344897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440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Calibri-Bold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piero lionello</dc:creator>
  <cp:lastModifiedBy>piero lionello</cp:lastModifiedBy>
  <cp:revision>2</cp:revision>
  <dcterms:created xsi:type="dcterms:W3CDTF">2025-04-25T17:40:13Z</dcterms:created>
  <dcterms:modified xsi:type="dcterms:W3CDTF">2025-04-25T21:31:19Z</dcterms:modified>
</cp:coreProperties>
</file>