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68" r:id="rId3"/>
    <p:sldId id="267" r:id="rId4"/>
    <p:sldId id="265" r:id="rId5"/>
    <p:sldId id="266" r:id="rId6"/>
    <p:sldId id="270" r:id="rId7"/>
    <p:sldId id="269" r:id="rId8"/>
    <p:sldId id="278" r:id="rId9"/>
    <p:sldId id="273" r:id="rId10"/>
    <p:sldId id="274" r:id="rId11"/>
    <p:sldId id="275" r:id="rId12"/>
    <p:sldId id="276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823F7-87AB-9241-9CA1-29B6970FE3B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9FC8-5F3B-77F2-9A36-E96919FB9EA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18C78716-2065-48AC-BDDB-BAEB9341957A}" type="datetime1">
              <a:rPr lang="en-GB"/>
              <a:pPr lvl="0"/>
              <a:t>30/04/2025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F649ACD-B960-C926-05CB-EADEF4250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EE1413-5C23-8FA8-65B7-3837BE0EBEC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41E40-0068-0153-51E6-E5EF55A0C61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B3C5F-791C-EAC7-15C5-03516B5A11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28948B16-F645-4C86-9B86-5747557264B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53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C3985-4C3F-2D41-4341-762433706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1FBE2C-AAAA-24B2-372C-50CBE4F3FE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B0634-5A72-4BC3-ED92-60DA67DB41D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0F3E18-1964-409A-81B9-E894F2EF34F3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A7C38-D9FF-A25B-1C9E-8C32FDADA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9D538-EC77-1A57-D797-C02EA7C88C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935A4-AFA4-AC4B-E087-5474CCA5DE5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AD64D7-153D-483C-861D-40772B623D47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6F13-B2BD-EE8B-4A41-D0F9D5CFB2E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29B7B-9254-F4CC-F303-8398973E80A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0EF86-0C60-3765-77BA-82954A90A4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69EF-6CCC-36D7-B6F3-13BDD6E0DE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66C20-3403-FE7E-90E3-5C5F77FD04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93E364-4ABB-47C7-82AD-D603DD5FB2B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6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6D04-675D-A66D-401D-9C38209586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2DF19-E43D-DC8E-30DB-90AACF8C7E5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6C441-CFF0-C9D2-9912-8BA5E1F59F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D79C0-E3E4-B105-F366-A7110824A1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5C890-7F4E-BCAF-CEBB-348281FB07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68804D-DBD3-4738-BDC7-90305DE8F27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9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572D8D-1203-495E-4B0A-DEBF476D441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D48B0-9588-307E-D152-A4E8D26C952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FA1DA-B7F1-A4F7-57CA-818C761B20A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658ED-C794-5885-AB03-09D4201DBB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DE6FB-C4C2-1F1B-D4F5-F92CB675D9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872E2B-DAEC-44B1-B718-40404F88D96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47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0FFF-921C-DAAA-5046-05E4C4ABFC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C6ED9-4D8D-17D6-95BA-EA30CC44355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C50-B3F0-4C13-32E3-F30834693A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6F30-0D51-6099-6028-8C7C23B78B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218BD-7727-7097-A84E-2DE172AF76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B08EBB-CBBD-4BF2-AA90-9771CAAC3E9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40295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B26B-7F46-25F5-101A-DAB48EACCC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E54D-570B-7F3B-C070-CB64BFD1BC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BC64F-FBFB-BFBC-9DD5-DCA8760F28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396A-1122-B7C0-2A4F-D85EAD7157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61375-AC89-5A48-F528-356197AFF3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B3A79E-EE1C-4493-A82E-51BCEED4A91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8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8A49-F772-9216-C8A1-CBB2844F1EC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E6E3-3C67-3C14-6FB1-EDACCEA05A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847D5-5727-BF73-3FB9-BC3954C3C6C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81A96-74DF-90D7-FC59-C38C403FBC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CDA2F-889B-8B67-66F0-30BD6FBCD3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57F83-03C1-7748-B76E-16DDF3F119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E42EF5-1F01-4C1F-85C9-F3199A52D69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2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56E1-A793-6BC1-3464-AAFA54D300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8F3A2-B982-7FB6-5E53-C6B951640C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608E4-67E9-9CD6-1CF1-2F4E23B3530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97087-F613-1833-895E-F3DCA7FF3A1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A71A1-F60A-5670-3E06-4C62C7C7CAE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125E6E-0481-4353-A4BF-C43989B0AE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0E0C6-65F3-DB0C-D7BB-6EFB7AF31B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3857E9-450A-A651-8F2E-9D0DBBAFFD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F51D57-CA34-4212-A19D-BE14C23425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34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2CD-292B-3146-FB95-6B94B9B3A7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11878-08BB-B095-C694-60FB590EE5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DF58E-178A-2466-2C7D-CBE6DD78B5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BD3D-4C60-10E4-E162-6BFAF97A1E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499856-7116-4156-8413-CB9909D275E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2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25D9D-AFBE-65B1-876C-D960382457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77A3E2-F6E5-F930-8BA9-56DE7C860D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EF09A-287C-F9E2-3603-BB9B39EE9E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03F979-D0FA-41E5-8063-9DA161E2EAB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1D30-2778-B333-223C-170DE39B95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D67D-EBEE-EC50-D338-7E0283C2B4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F4502-068D-93B2-8A98-D07DC00D220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65F03-709C-E6BA-DCB5-49989863FD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FAFE5-6971-0ADB-8C04-991AD97445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4D047-EC23-A37C-F7E7-5377A62E6A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08CDB6-ED23-47F1-8E7A-D6F9CF5F1C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8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0E3A-6801-06B3-10D5-AA3F0280CF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F6090-0B3F-0116-E7C7-B6B34C8F262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6F171-2CBB-0FFA-7983-0F3E5D38423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F30AA-49A6-2495-7D8F-9F86A08208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7A036-1EFF-314F-FB2F-1370BA43B4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603CC-167E-E1F0-71FA-5C658268D7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1CAA94-17E7-49A3-BB78-4389DC72CC6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9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E9FA6-C538-F5AB-A97E-B0313AA1A4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ADAF5-5886-9BBB-0B24-08093539E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1111D-7EC2-783A-A2ED-9813B11A989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r>
              <a:rPr lang="en-US"/>
              <a:t>01/05/2025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2B092-CFB9-60C2-91E1-F37F5BE452E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r>
              <a:rPr lang="en-GB"/>
              <a:t>Session HS1.2.1, PICO spot A, PICOA.6, EGU25-12047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79997-417D-6809-EA71-D38EDFECA2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04CDCF17-0CD5-44DF-8403-E823DAA767E3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" Target="slide4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9.xml"/><Relationship Id="rId7" Type="http://schemas.openxmlformats.org/officeDocument/2006/relationships/slide" Target="slide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0.jpg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5.jpeg"/><Relationship Id="rId7" Type="http://schemas.openxmlformats.org/officeDocument/2006/relationships/slide" Target="slide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7.xml"/><Relationship Id="rId5" Type="http://schemas.openxmlformats.org/officeDocument/2006/relationships/image" Target="../media/image10.jpg"/><Relationship Id="rId10" Type="http://schemas.openxmlformats.org/officeDocument/2006/relationships/slide" Target="slide5.xml"/><Relationship Id="rId4" Type="http://schemas.openxmlformats.org/officeDocument/2006/relationships/slide" Target="slide10.xml"/><Relationship Id="rId9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7.xml"/><Relationship Id="rId3" Type="http://schemas.openxmlformats.org/officeDocument/2006/relationships/image" Target="../media/image27.jpeg"/><Relationship Id="rId7" Type="http://schemas.openxmlformats.org/officeDocument/2006/relationships/image" Target="../media/image10.jpg"/><Relationship Id="rId12" Type="http://schemas.openxmlformats.org/officeDocument/2006/relationships/slide" Target="slide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4.xml"/><Relationship Id="rId5" Type="http://schemas.openxmlformats.org/officeDocument/2006/relationships/image" Target="../media/image29.jpg"/><Relationship Id="rId10" Type="http://schemas.openxmlformats.org/officeDocument/2006/relationships/slide" Target="slide6.xml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6.xml"/><Relationship Id="rId4" Type="http://schemas.openxmlformats.org/officeDocument/2006/relationships/slide" Target="slide14.xml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2.png"/><Relationship Id="rId7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.jpg"/><Relationship Id="rId10" Type="http://schemas.openxmlformats.org/officeDocument/2006/relationships/slide" Target="slide7.xml"/><Relationship Id="rId4" Type="http://schemas.openxmlformats.org/officeDocument/2006/relationships/slide" Target="slide13.xml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jpeg"/><Relationship Id="rId7" Type="http://schemas.openxmlformats.org/officeDocument/2006/relationships/image" Target="../media/image10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.jpeg"/><Relationship Id="rId10" Type="http://schemas.openxmlformats.org/officeDocument/2006/relationships/slide" Target="slide13.xml"/><Relationship Id="rId4" Type="http://schemas.openxmlformats.org/officeDocument/2006/relationships/image" Target="../media/image14.jpe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7.jpeg"/><Relationship Id="rId7" Type="http://schemas.openxmlformats.org/officeDocument/2006/relationships/slide" Target="slide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0.jp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8.png"/><Relationship Id="rId7" Type="http://schemas.openxmlformats.org/officeDocument/2006/relationships/image" Target="../media/image10.jp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image" Target="../media/image20.jpeg"/><Relationship Id="rId10" Type="http://schemas.openxmlformats.org/officeDocument/2006/relationships/slide" Target="slide6.xml"/><Relationship Id="rId4" Type="http://schemas.openxmlformats.org/officeDocument/2006/relationships/image" Target="../media/image19.jpe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2.jpeg"/><Relationship Id="rId7" Type="http://schemas.openxmlformats.org/officeDocument/2006/relationships/slide" Target="slide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5" Type="http://schemas.openxmlformats.org/officeDocument/2006/relationships/image" Target="../media/image10.jpg"/><Relationship Id="rId10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7ABB4-6D98-7D4C-BAB6-5EDD8FE1EE39}"/>
              </a:ext>
            </a:extLst>
          </p:cNvPr>
          <p:cNvSpPr txBox="1"/>
          <p:nvPr/>
        </p:nvSpPr>
        <p:spPr>
          <a:xfrm>
            <a:off x="0" y="1472348"/>
            <a:ext cx="12191996" cy="14721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Global Framework for </a:t>
            </a:r>
            <a:r>
              <a:rPr lang="en-GB" sz="3600" b="1" i="0" u="none" strike="noStrike" kern="1200" cap="none" spc="0" baseline="0" dirty="0" err="1">
                <a:solidFill>
                  <a:srgbClr val="002060"/>
                </a:solidFill>
                <a:uFillTx/>
                <a:latin typeface="Aptos Display"/>
              </a:rPr>
              <a:t>Cholrophyll</a:t>
            </a:r>
            <a:r>
              <a:rPr lang="en-GB" sz="36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-a Monitoring in Inland Lakes: Integrating Remote Sensing, Machine Learning, and Databases  (Achievements and Challenges)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AF3DA02-D941-7AD7-1746-3209E54274F7}"/>
              </a:ext>
            </a:extLst>
          </p:cNvPr>
          <p:cNvSpPr txBox="1"/>
          <p:nvPr/>
        </p:nvSpPr>
        <p:spPr>
          <a:xfrm>
            <a:off x="363364" y="3133411"/>
            <a:ext cx="1131126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Aung Chit Moe </a:t>
            </a: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1,2*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, Khim Cathleen Saddi </a:t>
            </a: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1,2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, </a:t>
            </a:r>
            <a:r>
              <a:rPr lang="en-GB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Domenico Miglino</a:t>
            </a:r>
            <a:r>
              <a:rPr lang="en-GB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1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 , Ruodan Zhuang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1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, Jorge Saavedra Navarro </a:t>
            </a: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1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, Salvatore Manfreda </a:t>
            </a: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1,2</a:t>
            </a:r>
            <a:endParaRPr lang="en-GB" sz="1400" b="1" i="1" u="none" strike="noStrike" kern="1200" cap="none" spc="0" baseline="0">
              <a:solidFill>
                <a:srgbClr val="002060"/>
              </a:solidFill>
              <a:uFillTx/>
              <a:latin typeface="Arial" pitchFamily="34"/>
              <a:ea typeface="Times New Roman" pitchFamily="18"/>
              <a:cs typeface="Arial" pitchFamily="34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E8FB369-C645-7F58-D6F2-340B02AFD802}"/>
              </a:ext>
            </a:extLst>
          </p:cNvPr>
          <p:cNvSpPr txBox="1"/>
          <p:nvPr/>
        </p:nvSpPr>
        <p:spPr>
          <a:xfrm>
            <a:off x="-5614" y="3755349"/>
            <a:ext cx="12191996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1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 Department of Civil Engineering and Environmental (DICEA), University of Naples Federico II</a:t>
            </a:r>
            <a:r>
              <a:rPr lang="it-IT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, Naples, Italy;</a:t>
            </a:r>
            <a:endParaRPr lang="en-GB" sz="1400" b="1" i="1" u="none" strike="noStrike" kern="1200" cap="none" spc="0" baseline="0">
              <a:solidFill>
                <a:srgbClr val="002060"/>
              </a:solidFill>
              <a:uFillTx/>
              <a:latin typeface="Arial" pitchFamily="34"/>
              <a:ea typeface="Times New Roman" pitchFamily="18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2</a:t>
            </a:r>
            <a:r>
              <a:rPr lang="it-IT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 Istituto Scuola Superiore Pavia (IUSS Pavia), Pavia, Italy;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3</a:t>
            </a:r>
            <a:r>
              <a:rPr lang="it-IT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 Department of Civil Engineering and Architecture, Ateneo de Naga University, Naga, Philippines;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1" u="none" strike="noStrike" kern="1200" cap="none" spc="0" baseline="3000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*</a:t>
            </a:r>
            <a:r>
              <a:rPr lang="en-US" sz="1400" b="1" i="1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 Corresponding author: aungchit.moe@unina.it </a:t>
            </a:r>
            <a:endParaRPr lang="en-GB" sz="1400" b="1" i="1" u="none" strike="noStrike" kern="1200" cap="none" spc="0" baseline="0">
              <a:solidFill>
                <a:srgbClr val="002060"/>
              </a:solidFill>
              <a:uFillTx/>
              <a:latin typeface="Arial" pitchFamily="34"/>
              <a:ea typeface="Times New Roman" pitchFamily="18"/>
              <a:cs typeface="Arial" pitchFamily="34"/>
            </a:endParaRPr>
          </a:p>
        </p:txBody>
      </p:sp>
      <p:pic>
        <p:nvPicPr>
          <p:cNvPr id="5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98B2C2A-95AB-922A-BD04-F32E3607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126" y="4860776"/>
            <a:ext cx="1440582" cy="19190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 descr="A blue circle with a person holding a sword&#10;&#10;AI-generated content may be incorrect.">
            <a:extLst>
              <a:ext uri="{FF2B5EF4-FFF2-40B4-BE49-F238E27FC236}">
                <a16:creationId xmlns:a16="http://schemas.microsoft.com/office/drawing/2014/main" id="{84ECDF30-0F63-A745-F413-E668EA43F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839" y="132222"/>
            <a:ext cx="885605" cy="8821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HydroLAB – Prof. Salvatore Manfreda">
            <a:extLst>
              <a:ext uri="{FF2B5EF4-FFF2-40B4-BE49-F238E27FC236}">
                <a16:creationId xmlns:a16="http://schemas.microsoft.com/office/drawing/2014/main" id="{6777078B-0708-D100-FBBD-53D48849B0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90407" y="52989"/>
            <a:ext cx="1215777" cy="12157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4" descr="EGU General Assembly 2025">
            <a:extLst>
              <a:ext uri="{FF2B5EF4-FFF2-40B4-BE49-F238E27FC236}">
                <a16:creationId xmlns:a16="http://schemas.microsoft.com/office/drawing/2014/main" id="{714762D5-8EB9-7DC2-F52B-AC5DD6FB36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27563" y="-289005"/>
            <a:ext cx="3018123" cy="17246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532849B-91B3-A240-25BD-A8F2120C4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6536"/>
          <a:stretch>
            <a:fillRect/>
          </a:stretch>
        </p:blipFill>
        <p:spPr>
          <a:xfrm>
            <a:off x="4874611" y="-42501"/>
            <a:ext cx="1215777" cy="1268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A9632C6-6AAF-D111-255E-97357B6F6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70551"/>
          <a:stretch>
            <a:fillRect/>
          </a:stretch>
        </p:blipFill>
        <p:spPr>
          <a:xfrm>
            <a:off x="6263036" y="150574"/>
            <a:ext cx="964536" cy="8821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A90F032-9EA0-551C-1CCB-6A844D12D7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6459" y="5253676"/>
            <a:ext cx="1472101" cy="1472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E82BE8A4-436A-569D-F368-8B9CE2BF35D3}"/>
              </a:ext>
            </a:extLst>
          </p:cNvPr>
          <p:cNvSpPr txBox="1"/>
          <p:nvPr/>
        </p:nvSpPr>
        <p:spPr>
          <a:xfrm>
            <a:off x="10646459" y="5005416"/>
            <a:ext cx="1472101" cy="24622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Scan abstract here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8795E68F-C1C8-E2E4-1D88-99E6B627AC7E}"/>
              </a:ext>
            </a:extLst>
          </p:cNvPr>
          <p:cNvSpPr txBox="1"/>
          <p:nvPr/>
        </p:nvSpPr>
        <p:spPr>
          <a:xfrm>
            <a:off x="2977863" y="5091704"/>
            <a:ext cx="6218899" cy="17338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30000" dirty="0">
                <a:solidFill>
                  <a:srgbClr val="C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Hydrological Science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30000" dirty="0">
                <a:solidFill>
                  <a:srgbClr val="C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(Session HS1.2.1)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1" i="0" u="none" strike="noStrike" kern="1200" cap="none" spc="0" baseline="30000" dirty="0">
              <a:solidFill>
                <a:srgbClr val="C00000"/>
              </a:solidFill>
              <a:uFillTx/>
              <a:latin typeface="Arial" pitchFamily="34"/>
              <a:ea typeface="Calibri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30000" dirty="0">
                <a:solidFill>
                  <a:srgbClr val="C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Innovative Technologies and Approaches in Hydrological Monitoring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0" cap="none" spc="0" baseline="30000" dirty="0">
                <a:solidFill>
                  <a:srgbClr val="C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(PICO spot A, PICOA.6, EGU25-12047)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1" i="0" u="none" strike="noStrike" kern="0" cap="none" spc="0" baseline="30000" dirty="0">
              <a:solidFill>
                <a:srgbClr val="C00000"/>
              </a:solidFill>
              <a:uFillTx/>
              <a:latin typeface="Arial" pitchFamily="34"/>
              <a:ea typeface="Calibri" pitchFamily="34"/>
              <a:cs typeface="Arial" pitchFamily="34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0" cap="none" spc="0" baseline="30000" dirty="0">
                <a:solidFill>
                  <a:srgbClr val="C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Thursday, 01 May 2025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0" cap="none" spc="0" baseline="30000" dirty="0">
                <a:solidFill>
                  <a:srgbClr val="C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Vienna, Austria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CFCFDE-A4C4-E614-968A-36F55AEBA59F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83D178-C009-5865-9F84-7E956FE91508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1BE6B7E-EBF8-C30C-3A4C-AA6543FCDE3E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4B7207-CA0E-4C6D-84ED-8CFBF77D01F3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10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19" descr="A close-up of several different colored objects&#10;&#10;AI-generated content may be incorrect.">
            <a:extLst>
              <a:ext uri="{FF2B5EF4-FFF2-40B4-BE49-F238E27FC236}">
                <a16:creationId xmlns:a16="http://schemas.microsoft.com/office/drawing/2014/main" id="{AB2D352A-BA58-06D7-3D24-2D584ED1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858"/>
          <a:stretch>
            <a:fillRect/>
          </a:stretch>
        </p:blipFill>
        <p:spPr>
          <a:xfrm>
            <a:off x="140204" y="952530"/>
            <a:ext cx="5803395" cy="24785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0" descr="A close-up of several different colored objects&#10;&#10;AI-generated content may be incorrect.">
            <a:extLst>
              <a:ext uri="{FF2B5EF4-FFF2-40B4-BE49-F238E27FC236}">
                <a16:creationId xmlns:a16="http://schemas.microsoft.com/office/drawing/2014/main" id="{96C8580F-7D24-365E-81A6-2B5FB122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59" b="26835"/>
          <a:stretch>
            <a:fillRect/>
          </a:stretch>
        </p:blipFill>
        <p:spPr>
          <a:xfrm>
            <a:off x="6335182" y="893268"/>
            <a:ext cx="5803395" cy="2537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1" descr="A close-up of several different colored objects&#10;&#10;AI-generated content may be incorrect.">
            <a:extLst>
              <a:ext uri="{FF2B5EF4-FFF2-40B4-BE49-F238E27FC236}">
                <a16:creationId xmlns:a16="http://schemas.microsoft.com/office/drawing/2014/main" id="{4838268B-7540-F9A5-83D7-1C67CADF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817" b="-731"/>
          <a:stretch>
            <a:fillRect/>
          </a:stretch>
        </p:blipFill>
        <p:spPr>
          <a:xfrm>
            <a:off x="2239438" y="3846761"/>
            <a:ext cx="7408322" cy="23561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Arrow: Right 22">
            <a:extLst>
              <a:ext uri="{FF2B5EF4-FFF2-40B4-BE49-F238E27FC236}">
                <a16:creationId xmlns:a16="http://schemas.microsoft.com/office/drawing/2014/main" id="{1CC58660-E48A-751E-48F7-2C72F829DCDB}"/>
              </a:ext>
            </a:extLst>
          </p:cNvPr>
          <p:cNvSpPr/>
          <p:nvPr/>
        </p:nvSpPr>
        <p:spPr>
          <a:xfrm>
            <a:off x="6248396" y="2056732"/>
            <a:ext cx="364068" cy="365129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000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A8F3C34A-AAF9-31CE-ED4D-E86D0DB0AD31}"/>
              </a:ext>
            </a:extLst>
          </p:cNvPr>
          <p:cNvCxnSpPr/>
          <p:nvPr/>
        </p:nvCxnSpPr>
        <p:spPr>
          <a:xfrm>
            <a:off x="270936" y="3763121"/>
            <a:ext cx="11780856" cy="0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pic>
        <p:nvPicPr>
          <p:cNvPr id="10" name="Picture 116" descr="A black and white circular sign with a arrow in it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85E7D497-940E-864E-122C-B13FC2B6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17" descr="A black and white circular sign with a arrow in it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B0C94A9A-AD6F-C298-100C-9BCB80F41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C23C18CA-3650-CC80-A42D-6B169E9FDAC5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18" name="Rectangle 126">
            <a:hlinkClick r:id="rId7" action="ppaction://hlinksldjump"/>
            <a:extLst>
              <a:ext uri="{FF2B5EF4-FFF2-40B4-BE49-F238E27FC236}">
                <a16:creationId xmlns:a16="http://schemas.microsoft.com/office/drawing/2014/main" id="{1785DF41-A988-680B-5EA7-25A5F98D82BF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19" name="Rectangle 1023">
            <a:hlinkClick r:id="rId8" action="ppaction://hlinksldjump"/>
            <a:extLst>
              <a:ext uri="{FF2B5EF4-FFF2-40B4-BE49-F238E27FC236}">
                <a16:creationId xmlns:a16="http://schemas.microsoft.com/office/drawing/2014/main" id="{93705094-28CC-2BBB-065E-DDE99E92D567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  <p:sp>
        <p:nvSpPr>
          <p:cNvPr id="20" name="Rectangle 1024">
            <a:hlinkClick r:id="rId9" action="ppaction://hlinksldjump"/>
            <a:extLst>
              <a:ext uri="{FF2B5EF4-FFF2-40B4-BE49-F238E27FC236}">
                <a16:creationId xmlns:a16="http://schemas.microsoft.com/office/drawing/2014/main" id="{0AC3C8F2-C8BF-052E-770F-788677D299F4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1" name="Rectangle 1024">
            <a:hlinkClick r:id="rId10" action="ppaction://hlinksldjump"/>
            <a:extLst>
              <a:ext uri="{FF2B5EF4-FFF2-40B4-BE49-F238E27FC236}">
                <a16:creationId xmlns:a16="http://schemas.microsoft.com/office/drawing/2014/main" id="{C0616D8E-D1DD-7948-3F3F-BBEF7E09CF9A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2A056D-7053-281A-A926-CD1CFE5874CE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01AE45-706C-FAB3-4132-A33EA6FD2762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5C3231-97C7-98DD-254B-C736FE030D39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29B423-103E-4608-BAC7-B5FE15112A31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11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7" descr="A collage of a graph&#10;&#10;AI-generated content may be incorrect.">
            <a:extLst>
              <a:ext uri="{FF2B5EF4-FFF2-40B4-BE49-F238E27FC236}">
                <a16:creationId xmlns:a16="http://schemas.microsoft.com/office/drawing/2014/main" id="{01DDE11A-8DDA-B8E0-0610-B07AADED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9" y="1222406"/>
            <a:ext cx="5712686" cy="46778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 descr="A group of graphs showing different types of numbers&#10;&#10;AI-generated content may be incorrect.">
            <a:extLst>
              <a:ext uri="{FF2B5EF4-FFF2-40B4-BE49-F238E27FC236}">
                <a16:creationId xmlns:a16="http://schemas.microsoft.com/office/drawing/2014/main" id="{064D85D8-9345-AD46-D161-DF2855CB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786" y="1482288"/>
            <a:ext cx="5114732" cy="3638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16" descr="A black and white circular sign with a arrow in it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A3AAE768-AF6A-A352-E36C-676E4AC5F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17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ECE75D51-6A15-8063-E25A-DCC868ED6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D0EF938F-0BB7-CDD8-B2C0-04CF950DF45C}"/>
              </a:ext>
            </a:extLst>
          </p:cNvPr>
          <p:cNvSpPr txBox="1"/>
          <p:nvPr/>
        </p:nvSpPr>
        <p:spPr>
          <a:xfrm>
            <a:off x="2423324" y="744294"/>
            <a:ext cx="192975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Overall Validation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C65DBC9B-254E-E888-041D-BFEB86433D75}"/>
              </a:ext>
            </a:extLst>
          </p:cNvPr>
          <p:cNvSpPr txBox="1"/>
          <p:nvPr/>
        </p:nvSpPr>
        <p:spPr>
          <a:xfrm>
            <a:off x="8348316" y="744294"/>
            <a:ext cx="182338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Cross-validation</a:t>
            </a:r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28F78405-B677-BF09-B0BF-D8A63E517699}"/>
              </a:ext>
            </a:extLst>
          </p:cNvPr>
          <p:cNvCxnSpPr/>
          <p:nvPr/>
        </p:nvCxnSpPr>
        <p:spPr>
          <a:xfrm>
            <a:off x="6317379" y="784719"/>
            <a:ext cx="0" cy="5571632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18" name="Rectangle 126">
            <a:hlinkClick r:id="rId7" action="ppaction://hlinksldjump"/>
            <a:extLst>
              <a:ext uri="{FF2B5EF4-FFF2-40B4-BE49-F238E27FC236}">
                <a16:creationId xmlns:a16="http://schemas.microsoft.com/office/drawing/2014/main" id="{594F2CAD-3025-4D71-2846-32F1B3B6C14A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20" name="Rectangle 1024">
            <a:hlinkClick r:id="rId8" action="ppaction://hlinksldjump"/>
            <a:extLst>
              <a:ext uri="{FF2B5EF4-FFF2-40B4-BE49-F238E27FC236}">
                <a16:creationId xmlns:a16="http://schemas.microsoft.com/office/drawing/2014/main" id="{34638073-1065-C918-4704-B9B0B050C88A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1" name="Rectangle 1024">
            <a:hlinkClick r:id="rId9" action="ppaction://hlinksldjump"/>
            <a:extLst>
              <a:ext uri="{FF2B5EF4-FFF2-40B4-BE49-F238E27FC236}">
                <a16:creationId xmlns:a16="http://schemas.microsoft.com/office/drawing/2014/main" id="{9549AB73-F97D-2CFD-80FA-C53E2CD15B26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22" name="Rectangle 4">
            <a:hlinkClick r:id="rId10" action="ppaction://hlinksldjump"/>
            <a:extLst>
              <a:ext uri="{FF2B5EF4-FFF2-40B4-BE49-F238E27FC236}">
                <a16:creationId xmlns:a16="http://schemas.microsoft.com/office/drawing/2014/main" id="{7FB7C60A-56FA-58E7-C3F0-0F968A470073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23" name="Rectangle 1023">
            <a:hlinkClick r:id="rId11" action="ppaction://hlinksldjump"/>
            <a:extLst>
              <a:ext uri="{FF2B5EF4-FFF2-40B4-BE49-F238E27FC236}">
                <a16:creationId xmlns:a16="http://schemas.microsoft.com/office/drawing/2014/main" id="{7D6A5081-1A1B-E2AE-35B6-EDE6C565FE7B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A0AEEF3-00E0-B7CD-128F-6C71338F0661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99ABD4-2774-02B2-B7F9-0A414C29AD9C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888E16-5874-7DA4-33EA-3BDA5878F9F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55FF6A-D10D-46CD-B006-2E81D2C2579C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12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7" descr="A collage of graphs&#10;&#10;AI-generated content may be incorrect.">
            <a:extLst>
              <a:ext uri="{FF2B5EF4-FFF2-40B4-BE49-F238E27FC236}">
                <a16:creationId xmlns:a16="http://schemas.microsoft.com/office/drawing/2014/main" id="{EF715B54-F6F4-B57F-FC53-73403F312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61" y="1117597"/>
            <a:ext cx="5440122" cy="2758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72C3ED5F-1C69-14F6-53BC-4AF2C37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407" y="1361861"/>
            <a:ext cx="3438957" cy="4863474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7" name="Picture 15" descr="A comparison of a map of water&#10;&#10;AI-generated content may be incorrect.">
            <a:extLst>
              <a:ext uri="{FF2B5EF4-FFF2-40B4-BE49-F238E27FC236}">
                <a16:creationId xmlns:a16="http://schemas.microsoft.com/office/drawing/2014/main" id="{2E96BE3A-8715-76AE-F5B3-ED12F7894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494" y="3954057"/>
            <a:ext cx="3440018" cy="24324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6" descr="A graph showing a graph&#10;&#10;AI-generated content may be incorrect.">
            <a:extLst>
              <a:ext uri="{FF2B5EF4-FFF2-40B4-BE49-F238E27FC236}">
                <a16:creationId xmlns:a16="http://schemas.microsoft.com/office/drawing/2014/main" id="{0AA5F85D-1620-5273-7617-37840E0EA5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4" t="10818" r="819" b="6967"/>
          <a:stretch>
            <a:fillRect/>
          </a:stretch>
        </p:blipFill>
        <p:spPr>
          <a:xfrm rot="5400013">
            <a:off x="5121490" y="2814532"/>
            <a:ext cx="4864982" cy="195662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9" name="Picture 116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41025E17-647E-97B9-8664-691BF3FC8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7" descr="A black and white circular sign with a arrow in it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91139457-6408-2B2F-E4C0-D1EF532DF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D74D8A1B-0562-9881-09DB-1A47D4987436}"/>
              </a:ext>
            </a:extLst>
          </p:cNvPr>
          <p:cNvCxnSpPr/>
          <p:nvPr/>
        </p:nvCxnSpPr>
        <p:spPr>
          <a:xfrm>
            <a:off x="6317379" y="784719"/>
            <a:ext cx="0" cy="5571632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pic>
        <p:nvPicPr>
          <p:cNvPr id="12" name="Picture 20">
            <a:extLst>
              <a:ext uri="{FF2B5EF4-FFF2-40B4-BE49-F238E27FC236}">
                <a16:creationId xmlns:a16="http://schemas.microsoft.com/office/drawing/2014/main" id="{63A36595-B7FA-0829-D586-5099E365C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67" y="4106332"/>
            <a:ext cx="2624529" cy="1500237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13" name="Oval 21">
            <a:extLst>
              <a:ext uri="{FF2B5EF4-FFF2-40B4-BE49-F238E27FC236}">
                <a16:creationId xmlns:a16="http://schemas.microsoft.com/office/drawing/2014/main" id="{BE0C2271-78E0-B39D-BD4D-0BD9A7BD25D2}"/>
              </a:ext>
            </a:extLst>
          </p:cNvPr>
          <p:cNvSpPr/>
          <p:nvPr/>
        </p:nvSpPr>
        <p:spPr>
          <a:xfrm>
            <a:off x="808229" y="5313432"/>
            <a:ext cx="45720" cy="4572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0000"/>
          </a:solidFill>
          <a:ln w="1904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B3F561B1-F4E7-A3C9-47CD-9305F789BD90}"/>
              </a:ext>
            </a:extLst>
          </p:cNvPr>
          <p:cNvSpPr txBox="1"/>
          <p:nvPr/>
        </p:nvSpPr>
        <p:spPr>
          <a:xfrm>
            <a:off x="2209803" y="741587"/>
            <a:ext cx="282064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Validation To External Lake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391FD696-35F5-FCB5-8871-323E431A755C}"/>
              </a:ext>
            </a:extLst>
          </p:cNvPr>
          <p:cNvSpPr txBox="1"/>
          <p:nvPr/>
        </p:nvSpPr>
        <p:spPr>
          <a:xfrm>
            <a:off x="7244260" y="724415"/>
            <a:ext cx="409381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Experiment on Spatio-tempo Prediction</a:t>
            </a:r>
          </a:p>
        </p:txBody>
      </p:sp>
      <p:sp>
        <p:nvSpPr>
          <p:cNvPr id="22" name="Rectangle 126">
            <a:hlinkClick r:id="rId10" action="ppaction://hlinksldjump"/>
            <a:extLst>
              <a:ext uri="{FF2B5EF4-FFF2-40B4-BE49-F238E27FC236}">
                <a16:creationId xmlns:a16="http://schemas.microsoft.com/office/drawing/2014/main" id="{03D804AC-D7B7-7A67-250B-9866B3DEAF1D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24" name="Rectangle 1024">
            <a:hlinkClick r:id="rId8" action="ppaction://hlinksldjump"/>
            <a:extLst>
              <a:ext uri="{FF2B5EF4-FFF2-40B4-BE49-F238E27FC236}">
                <a16:creationId xmlns:a16="http://schemas.microsoft.com/office/drawing/2014/main" id="{60877DC1-40D8-43FB-D6D0-B5ECC999BDEE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5" name="Rectangle 1024">
            <a:hlinkClick r:id="rId11" action="ppaction://hlinksldjump"/>
            <a:extLst>
              <a:ext uri="{FF2B5EF4-FFF2-40B4-BE49-F238E27FC236}">
                <a16:creationId xmlns:a16="http://schemas.microsoft.com/office/drawing/2014/main" id="{103944D8-E8E2-516C-7324-562B950CB9DC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26" name="Rectangle 4">
            <a:hlinkClick r:id="rId12" action="ppaction://hlinksldjump"/>
            <a:extLst>
              <a:ext uri="{FF2B5EF4-FFF2-40B4-BE49-F238E27FC236}">
                <a16:creationId xmlns:a16="http://schemas.microsoft.com/office/drawing/2014/main" id="{2048EE7E-9B29-7912-B46E-866585FEEB1D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27" name="Rectangle 1023">
            <a:hlinkClick r:id="rId13" action="ppaction://hlinksldjump"/>
            <a:extLst>
              <a:ext uri="{FF2B5EF4-FFF2-40B4-BE49-F238E27FC236}">
                <a16:creationId xmlns:a16="http://schemas.microsoft.com/office/drawing/2014/main" id="{9FF4151C-48C3-2018-1398-4C23E426E9B8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C7D930-F785-F47B-E413-527C606EDAC2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5C8D25-6765-AB5C-01F4-50ED22054C51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52D835-4945-EEAC-F6BA-DEF4AA5F37EA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8A8386-4361-4114-BA6D-3ABCD05B93BF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13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50BA87F-118D-B17A-6672-5677B0933C8F}"/>
              </a:ext>
            </a:extLst>
          </p:cNvPr>
          <p:cNvSpPr txBox="1"/>
          <p:nvPr/>
        </p:nvSpPr>
        <p:spPr>
          <a:xfrm>
            <a:off x="2538667" y="1501682"/>
            <a:ext cx="7435059" cy="3693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Data Bias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Mostly from Europe, America, China; lacks global balance.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	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Image Processing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Atmospheric interference, processing errors.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Key Features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Red &amp; Red Edge bands for </a:t>
            </a: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Chla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Models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RF best; SVR weak; Group 1 more consistent.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Transfer Learning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Seasonal trends matched reference lake.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Trends (2023–2024)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Higher </a:t>
            </a:r>
            <a:r>
              <a:rPr lang="en-GB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Chla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in summer, upstream.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Future Work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: Better correction, broader validation, landscape factors.</a:t>
            </a:r>
          </a:p>
        </p:txBody>
      </p:sp>
      <p:pic>
        <p:nvPicPr>
          <p:cNvPr id="6" name="Picture 116" descr="A black and white circular sign with a arrow in it&#10;&#10;AI-generated content may be incorrect.">
            <a:hlinkClick r:id="rId2" action="ppaction://hlinksldjump"/>
            <a:extLst>
              <a:ext uri="{FF2B5EF4-FFF2-40B4-BE49-F238E27FC236}">
                <a16:creationId xmlns:a16="http://schemas.microsoft.com/office/drawing/2014/main" id="{42787429-995A-9DA4-44D5-B95FF9E6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17" descr="A black and white circular sign with a arrow in it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43610440-AFF6-680A-D7CB-32D9901E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Rectangle 126">
            <a:hlinkClick r:id="rId5" action="ppaction://hlinksldjump"/>
            <a:extLst>
              <a:ext uri="{FF2B5EF4-FFF2-40B4-BE49-F238E27FC236}">
                <a16:creationId xmlns:a16="http://schemas.microsoft.com/office/drawing/2014/main" id="{3D545287-3D9B-FE7E-E715-4831FADEFDF1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16" name="Rectangle 1024">
            <a:hlinkClick r:id="rId6" action="ppaction://hlinksldjump"/>
            <a:extLst>
              <a:ext uri="{FF2B5EF4-FFF2-40B4-BE49-F238E27FC236}">
                <a16:creationId xmlns:a16="http://schemas.microsoft.com/office/drawing/2014/main" id="{DD719768-47EA-1E0C-C7DE-DE84539B1407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17" name="Rectangle 1024">
            <a:hlinkClick r:id="rId7" action="ppaction://hlinksldjump"/>
            <a:extLst>
              <a:ext uri="{FF2B5EF4-FFF2-40B4-BE49-F238E27FC236}">
                <a16:creationId xmlns:a16="http://schemas.microsoft.com/office/drawing/2014/main" id="{22D2869B-C0E7-1AB0-1808-C8B79A2DC26C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18" name="Rectangle 4">
            <a:hlinkClick r:id="rId8" action="ppaction://hlinksldjump"/>
            <a:extLst>
              <a:ext uri="{FF2B5EF4-FFF2-40B4-BE49-F238E27FC236}">
                <a16:creationId xmlns:a16="http://schemas.microsoft.com/office/drawing/2014/main" id="{18B7984F-30EE-0B67-F054-903BC493F2C4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19" name="Rectangle 1023">
            <a:hlinkClick r:id="rId9" action="ppaction://hlinksldjump"/>
            <a:extLst>
              <a:ext uri="{FF2B5EF4-FFF2-40B4-BE49-F238E27FC236}">
                <a16:creationId xmlns:a16="http://schemas.microsoft.com/office/drawing/2014/main" id="{FED0EDDD-9A05-E893-4072-A9192F0B2A25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4C820E-5967-A131-045D-139524401F07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DF00C3-9155-07B4-7C40-2EDF1112BE58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80A48E-D977-CFD8-D587-89D2222FF12E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4631B0-56BE-4732-8382-F5391BDA7B39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14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F634C1A5-A2C5-902A-4C97-B403E6E5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188" b="32129"/>
          <a:stretch>
            <a:fillRect/>
          </a:stretch>
        </p:blipFill>
        <p:spPr>
          <a:xfrm>
            <a:off x="185175" y="3194620"/>
            <a:ext cx="5987262" cy="273427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520AA446-59DC-E715-56F7-636DA67E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185" y="3138495"/>
            <a:ext cx="2455520" cy="249503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47072230-B1E6-DCA3-3008-396D8E34949D}"/>
              </a:ext>
            </a:extLst>
          </p:cNvPr>
          <p:cNvSpPr txBox="1"/>
          <p:nvPr/>
        </p:nvSpPr>
        <p:spPr>
          <a:xfrm>
            <a:off x="2197769" y="2523177"/>
            <a:ext cx="214564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Under Peer Review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6ED7782-59F2-6445-1859-BF682CAB4E35}"/>
              </a:ext>
            </a:extLst>
          </p:cNvPr>
          <p:cNvSpPr txBox="1"/>
          <p:nvPr/>
        </p:nvSpPr>
        <p:spPr>
          <a:xfrm>
            <a:off x="6524874" y="2523177"/>
            <a:ext cx="573115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Scan Pre-print Draft  (Before Peer Review Process)</a:t>
            </a:r>
          </a:p>
        </p:txBody>
      </p:sp>
      <p:pic>
        <p:nvPicPr>
          <p:cNvPr id="9" name="Picture 116" descr="A black and white circular sign with a arrow in it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88ACBDD5-AB41-247A-AA43-5C3A3ADFC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7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24008722-CAC8-3DE1-11F6-9E7B8381A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8" descr="Amazon.com: CEO Cards: Thank You Cards">
            <a:extLst>
              <a:ext uri="{FF2B5EF4-FFF2-40B4-BE49-F238E27FC236}">
                <a16:creationId xmlns:a16="http://schemas.microsoft.com/office/drawing/2014/main" id="{FBFEB054-C642-321D-CD16-D59CBDF79E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689" t="65728" r="7821" b="9082"/>
          <a:stretch>
            <a:fillRect/>
          </a:stretch>
        </p:blipFill>
        <p:spPr>
          <a:xfrm>
            <a:off x="3395368" y="920956"/>
            <a:ext cx="5554129" cy="1228130"/>
          </a:xfrm>
          <a:prstGeom prst="rect">
            <a:avLst/>
          </a:prstGeom>
          <a:noFill/>
          <a:ln cap="flat">
            <a:noFill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</p:pic>
      <p:cxnSp>
        <p:nvCxnSpPr>
          <p:cNvPr id="12" name="Straight Connector 25">
            <a:extLst>
              <a:ext uri="{FF2B5EF4-FFF2-40B4-BE49-F238E27FC236}">
                <a16:creationId xmlns:a16="http://schemas.microsoft.com/office/drawing/2014/main" id="{C12C7803-45C6-A1F2-43AB-B83D211D19FD}"/>
              </a:ext>
            </a:extLst>
          </p:cNvPr>
          <p:cNvCxnSpPr/>
          <p:nvPr/>
        </p:nvCxnSpPr>
        <p:spPr>
          <a:xfrm>
            <a:off x="6587063" y="2523177"/>
            <a:ext cx="0" cy="3700558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19" name="Rectangle 126">
            <a:hlinkClick r:id="rId8" action="ppaction://hlinksldjump"/>
            <a:extLst>
              <a:ext uri="{FF2B5EF4-FFF2-40B4-BE49-F238E27FC236}">
                <a16:creationId xmlns:a16="http://schemas.microsoft.com/office/drawing/2014/main" id="{47F7CC9D-09D4-66BC-BAE1-13A7D56D385C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21" name="Rectangle 1024">
            <a:hlinkClick r:id="rId4" action="ppaction://hlinksldjump"/>
            <a:extLst>
              <a:ext uri="{FF2B5EF4-FFF2-40B4-BE49-F238E27FC236}">
                <a16:creationId xmlns:a16="http://schemas.microsoft.com/office/drawing/2014/main" id="{00721EE6-E499-6D37-032E-7C452EBB2C30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2" name="Rectangle 1024">
            <a:hlinkClick r:id="rId6" action="ppaction://hlinksldjump"/>
            <a:extLst>
              <a:ext uri="{FF2B5EF4-FFF2-40B4-BE49-F238E27FC236}">
                <a16:creationId xmlns:a16="http://schemas.microsoft.com/office/drawing/2014/main" id="{BB46320E-79D0-19E1-A832-1249975767E8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23" name="Rectangle 4">
            <a:hlinkClick r:id="rId9" action="ppaction://hlinksldjump"/>
            <a:extLst>
              <a:ext uri="{FF2B5EF4-FFF2-40B4-BE49-F238E27FC236}">
                <a16:creationId xmlns:a16="http://schemas.microsoft.com/office/drawing/2014/main" id="{E6585AE4-1612-8656-65B7-D9D55DDB3DBD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24" name="Rectangle 1023">
            <a:hlinkClick r:id="rId10" action="ppaction://hlinksldjump"/>
            <a:extLst>
              <a:ext uri="{FF2B5EF4-FFF2-40B4-BE49-F238E27FC236}">
                <a16:creationId xmlns:a16="http://schemas.microsoft.com/office/drawing/2014/main" id="{56617C4F-BEC9-8C6F-9055-25EB1E898694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9CBECF4-A25F-DAD7-68E2-D535E3DEEB53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0AA54D-1E50-99C0-3790-60D1B7D4A4DB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1969E0-5B1F-3E65-5508-F2D8FE106C9C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D00CCEC-A5B6-4C6E-A83C-93C6E7F54E04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2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CDBB34BC-89B3-AEC9-759E-0C0B7A924DFB}"/>
              </a:ext>
            </a:extLst>
          </p:cNvPr>
          <p:cNvSpPr/>
          <p:nvPr/>
        </p:nvSpPr>
        <p:spPr>
          <a:xfrm>
            <a:off x="164107" y="2130186"/>
            <a:ext cx="3565547" cy="2780022"/>
          </a:xfrm>
          <a:prstGeom prst="rect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Challenges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171450" marR="0" lvl="0" indent="-1714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Importance of in situ data, and Challenges in </a:t>
            </a:r>
            <a:r>
              <a:rPr lang="en-GB" sz="1200" b="0" i="0" u="none" strike="noStrike" kern="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d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ata availability and gaps.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Noto Sans Symbols"/>
            </a:endParaRPr>
          </a:p>
          <a:p>
            <a:pPr marL="171450" marR="0" lvl="0" indent="-1714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Challenges in transfer applications of models.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Noto Sans Symbols"/>
            </a:endParaRPr>
          </a:p>
          <a:p>
            <a:pPr marL="171450" marR="0" lvl="0" indent="-1714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Challenges in reliability and accuracy of global </a:t>
            </a:r>
            <a:r>
              <a:rPr lang="en-GB" sz="1200" dirty="0">
                <a:solidFill>
                  <a:srgbClr val="000000"/>
                </a:solidFill>
                <a:latin typeface="Aptos" pitchFamily="34"/>
              </a:rPr>
              <a:t>s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cale models 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Noto Sans Symbols"/>
            </a:endParaRPr>
          </a:p>
          <a:p>
            <a:pPr marL="171450" marR="0" lvl="0" indent="-1714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Needs for enhancement of data </a:t>
            </a:r>
            <a:r>
              <a:rPr lang="en-GB" sz="1200" b="0" i="0" u="none" strike="noStrike" kern="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q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uality.</a:t>
            </a:r>
          </a:p>
          <a:p>
            <a:pPr marL="171450" marR="0" lvl="0" indent="-1714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0" cap="none" spc="0" baseline="0" dirty="0">
                <a:solidFill>
                  <a:srgbClr val="000000"/>
                </a:solidFill>
                <a:uFillTx/>
                <a:latin typeface="Aptos" pitchFamily="34"/>
              </a:rPr>
              <a:t>Needs for foundational framework for improving global scale monitoring</a:t>
            </a: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6" name="Picture 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32828AB1-6DCF-D9C8-553A-58AAACE9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41" y="703036"/>
            <a:ext cx="8232132" cy="55784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8D3FC26-4696-681C-B152-2D5F52BF3C14}"/>
              </a:ext>
            </a:extLst>
          </p:cNvPr>
          <p:cNvSpPr/>
          <p:nvPr/>
        </p:nvSpPr>
        <p:spPr>
          <a:xfrm>
            <a:off x="0" y="6181"/>
            <a:ext cx="1219199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Global Framework for </a:t>
            </a:r>
            <a:r>
              <a:rPr lang="en-GB" sz="1800" b="1" i="0" u="none" strike="noStrike" kern="1200" cap="none" spc="0" baseline="0" dirty="0" err="1">
                <a:solidFill>
                  <a:srgbClr val="002060"/>
                </a:solidFill>
                <a:uFillTx/>
                <a:latin typeface="Aptos Display"/>
              </a:rPr>
              <a:t>Cholrophyll</a:t>
            </a: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-a Monitoring in Inland Lakes: Integrating Remote Sensing, Machine Learning, and Databases  (Achievements and Challenges)</a:t>
            </a:r>
          </a:p>
        </p:txBody>
      </p:sp>
      <p:pic>
        <p:nvPicPr>
          <p:cNvPr id="8" name="Picture 116" descr="A black and white circular sign with a arrow in it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A175FA04-E414-79BA-38C0-386D1E3A3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7" descr="A black and white circular sign with a arrow in it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CABDCB25-046B-98C2-7A7A-F4FB5C687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17E629DD-03B7-2A8F-4E22-E5611CD5DAD3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F7F527E0-A475-82AF-47FD-640D37907B7E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7ECDDDF6-6929-6A9C-DDF1-AB2C5791B725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124025-D30F-4696-B836-49E5B95D7FA3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3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2AAF26E-AB15-1E4C-E456-D9885CE39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644"/>
          <a:stretch>
            <a:fillRect/>
          </a:stretch>
        </p:blipFill>
        <p:spPr>
          <a:xfrm>
            <a:off x="2209803" y="742547"/>
            <a:ext cx="7454188" cy="56138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9593ABE-3144-5BC3-088C-306F24E5C224}"/>
              </a:ext>
            </a:extLst>
          </p:cNvPr>
          <p:cNvSpPr/>
          <p:nvPr/>
        </p:nvSpPr>
        <p:spPr>
          <a:xfrm>
            <a:off x="0" y="6181"/>
            <a:ext cx="1219199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Global Framework for </a:t>
            </a:r>
            <a:r>
              <a:rPr lang="en-GB" sz="1800" b="1" i="0" u="none" strike="noStrike" kern="1200" cap="none" spc="0" baseline="0" dirty="0" err="1">
                <a:solidFill>
                  <a:srgbClr val="002060"/>
                </a:solidFill>
                <a:uFillTx/>
                <a:latin typeface="Aptos Display"/>
              </a:rPr>
              <a:t>Cholrophyll</a:t>
            </a: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-a Monitoring in Inland Lakes: Integrating Remote Sensing, Machine Learning, and Databases  (Achievements and Challenges)</a:t>
            </a:r>
          </a:p>
        </p:txBody>
      </p:sp>
      <p:pic>
        <p:nvPicPr>
          <p:cNvPr id="7" name="Picture 116" descr="A black and white circular sign with a arrow in it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46BC918C-6B76-08A1-9DAC-9BBC226D4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17" descr="A black and white circular sign with a arrow in it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ADA1E88E-6620-8132-D6E2-26376ED98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3C92C865-9689-96E5-86C8-E30154F9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018" y="1146553"/>
            <a:ext cx="4741164" cy="49940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: Rounded Corners 8">
            <a:hlinkClick r:id="rId3" action="ppaction://hlinksldjump"/>
            <a:extLst>
              <a:ext uri="{FF2B5EF4-FFF2-40B4-BE49-F238E27FC236}">
                <a16:creationId xmlns:a16="http://schemas.microsoft.com/office/drawing/2014/main" id="{DF69AF7A-C605-8643-BD56-55D468BEE251}"/>
              </a:ext>
            </a:extLst>
          </p:cNvPr>
          <p:cNvSpPr/>
          <p:nvPr/>
        </p:nvSpPr>
        <p:spPr>
          <a:xfrm>
            <a:off x="1190722" y="1751469"/>
            <a:ext cx="3609475" cy="73866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Research Foundation</a:t>
            </a:r>
          </a:p>
        </p:txBody>
      </p:sp>
      <p:sp>
        <p:nvSpPr>
          <p:cNvPr id="4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B97F0058-3B0F-3B1B-84BF-F3C9D2075FEA}"/>
              </a:ext>
            </a:extLst>
          </p:cNvPr>
          <p:cNvSpPr/>
          <p:nvPr/>
        </p:nvSpPr>
        <p:spPr>
          <a:xfrm>
            <a:off x="1190713" y="2675488"/>
            <a:ext cx="3609475" cy="73866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Methodology</a:t>
            </a:r>
          </a:p>
        </p:txBody>
      </p:sp>
      <p:sp>
        <p:nvSpPr>
          <p:cNvPr id="5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284B84EB-1F46-440D-119C-6065CF60A8FE}"/>
              </a:ext>
            </a:extLst>
          </p:cNvPr>
          <p:cNvSpPr/>
          <p:nvPr/>
        </p:nvSpPr>
        <p:spPr>
          <a:xfrm>
            <a:off x="1190722" y="3599517"/>
            <a:ext cx="3609475" cy="73866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Results </a:t>
            </a:r>
          </a:p>
        </p:txBody>
      </p:sp>
      <p:sp>
        <p:nvSpPr>
          <p:cNvPr id="6" name="Rectangle: Rounded Corners 11">
            <a:hlinkClick r:id="rId6" action="ppaction://hlinksldjump"/>
            <a:extLst>
              <a:ext uri="{FF2B5EF4-FFF2-40B4-BE49-F238E27FC236}">
                <a16:creationId xmlns:a16="http://schemas.microsoft.com/office/drawing/2014/main" id="{7D585CD8-12F5-A75D-CF15-C4EC90322BFE}"/>
              </a:ext>
            </a:extLst>
          </p:cNvPr>
          <p:cNvSpPr/>
          <p:nvPr/>
        </p:nvSpPr>
        <p:spPr>
          <a:xfrm>
            <a:off x="1190722" y="4562965"/>
            <a:ext cx="3609475" cy="73866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Discussion</a:t>
            </a:r>
          </a:p>
        </p:txBody>
      </p:sp>
      <p:pic>
        <p:nvPicPr>
          <p:cNvPr id="7" name="Picture 8" descr="A black and white circular sign with a arrow in it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F9646920-3C81-BA65-D763-79283C104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9" descr="A black and white circular sign with a arrow in it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20AB3D56-8E80-1FCC-814E-F6F41D54C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49254B09-24E1-F9F4-1D73-6F981BFC8ED4}"/>
              </a:ext>
            </a:extLst>
          </p:cNvPr>
          <p:cNvSpPr/>
          <p:nvPr/>
        </p:nvSpPr>
        <p:spPr>
          <a:xfrm>
            <a:off x="4994750" y="717360"/>
            <a:ext cx="2202500" cy="365129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402F45C-8BFE-89F6-CF7A-87229E5A5CC8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97E95-FA7F-05E8-2DE7-A9CF15CA5DBC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42E8200-F8A0-E8F2-84B1-B6180950A692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E28CEC-808D-4610-BD9B-DC63CC12B8A5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4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4EF8D896-D538-B5FB-D308-49279DEF7F44}"/>
              </a:ext>
            </a:extLst>
          </p:cNvPr>
          <p:cNvSpPr/>
          <p:nvPr/>
        </p:nvSpPr>
        <p:spPr>
          <a:xfrm>
            <a:off x="0" y="6181"/>
            <a:ext cx="1219199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Global Framework for </a:t>
            </a:r>
            <a:r>
              <a:rPr lang="en-GB" sz="1800" b="1" i="0" u="none" strike="noStrike" kern="1200" cap="none" spc="0" baseline="0" dirty="0" err="1">
                <a:solidFill>
                  <a:srgbClr val="002060"/>
                </a:solidFill>
                <a:uFillTx/>
                <a:latin typeface="Aptos Display"/>
              </a:rPr>
              <a:t>Cholrophyll</a:t>
            </a: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-a Monitoring in Inland Lakes: Integrating Remote Sensing, Machine Learning, and Databases  (Achievements and Challenges)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A60863-90E4-5047-74FD-51454AA0D1B0}"/>
              </a:ext>
            </a:extLst>
          </p:cNvPr>
          <p:cNvSpPr/>
          <p:nvPr/>
        </p:nvSpPr>
        <p:spPr>
          <a:xfrm>
            <a:off x="9593400" y="2592808"/>
            <a:ext cx="1995613" cy="564459"/>
          </a:xfrm>
          <a:prstGeom prst="rect">
            <a:avLst/>
          </a:prstGeom>
          <a:solidFill>
            <a:srgbClr val="A6CAEC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Nutrient Overload</a:t>
            </a:r>
          </a:p>
        </p:txBody>
      </p:sp>
      <p:sp>
        <p:nvSpPr>
          <p:cNvPr id="3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01B46262-8A56-1D94-DDC4-CBD9D648C45F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1D7276A-DB94-2882-732E-4AE7206DE2B1}"/>
              </a:ext>
            </a:extLst>
          </p:cNvPr>
          <p:cNvSpPr/>
          <p:nvPr/>
        </p:nvSpPr>
        <p:spPr>
          <a:xfrm>
            <a:off x="9593400" y="3303334"/>
            <a:ext cx="1995613" cy="564459"/>
          </a:xfrm>
          <a:prstGeom prst="rect">
            <a:avLst/>
          </a:prstGeom>
          <a:solidFill>
            <a:srgbClr val="A6CAEC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Eutrophication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BF5DD47-B4AC-821B-EEC3-F6A554F9A251}"/>
              </a:ext>
            </a:extLst>
          </p:cNvPr>
          <p:cNvSpPr/>
          <p:nvPr/>
        </p:nvSpPr>
        <p:spPr>
          <a:xfrm>
            <a:off x="9593400" y="4033125"/>
            <a:ext cx="1995613" cy="564459"/>
          </a:xfrm>
          <a:prstGeom prst="rect">
            <a:avLst/>
          </a:prstGeom>
          <a:solidFill>
            <a:srgbClr val="A6CAEC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Inland Lakes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90E35CF-D407-8D79-619E-D14BF5A2DA71}"/>
              </a:ext>
            </a:extLst>
          </p:cNvPr>
          <p:cNvSpPr/>
          <p:nvPr/>
        </p:nvSpPr>
        <p:spPr>
          <a:xfrm>
            <a:off x="1229611" y="858767"/>
            <a:ext cx="2222110" cy="564459"/>
          </a:xfrm>
          <a:prstGeom prst="rect">
            <a:avLst/>
          </a:prstGeom>
          <a:solidFill>
            <a:srgbClr val="D9F2D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Monitoring System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D812C0D-226F-494A-ADD0-64724A3EC4D1}"/>
              </a:ext>
            </a:extLst>
          </p:cNvPr>
          <p:cNvSpPr/>
          <p:nvPr/>
        </p:nvSpPr>
        <p:spPr>
          <a:xfrm>
            <a:off x="1106350" y="2033506"/>
            <a:ext cx="2455612" cy="564459"/>
          </a:xfrm>
          <a:prstGeom prst="rect">
            <a:avLst/>
          </a:prstGeom>
          <a:solidFill>
            <a:srgbClr val="D9F2D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Field Measurement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3D23249-2402-AF41-09F0-0F71520AFC03}"/>
              </a:ext>
            </a:extLst>
          </p:cNvPr>
          <p:cNvSpPr/>
          <p:nvPr/>
        </p:nvSpPr>
        <p:spPr>
          <a:xfrm>
            <a:off x="1106369" y="4652668"/>
            <a:ext cx="2455612" cy="865424"/>
          </a:xfrm>
          <a:prstGeom prst="rect">
            <a:avLst/>
          </a:prstGeom>
          <a:solidFill>
            <a:srgbClr val="D9F2D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Empirical Approach                    (Remote Sensing + Machine Learning)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6AD1295-08EA-A209-9685-F58397660353}"/>
              </a:ext>
            </a:extLst>
          </p:cNvPr>
          <p:cNvSpPr/>
          <p:nvPr/>
        </p:nvSpPr>
        <p:spPr>
          <a:xfrm>
            <a:off x="4906094" y="1736902"/>
            <a:ext cx="3693270" cy="1172498"/>
          </a:xfrm>
          <a:prstGeom prst="rect">
            <a:avLst/>
          </a:prstGeom>
          <a:solidFill>
            <a:srgbClr val="F2F2F2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Main Challenges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Time Consumption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Labour </a:t>
            </a:r>
            <a:r>
              <a:rPr lang="en-GB" sz="1800" b="0" i="0" u="none" strike="noStrike" kern="0" cap="none" spc="0" baseline="0">
                <a:solidFill>
                  <a:srgbClr val="000000"/>
                </a:solidFill>
                <a:uFillTx/>
                <a:latin typeface="Aptos"/>
              </a:rPr>
              <a:t>Intensity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Spatio-Tempo Consistency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355C1D37-87E7-F6FF-95DE-43BD057FDB67}"/>
              </a:ext>
            </a:extLst>
          </p:cNvPr>
          <p:cNvSpPr/>
          <p:nvPr/>
        </p:nvSpPr>
        <p:spPr>
          <a:xfrm>
            <a:off x="4906094" y="3903381"/>
            <a:ext cx="3693270" cy="2362462"/>
          </a:xfrm>
          <a:prstGeom prst="rect">
            <a:avLst/>
          </a:prstGeom>
          <a:solidFill>
            <a:srgbClr val="F2F2F2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Main Challenges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Lack of In-Situ Data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Inconsistent Overlap of Satellite-In-Situ Data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Low Model Transferability (Global)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Data Quality (Cleaning + Feature Assessment)</a:t>
            </a:r>
          </a:p>
        </p:txBody>
      </p:sp>
      <p:cxnSp>
        <p:nvCxnSpPr>
          <p:cNvPr id="11" name="Connector: Elbow 15">
            <a:extLst>
              <a:ext uri="{FF2B5EF4-FFF2-40B4-BE49-F238E27FC236}">
                <a16:creationId xmlns:a16="http://schemas.microsoft.com/office/drawing/2014/main" id="{14ADBAB6-6902-A7D0-CACD-EAE717301A87}"/>
              </a:ext>
            </a:extLst>
          </p:cNvPr>
          <p:cNvCxnSpPr>
            <a:stCxn id="2" idx="1"/>
            <a:endCxn id="4" idx="1"/>
          </p:cNvCxnSpPr>
          <p:nvPr/>
        </p:nvCxnSpPr>
        <p:spPr>
          <a:xfrm rot="10800000" flipV="1">
            <a:off x="9593400" y="2875038"/>
            <a:ext cx="12700" cy="710526"/>
          </a:xfrm>
          <a:prstGeom prst="bentConnector3">
            <a:avLst>
              <a:gd name="adj1" fmla="val 1800000"/>
            </a:avLst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12" name="Connector: Elbow 17">
            <a:extLst>
              <a:ext uri="{FF2B5EF4-FFF2-40B4-BE49-F238E27FC236}">
                <a16:creationId xmlns:a16="http://schemas.microsoft.com/office/drawing/2014/main" id="{FEF2D0A3-8E74-CA5D-C04F-E6C22F2DF027}"/>
              </a:ext>
            </a:extLst>
          </p:cNvPr>
          <p:cNvCxnSpPr>
            <a:stCxn id="4" idx="3"/>
            <a:endCxn id="5" idx="3"/>
          </p:cNvCxnSpPr>
          <p:nvPr/>
        </p:nvCxnSpPr>
        <p:spPr>
          <a:xfrm>
            <a:off x="11589013" y="3585564"/>
            <a:ext cx="12700" cy="729791"/>
          </a:xfrm>
          <a:prstGeom prst="bentConnector3">
            <a:avLst>
              <a:gd name="adj1" fmla="val 1800000"/>
            </a:avLst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13" name="Rectangle 18">
            <a:extLst>
              <a:ext uri="{FF2B5EF4-FFF2-40B4-BE49-F238E27FC236}">
                <a16:creationId xmlns:a16="http://schemas.microsoft.com/office/drawing/2014/main" id="{0B2345C6-0B1C-C083-5B89-AB188C23064F}"/>
              </a:ext>
            </a:extLst>
          </p:cNvPr>
          <p:cNvSpPr/>
          <p:nvPr/>
        </p:nvSpPr>
        <p:spPr>
          <a:xfrm>
            <a:off x="9253581" y="2400364"/>
            <a:ext cx="2746930" cy="2415945"/>
          </a:xfrm>
          <a:prstGeom prst="rect">
            <a:avLst/>
          </a:prstGeom>
          <a:noFill/>
          <a:ln w="19046" cap="flat">
            <a:solidFill>
              <a:srgbClr val="042433"/>
            </a:solidFill>
            <a:custDash>
              <a:ds d="300063" sp="300063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7369C4C7-F395-1CE7-B9CA-2C2FC161213D}"/>
              </a:ext>
            </a:extLst>
          </p:cNvPr>
          <p:cNvSpPr/>
          <p:nvPr/>
        </p:nvSpPr>
        <p:spPr>
          <a:xfrm>
            <a:off x="5425107" y="858767"/>
            <a:ext cx="2222110" cy="564459"/>
          </a:xfrm>
          <a:prstGeom prst="rect">
            <a:avLst/>
          </a:prstGeom>
          <a:solidFill>
            <a:srgbClr val="FFFF0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Address</a:t>
            </a:r>
          </a:p>
        </p:txBody>
      </p:sp>
      <p:cxnSp>
        <p:nvCxnSpPr>
          <p:cNvPr id="15" name="Straight Arrow Connector 21">
            <a:extLst>
              <a:ext uri="{FF2B5EF4-FFF2-40B4-BE49-F238E27FC236}">
                <a16:creationId xmlns:a16="http://schemas.microsoft.com/office/drawing/2014/main" id="{6BD5D699-C2F7-6520-249C-74C353AF5069}"/>
              </a:ext>
            </a:extLst>
          </p:cNvPr>
          <p:cNvCxnSpPr>
            <a:stCxn id="6" idx="3"/>
            <a:endCxn id="14" idx="1"/>
          </p:cNvCxnSpPr>
          <p:nvPr/>
        </p:nvCxnSpPr>
        <p:spPr>
          <a:xfrm>
            <a:off x="3451721" y="1140997"/>
            <a:ext cx="1973386" cy="0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16" name="Connector: Elbow 29">
            <a:extLst>
              <a:ext uri="{FF2B5EF4-FFF2-40B4-BE49-F238E27FC236}">
                <a16:creationId xmlns:a16="http://schemas.microsoft.com/office/drawing/2014/main" id="{F256C6F1-7071-B890-CEF2-0F7B65AC834D}"/>
              </a:ext>
            </a:extLst>
          </p:cNvPr>
          <p:cNvCxnSpPr>
            <a:stCxn id="14" idx="3"/>
            <a:endCxn id="13" idx="0"/>
          </p:cNvCxnSpPr>
          <p:nvPr/>
        </p:nvCxnSpPr>
        <p:spPr>
          <a:xfrm>
            <a:off x="7647217" y="1140997"/>
            <a:ext cx="2979829" cy="1259367"/>
          </a:xfrm>
          <a:prstGeom prst="bentConnector2">
            <a:avLst/>
          </a:prstGeom>
          <a:noFill/>
          <a:ln w="19046" cap="flat">
            <a:solidFill>
              <a:srgbClr val="000000"/>
            </a:solidFill>
            <a:custDash>
              <a:ds d="300063" sp="300063"/>
            </a:custDash>
            <a:miter/>
            <a:tailEnd type="arrow"/>
          </a:ln>
        </p:spPr>
      </p:cxnSp>
      <p:sp>
        <p:nvSpPr>
          <p:cNvPr id="17" name="Rectangle 53">
            <a:extLst>
              <a:ext uri="{FF2B5EF4-FFF2-40B4-BE49-F238E27FC236}">
                <a16:creationId xmlns:a16="http://schemas.microsoft.com/office/drawing/2014/main" id="{A172803E-FCE1-BD36-45BE-D4EDA378FAFE}"/>
              </a:ext>
            </a:extLst>
          </p:cNvPr>
          <p:cNvSpPr/>
          <p:nvPr/>
        </p:nvSpPr>
        <p:spPr>
          <a:xfrm>
            <a:off x="1226292" y="3385456"/>
            <a:ext cx="2222110" cy="564459"/>
          </a:xfrm>
          <a:prstGeom prst="rect">
            <a:avLst/>
          </a:prstGeom>
          <a:solidFill>
            <a:srgbClr val="FFFF0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Address</a:t>
            </a:r>
          </a:p>
        </p:txBody>
      </p:sp>
      <p:cxnSp>
        <p:nvCxnSpPr>
          <p:cNvPr id="18" name="Straight Arrow Connector 60">
            <a:extLst>
              <a:ext uri="{FF2B5EF4-FFF2-40B4-BE49-F238E27FC236}">
                <a16:creationId xmlns:a16="http://schemas.microsoft.com/office/drawing/2014/main" id="{21CD3FA7-D4B1-7B18-58AF-5F0AEF9A9FDE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3561962" y="2315736"/>
            <a:ext cx="1344132" cy="7415"/>
          </a:xfrm>
          <a:prstGeom prst="straightConnector1">
            <a:avLst/>
          </a:prstGeom>
          <a:noFill/>
          <a:ln w="19046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9" name="Connector: Elbow 66">
            <a:extLst>
              <a:ext uri="{FF2B5EF4-FFF2-40B4-BE49-F238E27FC236}">
                <a16:creationId xmlns:a16="http://schemas.microsoft.com/office/drawing/2014/main" id="{1CEFE837-2E6F-B151-92F2-ED8FB00F2691}"/>
              </a:ext>
            </a:extLst>
          </p:cNvPr>
          <p:cNvCxnSpPr>
            <a:stCxn id="6" idx="1"/>
            <a:endCxn id="8" idx="1"/>
          </p:cNvCxnSpPr>
          <p:nvPr/>
        </p:nvCxnSpPr>
        <p:spPr>
          <a:xfrm rot="10800000" flipV="1">
            <a:off x="1106369" y="1140996"/>
            <a:ext cx="123242" cy="3944383"/>
          </a:xfrm>
          <a:prstGeom prst="bentConnector3">
            <a:avLst>
              <a:gd name="adj1" fmla="val 285489"/>
            </a:avLst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20" name="Connector: Elbow 69">
            <a:extLst>
              <a:ext uri="{FF2B5EF4-FFF2-40B4-BE49-F238E27FC236}">
                <a16:creationId xmlns:a16="http://schemas.microsoft.com/office/drawing/2014/main" id="{297770C6-04D0-050F-5FB0-1D05B36C9112}"/>
              </a:ext>
            </a:extLst>
          </p:cNvPr>
          <p:cNvCxnSpPr>
            <a:stCxn id="6" idx="1"/>
            <a:endCxn id="7" idx="1"/>
          </p:cNvCxnSpPr>
          <p:nvPr/>
        </p:nvCxnSpPr>
        <p:spPr>
          <a:xfrm rot="10800000" flipV="1">
            <a:off x="1106351" y="1140996"/>
            <a:ext cx="123261" cy="1174739"/>
          </a:xfrm>
          <a:prstGeom prst="bentConnector3">
            <a:avLst>
              <a:gd name="adj1" fmla="val 285460"/>
            </a:avLst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21" name="Straight Arrow Connector 90">
            <a:extLst>
              <a:ext uri="{FF2B5EF4-FFF2-40B4-BE49-F238E27FC236}">
                <a16:creationId xmlns:a16="http://schemas.microsoft.com/office/drawing/2014/main" id="{3B70EDF5-68B8-2D96-6DB4-2C9813927519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3561981" y="5084612"/>
            <a:ext cx="1344113" cy="768"/>
          </a:xfrm>
          <a:prstGeom prst="straightConnector1">
            <a:avLst/>
          </a:prstGeom>
          <a:noFill/>
          <a:ln w="19046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22" name="Connector: Elbow 95">
            <a:extLst>
              <a:ext uri="{FF2B5EF4-FFF2-40B4-BE49-F238E27FC236}">
                <a16:creationId xmlns:a16="http://schemas.microsoft.com/office/drawing/2014/main" id="{38CCB960-65F8-8BB4-772E-905602308967}"/>
              </a:ext>
            </a:extLst>
          </p:cNvPr>
          <p:cNvCxnSpPr>
            <a:stCxn id="17" idx="3"/>
            <a:endCxn id="9" idx="2"/>
          </p:cNvCxnSpPr>
          <p:nvPr/>
        </p:nvCxnSpPr>
        <p:spPr>
          <a:xfrm flipV="1">
            <a:off x="3448402" y="2909400"/>
            <a:ext cx="3304327" cy="758286"/>
          </a:xfrm>
          <a:prstGeom prst="bentConnector2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pic>
        <p:nvPicPr>
          <p:cNvPr id="23" name="Picture 2" descr="National Field Manual for the Collection of Water-Quality Data (NFM) | U.S.  Geological Survey">
            <a:extLst>
              <a:ext uri="{FF2B5EF4-FFF2-40B4-BE49-F238E27FC236}">
                <a16:creationId xmlns:a16="http://schemas.microsoft.com/office/drawing/2014/main" id="{B8835634-6C97-8072-B87C-CAE8D047CE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3204" y="2102745"/>
            <a:ext cx="442121" cy="44082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24" name="Picture 6" descr="Monitoring Logo Vector Art, Icons, and Graphics for Free Download">
            <a:extLst>
              <a:ext uri="{FF2B5EF4-FFF2-40B4-BE49-F238E27FC236}">
                <a16:creationId xmlns:a16="http://schemas.microsoft.com/office/drawing/2014/main" id="{6133B7E9-3D38-83C1-03D9-3090625C3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42" t="28164" r="16641" b="27315"/>
          <a:stretch>
            <a:fillRect/>
          </a:stretch>
        </p:blipFill>
        <p:spPr>
          <a:xfrm>
            <a:off x="3823024" y="856637"/>
            <a:ext cx="853226" cy="573667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cxnSp>
        <p:nvCxnSpPr>
          <p:cNvPr id="25" name="Straight Arrow Connector 109">
            <a:extLst>
              <a:ext uri="{FF2B5EF4-FFF2-40B4-BE49-F238E27FC236}">
                <a16:creationId xmlns:a16="http://schemas.microsoft.com/office/drawing/2014/main" id="{6DD9C669-1569-7FE2-7B36-1A69996913EA}"/>
              </a:ext>
            </a:extLst>
          </p:cNvPr>
          <p:cNvCxnSpPr>
            <a:stCxn id="8" idx="0"/>
            <a:endCxn id="17" idx="2"/>
          </p:cNvCxnSpPr>
          <p:nvPr/>
        </p:nvCxnSpPr>
        <p:spPr>
          <a:xfrm flipV="1">
            <a:off x="2334175" y="3949915"/>
            <a:ext cx="3172" cy="702753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  <a:tailEnd type="arrow"/>
          </a:ln>
        </p:spPr>
      </p:cxnSp>
      <p:pic>
        <p:nvPicPr>
          <p:cNvPr id="26" name="Picture 8" descr="Global Ai Icon In Vector Logotype Stock Illustration - Download Image Now -  Artificial Intelligence, Cut Out, Equipment - iStock">
            <a:extLst>
              <a:ext uri="{FF2B5EF4-FFF2-40B4-BE49-F238E27FC236}">
                <a16:creationId xmlns:a16="http://schemas.microsoft.com/office/drawing/2014/main" id="{60ED0715-0FBB-1F12-64EC-2B83C9FEA2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96" t="12337" r="13876" b="13060"/>
          <a:stretch>
            <a:fillRect/>
          </a:stretch>
        </p:blipFill>
        <p:spPr>
          <a:xfrm>
            <a:off x="403883" y="4864214"/>
            <a:ext cx="442121" cy="440786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27" name="Oval 110">
            <a:extLst>
              <a:ext uri="{FF2B5EF4-FFF2-40B4-BE49-F238E27FC236}">
                <a16:creationId xmlns:a16="http://schemas.microsoft.com/office/drawing/2014/main" id="{132CC72D-1BB8-CB7B-085D-8AE47E129402}"/>
              </a:ext>
            </a:extLst>
          </p:cNvPr>
          <p:cNvSpPr/>
          <p:nvPr/>
        </p:nvSpPr>
        <p:spPr>
          <a:xfrm>
            <a:off x="899513" y="1801605"/>
            <a:ext cx="359414" cy="34275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1</a:t>
            </a:r>
          </a:p>
        </p:txBody>
      </p:sp>
      <p:sp>
        <p:nvSpPr>
          <p:cNvPr id="28" name="Oval 111">
            <a:extLst>
              <a:ext uri="{FF2B5EF4-FFF2-40B4-BE49-F238E27FC236}">
                <a16:creationId xmlns:a16="http://schemas.microsoft.com/office/drawing/2014/main" id="{9425123E-FA67-EE43-EDE3-EEA0664301AF}"/>
              </a:ext>
            </a:extLst>
          </p:cNvPr>
          <p:cNvSpPr/>
          <p:nvPr/>
        </p:nvSpPr>
        <p:spPr>
          <a:xfrm>
            <a:off x="947519" y="4425970"/>
            <a:ext cx="359414" cy="34275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2</a:t>
            </a:r>
          </a:p>
        </p:txBody>
      </p:sp>
      <p:pic>
        <p:nvPicPr>
          <p:cNvPr id="29" name="Picture 116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9CCEE5C0-BE6F-6E19-6199-64181226E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117" descr="A black and white circular sign with a arrow in it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9AC930C1-6EF8-C14D-387A-B2C768F4B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Rectangle 126">
            <a:hlinkClick r:id="rId8" action="ppaction://hlinksldjump"/>
            <a:extLst>
              <a:ext uri="{FF2B5EF4-FFF2-40B4-BE49-F238E27FC236}">
                <a16:creationId xmlns:a16="http://schemas.microsoft.com/office/drawing/2014/main" id="{36D7D05E-1E9A-F1CC-783B-3A34A622D4D6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32" name="Rectangle 1023">
            <a:hlinkClick r:id="rId9" action="ppaction://hlinksldjump"/>
            <a:extLst>
              <a:ext uri="{FF2B5EF4-FFF2-40B4-BE49-F238E27FC236}">
                <a16:creationId xmlns:a16="http://schemas.microsoft.com/office/drawing/2014/main" id="{E84F60BA-127B-39BB-530C-50A78B473B82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  <p:sp>
        <p:nvSpPr>
          <p:cNvPr id="33" name="Rectangle 1024">
            <a:hlinkClick r:id="rId10" action="ppaction://hlinksldjump"/>
            <a:extLst>
              <a:ext uri="{FF2B5EF4-FFF2-40B4-BE49-F238E27FC236}">
                <a16:creationId xmlns:a16="http://schemas.microsoft.com/office/drawing/2014/main" id="{A59C5B19-0759-B87D-883B-5303D20D3040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34" name="Rectangle 1024">
            <a:hlinkClick r:id="rId6" action="ppaction://hlinksldjump"/>
            <a:extLst>
              <a:ext uri="{FF2B5EF4-FFF2-40B4-BE49-F238E27FC236}">
                <a16:creationId xmlns:a16="http://schemas.microsoft.com/office/drawing/2014/main" id="{72E7A1C6-D9A4-7806-0B66-89141BDC0EEB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35" name="Date Placeholder 37">
            <a:extLst>
              <a:ext uri="{FF2B5EF4-FFF2-40B4-BE49-F238E27FC236}">
                <a16:creationId xmlns:a16="http://schemas.microsoft.com/office/drawing/2014/main" id="{44AC79AE-2AA8-5293-E131-5AF4A0D2F948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6" name="Footer Placeholder 38">
            <a:extLst>
              <a:ext uri="{FF2B5EF4-FFF2-40B4-BE49-F238E27FC236}">
                <a16:creationId xmlns:a16="http://schemas.microsoft.com/office/drawing/2014/main" id="{FA69AACC-9519-8C7D-19B7-2150A59DD44E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37" name="Slide Number Placeholder 39">
            <a:extLst>
              <a:ext uri="{FF2B5EF4-FFF2-40B4-BE49-F238E27FC236}">
                <a16:creationId xmlns:a16="http://schemas.microsoft.com/office/drawing/2014/main" id="{BA196AD0-0E7A-8941-913C-F319D8EFDAA0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15057D-76A8-41AE-BB18-99F821355397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5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C129F6F3-0DB6-C2B1-71A7-E9D720418F57}"/>
              </a:ext>
            </a:extLst>
          </p:cNvPr>
          <p:cNvSpPr/>
          <p:nvPr/>
        </p:nvSpPr>
        <p:spPr>
          <a:xfrm>
            <a:off x="9253581" y="5208202"/>
            <a:ext cx="2746930" cy="867463"/>
          </a:xfrm>
          <a:prstGeom prst="rect">
            <a:avLst/>
          </a:prstGeom>
          <a:noFill/>
          <a:ln w="19046" cap="flat">
            <a:solidFill>
              <a:srgbClr val="042433"/>
            </a:solidFill>
            <a:custDash>
              <a:ds d="300063" sp="300063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Water Resource Management</a:t>
            </a:r>
          </a:p>
        </p:txBody>
      </p:sp>
      <p:cxnSp>
        <p:nvCxnSpPr>
          <p:cNvPr id="39" name="Straight Arrow Connector 42">
            <a:extLst>
              <a:ext uri="{FF2B5EF4-FFF2-40B4-BE49-F238E27FC236}">
                <a16:creationId xmlns:a16="http://schemas.microsoft.com/office/drawing/2014/main" id="{4E0D9F8C-08DF-4866-AE6F-65B8FAE173F2}"/>
              </a:ext>
            </a:extLst>
          </p:cNvPr>
          <p:cNvCxnSpPr>
            <a:stCxn id="13" idx="2"/>
            <a:endCxn id="38" idx="0"/>
          </p:cNvCxnSpPr>
          <p:nvPr/>
        </p:nvCxnSpPr>
        <p:spPr>
          <a:xfrm>
            <a:off x="10627046" y="4816309"/>
            <a:ext cx="0" cy="391893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custDash>
              <a:ds d="300063" sp="300063"/>
            </a:custDash>
            <a:miter/>
            <a:tailEnd type="arrow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5">
            <a:extLst>
              <a:ext uri="{FF2B5EF4-FFF2-40B4-BE49-F238E27FC236}">
                <a16:creationId xmlns:a16="http://schemas.microsoft.com/office/drawing/2014/main" id="{D48DBB21-840D-D233-6FB0-497AE91AC3C0}"/>
              </a:ext>
            </a:extLst>
          </p:cNvPr>
          <p:cNvSpPr txBox="1"/>
          <p:nvPr/>
        </p:nvSpPr>
        <p:spPr>
          <a:xfrm>
            <a:off x="181773" y="947226"/>
            <a:ext cx="3992288" cy="5016755"/>
          </a:xfrm>
          <a:prstGeom prst="rect">
            <a:avLst/>
          </a:prstGeom>
          <a:solidFill>
            <a:srgbClr val="F2F2F2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Goal</a:t>
            </a: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F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ramework for global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Chla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prediction.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Focus </a:t>
            </a: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Extract </a:t>
            </a: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and select key remote sensing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features.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Ensure high-quality, </a:t>
            </a: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compiled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data.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Train and validate machine learning models.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Test for global transferability using external data.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Outcome</a:t>
            </a: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Robust global prediction model for diverse water bodies.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Capture linear/ non-linear feature </a:t>
            </a: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Wingdings" pitchFamily="2"/>
              </a:rPr>
              <a:t></a:t>
            </a: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 water quality relationships.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Compiled satellite-in-situ datasets.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Foundational framework for future enhancement.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F5B0A06-9D5C-33C3-E556-BA90FF5CFCC2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4D9C2F-03A9-FC89-7360-6EB56563F98C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C05B37-D53F-D157-04A6-5537600D129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EE9BBC-904C-4A53-B237-7778A6E4B330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6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11" name="Picture 1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0639133C-2404-991A-DA98-8EC18A98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074" y="947144"/>
            <a:ext cx="7429307" cy="503444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2" name="Straight Connector 19">
            <a:extLst>
              <a:ext uri="{FF2B5EF4-FFF2-40B4-BE49-F238E27FC236}">
                <a16:creationId xmlns:a16="http://schemas.microsoft.com/office/drawing/2014/main" id="{72C71D92-005E-0B26-1CE1-6AA14EBDEB3B}"/>
              </a:ext>
            </a:extLst>
          </p:cNvPr>
          <p:cNvCxnSpPr/>
          <p:nvPr/>
        </p:nvCxnSpPr>
        <p:spPr>
          <a:xfrm>
            <a:off x="4351519" y="656594"/>
            <a:ext cx="0" cy="5526505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pic>
        <p:nvPicPr>
          <p:cNvPr id="13" name="Picture 116" descr="A black and white circular sign with a arrow in it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E738B2D7-FCBC-2396-362F-8A039F769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17" descr="A black and white circular sign with a arrow in it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853CD7C5-8B42-6038-5F32-7F42DB84F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9F48D635-A866-AEF6-D136-166655FB130D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16" name="Rectangle 126">
            <a:hlinkClick r:id="rId6" action="ppaction://hlinksldjump"/>
            <a:extLst>
              <a:ext uri="{FF2B5EF4-FFF2-40B4-BE49-F238E27FC236}">
                <a16:creationId xmlns:a16="http://schemas.microsoft.com/office/drawing/2014/main" id="{4AC8D81E-F83B-5492-6F24-C3ADFCD3AD56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17" name="Rectangle 1023">
            <a:hlinkClick r:id="rId5" action="ppaction://hlinksldjump"/>
            <a:extLst>
              <a:ext uri="{FF2B5EF4-FFF2-40B4-BE49-F238E27FC236}">
                <a16:creationId xmlns:a16="http://schemas.microsoft.com/office/drawing/2014/main" id="{45E8B5D0-D917-28CB-6C5C-5861573C450F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  <p:sp>
        <p:nvSpPr>
          <p:cNvPr id="18" name="Rectangle 1024">
            <a:hlinkClick r:id="rId7" action="ppaction://hlinksldjump"/>
            <a:extLst>
              <a:ext uri="{FF2B5EF4-FFF2-40B4-BE49-F238E27FC236}">
                <a16:creationId xmlns:a16="http://schemas.microsoft.com/office/drawing/2014/main" id="{4E62B2CF-2BB6-8F8E-E8A3-8652F1FCAD38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19" name="Rectangle 1024">
            <a:hlinkClick r:id="rId8" action="ppaction://hlinksldjump"/>
            <a:extLst>
              <a:ext uri="{FF2B5EF4-FFF2-40B4-BE49-F238E27FC236}">
                <a16:creationId xmlns:a16="http://schemas.microsoft.com/office/drawing/2014/main" id="{879D3B14-62F7-39ED-7211-F54BC9E40DA4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53651-0249-6944-CDE7-1DBE76AEDC9A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F4425-DD48-DABC-B7B5-688B724A0ABE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41C41-68A4-41AE-5F40-8EEE9C0E9343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6176D31-6C46-4F0E-B9A1-4C3F5043A8EC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7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15" descr="A close-up of a graph&#10;&#10;AI-generated content may be incorrect.">
            <a:extLst>
              <a:ext uri="{FF2B5EF4-FFF2-40B4-BE49-F238E27FC236}">
                <a16:creationId xmlns:a16="http://schemas.microsoft.com/office/drawing/2014/main" id="{BFEB6430-417E-ECC5-D591-0A0A1037B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" r="-1459" b="521"/>
          <a:stretch>
            <a:fillRect/>
          </a:stretch>
        </p:blipFill>
        <p:spPr>
          <a:xfrm>
            <a:off x="6587995" y="700329"/>
            <a:ext cx="5435998" cy="5543998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6" name="Picture 17" descr="A diagram of a diagram&#10;&#10;AI-generated content may be incorrect.">
            <a:extLst>
              <a:ext uri="{FF2B5EF4-FFF2-40B4-BE49-F238E27FC236}">
                <a16:creationId xmlns:a16="http://schemas.microsoft.com/office/drawing/2014/main" id="{C323D369-B81B-9320-5741-D10C322F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0" y="2856027"/>
            <a:ext cx="6225098" cy="16436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A4F8748C-A36F-DD5B-005C-779B73D9FA97}"/>
              </a:ext>
            </a:extLst>
          </p:cNvPr>
          <p:cNvSpPr txBox="1"/>
          <p:nvPr/>
        </p:nvSpPr>
        <p:spPr>
          <a:xfrm>
            <a:off x="3877732" y="4579644"/>
            <a:ext cx="610447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rPr>
              <a:t>19,670 features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C1E31382-E799-8080-6FDA-45699E5E1D1D}"/>
              </a:ext>
            </a:extLst>
          </p:cNvPr>
          <p:cNvSpPr txBox="1"/>
          <p:nvPr/>
        </p:nvSpPr>
        <p:spPr>
          <a:xfrm>
            <a:off x="529172" y="4550758"/>
            <a:ext cx="610447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rPr>
              <a:t>30 features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9" name="Picture 116" descr="A black and white circular sign with a arrow in it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7F487088-C34C-D5CE-294F-4E12A6889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7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29CA8CEA-BCF5-D641-58C1-938B0B78A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ctangle 4">
            <a:hlinkClick r:id="rId7" action="ppaction://hlinksldjump"/>
            <a:extLst>
              <a:ext uri="{FF2B5EF4-FFF2-40B4-BE49-F238E27FC236}">
                <a16:creationId xmlns:a16="http://schemas.microsoft.com/office/drawing/2014/main" id="{ABE30C95-EDF5-3A23-217B-1AE68AFB428C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17" name="Rectangle 126">
            <a:hlinkClick r:id="rId4" action="ppaction://hlinksldjump"/>
            <a:extLst>
              <a:ext uri="{FF2B5EF4-FFF2-40B4-BE49-F238E27FC236}">
                <a16:creationId xmlns:a16="http://schemas.microsoft.com/office/drawing/2014/main" id="{5638547F-5BAB-DDB4-892C-32FFA2A4F65B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18" name="Rectangle 1023">
            <a:hlinkClick r:id="rId8" action="ppaction://hlinksldjump"/>
            <a:extLst>
              <a:ext uri="{FF2B5EF4-FFF2-40B4-BE49-F238E27FC236}">
                <a16:creationId xmlns:a16="http://schemas.microsoft.com/office/drawing/2014/main" id="{98D901E7-E5AA-EA5A-FA98-C676EA66FE03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  <p:sp>
        <p:nvSpPr>
          <p:cNvPr id="19" name="Rectangle 1024">
            <a:hlinkClick r:id="rId9" action="ppaction://hlinksldjump"/>
            <a:extLst>
              <a:ext uri="{FF2B5EF4-FFF2-40B4-BE49-F238E27FC236}">
                <a16:creationId xmlns:a16="http://schemas.microsoft.com/office/drawing/2014/main" id="{B560F98E-B83C-FDA5-BD9B-E604539B5754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0" name="Rectangle 1024">
            <a:hlinkClick r:id="rId10" action="ppaction://hlinksldjump"/>
            <a:extLst>
              <a:ext uri="{FF2B5EF4-FFF2-40B4-BE49-F238E27FC236}">
                <a16:creationId xmlns:a16="http://schemas.microsoft.com/office/drawing/2014/main" id="{2A20EE7B-CA00-4D8F-BBB3-09D5D9C871E3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3A4116-ADAA-9588-D45A-C11F8758381D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461935-E7D3-D98A-7B20-905B8B3DD201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C11304-52EC-D9A6-D4C0-1D4770C68642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D5A9DC-D9EE-41BC-B85C-56A04087126A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8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8C8A37D-55DC-4CA8-61B1-068F0FFD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6"/>
          <a:stretch>
            <a:fillRect/>
          </a:stretch>
        </p:blipFill>
        <p:spPr>
          <a:xfrm>
            <a:off x="279522" y="736009"/>
            <a:ext cx="6568793" cy="54544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4" descr="A map of the world&#10;&#10;AI-generated content may be incorrect.">
            <a:extLst>
              <a:ext uri="{FF2B5EF4-FFF2-40B4-BE49-F238E27FC236}">
                <a16:creationId xmlns:a16="http://schemas.microsoft.com/office/drawing/2014/main" id="{6E9D1342-487E-1F07-FD97-B50154D8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67" y="3039127"/>
            <a:ext cx="4505907" cy="3186117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7" name="Picture 11" descr="A map of the world&#10;&#10;AI-generated content may be incorrect.">
            <a:extLst>
              <a:ext uri="{FF2B5EF4-FFF2-40B4-BE49-F238E27FC236}">
                <a16:creationId xmlns:a16="http://schemas.microsoft.com/office/drawing/2014/main" id="{048EEDA1-550D-19D6-974C-67FFF9A52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3" y="736009"/>
            <a:ext cx="2980267" cy="2107335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BF25FC04-C45B-AE53-DBCE-AA3AAACA70DC}"/>
              </a:ext>
            </a:extLst>
          </p:cNvPr>
          <p:cNvCxnSpPr/>
          <p:nvPr/>
        </p:nvCxnSpPr>
        <p:spPr>
          <a:xfrm>
            <a:off x="7010403" y="784719"/>
            <a:ext cx="0" cy="5571632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150AD431-E041-8665-B1C0-CD410F2C8644}"/>
              </a:ext>
            </a:extLst>
          </p:cNvPr>
          <p:cNvCxnSpPr>
            <a:endCxn id="7" idx="1"/>
          </p:cNvCxnSpPr>
          <p:nvPr/>
        </p:nvCxnSpPr>
        <p:spPr>
          <a:xfrm flipV="1">
            <a:off x="7364367" y="1789681"/>
            <a:ext cx="789036" cy="1249446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0" name="Straight Connector 19">
            <a:extLst>
              <a:ext uri="{FF2B5EF4-FFF2-40B4-BE49-F238E27FC236}">
                <a16:creationId xmlns:a16="http://schemas.microsoft.com/office/drawing/2014/main" id="{A7291FDF-275A-B73E-72E9-10E0D5DD31F9}"/>
              </a:ext>
            </a:extLst>
          </p:cNvPr>
          <p:cNvCxnSpPr>
            <a:endCxn id="7" idx="3"/>
          </p:cNvCxnSpPr>
          <p:nvPr/>
        </p:nvCxnSpPr>
        <p:spPr>
          <a:xfrm flipH="1" flipV="1">
            <a:off x="11133670" y="1789681"/>
            <a:ext cx="736604" cy="1249446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11" name="Rectangle 28">
            <a:extLst>
              <a:ext uri="{FF2B5EF4-FFF2-40B4-BE49-F238E27FC236}">
                <a16:creationId xmlns:a16="http://schemas.microsoft.com/office/drawing/2014/main" id="{C9710C06-4B83-FC6F-9FFA-ADB349EE736F}"/>
              </a:ext>
            </a:extLst>
          </p:cNvPr>
          <p:cNvSpPr/>
          <p:nvPr/>
        </p:nvSpPr>
        <p:spPr>
          <a:xfrm>
            <a:off x="3956051" y="5992355"/>
            <a:ext cx="299722" cy="143167"/>
          </a:xfrm>
          <a:prstGeom prst="rect">
            <a:avLst/>
          </a:prstGeom>
          <a:noFill/>
          <a:ln w="1904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FCBF72F7-0871-D614-C146-9BD1EA2F0D02}"/>
              </a:ext>
            </a:extLst>
          </p:cNvPr>
          <p:cNvSpPr/>
          <p:nvPr/>
        </p:nvSpPr>
        <p:spPr>
          <a:xfrm>
            <a:off x="6253481" y="5992355"/>
            <a:ext cx="299722" cy="143167"/>
          </a:xfrm>
          <a:prstGeom prst="rect">
            <a:avLst/>
          </a:prstGeom>
          <a:noFill/>
          <a:ln w="1904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3" name="Picture 116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8D2DD42D-B33E-9634-2136-29301556E3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17" descr="A black and white circular sign with a arrow in it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B925B03C-8625-24A1-6DFB-DE71C2358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Rectangle 4">
            <a:hlinkClick r:id="rId9" action="ppaction://hlinksldjump"/>
            <a:extLst>
              <a:ext uri="{FF2B5EF4-FFF2-40B4-BE49-F238E27FC236}">
                <a16:creationId xmlns:a16="http://schemas.microsoft.com/office/drawing/2014/main" id="{B1CB05C7-0495-87D0-18C6-7FC2FE36B4DD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21" name="Rectangle 126">
            <a:hlinkClick r:id="rId10" action="ppaction://hlinksldjump"/>
            <a:extLst>
              <a:ext uri="{FF2B5EF4-FFF2-40B4-BE49-F238E27FC236}">
                <a16:creationId xmlns:a16="http://schemas.microsoft.com/office/drawing/2014/main" id="{5F4D31CA-B001-979D-7237-0AE5E8889F68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23" name="Rectangle 1024">
            <a:hlinkClick r:id="rId11" action="ppaction://hlinksldjump"/>
            <a:extLst>
              <a:ext uri="{FF2B5EF4-FFF2-40B4-BE49-F238E27FC236}">
                <a16:creationId xmlns:a16="http://schemas.microsoft.com/office/drawing/2014/main" id="{846DE1CE-8575-A5C5-0039-1CC00265F2C9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4" name="Rectangle 1024">
            <a:hlinkClick r:id="rId12" action="ppaction://hlinksldjump"/>
            <a:extLst>
              <a:ext uri="{FF2B5EF4-FFF2-40B4-BE49-F238E27FC236}">
                <a16:creationId xmlns:a16="http://schemas.microsoft.com/office/drawing/2014/main" id="{A0A987A9-DE45-63D0-58CB-1A7DC9861A7A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25" name="Rectangle 1023">
            <a:hlinkClick r:id="rId6" action="ppaction://hlinksldjump"/>
            <a:extLst>
              <a:ext uri="{FF2B5EF4-FFF2-40B4-BE49-F238E27FC236}">
                <a16:creationId xmlns:a16="http://schemas.microsoft.com/office/drawing/2014/main" id="{20C17A90-F41A-B56C-DC83-348736BF6123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B7B51B-92C3-9FCD-76C3-DFE0EDA91668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01/05/2025</a:t>
            </a:r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0E8665-FDEB-4CC7-08EA-BB1194E49011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Session HS1.2.1, PICO spot A, PICOA.6, EGU25-12047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3FE12A-4BA9-FA92-166E-E5EB525A58BE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9E803F1-A1A1-48DF-A027-99B4D6F65A3E}" type="slidenum">
              <a: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rPr>
              <a:t>9</a:t>
            </a:fld>
            <a:endParaRPr lang="en-GB" sz="1200" b="0" i="0" u="none" strike="noStrike" kern="1200" cap="none" spc="0" baseline="0">
              <a:solidFill>
                <a:srgbClr val="767676"/>
              </a:solidFill>
              <a:uFillTx/>
              <a:latin typeface="Aptos"/>
            </a:endParaRPr>
          </a:p>
        </p:txBody>
      </p:sp>
      <p:pic>
        <p:nvPicPr>
          <p:cNvPr id="5" name="Picture 7" descr="A close-up of a graph&#10;&#10;AI-generated content may be incorrect.">
            <a:extLst>
              <a:ext uri="{FF2B5EF4-FFF2-40B4-BE49-F238E27FC236}">
                <a16:creationId xmlns:a16="http://schemas.microsoft.com/office/drawing/2014/main" id="{44EE16A4-EF2B-B98D-6BA9-91E722CF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6" y="1414915"/>
            <a:ext cx="6148261" cy="42831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C9917CC1-268D-DEB0-42A8-9374F5A56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756" y="1116784"/>
            <a:ext cx="5279443" cy="49397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16" descr="A black and white circular sign with a arrow in it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32139FAC-9B7D-26D7-6ED5-5585913BC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17" descr="A black and white circular sign with a arrow in it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C7C07CE3-6D22-3B94-3E7A-9964B78E5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11585841" y="6223735"/>
            <a:ext cx="606155" cy="606155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8A7B0929-B45C-794C-081A-5181D83415FB}"/>
              </a:ext>
            </a:extLst>
          </p:cNvPr>
          <p:cNvCxnSpPr/>
          <p:nvPr/>
        </p:nvCxnSpPr>
        <p:spPr>
          <a:xfrm>
            <a:off x="6317379" y="784719"/>
            <a:ext cx="0" cy="5571632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sp>
        <p:nvSpPr>
          <p:cNvPr id="10" name="TextBox 19">
            <a:extLst>
              <a:ext uri="{FF2B5EF4-FFF2-40B4-BE49-F238E27FC236}">
                <a16:creationId xmlns:a16="http://schemas.microsoft.com/office/drawing/2014/main" id="{95893BB4-209E-B203-4BB6-4F620BCBE416}"/>
              </a:ext>
            </a:extLst>
          </p:cNvPr>
          <p:cNvSpPr txBox="1"/>
          <p:nvPr/>
        </p:nvSpPr>
        <p:spPr>
          <a:xfrm>
            <a:off x="45884" y="975299"/>
            <a:ext cx="9766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Group 1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72D188CD-A01B-5CA4-9E7B-846A39B8DA6F}"/>
              </a:ext>
            </a:extLst>
          </p:cNvPr>
          <p:cNvSpPr txBox="1"/>
          <p:nvPr/>
        </p:nvSpPr>
        <p:spPr>
          <a:xfrm>
            <a:off x="6317379" y="975299"/>
            <a:ext cx="97661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Group 2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13CB12B8-DC6E-006E-A560-4201DE24B52C}"/>
              </a:ext>
            </a:extLst>
          </p:cNvPr>
          <p:cNvSpPr txBox="1"/>
          <p:nvPr/>
        </p:nvSpPr>
        <p:spPr>
          <a:xfrm>
            <a:off x="4274033" y="5991834"/>
            <a:ext cx="4086700" cy="369335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FF0000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RF Importance &amp; Knee Point Detection</a:t>
            </a:r>
          </a:p>
        </p:txBody>
      </p:sp>
      <p:sp>
        <p:nvSpPr>
          <p:cNvPr id="19" name="Rectangle 126">
            <a:hlinkClick r:id="rId7" action="ppaction://hlinksldjump"/>
            <a:extLst>
              <a:ext uri="{FF2B5EF4-FFF2-40B4-BE49-F238E27FC236}">
                <a16:creationId xmlns:a16="http://schemas.microsoft.com/office/drawing/2014/main" id="{0D5B9B25-CB1C-E828-055D-5F699A2F6CCA}"/>
              </a:ext>
            </a:extLst>
          </p:cNvPr>
          <p:cNvSpPr/>
          <p:nvPr/>
        </p:nvSpPr>
        <p:spPr>
          <a:xfrm>
            <a:off x="2377440" y="13853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Methodology</a:t>
            </a:r>
          </a:p>
        </p:txBody>
      </p:sp>
      <p:sp>
        <p:nvSpPr>
          <p:cNvPr id="21" name="Rectangle 1024">
            <a:hlinkClick r:id="rId8" action="ppaction://hlinksldjump"/>
            <a:extLst>
              <a:ext uri="{FF2B5EF4-FFF2-40B4-BE49-F238E27FC236}">
                <a16:creationId xmlns:a16="http://schemas.microsoft.com/office/drawing/2014/main" id="{96A93FDE-4125-D98F-5F48-00158B96BC02}"/>
              </a:ext>
            </a:extLst>
          </p:cNvPr>
          <p:cNvSpPr/>
          <p:nvPr/>
        </p:nvSpPr>
        <p:spPr>
          <a:xfrm>
            <a:off x="7132320" y="14200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Discussion</a:t>
            </a:r>
          </a:p>
        </p:txBody>
      </p:sp>
      <p:sp>
        <p:nvSpPr>
          <p:cNvPr id="22" name="Rectangle 1024">
            <a:hlinkClick r:id="rId9" action="ppaction://hlinksldjump"/>
            <a:extLst>
              <a:ext uri="{FF2B5EF4-FFF2-40B4-BE49-F238E27FC236}">
                <a16:creationId xmlns:a16="http://schemas.microsoft.com/office/drawing/2014/main" id="{0836056D-F482-F07E-46C3-FE9006CF7DFF}"/>
              </a:ext>
            </a:extLst>
          </p:cNvPr>
          <p:cNvSpPr/>
          <p:nvPr/>
        </p:nvSpPr>
        <p:spPr>
          <a:xfrm>
            <a:off x="9509760" y="12691"/>
            <a:ext cx="2682236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2060"/>
                </a:solidFill>
                <a:uFillTx/>
                <a:latin typeface="Aptos Display"/>
              </a:rPr>
              <a:t>Home Page</a:t>
            </a:r>
          </a:p>
        </p:txBody>
      </p:sp>
      <p:sp>
        <p:nvSpPr>
          <p:cNvPr id="23" name="Rectangle 4">
            <a:hlinkClick r:id="rId10" action="ppaction://hlinksldjump"/>
            <a:extLst>
              <a:ext uri="{FF2B5EF4-FFF2-40B4-BE49-F238E27FC236}">
                <a16:creationId xmlns:a16="http://schemas.microsoft.com/office/drawing/2014/main" id="{7EDE46AF-C0F3-F912-447E-8279BA7F9064}"/>
              </a:ext>
            </a:extLst>
          </p:cNvPr>
          <p:cNvSpPr/>
          <p:nvPr/>
        </p:nvSpPr>
        <p:spPr>
          <a:xfrm>
            <a:off x="0" y="13615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Research Foundation</a:t>
            </a:r>
          </a:p>
        </p:txBody>
      </p:sp>
      <p:sp>
        <p:nvSpPr>
          <p:cNvPr id="24" name="Rectangle 1023">
            <a:hlinkClick r:id="rId11" action="ppaction://hlinksldjump"/>
            <a:extLst>
              <a:ext uri="{FF2B5EF4-FFF2-40B4-BE49-F238E27FC236}">
                <a16:creationId xmlns:a16="http://schemas.microsoft.com/office/drawing/2014/main" id="{24CF8106-9019-666A-365E-AE17BC742884}"/>
              </a:ext>
            </a:extLst>
          </p:cNvPr>
          <p:cNvSpPr/>
          <p:nvPr/>
        </p:nvSpPr>
        <p:spPr>
          <a:xfrm>
            <a:off x="4754880" y="12691"/>
            <a:ext cx="2377440" cy="606155"/>
          </a:xfrm>
          <a:prstGeom prst="rect">
            <a:avLst/>
          </a:prstGeom>
          <a:gradFill>
            <a:gsLst>
              <a:gs pos="0">
                <a:srgbClr val="F5B8A4"/>
              </a:gs>
              <a:gs pos="100000">
                <a:srgbClr val="F2AB96"/>
              </a:gs>
            </a:gsLst>
            <a:lin ang="5400000"/>
          </a:gradFill>
          <a:ln w="12701" cap="flat">
            <a:solidFill>
              <a:srgbClr val="E97132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2060"/>
                </a:solidFill>
                <a:uFillTx/>
                <a:latin typeface="Aptos Display"/>
              </a:rPr>
              <a:t>Results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765</Words>
  <Application>Microsoft Office PowerPoint</Application>
  <PresentationFormat>Widescreen</PresentationFormat>
  <Paragraphs>179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Noto Sans Symbols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Aung Chit Moe</dc:creator>
  <cp:lastModifiedBy>Aung Chit Moe</cp:lastModifiedBy>
  <cp:revision>31</cp:revision>
  <dcterms:created xsi:type="dcterms:W3CDTF">2025-04-23T10:09:37Z</dcterms:created>
  <dcterms:modified xsi:type="dcterms:W3CDTF">2025-04-30T16:16:38Z</dcterms:modified>
</cp:coreProperties>
</file>