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778" r:id="rId2"/>
    <p:sldId id="701" r:id="rId3"/>
    <p:sldId id="961" r:id="rId4"/>
    <p:sldId id="960" r:id="rId5"/>
    <p:sldId id="962" r:id="rId6"/>
    <p:sldId id="787" r:id="rId7"/>
    <p:sldId id="784" r:id="rId8"/>
    <p:sldId id="966" r:id="rId9"/>
    <p:sldId id="967" r:id="rId10"/>
    <p:sldId id="969" r:id="rId11"/>
    <p:sldId id="968" r:id="rId12"/>
    <p:sldId id="970" r:id="rId13"/>
    <p:sldId id="971" r:id="rId14"/>
    <p:sldId id="972" r:id="rId15"/>
    <p:sldId id="785" r:id="rId16"/>
    <p:sldId id="963" r:id="rId17"/>
    <p:sldId id="965" r:id="rId18"/>
    <p:sldId id="9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53" autoAdjust="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C74AE-E46B-4D14-A29C-744DD26E206D}" type="datetimeFigureOut">
              <a:rPr lang="en-GB" smtClean="0"/>
              <a:t>26/04/2025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39AA0-C97E-4FC5-B8F8-3324E8B48B46}" type="slidenum">
              <a:rPr lang="en-GB" smtClean="0"/>
              <a:t>‹#›</a:t>
            </a:fld>
            <a:endParaRPr lang="en-GB"/>
          </a:p>
        </p:txBody>
      </p:sp>
    </p:spTree>
    <p:extLst>
      <p:ext uri="{BB962C8B-B14F-4D97-AF65-F5344CB8AC3E}">
        <p14:creationId xmlns:p14="http://schemas.microsoft.com/office/powerpoint/2010/main" val="238933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D3F165-7BD4-424E-962F-360B80224649}" type="slidenum">
              <a:rPr lang="en-GB" smtClean="0"/>
              <a:t>1</a:t>
            </a:fld>
            <a:endParaRPr lang="en-GB" dirty="0"/>
          </a:p>
        </p:txBody>
      </p:sp>
    </p:spTree>
    <p:extLst>
      <p:ext uri="{BB962C8B-B14F-4D97-AF65-F5344CB8AC3E}">
        <p14:creationId xmlns:p14="http://schemas.microsoft.com/office/powerpoint/2010/main" val="66759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4345-128A-49D4-8500-A5243E8A0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701073-D82E-4C93-99D6-A6AC190EF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59ACA9-AA85-456B-BC44-9F7BBBA0045C}"/>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5" name="Footer Placeholder 4">
            <a:extLst>
              <a:ext uri="{FF2B5EF4-FFF2-40B4-BE49-F238E27FC236}">
                <a16:creationId xmlns:a16="http://schemas.microsoft.com/office/drawing/2014/main" id="{9C67A4EF-B4E7-4601-8124-7CD3781598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4C89C-9E5B-4F41-B1A8-8791835E2325}"/>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141818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D4CE-D7BC-4AE5-B725-3FCF64AB52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8CC679-C05B-4DCC-B1F9-882D581C40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84E900-F36D-4FEC-992C-45B2C936DABE}"/>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5" name="Footer Placeholder 4">
            <a:extLst>
              <a:ext uri="{FF2B5EF4-FFF2-40B4-BE49-F238E27FC236}">
                <a16:creationId xmlns:a16="http://schemas.microsoft.com/office/drawing/2014/main" id="{A516B97A-E723-40AB-B5CE-BF1ED70D6F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8B7677-59AE-4D74-A6A8-03E0052B6FA2}"/>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168890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A795B-41E7-4016-A9AA-810C7517E7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9FEAC1-ECFE-405C-8EC1-3336B71FB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35CE29-E008-4E84-A839-6FC19780BD68}"/>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5" name="Footer Placeholder 4">
            <a:extLst>
              <a:ext uri="{FF2B5EF4-FFF2-40B4-BE49-F238E27FC236}">
                <a16:creationId xmlns:a16="http://schemas.microsoft.com/office/drawing/2014/main" id="{C9CC1497-5605-4EAD-A910-6933B87760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946D5A-6101-4C87-9499-CF7FCB8D0E76}"/>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147503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6634-22E0-4EFA-941F-B147EFF254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D37B00-9942-4E87-96D4-BF2EC16D8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1A260-9E0B-46C7-B8A7-2A8018AD0815}"/>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5" name="Footer Placeholder 4">
            <a:extLst>
              <a:ext uri="{FF2B5EF4-FFF2-40B4-BE49-F238E27FC236}">
                <a16:creationId xmlns:a16="http://schemas.microsoft.com/office/drawing/2014/main" id="{6A40CEFD-17AB-4BE5-B181-14D4686F3A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D3CEB3-2D56-4D63-AC44-D6AB1A4CED0E}"/>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202358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B04A-777E-47B2-B326-532907E40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5A0BCB-C4E5-4F52-9823-553C1230F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755C05-24D1-4F1E-BFB3-1A8D52265AA4}"/>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5" name="Footer Placeholder 4">
            <a:extLst>
              <a:ext uri="{FF2B5EF4-FFF2-40B4-BE49-F238E27FC236}">
                <a16:creationId xmlns:a16="http://schemas.microsoft.com/office/drawing/2014/main" id="{70511B7E-3764-4602-B833-E82AD90D04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9635C-9F88-4F95-8E7D-9C123226A473}"/>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332967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D846-B6E7-439A-BBBF-804576E9DE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4F4FB8-746E-4EA0-B99C-D37261599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A4A3DE-A86D-4DA0-AD05-92B0C33368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F5EF10-DAFC-460B-9E1B-457ACBC9BE10}"/>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6" name="Footer Placeholder 5">
            <a:extLst>
              <a:ext uri="{FF2B5EF4-FFF2-40B4-BE49-F238E27FC236}">
                <a16:creationId xmlns:a16="http://schemas.microsoft.com/office/drawing/2014/main" id="{A521A72D-ADCE-4186-A66D-412D96CD4D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049E45-F6EE-4CF0-9416-C78787552DE4}"/>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303781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0550-73EB-48BC-AB23-F248294A60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EB0888-1669-44D0-8F97-8283FB541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1F9071-06B9-4A73-B7B7-6F3B99F09C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4AFE18-2D93-497D-966F-EBAB390B16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C19BDE-1B64-4090-B1D8-1DDB71A660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2FF9FB-041A-4763-89B8-2106669F8CAC}"/>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8" name="Footer Placeholder 7">
            <a:extLst>
              <a:ext uri="{FF2B5EF4-FFF2-40B4-BE49-F238E27FC236}">
                <a16:creationId xmlns:a16="http://schemas.microsoft.com/office/drawing/2014/main" id="{A10E4D7A-FE51-49B0-AAB6-FFDF162B52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BE1F20-7B20-4DCF-8384-C5998FE04006}"/>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171395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EEF3-C2E0-46F2-97E5-75CC4BBE06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6B6F79-6ACF-42E2-811B-AA9F6C390442}"/>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4" name="Footer Placeholder 3">
            <a:extLst>
              <a:ext uri="{FF2B5EF4-FFF2-40B4-BE49-F238E27FC236}">
                <a16:creationId xmlns:a16="http://schemas.microsoft.com/office/drawing/2014/main" id="{670505C8-326C-454A-AA43-022828FC69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F0DEE7-85B7-41FC-A093-04C8CA5006BA}"/>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336849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2172D-7F85-4DB1-8792-1A5E884D1A38}"/>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3" name="Footer Placeholder 2">
            <a:extLst>
              <a:ext uri="{FF2B5EF4-FFF2-40B4-BE49-F238E27FC236}">
                <a16:creationId xmlns:a16="http://schemas.microsoft.com/office/drawing/2014/main" id="{61B1F0C8-B2C4-4381-9E11-C4975E7EC0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016921-EA85-4C6B-B84E-B76741E123E5}"/>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280402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5A72-305F-4407-B93B-3691500CA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6DD99A-6D2F-4A25-AA63-A4ED83993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2BBC87-E22E-4038-B7D8-0E41485A5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502A8E-D0D4-4C2D-913D-F3DC3FC429FE}"/>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6" name="Footer Placeholder 5">
            <a:extLst>
              <a:ext uri="{FF2B5EF4-FFF2-40B4-BE49-F238E27FC236}">
                <a16:creationId xmlns:a16="http://schemas.microsoft.com/office/drawing/2014/main" id="{C4587DF8-65F0-474F-837F-EE1CD68BCB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9B15EF-0140-4579-8B86-93CDB1BE41DD}"/>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233141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4ADF-704F-4A8C-945B-D9A98FDF4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34D5BF-D7E5-4F00-8F5C-9933A7FA0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0BA1FC-B489-4B2C-B03D-13FCA5E95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1ED161-11F0-4BBA-9D78-14100A3E167F}"/>
              </a:ext>
            </a:extLst>
          </p:cNvPr>
          <p:cNvSpPr>
            <a:spLocks noGrp="1"/>
          </p:cNvSpPr>
          <p:nvPr>
            <p:ph type="dt" sz="half" idx="10"/>
          </p:nvPr>
        </p:nvSpPr>
        <p:spPr/>
        <p:txBody>
          <a:bodyPr/>
          <a:lstStyle/>
          <a:p>
            <a:fld id="{8B949DF4-47D9-4768-BDFA-C72025D07BAE}" type="datetimeFigureOut">
              <a:rPr lang="en-GB" smtClean="0"/>
              <a:t>26/04/2025</a:t>
            </a:fld>
            <a:endParaRPr lang="en-GB"/>
          </a:p>
        </p:txBody>
      </p:sp>
      <p:sp>
        <p:nvSpPr>
          <p:cNvPr id="6" name="Footer Placeholder 5">
            <a:extLst>
              <a:ext uri="{FF2B5EF4-FFF2-40B4-BE49-F238E27FC236}">
                <a16:creationId xmlns:a16="http://schemas.microsoft.com/office/drawing/2014/main" id="{928C9B3A-1657-47F1-A8ED-F724273FC5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D6682-229D-46F8-ABA8-33372521EB6B}"/>
              </a:ext>
            </a:extLst>
          </p:cNvPr>
          <p:cNvSpPr>
            <a:spLocks noGrp="1"/>
          </p:cNvSpPr>
          <p:nvPr>
            <p:ph type="sldNum" sz="quarter" idx="12"/>
          </p:nvPr>
        </p:nvSpPr>
        <p:spPr/>
        <p:txBody>
          <a:bodyPr/>
          <a:lstStyle/>
          <a:p>
            <a:fld id="{BB33FA3F-1EA1-4424-990F-C9C4615F97B9}" type="slidenum">
              <a:rPr lang="en-GB" smtClean="0"/>
              <a:t>‹#›</a:t>
            </a:fld>
            <a:endParaRPr lang="en-GB"/>
          </a:p>
        </p:txBody>
      </p:sp>
    </p:spTree>
    <p:extLst>
      <p:ext uri="{BB962C8B-B14F-4D97-AF65-F5344CB8AC3E}">
        <p14:creationId xmlns:p14="http://schemas.microsoft.com/office/powerpoint/2010/main" val="12715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08EAB9-F76B-47B2-AFE3-0FEF42D65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DC22BD-907B-4918-BEF3-2D144AFBE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7DB1A-6676-4C3D-BD75-5D9B74805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49DF4-47D9-4768-BDFA-C72025D07BAE}" type="datetimeFigureOut">
              <a:rPr lang="en-GB" smtClean="0"/>
              <a:t>26/04/2025</a:t>
            </a:fld>
            <a:endParaRPr lang="en-GB"/>
          </a:p>
        </p:txBody>
      </p:sp>
      <p:sp>
        <p:nvSpPr>
          <p:cNvPr id="5" name="Footer Placeholder 4">
            <a:extLst>
              <a:ext uri="{FF2B5EF4-FFF2-40B4-BE49-F238E27FC236}">
                <a16:creationId xmlns:a16="http://schemas.microsoft.com/office/drawing/2014/main" id="{47D20227-779B-4983-AACC-C39E449FC9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BEEE38-9839-4D60-96E3-2330D3415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3FA3F-1EA1-4424-990F-C9C4615F97B9}" type="slidenum">
              <a:rPr lang="en-GB" smtClean="0"/>
              <a:t>‹#›</a:t>
            </a:fld>
            <a:endParaRPr lang="en-GB"/>
          </a:p>
        </p:txBody>
      </p:sp>
    </p:spTree>
    <p:extLst>
      <p:ext uri="{BB962C8B-B14F-4D97-AF65-F5344CB8AC3E}">
        <p14:creationId xmlns:p14="http://schemas.microsoft.com/office/powerpoint/2010/main" val="837198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nature.com/articles/s41598-024-65527-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ature.com/articles/s41598-024-65527-x"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7CAE0B2-D6BA-64B0-6B99-9F669C84D69B}"/>
              </a:ext>
            </a:extLst>
          </p:cNvPr>
          <p:cNvGrpSpPr/>
          <p:nvPr/>
        </p:nvGrpSpPr>
        <p:grpSpPr>
          <a:xfrm>
            <a:off x="80963" y="185159"/>
            <a:ext cx="12030075" cy="952402"/>
            <a:chOff x="80963" y="92853"/>
            <a:chExt cx="12030075" cy="952402"/>
          </a:xfrm>
        </p:grpSpPr>
        <p:sp>
          <p:nvSpPr>
            <p:cNvPr id="20" name="Rectángulo: esquinas redondeadas 15">
              <a:extLst>
                <a:ext uri="{FF2B5EF4-FFF2-40B4-BE49-F238E27FC236}">
                  <a16:creationId xmlns:a16="http://schemas.microsoft.com/office/drawing/2014/main" id="{348B32A7-541A-2D71-3716-E9A248A5D032}"/>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29D269BB-FB91-AD82-05A1-7718BE5EC5BC}"/>
                </a:ext>
              </a:extLst>
            </p:cNvPr>
            <p:cNvGrpSpPr/>
            <p:nvPr/>
          </p:nvGrpSpPr>
          <p:grpSpPr>
            <a:xfrm>
              <a:off x="7209237" y="165672"/>
              <a:ext cx="4694163" cy="813704"/>
              <a:chOff x="7171128" y="63246"/>
              <a:chExt cx="4694163" cy="813704"/>
            </a:xfrm>
          </p:grpSpPr>
          <p:pic>
            <p:nvPicPr>
              <p:cNvPr id="3" name="Picture 2">
                <a:extLst>
                  <a:ext uri="{FF2B5EF4-FFF2-40B4-BE49-F238E27FC236}">
                    <a16:creationId xmlns:a16="http://schemas.microsoft.com/office/drawing/2014/main" id="{C7684344-E3BE-2CE1-9F71-5768CEF8D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171128" y="70550"/>
                <a:ext cx="3103949" cy="80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52633EA-D72C-347F-A690-F256A3B9C7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22564" y="63246"/>
                <a:ext cx="574661" cy="804521"/>
              </a:xfrm>
              <a:prstGeom prst="rect">
                <a:avLst/>
              </a:prstGeom>
            </p:spPr>
          </p:pic>
          <p:pic>
            <p:nvPicPr>
              <p:cNvPr id="14" name="Picture 2">
                <a:extLst>
                  <a:ext uri="{FF2B5EF4-FFF2-40B4-BE49-F238E27FC236}">
                    <a16:creationId xmlns:a16="http://schemas.microsoft.com/office/drawing/2014/main" id="{A8E5E77D-BEEB-AA53-C48C-0B4CE39BB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124323" y="83329"/>
                <a:ext cx="740968" cy="74096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988952E8-B145-B21D-A392-0EB96DAED36E}"/>
                </a:ext>
              </a:extLst>
            </p:cNvPr>
            <p:cNvSpPr txBox="1"/>
            <p:nvPr/>
          </p:nvSpPr>
          <p:spPr>
            <a:xfrm>
              <a:off x="151212" y="429294"/>
              <a:ext cx="6987776" cy="246221"/>
            </a:xfrm>
            <a:prstGeom prst="rect">
              <a:avLst/>
            </a:prstGeom>
            <a:noFill/>
          </p:spPr>
          <p:txBody>
            <a:bodyPr wrap="square" lIns="91440" tIns="0" rIns="91440" bIns="0" rtlCol="0">
              <a:spAutoFit/>
            </a:bodyPr>
            <a:lstStyle/>
            <a:p>
              <a:r>
                <a:rPr lang="en-US" sz="1600" b="0" i="0" dirty="0">
                  <a:effectLst/>
                  <a:latin typeface="Arial" panose="020B0604020202020204" pitchFamily="34" charset="0"/>
                  <a:cs typeface="Arial" panose="020B0604020202020204" pitchFamily="34" charset="0"/>
                </a:rPr>
                <a:t>NH3.4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5F0D9EBE-1647-7951-ACFB-ED415EBE4EAD}"/>
              </a:ext>
            </a:extLst>
          </p:cNvPr>
          <p:cNvGrpSpPr/>
          <p:nvPr/>
        </p:nvGrpSpPr>
        <p:grpSpPr>
          <a:xfrm>
            <a:off x="80963" y="2080853"/>
            <a:ext cx="12007557" cy="2649678"/>
            <a:chOff x="80963" y="1971311"/>
            <a:chExt cx="12007557" cy="2649678"/>
          </a:xfrm>
        </p:grpSpPr>
        <p:sp>
          <p:nvSpPr>
            <p:cNvPr id="22" name="Rectángulo: esquinas redondeadas 15">
              <a:extLst>
                <a:ext uri="{FF2B5EF4-FFF2-40B4-BE49-F238E27FC236}">
                  <a16:creationId xmlns:a16="http://schemas.microsoft.com/office/drawing/2014/main" id="{8D923462-DA34-1EF0-AF72-4745CD537036}"/>
                </a:ext>
              </a:extLst>
            </p:cNvPr>
            <p:cNvSpPr/>
            <p:nvPr/>
          </p:nvSpPr>
          <p:spPr>
            <a:xfrm>
              <a:off x="80963" y="2302266"/>
              <a:ext cx="12007557" cy="1987768"/>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spcAft>
                  <a:spcPts val="1200"/>
                </a:spcAft>
              </a:pPr>
              <a:r>
                <a:rPr lang="en-US" sz="3200" dirty="0">
                  <a:latin typeface="Arial" panose="020B0604020202020204" pitchFamily="34" charset="0"/>
                  <a:ea typeface="Arial Unicode MS" panose="020B0604020202020204" pitchFamily="34" charset="-128"/>
                  <a:cs typeface="Arial" panose="020B0604020202020204" pitchFamily="34" charset="0"/>
                </a:rPr>
                <a:t>Investigating Cooling Rate Indices: </a:t>
              </a:r>
            </a:p>
            <a:p>
              <a:pPr>
                <a:lnSpc>
                  <a:spcPct val="110000"/>
                </a:lnSpc>
                <a:spcAft>
                  <a:spcPts val="1200"/>
                </a:spcAft>
              </a:pPr>
              <a:r>
                <a:rPr lang="en-US" sz="3200" dirty="0">
                  <a:latin typeface="Arial" panose="020B0604020202020204" pitchFamily="34" charset="0"/>
                  <a:ea typeface="Arial Unicode MS" panose="020B0604020202020204" pitchFamily="34" charset="-128"/>
                  <a:cs typeface="Arial" panose="020B0604020202020204" pitchFamily="34" charset="0"/>
                </a:rPr>
                <a:t>An InfraRed Thermography Study at the </a:t>
              </a:r>
            </a:p>
            <a:p>
              <a:pPr>
                <a:lnSpc>
                  <a:spcPct val="110000"/>
                </a:lnSpc>
                <a:spcAft>
                  <a:spcPts val="1200"/>
                </a:spcAft>
              </a:pPr>
              <a:r>
                <a:rPr lang="en-US" sz="3200" dirty="0" err="1">
                  <a:latin typeface="Arial" panose="020B0604020202020204" pitchFamily="34" charset="0"/>
                  <a:ea typeface="Arial Unicode MS" panose="020B0604020202020204" pitchFamily="34" charset="-128"/>
                  <a:cs typeface="Arial" panose="020B0604020202020204" pitchFamily="34" charset="0"/>
                </a:rPr>
                <a:t>Požáry</a:t>
              </a:r>
              <a:r>
                <a:rPr lang="en-US" sz="3200" dirty="0">
                  <a:latin typeface="Arial" panose="020B0604020202020204" pitchFamily="34" charset="0"/>
                  <a:ea typeface="Arial Unicode MS" panose="020B0604020202020204" pitchFamily="34" charset="-128"/>
                  <a:cs typeface="Arial" panose="020B0604020202020204" pitchFamily="34" charset="0"/>
                </a:rPr>
                <a:t> Field Laboratory, Czech Republic</a:t>
              </a:r>
              <a:endParaRPr lang="en-ZA" sz="3200" dirty="0">
                <a:solidFill>
                  <a:srgbClr val="C50234"/>
                </a:solidFill>
                <a:latin typeface="Arial" panose="020B0604020202020204" pitchFamily="34" charset="0"/>
                <a:ea typeface="Arial Unicode MS" panose="020B0604020202020204" pitchFamily="34" charset="-128"/>
                <a:cs typeface="Arial" panose="020B0604020202020204" pitchFamily="34" charset="0"/>
              </a:endParaRPr>
            </a:p>
          </p:txBody>
        </p:sp>
        <p:pic>
          <p:nvPicPr>
            <p:cNvPr id="1028" name="Picture 4">
              <a:extLst>
                <a:ext uri="{FF2B5EF4-FFF2-40B4-BE49-F238E27FC236}">
                  <a16:creationId xmlns:a16="http://schemas.microsoft.com/office/drawing/2014/main" id="{D6CAC90D-4523-0FCB-FF79-1261EBBCBD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453" b="5453"/>
            <a:stretch/>
          </p:blipFill>
          <p:spPr bwMode="auto">
            <a:xfrm>
              <a:off x="8112160" y="1971311"/>
              <a:ext cx="3976360" cy="2649678"/>
            </a:xfrm>
            <a:prstGeom prst="roundRect">
              <a:avLst>
                <a:gd name="adj" fmla="val 23252"/>
              </a:avLst>
            </a:prstGeom>
            <a:noFill/>
            <a:effectLst>
              <a:softEdge rad="0"/>
            </a:effectLst>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1405CD77-F126-168D-F54B-F0031B6F11E2}"/>
              </a:ext>
            </a:extLst>
          </p:cNvPr>
          <p:cNvGrpSpPr/>
          <p:nvPr/>
        </p:nvGrpSpPr>
        <p:grpSpPr>
          <a:xfrm>
            <a:off x="80963" y="5403778"/>
            <a:ext cx="12030075" cy="1236878"/>
            <a:chOff x="80963" y="5721683"/>
            <a:chExt cx="12030075" cy="924940"/>
          </a:xfrm>
        </p:grpSpPr>
        <p:grpSp>
          <p:nvGrpSpPr>
            <p:cNvPr id="27" name="Group 26">
              <a:extLst>
                <a:ext uri="{FF2B5EF4-FFF2-40B4-BE49-F238E27FC236}">
                  <a16:creationId xmlns:a16="http://schemas.microsoft.com/office/drawing/2014/main" id="{94FE0CEB-62A4-5D69-5F77-ABE4E9AE43BF}"/>
                </a:ext>
              </a:extLst>
            </p:cNvPr>
            <p:cNvGrpSpPr/>
            <p:nvPr/>
          </p:nvGrpSpPr>
          <p:grpSpPr>
            <a:xfrm>
              <a:off x="80963" y="5721683"/>
              <a:ext cx="12030075" cy="924940"/>
              <a:chOff x="80963" y="5300667"/>
              <a:chExt cx="12030075" cy="924940"/>
            </a:xfrm>
          </p:grpSpPr>
          <p:sp>
            <p:nvSpPr>
              <p:cNvPr id="24" name="Rectángulo: esquinas redondeadas 15">
                <a:extLst>
                  <a:ext uri="{FF2B5EF4-FFF2-40B4-BE49-F238E27FC236}">
                    <a16:creationId xmlns:a16="http://schemas.microsoft.com/office/drawing/2014/main" id="{3E2F2C31-9A7F-399C-5CAE-6307B51E3E41}"/>
                  </a:ext>
                </a:extLst>
              </p:cNvPr>
              <p:cNvSpPr/>
              <p:nvPr/>
            </p:nvSpPr>
            <p:spPr>
              <a:xfrm>
                <a:off x="80963" y="5300667"/>
                <a:ext cx="12030075" cy="924940"/>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5499E0D9-5E64-CE03-DF29-67C8DB1C645F}"/>
                  </a:ext>
                </a:extLst>
              </p:cNvPr>
              <p:cNvSpPr txBox="1"/>
              <p:nvPr/>
            </p:nvSpPr>
            <p:spPr>
              <a:xfrm>
                <a:off x="253330" y="5384367"/>
                <a:ext cx="11762458" cy="736499"/>
              </a:xfrm>
              <a:prstGeom prst="rect">
                <a:avLst/>
              </a:prstGeom>
              <a:noFill/>
            </p:spPr>
            <p:txBody>
              <a:bodyPr wrap="square" lIns="91440" tIns="0" rIns="91440" bIns="0" rtlCol="0">
                <a:spAutoFit/>
              </a:bodyPr>
              <a:lstStyle/>
              <a:p>
                <a:r>
                  <a:rPr lang="en-US" sz="1600" b="1" dirty="0">
                    <a:latin typeface="Arial" panose="020B0604020202020204" pitchFamily="34" charset="0"/>
                    <a:cs typeface="Arial" panose="020B0604020202020204" pitchFamily="34" charset="0"/>
                  </a:rPr>
                  <a:t>Marco Loche</a:t>
                </a:r>
                <a:r>
                  <a:rPr lang="en-US" sz="1600" dirty="0">
                    <a:latin typeface="Arial" panose="020B0604020202020204" pitchFamily="34" charset="0"/>
                    <a:cs typeface="Arial" panose="020B0604020202020204" pitchFamily="34" charset="0"/>
                  </a:rPr>
                  <a:t>, Ondřej Racek, Matěj </a:t>
                </a:r>
                <a:r>
                  <a:rPr lang="en-US" sz="1600" dirty="0" err="1">
                    <a:latin typeface="Arial" panose="020B0604020202020204" pitchFamily="34" charset="0"/>
                    <a:cs typeface="Arial" panose="020B0604020202020204" pitchFamily="34" charset="0"/>
                  </a:rPr>
                  <a:t>Petružálek</a:t>
                </a:r>
                <a:r>
                  <a:rPr lang="en-US" sz="1600" dirty="0">
                    <a:latin typeface="Arial" panose="020B0604020202020204" pitchFamily="34" charset="0"/>
                    <a:cs typeface="Arial" panose="020B0604020202020204" pitchFamily="34" charset="0"/>
                  </a:rPr>
                  <a:t>, Jan </a:t>
                </a:r>
                <a:r>
                  <a:rPr lang="en-US" sz="1600" dirty="0" err="1">
                    <a:latin typeface="Arial" panose="020B0604020202020204" pitchFamily="34" charset="0"/>
                    <a:cs typeface="Arial" panose="020B0604020202020204" pitchFamily="34" charset="0"/>
                  </a:rPr>
                  <a:t>Blahůt</a:t>
                </a:r>
                <a:r>
                  <a:rPr lang="en-US" sz="1600" dirty="0">
                    <a:latin typeface="Arial" panose="020B0604020202020204" pitchFamily="34" charset="0"/>
                    <a:cs typeface="Arial" panose="020B0604020202020204" pitchFamily="34" charset="0"/>
                  </a:rPr>
                  <a:t> &amp; Gianvito Scaringi</a:t>
                </a:r>
                <a:r>
                  <a:rPr lang="en-US" sz="1600" b="0" i="0" dirty="0">
                    <a:effectLst/>
                    <a:latin typeface="Arial" panose="020B0604020202020204" pitchFamily="34" charset="0"/>
                    <a:cs typeface="Arial" panose="020B0604020202020204" pitchFamily="34" charset="0"/>
                  </a:rPr>
                  <a:t> | </a:t>
                </a:r>
              </a:p>
              <a:p>
                <a:r>
                  <a:rPr lang="en-US" sz="1600" b="0" dirty="0">
                    <a:effectLst/>
                    <a:latin typeface="Arial" panose="020B0604020202020204" pitchFamily="34" charset="0"/>
                    <a:cs typeface="Arial" panose="020B0604020202020204" pitchFamily="34" charset="0"/>
                  </a:rPr>
                  <a:t>marco.loche@natur.cuni.cz</a:t>
                </a:r>
                <a:r>
                  <a:rPr lang="en-US" sz="1600" b="0" i="0" dirty="0">
                    <a:effectLst/>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Institute of Rock Structure and Mechanics, </a:t>
                </a:r>
              </a:p>
              <a:p>
                <a:r>
                  <a:rPr lang="en-US" sz="1600" dirty="0">
                    <a:latin typeface="Arial" panose="020B0604020202020204" pitchFamily="34" charset="0"/>
                    <a:cs typeface="Arial" panose="020B0604020202020204" pitchFamily="34" charset="0"/>
                  </a:rPr>
                  <a:t>Czech Academy of Sciences &amp;</a:t>
                </a:r>
                <a:r>
                  <a:rPr lang="en-US" sz="1600" b="0" i="0" dirty="0">
                    <a:effectLst/>
                    <a:latin typeface="Arial" panose="020B0604020202020204" pitchFamily="34" charset="0"/>
                    <a:cs typeface="Arial" panose="020B0604020202020204" pitchFamily="34" charset="0"/>
                  </a:rPr>
                  <a:t> Faculty of Science, Charles University | The Geohazards Group | </a:t>
                </a:r>
              </a:p>
              <a:p>
                <a:r>
                  <a:rPr lang="en-US" sz="1600" dirty="0">
                    <a:latin typeface="Arial" panose="020B0604020202020204" pitchFamily="34" charset="0"/>
                    <a:cs typeface="Arial" panose="020B0604020202020204" pitchFamily="34" charset="0"/>
                  </a:rPr>
                  <a:t>Vienna, 28.04.2025 </a:t>
                </a:r>
                <a:r>
                  <a:rPr lang="en-US" sz="1600" b="0" i="0" dirty="0">
                    <a:effectLst/>
                    <a:latin typeface="Arial" panose="020B0604020202020204" pitchFamily="34" charset="0"/>
                    <a:cs typeface="Arial" panose="020B0604020202020204" pitchFamily="34" charset="0"/>
                  </a:rPr>
                  <a:t>|</a:t>
                </a:r>
              </a:p>
            </p:txBody>
          </p:sp>
        </p:grpSp>
        <p:pic>
          <p:nvPicPr>
            <p:cNvPr id="30" name="Picture 29" descr="A qr code with a broken piece of paper&#10;&#10;Description automatically generated">
              <a:extLst>
                <a:ext uri="{FF2B5EF4-FFF2-40B4-BE49-F238E27FC236}">
                  <a16:creationId xmlns:a16="http://schemas.microsoft.com/office/drawing/2014/main" id="{CE1C872B-97DC-A27D-A34B-265AF36F54A4}"/>
                </a:ext>
              </a:extLst>
            </p:cNvPr>
            <p:cNvPicPr>
              <a:picLocks/>
            </p:cNvPicPr>
            <p:nvPr/>
          </p:nvPicPr>
          <p:blipFill>
            <a:blip r:embed="rId7">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11035397" y="5796422"/>
              <a:ext cx="954000" cy="713404"/>
            </a:xfrm>
            <a:prstGeom prst="rect">
              <a:avLst/>
            </a:prstGeom>
          </p:spPr>
        </p:pic>
        <p:pic>
          <p:nvPicPr>
            <p:cNvPr id="31" name="Picture 4" descr="Study and Research Opportunities by Charles University | ARMACAD">
              <a:extLst>
                <a:ext uri="{FF2B5EF4-FFF2-40B4-BE49-F238E27FC236}">
                  <a16:creationId xmlns:a16="http://schemas.microsoft.com/office/drawing/2014/main" id="{F86C6443-E9F1-F62D-B1D2-3157314113B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8213" y="5738415"/>
              <a:ext cx="1116001" cy="834547"/>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A grey globe with white text&#10;&#10;Description automatically generated">
            <a:extLst>
              <a:ext uri="{FF2B5EF4-FFF2-40B4-BE49-F238E27FC236}">
                <a16:creationId xmlns:a16="http://schemas.microsoft.com/office/drawing/2014/main" id="{C3D19F1D-2D71-E9CE-D805-838D77B428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6340" y="5515704"/>
            <a:ext cx="954000" cy="954000"/>
          </a:xfrm>
          <a:prstGeom prst="rect">
            <a:avLst/>
          </a:prstGeom>
        </p:spPr>
      </p:pic>
    </p:spTree>
    <p:extLst>
      <p:ext uri="{BB962C8B-B14F-4D97-AF65-F5344CB8AC3E}">
        <p14:creationId xmlns:p14="http://schemas.microsoft.com/office/powerpoint/2010/main" val="133560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C961-04EB-748D-1F37-A89E3852FD7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6EE75A5-06A7-B8FC-BFFF-BB88287A320B}"/>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67790C99-214C-8024-2B7B-C6308C467B0E}"/>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ED93EC75-B238-DB0F-A726-AF6EEDA03E85}"/>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Results of laboratory experimental evidence </a:t>
              </a:r>
              <a:r>
                <a:rPr lang="en-US" sz="1600" b="0" i="0" dirty="0">
                  <a:effectLst/>
                  <a:latin typeface="Arial" panose="020B0604020202020204" pitchFamily="34" charset="0"/>
                  <a:cs typeface="Arial" panose="020B0604020202020204" pitchFamily="34" charset="0"/>
                </a:rPr>
                <a:t>|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D47461B9-E24B-DBF0-E07F-2863DCEC043D}"/>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10</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1" name="TextBox 10">
            <a:extLst>
              <a:ext uri="{FF2B5EF4-FFF2-40B4-BE49-F238E27FC236}">
                <a16:creationId xmlns:a16="http://schemas.microsoft.com/office/drawing/2014/main" id="{3AD92938-64BF-F6F4-23B1-8EBBD2C82476}"/>
              </a:ext>
            </a:extLst>
          </p:cNvPr>
          <p:cNvSpPr txBox="1"/>
          <p:nvPr/>
        </p:nvSpPr>
        <p:spPr>
          <a:xfrm>
            <a:off x="80963" y="1027722"/>
            <a:ext cx="11991975" cy="1384995"/>
          </a:xfrm>
          <a:prstGeom prst="rect">
            <a:avLst/>
          </a:prstGeom>
          <a:noFill/>
        </p:spPr>
        <p:txBody>
          <a:bodyPr wrap="square" lIns="91440" tIns="0" rIns="91440" bIns="0" rtlCol="0">
            <a:spAutoFit/>
          </a:bodyPr>
          <a:lstStyle/>
          <a:p>
            <a:pPr algn="l">
              <a:spcAft>
                <a:spcPts val="600"/>
              </a:spcAft>
            </a:pPr>
            <a:r>
              <a:rPr lang="en-US" sz="2000" b="1" dirty="0">
                <a:latin typeface="Arial" panose="020B0604020202020204" pitchFamily="34" charset="0"/>
                <a:cs typeface="Arial" panose="020B0604020202020204" pitchFamily="34" charset="0"/>
              </a:rPr>
              <a:t>10,000 regressions, one for each simulation from the posterior distribution:</a:t>
            </a:r>
          </a:p>
          <a:p>
            <a:pPr algn="l">
              <a:spcAft>
                <a:spcPts val="600"/>
              </a:spcAft>
            </a:pPr>
            <a:endParaRPr lang="en-US" sz="2000" b="1"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We used a Bayesian analysis to show that there is not a single prediction from a model for a given observation, but rather distributions of predictions.</a:t>
            </a:r>
          </a:p>
        </p:txBody>
      </p:sp>
      <p:pic>
        <p:nvPicPr>
          <p:cNvPr id="4" name="Picture 3" descr="A picture containing screenshot, line&#10;&#10;Description automatically generated">
            <a:extLst>
              <a:ext uri="{FF2B5EF4-FFF2-40B4-BE49-F238E27FC236}">
                <a16:creationId xmlns:a16="http://schemas.microsoft.com/office/drawing/2014/main" id="{CEC4432A-E0EC-A46C-FC9F-5BE648EDD2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9"/>
          <a:stretch/>
        </p:blipFill>
        <p:spPr bwMode="auto">
          <a:xfrm>
            <a:off x="2419024" y="2555844"/>
            <a:ext cx="7710718" cy="410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16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CD079-5155-1DB5-AB38-6CADC8D0364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456FEE7-CD08-E710-0932-DC82856B0349}"/>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417FB89E-61D6-0872-26E0-66D7F0E629D6}"/>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C80D823-9D8F-F7C8-E0D2-C689AA8C35B8}"/>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Results of laboratory experimental evidence</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B5D4B9E9-3806-245D-1BDC-EF61D35D5ABA}"/>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11</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grpSp>
        <p:nvGrpSpPr>
          <p:cNvPr id="14" name="Group 13">
            <a:extLst>
              <a:ext uri="{FF2B5EF4-FFF2-40B4-BE49-F238E27FC236}">
                <a16:creationId xmlns:a16="http://schemas.microsoft.com/office/drawing/2014/main" id="{DFAF11B7-6432-4468-279C-483B45D1D3F9}"/>
              </a:ext>
            </a:extLst>
          </p:cNvPr>
          <p:cNvGrpSpPr>
            <a:grpSpLocks noChangeAspect="1"/>
          </p:cNvGrpSpPr>
          <p:nvPr/>
        </p:nvGrpSpPr>
        <p:grpSpPr>
          <a:xfrm>
            <a:off x="2051779" y="1114808"/>
            <a:ext cx="8088442" cy="5240133"/>
            <a:chOff x="1586926" y="1358747"/>
            <a:chExt cx="5549430" cy="3595219"/>
          </a:xfrm>
        </p:grpSpPr>
        <p:pic>
          <p:nvPicPr>
            <p:cNvPr id="4" name="Picture 3" descr="A screenshot of a graph&#10;&#10;Description automatically generated">
              <a:extLst>
                <a:ext uri="{FF2B5EF4-FFF2-40B4-BE49-F238E27FC236}">
                  <a16:creationId xmlns:a16="http://schemas.microsoft.com/office/drawing/2014/main" id="{91333E6A-0D9F-011D-C86A-19C19FA9B94E}"/>
                </a:ext>
              </a:extLst>
            </p:cNvPr>
            <p:cNvPicPr>
              <a:picLocks noChangeAspect="1"/>
            </p:cNvPicPr>
            <p:nvPr/>
          </p:nvPicPr>
          <p:blipFill>
            <a:blip r:embed="rId2" cstate="print">
              <a:extLst>
                <a:ext uri="{28A0092B-C50C-407E-A947-70E740481C1C}">
                  <a14:useLocalDpi xmlns:a14="http://schemas.microsoft.com/office/drawing/2010/main" val="0"/>
                </a:ext>
              </a:extLst>
            </a:blip>
            <a:srcRect b="66141"/>
            <a:stretch/>
          </p:blipFill>
          <p:spPr bwMode="auto">
            <a:xfrm>
              <a:off x="1631740" y="1388967"/>
              <a:ext cx="3729375" cy="1836000"/>
            </a:xfrm>
            <a:prstGeom prst="rect">
              <a:avLst/>
            </a:prstGeom>
            <a:noFill/>
            <a:ln>
              <a:noFill/>
            </a:ln>
          </p:spPr>
        </p:pic>
        <p:pic>
          <p:nvPicPr>
            <p:cNvPr id="7" name="Picture 6" descr="A screenshot of a graph&#10;&#10;Description automatically generated">
              <a:extLst>
                <a:ext uri="{FF2B5EF4-FFF2-40B4-BE49-F238E27FC236}">
                  <a16:creationId xmlns:a16="http://schemas.microsoft.com/office/drawing/2014/main" id="{C85E7E59-6FF9-9C16-3FA5-192B223DA6A7}"/>
                </a:ext>
              </a:extLst>
            </p:cNvPr>
            <p:cNvPicPr>
              <a:picLocks noChangeAspect="1"/>
            </p:cNvPicPr>
            <p:nvPr/>
          </p:nvPicPr>
          <p:blipFill>
            <a:blip r:embed="rId2" cstate="print">
              <a:extLst>
                <a:ext uri="{28A0092B-C50C-407E-A947-70E740481C1C}">
                  <a14:useLocalDpi xmlns:a14="http://schemas.microsoft.com/office/drawing/2010/main" val="0"/>
                </a:ext>
              </a:extLst>
            </a:blip>
            <a:srcRect t="33859" r="53469" b="32282"/>
            <a:stretch/>
          </p:blipFill>
          <p:spPr bwMode="auto">
            <a:xfrm>
              <a:off x="5072613" y="1358747"/>
              <a:ext cx="1735326" cy="1836000"/>
            </a:xfrm>
            <a:prstGeom prst="rect">
              <a:avLst/>
            </a:prstGeom>
            <a:noFill/>
            <a:ln>
              <a:noFill/>
            </a:ln>
          </p:spPr>
        </p:pic>
        <p:pic>
          <p:nvPicPr>
            <p:cNvPr id="9" name="Picture 8" descr="A screenshot of a graph&#10;&#10;Description automatically generated">
              <a:extLst>
                <a:ext uri="{FF2B5EF4-FFF2-40B4-BE49-F238E27FC236}">
                  <a16:creationId xmlns:a16="http://schemas.microsoft.com/office/drawing/2014/main" id="{5FE5FA05-B910-558E-5C00-255C25E2CC68}"/>
                </a:ext>
              </a:extLst>
            </p:cNvPr>
            <p:cNvPicPr>
              <a:picLocks noChangeAspect="1"/>
            </p:cNvPicPr>
            <p:nvPr/>
          </p:nvPicPr>
          <p:blipFill>
            <a:blip r:embed="rId2" cstate="print">
              <a:extLst>
                <a:ext uri="{28A0092B-C50C-407E-A947-70E740481C1C}">
                  <a14:useLocalDpi xmlns:a14="http://schemas.microsoft.com/office/drawing/2010/main" val="0"/>
                </a:ext>
              </a:extLst>
            </a:blip>
            <a:srcRect t="66141"/>
            <a:stretch/>
          </p:blipFill>
          <p:spPr bwMode="auto">
            <a:xfrm>
              <a:off x="3406981" y="3109673"/>
              <a:ext cx="3729375" cy="1836000"/>
            </a:xfrm>
            <a:prstGeom prst="rect">
              <a:avLst/>
            </a:prstGeom>
            <a:noFill/>
            <a:ln>
              <a:noFill/>
            </a:ln>
          </p:spPr>
        </p:pic>
        <p:pic>
          <p:nvPicPr>
            <p:cNvPr id="10" name="Picture 9" descr="A screenshot of a graph&#10;&#10;Description automatically generated">
              <a:extLst>
                <a:ext uri="{FF2B5EF4-FFF2-40B4-BE49-F238E27FC236}">
                  <a16:creationId xmlns:a16="http://schemas.microsoft.com/office/drawing/2014/main" id="{0EBDEF95-FE4F-DA70-67CC-98997142D199}"/>
                </a:ext>
              </a:extLst>
            </p:cNvPr>
            <p:cNvPicPr>
              <a:picLocks noChangeAspect="1"/>
            </p:cNvPicPr>
            <p:nvPr/>
          </p:nvPicPr>
          <p:blipFill>
            <a:blip r:embed="rId2" cstate="print">
              <a:extLst>
                <a:ext uri="{28A0092B-C50C-407E-A947-70E740481C1C}">
                  <a14:useLocalDpi xmlns:a14="http://schemas.microsoft.com/office/drawing/2010/main" val="0"/>
                </a:ext>
              </a:extLst>
            </a:blip>
            <a:srcRect l="44848" t="31718" r="8412" b="34422"/>
            <a:stretch/>
          </p:blipFill>
          <p:spPr bwMode="auto">
            <a:xfrm>
              <a:off x="1586926" y="3117966"/>
              <a:ext cx="1743129" cy="1836000"/>
            </a:xfrm>
            <a:prstGeom prst="rect">
              <a:avLst/>
            </a:prstGeom>
            <a:noFill/>
            <a:ln>
              <a:noFill/>
            </a:ln>
          </p:spPr>
        </p:pic>
      </p:grpSp>
    </p:spTree>
    <p:extLst>
      <p:ext uri="{BB962C8B-B14F-4D97-AF65-F5344CB8AC3E}">
        <p14:creationId xmlns:p14="http://schemas.microsoft.com/office/powerpoint/2010/main" val="247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D3C67-75D2-29FE-8F4A-3F5A82DBEBE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FBD6F50-55F9-238A-A248-11A679B95771}"/>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373F4828-C22F-A209-E994-927C1CB0D7C3}"/>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E9CC8B7-7D22-8A1A-B121-01D9AB0F1036}"/>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Results of field experimental evidence</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6DC1FDB7-25A8-757B-9307-6A27B361A962}"/>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12</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pic>
        <p:nvPicPr>
          <p:cNvPr id="6" name="Picture 5" descr="A graph of a number of different colored lines&#10;&#10;Description automatically generated">
            <a:extLst>
              <a:ext uri="{FF2B5EF4-FFF2-40B4-BE49-F238E27FC236}">
                <a16:creationId xmlns:a16="http://schemas.microsoft.com/office/drawing/2014/main" id="{12641EE9-2299-33F8-F4F7-F982A66A57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979" y="834050"/>
            <a:ext cx="6990042" cy="4392000"/>
          </a:xfrm>
          <a:prstGeom prst="rect">
            <a:avLst/>
          </a:prstGeom>
          <a:noFill/>
          <a:ln>
            <a:noFill/>
          </a:ln>
        </p:spPr>
      </p:pic>
      <p:sp>
        <p:nvSpPr>
          <p:cNvPr id="12" name="TextBox 11">
            <a:extLst>
              <a:ext uri="{FF2B5EF4-FFF2-40B4-BE49-F238E27FC236}">
                <a16:creationId xmlns:a16="http://schemas.microsoft.com/office/drawing/2014/main" id="{7E820C7B-87D7-8D1F-2CE7-EAB9FD1BB5A9}"/>
              </a:ext>
            </a:extLst>
          </p:cNvPr>
          <p:cNvSpPr txBox="1"/>
          <p:nvPr/>
        </p:nvSpPr>
        <p:spPr>
          <a:xfrm>
            <a:off x="393290" y="4883863"/>
            <a:ext cx="11598681" cy="1785104"/>
          </a:xfrm>
          <a:prstGeom prst="rect">
            <a:avLst/>
          </a:prstGeom>
          <a:noFill/>
        </p:spPr>
        <p:txBody>
          <a:bodyPr wrap="square">
            <a:spAutoFit/>
          </a:bodyPr>
          <a:lstStyle/>
          <a:p>
            <a:pPr algn="l">
              <a:spcAft>
                <a:spcPts val="600"/>
              </a:spcAft>
            </a:pPr>
            <a:r>
              <a:rPr lang="en-US" sz="2000" b="1" dirty="0">
                <a:latin typeface="Arial" panose="020B0604020202020204" pitchFamily="34" charset="0"/>
                <a:cs typeface="Arial" panose="020B0604020202020204" pitchFamily="34" charset="0"/>
              </a:rPr>
              <a:t>Cooling patterns:</a:t>
            </a:r>
          </a:p>
          <a:p>
            <a:pPr algn="l">
              <a:spcAft>
                <a:spcPts val="600"/>
              </a:spcAft>
            </a:pPr>
            <a:endParaRPr lang="en-US" sz="2000" b="1"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Changes in CRIs, computed on a 10-min basis from the beginning of the cooling (15:50) at the different ROIs. The red-</a:t>
            </a:r>
            <a:r>
              <a:rPr lang="en-US" sz="2000" dirty="0" err="1">
                <a:latin typeface="Arial" panose="020B0604020202020204" pitchFamily="34" charset="0"/>
                <a:cs typeface="Arial" panose="020B0604020202020204" pitchFamily="34" charset="0"/>
              </a:rPr>
              <a:t>coloured</a:t>
            </a:r>
            <a:r>
              <a:rPr lang="en-US" sz="2000" dirty="0">
                <a:latin typeface="Arial" panose="020B0604020202020204" pitchFamily="34" charset="0"/>
                <a:cs typeface="Arial" panose="020B0604020202020204" pitchFamily="34" charset="0"/>
              </a:rPr>
              <a:t> dashed line shows the ITW or inflection point after which the use of CRI progressively yielded useful and comparable information in the field. </a:t>
            </a:r>
          </a:p>
        </p:txBody>
      </p:sp>
    </p:spTree>
    <p:extLst>
      <p:ext uri="{BB962C8B-B14F-4D97-AF65-F5344CB8AC3E}">
        <p14:creationId xmlns:p14="http://schemas.microsoft.com/office/powerpoint/2010/main" val="239307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0A873-7C28-4243-B802-CE2C2656684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95D97B8-6EE5-B113-300D-6C2A6650CE8E}"/>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39B9526B-1C1C-E3F8-D6A6-42552721BA9B}"/>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AF454DA-FE66-B871-BCF2-26871FBEE757}"/>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Results of field experimental evidence</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1582C2D8-7272-59B6-9773-45A70A8FD29A}"/>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13</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2" name="TextBox 11">
            <a:extLst>
              <a:ext uri="{FF2B5EF4-FFF2-40B4-BE49-F238E27FC236}">
                <a16:creationId xmlns:a16="http://schemas.microsoft.com/office/drawing/2014/main" id="{7D8E119B-1183-717F-7C80-18D4EAC41BA8}"/>
              </a:ext>
            </a:extLst>
          </p:cNvPr>
          <p:cNvSpPr txBox="1"/>
          <p:nvPr/>
        </p:nvSpPr>
        <p:spPr>
          <a:xfrm>
            <a:off x="296659" y="4270957"/>
            <a:ext cx="11598681" cy="2831544"/>
          </a:xfrm>
          <a:prstGeom prst="rect">
            <a:avLst/>
          </a:prstGeom>
          <a:noFill/>
        </p:spPr>
        <p:txBody>
          <a:bodyPr wrap="square">
            <a:spAutoFit/>
          </a:bodyPr>
          <a:lstStyle/>
          <a:p>
            <a:pPr algn="l">
              <a:spcAft>
                <a:spcPts val="600"/>
              </a:spcAft>
            </a:pPr>
            <a:r>
              <a:rPr lang="en-US" sz="2000" b="1" dirty="0">
                <a:latin typeface="Arial" panose="020B0604020202020204" pitchFamily="34" charset="0"/>
                <a:cs typeface="Arial" panose="020B0604020202020204" pitchFamily="34" charset="0"/>
              </a:rPr>
              <a:t>Cooling patterns:</a:t>
            </a:r>
          </a:p>
          <a:p>
            <a:pPr algn="l">
              <a:spcAft>
                <a:spcPts val="600"/>
              </a:spcAft>
            </a:pPr>
            <a:endParaRPr lang="en-US" sz="2000" b="1"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 Linear regressions of CRIs and porosity in the field. It corresponds to the values along time series CRI(t) from t = 130 min to t = 300 m after peak of temperature.</a:t>
            </a: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b) Comparison of field and laboratory results in the 130–300 min interval for the field. The best correlation was found between CRIlab60min and CRIfield300min. CRI for laboratory samples is computed uniformly for t = 60 min, which revealed the best correlation.</a:t>
            </a:r>
          </a:p>
          <a:p>
            <a:pPr marL="285750" indent="-285750" algn="l">
              <a:spcAft>
                <a:spcPts val="600"/>
              </a:spcAf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6AA10AE-E1AB-0B7C-545C-431FE5BA6EC1}"/>
              </a:ext>
            </a:extLst>
          </p:cNvPr>
          <p:cNvPicPr>
            <a:picLocks noChangeAspect="1"/>
          </p:cNvPicPr>
          <p:nvPr/>
        </p:nvPicPr>
        <p:blipFill>
          <a:blip r:embed="rId2" cstate="print">
            <a:extLst>
              <a:ext uri="{28A0092B-C50C-407E-A947-70E740481C1C}">
                <a14:useLocalDpi xmlns:a14="http://schemas.microsoft.com/office/drawing/2010/main" val="0"/>
              </a:ext>
            </a:extLst>
          </a:blip>
          <a:srcRect t="93" b="93"/>
          <a:stretch>
            <a:fillRect/>
          </a:stretch>
        </p:blipFill>
        <p:spPr bwMode="auto">
          <a:xfrm>
            <a:off x="1755262" y="1417014"/>
            <a:ext cx="8681476" cy="2916000"/>
          </a:xfrm>
          <a:prstGeom prst="rect">
            <a:avLst/>
          </a:prstGeom>
          <a:ln>
            <a:no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E02B2F20-8BCD-D60E-81ED-88E9D515BBE4}"/>
              </a:ext>
            </a:extLst>
          </p:cNvPr>
          <p:cNvCxnSpPr>
            <a:cxnSpLocks/>
          </p:cNvCxnSpPr>
          <p:nvPr/>
        </p:nvCxnSpPr>
        <p:spPr>
          <a:xfrm flipH="1">
            <a:off x="2524125" y="1807244"/>
            <a:ext cx="32385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9" name="Arc 8">
            <a:extLst>
              <a:ext uri="{FF2B5EF4-FFF2-40B4-BE49-F238E27FC236}">
                <a16:creationId xmlns:a16="http://schemas.microsoft.com/office/drawing/2014/main" id="{07F7DCDE-042A-D30E-9DC8-3F1E7AC3C318}"/>
              </a:ext>
            </a:extLst>
          </p:cNvPr>
          <p:cNvSpPr/>
          <p:nvPr/>
        </p:nvSpPr>
        <p:spPr>
          <a:xfrm>
            <a:off x="819149" y="1807244"/>
            <a:ext cx="4219576" cy="2788946"/>
          </a:xfrm>
          <a:prstGeom prst="arc">
            <a:avLst>
              <a:gd name="adj1" fmla="val 15516647"/>
              <a:gd name="adj2" fmla="val 21016067"/>
            </a:avLst>
          </a:prstGeom>
          <a:ln w="57150">
            <a:solidFill>
              <a:srgbClr val="0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90646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577B8-C933-D522-7085-A1B0D7DF540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3361BA8-159C-2C79-E0B1-3C99159AC372}"/>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10DACA2E-6727-D69D-AC15-554C4BDF2B04}"/>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3052957-8AE3-6B51-AEB8-DD20896DCC44}"/>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Results of field experimental evidence</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F7A3F2F7-DECE-09F6-0D04-89760D041840}"/>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14</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2" name="TextBox 11">
            <a:extLst>
              <a:ext uri="{FF2B5EF4-FFF2-40B4-BE49-F238E27FC236}">
                <a16:creationId xmlns:a16="http://schemas.microsoft.com/office/drawing/2014/main" id="{417B9328-742A-B744-6528-EB686E6AD504}"/>
              </a:ext>
            </a:extLst>
          </p:cNvPr>
          <p:cNvSpPr txBox="1"/>
          <p:nvPr/>
        </p:nvSpPr>
        <p:spPr>
          <a:xfrm>
            <a:off x="227833" y="1252456"/>
            <a:ext cx="11598681" cy="5247590"/>
          </a:xfrm>
          <a:prstGeom prst="rect">
            <a:avLst/>
          </a:prstGeom>
          <a:noFill/>
        </p:spPr>
        <p:txBody>
          <a:bodyPr wrap="square">
            <a:spAutoFit/>
          </a:bodyPr>
          <a:lstStyle/>
          <a:p>
            <a:pPr algn="l">
              <a:spcAft>
                <a:spcPts val="600"/>
              </a:spcAft>
            </a:pPr>
            <a:r>
              <a:rPr lang="en-US" sz="2000" b="1" dirty="0">
                <a:latin typeface="Arial" panose="020B0604020202020204" pitchFamily="34" charset="0"/>
                <a:cs typeface="Arial" panose="020B0604020202020204" pitchFamily="34" charset="0"/>
              </a:rPr>
              <a:t>Mathematical analysis:</a:t>
            </a:r>
          </a:p>
          <a:p>
            <a:pPr algn="l">
              <a:spcAft>
                <a:spcPts val="600"/>
              </a:spcAft>
            </a:pPr>
            <a:endParaRPr lang="en-US" sz="2000" b="1"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We illustrated the relationship that closely aligns </a:t>
            </a:r>
            <a:r>
              <a:rPr lang="en-US" sz="2000" dirty="0" err="1">
                <a:latin typeface="Arial" panose="020B0604020202020204" pitchFamily="34" charset="0"/>
                <a:cs typeface="Arial" panose="020B0604020202020204" pitchFamily="34" charset="0"/>
              </a:rPr>
              <a:t>CRIfield</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CRIlab</a:t>
            </a:r>
            <a:r>
              <a:rPr lang="en-US" sz="2000" dirty="0">
                <a:latin typeface="Arial" panose="020B0604020202020204" pitchFamily="34" charset="0"/>
                <a:cs typeface="Arial" panose="020B0604020202020204" pitchFamily="34" charset="0"/>
              </a:rPr>
              <a:t>, as described by the following equation (Eq. 3):</a:t>
            </a:r>
          </a:p>
          <a:p>
            <a:pPr algn="l">
              <a:spcAft>
                <a:spcPts val="600"/>
              </a:spcAft>
            </a:pPr>
            <a:r>
              <a:rPr lang="en-US" sz="2000" dirty="0">
                <a:latin typeface="Arial" panose="020B0604020202020204" pitchFamily="34" charset="0"/>
                <a:cs typeface="Arial" panose="020B0604020202020204" pitchFamily="34" charset="0"/>
              </a:rPr>
              <a:t>                                                   </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l">
              <a:spcAft>
                <a:spcPts val="600"/>
              </a:spcAft>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 1.55 x CRIfield300min + 0.52                                                       (3)</a:t>
            </a:r>
          </a:p>
          <a:p>
            <a:pPr algn="l">
              <a:spcAft>
                <a:spcPts val="600"/>
              </a:spcAft>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Using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and substituting the value of CRIfield300min, we can use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in the reference equation for CRIlab60min (Eq. 4).  </a:t>
            </a:r>
          </a:p>
          <a:p>
            <a:pPr algn="l">
              <a:spcAft>
                <a:spcPts val="600"/>
              </a:spcAft>
            </a:pPr>
            <a:r>
              <a:rPr lang="en-US" sz="2000" dirty="0">
                <a:latin typeface="Arial" panose="020B0604020202020204" pitchFamily="34" charset="0"/>
                <a:cs typeface="Arial" panose="020B0604020202020204" pitchFamily="34" charset="0"/>
              </a:rPr>
              <a:t>                                                  </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l">
              <a:spcAft>
                <a:spcPts val="600"/>
              </a:spcAft>
            </a:pPr>
            <a:r>
              <a:rPr lang="en-US" sz="2000" dirty="0">
                <a:latin typeface="Arial" panose="020B0604020202020204" pitchFamily="34" charset="0"/>
                <a:cs typeface="Arial" panose="020B0604020202020204" pitchFamily="34" charset="0"/>
              </a:rPr>
              <a:t>                                                  n (%) = 76.86 x CRI60min - 44.66                                                      (4)</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98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Reasonable prediction?</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15</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9BA850F1-6008-F13C-92D4-9D36D1541D13}"/>
              </a:ext>
            </a:extLst>
          </p:cNvPr>
          <p:cNvSpPr txBox="1"/>
          <p:nvPr/>
        </p:nvSpPr>
        <p:spPr>
          <a:xfrm>
            <a:off x="80963" y="2364368"/>
            <a:ext cx="7667910" cy="2769989"/>
          </a:xfrm>
          <a:prstGeom prst="rect">
            <a:avLst/>
          </a:prstGeom>
          <a:noFill/>
        </p:spPr>
        <p:txBody>
          <a:bodyPr wrap="square" lIns="91440" tIns="0" rIns="91440" bIns="0" rtlCol="0">
            <a:spAutoFit/>
          </a:bodyPr>
          <a:lstStyle/>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Performance of measure porosity in the field and predicted porosity from the method proposed (</a:t>
            </a:r>
            <a:r>
              <a:rPr lang="en-US" sz="2000" dirty="0" err="1">
                <a:latin typeface="Arial" panose="020B0604020202020204" pitchFamily="34" charset="0"/>
                <a:cs typeface="Arial" panose="020B0604020202020204" pitchFamily="34" charset="0"/>
              </a:rPr>
              <a:t>nmeasured</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npredicted</a:t>
            </a:r>
            <a:r>
              <a:rPr lang="en-US" sz="2000" dirty="0">
                <a:latin typeface="Arial" panose="020B0604020202020204" pitchFamily="34" charset="0"/>
                <a:cs typeface="Arial" panose="020B0604020202020204" pitchFamily="34" charset="0"/>
              </a:rPr>
              <a:t>) using a combination of </a:t>
            </a:r>
            <a:r>
              <a:rPr lang="en-US" sz="2000" dirty="0" err="1">
                <a:latin typeface="Arial" panose="020B0604020202020204" pitchFamily="34" charset="0"/>
                <a:cs typeface="Arial" panose="020B0604020202020204" pitchFamily="34" charset="0"/>
              </a:rPr>
              <a:t>Eqs</a:t>
            </a:r>
            <a:r>
              <a:rPr lang="en-US" sz="2000" dirty="0">
                <a:latin typeface="Arial" panose="020B0604020202020204" pitchFamily="34" charset="0"/>
                <a:cs typeface="Arial" panose="020B0604020202020204" pitchFamily="34" charset="0"/>
              </a:rPr>
              <a:t>. (3) and (4). </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performance is plotted as a ratio, and values close to the unit represent predictions fitting the input values.</a:t>
            </a:r>
          </a:p>
        </p:txBody>
      </p:sp>
      <p:pic>
        <p:nvPicPr>
          <p:cNvPr id="4" name="Picture 3">
            <a:extLst>
              <a:ext uri="{FF2B5EF4-FFF2-40B4-BE49-F238E27FC236}">
                <a16:creationId xmlns:a16="http://schemas.microsoft.com/office/drawing/2014/main" id="{FF4805D6-BF13-FB2A-24B1-7228169242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8873" y="1175363"/>
            <a:ext cx="4324065" cy="5148000"/>
          </a:xfrm>
          <a:prstGeom prst="rect">
            <a:avLst/>
          </a:prstGeom>
          <a:noFill/>
          <a:ln>
            <a:noFill/>
          </a:ln>
        </p:spPr>
      </p:pic>
    </p:spTree>
    <p:extLst>
      <p:ext uri="{BB962C8B-B14F-4D97-AF65-F5344CB8AC3E}">
        <p14:creationId xmlns:p14="http://schemas.microsoft.com/office/powerpoint/2010/main" val="210088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Conclusions</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16</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9BA850F1-6008-F13C-92D4-9D36D1541D13}"/>
              </a:ext>
            </a:extLst>
          </p:cNvPr>
          <p:cNvSpPr txBox="1"/>
          <p:nvPr/>
        </p:nvSpPr>
        <p:spPr>
          <a:xfrm>
            <a:off x="136922" y="1027722"/>
            <a:ext cx="11936016" cy="4154984"/>
          </a:xfrm>
          <a:prstGeom prst="rect">
            <a:avLst/>
          </a:prstGeom>
          <a:noFill/>
        </p:spPr>
        <p:txBody>
          <a:bodyPr wrap="square" lIns="91440" tIns="0" rIns="91440" bIns="0" rtlCol="0">
            <a:spAutoFit/>
          </a:bodyPr>
          <a:lstStyle/>
          <a:p>
            <a:pPr algn="l">
              <a:spcAft>
                <a:spcPts val="1200"/>
              </a:spcAft>
            </a:pPr>
            <a:r>
              <a:rPr lang="en-US" sz="2000" b="1" i="0" dirty="0">
                <a:effectLst/>
                <a:latin typeface="Arial" panose="020B0604020202020204" pitchFamily="34" charset="0"/>
                <a:cs typeface="Arial" panose="020B0604020202020204" pitchFamily="34" charset="0"/>
              </a:rPr>
              <a:t>What we understood:</a:t>
            </a:r>
          </a:p>
          <a:p>
            <a:pPr algn="l">
              <a:spcAft>
                <a:spcPts val="1200"/>
              </a:spcAft>
            </a:pPr>
            <a:endParaRPr lang="en-US" sz="2000" b="1" i="0" dirty="0">
              <a:effectLst/>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This study proposes some highlights about the potential of Infrared Thermography (IRT) in identifying weathered sectors within a rock mass.</a:t>
            </a:r>
          </a:p>
          <a:p>
            <a:pPr marL="342900" indent="-342900" algn="l">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definition of the Informative Time Window (ITW) was crucial in narrowing down the interval of informativity.</a:t>
            </a:r>
            <a:endParaRPr lang="en-US" sz="2000" b="1" dirty="0">
              <a:solidFill>
                <a:srgbClr val="C0504D">
                  <a:lumMod val="75000"/>
                </a:srgbClr>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The study’s findings align with other authors' suggestions, encouraging summer surveys, significant temperature gradients, and variable ITW.</a:t>
            </a:r>
          </a:p>
          <a:p>
            <a:pPr marL="342900" indent="-342900" algn="l">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introduction of a “comparison equation”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played a key role in </a:t>
            </a:r>
            <a:r>
              <a:rPr lang="en-US" sz="2000" dirty="0" err="1">
                <a:latin typeface="Arial" panose="020B0604020202020204" pitchFamily="34" charset="0"/>
                <a:cs typeface="Arial" panose="020B0604020202020204" pitchFamily="34" charset="0"/>
              </a:rPr>
              <a:t>normalising</a:t>
            </a:r>
            <a:r>
              <a:rPr lang="en-US" sz="2000" dirty="0">
                <a:latin typeface="Arial" panose="020B0604020202020204" pitchFamily="34" charset="0"/>
                <a:cs typeface="Arial" panose="020B0604020202020204" pitchFamily="34" charset="0"/>
              </a:rPr>
              <a:t> the results, accommodating differing temperatures and confined spaces, thus enhancing the predictive capacity of Eq. (4) for estimating porosity within the studied ROIs.</a:t>
            </a:r>
            <a:endParaRPr lang="en-US" sz="2000" i="0"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3376A3A-37A1-26AA-EC36-FACD35226B21}"/>
              </a:ext>
            </a:extLst>
          </p:cNvPr>
          <p:cNvSpPr txBox="1"/>
          <p:nvPr/>
        </p:nvSpPr>
        <p:spPr>
          <a:xfrm>
            <a:off x="2025034" y="6198141"/>
            <a:ext cx="8542435" cy="307777"/>
          </a:xfrm>
          <a:prstGeom prst="rect">
            <a:avLst/>
          </a:prstGeom>
          <a:noFill/>
        </p:spPr>
        <p:txBody>
          <a:bodyPr wrap="square" rtlCol="0">
            <a:spAutoFit/>
          </a:bodyPr>
          <a:lstStyle/>
          <a:p>
            <a:r>
              <a:rPr lang="en-GB" sz="1400" dirty="0">
                <a:latin typeface="Arial" panose="020B0604020202020204" pitchFamily="34" charset="0"/>
                <a:ea typeface="Arial Unicode MS" panose="020B0604020202020204"/>
                <a:cs typeface="Arial" panose="020B0604020202020204" pitchFamily="34" charset="0"/>
              </a:rPr>
              <a:t>(Loche et al, </a:t>
            </a:r>
            <a:r>
              <a:rPr lang="en-GB" sz="1400" dirty="0">
                <a:latin typeface="Arial" panose="020B0604020202020204" pitchFamily="34" charset="0"/>
                <a:ea typeface="Arial Unicode MS" panose="020B0604020202020204"/>
                <a:cs typeface="Arial" panose="020B0604020202020204" pitchFamily="34" charset="0"/>
                <a:hlinkClick r:id="rId2"/>
              </a:rPr>
              <a:t>2024</a:t>
            </a:r>
            <a:r>
              <a:rPr lang="en-GB" sz="1400" dirty="0">
                <a:latin typeface="Arial" panose="020B0604020202020204" pitchFamily="34" charset="0"/>
                <a:ea typeface="Arial Unicode MS" panose="020B0604020202020204"/>
                <a:cs typeface="Arial" panose="020B0604020202020204" pitchFamily="34" charset="0"/>
              </a:rPr>
              <a:t>. </a:t>
            </a:r>
            <a:r>
              <a:rPr lang="en-US" sz="1400" dirty="0">
                <a:latin typeface="Arial" panose="020B0604020202020204" pitchFamily="34" charset="0"/>
                <a:ea typeface="Arial Unicode MS" panose="020B0604020202020204"/>
                <a:cs typeface="Arial" panose="020B0604020202020204" pitchFamily="34" charset="0"/>
              </a:rPr>
              <a:t>Infrared thermography reveals weathering hotspots at the </a:t>
            </a:r>
            <a:r>
              <a:rPr lang="en-US" sz="1400" dirty="0" err="1">
                <a:latin typeface="Arial" panose="020B0604020202020204" pitchFamily="34" charset="0"/>
                <a:ea typeface="Arial Unicode MS" panose="020B0604020202020204"/>
                <a:cs typeface="Arial" panose="020B0604020202020204" pitchFamily="34" charset="0"/>
              </a:rPr>
              <a:t>Požáry</a:t>
            </a:r>
            <a:r>
              <a:rPr lang="en-US" sz="1400" dirty="0">
                <a:latin typeface="Arial" panose="020B0604020202020204" pitchFamily="34" charset="0"/>
                <a:ea typeface="Arial Unicode MS" panose="020B0604020202020204"/>
                <a:cs typeface="Arial" panose="020B0604020202020204" pitchFamily="34" charset="0"/>
              </a:rPr>
              <a:t> field laboratory</a:t>
            </a:r>
            <a:r>
              <a:rPr lang="en-GB" sz="1400" dirty="0">
                <a:latin typeface="Arial" panose="020B0604020202020204" pitchFamily="34" charset="0"/>
                <a:ea typeface="Arial Unicode MS" panose="020B0604020202020204"/>
                <a:cs typeface="Arial" panose="020B0604020202020204" pitchFamily="34" charset="0"/>
              </a:rPr>
              <a:t>)</a:t>
            </a:r>
          </a:p>
        </p:txBody>
      </p:sp>
    </p:spTree>
    <p:extLst>
      <p:ext uri="{BB962C8B-B14F-4D97-AF65-F5344CB8AC3E}">
        <p14:creationId xmlns:p14="http://schemas.microsoft.com/office/powerpoint/2010/main" val="41978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9DD3-FF90-2152-3442-78850A94925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468C9D1-AAF7-D8A5-D8D7-42994B782F78}"/>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C6907F8C-8174-5C69-666E-FD4CB7BA4CD2}"/>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716E0D88-9F36-E5CE-D974-AE28EEC6E3EB}"/>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Remarks</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195EB2BE-E246-26E5-C904-CC03F8E868DA}"/>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17</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A7FEB27F-9806-C9DF-74CD-CD288EC53045}"/>
              </a:ext>
            </a:extLst>
          </p:cNvPr>
          <p:cNvSpPr txBox="1"/>
          <p:nvPr/>
        </p:nvSpPr>
        <p:spPr>
          <a:xfrm>
            <a:off x="136922" y="1027722"/>
            <a:ext cx="11936016" cy="4308872"/>
          </a:xfrm>
          <a:prstGeom prst="rect">
            <a:avLst/>
          </a:prstGeom>
          <a:noFill/>
        </p:spPr>
        <p:txBody>
          <a:bodyPr wrap="square" lIns="91440" tIns="0" rIns="91440" bIns="0" rtlCol="0">
            <a:spAutoFit/>
          </a:bodyPr>
          <a:lstStyle/>
          <a:p>
            <a:pPr algn="l">
              <a:spcAft>
                <a:spcPts val="1200"/>
              </a:spcAft>
            </a:pPr>
            <a:r>
              <a:rPr lang="en-US" sz="2000" b="1" i="0" dirty="0">
                <a:effectLst/>
                <a:latin typeface="Arial" panose="020B0604020202020204" pitchFamily="34" charset="0"/>
                <a:cs typeface="Arial" panose="020B0604020202020204" pitchFamily="34" charset="0"/>
              </a:rPr>
              <a:t>We are working on:</a:t>
            </a:r>
          </a:p>
          <a:p>
            <a:pPr algn="l">
              <a:spcAft>
                <a:spcPts val="1200"/>
              </a:spcAft>
            </a:pPr>
            <a:endParaRPr lang="en-US" sz="2000" i="0" dirty="0">
              <a:effectLst/>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The definition of ITW for a longer period after the inflection has a rigorous mathematical basis, established by the progressively linear decrease of CRI values</a:t>
            </a:r>
          </a:p>
          <a:p>
            <a:pPr marL="342900" indent="-342900" algn="l">
              <a:spcAft>
                <a:spcPts val="1200"/>
              </a:spcAft>
              <a:buFont typeface="Arial" panose="020B0604020202020204" pitchFamily="34" charset="0"/>
              <a:buChar char="•"/>
            </a:pPr>
            <a:endParaRPr lang="en-US" sz="2000" i="0" dirty="0">
              <a:effectLst/>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However, it is important to emphasize that these findings are specific to the rock type and test site at </a:t>
            </a:r>
            <a:r>
              <a:rPr lang="en-US" sz="2000" dirty="0" err="1">
                <a:latin typeface="Arial" panose="020B0604020202020204" pitchFamily="34" charset="0"/>
                <a:cs typeface="Arial" panose="020B0604020202020204" pitchFamily="34" charset="0"/>
              </a:rPr>
              <a:t>Požáry</a:t>
            </a:r>
            <a:r>
              <a:rPr lang="en-US" sz="2000" dirty="0">
                <a:latin typeface="Arial" panose="020B0604020202020204" pitchFamily="34" charset="0"/>
                <a:cs typeface="Arial" panose="020B0604020202020204" pitchFamily="34" charset="0"/>
              </a:rPr>
              <a:t>, Czech Republic. </a:t>
            </a:r>
          </a:p>
          <a:p>
            <a:pPr marL="342900" indent="-342900" algn="l">
              <a:spcAft>
                <a:spcPts val="1200"/>
              </a:spcAft>
              <a:buFont typeface="Arial" panose="020B0604020202020204" pitchFamily="34" charset="0"/>
              <a:buChar char="•"/>
            </a:pPr>
            <a:endParaRPr lang="en-US" sz="2000" b="1" dirty="0">
              <a:solidFill>
                <a:srgbClr val="C0504D">
                  <a:lumMod val="75000"/>
                </a:srgbClr>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The authors encourage the application of this method in diverse locations and lithologies to uncover additional empirical correspondences between temperature (cooling phase) and mechanical properties.</a:t>
            </a:r>
          </a:p>
        </p:txBody>
      </p:sp>
    </p:spTree>
    <p:extLst>
      <p:ext uri="{BB962C8B-B14F-4D97-AF65-F5344CB8AC3E}">
        <p14:creationId xmlns:p14="http://schemas.microsoft.com/office/powerpoint/2010/main" val="170261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References </a:t>
              </a:r>
              <a:r>
                <a:rPr lang="en-US" sz="1600" b="0" i="0" dirty="0">
                  <a:effectLst/>
                  <a:latin typeface="Arial" panose="020B0604020202020204" pitchFamily="34" charset="0"/>
                  <a:cs typeface="Arial" panose="020B0604020202020204" pitchFamily="34" charset="0"/>
                </a:rPr>
                <a:t>|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18</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9BA850F1-6008-F13C-92D4-9D36D1541D13}"/>
              </a:ext>
            </a:extLst>
          </p:cNvPr>
          <p:cNvSpPr txBox="1"/>
          <p:nvPr/>
        </p:nvSpPr>
        <p:spPr>
          <a:xfrm>
            <a:off x="80963" y="1027722"/>
            <a:ext cx="11991975" cy="5539978"/>
          </a:xfrm>
          <a:prstGeom prst="rect">
            <a:avLst/>
          </a:prstGeom>
          <a:noFill/>
        </p:spPr>
        <p:txBody>
          <a:bodyPr wrap="square" lIns="91440" tIns="0" rIns="91440" bIns="0" rtlCol="0">
            <a:spAutoFit/>
          </a:bodyPr>
          <a:lstStyle/>
          <a:p>
            <a:pPr marL="342900" indent="-342900" algn="l">
              <a:spcAft>
                <a:spcPts val="3000"/>
              </a:spcAft>
              <a:buFont typeface="Arial" panose="020B0604020202020204" pitchFamily="34" charset="0"/>
              <a:buChar char="•"/>
            </a:pPr>
            <a:r>
              <a:rPr lang="en-US" sz="1500" i="0" dirty="0">
                <a:solidFill>
                  <a:srgbClr val="222222"/>
                </a:solidFill>
                <a:effectLst/>
                <a:highlight>
                  <a:srgbClr val="FFFFFF"/>
                </a:highlight>
                <a:latin typeface="Arial" panose="020B0604020202020204" pitchFamily="34" charset="0"/>
              </a:rPr>
              <a:t>Loche M, Scaringi G (</a:t>
            </a:r>
            <a:r>
              <a:rPr lang="en-US" sz="1500" dirty="0">
                <a:solidFill>
                  <a:srgbClr val="222222"/>
                </a:solidFill>
                <a:highlight>
                  <a:srgbClr val="FFFFFF"/>
                </a:highlight>
                <a:latin typeface="Arial" panose="020B0604020202020204" pitchFamily="34" charset="0"/>
              </a:rPr>
              <a:t>2005</a:t>
            </a:r>
            <a:r>
              <a:rPr lang="en-US" sz="1500" i="0" dirty="0">
                <a:solidFill>
                  <a:srgbClr val="222222"/>
                </a:solidFill>
                <a:effectLst/>
                <a:highlight>
                  <a:srgbClr val="FFFFFF"/>
                </a:highlight>
                <a:latin typeface="Arial" panose="020B0604020202020204" pitchFamily="34" charset="0"/>
              </a:rPr>
              <a:t>). </a:t>
            </a:r>
            <a:r>
              <a:rPr lang="en-US" sz="1500" b="1" i="0" dirty="0">
                <a:solidFill>
                  <a:srgbClr val="222222"/>
                </a:solidFill>
                <a:effectLst/>
                <a:highlight>
                  <a:srgbClr val="FFFFFF"/>
                </a:highlight>
                <a:latin typeface="Arial" panose="020B0604020202020204" pitchFamily="34" charset="0"/>
              </a:rPr>
              <a:t>Assessing the Influence of Temperature on Slope Stability in a Temperate Climate: </a:t>
            </a:r>
            <a:br>
              <a:rPr lang="en-US" sz="1500" b="1" i="0" dirty="0">
                <a:solidFill>
                  <a:srgbClr val="222222"/>
                </a:solidFill>
                <a:effectLst/>
                <a:highlight>
                  <a:srgbClr val="FFFFFF"/>
                </a:highlight>
                <a:latin typeface="Arial" panose="020B0604020202020204" pitchFamily="34" charset="0"/>
              </a:rPr>
            </a:br>
            <a:r>
              <a:rPr lang="en-US" sz="1500" b="1" i="0" dirty="0">
                <a:solidFill>
                  <a:srgbClr val="222222"/>
                </a:solidFill>
                <a:effectLst/>
                <a:highlight>
                  <a:srgbClr val="FFFFFF"/>
                </a:highlight>
                <a:latin typeface="Arial" panose="020B0604020202020204" pitchFamily="34" charset="0"/>
              </a:rPr>
              <a:t>A Nationwide Spatial Probability Analysis in Italy</a:t>
            </a:r>
            <a:r>
              <a:rPr lang="en-US" sz="1500"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Environmental Modelling &amp; Software</a:t>
            </a:r>
            <a:r>
              <a:rPr lang="en-US" sz="1500" i="0" dirty="0">
                <a:solidFill>
                  <a:srgbClr val="222222"/>
                </a:solidFill>
                <a:effectLst/>
                <a:highlight>
                  <a:srgbClr val="FFFFFF"/>
                </a:highlight>
                <a:latin typeface="Arial" panose="020B0604020202020204" pitchFamily="34" charset="0"/>
              </a:rPr>
              <a:t>, 183, p.106217.</a:t>
            </a:r>
          </a:p>
          <a:p>
            <a:pPr marL="342900" indent="-342900" algn="l">
              <a:spcAft>
                <a:spcPts val="3000"/>
              </a:spcAft>
              <a:buFont typeface="Arial" panose="020B0604020202020204" pitchFamily="34" charset="0"/>
              <a:buChar char="•"/>
            </a:pPr>
            <a:r>
              <a:rPr lang="en-US" sz="1500" i="0" dirty="0">
                <a:solidFill>
                  <a:srgbClr val="222222"/>
                </a:solidFill>
                <a:effectLst/>
                <a:highlight>
                  <a:srgbClr val="FFFFFF"/>
                </a:highlight>
                <a:latin typeface="Arial" panose="020B0604020202020204" pitchFamily="34" charset="0"/>
              </a:rPr>
              <a:t>Loche M, Scaringi G (2023). </a:t>
            </a:r>
            <a:r>
              <a:rPr lang="en-US" sz="1500" b="1" i="0" dirty="0">
                <a:solidFill>
                  <a:srgbClr val="222222"/>
                </a:solidFill>
                <a:effectLst/>
                <a:highlight>
                  <a:srgbClr val="FFFFFF"/>
                </a:highlight>
                <a:latin typeface="Arial" panose="020B0604020202020204" pitchFamily="34" charset="0"/>
              </a:rPr>
              <a:t>Temperature and shear-rate effects in two pure clays: Possible implications for clay landslides</a:t>
            </a:r>
            <a:r>
              <a:rPr lang="en-US" sz="1500"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Results in Engineering</a:t>
            </a:r>
            <a:r>
              <a:rPr lang="en-US" sz="1500"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20</a:t>
            </a:r>
            <a:r>
              <a:rPr lang="en-US" sz="1500" i="0" dirty="0">
                <a:solidFill>
                  <a:srgbClr val="222222"/>
                </a:solidFill>
                <a:effectLst/>
                <a:highlight>
                  <a:srgbClr val="FFFFFF"/>
                </a:highlight>
                <a:latin typeface="Arial" panose="020B0604020202020204" pitchFamily="34" charset="0"/>
              </a:rPr>
              <a:t>, p.101647.</a:t>
            </a:r>
          </a:p>
          <a:p>
            <a:pPr marL="342900" indent="-342900" algn="l">
              <a:spcAft>
                <a:spcPts val="3000"/>
              </a:spcAft>
              <a:buFont typeface="Arial" panose="020B0604020202020204" pitchFamily="34" charset="0"/>
              <a:buChar char="•"/>
            </a:pPr>
            <a:r>
              <a:rPr lang="en-US" sz="1500" i="0" dirty="0">
                <a:solidFill>
                  <a:srgbClr val="222222"/>
                </a:solidFill>
                <a:effectLst/>
                <a:highlight>
                  <a:srgbClr val="FFFFFF"/>
                </a:highlight>
                <a:latin typeface="Arial" panose="020B0604020202020204" pitchFamily="34" charset="0"/>
              </a:rPr>
              <a:t>Loche M (2024). </a:t>
            </a:r>
            <a:r>
              <a:rPr lang="en-US" sz="1500" b="1" i="0" dirty="0">
                <a:solidFill>
                  <a:srgbClr val="222222"/>
                </a:solidFill>
                <a:effectLst/>
                <a:highlight>
                  <a:srgbClr val="FFFFFF"/>
                </a:highlight>
                <a:latin typeface="Arial" panose="020B0604020202020204" pitchFamily="34" charset="0"/>
              </a:rPr>
              <a:t>Infrared thermography reveals weathering hotspots at the </a:t>
            </a:r>
            <a:r>
              <a:rPr lang="en-US" sz="1500" b="1" i="0" dirty="0" err="1">
                <a:solidFill>
                  <a:srgbClr val="222222"/>
                </a:solidFill>
                <a:effectLst/>
                <a:highlight>
                  <a:srgbClr val="FFFFFF"/>
                </a:highlight>
                <a:latin typeface="Arial" panose="020B0604020202020204" pitchFamily="34" charset="0"/>
              </a:rPr>
              <a:t>Požáry</a:t>
            </a:r>
            <a:r>
              <a:rPr lang="en-US" sz="1500" b="1" i="0" dirty="0">
                <a:solidFill>
                  <a:srgbClr val="222222"/>
                </a:solidFill>
                <a:effectLst/>
                <a:highlight>
                  <a:srgbClr val="FFFFFF"/>
                </a:highlight>
                <a:latin typeface="Arial" panose="020B0604020202020204" pitchFamily="34" charset="0"/>
              </a:rPr>
              <a:t> field laboratory</a:t>
            </a:r>
            <a:r>
              <a:rPr lang="en-US" sz="1500" i="0" dirty="0">
                <a:solidFill>
                  <a:srgbClr val="222222"/>
                </a:solidFill>
                <a:effectLst/>
                <a:highlight>
                  <a:srgbClr val="FFFFFF"/>
                </a:highlight>
                <a:latin typeface="Arial" panose="020B0604020202020204" pitchFamily="34" charset="0"/>
              </a:rPr>
              <a:t>.</a:t>
            </a:r>
            <a:br>
              <a:rPr lang="en-US" sz="1500" i="0" dirty="0">
                <a:solidFill>
                  <a:srgbClr val="222222"/>
                </a:solidFill>
                <a:effectLst/>
                <a:highlight>
                  <a:srgbClr val="FFFFFF"/>
                </a:highlight>
                <a:latin typeface="Arial" panose="020B0604020202020204" pitchFamily="34" charset="0"/>
              </a:rPr>
            </a:br>
            <a:r>
              <a:rPr lang="en-US" sz="1500" i="1" dirty="0">
                <a:solidFill>
                  <a:srgbClr val="222222"/>
                </a:solidFill>
                <a:effectLst/>
                <a:highlight>
                  <a:srgbClr val="FFFFFF"/>
                </a:highlight>
                <a:latin typeface="Arial" panose="020B0604020202020204" pitchFamily="34" charset="0"/>
              </a:rPr>
              <a:t>Scientific Reports, 14(1)</a:t>
            </a:r>
            <a:r>
              <a:rPr lang="en-US" sz="1500" dirty="0">
                <a:solidFill>
                  <a:srgbClr val="222222"/>
                </a:solidFill>
                <a:effectLst/>
                <a:highlight>
                  <a:srgbClr val="FFFFFF"/>
                </a:highlight>
                <a:latin typeface="Arial" panose="020B0604020202020204" pitchFamily="34" charset="0"/>
              </a:rPr>
              <a:t>, p.14682.</a:t>
            </a:r>
            <a:r>
              <a:rPr lang="en-US" sz="1500" i="0" dirty="0">
                <a:solidFill>
                  <a:srgbClr val="222222"/>
                </a:solidFill>
                <a:effectLst/>
                <a:highlight>
                  <a:srgbClr val="FFFFFF"/>
                </a:highlight>
                <a:latin typeface="Arial" panose="020B0604020202020204" pitchFamily="34" charset="0"/>
              </a:rPr>
              <a:t> </a:t>
            </a:r>
          </a:p>
          <a:p>
            <a:pPr marL="342900" indent="-342900" algn="l">
              <a:spcAft>
                <a:spcPts val="3000"/>
              </a:spcAft>
              <a:buFont typeface="Arial" panose="020B0604020202020204" pitchFamily="34" charset="0"/>
              <a:buChar char="•"/>
            </a:pPr>
            <a:r>
              <a:rPr lang="en-US" sz="1500" i="0" dirty="0">
                <a:solidFill>
                  <a:srgbClr val="222222"/>
                </a:solidFill>
                <a:effectLst/>
                <a:highlight>
                  <a:srgbClr val="FFFFFF"/>
                </a:highlight>
                <a:latin typeface="Arial" panose="020B0604020202020204" pitchFamily="34" charset="0"/>
              </a:rPr>
              <a:t>Loche M, Scaringi G, Blahůt J, Hartvich F (2022). </a:t>
            </a:r>
            <a:r>
              <a:rPr lang="en-US" sz="1500" b="1" i="0" dirty="0">
                <a:solidFill>
                  <a:srgbClr val="222222"/>
                </a:solidFill>
                <a:effectLst/>
                <a:highlight>
                  <a:srgbClr val="FFFFFF"/>
                </a:highlight>
                <a:latin typeface="Arial" panose="020B0604020202020204" pitchFamily="34" charset="0"/>
              </a:rPr>
              <a:t>Investigating the potential of infrared thermography to inform on physical and mechanical properties of soils for geotechnical </a:t>
            </a:r>
            <a:r>
              <a:rPr lang="en-US" sz="1500" b="1" dirty="0">
                <a:solidFill>
                  <a:srgbClr val="222222"/>
                </a:solidFill>
                <a:highlight>
                  <a:srgbClr val="FFFFFF"/>
                </a:highlight>
                <a:latin typeface="Arial" panose="020B0604020202020204" pitchFamily="34" charset="0"/>
              </a:rPr>
              <a:t>e</a:t>
            </a:r>
            <a:r>
              <a:rPr lang="en-US" sz="1500" b="1" i="0" dirty="0">
                <a:solidFill>
                  <a:srgbClr val="222222"/>
                </a:solidFill>
                <a:effectLst/>
                <a:highlight>
                  <a:srgbClr val="FFFFFF"/>
                </a:highlight>
                <a:latin typeface="Arial" panose="020B0604020202020204" pitchFamily="34" charset="0"/>
              </a:rPr>
              <a:t>ngineering</a:t>
            </a:r>
            <a:r>
              <a:rPr lang="en-US" sz="1500"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Remote Sensing</a:t>
            </a:r>
            <a:r>
              <a:rPr lang="en-US" sz="1500"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14</a:t>
            </a:r>
            <a:r>
              <a:rPr lang="en-US" sz="1500" i="0" dirty="0">
                <a:solidFill>
                  <a:srgbClr val="222222"/>
                </a:solidFill>
                <a:effectLst/>
                <a:highlight>
                  <a:srgbClr val="FFFFFF"/>
                </a:highlight>
                <a:latin typeface="Arial" panose="020B0604020202020204" pitchFamily="34" charset="0"/>
              </a:rPr>
              <a:t>(16), p.4067.</a:t>
            </a:r>
          </a:p>
          <a:p>
            <a:pPr marL="342900" indent="-342900" algn="l">
              <a:spcAft>
                <a:spcPts val="3000"/>
              </a:spcAft>
              <a:buFont typeface="Arial" panose="020B0604020202020204" pitchFamily="34" charset="0"/>
              <a:buChar char="•"/>
            </a:pPr>
            <a:r>
              <a:rPr lang="en-US" sz="1500" i="0" dirty="0">
                <a:solidFill>
                  <a:srgbClr val="222222"/>
                </a:solidFill>
                <a:effectLst/>
                <a:highlight>
                  <a:srgbClr val="FFFFFF"/>
                </a:highlight>
                <a:latin typeface="Arial" panose="020B0604020202020204" pitchFamily="34" charset="0"/>
              </a:rPr>
              <a:t>Loche M, Scaringi G, Yunus AP, Catani F, Tanyaş H, Frodella W, Fan X, Lombardo L (2022). </a:t>
            </a:r>
            <a:r>
              <a:rPr lang="en-US" sz="1500" b="1" i="0" dirty="0">
                <a:solidFill>
                  <a:srgbClr val="222222"/>
                </a:solidFill>
                <a:effectLst/>
                <a:highlight>
                  <a:srgbClr val="FFFFFF"/>
                </a:highlight>
                <a:latin typeface="Arial" panose="020B0604020202020204" pitchFamily="34" charset="0"/>
              </a:rPr>
              <a:t>Surface temperature controls the pattern of post-earthquake landslide activity</a:t>
            </a:r>
            <a:r>
              <a:rPr lang="en-US" sz="1500" i="0" dirty="0">
                <a:solidFill>
                  <a:srgbClr val="222222"/>
                </a:solidFill>
                <a:effectLst/>
                <a:highlight>
                  <a:srgbClr val="FFFFFF"/>
                </a:highlight>
                <a:latin typeface="Arial" panose="020B0604020202020204" pitchFamily="34" charset="0"/>
              </a:rPr>
              <a:t>.</a:t>
            </a:r>
            <a:r>
              <a:rPr lang="en-US" sz="1500" b="1"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Scientific Reports</a:t>
            </a:r>
            <a:r>
              <a:rPr lang="en-US" sz="1500"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12</a:t>
            </a:r>
            <a:r>
              <a:rPr lang="en-US" sz="1500" i="0" dirty="0">
                <a:solidFill>
                  <a:srgbClr val="222222"/>
                </a:solidFill>
                <a:effectLst/>
                <a:highlight>
                  <a:srgbClr val="FFFFFF"/>
                </a:highlight>
                <a:latin typeface="Arial" panose="020B0604020202020204" pitchFamily="34" charset="0"/>
              </a:rPr>
              <a:t>(1), p.988.</a:t>
            </a:r>
          </a:p>
          <a:p>
            <a:pPr marL="342900" indent="-342900" algn="l">
              <a:spcAft>
                <a:spcPts val="3000"/>
              </a:spcAft>
              <a:buFont typeface="Arial" panose="020B0604020202020204" pitchFamily="34" charset="0"/>
              <a:buChar char="•"/>
            </a:pPr>
            <a:r>
              <a:rPr lang="en-US" sz="1500" i="0" dirty="0">
                <a:solidFill>
                  <a:srgbClr val="222222"/>
                </a:solidFill>
                <a:effectLst/>
                <a:highlight>
                  <a:srgbClr val="FFFFFF"/>
                </a:highlight>
                <a:latin typeface="Arial" panose="020B0604020202020204" pitchFamily="34" charset="0"/>
              </a:rPr>
              <a:t>Scaringi G, Loche M (2022). </a:t>
            </a:r>
            <a:r>
              <a:rPr lang="en-US" sz="1500" b="1" i="0" dirty="0">
                <a:solidFill>
                  <a:srgbClr val="222222"/>
                </a:solidFill>
                <a:effectLst/>
                <a:highlight>
                  <a:srgbClr val="FFFFFF"/>
                </a:highlight>
                <a:latin typeface="Arial" panose="020B0604020202020204" pitchFamily="34" charset="0"/>
              </a:rPr>
              <a:t>A thermo-hydro-mechanical approach to soil slope stability under climate change</a:t>
            </a:r>
            <a:r>
              <a:rPr lang="en-US" sz="1500" i="0" dirty="0">
                <a:solidFill>
                  <a:srgbClr val="222222"/>
                </a:solidFill>
                <a:effectLst/>
                <a:highlight>
                  <a:srgbClr val="FFFFFF"/>
                </a:highlight>
                <a:latin typeface="Arial" panose="020B0604020202020204" pitchFamily="34" charset="0"/>
              </a:rPr>
              <a:t>.</a:t>
            </a:r>
            <a:br>
              <a:rPr lang="en-US" sz="1500" dirty="0">
                <a:solidFill>
                  <a:srgbClr val="222222"/>
                </a:solidFill>
                <a:highlight>
                  <a:srgbClr val="FFFFFF"/>
                </a:highlight>
                <a:latin typeface="Arial" panose="020B0604020202020204" pitchFamily="34" charset="0"/>
              </a:rPr>
            </a:br>
            <a:r>
              <a:rPr lang="en-US" sz="1500" i="1" dirty="0">
                <a:solidFill>
                  <a:srgbClr val="222222"/>
                </a:solidFill>
                <a:effectLst/>
                <a:highlight>
                  <a:srgbClr val="FFFFFF"/>
                </a:highlight>
                <a:latin typeface="Arial" panose="020B0604020202020204" pitchFamily="34" charset="0"/>
              </a:rPr>
              <a:t>Geomorphology</a:t>
            </a:r>
            <a:r>
              <a:rPr lang="en-US" sz="1500"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401</a:t>
            </a:r>
            <a:r>
              <a:rPr lang="en-US" sz="1500" i="0" dirty="0">
                <a:solidFill>
                  <a:srgbClr val="222222"/>
                </a:solidFill>
                <a:effectLst/>
                <a:highlight>
                  <a:srgbClr val="FFFFFF"/>
                </a:highlight>
                <a:latin typeface="Arial" panose="020B0604020202020204" pitchFamily="34" charset="0"/>
              </a:rPr>
              <a:t>, p.108108.</a:t>
            </a:r>
          </a:p>
          <a:p>
            <a:pPr marL="342900" indent="-342900" algn="l">
              <a:spcAft>
                <a:spcPts val="1200"/>
              </a:spcAft>
              <a:buFont typeface="Arial" panose="020B0604020202020204" pitchFamily="34" charset="0"/>
              <a:buChar char="•"/>
            </a:pPr>
            <a:r>
              <a:rPr lang="en-US" sz="1500" i="0" dirty="0">
                <a:solidFill>
                  <a:srgbClr val="222222"/>
                </a:solidFill>
                <a:effectLst/>
                <a:highlight>
                  <a:srgbClr val="FFFFFF"/>
                </a:highlight>
                <a:latin typeface="Arial" panose="020B0604020202020204" pitchFamily="34" charset="0"/>
              </a:rPr>
              <a:t>Loche M, Scaringi G, Blahůt J, et al. (2021). </a:t>
            </a:r>
            <a:r>
              <a:rPr lang="en-US" sz="1500" b="1" i="0" dirty="0">
                <a:solidFill>
                  <a:srgbClr val="222222"/>
                </a:solidFill>
                <a:effectLst/>
                <a:highlight>
                  <a:srgbClr val="FFFFFF"/>
                </a:highlight>
                <a:latin typeface="Arial" panose="020B0604020202020204" pitchFamily="34" charset="0"/>
              </a:rPr>
              <a:t>An infrared thermography approach to evaluate the strength of a rock cliff</a:t>
            </a:r>
            <a:r>
              <a:rPr lang="en-US" sz="1500" i="0" dirty="0">
                <a:solidFill>
                  <a:srgbClr val="222222"/>
                </a:solidFill>
                <a:effectLst/>
                <a:highlight>
                  <a:srgbClr val="FFFFFF"/>
                </a:highlight>
                <a:latin typeface="Arial" panose="020B0604020202020204" pitchFamily="34" charset="0"/>
              </a:rPr>
              <a:t>.</a:t>
            </a:r>
            <a:r>
              <a:rPr lang="en-US" sz="1500" b="1" i="0" dirty="0">
                <a:solidFill>
                  <a:srgbClr val="222222"/>
                </a:solidFill>
                <a:effectLst/>
                <a:highlight>
                  <a:srgbClr val="FFFFFF"/>
                </a:highlight>
                <a:latin typeface="Arial" panose="020B0604020202020204" pitchFamily="34" charset="0"/>
              </a:rPr>
              <a:t> </a:t>
            </a:r>
            <a:br>
              <a:rPr lang="en-US" sz="1500" b="1" i="0" dirty="0">
                <a:solidFill>
                  <a:srgbClr val="222222"/>
                </a:solidFill>
                <a:effectLst/>
                <a:highlight>
                  <a:srgbClr val="FFFFFF"/>
                </a:highlight>
                <a:latin typeface="Arial" panose="020B0604020202020204" pitchFamily="34" charset="0"/>
              </a:rPr>
            </a:br>
            <a:r>
              <a:rPr lang="en-US" sz="1500" i="1" dirty="0">
                <a:solidFill>
                  <a:srgbClr val="222222"/>
                </a:solidFill>
                <a:effectLst/>
                <a:highlight>
                  <a:srgbClr val="FFFFFF"/>
                </a:highlight>
                <a:latin typeface="Arial" panose="020B0604020202020204" pitchFamily="34" charset="0"/>
              </a:rPr>
              <a:t>Remote Sensing</a:t>
            </a:r>
            <a:r>
              <a:rPr lang="en-US" sz="1500" i="0" dirty="0">
                <a:solidFill>
                  <a:srgbClr val="222222"/>
                </a:solidFill>
                <a:effectLst/>
                <a:highlight>
                  <a:srgbClr val="FFFFFF"/>
                </a:highlight>
                <a:latin typeface="Arial" panose="020B0604020202020204" pitchFamily="34" charset="0"/>
              </a:rPr>
              <a:t>, </a:t>
            </a:r>
            <a:r>
              <a:rPr lang="en-US" sz="1500" i="1" dirty="0">
                <a:solidFill>
                  <a:srgbClr val="222222"/>
                </a:solidFill>
                <a:effectLst/>
                <a:highlight>
                  <a:srgbClr val="FFFFFF"/>
                </a:highlight>
                <a:latin typeface="Arial" panose="020B0604020202020204" pitchFamily="34" charset="0"/>
              </a:rPr>
              <a:t>13</a:t>
            </a:r>
            <a:r>
              <a:rPr lang="en-US" sz="1500" i="0" dirty="0">
                <a:solidFill>
                  <a:srgbClr val="222222"/>
                </a:solidFill>
                <a:effectLst/>
                <a:highlight>
                  <a:srgbClr val="FFFFFF"/>
                </a:highlight>
                <a:latin typeface="Arial" panose="020B0604020202020204" pitchFamily="34" charset="0"/>
              </a:rPr>
              <a:t>(7), p.1265.</a:t>
            </a:r>
            <a:endParaRPr lang="en-US" sz="15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68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Introduction</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2</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20" name="TextBox 19">
            <a:extLst>
              <a:ext uri="{FF2B5EF4-FFF2-40B4-BE49-F238E27FC236}">
                <a16:creationId xmlns:a16="http://schemas.microsoft.com/office/drawing/2014/main" id="{4B53D06E-8E0D-3190-DDBD-AFFA683BA416}"/>
              </a:ext>
            </a:extLst>
          </p:cNvPr>
          <p:cNvSpPr txBox="1"/>
          <p:nvPr/>
        </p:nvSpPr>
        <p:spPr>
          <a:xfrm>
            <a:off x="80963" y="1128375"/>
            <a:ext cx="12030075" cy="4924425"/>
          </a:xfrm>
          <a:prstGeom prst="rect">
            <a:avLst/>
          </a:prstGeom>
          <a:noFill/>
        </p:spPr>
        <p:txBody>
          <a:bodyPr wrap="square" lIns="91440" tIns="0" rIns="91440" bIns="0" rtlCol="0">
            <a:spAutoFit/>
          </a:bodyPr>
          <a:lstStyle/>
          <a:p>
            <a:pPr marL="285750" indent="-285750" algn="l">
              <a:spcAft>
                <a:spcPts val="600"/>
              </a:spcAft>
              <a:buFont typeface="Arial" panose="020B0604020202020204" pitchFamily="34" charset="0"/>
              <a:buChar char="•"/>
            </a:pPr>
            <a:r>
              <a:rPr lang="en-US" sz="2000" dirty="0">
                <a:latin typeface="Arial" panose="020B0604020202020204" pitchFamily="34" charset="0"/>
                <a:ea typeface="Arial Unicode MS" panose="020B0604020202020204" pitchFamily="34" charset="-128"/>
                <a:cs typeface="Arial" panose="020B0604020202020204" pitchFamily="34" charset="0"/>
              </a:rPr>
              <a:t>The physical </a:t>
            </a:r>
            <a:r>
              <a:rPr lang="en-US" sz="2000" dirty="0" err="1">
                <a:latin typeface="Arial" panose="020B0604020202020204" pitchFamily="34" charset="0"/>
                <a:ea typeface="Arial Unicode MS" panose="020B0604020202020204" pitchFamily="34" charset="-128"/>
                <a:cs typeface="Arial" panose="020B0604020202020204" pitchFamily="34" charset="0"/>
              </a:rPr>
              <a:t>characterisation</a:t>
            </a:r>
            <a:r>
              <a:rPr lang="en-US" sz="2000" dirty="0">
                <a:latin typeface="Arial" panose="020B0604020202020204" pitchFamily="34" charset="0"/>
                <a:ea typeface="Arial Unicode MS" panose="020B0604020202020204" pitchFamily="34" charset="-128"/>
                <a:cs typeface="Arial" panose="020B0604020202020204" pitchFamily="34" charset="0"/>
              </a:rPr>
              <a:t> of rock samples remains fundamental for identifying potential instability in rock masses prone to landslides.</a:t>
            </a:r>
          </a:p>
          <a:p>
            <a:pPr marL="285750" indent="-285750" algn="l">
              <a:spcAft>
                <a:spcPts val="600"/>
              </a:spcAft>
              <a:buFont typeface="Arial" panose="020B0604020202020204" pitchFamily="34" charset="0"/>
              <a:buChar char="•"/>
            </a:pPr>
            <a:endParaRPr lang="en-US" sz="2000" b="1" dirty="0">
              <a:solidFill>
                <a:srgbClr val="C0504D">
                  <a:lumMod val="75000"/>
                </a:srgbClr>
              </a:solidFill>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endParaRPr lang="en-US" sz="2000" b="1" dirty="0">
              <a:solidFill>
                <a:srgbClr val="C0504D">
                  <a:lumMod val="75000"/>
                </a:srgbClr>
              </a:solidFill>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b="0" i="0" dirty="0">
                <a:effectLst/>
                <a:latin typeface="Arial" panose="020B0604020202020204" pitchFamily="34" charset="0"/>
                <a:ea typeface="Arial Unicode MS" panose="020B0604020202020204" pitchFamily="34" charset="-128"/>
                <a:cs typeface="Arial" panose="020B0604020202020204" pitchFamily="34" charset="0"/>
              </a:rPr>
              <a:t>InfraRed Thermography (IRT) has emerged for </a:t>
            </a:r>
            <a:endParaRPr lang="en-US" sz="2000" dirty="0">
              <a:latin typeface="Arial" panose="020B0604020202020204" pitchFamily="34" charset="0"/>
              <a:ea typeface="Arial Unicode MS" panose="020B0604020202020204" pitchFamily="34" charset="-128"/>
              <a:cs typeface="Arial" panose="020B0604020202020204" pitchFamily="34" charset="0"/>
            </a:endParaRPr>
          </a:p>
          <a:p>
            <a:pPr algn="l">
              <a:spcAft>
                <a:spcPts val="600"/>
              </a:spcAft>
            </a:pPr>
            <a:r>
              <a:rPr lang="en-US" sz="2000" b="0" i="0" dirty="0">
                <a:effectLst/>
                <a:latin typeface="Arial" panose="020B0604020202020204" pitchFamily="34" charset="0"/>
                <a:ea typeface="Arial Unicode MS" panose="020B0604020202020204" pitchFamily="34" charset="-128"/>
                <a:cs typeface="Arial" panose="020B0604020202020204" pitchFamily="34" charset="0"/>
              </a:rPr>
              <a:t>    its potential to shed light onto physical properties </a:t>
            </a:r>
          </a:p>
          <a:p>
            <a:pPr algn="l">
              <a:spcAft>
                <a:spcPts val="600"/>
              </a:spcAft>
            </a:pPr>
            <a:r>
              <a:rPr lang="en-US" sz="2000" dirty="0">
                <a:latin typeface="Arial" panose="020B0604020202020204" pitchFamily="34" charset="0"/>
                <a:ea typeface="Arial Unicode MS" panose="020B0604020202020204" pitchFamily="34" charset="-128"/>
                <a:cs typeface="Arial" panose="020B0604020202020204" pitchFamily="34" charset="0"/>
              </a:rPr>
              <a:t>    </a:t>
            </a:r>
            <a:r>
              <a:rPr lang="en-US" sz="2000" b="0" i="0" dirty="0">
                <a:effectLst/>
                <a:latin typeface="Arial" panose="020B0604020202020204" pitchFamily="34" charset="0"/>
                <a:ea typeface="Arial Unicode MS" panose="020B0604020202020204" pitchFamily="34" charset="-128"/>
                <a:cs typeface="Arial" panose="020B0604020202020204" pitchFamily="34" charset="0"/>
              </a:rPr>
              <a:t>of rock masses.</a:t>
            </a:r>
          </a:p>
          <a:p>
            <a:pPr marL="285750" indent="-285750" algn="l">
              <a:spcAft>
                <a:spcPts val="600"/>
              </a:spcAft>
              <a:buFont typeface="Arial" panose="020B0604020202020204" pitchFamily="34" charset="0"/>
              <a:buChar char="•"/>
            </a:pPr>
            <a:endParaRPr lang="en-US" sz="2000" b="0" i="0" dirty="0">
              <a:effectLst/>
              <a:latin typeface="Arial" panose="020B0604020202020204" pitchFamily="34" charset="0"/>
              <a:ea typeface="Arial Unicode MS" panose="020B0604020202020204" pitchFamily="34" charset="-128"/>
              <a:cs typeface="Arial" panose="020B0604020202020204" pitchFamily="34" charset="0"/>
            </a:endParaRPr>
          </a:p>
          <a:p>
            <a:pPr marL="285750" indent="-285750" algn="l">
              <a:spcAft>
                <a:spcPts val="600"/>
              </a:spcAft>
              <a:buFont typeface="Arial" panose="020B0604020202020204" pitchFamily="34" charset="0"/>
              <a:buChar char="•"/>
            </a:pPr>
            <a:endParaRPr lang="en-US" sz="2000" b="0" i="0" dirty="0">
              <a:effectLst/>
              <a:latin typeface="Arial" panose="020B0604020202020204" pitchFamily="34" charset="0"/>
              <a:ea typeface="Arial Unicode MS" panose="020B0604020202020204" pitchFamily="34" charset="-128"/>
              <a:cs typeface="Arial" panose="020B0604020202020204" pitchFamily="34" charset="0"/>
            </a:endParaRPr>
          </a:p>
          <a:p>
            <a:pPr marL="285750" indent="-285750">
              <a:spcAft>
                <a:spcPts val="600"/>
              </a:spcAft>
              <a:buFont typeface="Arial" panose="020B0604020202020204" pitchFamily="34" charset="0"/>
              <a:buChar char="•"/>
            </a:pPr>
            <a:r>
              <a:rPr lang="en-US" sz="2000" dirty="0">
                <a:effectLst/>
                <a:latin typeface="Arial" panose="020B0604020202020204" pitchFamily="34" charset="0"/>
                <a:ea typeface="Arial Unicode MS" panose="020B0604020202020204" pitchFamily="34" charset="-128"/>
                <a:cs typeface="Arial" panose="020B0604020202020204" pitchFamily="34" charset="0"/>
              </a:rPr>
              <a:t>Indeed, Land Surface Temperature (LST) </a:t>
            </a:r>
            <a:br>
              <a:rPr lang="en-US" sz="2000" dirty="0">
                <a:effectLst/>
                <a:latin typeface="Arial" panose="020B0604020202020204" pitchFamily="34" charset="0"/>
                <a:ea typeface="Arial Unicode MS" panose="020B0604020202020204" pitchFamily="34" charset="-128"/>
                <a:cs typeface="Arial" panose="020B0604020202020204" pitchFamily="34" charset="0"/>
              </a:rPr>
            </a:br>
            <a:r>
              <a:rPr lang="en-US" sz="2000" dirty="0">
                <a:effectLst/>
                <a:latin typeface="Arial" panose="020B0604020202020204" pitchFamily="34" charset="0"/>
                <a:ea typeface="Arial Unicode MS" panose="020B0604020202020204" pitchFamily="34" charset="-128"/>
                <a:cs typeface="Arial" panose="020B0604020202020204" pitchFamily="34" charset="0"/>
              </a:rPr>
              <a:t>has been identified as a proxy </a:t>
            </a:r>
            <a:br>
              <a:rPr lang="en-US" sz="2000" dirty="0">
                <a:effectLst/>
                <a:latin typeface="Arial" panose="020B0604020202020204" pitchFamily="34" charset="0"/>
                <a:ea typeface="Arial Unicode MS" panose="020B0604020202020204" pitchFamily="34" charset="-128"/>
                <a:cs typeface="Arial" panose="020B0604020202020204" pitchFamily="34" charset="0"/>
              </a:rPr>
            </a:br>
            <a:r>
              <a:rPr lang="en-US" sz="2000" dirty="0">
                <a:effectLst/>
                <a:latin typeface="Arial" panose="020B0604020202020204" pitchFamily="34" charset="0"/>
                <a:ea typeface="Arial Unicode MS" panose="020B0604020202020204" pitchFamily="34" charset="-128"/>
                <a:cs typeface="Arial" panose="020B0604020202020204" pitchFamily="34" charset="0"/>
              </a:rPr>
              <a:t>for properties such as porosity and </a:t>
            </a:r>
            <a:br>
              <a:rPr lang="en-US" sz="2000" dirty="0">
                <a:effectLst/>
                <a:latin typeface="Arial" panose="020B0604020202020204" pitchFamily="34" charset="0"/>
                <a:ea typeface="Arial Unicode MS" panose="020B0604020202020204" pitchFamily="34" charset="-128"/>
                <a:cs typeface="Arial" panose="020B0604020202020204" pitchFamily="34" charset="0"/>
              </a:rPr>
            </a:br>
            <a:r>
              <a:rPr lang="en-US" sz="2000" dirty="0">
                <a:effectLst/>
                <a:latin typeface="Arial" panose="020B0604020202020204" pitchFamily="34" charset="0"/>
                <a:ea typeface="Arial Unicode MS" panose="020B0604020202020204" pitchFamily="34" charset="-128"/>
                <a:cs typeface="Arial" panose="020B0604020202020204" pitchFamily="34" charset="0"/>
              </a:rPr>
              <a:t>parameters such as the compressive </a:t>
            </a:r>
            <a:br>
              <a:rPr lang="en-US" sz="2000" dirty="0">
                <a:effectLst/>
                <a:latin typeface="Arial" panose="020B0604020202020204" pitchFamily="34" charset="0"/>
                <a:ea typeface="Arial Unicode MS" panose="020B0604020202020204" pitchFamily="34" charset="-128"/>
                <a:cs typeface="Arial" panose="020B0604020202020204" pitchFamily="34" charset="0"/>
              </a:rPr>
            </a:br>
            <a:r>
              <a:rPr lang="en-US" sz="2000" dirty="0">
                <a:effectLst/>
                <a:latin typeface="Arial" panose="020B0604020202020204" pitchFamily="34" charset="0"/>
                <a:ea typeface="Arial Unicode MS" panose="020B0604020202020204" pitchFamily="34" charset="-128"/>
                <a:cs typeface="Arial" panose="020B0604020202020204" pitchFamily="34" charset="0"/>
              </a:rPr>
              <a:t>strength.</a:t>
            </a:r>
          </a:p>
        </p:txBody>
      </p:sp>
      <p:pic>
        <p:nvPicPr>
          <p:cNvPr id="4" name="Picture 3" descr="A multicolored image of a car&#10;&#10;Description automatically generated">
            <a:extLst>
              <a:ext uri="{FF2B5EF4-FFF2-40B4-BE49-F238E27FC236}">
                <a16:creationId xmlns:a16="http://schemas.microsoft.com/office/drawing/2014/main" id="{F80D6EF3-3A84-DCB7-0118-960DE33D8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6336" y="1771281"/>
            <a:ext cx="5683148" cy="4248000"/>
          </a:xfrm>
          <a:prstGeom prst="rect">
            <a:avLst/>
          </a:prstGeom>
        </p:spPr>
      </p:pic>
      <p:sp>
        <p:nvSpPr>
          <p:cNvPr id="6" name="TextBox 5">
            <a:extLst>
              <a:ext uri="{FF2B5EF4-FFF2-40B4-BE49-F238E27FC236}">
                <a16:creationId xmlns:a16="http://schemas.microsoft.com/office/drawing/2014/main" id="{E70054BE-A928-1D62-A084-5D24E324B32B}"/>
              </a:ext>
            </a:extLst>
          </p:cNvPr>
          <p:cNvSpPr txBox="1"/>
          <p:nvPr/>
        </p:nvSpPr>
        <p:spPr>
          <a:xfrm>
            <a:off x="468512" y="6552379"/>
            <a:ext cx="8360856" cy="307777"/>
          </a:xfrm>
          <a:prstGeom prst="rect">
            <a:avLst/>
          </a:prstGeom>
          <a:noFill/>
        </p:spPr>
        <p:txBody>
          <a:bodyPr wrap="square" rtlCol="0">
            <a:spAutoFit/>
          </a:bodyPr>
          <a:lstStyle/>
          <a:p>
            <a:r>
              <a:rPr lang="en-GB" sz="1400" dirty="0">
                <a:latin typeface="Arial" panose="020B0604020202020204" pitchFamily="34" charset="0"/>
                <a:ea typeface="Arial Unicode MS" panose="020B0604020202020204"/>
                <a:cs typeface="Arial" panose="020B0604020202020204" pitchFamily="34" charset="0"/>
              </a:rPr>
              <a:t>(Loche et al, </a:t>
            </a:r>
            <a:r>
              <a:rPr lang="en-GB" sz="1400" dirty="0">
                <a:latin typeface="Arial" panose="020B0604020202020204" pitchFamily="34" charset="0"/>
                <a:ea typeface="Arial Unicode MS" panose="020B0604020202020204"/>
                <a:cs typeface="Arial" panose="020B0604020202020204" pitchFamily="34" charset="0"/>
                <a:hlinkClick r:id="rId3"/>
              </a:rPr>
              <a:t>2024</a:t>
            </a:r>
            <a:r>
              <a:rPr lang="en-GB" sz="1400" dirty="0">
                <a:latin typeface="Arial" panose="020B0604020202020204" pitchFamily="34" charset="0"/>
                <a:ea typeface="Arial Unicode MS" panose="020B0604020202020204"/>
                <a:cs typeface="Arial" panose="020B0604020202020204" pitchFamily="34" charset="0"/>
              </a:rPr>
              <a:t>. </a:t>
            </a:r>
            <a:r>
              <a:rPr lang="en-US" sz="1400" dirty="0">
                <a:latin typeface="Arial" panose="020B0604020202020204" pitchFamily="34" charset="0"/>
                <a:ea typeface="Arial Unicode MS" panose="020B0604020202020204"/>
                <a:cs typeface="Arial" panose="020B0604020202020204" pitchFamily="34" charset="0"/>
              </a:rPr>
              <a:t>Infrared thermography reveals weathering hotspots at the </a:t>
            </a:r>
            <a:r>
              <a:rPr lang="en-US" sz="1400" dirty="0" err="1">
                <a:latin typeface="Arial" panose="020B0604020202020204" pitchFamily="34" charset="0"/>
                <a:ea typeface="Arial Unicode MS" panose="020B0604020202020204"/>
                <a:cs typeface="Arial" panose="020B0604020202020204" pitchFamily="34" charset="0"/>
              </a:rPr>
              <a:t>Požáry</a:t>
            </a:r>
            <a:r>
              <a:rPr lang="en-US" sz="1400" dirty="0">
                <a:latin typeface="Arial" panose="020B0604020202020204" pitchFamily="34" charset="0"/>
                <a:ea typeface="Arial Unicode MS" panose="020B0604020202020204"/>
                <a:cs typeface="Arial" panose="020B0604020202020204" pitchFamily="34" charset="0"/>
              </a:rPr>
              <a:t> field laboratory</a:t>
            </a:r>
            <a:r>
              <a:rPr lang="en-GB" sz="1400" dirty="0">
                <a:latin typeface="Arial" panose="020B0604020202020204" pitchFamily="34" charset="0"/>
                <a:ea typeface="Arial Unicode MS" panose="020B0604020202020204"/>
                <a:cs typeface="Arial" panose="020B0604020202020204" pitchFamily="34" charset="0"/>
              </a:rPr>
              <a:t>)</a:t>
            </a:r>
          </a:p>
        </p:txBody>
      </p:sp>
    </p:spTree>
    <p:extLst>
      <p:ext uri="{BB962C8B-B14F-4D97-AF65-F5344CB8AC3E}">
        <p14:creationId xmlns:p14="http://schemas.microsoft.com/office/powerpoint/2010/main" val="45377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Study area</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3</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20" name="TextBox 19">
            <a:extLst>
              <a:ext uri="{FF2B5EF4-FFF2-40B4-BE49-F238E27FC236}">
                <a16:creationId xmlns:a16="http://schemas.microsoft.com/office/drawing/2014/main" id="{4B53D06E-8E0D-3190-DDBD-AFFA683BA416}"/>
              </a:ext>
            </a:extLst>
          </p:cNvPr>
          <p:cNvSpPr txBox="1"/>
          <p:nvPr/>
        </p:nvSpPr>
        <p:spPr>
          <a:xfrm>
            <a:off x="619125" y="1204578"/>
            <a:ext cx="5329392" cy="4385816"/>
          </a:xfrm>
          <a:prstGeom prst="rect">
            <a:avLst/>
          </a:prstGeom>
          <a:noFill/>
        </p:spPr>
        <p:txBody>
          <a:bodyPr wrap="square" lIns="91440" tIns="0" rIns="91440" bIns="0" rtlCol="0">
            <a:spAutoFit/>
          </a:bodyPr>
          <a:lstStyle/>
          <a:p>
            <a:pPr algn="l">
              <a:spcAft>
                <a:spcPts val="600"/>
              </a:spcAft>
            </a:pPr>
            <a:r>
              <a:rPr lang="en-US" sz="2000" b="1" dirty="0" err="1">
                <a:latin typeface="Arial" panose="020B0604020202020204" pitchFamily="34" charset="0"/>
                <a:cs typeface="Arial" panose="020B0604020202020204" pitchFamily="34" charset="0"/>
              </a:rPr>
              <a:t>Požáry</a:t>
            </a:r>
            <a:r>
              <a:rPr lang="en-US" sz="2000" b="1" dirty="0">
                <a:latin typeface="Arial" panose="020B0604020202020204" pitchFamily="34" charset="0"/>
                <a:cs typeface="Arial" panose="020B0604020202020204" pitchFamily="34" charset="0"/>
              </a:rPr>
              <a:t> field laboratory:</a:t>
            </a:r>
            <a:r>
              <a:rPr lang="en-US" sz="2000" b="1" dirty="0">
                <a:solidFill>
                  <a:srgbClr val="C0504D">
                    <a:lumMod val="75000"/>
                  </a:srgbClr>
                </a:solidFill>
                <a:latin typeface="Arial" panose="020B0604020202020204" pitchFamily="34" charset="0"/>
                <a:cs typeface="Arial" panose="020B0604020202020204" pitchFamily="34" charset="0"/>
              </a:rPr>
              <a:t> </a:t>
            </a:r>
          </a:p>
          <a:p>
            <a:pPr algn="l">
              <a:spcAft>
                <a:spcPts val="600"/>
              </a:spcAft>
            </a:pPr>
            <a:endParaRPr lang="en-US" sz="2000" b="1" dirty="0">
              <a:solidFill>
                <a:srgbClr val="C0504D">
                  <a:lumMod val="75000"/>
                </a:srgbClr>
              </a:solidFill>
              <a:latin typeface="Arial" panose="020B0604020202020204" pitchFamily="34" charset="0"/>
              <a:cs typeface="Arial" panose="020B0604020202020204" pitchFamily="34" charset="0"/>
            </a:endParaRPr>
          </a:p>
          <a:p>
            <a:pPr algn="l">
              <a:spcAft>
                <a:spcPts val="600"/>
              </a:spcAft>
            </a:pPr>
            <a:r>
              <a:rPr lang="en-US" sz="2000" b="1" dirty="0">
                <a:solidFill>
                  <a:srgbClr val="C0504D">
                    <a:lumMod val="75000"/>
                  </a:srgbClr>
                </a:solidFill>
                <a:latin typeface="Arial" panose="020B0604020202020204" pitchFamily="34" charset="0"/>
                <a:cs typeface="Arial" panose="020B0604020202020204" pitchFamily="34" charset="0"/>
              </a:rPr>
              <a:t>	</a:t>
            </a: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 Location of the study area in Czech Republic.</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b) </a:t>
            </a:r>
            <a:r>
              <a:rPr lang="en-US" sz="2000" dirty="0" err="1">
                <a:latin typeface="Arial" panose="020B0604020202020204" pitchFamily="34" charset="0"/>
                <a:cs typeface="Arial" panose="020B0604020202020204" pitchFamily="34" charset="0"/>
              </a:rPr>
              <a:t>Požáry</a:t>
            </a:r>
            <a:r>
              <a:rPr lang="en-US" sz="2000" dirty="0">
                <a:latin typeface="Arial" panose="020B0604020202020204" pitchFamily="34" charset="0"/>
                <a:cs typeface="Arial" panose="020B0604020202020204" pitchFamily="34" charset="0"/>
              </a:rPr>
              <a:t> Test Site is a former granodiorite quarry, identified by the red rectangle.</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 Overview of the west-facing rock wall.</a:t>
            </a:r>
          </a:p>
        </p:txBody>
      </p:sp>
      <p:pic>
        <p:nvPicPr>
          <p:cNvPr id="14" name="Picture 13" descr="A map and a rock wall&#10;&#10;Description automatically generated">
            <a:extLst>
              <a:ext uri="{FF2B5EF4-FFF2-40B4-BE49-F238E27FC236}">
                <a16:creationId xmlns:a16="http://schemas.microsoft.com/office/drawing/2014/main" id="{28E8976F-B774-CEF6-9907-FA062196B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666243"/>
            <a:ext cx="5615940" cy="4370705"/>
          </a:xfrm>
          <a:prstGeom prst="rect">
            <a:avLst/>
          </a:prstGeom>
        </p:spPr>
      </p:pic>
    </p:spTree>
    <p:extLst>
      <p:ext uri="{BB962C8B-B14F-4D97-AF65-F5344CB8AC3E}">
        <p14:creationId xmlns:p14="http://schemas.microsoft.com/office/powerpoint/2010/main" val="208121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Field experimental evidence </a:t>
              </a:r>
              <a:r>
                <a:rPr lang="en-US" sz="1600" b="0" i="0" dirty="0">
                  <a:effectLst/>
                  <a:latin typeface="Arial" panose="020B0604020202020204" pitchFamily="34" charset="0"/>
                  <a:cs typeface="Arial" panose="020B0604020202020204" pitchFamily="34" charset="0"/>
                </a:rPr>
                <a:t>|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4</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0" name="TextBox 9">
            <a:extLst>
              <a:ext uri="{FF2B5EF4-FFF2-40B4-BE49-F238E27FC236}">
                <a16:creationId xmlns:a16="http://schemas.microsoft.com/office/drawing/2014/main" id="{E70A6F35-A051-35C5-5C91-33AD78596391}"/>
              </a:ext>
            </a:extLst>
          </p:cNvPr>
          <p:cNvSpPr txBox="1"/>
          <p:nvPr/>
        </p:nvSpPr>
        <p:spPr>
          <a:xfrm>
            <a:off x="7529513" y="1928589"/>
            <a:ext cx="4581525" cy="3000821"/>
          </a:xfrm>
          <a:prstGeom prst="rect">
            <a:avLst/>
          </a:prstGeom>
          <a:noFill/>
        </p:spPr>
        <p:txBody>
          <a:bodyPr wrap="square" lIns="91440" tIns="0" rIns="91440" bIns="0" rtlCol="0">
            <a:spAutoFit/>
          </a:bodyPr>
          <a:lstStyle/>
          <a:p>
            <a:pPr algn="l">
              <a:spcAft>
                <a:spcPts val="600"/>
              </a:spcAft>
            </a:pPr>
            <a:r>
              <a:rPr lang="en-US" sz="2000" b="1" dirty="0">
                <a:latin typeface="Arial" panose="020B0604020202020204" pitchFamily="34" charset="0"/>
                <a:cs typeface="Arial" panose="020B0604020202020204" pitchFamily="34" charset="0"/>
              </a:rPr>
              <a:t>IRT suggests diverse rock </a:t>
            </a:r>
            <a:r>
              <a:rPr lang="en-US" sz="2000" b="1" dirty="0" err="1">
                <a:latin typeface="Arial" panose="020B0604020202020204" pitchFamily="34" charset="0"/>
                <a:cs typeface="Arial" panose="020B0604020202020204" pitchFamily="34" charset="0"/>
              </a:rPr>
              <a:t>behaviours</a:t>
            </a:r>
            <a:r>
              <a:rPr lang="en-US" sz="2000" b="1" dirty="0">
                <a:latin typeface="Arial" panose="020B0604020202020204" pitchFamily="34" charset="0"/>
                <a:cs typeface="Arial" panose="020B0604020202020204" pitchFamily="34" charset="0"/>
              </a:rPr>
              <a:t>:</a:t>
            </a:r>
          </a:p>
          <a:p>
            <a:pPr algn="l">
              <a:spcAft>
                <a:spcPts val="600"/>
              </a:spcAft>
            </a:pPr>
            <a:endParaRPr lang="en-US" sz="2000" b="1"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Thermograms were recorded at the slope scale where substantial thermal anomalies appeared.</a:t>
            </a: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ROIs were selected based on the visual anomalies of the acquired images.</a:t>
            </a:r>
          </a:p>
        </p:txBody>
      </p:sp>
      <p:pic>
        <p:nvPicPr>
          <p:cNvPr id="11" name="Picture 10" descr="A collage of images of a rock&#10;&#10;Description automatically generated">
            <a:extLst>
              <a:ext uri="{FF2B5EF4-FFF2-40B4-BE49-F238E27FC236}">
                <a16:creationId xmlns:a16="http://schemas.microsoft.com/office/drawing/2014/main" id="{F8024ED4-057B-4A9F-F33E-A8739E6A0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12" y="1406903"/>
            <a:ext cx="6606622" cy="4370400"/>
          </a:xfrm>
          <a:prstGeom prst="rect">
            <a:avLst/>
          </a:prstGeom>
        </p:spPr>
      </p:pic>
    </p:spTree>
    <p:extLst>
      <p:ext uri="{BB962C8B-B14F-4D97-AF65-F5344CB8AC3E}">
        <p14:creationId xmlns:p14="http://schemas.microsoft.com/office/powerpoint/2010/main" val="211780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Field experimental evidence </a:t>
              </a:r>
              <a:r>
                <a:rPr lang="en-US" sz="1600" b="0" i="0" dirty="0">
                  <a:effectLst/>
                  <a:latin typeface="Arial" panose="020B0604020202020204" pitchFamily="34" charset="0"/>
                  <a:cs typeface="Arial" panose="020B0604020202020204" pitchFamily="34" charset="0"/>
                </a:rPr>
                <a:t>|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5</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0" name="TextBox 9">
            <a:extLst>
              <a:ext uri="{FF2B5EF4-FFF2-40B4-BE49-F238E27FC236}">
                <a16:creationId xmlns:a16="http://schemas.microsoft.com/office/drawing/2014/main" id="{E70A6F35-A051-35C5-5C91-33AD78596391}"/>
              </a:ext>
            </a:extLst>
          </p:cNvPr>
          <p:cNvSpPr txBox="1"/>
          <p:nvPr/>
        </p:nvSpPr>
        <p:spPr>
          <a:xfrm>
            <a:off x="80963" y="1027722"/>
            <a:ext cx="11991975" cy="1692771"/>
          </a:xfrm>
          <a:prstGeom prst="rect">
            <a:avLst/>
          </a:prstGeom>
          <a:noFill/>
        </p:spPr>
        <p:txBody>
          <a:bodyPr wrap="square" lIns="91440" tIns="0" rIns="91440" bIns="0" rtlCol="0">
            <a:spAutoFit/>
          </a:bodyPr>
          <a:lstStyle/>
          <a:p>
            <a:pPr algn="l">
              <a:spcAft>
                <a:spcPts val="600"/>
              </a:spcAft>
            </a:pPr>
            <a:r>
              <a:rPr lang="en-US" sz="2000" b="1" dirty="0">
                <a:latin typeface="Arial" panose="020B0604020202020204" pitchFamily="34" charset="0"/>
                <a:cs typeface="Arial" panose="020B0604020202020204" pitchFamily="34" charset="0"/>
              </a:rPr>
              <a:t>Cooling patterns:</a:t>
            </a: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 Cooling phase of the three ROIs (A, B, C) after the peak temperature (15:50) till the lowest temperature. </a:t>
            </a:r>
          </a:p>
          <a:p>
            <a:pPr marL="285750" indent="-285750" algn="l">
              <a:spcAft>
                <a:spcPts val="600"/>
              </a:spcAft>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b) Detail of the first five hours (300 min) of the cooling phase and the time of the inflection point for all the ROIs, reached at 18:00.</a:t>
            </a:r>
          </a:p>
        </p:txBody>
      </p:sp>
      <p:pic>
        <p:nvPicPr>
          <p:cNvPr id="4" name="Picture 3" descr="A graph of different colored lines&#10;&#10;Description automatically generated">
            <a:extLst>
              <a:ext uri="{FF2B5EF4-FFF2-40B4-BE49-F238E27FC236}">
                <a16:creationId xmlns:a16="http://schemas.microsoft.com/office/drawing/2014/main" id="{9C0B28B5-312C-481A-6200-5C8B38BE08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7952" y="2785792"/>
            <a:ext cx="8530950" cy="3636000"/>
          </a:xfrm>
          <a:prstGeom prst="rect">
            <a:avLst/>
          </a:prstGeom>
          <a:noFill/>
          <a:ln>
            <a:noFill/>
          </a:ln>
        </p:spPr>
      </p:pic>
    </p:spTree>
    <p:extLst>
      <p:ext uri="{BB962C8B-B14F-4D97-AF65-F5344CB8AC3E}">
        <p14:creationId xmlns:p14="http://schemas.microsoft.com/office/powerpoint/2010/main" val="97458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Laboratory experimental evidence </a:t>
              </a:r>
              <a:r>
                <a:rPr lang="en-US" sz="1600" b="0" i="0" dirty="0">
                  <a:effectLst/>
                  <a:latin typeface="Arial" panose="020B0604020202020204" pitchFamily="34" charset="0"/>
                  <a:cs typeface="Arial" panose="020B0604020202020204" pitchFamily="34" charset="0"/>
                </a:rPr>
                <a:t>|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6</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7" name="TextBox 16">
            <a:extLst>
              <a:ext uri="{FF2B5EF4-FFF2-40B4-BE49-F238E27FC236}">
                <a16:creationId xmlns:a16="http://schemas.microsoft.com/office/drawing/2014/main" id="{B8C23043-D691-A7B8-922E-AC22D6E51798}"/>
              </a:ext>
            </a:extLst>
          </p:cNvPr>
          <p:cNvSpPr txBox="1"/>
          <p:nvPr/>
        </p:nvSpPr>
        <p:spPr>
          <a:xfrm>
            <a:off x="80963" y="1027722"/>
            <a:ext cx="8635715" cy="2539157"/>
          </a:xfrm>
          <a:prstGeom prst="rect">
            <a:avLst/>
          </a:prstGeom>
          <a:noFill/>
        </p:spPr>
        <p:txBody>
          <a:bodyPr wrap="square" lIns="91440" tIns="0" rIns="91440" bIns="0" rtlCol="0">
            <a:spAutoFit/>
          </a:bodyPr>
          <a:lstStyle/>
          <a:p>
            <a:pPr algn="l">
              <a:spcAft>
                <a:spcPts val="600"/>
              </a:spcAft>
            </a:pPr>
            <a:r>
              <a:rPr lang="en-US" sz="2000" b="1" dirty="0">
                <a:latin typeface="Arial" panose="020B0604020202020204" pitchFamily="34" charset="0"/>
                <a:cs typeface="Arial" panose="020B0604020202020204" pitchFamily="34" charset="0"/>
              </a:rPr>
              <a:t>Physical and mechanical properties of the samples confirm the diverse thermal </a:t>
            </a:r>
            <a:r>
              <a:rPr lang="en-US" sz="2000" b="1" dirty="0" err="1">
                <a:latin typeface="Arial" panose="020B0604020202020204" pitchFamily="34" charset="0"/>
                <a:cs typeface="Arial" panose="020B0604020202020204" pitchFamily="34" charset="0"/>
              </a:rPr>
              <a:t>behaviours</a:t>
            </a:r>
            <a:r>
              <a:rPr lang="en-US" sz="2000" b="1" dirty="0">
                <a:latin typeface="Arial" panose="020B0604020202020204" pitchFamily="34" charset="0"/>
                <a:cs typeface="Arial" panose="020B0604020202020204" pitchFamily="34" charset="0"/>
              </a:rPr>
              <a:t>:</a:t>
            </a: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 the table, the mean values (µ) are presented together with corresponding relative standard deviations (</a:t>
            </a:r>
            <a:r>
              <a:rPr lang="el-GR" sz="2000" dirty="0">
                <a:latin typeface="Arial" panose="020B0604020202020204" pitchFamily="34" charset="0"/>
                <a:cs typeface="Arial" panose="020B0604020202020204" pitchFamily="34" charset="0"/>
              </a:rPr>
              <a:t>σ), </a:t>
            </a:r>
            <a:r>
              <a:rPr lang="en-US" sz="2000" dirty="0">
                <a:latin typeface="Arial" panose="020B0604020202020204" pitchFamily="34" charset="0"/>
                <a:cs typeface="Arial" panose="020B0604020202020204" pitchFamily="34" charset="0"/>
              </a:rPr>
              <a:t>where available, expressed as a percentage of the mean value. Grain density (</a:t>
            </a:r>
            <a:r>
              <a:rPr lang="el-GR" sz="2000" dirty="0">
                <a:latin typeface="Arial" panose="020B0604020202020204" pitchFamily="34" charset="0"/>
                <a:cs typeface="Arial" panose="020B0604020202020204" pitchFamily="34" charset="0"/>
              </a:rPr>
              <a:t>ρ</a:t>
            </a:r>
            <a:r>
              <a:rPr lang="en-US" sz="2000" dirty="0">
                <a:latin typeface="Arial" panose="020B0604020202020204" pitchFamily="34" charset="0"/>
                <a:cs typeface="Arial" panose="020B0604020202020204" pitchFamily="34" charset="0"/>
              </a:rPr>
              <a:t>S); dry density (</a:t>
            </a:r>
            <a:r>
              <a:rPr lang="el-GR" sz="2000" dirty="0">
                <a:latin typeface="Arial" panose="020B0604020202020204" pitchFamily="34" charset="0"/>
                <a:cs typeface="Arial" panose="020B0604020202020204" pitchFamily="34" charset="0"/>
              </a:rPr>
              <a:t>ρ</a:t>
            </a:r>
            <a:r>
              <a:rPr lang="en-US" sz="2000" dirty="0">
                <a:latin typeface="Arial" panose="020B0604020202020204" pitchFamily="34" charset="0"/>
                <a:cs typeface="Arial" panose="020B0604020202020204" pitchFamily="34" charset="0"/>
              </a:rPr>
              <a:t>D); total porosity (n); P-wave velocity (</a:t>
            </a:r>
            <a:r>
              <a:rPr lang="en-US" sz="2000" dirty="0" err="1">
                <a:latin typeface="Arial" panose="020B0604020202020204" pitchFamily="34" charset="0"/>
                <a:cs typeface="Arial" panose="020B0604020202020204" pitchFamily="34" charset="0"/>
              </a:rPr>
              <a:t>vP</a:t>
            </a:r>
            <a:r>
              <a:rPr lang="en-US" sz="2000" dirty="0">
                <a:latin typeface="Arial" panose="020B0604020202020204" pitchFamily="34" charset="0"/>
                <a:cs typeface="Arial" panose="020B0604020202020204" pitchFamily="34" charset="0"/>
              </a:rPr>
              <a:t>); shear wave velocity (</a:t>
            </a:r>
            <a:r>
              <a:rPr lang="en-US" sz="2000" dirty="0" err="1">
                <a:latin typeface="Arial" panose="020B0604020202020204" pitchFamily="34" charset="0"/>
                <a:cs typeface="Arial" panose="020B0604020202020204" pitchFamily="34" charset="0"/>
              </a:rPr>
              <a:t>vS</a:t>
            </a:r>
            <a:r>
              <a:rPr lang="en-US" sz="2000" dirty="0">
                <a:latin typeface="Arial" panose="020B0604020202020204" pitchFamily="34" charset="0"/>
                <a:cs typeface="Arial" panose="020B0604020202020204" pitchFamily="34" charset="0"/>
              </a:rPr>
              <a:t>); Young moduli (Ed); Poisson ratio (</a:t>
            </a:r>
            <a:r>
              <a:rPr lang="en-US" sz="2000" dirty="0" err="1">
                <a:latin typeface="Arial" panose="020B0604020202020204" pitchFamily="34" charset="0"/>
                <a:cs typeface="Arial" panose="020B0604020202020204" pitchFamily="34" charset="0"/>
              </a:rPr>
              <a:t>vd</a:t>
            </a:r>
            <a:r>
              <a:rPr lang="en-US" sz="2000" dirty="0">
                <a:latin typeface="Arial" panose="020B0604020202020204" pitchFamily="34" charset="0"/>
                <a:cs typeface="Arial" panose="020B0604020202020204" pitchFamily="34" charset="0"/>
              </a:rPr>
              <a:t>); Shear moduli (</a:t>
            </a:r>
            <a:r>
              <a:rPr lang="en-US" sz="2000" dirty="0" err="1">
                <a:latin typeface="Arial" panose="020B0604020202020204" pitchFamily="34" charset="0"/>
                <a:cs typeface="Arial" panose="020B0604020202020204" pitchFamily="34" charset="0"/>
              </a:rPr>
              <a:t>ud</a:t>
            </a:r>
            <a:r>
              <a:rPr lang="en-US" sz="2000" dirty="0">
                <a:latin typeface="Arial" panose="020B0604020202020204" pitchFamily="34" charset="0"/>
                <a:cs typeface="Arial" panose="020B0604020202020204" pitchFamily="34" charset="0"/>
              </a:rPr>
              <a:t>); Bulk moduli (</a:t>
            </a:r>
            <a:r>
              <a:rPr lang="en-US" sz="2000" dirty="0" err="1">
                <a:latin typeface="Arial" panose="020B0604020202020204" pitchFamily="34" charset="0"/>
                <a:cs typeface="Arial" panose="020B0604020202020204" pitchFamily="34" charset="0"/>
              </a:rPr>
              <a:t>Kd</a:t>
            </a:r>
            <a:r>
              <a:rPr lang="en-US" sz="2000" dirty="0">
                <a:latin typeface="Arial" panose="020B0604020202020204" pitchFamily="34" charset="0"/>
                <a:cs typeface="Arial" panose="020B0604020202020204" pitchFamily="34" charset="0"/>
              </a:rPr>
              <a:t>); mode I fracture toughness (KIC). </a:t>
            </a:r>
          </a:p>
        </p:txBody>
      </p:sp>
      <p:graphicFrame>
        <p:nvGraphicFramePr>
          <p:cNvPr id="4" name="Table 3">
            <a:extLst>
              <a:ext uri="{FF2B5EF4-FFF2-40B4-BE49-F238E27FC236}">
                <a16:creationId xmlns:a16="http://schemas.microsoft.com/office/drawing/2014/main" id="{D783649F-BD4B-26B2-B3D9-770F7763E19B}"/>
              </a:ext>
            </a:extLst>
          </p:cNvPr>
          <p:cNvGraphicFramePr>
            <a:graphicFrameLocks noGrp="1"/>
          </p:cNvGraphicFramePr>
          <p:nvPr>
            <p:extLst>
              <p:ext uri="{D42A27DB-BD31-4B8C-83A1-F6EECF244321}">
                <p14:modId xmlns:p14="http://schemas.microsoft.com/office/powerpoint/2010/main" val="3112182745"/>
              </p:ext>
            </p:extLst>
          </p:nvPr>
        </p:nvGraphicFramePr>
        <p:xfrm>
          <a:off x="136922" y="3545593"/>
          <a:ext cx="8579756" cy="3127248"/>
        </p:xfrm>
        <a:graphic>
          <a:graphicData uri="http://schemas.openxmlformats.org/drawingml/2006/table">
            <a:tbl>
              <a:tblPr firstRow="1" firstCol="1" bandRow="1">
                <a:tableStyleId>{5C22544A-7EE6-4342-B048-85BDC9FD1C3A}</a:tableStyleId>
              </a:tblPr>
              <a:tblGrid>
                <a:gridCol w="1505192">
                  <a:extLst>
                    <a:ext uri="{9D8B030D-6E8A-4147-A177-3AD203B41FA5}">
                      <a16:colId xmlns:a16="http://schemas.microsoft.com/office/drawing/2014/main" val="3396193327"/>
                    </a:ext>
                  </a:extLst>
                </a:gridCol>
                <a:gridCol w="1179094">
                  <a:extLst>
                    <a:ext uri="{9D8B030D-6E8A-4147-A177-3AD203B41FA5}">
                      <a16:colId xmlns:a16="http://schemas.microsoft.com/office/drawing/2014/main" val="260736307"/>
                    </a:ext>
                  </a:extLst>
                </a:gridCol>
                <a:gridCol w="1179094">
                  <a:extLst>
                    <a:ext uri="{9D8B030D-6E8A-4147-A177-3AD203B41FA5}">
                      <a16:colId xmlns:a16="http://schemas.microsoft.com/office/drawing/2014/main" val="1341105903"/>
                    </a:ext>
                  </a:extLst>
                </a:gridCol>
                <a:gridCol w="1179094">
                  <a:extLst>
                    <a:ext uri="{9D8B030D-6E8A-4147-A177-3AD203B41FA5}">
                      <a16:colId xmlns:a16="http://schemas.microsoft.com/office/drawing/2014/main" val="386351464"/>
                    </a:ext>
                  </a:extLst>
                </a:gridCol>
                <a:gridCol w="1179094">
                  <a:extLst>
                    <a:ext uri="{9D8B030D-6E8A-4147-A177-3AD203B41FA5}">
                      <a16:colId xmlns:a16="http://schemas.microsoft.com/office/drawing/2014/main" val="138620417"/>
                    </a:ext>
                  </a:extLst>
                </a:gridCol>
                <a:gridCol w="1179094">
                  <a:extLst>
                    <a:ext uri="{9D8B030D-6E8A-4147-A177-3AD203B41FA5}">
                      <a16:colId xmlns:a16="http://schemas.microsoft.com/office/drawing/2014/main" val="2793320734"/>
                    </a:ext>
                  </a:extLst>
                </a:gridCol>
                <a:gridCol w="1179094">
                  <a:extLst>
                    <a:ext uri="{9D8B030D-6E8A-4147-A177-3AD203B41FA5}">
                      <a16:colId xmlns:a16="http://schemas.microsoft.com/office/drawing/2014/main" val="699094908"/>
                    </a:ext>
                  </a:extLst>
                </a:gridCol>
              </a:tblGrid>
              <a:tr h="0">
                <a:tc>
                  <a:txBody>
                    <a:bodyPr/>
                    <a:lstStyle/>
                    <a:p>
                      <a:pPr marL="0" marR="0" algn="l">
                        <a:lnSpc>
                          <a:spcPct val="95000"/>
                        </a:lnSpc>
                        <a:spcBef>
                          <a:spcPts val="300"/>
                        </a:spcBef>
                        <a:spcAft>
                          <a:spcPts val="600"/>
                        </a:spcAft>
                      </a:pPr>
                      <a:r>
                        <a:rPr lang="en-GB" sz="1800" dirty="0">
                          <a:solidFill>
                            <a:schemeClr val="tx1"/>
                          </a:solidFill>
                          <a:effectLst/>
                        </a:rPr>
                        <a:t>Sample</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95000"/>
                        </a:lnSpc>
                        <a:spcBef>
                          <a:spcPts val="300"/>
                        </a:spcBef>
                        <a:spcAft>
                          <a:spcPts val="600"/>
                        </a:spcAft>
                      </a:pPr>
                      <a:r>
                        <a:rPr lang="en-GB" sz="1800">
                          <a:solidFill>
                            <a:schemeClr val="tx1"/>
                          </a:solidFill>
                          <a:effectLst/>
                        </a:rPr>
                        <a:t>A</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marL="0" marR="0" algn="ctr">
                        <a:lnSpc>
                          <a:spcPct val="95000"/>
                        </a:lnSpc>
                        <a:spcBef>
                          <a:spcPts val="300"/>
                        </a:spcBef>
                        <a:spcAft>
                          <a:spcPts val="600"/>
                        </a:spcAft>
                      </a:pPr>
                      <a:r>
                        <a:rPr lang="en-GB" sz="1800">
                          <a:solidFill>
                            <a:schemeClr val="tx1"/>
                          </a:solidFill>
                          <a:effectLst/>
                        </a:rPr>
                        <a:t>B</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marL="0" marR="0" algn="ctr">
                        <a:lnSpc>
                          <a:spcPct val="95000"/>
                        </a:lnSpc>
                        <a:spcBef>
                          <a:spcPts val="300"/>
                        </a:spcBef>
                        <a:spcAft>
                          <a:spcPts val="600"/>
                        </a:spcAft>
                      </a:pPr>
                      <a:r>
                        <a:rPr lang="en-GB" sz="1800">
                          <a:solidFill>
                            <a:schemeClr val="tx1"/>
                          </a:solidFill>
                          <a:effectLst/>
                        </a:rPr>
                        <a:t>C</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893511078"/>
                  </a:ext>
                </a:extLst>
              </a:tr>
              <a:tr h="0">
                <a:tc>
                  <a:txBody>
                    <a:bodyPr/>
                    <a:lstStyle/>
                    <a:p>
                      <a:pPr marL="0" marR="0" algn="l">
                        <a:lnSpc>
                          <a:spcPct val="95000"/>
                        </a:lnSpc>
                        <a:spcBef>
                          <a:spcPts val="300"/>
                        </a:spcBef>
                        <a:spcAft>
                          <a:spcPts val="600"/>
                        </a:spcAft>
                      </a:pPr>
                      <a:r>
                        <a:rPr lang="en-GB" sz="1800" dirty="0">
                          <a:solidFill>
                            <a:schemeClr val="tx1"/>
                          </a:solidFill>
                          <a:effectLst/>
                        </a:rPr>
                        <a:t> </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µ</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σ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µ</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σ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µ</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σ (%)</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5816"/>
                  </a:ext>
                </a:extLst>
              </a:tr>
              <a:tr h="0">
                <a:tc>
                  <a:txBody>
                    <a:bodyPr/>
                    <a:lstStyle/>
                    <a:p>
                      <a:pPr marL="0" marR="0" algn="l">
                        <a:lnSpc>
                          <a:spcPct val="95000"/>
                        </a:lnSpc>
                        <a:spcBef>
                          <a:spcPts val="300"/>
                        </a:spcBef>
                        <a:spcAft>
                          <a:spcPts val="600"/>
                        </a:spcAft>
                      </a:pPr>
                      <a:r>
                        <a:rPr lang="en-GB" sz="1800" dirty="0" err="1">
                          <a:solidFill>
                            <a:schemeClr val="tx1"/>
                          </a:solidFill>
                          <a:effectLst/>
                        </a:rPr>
                        <a:t>ρS</a:t>
                      </a:r>
                      <a:r>
                        <a:rPr lang="en-GB" sz="1800" dirty="0">
                          <a:solidFill>
                            <a:schemeClr val="tx1"/>
                          </a:solidFill>
                          <a:effectLst/>
                        </a:rPr>
                        <a:t> (g/cm</a:t>
                      </a:r>
                      <a:r>
                        <a:rPr lang="en-GB" sz="1800" baseline="30000" dirty="0">
                          <a:solidFill>
                            <a:schemeClr val="tx1"/>
                          </a:solidFill>
                          <a:effectLst/>
                        </a:rPr>
                        <a:t>3</a:t>
                      </a:r>
                      <a:r>
                        <a:rPr lang="en-GB" sz="1800" dirty="0">
                          <a:solidFill>
                            <a:schemeClr val="tx1"/>
                          </a:solidFill>
                          <a:effectLst/>
                        </a:rPr>
                        <a:t>)</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2.667</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0.1</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2.662</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0.1</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2.649</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0.2</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941698"/>
                  </a:ext>
                </a:extLst>
              </a:tr>
              <a:tr h="0">
                <a:tc>
                  <a:txBody>
                    <a:bodyPr/>
                    <a:lstStyle/>
                    <a:p>
                      <a:pPr marL="0" marR="0" algn="l">
                        <a:lnSpc>
                          <a:spcPct val="95000"/>
                        </a:lnSpc>
                        <a:spcBef>
                          <a:spcPts val="300"/>
                        </a:spcBef>
                        <a:spcAft>
                          <a:spcPts val="600"/>
                        </a:spcAft>
                      </a:pPr>
                      <a:r>
                        <a:rPr lang="en-GB" sz="1800" dirty="0" err="1">
                          <a:solidFill>
                            <a:schemeClr val="tx1"/>
                          </a:solidFill>
                          <a:effectLst/>
                        </a:rPr>
                        <a:t>ρD</a:t>
                      </a:r>
                      <a:r>
                        <a:rPr lang="en-GB" sz="1800" dirty="0">
                          <a:solidFill>
                            <a:schemeClr val="tx1"/>
                          </a:solidFill>
                          <a:effectLst/>
                        </a:rPr>
                        <a:t> (g/cm</a:t>
                      </a:r>
                      <a:r>
                        <a:rPr lang="en-GB" sz="1800" baseline="30000" dirty="0">
                          <a:solidFill>
                            <a:schemeClr val="tx1"/>
                          </a:solidFill>
                          <a:effectLst/>
                        </a:rPr>
                        <a:t>3</a:t>
                      </a:r>
                      <a:r>
                        <a:rPr lang="en-GB" sz="1800" dirty="0">
                          <a:solidFill>
                            <a:schemeClr val="tx1"/>
                          </a:solidFill>
                          <a:effectLst/>
                        </a:rPr>
                        <a:t>)</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2.639</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2.608</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2.550</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7766656"/>
                  </a:ext>
                </a:extLst>
              </a:tr>
              <a:tr h="0">
                <a:tc>
                  <a:txBody>
                    <a:bodyPr/>
                    <a:lstStyle/>
                    <a:p>
                      <a:pPr marL="0" marR="0" algn="l">
                        <a:lnSpc>
                          <a:spcPct val="95000"/>
                        </a:lnSpc>
                        <a:spcBef>
                          <a:spcPts val="300"/>
                        </a:spcBef>
                        <a:spcAft>
                          <a:spcPts val="600"/>
                        </a:spcAft>
                      </a:pPr>
                      <a:r>
                        <a:rPr lang="en-GB" sz="1800">
                          <a:solidFill>
                            <a:schemeClr val="tx1"/>
                          </a:solidFill>
                          <a:effectLst/>
                        </a:rPr>
                        <a:t>n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0.90</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 </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1.69</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3.75</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7497874"/>
                  </a:ext>
                </a:extLst>
              </a:tr>
              <a:tr h="0">
                <a:tc>
                  <a:txBody>
                    <a:bodyPr/>
                    <a:lstStyle/>
                    <a:p>
                      <a:pPr marL="0" marR="0" algn="l">
                        <a:lnSpc>
                          <a:spcPct val="95000"/>
                        </a:lnSpc>
                        <a:spcBef>
                          <a:spcPts val="300"/>
                        </a:spcBef>
                        <a:spcAft>
                          <a:spcPts val="600"/>
                        </a:spcAft>
                      </a:pPr>
                      <a:r>
                        <a:rPr lang="en-GB" sz="1800">
                          <a:solidFill>
                            <a:schemeClr val="tx1"/>
                          </a:solidFill>
                          <a:effectLst/>
                        </a:rPr>
                        <a:t>vP (km/s)</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3.650</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2.9</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2.510</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8.6</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1.494</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26.1</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0749676"/>
                  </a:ext>
                </a:extLst>
              </a:tr>
              <a:tr h="0">
                <a:tc>
                  <a:txBody>
                    <a:bodyPr/>
                    <a:lstStyle/>
                    <a:p>
                      <a:pPr marL="0" marR="0" algn="l">
                        <a:lnSpc>
                          <a:spcPct val="95000"/>
                        </a:lnSpc>
                        <a:spcBef>
                          <a:spcPts val="300"/>
                        </a:spcBef>
                        <a:spcAft>
                          <a:spcPts val="600"/>
                        </a:spcAft>
                      </a:pPr>
                      <a:r>
                        <a:rPr lang="en-GB" sz="1800" dirty="0" err="1">
                          <a:solidFill>
                            <a:schemeClr val="tx1"/>
                          </a:solidFill>
                          <a:effectLst/>
                        </a:rPr>
                        <a:t>vS</a:t>
                      </a:r>
                      <a:r>
                        <a:rPr lang="en-GB" sz="1800" dirty="0">
                          <a:solidFill>
                            <a:schemeClr val="tx1"/>
                          </a:solidFill>
                          <a:effectLst/>
                        </a:rPr>
                        <a:t> (km/s)</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2.234</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4.7</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1.633</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12.0</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0.987</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21.5</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191538"/>
                  </a:ext>
                </a:extLst>
              </a:tr>
              <a:tr h="0">
                <a:tc>
                  <a:txBody>
                    <a:bodyPr/>
                    <a:lstStyle/>
                    <a:p>
                      <a:pPr marL="0" marR="0" algn="l">
                        <a:lnSpc>
                          <a:spcPct val="95000"/>
                        </a:lnSpc>
                        <a:spcBef>
                          <a:spcPts val="300"/>
                        </a:spcBef>
                        <a:spcAft>
                          <a:spcPts val="600"/>
                        </a:spcAft>
                      </a:pPr>
                      <a:r>
                        <a:rPr lang="en-GB" sz="1800" dirty="0">
                          <a:solidFill>
                            <a:schemeClr val="tx1"/>
                          </a:solidFill>
                          <a:effectLst/>
                        </a:rPr>
                        <a:t>Ed (</a:t>
                      </a:r>
                      <a:r>
                        <a:rPr lang="en-GB" sz="1800" dirty="0" err="1">
                          <a:solidFill>
                            <a:schemeClr val="tx1"/>
                          </a:solidFill>
                          <a:effectLst/>
                        </a:rPr>
                        <a:t>GPa</a:t>
                      </a:r>
                      <a:r>
                        <a:rPr lang="en-GB" sz="1800" dirty="0">
                          <a:solidFill>
                            <a:schemeClr val="tx1"/>
                          </a:solidFill>
                          <a:effectLst/>
                        </a:rPr>
                        <a:t>)</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31.6</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6.8</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15.8</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19.9</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5.6</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52.7</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2822221"/>
                  </a:ext>
                </a:extLst>
              </a:tr>
              <a:tr h="0">
                <a:tc>
                  <a:txBody>
                    <a:bodyPr/>
                    <a:lstStyle/>
                    <a:p>
                      <a:pPr marL="0" marR="0" algn="l">
                        <a:lnSpc>
                          <a:spcPct val="95000"/>
                        </a:lnSpc>
                        <a:spcBef>
                          <a:spcPts val="300"/>
                        </a:spcBef>
                        <a:spcAft>
                          <a:spcPts val="600"/>
                        </a:spcAft>
                      </a:pPr>
                      <a:r>
                        <a:rPr lang="en-GB" sz="1800">
                          <a:solidFill>
                            <a:schemeClr val="tx1"/>
                          </a:solidFill>
                          <a:effectLst/>
                        </a:rPr>
                        <a:t>vd </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0.20</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19.9</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0.13</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47.1</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0.06</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284</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628450"/>
                  </a:ext>
                </a:extLst>
              </a:tr>
              <a:tr h="0">
                <a:tc>
                  <a:txBody>
                    <a:bodyPr/>
                    <a:lstStyle/>
                    <a:p>
                      <a:pPr marL="0" marR="0" algn="l">
                        <a:lnSpc>
                          <a:spcPct val="95000"/>
                        </a:lnSpc>
                        <a:spcBef>
                          <a:spcPts val="300"/>
                        </a:spcBef>
                        <a:spcAft>
                          <a:spcPts val="600"/>
                        </a:spcAft>
                      </a:pPr>
                      <a:r>
                        <a:rPr lang="en-GB" sz="1800" dirty="0" err="1">
                          <a:solidFill>
                            <a:schemeClr val="tx1"/>
                          </a:solidFill>
                          <a:effectLst/>
                        </a:rPr>
                        <a:t>uD</a:t>
                      </a:r>
                      <a:r>
                        <a:rPr lang="en-GB" sz="1800" dirty="0">
                          <a:solidFill>
                            <a:schemeClr val="tx1"/>
                          </a:solidFill>
                          <a:effectLst/>
                        </a:rPr>
                        <a:t> (</a:t>
                      </a:r>
                      <a:r>
                        <a:rPr lang="en-GB" sz="1800" dirty="0" err="1">
                          <a:solidFill>
                            <a:schemeClr val="tx1"/>
                          </a:solidFill>
                          <a:effectLst/>
                        </a:rPr>
                        <a:t>GPa</a:t>
                      </a:r>
                      <a:r>
                        <a:rPr lang="en-GB" sz="1800" dirty="0">
                          <a:solidFill>
                            <a:schemeClr val="tx1"/>
                          </a:solidFill>
                          <a:effectLst/>
                        </a:rPr>
                        <a:t>)</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13.2</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9.4</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7.1</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24.8</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2.6</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43.8</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9431693"/>
                  </a:ext>
                </a:extLst>
              </a:tr>
              <a:tr h="0">
                <a:tc>
                  <a:txBody>
                    <a:bodyPr/>
                    <a:lstStyle/>
                    <a:p>
                      <a:pPr marL="0" marR="0" algn="l">
                        <a:lnSpc>
                          <a:spcPct val="95000"/>
                        </a:lnSpc>
                        <a:spcBef>
                          <a:spcPts val="300"/>
                        </a:spcBef>
                        <a:spcAft>
                          <a:spcPts val="600"/>
                        </a:spcAft>
                      </a:pPr>
                      <a:r>
                        <a:rPr lang="en-GB" sz="1800">
                          <a:solidFill>
                            <a:schemeClr val="tx1"/>
                          </a:solidFill>
                          <a:effectLst/>
                        </a:rPr>
                        <a:t>Kd (GPa)</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17.6</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11.3</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7.2</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14.8</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2.6</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69.9</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061756"/>
                  </a:ext>
                </a:extLst>
              </a:tr>
              <a:tr h="0">
                <a:tc>
                  <a:txBody>
                    <a:bodyPr/>
                    <a:lstStyle/>
                    <a:p>
                      <a:pPr marL="0" marR="0" algn="l">
                        <a:lnSpc>
                          <a:spcPct val="95000"/>
                        </a:lnSpc>
                        <a:spcBef>
                          <a:spcPts val="300"/>
                        </a:spcBef>
                        <a:spcAft>
                          <a:spcPts val="600"/>
                        </a:spcAft>
                      </a:pPr>
                      <a:r>
                        <a:rPr lang="en-GB" sz="1800" dirty="0">
                          <a:solidFill>
                            <a:schemeClr val="tx1"/>
                          </a:solidFill>
                          <a:effectLst/>
                        </a:rPr>
                        <a:t>K</a:t>
                      </a:r>
                      <a:r>
                        <a:rPr lang="en-GB" sz="1800" baseline="-25000" dirty="0">
                          <a:solidFill>
                            <a:schemeClr val="tx1"/>
                          </a:solidFill>
                          <a:effectLst/>
                        </a:rPr>
                        <a:t>IC</a:t>
                      </a:r>
                      <a:r>
                        <a:rPr lang="en-GB" sz="1800" dirty="0">
                          <a:solidFill>
                            <a:schemeClr val="tx1"/>
                          </a:solidFill>
                          <a:effectLst/>
                        </a:rPr>
                        <a:t> (MPa)</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0.90</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18.4</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0.45</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14.2</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a:solidFill>
                            <a:schemeClr val="tx1"/>
                          </a:solidFill>
                          <a:effectLst/>
                        </a:rPr>
                        <a:t>0.16</a:t>
                      </a:r>
                      <a:endParaRPr lang="en-GB" sz="180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5000"/>
                        </a:lnSpc>
                        <a:spcBef>
                          <a:spcPts val="300"/>
                        </a:spcBef>
                        <a:spcAft>
                          <a:spcPts val="600"/>
                        </a:spcAft>
                      </a:pPr>
                      <a:r>
                        <a:rPr lang="en-GB" sz="1800" dirty="0">
                          <a:solidFill>
                            <a:schemeClr val="tx1"/>
                          </a:solidFill>
                          <a:effectLst/>
                        </a:rPr>
                        <a:t>16.1</a:t>
                      </a:r>
                      <a:endParaRPr lang="en-GB" sz="1800" dirty="0">
                        <a:solidFill>
                          <a:schemeClr val="tx1"/>
                        </a:solidFill>
                        <a:effectLst/>
                        <a:latin typeface="Palatino Linotype" panose="02040502050505030304" pitchFamily="18" charset="0"/>
                        <a:ea typeface="Times New Roman" panose="02020603050405020304" pitchFamily="18" charset="0"/>
                        <a:cs typeface="Cordia New" panose="020B0304020202020204"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8933413"/>
                  </a:ext>
                </a:extLst>
              </a:tr>
            </a:tbl>
          </a:graphicData>
        </a:graphic>
      </p:graphicFrame>
      <p:pic>
        <p:nvPicPr>
          <p:cNvPr id="2049" name="Picture 1" descr="A diagram of multi box plot with numbers and symbols&#10;&#10;Description automatically generated">
            <a:extLst>
              <a:ext uri="{FF2B5EF4-FFF2-40B4-BE49-F238E27FC236}">
                <a16:creationId xmlns:a16="http://schemas.microsoft.com/office/drawing/2014/main" id="{74B96068-F88B-0A7B-2F4F-990E6C3BB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75"/>
          <a:stretch>
            <a:fillRect/>
          </a:stretch>
        </p:blipFill>
        <p:spPr bwMode="auto">
          <a:xfrm>
            <a:off x="9171112" y="1367688"/>
            <a:ext cx="2701175" cy="20613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6">
            <a:extLst>
              <a:ext uri="{FF2B5EF4-FFF2-40B4-BE49-F238E27FC236}">
                <a16:creationId xmlns:a16="http://schemas.microsoft.com/office/drawing/2014/main" id="{8999A895-EA8F-8BE4-B068-41DFFEF04928}"/>
              </a:ext>
            </a:extLst>
          </p:cNvPr>
          <p:cNvSpPr txBox="1">
            <a:spLocks/>
          </p:cNvSpPr>
          <p:nvPr/>
        </p:nvSpPr>
        <p:spPr>
          <a:xfrm>
            <a:off x="8524568" y="4354979"/>
            <a:ext cx="3244645" cy="15148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dirty="0">
                <a:latin typeface="Arial" panose="020B0604020202020204" pitchFamily="34" charset="0"/>
                <a:cs typeface="Arial" panose="020B0604020202020204" pitchFamily="34" charset="0"/>
              </a:rPr>
              <a:t>The boxplots </a:t>
            </a:r>
            <a:r>
              <a:rPr lang="en-GB" dirty="0">
                <a:latin typeface="Arial" panose="020B0604020202020204" pitchFamily="34" charset="0"/>
                <a:cs typeface="Arial" panose="020B0604020202020204" pitchFamily="34" charset="0"/>
              </a:rPr>
              <a:t>visualise</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mean values </a:t>
            </a:r>
            <a:r>
              <a:rPr lang="en-US"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standard deviations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9211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21223-C6CF-15F3-CC82-0748F243E024}"/>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5B387AFE-E292-D2CA-FCAF-5F825BCAB64D}"/>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6ED038B-E44D-2198-A7F7-735CB3ED99C1}"/>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Laboratory experimental evidence </a:t>
              </a:r>
              <a:r>
                <a:rPr lang="en-US" sz="1600" b="0" i="0" dirty="0">
                  <a:effectLst/>
                  <a:latin typeface="Arial" panose="020B0604020202020204" pitchFamily="34" charset="0"/>
                  <a:cs typeface="Arial" panose="020B0604020202020204" pitchFamily="34" charset="0"/>
                </a:rPr>
                <a:t>|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203F1409-9146-4DAD-8405-CC79E8DF70C4}"/>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7</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1" name="TextBox 10">
            <a:extLst>
              <a:ext uri="{FF2B5EF4-FFF2-40B4-BE49-F238E27FC236}">
                <a16:creationId xmlns:a16="http://schemas.microsoft.com/office/drawing/2014/main" id="{4C694C50-F14B-38A4-3DC0-B5871C072A4B}"/>
              </a:ext>
            </a:extLst>
          </p:cNvPr>
          <p:cNvSpPr txBox="1"/>
          <p:nvPr/>
        </p:nvSpPr>
        <p:spPr>
          <a:xfrm>
            <a:off x="80963" y="1027722"/>
            <a:ext cx="11991975" cy="1308050"/>
          </a:xfrm>
          <a:prstGeom prst="rect">
            <a:avLst/>
          </a:prstGeom>
          <a:noFill/>
        </p:spPr>
        <p:txBody>
          <a:bodyPr wrap="square" lIns="91440" tIns="0" rIns="91440" bIns="0" rtlCol="0">
            <a:spAutoFit/>
          </a:bodyPr>
          <a:lstStyle/>
          <a:p>
            <a:pPr algn="l">
              <a:spcAft>
                <a:spcPts val="600"/>
              </a:spcAft>
            </a:pPr>
            <a:r>
              <a:rPr lang="en-US" sz="2000" b="1" dirty="0">
                <a:latin typeface="Arial" panose="020B0604020202020204" pitchFamily="34" charset="0"/>
                <a:cs typeface="Arial" panose="020B0604020202020204" pitchFamily="34" charset="0"/>
              </a:rPr>
              <a:t>Cooling patterns:</a:t>
            </a: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IRT time-lapse monitoring of cooling phases of cored samples collected at the ROIs and </a:t>
            </a:r>
            <a:r>
              <a:rPr lang="en-US" sz="2000" dirty="0" err="1">
                <a:latin typeface="Arial" panose="020B0604020202020204" pitchFamily="34" charset="0"/>
                <a:cs typeface="Arial" panose="020B0604020202020204" pitchFamily="34" charset="0"/>
              </a:rPr>
              <a:t>analysed</a:t>
            </a:r>
            <a:r>
              <a:rPr lang="en-US" sz="2000" dirty="0">
                <a:latin typeface="Arial" panose="020B0604020202020204" pitchFamily="34" charset="0"/>
                <a:cs typeface="Arial" panose="020B0604020202020204" pitchFamily="34" charset="0"/>
              </a:rPr>
              <a:t> in a climate chamber. Air A, B and C refer to the chamber’s air temperature throughout the three distinct experiments.</a:t>
            </a:r>
          </a:p>
        </p:txBody>
      </p:sp>
      <p:pic>
        <p:nvPicPr>
          <p:cNvPr id="6" name="Picture 5" descr="A graph of different colored lines&#10;&#10;Description automatically generated">
            <a:extLst>
              <a:ext uri="{FF2B5EF4-FFF2-40B4-BE49-F238E27FC236}">
                <a16:creationId xmlns:a16="http://schemas.microsoft.com/office/drawing/2014/main" id="{94F3197C-9442-DBA2-DC2D-0FB0E959C5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989" y="2111056"/>
            <a:ext cx="6738022" cy="4680000"/>
          </a:xfrm>
          <a:prstGeom prst="rect">
            <a:avLst/>
          </a:prstGeom>
          <a:noFill/>
          <a:ln>
            <a:noFill/>
          </a:ln>
        </p:spPr>
      </p:pic>
    </p:spTree>
    <p:extLst>
      <p:ext uri="{BB962C8B-B14F-4D97-AF65-F5344CB8AC3E}">
        <p14:creationId xmlns:p14="http://schemas.microsoft.com/office/powerpoint/2010/main" val="423602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FA508-4AE1-DC7A-C65C-6ED11B974A6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EDD8E2B-98FF-D352-6AF4-2205619DB281}"/>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7BE3D43D-09DD-F9B7-0C85-C4A6521AF1B4}"/>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2944BB0-F450-3DB8-90C6-5E81FC16AE12}"/>
                </a:ext>
              </a:extLst>
            </p:cNvPr>
            <p:cNvSpPr txBox="1"/>
            <p:nvPr/>
          </p:nvSpPr>
          <p:spPr>
            <a:xfrm>
              <a:off x="136922" y="366769"/>
              <a:ext cx="7416402" cy="404042"/>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Methodology </a:t>
              </a:r>
              <a:r>
                <a:rPr lang="en-US" sz="1600" b="0" i="0" dirty="0">
                  <a:effectLst/>
                  <a:latin typeface="Arial" panose="020B0604020202020204" pitchFamily="34" charset="0"/>
                  <a:cs typeface="Arial" panose="020B0604020202020204" pitchFamily="34" charset="0"/>
                </a:rPr>
                <a:t>|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F03F8360-3200-D3AE-3DEE-08391016EC1F}"/>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8</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1" name="TextBox 10">
            <a:extLst>
              <a:ext uri="{FF2B5EF4-FFF2-40B4-BE49-F238E27FC236}">
                <a16:creationId xmlns:a16="http://schemas.microsoft.com/office/drawing/2014/main" id="{249CC997-A2AB-FB77-C88F-C1E074BDFF48}"/>
              </a:ext>
            </a:extLst>
          </p:cNvPr>
          <p:cNvSpPr txBox="1"/>
          <p:nvPr/>
        </p:nvSpPr>
        <p:spPr>
          <a:xfrm>
            <a:off x="80963" y="1027722"/>
            <a:ext cx="11991975" cy="5155257"/>
          </a:xfrm>
          <a:prstGeom prst="rect">
            <a:avLst/>
          </a:prstGeom>
          <a:noFill/>
        </p:spPr>
        <p:txBody>
          <a:bodyPr wrap="square" lIns="91440" tIns="0" rIns="91440" bIns="0" rtlCol="0">
            <a:spAutoFit/>
          </a:bodyPr>
          <a:lstStyle/>
          <a:p>
            <a:pPr algn="l">
              <a:spcAft>
                <a:spcPts val="600"/>
              </a:spcAft>
            </a:pPr>
            <a:r>
              <a:rPr lang="en-US" sz="2000" b="1" dirty="0">
                <a:latin typeface="Arial" panose="020B0604020202020204" pitchFamily="34" charset="0"/>
                <a:cs typeface="Arial" panose="020B0604020202020204" pitchFamily="34" charset="0"/>
              </a:rPr>
              <a:t>Mathematical background:</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quantitatively assess the thermal dynamics of the ROIs, we used the CRI, which quantifies the change in mean temperature (∆T, °C) per unit of time (∆t, min). Higher CRI values correspond to more rapid cooling of the rock mass for a given time interval, as </a:t>
            </a:r>
            <a:r>
              <a:rPr lang="en-US" sz="2000" dirty="0" err="1">
                <a:latin typeface="Arial" panose="020B0604020202020204" pitchFamily="34" charset="0"/>
                <a:cs typeface="Arial" panose="020B0604020202020204" pitchFamily="34" charset="0"/>
              </a:rPr>
              <a:t>summarised</a:t>
            </a:r>
            <a:r>
              <a:rPr lang="en-US" sz="2000" dirty="0">
                <a:latin typeface="Arial" panose="020B0604020202020204" pitchFamily="34" charset="0"/>
                <a:cs typeface="Arial" panose="020B0604020202020204" pitchFamily="34" charset="0"/>
              </a:rPr>
              <a:t> in Eq. (1):</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CRI = ∆T/∆t                                                                         (1)</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laboratory experiments were interpreted through linear relationships. To validate the robustness of these relationships, a Bayesian regression analysis was conducted. Subsequently, a linear regression model was established employing CRI values from the laboratory as predictors for porosity, as delineated in Eq. (2):</a:t>
            </a:r>
          </a:p>
          <a:p>
            <a:pPr marL="285750" indent="-285750" algn="l">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l">
              <a:spcAft>
                <a:spcPts val="600"/>
              </a:spcAft>
            </a:pPr>
            <a:r>
              <a:rPr lang="en-US" sz="2000" dirty="0">
                <a:latin typeface="Arial" panose="020B0604020202020204" pitchFamily="34" charset="0"/>
                <a:cs typeface="Arial" panose="020B0604020202020204" pitchFamily="34" charset="0"/>
              </a:rPr>
              <a:t>                                                                   µn = β1 Xi + β0			                             (2)</a:t>
            </a:r>
          </a:p>
        </p:txBody>
      </p:sp>
    </p:spTree>
    <p:extLst>
      <p:ext uri="{BB962C8B-B14F-4D97-AF65-F5344CB8AC3E}">
        <p14:creationId xmlns:p14="http://schemas.microsoft.com/office/powerpoint/2010/main" val="268992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4CCF5-BB80-1B0A-7AE4-C203370C0C8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6AD8A42-2716-3A93-9241-3A7F3A999709}"/>
              </a:ext>
            </a:extLst>
          </p:cNvPr>
          <p:cNvGrpSpPr/>
          <p:nvPr/>
        </p:nvGrpSpPr>
        <p:grpSpPr>
          <a:xfrm>
            <a:off x="80963" y="185159"/>
            <a:ext cx="12030075" cy="580388"/>
            <a:chOff x="80963" y="92853"/>
            <a:chExt cx="12030075" cy="952402"/>
          </a:xfrm>
        </p:grpSpPr>
        <p:sp>
          <p:nvSpPr>
            <p:cNvPr id="3" name="Rectángulo: esquinas redondeadas 15">
              <a:extLst>
                <a:ext uri="{FF2B5EF4-FFF2-40B4-BE49-F238E27FC236}">
                  <a16:creationId xmlns:a16="http://schemas.microsoft.com/office/drawing/2014/main" id="{49FE4000-95C3-4A46-524B-A2FF88DCCF33}"/>
                </a:ext>
              </a:extLst>
            </p:cNvPr>
            <p:cNvSpPr/>
            <p:nvPr/>
          </p:nvSpPr>
          <p:spPr>
            <a:xfrm>
              <a:off x="80963" y="92853"/>
              <a:ext cx="12030075" cy="952402"/>
            </a:xfrm>
            <a:prstGeom prst="roundRect">
              <a:avLst>
                <a:gd name="adj" fmla="val 27591"/>
              </a:avLst>
            </a:prstGeom>
            <a:solidFill>
              <a:srgbClr val="C0504D">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532685" eaLnBrk="1" fontAlgn="auto" latinLnBrk="0" hangingPunct="1">
                <a:lnSpc>
                  <a:spcPct val="100000"/>
                </a:lnSpc>
                <a:spcBef>
                  <a:spcPts val="0"/>
                </a:spcBef>
                <a:spcAft>
                  <a:spcPts val="0"/>
                </a:spcAft>
                <a:buClrTx/>
                <a:buSzTx/>
                <a:buFontTx/>
                <a:buNone/>
                <a:tabLst/>
                <a:defRPr/>
              </a:pPr>
              <a:endParaRPr kumimoji="0" lang="en-US" sz="4977"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74A13AB-B9DF-63A4-70F5-469FCD60A593}"/>
                </a:ext>
              </a:extLst>
            </p:cNvPr>
            <p:cNvSpPr txBox="1"/>
            <p:nvPr/>
          </p:nvSpPr>
          <p:spPr>
            <a:xfrm>
              <a:off x="136921" y="366770"/>
              <a:ext cx="7738717" cy="404043"/>
            </a:xfrm>
            <a:prstGeom prst="rect">
              <a:avLst/>
            </a:prstGeom>
            <a:noFill/>
          </p:spPr>
          <p:txBody>
            <a:bodyPr wrap="square" lIns="91440" tIns="0" rIns="91440" bIns="0" rtlCol="0">
              <a:spAutoFit/>
            </a:bodyPr>
            <a:lstStyle/>
            <a:p>
              <a:pPr algn="l"/>
              <a:r>
                <a:rPr lang="en-US" sz="1600" dirty="0">
                  <a:latin typeface="Arial" panose="020B0604020202020204" pitchFamily="34" charset="0"/>
                  <a:ea typeface="Arial Unicode MS" panose="020B0604020202020204" pitchFamily="34" charset="-128"/>
                  <a:cs typeface="Arial" panose="020B0604020202020204" pitchFamily="34" charset="0"/>
                </a:rPr>
                <a:t>Are cooling rates in field and laboratory related?</a:t>
              </a:r>
              <a:r>
                <a:rPr lang="en-US" sz="1600" b="0" i="0" dirty="0">
                  <a:effectLst/>
                  <a:latin typeface="Arial" panose="020B0604020202020204" pitchFamily="34" charset="0"/>
                  <a:cs typeface="Arial" panose="020B0604020202020204" pitchFamily="34" charset="0"/>
                </a:rPr>
                <a:t> | </a:t>
              </a:r>
              <a:r>
                <a:rPr lang="en-US" sz="1600" b="1" i="0" dirty="0">
                  <a:effectLst/>
                  <a:latin typeface="Arial" panose="020B0604020202020204" pitchFamily="34" charset="0"/>
                  <a:cs typeface="Arial" panose="020B0604020202020204" pitchFamily="34" charset="0"/>
                </a:rPr>
                <a:t>PICO3.10</a:t>
              </a:r>
              <a:r>
                <a:rPr lang="en-US" sz="160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 EGU25-1216</a:t>
              </a:r>
              <a:r>
                <a:rPr lang="en-GB" sz="1600" b="0" i="0" dirty="0">
                  <a:effectLst/>
                  <a:latin typeface="Open Sans" panose="020B0606030504020204" pitchFamily="34" charset="0"/>
                </a:rPr>
                <a:t> | </a:t>
              </a:r>
              <a:r>
                <a:rPr lang="en-GB" sz="1600" b="1" i="0" dirty="0">
                  <a:solidFill>
                    <a:srgbClr val="008000"/>
                  </a:solidFill>
                  <a:effectLst/>
                  <a:latin typeface="Open Sans" panose="020B0606030504020204" pitchFamily="34" charset="0"/>
                </a:rPr>
                <a:t>ECS</a:t>
              </a:r>
              <a:r>
                <a:rPr lang="en-GB" sz="1600" b="0" i="0" dirty="0">
                  <a:effectLst/>
                  <a:latin typeface="Open Sans" panose="020B0606030504020204" pitchFamily="34" charset="0"/>
                </a:rPr>
                <a:t> |</a:t>
              </a:r>
              <a:endParaRPr lang="en-US" sz="1600" b="0" i="0" dirty="0">
                <a:effectLst/>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6BD53D98-BED1-6144-5C1A-BE1274D8F4EA}"/>
              </a:ext>
            </a:extLst>
          </p:cNvPr>
          <p:cNvSpPr txBox="1"/>
          <p:nvPr/>
        </p:nvSpPr>
        <p:spPr>
          <a:xfrm>
            <a:off x="11193685" y="333070"/>
            <a:ext cx="798286" cy="284565"/>
          </a:xfrm>
          <a:prstGeom prst="rect">
            <a:avLst/>
          </a:prstGeom>
          <a:noFill/>
        </p:spPr>
        <p:txBody>
          <a:bodyPr wrap="square" lIns="91440" tIns="0" rIns="91440" bIns="0" rtlCol="0">
            <a:spAutoFit/>
          </a:bodyPr>
          <a:lstStyle/>
          <a:p>
            <a:pPr algn="r">
              <a:lnSpc>
                <a:spcPct val="110000"/>
              </a:lnSpc>
              <a:spcAft>
                <a:spcPts val="1200"/>
              </a:spcAft>
            </a:pPr>
            <a:fld id="{F015ABB1-8BE9-48B0-AE5D-F0E4DDB3AD61}" type="slidenum">
              <a:rPr lang="en-US" smtClean="0">
                <a:latin typeface="Arial" panose="020B0604020202020204" pitchFamily="34" charset="0"/>
                <a:ea typeface="Arial Unicode MS" panose="020B0604020202020204" pitchFamily="34" charset="-128"/>
                <a:cs typeface="Arial" panose="020B0604020202020204" pitchFamily="34" charset="0"/>
              </a:rPr>
              <a:pPr algn="r">
                <a:lnSpc>
                  <a:spcPct val="110000"/>
                </a:lnSpc>
                <a:spcAft>
                  <a:spcPts val="1200"/>
                </a:spcAft>
              </a:pPr>
              <a:t>9</a:t>
            </a:fld>
            <a:endParaRPr lang="en-ZA" dirty="0">
              <a:latin typeface="Arial" panose="020B0604020202020204" pitchFamily="34" charset="0"/>
              <a:ea typeface="Arial Unicode MS" panose="020B0604020202020204" pitchFamily="34" charset="-128"/>
              <a:cs typeface="Arial" panose="020B0604020202020204" pitchFamily="34" charset="0"/>
            </a:endParaRPr>
          </a:p>
        </p:txBody>
      </p:sp>
      <p:sp>
        <p:nvSpPr>
          <p:cNvPr id="11" name="TextBox 10">
            <a:extLst>
              <a:ext uri="{FF2B5EF4-FFF2-40B4-BE49-F238E27FC236}">
                <a16:creationId xmlns:a16="http://schemas.microsoft.com/office/drawing/2014/main" id="{20F3E27B-78BA-5DD3-7724-F27804F50CA6}"/>
              </a:ext>
            </a:extLst>
          </p:cNvPr>
          <p:cNvSpPr txBox="1"/>
          <p:nvPr/>
        </p:nvSpPr>
        <p:spPr>
          <a:xfrm>
            <a:off x="80963" y="1027722"/>
            <a:ext cx="11991975" cy="1461939"/>
          </a:xfrm>
          <a:prstGeom prst="rect">
            <a:avLst/>
          </a:prstGeom>
          <a:noFill/>
        </p:spPr>
        <p:txBody>
          <a:bodyPr wrap="square" lIns="91440" tIns="0" rIns="91440" bIns="0" rtlCol="0">
            <a:spAutoFit/>
          </a:bodyPr>
          <a:lstStyle/>
          <a:p>
            <a:pPr algn="l">
              <a:spcAft>
                <a:spcPts val="600"/>
              </a:spcAft>
            </a:pPr>
            <a:r>
              <a:rPr lang="en-US" sz="2000" b="1" dirty="0">
                <a:latin typeface="Arial" panose="020B0604020202020204" pitchFamily="34" charset="0"/>
                <a:cs typeface="Arial" panose="020B0604020202020204" pitchFamily="34" charset="0"/>
              </a:rPr>
              <a:t>Results of cooling rate indices vs. porosity for different time intervals:</a:t>
            </a:r>
          </a:p>
          <a:p>
            <a:pPr algn="l">
              <a:spcAft>
                <a:spcPts val="600"/>
              </a:spcAft>
            </a:pPr>
            <a:endParaRPr lang="en-US" sz="2000" b="1"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 Linear regression model for field.</a:t>
            </a:r>
          </a:p>
          <a:p>
            <a:pPr marL="285750" indent="-285750" algn="l">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b) Linear regression model for laboratory.</a:t>
            </a:r>
          </a:p>
        </p:txBody>
      </p:sp>
      <p:pic>
        <p:nvPicPr>
          <p:cNvPr id="4" name="Picture 3" descr="A diagram of different colored lines&#10;&#10;Description automatically generated">
            <a:extLst>
              <a:ext uri="{FF2B5EF4-FFF2-40B4-BE49-F238E27FC236}">
                <a16:creationId xmlns:a16="http://schemas.microsoft.com/office/drawing/2014/main" id="{38075CEE-A789-3239-C5B0-4E958FC55A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071" y="2818476"/>
            <a:ext cx="8611858" cy="3528000"/>
          </a:xfrm>
          <a:prstGeom prst="rect">
            <a:avLst/>
          </a:prstGeom>
          <a:noFill/>
          <a:ln>
            <a:noFill/>
          </a:ln>
        </p:spPr>
      </p:pic>
      <p:sp>
        <p:nvSpPr>
          <p:cNvPr id="15" name="Arc 14">
            <a:extLst>
              <a:ext uri="{FF2B5EF4-FFF2-40B4-BE49-F238E27FC236}">
                <a16:creationId xmlns:a16="http://schemas.microsoft.com/office/drawing/2014/main" id="{0E22AA03-052C-8B73-DA7F-476C6A3D7789}"/>
              </a:ext>
            </a:extLst>
          </p:cNvPr>
          <p:cNvSpPr/>
          <p:nvPr/>
        </p:nvSpPr>
        <p:spPr>
          <a:xfrm>
            <a:off x="5075236" y="4051263"/>
            <a:ext cx="4219576" cy="2788946"/>
          </a:xfrm>
          <a:prstGeom prst="arc">
            <a:avLst>
              <a:gd name="adj1" fmla="val 15516647"/>
              <a:gd name="adj2" fmla="val 21016067"/>
            </a:avLst>
          </a:prstGeom>
          <a:ln w="57150">
            <a:solidFill>
              <a:srgbClr val="0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F84DF0B6-6CC4-DF28-511C-41D824F044F3}"/>
              </a:ext>
            </a:extLst>
          </p:cNvPr>
          <p:cNvCxnSpPr>
            <a:cxnSpLocks/>
          </p:cNvCxnSpPr>
          <p:nvPr/>
        </p:nvCxnSpPr>
        <p:spPr>
          <a:xfrm flipH="1">
            <a:off x="6761162" y="4051263"/>
            <a:ext cx="32385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225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1717</Words>
  <Application>Microsoft Office PowerPoint</Application>
  <PresentationFormat>Widescreen</PresentationFormat>
  <Paragraphs>215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Open Sans</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Loche Marco</cp:lastModifiedBy>
  <cp:revision>15</cp:revision>
  <dcterms:created xsi:type="dcterms:W3CDTF">2020-05-02T21:45:50Z</dcterms:created>
  <dcterms:modified xsi:type="dcterms:W3CDTF">2025-04-26T10:10:15Z</dcterms:modified>
</cp:coreProperties>
</file>