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519" r:id="rId2"/>
    <p:sldId id="509" r:id="rId3"/>
    <p:sldId id="517" r:id="rId4"/>
    <p:sldId id="511" r:id="rId5"/>
    <p:sldId id="510" r:id="rId6"/>
    <p:sldId id="518" r:id="rId7"/>
    <p:sldId id="507" r:id="rId8"/>
    <p:sldId id="512" r:id="rId9"/>
    <p:sldId id="513" r:id="rId10"/>
    <p:sldId id="514" r:id="rId11"/>
    <p:sldId id="515" r:id="rId12"/>
    <p:sldId id="516" r:id="rId13"/>
    <p:sldId id="50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pplementary M" id="{823699DB-6117-4F6D-8052-AC713BADE806}">
          <p14:sldIdLst>
            <p14:sldId id="519"/>
            <p14:sldId id="509"/>
            <p14:sldId id="517"/>
            <p14:sldId id="511"/>
            <p14:sldId id="510"/>
            <p14:sldId id="518"/>
            <p14:sldId id="507"/>
            <p14:sldId id="512"/>
            <p14:sldId id="513"/>
            <p14:sldId id="514"/>
            <p14:sldId id="515"/>
            <p14:sldId id="516"/>
            <p14:sldId id="5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IPuIO0xIMsrG5+3CpCfPWjNxo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F0566F-EA23-4FD5-B607-F04B4B1BECB0}">
  <a:tblStyle styleId="{5EF0566F-EA23-4FD5-B607-F04B4B1BECB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920D3D1-36CD-46C4-8653-4191134536F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9" autoAdjust="0"/>
    <p:restoredTop sz="95226" autoAdjust="0"/>
  </p:normalViewPr>
  <p:slideViewPr>
    <p:cSldViewPr snapToGrid="0">
      <p:cViewPr varScale="1">
        <p:scale>
          <a:sx n="82" d="100"/>
          <a:sy n="82" d="100"/>
        </p:scale>
        <p:origin x="58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extLst>
      <p:ext uri="{BB962C8B-B14F-4D97-AF65-F5344CB8AC3E}">
        <p14:creationId xmlns:p14="http://schemas.microsoft.com/office/powerpoint/2010/main" val="322881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53825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340327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227447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314795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extLst>
      <p:ext uri="{BB962C8B-B14F-4D97-AF65-F5344CB8AC3E}">
        <p14:creationId xmlns:p14="http://schemas.microsoft.com/office/powerpoint/2010/main" val="35053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192394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347880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159295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140065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92532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18113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Historical changes in land use have shown different effects on climatic and hydrological processes across spatial and temporal scales. Among these, snow accumulation, snowmelt, and evapotranspiration are key processes sensitive to land use changes that can directly influence streamflow production at the catchment scale</a:t>
            </a:r>
            <a:endParaRPr lang="fr-F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407215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re et contenu">
  <p:cSld name="Titre et contenu">
    <p:spTree>
      <p:nvGrpSpPr>
        <p:cNvPr id="1" name="Shape 17"/>
        <p:cNvGrpSpPr/>
        <p:nvPr/>
      </p:nvGrpSpPr>
      <p:grpSpPr>
        <a:xfrm>
          <a:off x="0" y="0"/>
          <a:ext cx="0" cy="0"/>
          <a:chOff x="0" y="0"/>
          <a:chExt cx="0" cy="0"/>
        </a:xfrm>
      </p:grpSpPr>
      <p:sp>
        <p:nvSpPr>
          <p:cNvPr id="18" name="Google Shape;18;p24"/>
          <p:cNvSpPr txBox="1">
            <a:spLocks noGrp="1"/>
          </p:cNvSpPr>
          <p:nvPr>
            <p:ph type="body" idx="1"/>
          </p:nvPr>
        </p:nvSpPr>
        <p:spPr>
          <a:xfrm>
            <a:off x="609600" y="1196753"/>
            <a:ext cx="10972800" cy="49294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a:spLocks noGrp="1"/>
          </p:cNvSpPr>
          <p:nvPr>
            <p:ph type="pic" idx="2"/>
          </p:nvPr>
        </p:nvSpPr>
        <p:spPr>
          <a:xfrm>
            <a:off x="5183188" y="987425"/>
            <a:ext cx="6172200" cy="4873625"/>
          </a:xfrm>
          <a:prstGeom prst="rect">
            <a:avLst/>
          </a:prstGeom>
          <a:noFill/>
          <a:ln>
            <a:noFill/>
          </a:ln>
        </p:spPr>
      </p:sp>
      <p:sp>
        <p:nvSpPr>
          <p:cNvPr id="75" name="Google Shape;7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
        <p:nvSpPr>
          <p:cNvPr id="15" name="Google Shape;15;p23"/>
          <p:cNvSpPr/>
          <p:nvPr/>
        </p:nvSpPr>
        <p:spPr>
          <a:xfrm>
            <a:off x="-11113" y="206762"/>
            <a:ext cx="12203113" cy="773966"/>
          </a:xfrm>
          <a:prstGeom prst="roundRect">
            <a:avLst>
              <a:gd name="adj" fmla="val 37525"/>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23" descr="C:\Users\kcastro\AppData\Local\Microsoft\Windows\Temporary Internet Files\Content.Word\logo_ETS_2016_FR.PNG"/>
          <p:cNvPicPr preferRelativeResize="0"/>
          <p:nvPr/>
        </p:nvPicPr>
        <p:blipFill rotWithShape="1">
          <a:blip r:embed="rId13">
            <a:alphaModFix/>
          </a:blip>
          <a:srcRect r="6232"/>
          <a:stretch/>
        </p:blipFill>
        <p:spPr>
          <a:xfrm>
            <a:off x="9480376" y="5931391"/>
            <a:ext cx="1724466" cy="8499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3D6FBCF6-6FA8-4E56-8C4E-A9FD79F371C8}"/>
              </a:ext>
            </a:extLst>
          </p:cNvPr>
          <p:cNvSpPr txBox="1"/>
          <p:nvPr/>
        </p:nvSpPr>
        <p:spPr>
          <a:xfrm>
            <a:off x="762844" y="3266345"/>
            <a:ext cx="10273982" cy="1200329"/>
          </a:xfrm>
          <a:prstGeom prst="rect">
            <a:avLst/>
          </a:prstGeom>
          <a:noFill/>
        </p:spPr>
        <p:txBody>
          <a:bodyPr wrap="square">
            <a:spAutoFit/>
          </a:bodyPr>
          <a:lstStyle/>
          <a:p>
            <a:pPr algn="ctr"/>
            <a:r>
              <a:rPr lang="en-US" sz="2400" b="1" dirty="0">
                <a:solidFill>
                  <a:schemeClr val="bg1">
                    <a:lumMod val="50000"/>
                  </a:schemeClr>
                </a:solidFill>
              </a:rPr>
              <a:t>Mariana Castaneda Gonzalez</a:t>
            </a:r>
            <a:r>
              <a:rPr lang="en-US" sz="2400" dirty="0">
                <a:solidFill>
                  <a:schemeClr val="bg1">
                    <a:lumMod val="50000"/>
                  </a:schemeClr>
                </a:solidFill>
              </a:rPr>
              <a:t>, </a:t>
            </a:r>
            <a:r>
              <a:rPr lang="en-US" sz="2400" dirty="0" err="1">
                <a:solidFill>
                  <a:schemeClr val="bg1">
                    <a:lumMod val="50000"/>
                  </a:schemeClr>
                </a:solidFill>
              </a:rPr>
              <a:t>Siavash</a:t>
            </a:r>
            <a:r>
              <a:rPr lang="en-US" sz="2400" dirty="0">
                <a:solidFill>
                  <a:schemeClr val="bg1">
                    <a:lumMod val="50000"/>
                  </a:schemeClr>
                </a:solidFill>
              </a:rPr>
              <a:t> </a:t>
            </a:r>
            <a:r>
              <a:rPr lang="en-US" sz="2400" dirty="0" err="1">
                <a:solidFill>
                  <a:schemeClr val="bg1">
                    <a:lumMod val="50000"/>
                  </a:schemeClr>
                </a:solidFill>
              </a:rPr>
              <a:t>Pouryousefi</a:t>
            </a:r>
            <a:r>
              <a:rPr lang="en-US" sz="2400" dirty="0">
                <a:solidFill>
                  <a:schemeClr val="bg1">
                    <a:lumMod val="50000"/>
                  </a:schemeClr>
                </a:solidFill>
              </a:rPr>
              <a:t> </a:t>
            </a:r>
            <a:r>
              <a:rPr lang="en-US" sz="2400" dirty="0" err="1">
                <a:solidFill>
                  <a:schemeClr val="bg1">
                    <a:lumMod val="50000"/>
                  </a:schemeClr>
                </a:solidFill>
              </a:rPr>
              <a:t>Markhali</a:t>
            </a:r>
            <a:r>
              <a:rPr lang="en-US" sz="2400" dirty="0">
                <a:solidFill>
                  <a:schemeClr val="bg1">
                    <a:lumMod val="50000"/>
                  </a:schemeClr>
                </a:solidFill>
              </a:rPr>
              <a:t>, </a:t>
            </a:r>
            <a:r>
              <a:rPr lang="en-US" sz="2400" dirty="0" err="1">
                <a:solidFill>
                  <a:schemeClr val="bg1">
                    <a:lumMod val="50000"/>
                  </a:schemeClr>
                </a:solidFill>
              </a:rPr>
              <a:t>Béatrice</a:t>
            </a:r>
            <a:r>
              <a:rPr lang="en-US" sz="2400" dirty="0">
                <a:solidFill>
                  <a:schemeClr val="bg1">
                    <a:lumMod val="50000"/>
                  </a:schemeClr>
                </a:solidFill>
              </a:rPr>
              <a:t> Turcotte, Annie Poulin, Jean-Luc Martel, Richard Arsenault, François Brissette, Olivier Asselin, and Richard Turcotte</a:t>
            </a:r>
            <a:endParaRPr lang="en-CA" sz="2400" dirty="0">
              <a:solidFill>
                <a:schemeClr val="bg1">
                  <a:lumMod val="50000"/>
                </a:schemeClr>
              </a:solidFill>
            </a:endParaRPr>
          </a:p>
        </p:txBody>
      </p:sp>
      <p:sp>
        <p:nvSpPr>
          <p:cNvPr id="11" name="Google Shape;110;p2">
            <a:extLst>
              <a:ext uri="{FF2B5EF4-FFF2-40B4-BE49-F238E27FC236}">
                <a16:creationId xmlns:a16="http://schemas.microsoft.com/office/drawing/2014/main" id="{6C93FDB0-215D-40DA-94AD-589CD7945527}"/>
              </a:ext>
            </a:extLst>
          </p:cNvPr>
          <p:cNvSpPr txBox="1"/>
          <p:nvPr/>
        </p:nvSpPr>
        <p:spPr>
          <a:xfrm>
            <a:off x="593676" y="1900458"/>
            <a:ext cx="11429156" cy="984928"/>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90000"/>
              </a:lnSpc>
              <a:buClr>
                <a:srgbClr val="7F7F7F"/>
              </a:buClr>
              <a:buSzPts val="3200"/>
            </a:pPr>
            <a:r>
              <a:rPr lang="en-US" sz="4000" b="1" dirty="0">
                <a:solidFill>
                  <a:srgbClr val="7F7F7F"/>
                </a:solidFill>
                <a:latin typeface="Calibri"/>
                <a:ea typeface="Calibri"/>
                <a:cs typeface="Calibri"/>
                <a:sym typeface="Calibri"/>
              </a:rPr>
              <a:t>How sensitive are hydroclimatic simulations to changes in land use?</a:t>
            </a:r>
            <a:endParaRPr sz="1800" dirty="0"/>
          </a:p>
        </p:txBody>
      </p:sp>
      <p:pic>
        <p:nvPicPr>
          <p:cNvPr id="6" name="Google Shape;99;p1" descr="ETS Montreal Logo Vector (.SVG) Free Download">
            <a:extLst>
              <a:ext uri="{FF2B5EF4-FFF2-40B4-BE49-F238E27FC236}">
                <a16:creationId xmlns:a16="http://schemas.microsoft.com/office/drawing/2014/main" id="{6F07CD3E-5707-4EBA-82A6-8A7D22D89C03}"/>
              </a:ext>
            </a:extLst>
          </p:cNvPr>
          <p:cNvPicPr preferRelativeResize="0"/>
          <p:nvPr/>
        </p:nvPicPr>
        <p:blipFill rotWithShape="1">
          <a:blip r:embed="rId3">
            <a:alphaModFix/>
          </a:blip>
          <a:srcRect/>
          <a:stretch/>
        </p:blipFill>
        <p:spPr>
          <a:xfrm>
            <a:off x="3506096" y="5185514"/>
            <a:ext cx="1454406" cy="741747"/>
          </a:xfrm>
          <a:prstGeom prst="rect">
            <a:avLst/>
          </a:prstGeom>
          <a:noFill/>
          <a:ln>
            <a:noFill/>
          </a:ln>
        </p:spPr>
      </p:pic>
      <p:pic>
        <p:nvPicPr>
          <p:cNvPr id="7" name="Google Shape;100;p1">
            <a:extLst>
              <a:ext uri="{FF2B5EF4-FFF2-40B4-BE49-F238E27FC236}">
                <a16:creationId xmlns:a16="http://schemas.microsoft.com/office/drawing/2014/main" id="{D5331617-E4B6-41B4-B137-D17D0C300224}"/>
              </a:ext>
            </a:extLst>
          </p:cNvPr>
          <p:cNvPicPr preferRelativeResize="0"/>
          <p:nvPr/>
        </p:nvPicPr>
        <p:blipFill rotWithShape="1">
          <a:blip r:embed="rId4">
            <a:alphaModFix/>
          </a:blip>
          <a:srcRect/>
          <a:stretch/>
        </p:blipFill>
        <p:spPr>
          <a:xfrm>
            <a:off x="4966385" y="5225271"/>
            <a:ext cx="1879600" cy="741747"/>
          </a:xfrm>
          <a:prstGeom prst="rect">
            <a:avLst/>
          </a:prstGeom>
          <a:noFill/>
          <a:ln>
            <a:noFill/>
          </a:ln>
        </p:spPr>
      </p:pic>
      <p:pic>
        <p:nvPicPr>
          <p:cNvPr id="8" name="Picture 2" descr="European Geosciences Union (EGU) 2025 - EuroGeoSurveys">
            <a:extLst>
              <a:ext uri="{FF2B5EF4-FFF2-40B4-BE49-F238E27FC236}">
                <a16:creationId xmlns:a16="http://schemas.microsoft.com/office/drawing/2014/main" id="{1AEF4F95-41A5-4606-A51B-7311C4953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243" y="5185514"/>
            <a:ext cx="1483494" cy="74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1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Hydrological model differences</a:t>
            </a:r>
            <a:endParaRPr dirty="0"/>
          </a:p>
        </p:txBody>
      </p:sp>
      <p:pic>
        <p:nvPicPr>
          <p:cNvPr id="6" name="image3.jpg">
            <a:extLst>
              <a:ext uri="{FF2B5EF4-FFF2-40B4-BE49-F238E27FC236}">
                <a16:creationId xmlns:a16="http://schemas.microsoft.com/office/drawing/2014/main" id="{284CF009-B68B-4E92-A87E-541C917EAC4A}"/>
              </a:ext>
            </a:extLst>
          </p:cNvPr>
          <p:cNvPicPr/>
          <p:nvPr/>
        </p:nvPicPr>
        <p:blipFill>
          <a:blip r:embed="rId3"/>
          <a:srcRect l="17307" r="20192" b="3062"/>
          <a:stretch>
            <a:fillRect/>
          </a:stretch>
        </p:blipFill>
        <p:spPr>
          <a:xfrm>
            <a:off x="524304" y="1196752"/>
            <a:ext cx="6204486" cy="5025347"/>
          </a:xfrm>
          <a:prstGeom prst="rect">
            <a:avLst/>
          </a:prstGeom>
          <a:ln/>
        </p:spPr>
      </p:pic>
      <p:sp>
        <p:nvSpPr>
          <p:cNvPr id="8" name="TextBox 7">
            <a:extLst>
              <a:ext uri="{FF2B5EF4-FFF2-40B4-BE49-F238E27FC236}">
                <a16:creationId xmlns:a16="http://schemas.microsoft.com/office/drawing/2014/main" id="{432D8816-9C3E-4964-BE7F-4D14802D1BE5}"/>
              </a:ext>
            </a:extLst>
          </p:cNvPr>
          <p:cNvSpPr txBox="1"/>
          <p:nvPr/>
        </p:nvSpPr>
        <p:spPr>
          <a:xfrm>
            <a:off x="7345017" y="1431208"/>
            <a:ext cx="4194313" cy="2031325"/>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Comparing mean annual variation of hydrological variables for the </a:t>
            </a:r>
            <a:r>
              <a:rPr lang="en-US" sz="1800" dirty="0" err="1">
                <a:latin typeface="Calibri" panose="020F0502020204030204" pitchFamily="34" charset="0"/>
                <a:cs typeface="Calibri" panose="020F0502020204030204" pitchFamily="34" charset="0"/>
              </a:rPr>
              <a:t>Châteauguay</a:t>
            </a:r>
            <a:r>
              <a:rPr lang="en-US" sz="1800" dirty="0">
                <a:latin typeface="Calibri" panose="020F0502020204030204" pitchFamily="34" charset="0"/>
                <a:cs typeface="Calibri" panose="020F0502020204030204" pitchFamily="34" charset="0"/>
              </a:rPr>
              <a:t> catchment using </a:t>
            </a:r>
            <a:r>
              <a:rPr lang="en-US" sz="1800" dirty="0" err="1">
                <a:latin typeface="Calibri" panose="020F0502020204030204" pitchFamily="34" charset="0"/>
                <a:cs typeface="Calibri" panose="020F0502020204030204" pitchFamily="34" charset="0"/>
              </a:rPr>
              <a:t>WaSiM</a:t>
            </a:r>
            <a:r>
              <a:rPr lang="en-US" sz="1800" dirty="0">
                <a:latin typeface="Calibri" panose="020F0502020204030204" pitchFamily="34" charset="0"/>
                <a:cs typeface="Calibri" panose="020F0502020204030204" pitchFamily="34" charset="0"/>
              </a:rPr>
              <a:t> and HYDROTEL : a and b) streamflow, c and d) snow storage (</a:t>
            </a:r>
            <a:r>
              <a:rPr lang="en-US" sz="1800" dirty="0" err="1">
                <a:latin typeface="Calibri" panose="020F0502020204030204" pitchFamily="34" charset="0"/>
                <a:cs typeface="Calibri" panose="020F0502020204030204" pitchFamily="34" charset="0"/>
              </a:rPr>
              <a:t>WaSiM</a:t>
            </a:r>
            <a:r>
              <a:rPr lang="en-US" sz="1800" dirty="0">
                <a:latin typeface="Calibri" panose="020F0502020204030204" pitchFamily="34" charset="0"/>
                <a:cs typeface="Calibri" panose="020F0502020204030204" pitchFamily="34" charset="0"/>
              </a:rPr>
              <a:t>) and snow water equivalent (HYDROTEL) , e and f) actual evapotranspiration.</a:t>
            </a:r>
            <a:endParaRPr lang="en-CA" sz="1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C2BFA2-3249-4904-874D-25B086E62D3A}"/>
              </a:ext>
            </a:extLst>
          </p:cNvPr>
          <p:cNvSpPr txBox="1"/>
          <p:nvPr/>
        </p:nvSpPr>
        <p:spPr>
          <a:xfrm>
            <a:off x="7176311" y="4530537"/>
            <a:ext cx="4531724" cy="707886"/>
          </a:xfrm>
          <a:prstGeom prst="rect">
            <a:avLst/>
          </a:prstGeom>
          <a:noFill/>
        </p:spPr>
        <p:txBody>
          <a:bodyPr wrap="square">
            <a:spAutoFit/>
          </a:bodyPr>
          <a:lstStyle/>
          <a:p>
            <a:pPr algn="ctr"/>
            <a:r>
              <a:rPr lang="en-US" sz="2000" i="1" dirty="0">
                <a:latin typeface="Calibri" panose="020F0502020204030204" pitchFamily="34" charset="0"/>
                <a:cs typeface="Calibri" panose="020F0502020204030204" pitchFamily="34" charset="0"/>
              </a:rPr>
              <a:t>Hydrological models showed varying levels of sensitivity to land use.</a:t>
            </a:r>
            <a:endParaRPr lang="en-CA"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83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Hydrological model differences</a:t>
            </a:r>
            <a:endParaRPr dirty="0"/>
          </a:p>
        </p:txBody>
      </p:sp>
      <p:sp>
        <p:nvSpPr>
          <p:cNvPr id="8" name="TextBox 7">
            <a:extLst>
              <a:ext uri="{FF2B5EF4-FFF2-40B4-BE49-F238E27FC236}">
                <a16:creationId xmlns:a16="http://schemas.microsoft.com/office/drawing/2014/main" id="{432D8816-9C3E-4964-BE7F-4D14802D1BE5}"/>
              </a:ext>
            </a:extLst>
          </p:cNvPr>
          <p:cNvSpPr txBox="1"/>
          <p:nvPr/>
        </p:nvSpPr>
        <p:spPr>
          <a:xfrm>
            <a:off x="7345017" y="1431208"/>
            <a:ext cx="4194313" cy="923330"/>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Comparing mean annual hydrographs for the </a:t>
            </a:r>
            <a:r>
              <a:rPr lang="en-US" sz="1800" dirty="0" err="1">
                <a:latin typeface="Calibri" panose="020F0502020204030204" pitchFamily="34" charset="0"/>
                <a:cs typeface="Calibri" panose="020F0502020204030204" pitchFamily="34" charset="0"/>
              </a:rPr>
              <a:t>Châteauguay</a:t>
            </a:r>
            <a:r>
              <a:rPr lang="en-US" sz="1800" dirty="0">
                <a:latin typeface="Calibri" panose="020F0502020204030204" pitchFamily="34" charset="0"/>
                <a:cs typeface="Calibri" panose="020F0502020204030204" pitchFamily="34" charset="0"/>
              </a:rPr>
              <a:t> catchment using a modified GR4J.</a:t>
            </a:r>
            <a:endParaRPr lang="en-CA" sz="1800" dirty="0">
              <a:latin typeface="Calibri" panose="020F0502020204030204" pitchFamily="34" charset="0"/>
              <a:cs typeface="Calibri" panose="020F0502020204030204" pitchFamily="34" charset="0"/>
            </a:endParaRPr>
          </a:p>
        </p:txBody>
      </p:sp>
      <p:pic>
        <p:nvPicPr>
          <p:cNvPr id="7" name="image4.jpg">
            <a:extLst>
              <a:ext uri="{FF2B5EF4-FFF2-40B4-BE49-F238E27FC236}">
                <a16:creationId xmlns:a16="http://schemas.microsoft.com/office/drawing/2014/main" id="{0C6A46EE-5BD9-46BD-A59F-A0709B9AD119}"/>
              </a:ext>
            </a:extLst>
          </p:cNvPr>
          <p:cNvPicPr/>
          <p:nvPr/>
        </p:nvPicPr>
        <p:blipFill>
          <a:blip r:embed="rId3"/>
          <a:srcRect/>
          <a:stretch>
            <a:fillRect/>
          </a:stretch>
        </p:blipFill>
        <p:spPr>
          <a:xfrm>
            <a:off x="419721" y="1521418"/>
            <a:ext cx="5812114" cy="4740234"/>
          </a:xfrm>
          <a:prstGeom prst="rect">
            <a:avLst/>
          </a:prstGeom>
          <a:ln/>
        </p:spPr>
      </p:pic>
      <p:sp>
        <p:nvSpPr>
          <p:cNvPr id="11" name="TextBox 10">
            <a:extLst>
              <a:ext uri="{FF2B5EF4-FFF2-40B4-BE49-F238E27FC236}">
                <a16:creationId xmlns:a16="http://schemas.microsoft.com/office/drawing/2014/main" id="{5A99A2D5-A778-4559-AAD1-CE8597656AC9}"/>
              </a:ext>
            </a:extLst>
          </p:cNvPr>
          <p:cNvSpPr txBox="1"/>
          <p:nvPr/>
        </p:nvSpPr>
        <p:spPr>
          <a:xfrm>
            <a:off x="7007606" y="3065631"/>
            <a:ext cx="4531724" cy="1015663"/>
          </a:xfrm>
          <a:prstGeom prst="rect">
            <a:avLst/>
          </a:prstGeom>
          <a:noFill/>
        </p:spPr>
        <p:txBody>
          <a:bodyPr wrap="square">
            <a:spAutoFit/>
          </a:bodyPr>
          <a:lstStyle/>
          <a:p>
            <a:pPr algn="ctr"/>
            <a:r>
              <a:rPr lang="en-US" sz="2000" i="1" dirty="0">
                <a:latin typeface="Calibri" panose="020F0502020204030204" pitchFamily="34" charset="0"/>
                <a:cs typeface="Calibri" panose="020F0502020204030204" pitchFamily="34" charset="0"/>
              </a:rPr>
              <a:t>RCM-simulated land use changes had a greater impact on streamflow than those simulated by hydrological models</a:t>
            </a:r>
            <a:endParaRPr lang="en-CA"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9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cs typeface="Calibri"/>
                <a:sym typeface="Calibri"/>
              </a:rPr>
              <a:t>Lumped model </a:t>
            </a:r>
            <a:endParaRPr dirty="0"/>
          </a:p>
        </p:txBody>
      </p:sp>
      <p:pic>
        <p:nvPicPr>
          <p:cNvPr id="9" name="image6.png">
            <a:extLst>
              <a:ext uri="{FF2B5EF4-FFF2-40B4-BE49-F238E27FC236}">
                <a16:creationId xmlns:a16="http://schemas.microsoft.com/office/drawing/2014/main" id="{A4B19ED6-1F9A-45A8-A89C-6FA01EDAE192}"/>
              </a:ext>
            </a:extLst>
          </p:cNvPr>
          <p:cNvPicPr/>
          <p:nvPr/>
        </p:nvPicPr>
        <p:blipFill>
          <a:blip r:embed="rId3"/>
          <a:srcRect/>
          <a:stretch>
            <a:fillRect/>
          </a:stretch>
        </p:blipFill>
        <p:spPr>
          <a:xfrm>
            <a:off x="2706652" y="1131340"/>
            <a:ext cx="6778695" cy="4792382"/>
          </a:xfrm>
          <a:prstGeom prst="rect">
            <a:avLst/>
          </a:prstGeom>
          <a:ln/>
        </p:spPr>
      </p:pic>
    </p:spTree>
    <p:extLst>
      <p:ext uri="{BB962C8B-B14F-4D97-AF65-F5344CB8AC3E}">
        <p14:creationId xmlns:p14="http://schemas.microsoft.com/office/powerpoint/2010/main" val="354920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
        <p:nvSpPr>
          <p:cNvPr id="109" name="Google Shape;109;p2"/>
          <p:cNvSpPr/>
          <p:nvPr/>
        </p:nvSpPr>
        <p:spPr>
          <a:xfrm>
            <a:off x="3934600" y="2413378"/>
            <a:ext cx="5356720" cy="1323399"/>
          </a:xfrm>
          <a:prstGeom prst="rect">
            <a:avLst/>
          </a:prstGeom>
          <a:noFill/>
          <a:ln>
            <a:noFill/>
          </a:ln>
        </p:spPr>
        <p:txBody>
          <a:bodyPr spcFirstLastPara="1" wrap="square" lIns="91425" tIns="45700" rIns="91425" bIns="45700" anchor="t" anchorCtr="0">
            <a:spAutoFit/>
          </a:bodyPr>
          <a:lstStyle/>
          <a:p>
            <a:pPr lvl="0" algn="ctr"/>
            <a:r>
              <a:rPr lang="en-US" sz="2000" b="1" i="1" dirty="0">
                <a:solidFill>
                  <a:schemeClr val="dk1"/>
                </a:solidFill>
                <a:latin typeface="Calibri"/>
                <a:ea typeface="Calibri"/>
                <a:cs typeface="Calibri"/>
                <a:sym typeface="Calibri"/>
              </a:rPr>
              <a:t> Impacts of severe land use changes on the hydrology of Eastern North American catchments</a:t>
            </a:r>
          </a:p>
          <a:p>
            <a:pPr lvl="0" algn="ctr"/>
            <a:endParaRPr lang="fr-FR" sz="2000" b="1" i="1" u="none" strike="noStrike" cap="none" dirty="0">
              <a:solidFill>
                <a:schemeClr val="dk1"/>
              </a:solidFill>
              <a:latin typeface="Calibri"/>
              <a:ea typeface="Calibri"/>
              <a:cs typeface="Calibri"/>
              <a:sym typeface="Calibri"/>
            </a:endParaRPr>
          </a:p>
        </p:txBody>
      </p:sp>
      <p:sp>
        <p:nvSpPr>
          <p:cNvPr id="110" name="Google Shape;110;p2"/>
          <p:cNvSpPr txBox="1"/>
          <p:nvPr/>
        </p:nvSpPr>
        <p:spPr>
          <a:xfrm>
            <a:off x="609600" y="152298"/>
            <a:ext cx="109728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7F7F7F"/>
              </a:buClr>
              <a:buSzPts val="3200"/>
              <a:buFont typeface="Calibri"/>
              <a:buNone/>
            </a:pPr>
            <a:r>
              <a:rPr lang="en-CA" sz="4800" b="1" dirty="0">
                <a:solidFill>
                  <a:srgbClr val="7F7F7F"/>
                </a:solidFill>
                <a:latin typeface="Calibri"/>
                <a:cs typeface="Calibri"/>
                <a:sym typeface="Calibri"/>
              </a:rPr>
              <a:t>Thank you!</a:t>
            </a:r>
            <a:endParaRPr lang="en-CA" sz="2400" dirty="0"/>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9" name="Picture 5" descr="Journal of Hydrology | ScienceDirect.com by Elsevier">
            <a:extLst>
              <a:ext uri="{FF2B5EF4-FFF2-40B4-BE49-F238E27FC236}">
                <a16:creationId xmlns:a16="http://schemas.microsoft.com/office/drawing/2014/main" id="{EDC25F29-02CA-4CA4-B037-6F1789899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814" y="1604407"/>
            <a:ext cx="1914366" cy="255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Google Shape;109;p2">
            <a:extLst>
              <a:ext uri="{FF2B5EF4-FFF2-40B4-BE49-F238E27FC236}">
                <a16:creationId xmlns:a16="http://schemas.microsoft.com/office/drawing/2014/main" id="{9048EC68-2568-4FB0-B8CF-755FF3E2F3B6}"/>
              </a:ext>
            </a:extLst>
          </p:cNvPr>
          <p:cNvSpPr/>
          <p:nvPr/>
        </p:nvSpPr>
        <p:spPr>
          <a:xfrm>
            <a:off x="5134080" y="1604407"/>
            <a:ext cx="295776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0070C0"/>
                </a:solidFill>
                <a:latin typeface="Calibri"/>
                <a:ea typeface="Calibri"/>
                <a:cs typeface="Calibri"/>
                <a:sym typeface="Calibri"/>
              </a:rPr>
              <a:t>Stay tuned!</a:t>
            </a:r>
            <a:endParaRPr lang="fr-FR" sz="3200" b="1" i="0" u="none" strike="noStrike" cap="none" dirty="0">
              <a:solidFill>
                <a:srgbClr val="0070C0"/>
              </a:solidFill>
              <a:latin typeface="Calibri"/>
              <a:ea typeface="Calibri"/>
              <a:cs typeface="Calibri"/>
              <a:sym typeface="Calibri"/>
            </a:endParaRPr>
          </a:p>
        </p:txBody>
      </p:sp>
      <p:sp>
        <p:nvSpPr>
          <p:cNvPr id="19" name="Google Shape;96;p1">
            <a:extLst>
              <a:ext uri="{FF2B5EF4-FFF2-40B4-BE49-F238E27FC236}">
                <a16:creationId xmlns:a16="http://schemas.microsoft.com/office/drawing/2014/main" id="{8CF3EEBE-4C3A-49A3-AF8C-10BEBFB9B36E}"/>
              </a:ext>
            </a:extLst>
          </p:cNvPr>
          <p:cNvSpPr txBox="1"/>
          <p:nvPr/>
        </p:nvSpPr>
        <p:spPr>
          <a:xfrm>
            <a:off x="3934601" y="5247095"/>
            <a:ext cx="4569320" cy="309109"/>
          </a:xfrm>
          <a:prstGeom prst="rect">
            <a:avLst/>
          </a:prstGeom>
          <a:noFill/>
          <a:ln>
            <a:noFill/>
          </a:ln>
        </p:spPr>
        <p:txBody>
          <a:bodyPr spcFirstLastPara="1" wrap="square" lIns="31799" tIns="15900" rIns="31799" bIns="15900" anchor="t" anchorCtr="0">
            <a:spAutoFit/>
          </a:bodyPr>
          <a:lstStyle/>
          <a:p>
            <a:pPr algn="ctr"/>
            <a:r>
              <a:rPr lang="fr-CA" sz="1800" i="1" dirty="0">
                <a:solidFill>
                  <a:schemeClr val="dk1"/>
                </a:solidFill>
                <a:latin typeface="Calibri" panose="020F0502020204030204" pitchFamily="34" charset="0"/>
                <a:ea typeface="Calibri"/>
                <a:cs typeface="Calibri" panose="020F0502020204030204" pitchFamily="34" charset="0"/>
                <a:sym typeface="Calibri"/>
              </a:rPr>
              <a:t>Email: mariana.castaneda-gonzalez@etsmtl.ca</a:t>
            </a:r>
            <a:endParaRPr lang="fr-CA" sz="1050" i="1"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D235AA5-5A97-4D84-92BC-B475CD9E7629}"/>
              </a:ext>
            </a:extLst>
          </p:cNvPr>
          <p:cNvPicPr>
            <a:picLocks noChangeAspect="1"/>
          </p:cNvPicPr>
          <p:nvPr/>
        </p:nvPicPr>
        <p:blipFill rotWithShape="1">
          <a:blip r:embed="rId4"/>
          <a:srcRect l="3008" t="23613" r="3968" b="9278"/>
          <a:stretch/>
        </p:blipFill>
        <p:spPr>
          <a:xfrm>
            <a:off x="1938814" y="4644136"/>
            <a:ext cx="1914366" cy="1661414"/>
          </a:xfrm>
          <a:prstGeom prst="rect">
            <a:avLst/>
          </a:prstGeom>
          <a:ln w="38100">
            <a:solidFill>
              <a:schemeClr val="bg1">
                <a:lumMod val="50000"/>
              </a:schemeClr>
            </a:solidFill>
          </a:ln>
        </p:spPr>
      </p:pic>
      <p:pic>
        <p:nvPicPr>
          <p:cNvPr id="22" name="Google Shape;99;p1" descr="ETS Montreal Logo Vector (.SVG) Free Download">
            <a:extLst>
              <a:ext uri="{FF2B5EF4-FFF2-40B4-BE49-F238E27FC236}">
                <a16:creationId xmlns:a16="http://schemas.microsoft.com/office/drawing/2014/main" id="{578D2E28-8F25-4930-A4A3-10AC4056ACC4}"/>
              </a:ext>
            </a:extLst>
          </p:cNvPr>
          <p:cNvPicPr preferRelativeResize="0"/>
          <p:nvPr/>
        </p:nvPicPr>
        <p:blipFill rotWithShape="1">
          <a:blip r:embed="rId5">
            <a:alphaModFix/>
          </a:blip>
          <a:srcRect/>
          <a:stretch/>
        </p:blipFill>
        <p:spPr>
          <a:xfrm>
            <a:off x="7182357" y="156314"/>
            <a:ext cx="1454406" cy="741747"/>
          </a:xfrm>
          <a:prstGeom prst="rect">
            <a:avLst/>
          </a:prstGeom>
          <a:noFill/>
          <a:ln>
            <a:noFill/>
          </a:ln>
        </p:spPr>
      </p:pic>
      <p:pic>
        <p:nvPicPr>
          <p:cNvPr id="23" name="Google Shape;100;p1">
            <a:extLst>
              <a:ext uri="{FF2B5EF4-FFF2-40B4-BE49-F238E27FC236}">
                <a16:creationId xmlns:a16="http://schemas.microsoft.com/office/drawing/2014/main" id="{BD14D6C7-CC31-4049-89A3-2799ECF7C589}"/>
              </a:ext>
            </a:extLst>
          </p:cNvPr>
          <p:cNvPicPr preferRelativeResize="0"/>
          <p:nvPr/>
        </p:nvPicPr>
        <p:blipFill rotWithShape="1">
          <a:blip r:embed="rId6">
            <a:alphaModFix/>
          </a:blip>
          <a:srcRect/>
          <a:stretch/>
        </p:blipFill>
        <p:spPr>
          <a:xfrm>
            <a:off x="8642646" y="196071"/>
            <a:ext cx="1879600" cy="741747"/>
          </a:xfrm>
          <a:prstGeom prst="rect">
            <a:avLst/>
          </a:prstGeom>
          <a:noFill/>
          <a:ln>
            <a:noFill/>
          </a:ln>
        </p:spPr>
      </p:pic>
      <p:pic>
        <p:nvPicPr>
          <p:cNvPr id="24" name="Picture 2" descr="European Geosciences Union (EGU) 2025 - EuroGeoSurveys">
            <a:extLst>
              <a:ext uri="{FF2B5EF4-FFF2-40B4-BE49-F238E27FC236}">
                <a16:creationId xmlns:a16="http://schemas.microsoft.com/office/drawing/2014/main" id="{F26716D6-5C75-4CE3-A468-19F6E3276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0504" y="156314"/>
            <a:ext cx="1483494" cy="741747"/>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09;p2">
            <a:extLst>
              <a:ext uri="{FF2B5EF4-FFF2-40B4-BE49-F238E27FC236}">
                <a16:creationId xmlns:a16="http://schemas.microsoft.com/office/drawing/2014/main" id="{E0AB3445-B51B-4896-B501-24FECEAE49E0}"/>
              </a:ext>
            </a:extLst>
          </p:cNvPr>
          <p:cNvSpPr/>
          <p:nvPr/>
        </p:nvSpPr>
        <p:spPr>
          <a:xfrm>
            <a:off x="4617120" y="4169917"/>
            <a:ext cx="295776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0070C0"/>
                </a:solidFill>
                <a:latin typeface="Calibri"/>
                <a:ea typeface="Calibri"/>
                <a:cs typeface="Calibri"/>
                <a:sym typeface="Calibri"/>
              </a:rPr>
              <a:t>Questions or comments?</a:t>
            </a:r>
            <a:endParaRPr lang="fr-FR" sz="3200" b="1" i="0" u="none" strike="noStrike" cap="none"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24616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5" grpId="0"/>
      <p:bldP spid="19"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Study Area</a:t>
            </a:r>
            <a:endParaRPr lang="en-US" dirty="0"/>
          </a:p>
        </p:txBody>
      </p:sp>
      <p:sp>
        <p:nvSpPr>
          <p:cNvPr id="9" name="Google Shape;109;p2">
            <a:extLst>
              <a:ext uri="{FF2B5EF4-FFF2-40B4-BE49-F238E27FC236}">
                <a16:creationId xmlns:a16="http://schemas.microsoft.com/office/drawing/2014/main" id="{7F09A5DA-0032-45F3-82FF-62FE3502E7C0}"/>
              </a:ext>
            </a:extLst>
          </p:cNvPr>
          <p:cNvSpPr/>
          <p:nvPr/>
        </p:nvSpPr>
        <p:spPr>
          <a:xfrm>
            <a:off x="7910541" y="1932012"/>
            <a:ext cx="3721969" cy="3477835"/>
          </a:xfrm>
          <a:prstGeom prst="rect">
            <a:avLst/>
          </a:prstGeom>
          <a:noFill/>
          <a:ln>
            <a:noFill/>
          </a:ln>
        </p:spPr>
        <p:txBody>
          <a:bodyPr spcFirstLastPara="1" wrap="square" lIns="91425" tIns="45700" rIns="91425" bIns="45700" anchor="t" anchorCtr="0">
            <a:spAutoFit/>
          </a:bodyPr>
          <a:lstStyle/>
          <a:p>
            <a:pPr lvl="0" algn="just"/>
            <a:r>
              <a:rPr lang="en-US" sz="2000" dirty="0">
                <a:solidFill>
                  <a:schemeClr val="dk1"/>
                </a:solidFill>
                <a:latin typeface="Calibri"/>
                <a:ea typeface="Calibri"/>
                <a:cs typeface="Calibri"/>
                <a:sym typeface="Calibri"/>
              </a:rPr>
              <a:t>Locations of the </a:t>
            </a:r>
            <a:r>
              <a:rPr lang="en-US" sz="2000" b="1" dirty="0">
                <a:solidFill>
                  <a:schemeClr val="dk1"/>
                </a:solidFill>
                <a:latin typeface="Calibri"/>
                <a:ea typeface="Calibri"/>
                <a:cs typeface="Calibri"/>
                <a:sym typeface="Calibri"/>
              </a:rPr>
              <a:t>89 study catchments </a:t>
            </a:r>
            <a:r>
              <a:rPr lang="en-US" sz="2000" dirty="0">
                <a:solidFill>
                  <a:schemeClr val="dk1"/>
                </a:solidFill>
                <a:latin typeface="Calibri"/>
                <a:ea typeface="Calibri"/>
                <a:cs typeface="Calibri"/>
                <a:sym typeface="Calibri"/>
              </a:rPr>
              <a:t>and their mean annual climatology estimated from the ERA5 reanalysis. The right panels show the mean annual temperature (panel a) and mean total annual precipitation (panel b) over the study area.  Two southern catchments selected for further analysis are identified with bold outlines</a:t>
            </a:r>
            <a:endParaRPr lang="fr-FR" sz="20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8A42AB6-5986-4230-806A-453154885AF9}"/>
              </a:ext>
            </a:extLst>
          </p:cNvPr>
          <p:cNvPicPr>
            <a:picLocks noChangeAspect="1"/>
          </p:cNvPicPr>
          <p:nvPr/>
        </p:nvPicPr>
        <p:blipFill>
          <a:blip r:embed="rId3"/>
          <a:stretch>
            <a:fillRect/>
          </a:stretch>
        </p:blipFill>
        <p:spPr>
          <a:xfrm>
            <a:off x="762844" y="1501776"/>
            <a:ext cx="6338996" cy="4825357"/>
          </a:xfrm>
          <a:prstGeom prst="rect">
            <a:avLst/>
          </a:prstGeom>
        </p:spPr>
      </p:pic>
    </p:spTree>
    <p:extLst>
      <p:ext uri="{BB962C8B-B14F-4D97-AF65-F5344CB8AC3E}">
        <p14:creationId xmlns:p14="http://schemas.microsoft.com/office/powerpoint/2010/main" val="428913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HYDROTEL – hydrological model performance</a:t>
            </a:r>
            <a:endParaRPr lang="en-US" dirty="0"/>
          </a:p>
        </p:txBody>
      </p:sp>
      <p:pic>
        <p:nvPicPr>
          <p:cNvPr id="7" name="image8.jpg">
            <a:extLst>
              <a:ext uri="{FF2B5EF4-FFF2-40B4-BE49-F238E27FC236}">
                <a16:creationId xmlns:a16="http://schemas.microsoft.com/office/drawing/2014/main" id="{8DEB7AD7-39C4-4EA6-848E-61841444AF1D}"/>
              </a:ext>
            </a:extLst>
          </p:cNvPr>
          <p:cNvPicPr/>
          <p:nvPr/>
        </p:nvPicPr>
        <p:blipFill>
          <a:blip r:embed="rId3"/>
          <a:srcRect/>
          <a:stretch>
            <a:fillRect/>
          </a:stretch>
        </p:blipFill>
        <p:spPr>
          <a:xfrm>
            <a:off x="191344" y="1615453"/>
            <a:ext cx="8950337" cy="3627093"/>
          </a:xfrm>
          <a:prstGeom prst="rect">
            <a:avLst/>
          </a:prstGeom>
          <a:ln/>
        </p:spPr>
      </p:pic>
      <p:sp>
        <p:nvSpPr>
          <p:cNvPr id="8" name="TextBox 7">
            <a:extLst>
              <a:ext uri="{FF2B5EF4-FFF2-40B4-BE49-F238E27FC236}">
                <a16:creationId xmlns:a16="http://schemas.microsoft.com/office/drawing/2014/main" id="{CFCC2A4B-5B53-4F34-AEC2-19FCFBC433BC}"/>
              </a:ext>
            </a:extLst>
          </p:cNvPr>
          <p:cNvSpPr txBox="1"/>
          <p:nvPr/>
        </p:nvSpPr>
        <p:spPr>
          <a:xfrm>
            <a:off x="9376075" y="2882069"/>
            <a:ext cx="2572929" cy="1801898"/>
          </a:xfrm>
          <a:prstGeom prst="rect">
            <a:avLst/>
          </a:prstGeom>
          <a:noFill/>
        </p:spPr>
        <p:txBody>
          <a:bodyPr wrap="square">
            <a:spAutoFit/>
          </a:bodyPr>
          <a:lstStyle/>
          <a:p>
            <a:pPr algn="just"/>
            <a:r>
              <a:rPr lang="en-US" sz="1800" dirty="0">
                <a:effectLst/>
                <a:latin typeface="Calibri" panose="020F0502020204030204" pitchFamily="34" charset="0"/>
                <a:ea typeface="Times New Roman" panose="02020603050405020304" pitchFamily="18" charset="0"/>
                <a:cs typeface="Calibri" panose="020F0502020204030204" pitchFamily="34" charset="0"/>
              </a:rPr>
              <a:t>Overall, the 89 catchments display a good hydrological modelling performance with all KGE-values above 0.7</a:t>
            </a:r>
            <a:endParaRPr lang="en-CA" sz="1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36409BA-91E5-46F9-A915-6D22814F2CE0}"/>
              </a:ext>
            </a:extLst>
          </p:cNvPr>
          <p:cNvSpPr txBox="1"/>
          <p:nvPr/>
        </p:nvSpPr>
        <p:spPr>
          <a:xfrm>
            <a:off x="1705170" y="5368859"/>
            <a:ext cx="6097554" cy="584775"/>
          </a:xfrm>
          <a:prstGeom prst="rect">
            <a:avLst/>
          </a:prstGeom>
          <a:noFill/>
        </p:spPr>
        <p:txBody>
          <a:bodyPr wrap="square">
            <a:spAutoFit/>
          </a:bodyPr>
          <a:lstStyle/>
          <a:p>
            <a:pPr algn="ctr"/>
            <a:r>
              <a:rPr lang="en-US" sz="1600" i="1" dirty="0">
                <a:effectLst/>
                <a:latin typeface="Calibri" panose="020F0502020204030204" pitchFamily="34" charset="0"/>
                <a:ea typeface="Times New Roman" panose="02020603050405020304" pitchFamily="18" charset="0"/>
                <a:cs typeface="Calibri" panose="020F0502020204030204" pitchFamily="34" charset="0"/>
              </a:rPr>
              <a:t>KGE values estimated over the full time series of the studied catchments</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28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109" name="Google Shape;109;p2"/>
          <p:cNvSpPr/>
          <p:nvPr/>
        </p:nvSpPr>
        <p:spPr>
          <a:xfrm>
            <a:off x="630425" y="5984982"/>
            <a:ext cx="8423177" cy="584735"/>
          </a:xfrm>
          <a:prstGeom prst="rect">
            <a:avLst/>
          </a:prstGeom>
          <a:noFill/>
          <a:ln>
            <a:noFill/>
          </a:ln>
        </p:spPr>
        <p:txBody>
          <a:bodyPr spcFirstLastPara="1" wrap="square" lIns="91425" tIns="45700" rIns="91425" bIns="45700" anchor="t" anchorCtr="0">
            <a:spAutoFit/>
          </a:bodyPr>
          <a:lstStyle/>
          <a:p>
            <a:pPr lvl="0" algn="ctr"/>
            <a:r>
              <a:rPr lang="en-US" sz="1600" i="1" dirty="0">
                <a:effectLst/>
                <a:latin typeface="Calibri" panose="020F0502020204030204" pitchFamily="34" charset="0"/>
                <a:ea typeface="Times New Roman" panose="02020603050405020304" pitchFamily="18" charset="0"/>
                <a:cs typeface="Calibri" panose="020F0502020204030204" pitchFamily="34" charset="0"/>
              </a:rPr>
              <a:t>Vegetation fraction (%) of each CRCM5-CLASS simulation. Column a) refers to the EVAL simulation, column b) refers to the FOREST simulation and column c) refers to the GRASS simulation. </a:t>
            </a:r>
            <a:endParaRPr lang="fr-F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CRCM5 simulations</a:t>
            </a:r>
            <a:endParaRPr dirty="0"/>
          </a:p>
        </p:txBody>
      </p:sp>
      <p:pic>
        <p:nvPicPr>
          <p:cNvPr id="6" name="Picture 5">
            <a:extLst>
              <a:ext uri="{FF2B5EF4-FFF2-40B4-BE49-F238E27FC236}">
                <a16:creationId xmlns:a16="http://schemas.microsoft.com/office/drawing/2014/main" id="{8E78BE65-A342-4FD7-B902-672280627BAB}"/>
              </a:ext>
            </a:extLst>
          </p:cNvPr>
          <p:cNvPicPr>
            <a:picLocks noChangeAspect="1"/>
          </p:cNvPicPr>
          <p:nvPr/>
        </p:nvPicPr>
        <p:blipFill>
          <a:blip r:embed="rId3"/>
          <a:stretch>
            <a:fillRect/>
          </a:stretch>
        </p:blipFill>
        <p:spPr>
          <a:xfrm>
            <a:off x="438840" y="1160093"/>
            <a:ext cx="8171760" cy="4796136"/>
          </a:xfrm>
          <a:prstGeom prst="rect">
            <a:avLst/>
          </a:prstGeom>
        </p:spPr>
      </p:pic>
      <p:sp>
        <p:nvSpPr>
          <p:cNvPr id="7" name="Google Shape;109;p2">
            <a:extLst>
              <a:ext uri="{FF2B5EF4-FFF2-40B4-BE49-F238E27FC236}">
                <a16:creationId xmlns:a16="http://schemas.microsoft.com/office/drawing/2014/main" id="{ED4D41B0-14B4-43F6-AA1F-0C9853E861FE}"/>
              </a:ext>
            </a:extLst>
          </p:cNvPr>
          <p:cNvSpPr/>
          <p:nvPr/>
        </p:nvSpPr>
        <p:spPr>
          <a:xfrm>
            <a:off x="8927094" y="1446330"/>
            <a:ext cx="3021910" cy="4524275"/>
          </a:xfrm>
          <a:prstGeom prst="rect">
            <a:avLst/>
          </a:prstGeom>
          <a:noFill/>
          <a:ln>
            <a:noFill/>
          </a:ln>
        </p:spPr>
        <p:txBody>
          <a:bodyPr spcFirstLastPara="1" wrap="square" lIns="91425" tIns="45700" rIns="91425" bIns="45700" anchor="t" anchorCtr="0">
            <a:spAutoFit/>
          </a:bodyPr>
          <a:lstStyle/>
          <a:p>
            <a:pPr lvl="0" algn="just"/>
            <a:r>
              <a:rPr lang="en-US" sz="1800" dirty="0">
                <a:solidFill>
                  <a:schemeClr val="dk1"/>
                </a:solidFill>
                <a:latin typeface="Calibri"/>
                <a:ea typeface="Calibri"/>
                <a:cs typeface="Calibri"/>
                <a:sym typeface="Calibri"/>
              </a:rPr>
              <a:t>Overall, the EVAL maps (first column) show that the catchments are mainly characterized by forests, notably broadleaf. The three simulations were produced following the European LUCAS project’s protocol and were involved in a comparison of the impact of afforestation (GRASS) and reforestation (FOREST) results from different RCMs over a European domain and a North-American domain (Asselin et al., 2022).</a:t>
            </a:r>
            <a:endParaRPr lang="fr-F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6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109" name="Google Shape;109;p2"/>
          <p:cNvSpPr/>
          <p:nvPr/>
        </p:nvSpPr>
        <p:spPr>
          <a:xfrm>
            <a:off x="9303026" y="1259798"/>
            <a:ext cx="1833534" cy="707846"/>
          </a:xfrm>
          <a:prstGeom prst="rect">
            <a:avLst/>
          </a:prstGeom>
          <a:noFill/>
          <a:ln>
            <a:noFill/>
          </a:ln>
        </p:spPr>
        <p:txBody>
          <a:bodyPr spcFirstLastPara="1" wrap="square" lIns="91425" tIns="45700" rIns="91425" bIns="45700" anchor="t" anchorCtr="0">
            <a:spAutoFit/>
          </a:bodyPr>
          <a:lstStyle/>
          <a:p>
            <a:pPr lvl="0" algn="just"/>
            <a:r>
              <a:rPr lang="en-US" sz="2000" dirty="0">
                <a:solidFill>
                  <a:schemeClr val="dk1"/>
                </a:solidFill>
                <a:latin typeface="Calibri"/>
                <a:ea typeface="Calibri"/>
                <a:cs typeface="Calibri"/>
                <a:sym typeface="Calibri"/>
              </a:rPr>
              <a:t>Overall Methodology</a:t>
            </a:r>
            <a:endParaRPr lang="fr-FR" sz="2000" b="0" i="0" u="none" strike="noStrike" cap="none" dirty="0">
              <a:solidFill>
                <a:schemeClr val="dk1"/>
              </a:solidFill>
              <a:latin typeface="Calibri"/>
              <a:ea typeface="Calibri"/>
              <a:cs typeface="Calibri"/>
              <a:sym typeface="Calibri"/>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Methodology</a:t>
            </a:r>
            <a:endParaRPr dirty="0"/>
          </a:p>
        </p:txBody>
      </p:sp>
      <p:pic>
        <p:nvPicPr>
          <p:cNvPr id="4" name="Picture 3">
            <a:extLst>
              <a:ext uri="{FF2B5EF4-FFF2-40B4-BE49-F238E27FC236}">
                <a16:creationId xmlns:a16="http://schemas.microsoft.com/office/drawing/2014/main" id="{0A25B8E4-E746-4619-8BDF-A3E94FA9ECCB}"/>
              </a:ext>
            </a:extLst>
          </p:cNvPr>
          <p:cNvPicPr>
            <a:picLocks noChangeAspect="1"/>
          </p:cNvPicPr>
          <p:nvPr/>
        </p:nvPicPr>
        <p:blipFill>
          <a:blip r:embed="rId3"/>
          <a:stretch>
            <a:fillRect/>
          </a:stretch>
        </p:blipFill>
        <p:spPr>
          <a:xfrm>
            <a:off x="3682151" y="1407169"/>
            <a:ext cx="4111792" cy="5023448"/>
          </a:xfrm>
          <a:prstGeom prst="rect">
            <a:avLst/>
          </a:prstGeom>
        </p:spPr>
      </p:pic>
    </p:spTree>
    <p:extLst>
      <p:ext uri="{BB962C8B-B14F-4D97-AF65-F5344CB8AC3E}">
        <p14:creationId xmlns:p14="http://schemas.microsoft.com/office/powerpoint/2010/main" val="407839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cs typeface="Calibri"/>
                <a:sym typeface="Calibri"/>
              </a:rPr>
              <a:t>Flood indices</a:t>
            </a:r>
            <a:endParaRPr dirty="0"/>
          </a:p>
        </p:txBody>
      </p:sp>
      <p:sp>
        <p:nvSpPr>
          <p:cNvPr id="6" name="TextBox 5">
            <a:extLst>
              <a:ext uri="{FF2B5EF4-FFF2-40B4-BE49-F238E27FC236}">
                <a16:creationId xmlns:a16="http://schemas.microsoft.com/office/drawing/2014/main" id="{CE2DB1D9-C1BF-4805-A029-B616984B6089}"/>
              </a:ext>
            </a:extLst>
          </p:cNvPr>
          <p:cNvSpPr txBox="1"/>
          <p:nvPr/>
        </p:nvSpPr>
        <p:spPr>
          <a:xfrm>
            <a:off x="278296" y="1196752"/>
            <a:ext cx="11670708" cy="4801314"/>
          </a:xfrm>
          <a:prstGeom prst="rect">
            <a:avLst/>
          </a:prstGeom>
          <a:noFill/>
        </p:spPr>
        <p:txBody>
          <a:bodyPr wrap="square">
            <a:spAutoFit/>
          </a:bodyPr>
          <a:lstStyle/>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Q1MAXAN</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index consists of the annual maximum daily streamflow (m³/s). This index is calculated for different return periods, namely, 2-,5-,10-,20-, 100-, and 350-year return periods, using the Log-Pearson type III distribution. This index has been normalized by each catchment's mean annual streamflow to facilitate analysis and comparison between different catchments.</a:t>
            </a:r>
          </a:p>
          <a:p>
            <a:pPr algn="just"/>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Q1MAXWS</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index consists of the winter-spring maximum daily streamflow (m³/s). The months of December through May are considered to estimate the maximum values. This index is calculated for different return periods, namely, 2-,5-,10-,20-, 100-, and 350-year return periods, using the Log-Pearson type III distribution. This index has been normalized by each catchment's mean winter-spring streamflow to facilitate analysis and comparison between different catchments.</a:t>
            </a:r>
          </a:p>
          <a:p>
            <a:pPr algn="just"/>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Q1MAXSF</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index consists of the summer-fall maximum daily streamflow (m³/s). The months of June through November are considered to estimate the maximum values. This index is calculated for different return periods, namely, 2-,5-,10-,20-, 100-, and 350-year return periods, using the Log-Pearson type III distribution. This index has been normalized by each catchment's mean summer-fall streamflow to facilitate analysis and comparison between different catchments.</a:t>
            </a:r>
          </a:p>
          <a:p>
            <a:pPr algn="just"/>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DQ1MAXWS</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index consists of the average day of occurrence of the maximum daily streamflow during the winter-spring period. The number of days is estimated from January 1st.</a:t>
            </a:r>
          </a:p>
        </p:txBody>
      </p:sp>
    </p:spTree>
    <p:extLst>
      <p:ext uri="{BB962C8B-B14F-4D97-AF65-F5344CB8AC3E}">
        <p14:creationId xmlns:p14="http://schemas.microsoft.com/office/powerpoint/2010/main" val="340434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cs typeface="Calibri"/>
                <a:sym typeface="Calibri"/>
              </a:rPr>
              <a:t>Climate simulations at the regional scale</a:t>
            </a:r>
            <a:endParaRPr dirty="0"/>
          </a:p>
        </p:txBody>
      </p:sp>
      <p:pic>
        <p:nvPicPr>
          <p:cNvPr id="4" name="Picture 3">
            <a:extLst>
              <a:ext uri="{FF2B5EF4-FFF2-40B4-BE49-F238E27FC236}">
                <a16:creationId xmlns:a16="http://schemas.microsoft.com/office/drawing/2014/main" id="{3C1B7696-7F7E-4C7E-8479-A3A40E88FF2F}"/>
              </a:ext>
            </a:extLst>
          </p:cNvPr>
          <p:cNvPicPr>
            <a:picLocks noChangeAspect="1"/>
          </p:cNvPicPr>
          <p:nvPr/>
        </p:nvPicPr>
        <p:blipFill>
          <a:blip r:embed="rId3"/>
          <a:stretch>
            <a:fillRect/>
          </a:stretch>
        </p:blipFill>
        <p:spPr>
          <a:xfrm>
            <a:off x="652061" y="1262222"/>
            <a:ext cx="7017728" cy="4718700"/>
          </a:xfrm>
          <a:prstGeom prst="rect">
            <a:avLst/>
          </a:prstGeom>
        </p:spPr>
      </p:pic>
      <p:sp>
        <p:nvSpPr>
          <p:cNvPr id="7" name="TextBox 6">
            <a:extLst>
              <a:ext uri="{FF2B5EF4-FFF2-40B4-BE49-F238E27FC236}">
                <a16:creationId xmlns:a16="http://schemas.microsoft.com/office/drawing/2014/main" id="{FA27F4FD-7DA0-4F14-A1C0-2E8BDA1343EA}"/>
              </a:ext>
            </a:extLst>
          </p:cNvPr>
          <p:cNvSpPr txBox="1"/>
          <p:nvPr/>
        </p:nvSpPr>
        <p:spPr>
          <a:xfrm>
            <a:off x="7872315" y="1262222"/>
            <a:ext cx="4219769" cy="4801314"/>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As reported by Asselin et al. (2022), the GRASS simulation leads to reduced temperatures in winter and spring due to the high increase in surface albedo from the snow cover </a:t>
            </a: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The winter time warming of FOREST simulation is primarily due to the reduction in surface albedo as a result of snow-masking of evergreen needleleaf forests (Asselin et al. 2022, Davin 2020). </a:t>
            </a: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The FOREST simulation leads to increased evapotranspiration, more importantly over the broadleaf forests, which in turn increases precipitation with respect to the GRASS simulation </a:t>
            </a:r>
            <a:endParaRPr lang="en-CA" sz="1800" dirty="0">
              <a:latin typeface="Calibri" panose="020F0502020204030204" pitchFamily="34" charset="0"/>
              <a:cs typeface="Calibri" panose="020F0502020204030204" pitchFamily="34" charset="0"/>
            </a:endParaRPr>
          </a:p>
        </p:txBody>
      </p:sp>
      <p:sp>
        <p:nvSpPr>
          <p:cNvPr id="8" name="Google Shape;109;p2">
            <a:extLst>
              <a:ext uri="{FF2B5EF4-FFF2-40B4-BE49-F238E27FC236}">
                <a16:creationId xmlns:a16="http://schemas.microsoft.com/office/drawing/2014/main" id="{F0507F5F-355B-45EA-B80D-A8C07FC21802}"/>
              </a:ext>
            </a:extLst>
          </p:cNvPr>
          <p:cNvSpPr/>
          <p:nvPr/>
        </p:nvSpPr>
        <p:spPr>
          <a:xfrm>
            <a:off x="630425" y="5984982"/>
            <a:ext cx="6320881" cy="338514"/>
          </a:xfrm>
          <a:prstGeom prst="rect">
            <a:avLst/>
          </a:prstGeom>
          <a:noFill/>
          <a:ln>
            <a:noFill/>
          </a:ln>
        </p:spPr>
        <p:txBody>
          <a:bodyPr spcFirstLastPara="1" wrap="square" lIns="91425" tIns="45700" rIns="91425" bIns="45700" anchor="t" anchorCtr="0">
            <a:spAutoFit/>
          </a:bodyPr>
          <a:lstStyle/>
          <a:p>
            <a:pPr lvl="0" algn="ctr"/>
            <a:r>
              <a:rPr lang="en-US" sz="1600" i="1" dirty="0">
                <a:effectLst/>
                <a:latin typeface="Calibri" panose="020F0502020204030204" pitchFamily="34" charset="0"/>
                <a:ea typeface="Times New Roman" panose="02020603050405020304" pitchFamily="18" charset="0"/>
                <a:cs typeface="Calibri" panose="020F0502020204030204" pitchFamily="34" charset="0"/>
              </a:rPr>
              <a:t>Mean climatology of then</a:t>
            </a:r>
            <a:endParaRPr lang="fr-F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83976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ea typeface="Calibri"/>
                <a:cs typeface="Calibri"/>
                <a:sym typeface="Calibri"/>
              </a:rPr>
              <a:t>Streamflow indices analysis</a:t>
            </a:r>
            <a:endParaRPr dirty="0"/>
          </a:p>
        </p:txBody>
      </p:sp>
      <p:pic>
        <p:nvPicPr>
          <p:cNvPr id="4" name="Picture 3">
            <a:extLst>
              <a:ext uri="{FF2B5EF4-FFF2-40B4-BE49-F238E27FC236}">
                <a16:creationId xmlns:a16="http://schemas.microsoft.com/office/drawing/2014/main" id="{57C89514-595C-4FE5-BEB7-A8EC7B61C1D1}"/>
              </a:ext>
            </a:extLst>
          </p:cNvPr>
          <p:cNvPicPr>
            <a:picLocks noChangeAspect="1"/>
          </p:cNvPicPr>
          <p:nvPr/>
        </p:nvPicPr>
        <p:blipFill>
          <a:blip r:embed="rId3"/>
          <a:stretch>
            <a:fillRect/>
          </a:stretch>
        </p:blipFill>
        <p:spPr>
          <a:xfrm>
            <a:off x="762844" y="1010156"/>
            <a:ext cx="5783829" cy="5598202"/>
          </a:xfrm>
          <a:prstGeom prst="rect">
            <a:avLst/>
          </a:prstGeom>
        </p:spPr>
      </p:pic>
      <p:sp>
        <p:nvSpPr>
          <p:cNvPr id="10" name="TextBox 9">
            <a:extLst>
              <a:ext uri="{FF2B5EF4-FFF2-40B4-BE49-F238E27FC236}">
                <a16:creationId xmlns:a16="http://schemas.microsoft.com/office/drawing/2014/main" id="{9161D268-41B1-4754-9511-1F1412B5E5DB}"/>
              </a:ext>
            </a:extLst>
          </p:cNvPr>
          <p:cNvSpPr txBox="1"/>
          <p:nvPr/>
        </p:nvSpPr>
        <p:spPr>
          <a:xfrm>
            <a:off x="7374227" y="1196752"/>
            <a:ext cx="4126908" cy="3970318"/>
          </a:xfrm>
          <a:prstGeom prst="rect">
            <a:avLst/>
          </a:prstGeom>
          <a:noFill/>
        </p:spPr>
        <p:txBody>
          <a:bodyPr wrap="square">
            <a:spAutoFit/>
          </a:bodyPr>
          <a:lstStyle/>
          <a:p>
            <a:pPr algn="just"/>
            <a:r>
              <a:rPr lang="en-US" sz="1800" b="1" dirty="0">
                <a:effectLst/>
                <a:latin typeface="Calibri" panose="020F0502020204030204" pitchFamily="34" charset="0"/>
                <a:ea typeface="Times New Roman" panose="02020603050405020304" pitchFamily="18" charset="0"/>
                <a:cs typeface="Calibri" panose="020F0502020204030204" pitchFamily="34" charset="0"/>
              </a:rPr>
              <a:t>Flood indices </a:t>
            </a:r>
            <a:r>
              <a:rPr lang="en-US" sz="1800" dirty="0">
                <a:effectLst/>
                <a:latin typeface="Calibri" panose="020F0502020204030204" pitchFamily="34" charset="0"/>
                <a:ea typeface="Times New Roman" panose="02020603050405020304" pitchFamily="18" charset="0"/>
                <a:cs typeface="Calibri" panose="020F0502020204030204" pitchFamily="34" charset="0"/>
              </a:rPr>
              <a:t>estimated for the EVAL, GRASS, and FOREST CRCM5-CLASS simulations for the small (-S), medium (-M), and large (-L) catchment groups. The normalized 2- and 100-year return periods for the annual maximum daily streamflow (Q1MAXAN; panel a), winter-spring maximum daily streamflow (Q1MAXWS; panel b), summer-fall maximum daily streamflow (Q1MAXSF; panel c), and the average day of occurrence of the maximum daily winter-spring streamflow (DQ1MAXWS; panel d) are shown</a:t>
            </a:r>
            <a:endParaRPr lang="en-C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80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
        <p:nvSpPr>
          <p:cNvPr id="111" name="Google Shape;111;p2"/>
          <p:cNvSpPr/>
          <p:nvPr/>
        </p:nvSpPr>
        <p:spPr>
          <a:xfrm>
            <a:off x="191344" y="116798"/>
            <a:ext cx="1143001" cy="1079954"/>
          </a:xfrm>
          <a:prstGeom prst="halfFrame">
            <a:avLst>
              <a:gd name="adj1" fmla="val 10240"/>
              <a:gd name="adj2" fmla="val 11890"/>
            </a:avLst>
          </a:prstGeom>
          <a:solidFill>
            <a:srgbClr val="E04444"/>
          </a:solidFill>
          <a:ln w="12700" cap="flat" cmpd="sng">
            <a:solidFill>
              <a:srgbClr val="E0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10;p2">
            <a:extLst>
              <a:ext uri="{FF2B5EF4-FFF2-40B4-BE49-F238E27FC236}">
                <a16:creationId xmlns:a16="http://schemas.microsoft.com/office/drawing/2014/main" id="{D569FC4D-D4D0-4860-93CD-7AA424A85B12}"/>
              </a:ext>
            </a:extLst>
          </p:cNvPr>
          <p:cNvSpPr txBox="1"/>
          <p:nvPr/>
        </p:nvSpPr>
        <p:spPr>
          <a:xfrm>
            <a:off x="762844" y="146412"/>
            <a:ext cx="11186160" cy="984928"/>
          </a:xfrm>
          <a:prstGeom prst="rect">
            <a:avLst/>
          </a:prstGeom>
          <a:noFill/>
          <a:ln>
            <a:noFill/>
          </a:ln>
        </p:spPr>
        <p:txBody>
          <a:bodyPr spcFirstLastPara="1" wrap="square" lIns="91425" tIns="45700" rIns="91425" bIns="45700" anchor="ctr" anchorCtr="0">
            <a:normAutofit/>
          </a:bodyPr>
          <a:lstStyle/>
          <a:p>
            <a:pPr lvl="0">
              <a:lnSpc>
                <a:spcPct val="90000"/>
              </a:lnSpc>
              <a:buClr>
                <a:srgbClr val="7F7F7F"/>
              </a:buClr>
              <a:buSzPts val="3200"/>
            </a:pPr>
            <a:r>
              <a:rPr lang="en-US" sz="3200" b="1" dirty="0">
                <a:solidFill>
                  <a:srgbClr val="7F7F7F"/>
                </a:solidFill>
                <a:latin typeface="Calibri"/>
                <a:cs typeface="Calibri"/>
                <a:sym typeface="Calibri"/>
              </a:rPr>
              <a:t>Hydrological simulations : Annual evaluation</a:t>
            </a:r>
            <a:endParaRPr dirty="0"/>
          </a:p>
        </p:txBody>
      </p:sp>
      <p:pic>
        <p:nvPicPr>
          <p:cNvPr id="7" name="image7.jpg">
            <a:extLst>
              <a:ext uri="{FF2B5EF4-FFF2-40B4-BE49-F238E27FC236}">
                <a16:creationId xmlns:a16="http://schemas.microsoft.com/office/drawing/2014/main" id="{D8BE1AB2-3AA1-4642-8354-22ED6DBBED3F}"/>
              </a:ext>
            </a:extLst>
          </p:cNvPr>
          <p:cNvPicPr/>
          <p:nvPr/>
        </p:nvPicPr>
        <p:blipFill>
          <a:blip r:embed="rId3"/>
          <a:srcRect l="13942" r="26282"/>
          <a:stretch>
            <a:fillRect/>
          </a:stretch>
        </p:blipFill>
        <p:spPr>
          <a:xfrm>
            <a:off x="538606" y="1226366"/>
            <a:ext cx="5919470" cy="4966970"/>
          </a:xfrm>
          <a:prstGeom prst="rect">
            <a:avLst/>
          </a:prstGeom>
          <a:ln/>
        </p:spPr>
      </p:pic>
      <p:sp>
        <p:nvSpPr>
          <p:cNvPr id="9" name="TextBox 8">
            <a:extLst>
              <a:ext uri="{FF2B5EF4-FFF2-40B4-BE49-F238E27FC236}">
                <a16:creationId xmlns:a16="http://schemas.microsoft.com/office/drawing/2014/main" id="{B944FE57-8492-4E14-8078-D0C32DB99449}"/>
              </a:ext>
            </a:extLst>
          </p:cNvPr>
          <p:cNvSpPr txBox="1"/>
          <p:nvPr/>
        </p:nvSpPr>
        <p:spPr>
          <a:xfrm>
            <a:off x="7345017" y="1431208"/>
            <a:ext cx="4194313" cy="1477328"/>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Mean annual variation of hydrological variables for Richelieu (left) and Chateauguay (right): a and b) Streamflow, c and d) Actual Evapotranspiration (AET), e and f) Snow Water Equivalent (SWE).</a:t>
            </a:r>
            <a:endParaRPr lang="en-C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7009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2730</TotalTime>
  <Words>1530</Words>
  <Application>Microsoft Office PowerPoint</Application>
  <PresentationFormat>Widescreen</PresentationFormat>
  <Paragraphs>82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Castaneda Gonzalez, Mariana</dc:creator>
  <cp:lastModifiedBy>Castaneda Gonzalez, Mariana</cp:lastModifiedBy>
  <cp:revision>41</cp:revision>
  <dcterms:created xsi:type="dcterms:W3CDTF">2019-06-11T17:01:24Z</dcterms:created>
  <dcterms:modified xsi:type="dcterms:W3CDTF">2025-04-28T20:21:09Z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0x0101008B16BA6AEFDD1641927CB9D1AD2493F2</vt:lpwstr>
  </property>
</Properties>
</file>