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7"/>
  </p:notesMasterIdLst>
  <p:sldIdLst>
    <p:sldId id="257" r:id="rId2"/>
    <p:sldId id="315" r:id="rId3"/>
    <p:sldId id="322" r:id="rId4"/>
    <p:sldId id="321" r:id="rId5"/>
    <p:sldId id="296" r:id="rId6"/>
    <p:sldId id="319" r:id="rId7"/>
    <p:sldId id="320" r:id="rId8"/>
    <p:sldId id="318" r:id="rId9"/>
    <p:sldId id="317" r:id="rId10"/>
    <p:sldId id="313" r:id="rId11"/>
    <p:sldId id="309" r:id="rId12"/>
    <p:sldId id="299" r:id="rId13"/>
    <p:sldId id="297" r:id="rId14"/>
    <p:sldId id="323" r:id="rId15"/>
    <p:sldId id="287"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2468"/>
    <a:srgbClr val="AA166E"/>
    <a:srgbClr val="FF00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46" autoAdjust="0"/>
    <p:restoredTop sz="94501" autoAdjust="0"/>
  </p:normalViewPr>
  <p:slideViewPr>
    <p:cSldViewPr>
      <p:cViewPr varScale="1">
        <p:scale>
          <a:sx n="112" d="100"/>
          <a:sy n="112" d="100"/>
        </p:scale>
        <p:origin x="1698"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97" d="100"/>
          <a:sy n="97" d="100"/>
        </p:scale>
        <p:origin x="361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41549D-CE80-4E76-AED0-0E412BFD0784}" type="datetimeFigureOut">
              <a:rPr lang="ru-RU" smtClean="0"/>
              <a:pPr/>
              <a:t>02.05.2025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0655D8-0CE2-4AEF-A1F7-3F3384F2A5B0}" type="slidenum">
              <a:rPr lang="ru-RU" smtClean="0"/>
              <a:pPr/>
              <a:t>‹#›</a:t>
            </a:fld>
            <a:endParaRPr lang="ru-RU"/>
          </a:p>
        </p:txBody>
      </p:sp>
    </p:spTree>
    <p:extLst>
      <p:ext uri="{BB962C8B-B14F-4D97-AF65-F5344CB8AC3E}">
        <p14:creationId xmlns:p14="http://schemas.microsoft.com/office/powerpoint/2010/main" val="1808791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0655D8-0CE2-4AEF-A1F7-3F3384F2A5B0}" type="slidenum">
              <a:rPr lang="ru-RU" smtClean="0"/>
              <a:pPr/>
              <a:t>1</a:t>
            </a:fld>
            <a:endParaRPr lang="ru-RU"/>
          </a:p>
        </p:txBody>
      </p:sp>
    </p:spTree>
    <p:extLst>
      <p:ext uri="{BB962C8B-B14F-4D97-AF65-F5344CB8AC3E}">
        <p14:creationId xmlns:p14="http://schemas.microsoft.com/office/powerpoint/2010/main" val="1710146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Скругленный прямоугольник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Заголовок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ru-RU"/>
              <a:t>Образец заголовка</a:t>
            </a:r>
            <a:endParaRPr kumimoji="0" lang="en-US"/>
          </a:p>
        </p:txBody>
      </p:sp>
      <p:sp>
        <p:nvSpPr>
          <p:cNvPr id="20" name="Подзаголовок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19" name="Дата 18"/>
          <p:cNvSpPr>
            <a:spLocks noGrp="1"/>
          </p:cNvSpPr>
          <p:nvPr>
            <p:ph type="dt" sz="half" idx="10"/>
          </p:nvPr>
        </p:nvSpPr>
        <p:spPr/>
        <p:txBody>
          <a:body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p>
            <a:endParaRPr lang="ru-RU">
              <a:solidFill>
                <a:srgbClr val="FFFFFF"/>
              </a:solidFill>
            </a:endParaRPr>
          </a:p>
        </p:txBody>
      </p:sp>
      <p:sp>
        <p:nvSpPr>
          <p:cNvPr id="11" name="Номер слайда 10"/>
          <p:cNvSpPr>
            <a:spLocks noGrp="1"/>
          </p:cNvSpPr>
          <p:nvPr>
            <p:ph type="sldNum" sz="quarter" idx="12"/>
          </p:nvPr>
        </p:nvSpPr>
        <p:spPr/>
        <p:txBody>
          <a:bodyPr/>
          <a:lstStyle/>
          <a:p>
            <a:fld id="{0D4DACC6-F034-49EA-8B7B-BA3883A8A202}" type="slidenum">
              <a:rPr lang="ru-RU" smtClean="0">
                <a:solidFill>
                  <a:srgbClr val="FFFFFF"/>
                </a:solidFill>
              </a:rPr>
              <a:pPr/>
              <a:t>‹#›</a:t>
            </a:fld>
            <a:endParaRPr lang="ru-RU">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502920" y="530352"/>
            <a:ext cx="8183880" cy="4187952"/>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p>
            <a:endParaRPr lang="ru-RU">
              <a:solidFill>
                <a:srgbClr val="FFFFFF"/>
              </a:solidFill>
            </a:endParaRPr>
          </a:p>
        </p:txBody>
      </p:sp>
      <p:sp>
        <p:nvSpPr>
          <p:cNvPr id="6" name="Номер слайда 5"/>
          <p:cNvSpPr>
            <a:spLocks noGrp="1"/>
          </p:cNvSpPr>
          <p:nvPr>
            <p:ph type="sldNum" sz="quarter" idx="12"/>
          </p:nvPr>
        </p:nvSpPr>
        <p:spPr/>
        <p:txBody>
          <a:bodyPr/>
          <a:lstStyle/>
          <a:p>
            <a:fld id="{B9735B44-21DC-47F8-9FC9-916EB1171898}" type="slidenum">
              <a:rPr lang="ru-RU" smtClean="0">
                <a:solidFill>
                  <a:srgbClr val="FFFFFF"/>
                </a:solidFill>
              </a:rPr>
              <a:pPr/>
              <a:t>‹#›</a:t>
            </a:fld>
            <a:endParaRPr lang="ru-RU">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3404"/>
            <a:ext cx="1981200" cy="5257799"/>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533400" y="533402"/>
            <a:ext cx="5943600" cy="5257801"/>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p>
            <a:endParaRPr lang="ru-RU">
              <a:solidFill>
                <a:srgbClr val="FFFFFF"/>
              </a:solidFill>
            </a:endParaRPr>
          </a:p>
        </p:txBody>
      </p:sp>
      <p:sp>
        <p:nvSpPr>
          <p:cNvPr id="6" name="Номер слайда 5"/>
          <p:cNvSpPr>
            <a:spLocks noGrp="1"/>
          </p:cNvSpPr>
          <p:nvPr>
            <p:ph type="sldNum" sz="quarter" idx="12"/>
          </p:nvPr>
        </p:nvSpPr>
        <p:spPr/>
        <p:txBody>
          <a:bodyPr/>
          <a:lstStyle/>
          <a:p>
            <a:fld id="{8F374342-64A6-46D5-8740-EE6B61ADBD09}" type="slidenum">
              <a:rPr lang="ru-RU" smtClean="0">
                <a:solidFill>
                  <a:srgbClr val="FFFFFF"/>
                </a:solidFill>
              </a:rPr>
              <a:pPr/>
              <a:t>‹#›</a:t>
            </a:fld>
            <a:endParaRPr lang="ru-RU">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p>
            <a:r>
              <a:rPr kumimoji="0" lang="ru-RU"/>
              <a:t>Образец заголовка</a:t>
            </a:r>
            <a:endParaRPr kumimoji="0" lang="en-US"/>
          </a:p>
        </p:txBody>
      </p:sp>
      <p:sp>
        <p:nvSpPr>
          <p:cNvPr id="3" name="Содержимое 2"/>
          <p:cNvSpPr>
            <a:spLocks noGrp="1"/>
          </p:cNvSpPr>
          <p:nvPr>
            <p:ph idx="1"/>
          </p:nvPr>
        </p:nvSpPr>
        <p:spPr>
          <a:xfrm>
            <a:off x="502920" y="530352"/>
            <a:ext cx="8183880" cy="4187952"/>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p>
            <a:endParaRPr lang="ru-RU">
              <a:solidFill>
                <a:srgbClr val="FFFFFF"/>
              </a:solidFill>
            </a:endParaRPr>
          </a:p>
        </p:txBody>
      </p:sp>
      <p:sp>
        <p:nvSpPr>
          <p:cNvPr id="6" name="Номер слайда 5"/>
          <p:cNvSpPr>
            <a:spLocks noGrp="1"/>
          </p:cNvSpPr>
          <p:nvPr>
            <p:ph type="sldNum" sz="quarter" idx="12"/>
          </p:nvPr>
        </p:nvSpPr>
        <p:spPr/>
        <p:txBody>
          <a:bodyPr/>
          <a:lstStyle/>
          <a:p>
            <a:fld id="{F8663780-C36D-4DD2-ADBD-1824DBC60966}" type="slidenum">
              <a:rPr lang="ru-RU" smtClean="0">
                <a:solidFill>
                  <a:srgbClr val="FFFFFF"/>
                </a:solidFill>
              </a:rPr>
              <a:pPr/>
              <a:t>‹#›</a:t>
            </a:fld>
            <a:endParaRPr lang="ru-RU">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Скругленный прямоугольник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Скругленный прямоугольник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ru-RU"/>
              <a:t>Образец заголовка</a:t>
            </a:r>
            <a:endParaRPr kumimoji="0" lang="en-US"/>
          </a:p>
        </p:txBody>
      </p:sp>
      <p:sp>
        <p:nvSpPr>
          <p:cNvPr id="3" name="Текст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p>
            <a:endParaRPr lang="ru-RU">
              <a:solidFill>
                <a:srgbClr val="FFFFFF"/>
              </a:solidFill>
            </a:endParaRPr>
          </a:p>
        </p:txBody>
      </p:sp>
      <p:sp>
        <p:nvSpPr>
          <p:cNvPr id="6" name="Номер слайда 5"/>
          <p:cNvSpPr>
            <a:spLocks noGrp="1"/>
          </p:cNvSpPr>
          <p:nvPr>
            <p:ph type="sldNum" sz="quarter" idx="12"/>
          </p:nvPr>
        </p:nvSpPr>
        <p:spPr/>
        <p:txBody>
          <a:bodyPr/>
          <a:lstStyle/>
          <a:p>
            <a:fld id="{82EBB28B-573F-4666-91C5-6A78B932E837}" type="slidenum">
              <a:rPr lang="ru-RU" smtClean="0">
                <a:solidFill>
                  <a:srgbClr val="FFFFFF"/>
                </a:solidFill>
              </a:rPr>
              <a:pPr/>
              <a:t>‹#›</a:t>
            </a:fld>
            <a:endParaRPr lang="ru-RU">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p>
            <a:endParaRPr lang="ru-RU">
              <a:solidFill>
                <a:srgbClr val="FFFFFF"/>
              </a:solidFill>
            </a:endParaRPr>
          </a:p>
        </p:txBody>
      </p:sp>
      <p:sp>
        <p:nvSpPr>
          <p:cNvPr id="7" name="Номер слайда 6"/>
          <p:cNvSpPr>
            <a:spLocks noGrp="1"/>
          </p:cNvSpPr>
          <p:nvPr>
            <p:ph type="sldNum" sz="quarter" idx="12"/>
          </p:nvPr>
        </p:nvSpPr>
        <p:spPr/>
        <p:txBody>
          <a:bodyPr/>
          <a:lstStyle/>
          <a:p>
            <a:fld id="{8087F44F-AF38-4AB2-8253-1E6036B8E527}" type="slidenum">
              <a:rPr lang="ru-RU" smtClean="0">
                <a:solidFill>
                  <a:srgbClr val="FFFFFF"/>
                </a:solidFill>
              </a:rPr>
              <a:pPr/>
              <a:t>‹#›</a:t>
            </a:fld>
            <a:endParaRPr lang="ru-RU">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nchor="b"/>
          <a:lstStyle>
            <a:lvl1pPr>
              <a:defRPr b="1"/>
            </a:lvl1pPr>
            <a:extLst/>
          </a:lstStyle>
          <a:p>
            <a:r>
              <a:rPr kumimoji="0" lang="ru-RU"/>
              <a:t>Образец заголовка</a:t>
            </a:r>
            <a:endParaRPr kumimoji="0" lang="en-US"/>
          </a:p>
        </p:txBody>
      </p:sp>
      <p:sp>
        <p:nvSpPr>
          <p:cNvPr id="3" name="Текст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Содержимое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p>
            <a:endParaRPr lang="ru-RU">
              <a:solidFill>
                <a:srgbClr val="FFFFFF"/>
              </a:solidFill>
            </a:endParaRPr>
          </a:p>
        </p:txBody>
      </p:sp>
      <p:sp>
        <p:nvSpPr>
          <p:cNvPr id="9" name="Номер слайда 8"/>
          <p:cNvSpPr>
            <a:spLocks noGrp="1"/>
          </p:cNvSpPr>
          <p:nvPr>
            <p:ph type="sldNum" sz="quarter" idx="12"/>
          </p:nvPr>
        </p:nvSpPr>
        <p:spPr/>
        <p:txBody>
          <a:bodyPr/>
          <a:lstStyle/>
          <a:p>
            <a:fld id="{7DB1E5A7-10BC-4B05-A446-D1209CF8801D}" type="slidenum">
              <a:rPr lang="ru-RU" smtClean="0">
                <a:solidFill>
                  <a:srgbClr val="FFFFFF"/>
                </a:solidFill>
              </a:rPr>
              <a:pPr/>
              <a:t>‹#›</a:t>
            </a:fld>
            <a:endParaRPr lang="ru-RU">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p>
            <a:endParaRPr lang="ru-RU">
              <a:solidFill>
                <a:srgbClr val="FFFFFF"/>
              </a:solidFill>
            </a:endParaRPr>
          </a:p>
        </p:txBody>
      </p:sp>
      <p:sp>
        <p:nvSpPr>
          <p:cNvPr id="5" name="Номер слайда 4"/>
          <p:cNvSpPr>
            <a:spLocks noGrp="1"/>
          </p:cNvSpPr>
          <p:nvPr>
            <p:ph type="sldNum" sz="quarter" idx="12"/>
          </p:nvPr>
        </p:nvSpPr>
        <p:spPr/>
        <p:txBody>
          <a:bodyPr/>
          <a:lstStyle/>
          <a:p>
            <a:fld id="{85C32E95-7D36-4B85-B9CC-2762E38A6E36}" type="slidenum">
              <a:rPr lang="ru-RU" smtClean="0">
                <a:solidFill>
                  <a:srgbClr val="FFFFFF"/>
                </a:solidFill>
              </a:rPr>
              <a:pPr/>
              <a:t>‹#›</a:t>
            </a:fld>
            <a:endParaRPr lang="ru-RU">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Дата 1"/>
          <p:cNvSpPr>
            <a:spLocks noGrp="1"/>
          </p:cNvSpPr>
          <p:nvPr>
            <p:ph type="dt" sz="half" idx="10"/>
          </p:nvPr>
        </p:nvSpPr>
        <p:spPr/>
        <p:txBody>
          <a:body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p>
            <a:endParaRPr lang="ru-RU">
              <a:solidFill>
                <a:srgbClr val="FFFFFF"/>
              </a:solidFill>
            </a:endParaRPr>
          </a:p>
        </p:txBody>
      </p:sp>
      <p:sp>
        <p:nvSpPr>
          <p:cNvPr id="4" name="Номер слайда 3"/>
          <p:cNvSpPr>
            <a:spLocks noGrp="1"/>
          </p:cNvSpPr>
          <p:nvPr>
            <p:ph type="sldNum" sz="quarter" idx="12"/>
          </p:nvPr>
        </p:nvSpPr>
        <p:spPr/>
        <p:txBody>
          <a:bodyPr/>
          <a:lstStyle/>
          <a:p>
            <a:fld id="{D6314750-A00C-43F5-A65E-3DB653320F51}" type="slidenum">
              <a:rPr lang="ru-RU" smtClean="0">
                <a:solidFill>
                  <a:srgbClr val="FFFFFF"/>
                </a:solidFill>
              </a:rPr>
              <a:pPr/>
              <a:t>‹#›</a:t>
            </a:fld>
            <a:endParaRPr lang="ru-RU">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ru-RU"/>
              <a:t>Образец заголовка</a:t>
            </a:r>
            <a:endParaRPr kumimoji="0" lang="en-US"/>
          </a:p>
        </p:txBody>
      </p:sp>
      <p:sp>
        <p:nvSpPr>
          <p:cNvPr id="3" name="Текст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p>
            <a:endParaRPr lang="ru-RU">
              <a:solidFill>
                <a:srgbClr val="FFFFFF"/>
              </a:solidFill>
            </a:endParaRPr>
          </a:p>
        </p:txBody>
      </p:sp>
      <p:sp>
        <p:nvSpPr>
          <p:cNvPr id="7" name="Номер слайда 6"/>
          <p:cNvSpPr>
            <a:spLocks noGrp="1"/>
          </p:cNvSpPr>
          <p:nvPr>
            <p:ph type="sldNum" sz="quarter" idx="12"/>
          </p:nvPr>
        </p:nvSpPr>
        <p:spPr/>
        <p:txBody>
          <a:bodyPr/>
          <a:lstStyle/>
          <a:p>
            <a:fld id="{EB4B9ABB-E52C-49D8-81FE-7CBAB07C5634}" type="slidenum">
              <a:rPr lang="ru-RU" smtClean="0">
                <a:solidFill>
                  <a:srgbClr val="FFFFFF"/>
                </a:solidFill>
              </a:rPr>
              <a:pPr/>
              <a:t>‹#›</a:t>
            </a:fld>
            <a:endParaRPr lang="ru-RU">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с одним скругленным углом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ru-RU"/>
              <a:t>Образец заголовка</a:t>
            </a:r>
            <a:endParaRPr kumimoji="0" lang="en-US"/>
          </a:p>
        </p:txBody>
      </p:sp>
      <p:sp>
        <p:nvSpPr>
          <p:cNvPr id="4" name="Текст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p>
            <a:endParaRPr lang="ru-RU">
              <a:solidFill>
                <a:srgbClr val="FFFFFF"/>
              </a:solidFill>
            </a:endParaRPr>
          </a:p>
        </p:txBody>
      </p:sp>
      <p:sp>
        <p:nvSpPr>
          <p:cNvPr id="7" name="Номер слайда 6"/>
          <p:cNvSpPr>
            <a:spLocks noGrp="1"/>
          </p:cNvSpPr>
          <p:nvPr>
            <p:ph type="sldNum" sz="quarter" idx="12"/>
          </p:nvPr>
        </p:nvSpPr>
        <p:spPr/>
        <p:txBody>
          <a:bodyPr/>
          <a:lstStyle/>
          <a:p>
            <a:fld id="{8E756161-7A5E-47ED-B088-F28145E64153}" type="slidenum">
              <a:rPr lang="ru-RU" smtClean="0">
                <a:solidFill>
                  <a:srgbClr val="FFFFFF"/>
                </a:solidFill>
              </a:rPr>
              <a:pPr/>
              <a:t>‹#›</a:t>
            </a:fld>
            <a:endParaRPr lang="ru-RU">
              <a:solidFill>
                <a:srgbClr val="FFFFFF"/>
              </a:solidFill>
            </a:endParaRPr>
          </a:p>
        </p:txBody>
      </p:sp>
      <p:sp>
        <p:nvSpPr>
          <p:cNvPr id="3" name="Рисунок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ru-RU"/>
              <a:t>Вставка рисунка</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Скругленный прямоугольник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Заголовок 12"/>
          <p:cNvSpPr>
            <a:spLocks noGrp="1"/>
          </p:cNvSpPr>
          <p:nvPr>
            <p:ph type="title"/>
          </p:nvPr>
        </p:nvSpPr>
        <p:spPr>
          <a:xfrm>
            <a:off x="502920" y="4985590"/>
            <a:ext cx="8183880" cy="1051560"/>
          </a:xfrm>
          <a:prstGeom prst="rect">
            <a:avLst/>
          </a:prstGeom>
        </p:spPr>
        <p:txBody>
          <a:bodyPr vert="horz" anchor="b">
            <a:normAutofit/>
          </a:bodyPr>
          <a:lstStyle/>
          <a:p>
            <a:r>
              <a:rPr kumimoji="0" lang="ru-RU"/>
              <a:t>Образец заголовка</a:t>
            </a:r>
            <a:endParaRPr kumimoji="0" lang="en-US"/>
          </a:p>
        </p:txBody>
      </p:sp>
      <p:sp>
        <p:nvSpPr>
          <p:cNvPr id="4" name="Текст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5" name="Дата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pPr fontAlgn="base">
              <a:spcBef>
                <a:spcPct val="0"/>
              </a:spcBef>
              <a:spcAft>
                <a:spcPct val="0"/>
              </a:spcAft>
            </a:pPr>
            <a:endParaRPr lang="ru-RU">
              <a:solidFill>
                <a:srgbClr val="FFFFFF"/>
              </a:solidFill>
            </a:endParaRPr>
          </a:p>
        </p:txBody>
      </p:sp>
      <p:sp>
        <p:nvSpPr>
          <p:cNvPr id="18" name="Нижний колонтитул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pPr fontAlgn="base">
              <a:spcBef>
                <a:spcPct val="0"/>
              </a:spcBef>
              <a:spcAft>
                <a:spcPct val="0"/>
              </a:spcAft>
            </a:pPr>
            <a:endParaRPr lang="ru-RU">
              <a:solidFill>
                <a:srgbClr val="FFFFFF"/>
              </a:solidFill>
            </a:endParaRPr>
          </a:p>
        </p:txBody>
      </p:sp>
      <p:sp>
        <p:nvSpPr>
          <p:cNvPr id="5" name="Номер слайда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pPr fontAlgn="base">
              <a:spcBef>
                <a:spcPct val="0"/>
              </a:spcBef>
              <a:spcAft>
                <a:spcPct val="0"/>
              </a:spcAft>
            </a:pPr>
            <a:fld id="{7881D0B7-AF69-4357-9A24-3A6166D27465}" type="slidenum">
              <a:rPr lang="ru-RU" smtClean="0">
                <a:solidFill>
                  <a:srgbClr val="FFFFFF"/>
                </a:solidFill>
              </a:rPr>
              <a:pPr fontAlgn="base">
                <a:spcBef>
                  <a:spcPct val="0"/>
                </a:spcBef>
                <a:spcAft>
                  <a:spcPct val="0"/>
                </a:spcAft>
              </a:pPr>
              <a:t>‹#›</a:t>
            </a:fld>
            <a:endParaRPr lang="ru-RU">
              <a:solidFill>
                <a:srgbClr val="FFFFFF"/>
              </a:solidFill>
            </a:endParaRP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jpg"/><Relationship Id="rId3" Type="http://schemas.openxmlformats.org/officeDocument/2006/relationships/hyperlink" Target="https://meetingorganizer.copernicus.org/EGU25/EGU25-18578.html" TargetMode="External"/><Relationship Id="rId7" Type="http://schemas.openxmlformats.org/officeDocument/2006/relationships/image" Target="../media/image4.png"/><Relationship Id="rId12"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7.jpe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hyperlink" Target="https://www.igm.nsc.r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gif"/><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 Id="rId5" Type="http://schemas.openxmlformats.org/officeDocument/2006/relationships/image" Target="../media/image28.emf"/><Relationship Id="rId4" Type="http://schemas.openxmlformats.org/officeDocument/2006/relationships/image" Target="../media/image2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wmf"/><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Прямоугольник: скругленные углы 22">
            <a:extLst>
              <a:ext uri="{FF2B5EF4-FFF2-40B4-BE49-F238E27FC236}">
                <a16:creationId xmlns:a16="http://schemas.microsoft.com/office/drawing/2014/main" id="{DBBA399C-F610-405A-904C-7F2074CD7A97}"/>
              </a:ext>
            </a:extLst>
          </p:cNvPr>
          <p:cNvSpPr/>
          <p:nvPr/>
        </p:nvSpPr>
        <p:spPr>
          <a:xfrm>
            <a:off x="4468364" y="125512"/>
            <a:ext cx="2304256" cy="6995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a:ln w="6350">
                <a:solidFill>
                  <a:srgbClr val="0070C0"/>
                </a:solidFill>
              </a:ln>
            </a:endParaRPr>
          </a:p>
        </p:txBody>
      </p:sp>
      <p:sp>
        <p:nvSpPr>
          <p:cNvPr id="5" name="Прямоугольник 4"/>
          <p:cNvSpPr/>
          <p:nvPr/>
        </p:nvSpPr>
        <p:spPr>
          <a:xfrm>
            <a:off x="971600" y="1351508"/>
            <a:ext cx="7056784" cy="1384995"/>
          </a:xfrm>
          <a:prstGeom prst="rect">
            <a:avLst/>
          </a:prstGeom>
        </p:spPr>
        <p:txBody>
          <a:bodyPr wrap="square">
            <a:spAutoFit/>
          </a:bodyPr>
          <a:lstStyle/>
          <a:p>
            <a:pPr algn="ctr"/>
            <a:r>
              <a:rPr lang="en-US" sz="2800" b="1" i="0" dirty="0">
                <a:solidFill>
                  <a:srgbClr val="FF00FF"/>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Ca, Mn, Na admixtures in pyropes as indicator of the diamond grade in kimberlites</a:t>
            </a:r>
            <a:r>
              <a:rPr lang="en-US" sz="2800" b="0" i="0" dirty="0">
                <a:solidFill>
                  <a:srgbClr val="FF00FF"/>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 </a:t>
            </a:r>
            <a:endParaRPr lang="ru-RU" sz="2800" dirty="0">
              <a:solidFill>
                <a:srgbClr val="FF00FF"/>
              </a:solidFill>
            </a:endParaRPr>
          </a:p>
        </p:txBody>
      </p:sp>
      <p:sp>
        <p:nvSpPr>
          <p:cNvPr id="6" name="Прямоугольник 5"/>
          <p:cNvSpPr/>
          <p:nvPr/>
        </p:nvSpPr>
        <p:spPr>
          <a:xfrm>
            <a:off x="276304" y="2736503"/>
            <a:ext cx="8151900" cy="3942618"/>
          </a:xfrm>
          <a:prstGeom prst="rect">
            <a:avLst/>
          </a:prstGeom>
        </p:spPr>
        <p:txBody>
          <a:bodyPr wrap="square">
            <a:spAutoFit/>
          </a:bodyPr>
          <a:lstStyle/>
          <a:p>
            <a:pPr algn="ctr">
              <a:lnSpc>
                <a:spcPct val="115000"/>
              </a:lnSpc>
            </a:pPr>
            <a:r>
              <a:rPr lang="en-US" sz="2400" b="1" i="0" dirty="0">
                <a:solidFill>
                  <a:srgbClr val="0070C0"/>
                </a:solidFill>
                <a:effectLst/>
                <a:latin typeface="Open Sans" panose="020B0606030504020204" pitchFamily="34" charset="0"/>
              </a:rPr>
              <a:t>Alexander Ivanov</a:t>
            </a:r>
            <a:r>
              <a:rPr lang="en-US" sz="2400" b="1" i="0" baseline="30000" dirty="0">
                <a:solidFill>
                  <a:srgbClr val="0070C0"/>
                </a:solidFill>
                <a:effectLst/>
                <a:latin typeface="Open Sans" panose="020B0606030504020204" pitchFamily="34" charset="0"/>
              </a:rPr>
              <a:t>1</a:t>
            </a:r>
            <a:r>
              <a:rPr lang="en-US" sz="2400" b="0" i="0" dirty="0">
                <a:solidFill>
                  <a:srgbClr val="0070C0"/>
                </a:solidFill>
                <a:effectLst/>
                <a:latin typeface="Open Sans" panose="020B0606030504020204" pitchFamily="34" charset="0"/>
              </a:rPr>
              <a:t>, Vladimir Zinchenko</a:t>
            </a:r>
            <a:r>
              <a:rPr lang="en-US" sz="2400" b="1" i="0" baseline="30000" dirty="0">
                <a:solidFill>
                  <a:srgbClr val="0070C0"/>
                </a:solidFill>
                <a:effectLst/>
                <a:latin typeface="Open Sans" panose="020B0606030504020204" pitchFamily="34" charset="0"/>
              </a:rPr>
              <a:t>2</a:t>
            </a:r>
            <a:r>
              <a:rPr lang="en-US" sz="2400" b="0" i="0" dirty="0">
                <a:solidFill>
                  <a:srgbClr val="0070C0"/>
                </a:solidFill>
                <a:effectLst/>
                <a:latin typeface="Open Sans" panose="020B0606030504020204" pitchFamily="34" charset="0"/>
              </a:rPr>
              <a:t>, Igor Ashchepkov</a:t>
            </a:r>
            <a:r>
              <a:rPr lang="en-US" sz="2400" b="1" i="0" baseline="30000" dirty="0">
                <a:solidFill>
                  <a:srgbClr val="0070C0"/>
                </a:solidFill>
                <a:effectLst/>
                <a:latin typeface="Open Sans" panose="020B0606030504020204" pitchFamily="34" charset="0"/>
              </a:rPr>
              <a:t>3</a:t>
            </a:r>
            <a:r>
              <a:rPr lang="en-US" sz="2400" b="0" i="0" dirty="0">
                <a:solidFill>
                  <a:srgbClr val="0070C0"/>
                </a:solidFill>
                <a:effectLst/>
                <a:latin typeface="Open Sans" panose="020B0606030504020204" pitchFamily="34" charset="0"/>
              </a:rPr>
              <a:t>, and Sergey Kostrovitsky</a:t>
            </a:r>
            <a:r>
              <a:rPr lang="en-US" sz="2400" b="1" i="0" baseline="30000" dirty="0">
                <a:solidFill>
                  <a:srgbClr val="0070C0"/>
                </a:solidFill>
                <a:effectLst/>
                <a:latin typeface="Open Sans" panose="020B0606030504020204" pitchFamily="34" charset="0"/>
              </a:rPr>
              <a:t>4</a:t>
            </a:r>
            <a:r>
              <a:rPr lang="en-US" sz="2400" b="0" i="0" dirty="0">
                <a:solidFill>
                  <a:srgbClr val="0070C0"/>
                </a:solidFill>
                <a:effectLst/>
                <a:latin typeface="Open Sans" panose="020B0606030504020204" pitchFamily="34" charset="0"/>
              </a:rPr>
              <a:t> </a:t>
            </a:r>
          </a:p>
          <a:p>
            <a:pPr indent="450215" algn="just">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 – EMRESS Catherine II St. Petersburg Mining University  ; </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0215" algn="just">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 – CATOCA Mining Society </a:t>
            </a:r>
          </a:p>
          <a:p>
            <a:pPr indent="450215" algn="just">
              <a:spcAft>
                <a:spcPts val="100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3 -VS Sobolev Institute of Geology and Mineralogy  SB RAS</a:t>
            </a:r>
          </a:p>
          <a:p>
            <a:pPr indent="450215" algn="just">
              <a:spcAft>
                <a:spcPts val="100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4 - Institute of Earth  Crust  SB RAS</a:t>
            </a:r>
          </a:p>
          <a:p>
            <a:pPr indent="450215" algn="just">
              <a:spcAft>
                <a:spcPts val="1000"/>
              </a:spcAft>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spcAft>
                <a:spcPts val="1000"/>
              </a:spcAft>
            </a:pP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400" baseline="30000" dirty="0">
                <a:latin typeface="Times New Roman" panose="02020603050405020304" pitchFamily="18" charset="0"/>
                <a:ea typeface="Calibri" panose="020F0502020204030204" pitchFamily="34" charset="0"/>
                <a:cs typeface="Times New Roman" panose="02020603050405020304" pitchFamily="18" charset="0"/>
              </a:rPr>
              <a:t> </a:t>
            </a:r>
            <a:r>
              <a:rPr lang="en-AU" sz="2000" b="1" dirty="0">
                <a:solidFill>
                  <a:srgbClr val="92D050"/>
                </a:solidFill>
                <a:effectLst>
                  <a:outerShdw blurRad="38100" dist="38100" dir="2700000" algn="tl">
                    <a:srgbClr val="000000">
                      <a:alpha val="43137"/>
                    </a:srgbClr>
                  </a:outerShdw>
                </a:effectLst>
              </a:rPr>
              <a:t> </a:t>
            </a:r>
            <a:endParaRPr lang="en-US" b="1" dirty="0">
              <a:solidFill>
                <a:srgbClr val="FFFF00"/>
              </a:solidFill>
              <a:effectLst>
                <a:outerShdw blurRad="38100" dist="38100" dir="2700000" algn="tl">
                  <a:srgbClr val="000000">
                    <a:alpha val="43137"/>
                  </a:srgbClr>
                </a:outerShdw>
              </a:effectLst>
            </a:endParaRPr>
          </a:p>
          <a:p>
            <a:pPr algn="ctr"/>
            <a:endParaRPr lang="ru-RU" sz="1400" i="1" dirty="0">
              <a:solidFill>
                <a:srgbClr val="0070C0"/>
              </a:solidFill>
            </a:endParaRPr>
          </a:p>
        </p:txBody>
      </p:sp>
      <p:sp>
        <p:nvSpPr>
          <p:cNvPr id="3" name="TextBox 2"/>
          <p:cNvSpPr txBox="1"/>
          <p:nvPr/>
        </p:nvSpPr>
        <p:spPr>
          <a:xfrm>
            <a:off x="2557269" y="6299017"/>
            <a:ext cx="4500594" cy="369332"/>
          </a:xfrm>
          <a:prstGeom prst="rect">
            <a:avLst/>
          </a:prstGeom>
          <a:noFill/>
        </p:spPr>
        <p:txBody>
          <a:bodyPr wrap="square" rtlCol="0">
            <a:spAutoFit/>
          </a:bodyPr>
          <a:lstStyle/>
          <a:p>
            <a:r>
              <a:rPr lang="en-US" b="1" dirty="0"/>
              <a:t>202</a:t>
            </a:r>
            <a:r>
              <a:rPr lang="ru-RU" b="1" dirty="0"/>
              <a:t>5</a:t>
            </a:r>
            <a:r>
              <a:rPr lang="en-US" b="1" dirty="0"/>
              <a:t> – Vienna EGU 2025</a:t>
            </a:r>
            <a:endParaRPr lang="ru-RU" b="1" dirty="0"/>
          </a:p>
        </p:txBody>
      </p:sp>
      <p:sp>
        <p:nvSpPr>
          <p:cNvPr id="10" name="TextBox 9">
            <a:extLst>
              <a:ext uri="{FF2B5EF4-FFF2-40B4-BE49-F238E27FC236}">
                <a16:creationId xmlns:a16="http://schemas.microsoft.com/office/drawing/2014/main" id="{CE3C8FFF-FCFF-4C94-8628-8D0B4CB42EFE}"/>
              </a:ext>
            </a:extLst>
          </p:cNvPr>
          <p:cNvSpPr txBox="1"/>
          <p:nvPr/>
        </p:nvSpPr>
        <p:spPr>
          <a:xfrm>
            <a:off x="-2306972" y="1674674"/>
            <a:ext cx="4613944" cy="369332"/>
          </a:xfrm>
          <a:prstGeom prst="rect">
            <a:avLst/>
          </a:prstGeom>
          <a:noFill/>
        </p:spPr>
        <p:txBody>
          <a:bodyPr wrap="square">
            <a:spAutoFit/>
          </a:bodyPr>
          <a:lstStyle/>
          <a:p>
            <a:pPr algn="l"/>
            <a:r>
              <a:rPr lang="en-US" b="0" i="0" dirty="0">
                <a:effectLst/>
                <a:latin typeface="Open Sans" panose="020B0606030504020204" pitchFamily="34" charset="0"/>
              </a:rPr>
              <a:t> </a:t>
            </a:r>
          </a:p>
        </p:txBody>
      </p:sp>
      <p:pic>
        <p:nvPicPr>
          <p:cNvPr id="12" name="Рисунок 11">
            <a:extLst>
              <a:ext uri="{FF2B5EF4-FFF2-40B4-BE49-F238E27FC236}">
                <a16:creationId xmlns:a16="http://schemas.microsoft.com/office/drawing/2014/main" id="{37243166-7EB0-49D3-9C90-857F884FCEC5}"/>
              </a:ext>
            </a:extLst>
          </p:cNvPr>
          <p:cNvPicPr>
            <a:picLocks noChangeAspect="1"/>
          </p:cNvPicPr>
          <p:nvPr/>
        </p:nvPicPr>
        <p:blipFill>
          <a:blip r:embed="rId4"/>
          <a:stretch>
            <a:fillRect/>
          </a:stretch>
        </p:blipFill>
        <p:spPr>
          <a:xfrm>
            <a:off x="154877" y="175746"/>
            <a:ext cx="2688931" cy="775653"/>
          </a:xfrm>
          <a:prstGeom prst="rect">
            <a:avLst/>
          </a:prstGeom>
        </p:spPr>
      </p:pic>
      <p:pic>
        <p:nvPicPr>
          <p:cNvPr id="13" name="Рисунок 12">
            <a:extLst>
              <a:ext uri="{FF2B5EF4-FFF2-40B4-BE49-F238E27FC236}">
                <a16:creationId xmlns:a16="http://schemas.microsoft.com/office/drawing/2014/main" id="{249181CA-F8BD-4A5F-AF20-5FCC833BD65A}"/>
              </a:ext>
            </a:extLst>
          </p:cNvPr>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5900"/>
                    </a14:imgEffect>
                  </a14:imgLayer>
                </a14:imgProps>
              </a:ext>
              <a:ext uri="{28A0092B-C50C-407E-A947-70E740481C1C}">
                <a14:useLocalDpi xmlns:a14="http://schemas.microsoft.com/office/drawing/2010/main" val="0"/>
              </a:ext>
            </a:extLst>
          </a:blip>
          <a:srcRect l="4348" t="7613"/>
          <a:stretch/>
        </p:blipFill>
        <p:spPr bwMode="auto">
          <a:xfrm>
            <a:off x="1265730" y="5335162"/>
            <a:ext cx="1141514" cy="1333187"/>
          </a:xfrm>
          <a:prstGeom prst="rect">
            <a:avLst/>
          </a:prstGeom>
          <a:noFill/>
          <a:ln>
            <a:noFill/>
          </a:ln>
        </p:spPr>
      </p:pic>
      <p:pic>
        <p:nvPicPr>
          <p:cNvPr id="14" name="Рисунок 13">
            <a:extLst>
              <a:ext uri="{FF2B5EF4-FFF2-40B4-BE49-F238E27FC236}">
                <a16:creationId xmlns:a16="http://schemas.microsoft.com/office/drawing/2014/main" id="{509C1A3C-DFAF-479A-8383-CFD74FF63794}"/>
              </a:ext>
            </a:extLst>
          </p:cNvPr>
          <p:cNvPicPr>
            <a:picLocks noChangeAspect="1"/>
          </p:cNvPicPr>
          <p:nvPr/>
        </p:nvPicPr>
        <p:blipFill>
          <a:blip r:embed="rId7"/>
          <a:stretch>
            <a:fillRect/>
          </a:stretch>
        </p:blipFill>
        <p:spPr>
          <a:xfrm>
            <a:off x="2994917" y="59303"/>
            <a:ext cx="1211726" cy="807817"/>
          </a:xfrm>
          <a:prstGeom prst="rect">
            <a:avLst/>
          </a:prstGeom>
        </p:spPr>
      </p:pic>
      <p:pic>
        <p:nvPicPr>
          <p:cNvPr id="15" name="Рисунок 14">
            <a:extLst>
              <a:ext uri="{FF2B5EF4-FFF2-40B4-BE49-F238E27FC236}">
                <a16:creationId xmlns:a16="http://schemas.microsoft.com/office/drawing/2014/main" id="{250C4BB6-E4F3-45A3-AED1-083DC4C931A3}"/>
              </a:ext>
            </a:extLst>
          </p:cNvPr>
          <p:cNvPicPr>
            <a:picLocks noChangeAspect="1"/>
          </p:cNvPicPr>
          <p:nvPr/>
        </p:nvPicPr>
        <p:blipFill>
          <a:blip r:embed="rId8"/>
          <a:stretch>
            <a:fillRect/>
          </a:stretch>
        </p:blipFill>
        <p:spPr>
          <a:xfrm>
            <a:off x="4444473" y="230568"/>
            <a:ext cx="676275" cy="523875"/>
          </a:xfrm>
          <a:prstGeom prst="rect">
            <a:avLst/>
          </a:prstGeom>
        </p:spPr>
      </p:pic>
      <p:sp>
        <p:nvSpPr>
          <p:cNvPr id="21" name="TextBox 20">
            <a:extLst>
              <a:ext uri="{FF2B5EF4-FFF2-40B4-BE49-F238E27FC236}">
                <a16:creationId xmlns:a16="http://schemas.microsoft.com/office/drawing/2014/main" id="{AF038CFD-CD58-42EC-9774-711C76E265E1}"/>
              </a:ext>
            </a:extLst>
          </p:cNvPr>
          <p:cNvSpPr txBox="1"/>
          <p:nvPr/>
        </p:nvSpPr>
        <p:spPr>
          <a:xfrm>
            <a:off x="5198093" y="219086"/>
            <a:ext cx="1750171" cy="938719"/>
          </a:xfrm>
          <a:prstGeom prst="rect">
            <a:avLst/>
          </a:prstGeom>
          <a:noFill/>
        </p:spPr>
        <p:txBody>
          <a:bodyPr wrap="square">
            <a:spAutoFit/>
          </a:bodyPr>
          <a:lstStyle/>
          <a:p>
            <a:pPr algn="l"/>
            <a:r>
              <a:rPr lang="en-US" sz="1100" b="1" i="0" u="sng" dirty="0">
                <a:solidFill>
                  <a:srgbClr val="0070C0"/>
                </a:solidFill>
                <a:effectLst/>
                <a:latin typeface="Mons"/>
                <a:hlinkClick r:id="rId9">
                  <a:extLst>
                    <a:ext uri="{A12FA001-AC4F-418D-AE19-62706E023703}">
                      <ahyp:hlinkClr xmlns:ahyp="http://schemas.microsoft.com/office/drawing/2018/hyperlinkcolor" val="tx"/>
                    </a:ext>
                  </a:extLst>
                </a:hlinkClick>
              </a:rPr>
              <a:t>VS Sobolev Institute of </a:t>
            </a:r>
          </a:p>
          <a:p>
            <a:pPr algn="l"/>
            <a:r>
              <a:rPr lang="en-US" sz="1100" b="1" i="0" u="sng" dirty="0">
                <a:solidFill>
                  <a:srgbClr val="0070C0"/>
                </a:solidFill>
                <a:effectLst/>
                <a:latin typeface="Mons"/>
                <a:hlinkClick r:id="rId9">
                  <a:extLst>
                    <a:ext uri="{A12FA001-AC4F-418D-AE19-62706E023703}">
                      <ahyp:hlinkClr xmlns:ahyp="http://schemas.microsoft.com/office/drawing/2018/hyperlinkcolor" val="tx"/>
                    </a:ext>
                  </a:extLst>
                </a:hlinkClick>
              </a:rPr>
              <a:t>Geology and Mineralogy</a:t>
            </a:r>
          </a:p>
          <a:p>
            <a:pPr algn="l"/>
            <a:r>
              <a:rPr lang="en-US" sz="1100" b="1" i="0" u="sng" dirty="0">
                <a:solidFill>
                  <a:srgbClr val="0070C0"/>
                </a:solidFill>
                <a:effectLst/>
                <a:latin typeface="Mons"/>
                <a:hlinkClick r:id="rId9">
                  <a:extLst>
                    <a:ext uri="{A12FA001-AC4F-418D-AE19-62706E023703}">
                      <ahyp:hlinkClr xmlns:ahyp="http://schemas.microsoft.com/office/drawing/2018/hyperlinkcolor" val="tx"/>
                    </a:ext>
                  </a:extLst>
                </a:hlinkClick>
              </a:rPr>
              <a:t> SB RAS</a:t>
            </a:r>
            <a:endParaRPr lang="en-US" sz="1100" b="0" i="0" u="sng" dirty="0">
              <a:solidFill>
                <a:srgbClr val="0070C0"/>
              </a:solidFill>
              <a:effectLst/>
              <a:latin typeface="Mons"/>
              <a:hlinkClick r:id="rId9">
                <a:extLst>
                  <a:ext uri="{A12FA001-AC4F-418D-AE19-62706E023703}">
                    <ahyp:hlinkClr xmlns:ahyp="http://schemas.microsoft.com/office/drawing/2018/hyperlinkcolor" val="tx"/>
                  </a:ext>
                </a:extLst>
              </a:hlinkClick>
            </a:endParaRPr>
          </a:p>
          <a:p>
            <a:br>
              <a:rPr lang="en-US" sz="1100" b="0" i="0" dirty="0">
                <a:solidFill>
                  <a:srgbClr val="444444"/>
                </a:solidFill>
                <a:effectLst/>
                <a:latin typeface="Mons"/>
              </a:rPr>
            </a:br>
            <a:endParaRPr lang="ru-RU" sz="1100" dirty="0"/>
          </a:p>
        </p:txBody>
      </p:sp>
      <p:pic>
        <p:nvPicPr>
          <p:cNvPr id="1028" name="Picture 4">
            <a:extLst>
              <a:ext uri="{FF2B5EF4-FFF2-40B4-BE49-F238E27FC236}">
                <a16:creationId xmlns:a16="http://schemas.microsoft.com/office/drawing/2014/main" id="{E5A38199-F382-4B9D-BAB0-18F1EE3F1D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22649" y="116577"/>
            <a:ext cx="9144000" cy="609600"/>
          </a:xfrm>
          <a:prstGeom prst="rect">
            <a:avLst/>
          </a:prstGeom>
          <a:solidFill>
            <a:srgbClr val="00B0F0"/>
          </a:solidFill>
        </p:spPr>
      </p:pic>
      <p:sp>
        <p:nvSpPr>
          <p:cNvPr id="26" name="TextBox 25">
            <a:extLst>
              <a:ext uri="{FF2B5EF4-FFF2-40B4-BE49-F238E27FC236}">
                <a16:creationId xmlns:a16="http://schemas.microsoft.com/office/drawing/2014/main" id="{09F512EF-0613-4F0F-B0D9-D0962B5C0FA3}"/>
              </a:ext>
            </a:extLst>
          </p:cNvPr>
          <p:cNvSpPr txBox="1"/>
          <p:nvPr/>
        </p:nvSpPr>
        <p:spPr>
          <a:xfrm>
            <a:off x="7796868" y="219086"/>
            <a:ext cx="1534687" cy="800219"/>
          </a:xfrm>
          <a:prstGeom prst="rect">
            <a:avLst/>
          </a:prstGeom>
          <a:noFill/>
        </p:spPr>
        <p:txBody>
          <a:bodyPr wrap="square">
            <a:spAutoFit/>
          </a:bodyPr>
          <a:lstStyle/>
          <a:p>
            <a:pPr algn="l"/>
            <a:r>
              <a:rPr lang="en-US" sz="1200" b="1" i="0" u="sng" dirty="0" err="1">
                <a:solidFill>
                  <a:srgbClr val="AA166E"/>
                </a:solidFill>
                <a:effectLst/>
                <a:latin typeface="Mons"/>
                <a:hlinkClick r:id="rId9">
                  <a:extLst>
                    <a:ext uri="{A12FA001-AC4F-418D-AE19-62706E023703}">
                      <ahyp:hlinkClr xmlns:ahyp="http://schemas.microsoft.com/office/drawing/2018/hyperlinkcolor" val="tx"/>
                    </a:ext>
                  </a:extLst>
                </a:hlinkClick>
              </a:rPr>
              <a:t>Enstitute</a:t>
            </a:r>
            <a:r>
              <a:rPr lang="en-US" sz="1200" b="1" i="0" u="sng" dirty="0">
                <a:solidFill>
                  <a:srgbClr val="AA166E"/>
                </a:solidFill>
                <a:effectLst/>
                <a:latin typeface="Mons"/>
                <a:hlinkClick r:id="rId9">
                  <a:extLst>
                    <a:ext uri="{A12FA001-AC4F-418D-AE19-62706E023703}">
                      <ahyp:hlinkClr xmlns:ahyp="http://schemas.microsoft.com/office/drawing/2018/hyperlinkcolor" val="tx"/>
                    </a:ext>
                  </a:extLst>
                </a:hlinkClick>
              </a:rPr>
              <a:t> of Earth</a:t>
            </a:r>
          </a:p>
          <a:p>
            <a:pPr algn="l"/>
            <a:r>
              <a:rPr lang="en-US" sz="1200" b="1" i="0" u="sng" dirty="0">
                <a:solidFill>
                  <a:srgbClr val="AA166E"/>
                </a:solidFill>
                <a:effectLst/>
                <a:latin typeface="Mons"/>
                <a:hlinkClick r:id="rId9">
                  <a:extLst>
                    <a:ext uri="{A12FA001-AC4F-418D-AE19-62706E023703}">
                      <ahyp:hlinkClr xmlns:ahyp="http://schemas.microsoft.com/office/drawing/2018/hyperlinkcolor" val="tx"/>
                    </a:ext>
                  </a:extLst>
                </a:hlinkClick>
              </a:rPr>
              <a:t> Crust  SB RAS</a:t>
            </a:r>
            <a:endParaRPr lang="en-US" sz="1200" b="0" i="0" u="sng" dirty="0">
              <a:solidFill>
                <a:srgbClr val="AA166E"/>
              </a:solidFill>
              <a:effectLst/>
              <a:latin typeface="Mons"/>
              <a:hlinkClick r:id="rId9">
                <a:extLst>
                  <a:ext uri="{A12FA001-AC4F-418D-AE19-62706E023703}">
                    <ahyp:hlinkClr xmlns:ahyp="http://schemas.microsoft.com/office/drawing/2018/hyperlinkcolor" val="tx"/>
                  </a:ext>
                </a:extLst>
              </a:hlinkClick>
            </a:endParaRPr>
          </a:p>
          <a:p>
            <a:br>
              <a:rPr lang="en-US" sz="1100" b="0" i="0" dirty="0">
                <a:solidFill>
                  <a:srgbClr val="444444"/>
                </a:solidFill>
                <a:effectLst/>
                <a:latin typeface="Mons"/>
              </a:rPr>
            </a:br>
            <a:endParaRPr lang="ru-RU" sz="1100" dirty="0"/>
          </a:p>
        </p:txBody>
      </p:sp>
      <p:pic>
        <p:nvPicPr>
          <p:cNvPr id="27" name="Рисунок 26">
            <a:extLst>
              <a:ext uri="{FF2B5EF4-FFF2-40B4-BE49-F238E27FC236}">
                <a16:creationId xmlns:a16="http://schemas.microsoft.com/office/drawing/2014/main" id="{793C4472-BE4E-4F05-B246-CE2F102080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48294" y="5405443"/>
            <a:ext cx="1148900" cy="1301829"/>
          </a:xfrm>
          <a:prstGeom prst="rect">
            <a:avLst/>
          </a:prstGeom>
        </p:spPr>
      </p:pic>
      <p:pic>
        <p:nvPicPr>
          <p:cNvPr id="1030" name="Picture 6">
            <a:extLst>
              <a:ext uri="{FF2B5EF4-FFF2-40B4-BE49-F238E27FC236}">
                <a16:creationId xmlns:a16="http://schemas.microsoft.com/office/drawing/2014/main" id="{1CA639F2-18EB-43BD-A251-3343B4DAC96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97245" y="5374084"/>
            <a:ext cx="931454" cy="1333188"/>
          </a:xfrm>
          <a:prstGeom prst="rect">
            <a:avLst/>
          </a:prstGeom>
          <a:noFill/>
          <a:extLst>
            <a:ext uri="{909E8E84-426E-40DD-AFC4-6F175D3DCCD1}">
              <a14:hiddenFill xmlns:a14="http://schemas.microsoft.com/office/drawing/2010/main">
                <a:solidFill>
                  <a:srgbClr val="FFFFFF"/>
                </a:solidFill>
              </a14:hiddenFill>
            </a:ext>
          </a:extLst>
        </p:spPr>
      </p:pic>
      <p:pic>
        <p:nvPicPr>
          <p:cNvPr id="28" name="Рисунок 27">
            <a:extLst>
              <a:ext uri="{FF2B5EF4-FFF2-40B4-BE49-F238E27FC236}">
                <a16:creationId xmlns:a16="http://schemas.microsoft.com/office/drawing/2014/main" id="{0E9F6DBE-1EBA-40A4-B275-68E388E8D87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4877" y="5335162"/>
            <a:ext cx="1017413" cy="1356552"/>
          </a:xfrm>
          <a:prstGeom prst="rect">
            <a:avLst/>
          </a:prstGeom>
        </p:spPr>
      </p:pic>
    </p:spTree>
    <p:extLst>
      <p:ext uri="{BB962C8B-B14F-4D97-AF65-F5344CB8AC3E}">
        <p14:creationId xmlns:p14="http://schemas.microsoft.com/office/powerpoint/2010/main" val="3914093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39552" y="757403"/>
            <a:ext cx="8064895" cy="1815882"/>
          </a:xfrm>
          <a:prstGeom prst="rect">
            <a:avLst/>
          </a:prstGeom>
        </p:spPr>
        <p:txBody>
          <a:bodyPr wrap="square">
            <a:spAutoFit/>
          </a:bodyPr>
          <a:lstStyle/>
          <a:p>
            <a:pPr algn="ctr"/>
            <a:r>
              <a:rPr lang="en-US" sz="1600" dirty="0"/>
              <a:t>In the diagrams (SLIDE 3) of diamondiferous kimberlites, the mean values for impurity elements in each cluster have similar ratios and similar distributions, which indicates probable hybridization and mixing during the interaction of deep peridotite-</a:t>
            </a:r>
            <a:r>
              <a:rPr lang="en-US" sz="1600" dirty="0" err="1"/>
              <a:t>protokimberlite</a:t>
            </a:r>
            <a:r>
              <a:rPr lang="en-US" sz="1600" dirty="0"/>
              <a:t> melt with </a:t>
            </a:r>
            <a:r>
              <a:rPr lang="en-US" sz="1600" dirty="0" err="1"/>
              <a:t>websterite</a:t>
            </a:r>
            <a:r>
              <a:rPr lang="en-US" sz="1600" dirty="0"/>
              <a:t> and eclogite substrates. In this case, a joint melt is formed. The ratios during melt mixing for the impurity elements in all pyrope CG become the same, probably optimal for the safety of the transported diamonds.</a:t>
            </a:r>
            <a:endParaRPr lang="ru-RU" sz="1600" dirty="0"/>
          </a:p>
        </p:txBody>
      </p:sp>
      <p:pic>
        <p:nvPicPr>
          <p:cNvPr id="11" name="Рисунок 10"/>
          <p:cNvPicPr>
            <a:picLocks noChangeAspect="1"/>
          </p:cNvPicPr>
          <p:nvPr/>
        </p:nvPicPr>
        <p:blipFill>
          <a:blip r:embed="rId2" cstate="print"/>
          <a:stretch>
            <a:fillRect/>
          </a:stretch>
        </p:blipFill>
        <p:spPr>
          <a:xfrm>
            <a:off x="1691680" y="3178743"/>
            <a:ext cx="5470734" cy="2225537"/>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776" y="5585761"/>
            <a:ext cx="621807" cy="632955"/>
          </a:xfrm>
          <a:prstGeom prst="rect">
            <a:avLst/>
          </a:prstGeom>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80" y="5497628"/>
            <a:ext cx="1081994" cy="809222"/>
          </a:xfrm>
          <a:prstGeom prst="rect">
            <a:avLst/>
          </a:prstGeom>
        </p:spPr>
      </p:pic>
      <p:sp>
        <p:nvSpPr>
          <p:cNvPr id="6" name="TextBox 5">
            <a:extLst>
              <a:ext uri="{FF2B5EF4-FFF2-40B4-BE49-F238E27FC236}">
                <a16:creationId xmlns:a16="http://schemas.microsoft.com/office/drawing/2014/main" id="{338FAAA2-C7BC-4C21-8EF0-78BF7E8CA951}"/>
              </a:ext>
            </a:extLst>
          </p:cNvPr>
          <p:cNvSpPr txBox="1"/>
          <p:nvPr/>
        </p:nvSpPr>
        <p:spPr>
          <a:xfrm>
            <a:off x="4716016" y="2813412"/>
            <a:ext cx="1440160" cy="261610"/>
          </a:xfrm>
          <a:prstGeom prst="rect">
            <a:avLst/>
          </a:prstGeom>
          <a:noFill/>
        </p:spPr>
        <p:txBody>
          <a:bodyPr wrap="square">
            <a:spAutoFit/>
          </a:bodyPr>
          <a:lstStyle/>
          <a:p>
            <a:r>
              <a:rPr lang="en-US" sz="1100" b="0" i="0" dirty="0" err="1">
                <a:effectLst/>
                <a:latin typeface="Open Sans" panose="020B0606030504020204" pitchFamily="34" charset="0"/>
              </a:rPr>
              <a:t>Zapolyarnaya</a:t>
            </a:r>
            <a:endParaRPr lang="ru-RU" sz="1100" dirty="0"/>
          </a:p>
        </p:txBody>
      </p:sp>
      <p:sp>
        <p:nvSpPr>
          <p:cNvPr id="7" name="TextBox 6">
            <a:extLst>
              <a:ext uri="{FF2B5EF4-FFF2-40B4-BE49-F238E27FC236}">
                <a16:creationId xmlns:a16="http://schemas.microsoft.com/office/drawing/2014/main" id="{DBFE740D-D072-4B21-B9A7-21C1E4063CC9}"/>
              </a:ext>
            </a:extLst>
          </p:cNvPr>
          <p:cNvSpPr txBox="1"/>
          <p:nvPr/>
        </p:nvSpPr>
        <p:spPr>
          <a:xfrm>
            <a:off x="2051720" y="2672234"/>
            <a:ext cx="1440160" cy="261610"/>
          </a:xfrm>
          <a:prstGeom prst="rect">
            <a:avLst/>
          </a:prstGeom>
          <a:noFill/>
        </p:spPr>
        <p:txBody>
          <a:bodyPr wrap="square">
            <a:spAutoFit/>
          </a:bodyPr>
          <a:lstStyle/>
          <a:p>
            <a:r>
              <a:rPr lang="en-US" sz="1100" b="0" i="0" dirty="0">
                <a:effectLst/>
                <a:latin typeface="Open Sans" panose="020B0606030504020204" pitchFamily="34" charset="0"/>
              </a:rPr>
              <a:t>Mir</a:t>
            </a:r>
            <a:endParaRPr lang="ru-RU" sz="1100" dirty="0"/>
          </a:p>
        </p:txBody>
      </p:sp>
      <p:sp>
        <p:nvSpPr>
          <p:cNvPr id="8" name="TextBox 7">
            <a:extLst>
              <a:ext uri="{FF2B5EF4-FFF2-40B4-BE49-F238E27FC236}">
                <a16:creationId xmlns:a16="http://schemas.microsoft.com/office/drawing/2014/main" id="{4655DF01-2C91-43E6-B66B-4AA30FB452A9}"/>
              </a:ext>
            </a:extLst>
          </p:cNvPr>
          <p:cNvSpPr txBox="1"/>
          <p:nvPr/>
        </p:nvSpPr>
        <p:spPr>
          <a:xfrm>
            <a:off x="4719783" y="4509120"/>
            <a:ext cx="1440160" cy="261610"/>
          </a:xfrm>
          <a:prstGeom prst="rect">
            <a:avLst/>
          </a:prstGeom>
          <a:noFill/>
        </p:spPr>
        <p:txBody>
          <a:bodyPr wrap="square">
            <a:spAutoFit/>
          </a:bodyPr>
          <a:lstStyle/>
          <a:p>
            <a:r>
              <a:rPr lang="en-US" sz="1100" b="0" i="0" dirty="0">
                <a:solidFill>
                  <a:schemeClr val="accent1"/>
                </a:solidFill>
                <a:effectLst/>
                <a:latin typeface="Open Sans" panose="020B0606030504020204" pitchFamily="34" charset="0"/>
              </a:rPr>
              <a:t>Eclogitic</a:t>
            </a:r>
            <a:endParaRPr lang="ru-RU" sz="1100" dirty="0">
              <a:solidFill>
                <a:schemeClr val="accent1"/>
              </a:solidFill>
            </a:endParaRPr>
          </a:p>
        </p:txBody>
      </p:sp>
      <p:sp>
        <p:nvSpPr>
          <p:cNvPr id="9" name="TextBox 8">
            <a:extLst>
              <a:ext uri="{FF2B5EF4-FFF2-40B4-BE49-F238E27FC236}">
                <a16:creationId xmlns:a16="http://schemas.microsoft.com/office/drawing/2014/main" id="{65C256CA-E7E9-47DA-BE8D-6F6A3FC303CF}"/>
              </a:ext>
            </a:extLst>
          </p:cNvPr>
          <p:cNvSpPr txBox="1"/>
          <p:nvPr/>
        </p:nvSpPr>
        <p:spPr>
          <a:xfrm>
            <a:off x="5436096" y="4378315"/>
            <a:ext cx="1440160" cy="261610"/>
          </a:xfrm>
          <a:prstGeom prst="rect">
            <a:avLst/>
          </a:prstGeom>
          <a:noFill/>
        </p:spPr>
        <p:txBody>
          <a:bodyPr wrap="square">
            <a:spAutoFit/>
          </a:bodyPr>
          <a:lstStyle/>
          <a:p>
            <a:r>
              <a:rPr lang="en-US" sz="1100" b="0" i="0" dirty="0" err="1">
                <a:solidFill>
                  <a:srgbClr val="00B050"/>
                </a:solidFill>
                <a:effectLst/>
                <a:latin typeface="Open Sans" panose="020B0606030504020204" pitchFamily="34" charset="0"/>
              </a:rPr>
              <a:t>Websteritic</a:t>
            </a:r>
            <a:endParaRPr lang="ru-RU" sz="1100" dirty="0">
              <a:solidFill>
                <a:srgbClr val="00B050"/>
              </a:solidFill>
            </a:endParaRPr>
          </a:p>
        </p:txBody>
      </p:sp>
      <p:sp>
        <p:nvSpPr>
          <p:cNvPr id="12" name="TextBox 11">
            <a:extLst>
              <a:ext uri="{FF2B5EF4-FFF2-40B4-BE49-F238E27FC236}">
                <a16:creationId xmlns:a16="http://schemas.microsoft.com/office/drawing/2014/main" id="{4B232D92-5725-465D-824F-A6835BFEA04C}"/>
              </a:ext>
            </a:extLst>
          </p:cNvPr>
          <p:cNvSpPr txBox="1"/>
          <p:nvPr/>
        </p:nvSpPr>
        <p:spPr>
          <a:xfrm>
            <a:off x="6179951" y="3833982"/>
            <a:ext cx="1440160" cy="261610"/>
          </a:xfrm>
          <a:prstGeom prst="rect">
            <a:avLst/>
          </a:prstGeom>
          <a:noFill/>
        </p:spPr>
        <p:txBody>
          <a:bodyPr wrap="square">
            <a:spAutoFit/>
          </a:bodyPr>
          <a:lstStyle/>
          <a:p>
            <a:r>
              <a:rPr lang="en-US" sz="1100" dirty="0">
                <a:solidFill>
                  <a:srgbClr val="D62468"/>
                </a:solidFill>
                <a:latin typeface="Open Sans" panose="020B0606030504020204" pitchFamily="34" charset="0"/>
              </a:rPr>
              <a:t>Peridotitic</a:t>
            </a:r>
            <a:endParaRPr lang="ru-RU" sz="1100" dirty="0">
              <a:solidFill>
                <a:srgbClr val="D62468"/>
              </a:solidFill>
            </a:endParaRPr>
          </a:p>
        </p:txBody>
      </p:sp>
      <p:sp>
        <p:nvSpPr>
          <p:cNvPr id="13" name="TextBox 12">
            <a:extLst>
              <a:ext uri="{FF2B5EF4-FFF2-40B4-BE49-F238E27FC236}">
                <a16:creationId xmlns:a16="http://schemas.microsoft.com/office/drawing/2014/main" id="{7837CBA1-421B-4B27-BB41-B2C9E013714B}"/>
              </a:ext>
            </a:extLst>
          </p:cNvPr>
          <p:cNvSpPr txBox="1"/>
          <p:nvPr/>
        </p:nvSpPr>
        <p:spPr>
          <a:xfrm>
            <a:off x="1737423" y="3539302"/>
            <a:ext cx="1440160" cy="261610"/>
          </a:xfrm>
          <a:prstGeom prst="rect">
            <a:avLst/>
          </a:prstGeom>
          <a:noFill/>
        </p:spPr>
        <p:txBody>
          <a:bodyPr wrap="square">
            <a:spAutoFit/>
          </a:bodyPr>
          <a:lstStyle/>
          <a:p>
            <a:r>
              <a:rPr lang="en-US" sz="1100" b="0" i="0" dirty="0">
                <a:solidFill>
                  <a:schemeClr val="accent1"/>
                </a:solidFill>
                <a:effectLst/>
                <a:latin typeface="Open Sans" panose="020B0606030504020204" pitchFamily="34" charset="0"/>
              </a:rPr>
              <a:t>Eclogitic</a:t>
            </a:r>
            <a:endParaRPr lang="ru-RU" sz="1100" dirty="0">
              <a:solidFill>
                <a:schemeClr val="accent1"/>
              </a:solidFill>
            </a:endParaRPr>
          </a:p>
        </p:txBody>
      </p:sp>
      <p:sp>
        <p:nvSpPr>
          <p:cNvPr id="14" name="TextBox 13">
            <a:extLst>
              <a:ext uri="{FF2B5EF4-FFF2-40B4-BE49-F238E27FC236}">
                <a16:creationId xmlns:a16="http://schemas.microsoft.com/office/drawing/2014/main" id="{8E8C694B-E13D-4413-98D7-236D21AA2F7B}"/>
              </a:ext>
            </a:extLst>
          </p:cNvPr>
          <p:cNvSpPr txBox="1"/>
          <p:nvPr/>
        </p:nvSpPr>
        <p:spPr>
          <a:xfrm>
            <a:off x="2587109" y="3429700"/>
            <a:ext cx="1440160" cy="261610"/>
          </a:xfrm>
          <a:prstGeom prst="rect">
            <a:avLst/>
          </a:prstGeom>
          <a:noFill/>
        </p:spPr>
        <p:txBody>
          <a:bodyPr wrap="square">
            <a:spAutoFit/>
          </a:bodyPr>
          <a:lstStyle/>
          <a:p>
            <a:r>
              <a:rPr lang="en-US" sz="1100" b="0" i="0" dirty="0" err="1">
                <a:solidFill>
                  <a:srgbClr val="00B050"/>
                </a:solidFill>
                <a:effectLst/>
                <a:latin typeface="Open Sans" panose="020B0606030504020204" pitchFamily="34" charset="0"/>
              </a:rPr>
              <a:t>Websteritic</a:t>
            </a:r>
            <a:endParaRPr lang="ru-RU" sz="1100" dirty="0">
              <a:solidFill>
                <a:srgbClr val="00B050"/>
              </a:solidFill>
            </a:endParaRPr>
          </a:p>
        </p:txBody>
      </p:sp>
      <p:sp>
        <p:nvSpPr>
          <p:cNvPr id="15" name="TextBox 14">
            <a:extLst>
              <a:ext uri="{FF2B5EF4-FFF2-40B4-BE49-F238E27FC236}">
                <a16:creationId xmlns:a16="http://schemas.microsoft.com/office/drawing/2014/main" id="{8EE9A6A7-CDA3-4AB0-9753-827C498E069A}"/>
              </a:ext>
            </a:extLst>
          </p:cNvPr>
          <p:cNvSpPr txBox="1"/>
          <p:nvPr/>
        </p:nvSpPr>
        <p:spPr>
          <a:xfrm>
            <a:off x="3536038" y="3345569"/>
            <a:ext cx="1440160" cy="261610"/>
          </a:xfrm>
          <a:prstGeom prst="rect">
            <a:avLst/>
          </a:prstGeom>
          <a:noFill/>
        </p:spPr>
        <p:txBody>
          <a:bodyPr wrap="square">
            <a:spAutoFit/>
          </a:bodyPr>
          <a:lstStyle/>
          <a:p>
            <a:r>
              <a:rPr lang="en-US" sz="1100" dirty="0">
                <a:solidFill>
                  <a:srgbClr val="D62468"/>
                </a:solidFill>
                <a:latin typeface="Open Sans" panose="020B0606030504020204" pitchFamily="34" charset="0"/>
              </a:rPr>
              <a:t>Peridotitic</a:t>
            </a:r>
            <a:endParaRPr lang="ru-RU" sz="1100" dirty="0">
              <a:solidFill>
                <a:srgbClr val="D62468"/>
              </a:solidFill>
            </a:endParaRPr>
          </a:p>
        </p:txBody>
      </p:sp>
    </p:spTree>
    <p:extLst>
      <p:ext uri="{BB962C8B-B14F-4D97-AF65-F5344CB8AC3E}">
        <p14:creationId xmlns:p14="http://schemas.microsoft.com/office/powerpoint/2010/main" val="684223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a:stretch>
            <a:fillRect/>
          </a:stretch>
        </p:blipFill>
        <p:spPr bwMode="auto">
          <a:xfrm>
            <a:off x="4714876" y="4143380"/>
            <a:ext cx="4143404" cy="2357454"/>
          </a:xfrm>
          <a:prstGeom prst="rect">
            <a:avLst/>
          </a:prstGeom>
          <a:noFill/>
        </p:spPr>
      </p:pic>
      <p:pic>
        <p:nvPicPr>
          <p:cNvPr id="12" name="Picture 4"/>
          <p:cNvPicPr>
            <a:picLocks noChangeAspect="1" noChangeArrowheads="1"/>
          </p:cNvPicPr>
          <p:nvPr/>
        </p:nvPicPr>
        <p:blipFill>
          <a:blip r:embed="rId3" cstate="print"/>
          <a:srcRect/>
          <a:stretch>
            <a:fillRect/>
          </a:stretch>
        </p:blipFill>
        <p:spPr bwMode="auto">
          <a:xfrm>
            <a:off x="357158" y="4143380"/>
            <a:ext cx="4071966" cy="2357454"/>
          </a:xfrm>
          <a:prstGeom prst="rect">
            <a:avLst/>
          </a:prstGeom>
          <a:noFill/>
        </p:spPr>
      </p:pic>
      <p:pic>
        <p:nvPicPr>
          <p:cNvPr id="13" name="Picture 1"/>
          <p:cNvPicPr>
            <a:picLocks noChangeAspect="1" noChangeArrowheads="1"/>
          </p:cNvPicPr>
          <p:nvPr/>
        </p:nvPicPr>
        <p:blipFill>
          <a:blip r:embed="rId4" cstate="print"/>
          <a:srcRect/>
          <a:stretch>
            <a:fillRect/>
          </a:stretch>
        </p:blipFill>
        <p:spPr bwMode="auto">
          <a:xfrm>
            <a:off x="214282" y="357166"/>
            <a:ext cx="4286280" cy="2951186"/>
          </a:xfrm>
          <a:prstGeom prst="rect">
            <a:avLst/>
          </a:prstGeom>
          <a:noFill/>
        </p:spPr>
      </p:pic>
      <p:pic>
        <p:nvPicPr>
          <p:cNvPr id="14" name="Picture 1"/>
          <p:cNvPicPr>
            <a:picLocks noChangeAspect="1" noChangeArrowheads="1"/>
          </p:cNvPicPr>
          <p:nvPr/>
        </p:nvPicPr>
        <p:blipFill>
          <a:blip r:embed="rId5" cstate="print"/>
          <a:srcRect/>
          <a:stretch>
            <a:fillRect/>
          </a:stretch>
        </p:blipFill>
        <p:spPr bwMode="auto">
          <a:xfrm>
            <a:off x="4643438" y="357166"/>
            <a:ext cx="4143404" cy="2893807"/>
          </a:xfrm>
          <a:prstGeom prst="rect">
            <a:avLst/>
          </a:prstGeom>
          <a:noFill/>
        </p:spPr>
      </p:pic>
      <p:sp>
        <p:nvSpPr>
          <p:cNvPr id="6" name="TextBox 5"/>
          <p:cNvSpPr txBox="1"/>
          <p:nvPr/>
        </p:nvSpPr>
        <p:spPr>
          <a:xfrm>
            <a:off x="7643834" y="0"/>
            <a:ext cx="1112805" cy="369332"/>
          </a:xfrm>
          <a:prstGeom prst="rect">
            <a:avLst/>
          </a:prstGeom>
          <a:noFill/>
        </p:spPr>
        <p:txBody>
          <a:bodyPr wrap="none" rtlCol="0">
            <a:spAutoFit/>
          </a:bodyPr>
          <a:lstStyle/>
          <a:p>
            <a:r>
              <a:rPr lang="en-US" dirty="0"/>
              <a:t>Mir pipe</a:t>
            </a:r>
            <a:endParaRPr lang="ru-RU" dirty="0"/>
          </a:p>
        </p:txBody>
      </p:sp>
      <p:sp>
        <p:nvSpPr>
          <p:cNvPr id="7" name="TextBox 6"/>
          <p:cNvSpPr txBox="1"/>
          <p:nvPr/>
        </p:nvSpPr>
        <p:spPr>
          <a:xfrm>
            <a:off x="0" y="0"/>
            <a:ext cx="2170146" cy="369332"/>
          </a:xfrm>
          <a:prstGeom prst="rect">
            <a:avLst/>
          </a:prstGeom>
          <a:noFill/>
        </p:spPr>
        <p:txBody>
          <a:bodyPr wrap="none" rtlCol="0">
            <a:spAutoFit/>
          </a:bodyPr>
          <a:lstStyle/>
          <a:p>
            <a:r>
              <a:rPr lang="en-US" dirty="0"/>
              <a:t>pipe </a:t>
            </a:r>
            <a:r>
              <a:rPr lang="en-US" dirty="0" err="1"/>
              <a:t>Toluopskaya</a:t>
            </a:r>
            <a:endParaRPr lang="ru-RU" dirty="0"/>
          </a:p>
        </p:txBody>
      </p:sp>
      <p:sp>
        <p:nvSpPr>
          <p:cNvPr id="8" name="TextBox 7"/>
          <p:cNvSpPr txBox="1"/>
          <p:nvPr/>
        </p:nvSpPr>
        <p:spPr>
          <a:xfrm>
            <a:off x="357158" y="3357562"/>
            <a:ext cx="8607330" cy="738664"/>
          </a:xfrm>
          <a:prstGeom prst="rect">
            <a:avLst/>
          </a:prstGeom>
          <a:noFill/>
        </p:spPr>
        <p:txBody>
          <a:bodyPr wrap="square" rtlCol="0">
            <a:spAutoFit/>
          </a:bodyPr>
          <a:lstStyle/>
          <a:p>
            <a:pPr algn="ctr"/>
            <a:r>
              <a:rPr lang="en-US" sz="1400" dirty="0"/>
              <a:t>Group cluster analysis of pyrope compositions according to Pearson and their correlations 
matrices of elements in the order of their group ratios. Green – elements 
predominant in peridotite and </a:t>
            </a:r>
            <a:r>
              <a:rPr lang="en-US" sz="1400" dirty="0" err="1"/>
              <a:t>orage</a:t>
            </a:r>
            <a:r>
              <a:rPr lang="en-US" sz="1400" dirty="0"/>
              <a:t> - eclogitic paragenesis</a:t>
            </a:r>
            <a:endParaRPr lang="ru-RU" sz="1400" dirty="0"/>
          </a:p>
        </p:txBody>
      </p:sp>
      <p:sp>
        <p:nvSpPr>
          <p:cNvPr id="9" name="TextBox 8"/>
          <p:cNvSpPr txBox="1"/>
          <p:nvPr/>
        </p:nvSpPr>
        <p:spPr>
          <a:xfrm>
            <a:off x="2071670" y="0"/>
            <a:ext cx="5641288" cy="338554"/>
          </a:xfrm>
          <a:prstGeom prst="rect">
            <a:avLst/>
          </a:prstGeom>
          <a:noFill/>
        </p:spPr>
        <p:txBody>
          <a:bodyPr wrap="none" rtlCol="0">
            <a:spAutoFit/>
          </a:bodyPr>
          <a:lstStyle/>
          <a:p>
            <a:r>
              <a:rPr lang="en-US" sz="1600" b="1" dirty="0">
                <a:solidFill>
                  <a:srgbClr val="FF0000"/>
                </a:solidFill>
              </a:rPr>
              <a:t>Statistical parameters of pyrope compositions</a:t>
            </a:r>
            <a:endParaRPr lang="ru-RU" sz="1600" b="1" dirty="0">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28596" y="714356"/>
            <a:ext cx="8429684" cy="4093428"/>
          </a:xfrm>
          <a:prstGeom prst="rect">
            <a:avLst/>
          </a:prstGeom>
        </p:spPr>
        <p:txBody>
          <a:bodyPr wrap="square">
            <a:spAutoFit/>
          </a:bodyPr>
          <a:lstStyle/>
          <a:p>
            <a:pPr algn="ctr"/>
            <a:r>
              <a:rPr lang="en-US" sz="2000" dirty="0"/>
              <a:t>Diamondiferous kimberlites are characterized by an integral trend, which overlaps in terms of similar ratios of sodium, manganese and titanium in all cluster groups (CG) - pyropes [2]. Pyrope compositions from non-diamondiferous kimberlites do not show such overlap (Fig. 1a); Trends for each cluster group of pyrope compositions are isolated or the predominance of one paragenesis over others is recorded, which is not typical for similar parameters not only of pressure and temperature, but also of pyrope ratios in the total proto-kimberlite melt, which not only transported diamonds to the surface during the formation of kimberlite pipes, but was also responsible for the preservation of diamonds, including large and expensive crystals.</a:t>
            </a:r>
            <a:endParaRPr lang="ru-RU" sz="2000" dirty="0"/>
          </a:p>
        </p:txBody>
      </p:sp>
      <p:sp>
        <p:nvSpPr>
          <p:cNvPr id="3" name="Прямоугольник 2"/>
          <p:cNvSpPr/>
          <p:nvPr/>
        </p:nvSpPr>
        <p:spPr>
          <a:xfrm>
            <a:off x="357158" y="5572140"/>
            <a:ext cx="8429684" cy="646331"/>
          </a:xfrm>
          <a:prstGeom prst="rect">
            <a:avLst/>
          </a:prstGeom>
        </p:spPr>
        <p:txBody>
          <a:bodyPr wrap="square">
            <a:spAutoFit/>
          </a:bodyPr>
          <a:lstStyle/>
          <a:p>
            <a:r>
              <a:rPr lang="en-US" b="1" dirty="0">
                <a:solidFill>
                  <a:srgbClr val="0070C0"/>
                </a:solidFill>
              </a:rPr>
              <a:t>2. Dawson J.B., Stephens W.E. </a:t>
            </a:r>
            <a:r>
              <a:rPr lang="en-US" dirty="0">
                <a:solidFill>
                  <a:srgbClr val="0070C0"/>
                </a:solidFill>
              </a:rPr>
              <a:t>Statistical classification of garnets from </a:t>
            </a:r>
            <a:r>
              <a:rPr lang="en-US" dirty="0" err="1">
                <a:solidFill>
                  <a:srgbClr val="0070C0"/>
                </a:solidFill>
              </a:rPr>
              <a:t>kimberlites</a:t>
            </a:r>
            <a:r>
              <a:rPr lang="en-US" dirty="0">
                <a:solidFill>
                  <a:srgbClr val="0070C0"/>
                </a:solidFill>
              </a:rPr>
              <a:t> and xenoliths. J. Geol. 1975. Vol. 83. № 5. P. 589-607</a:t>
            </a:r>
            <a:endParaRPr lang="ru-RU" dirty="0">
              <a:solidFill>
                <a:srgbClr val="0070C0"/>
              </a:solidFill>
            </a:endParaRPr>
          </a:p>
        </p:txBody>
      </p:sp>
    </p:spTree>
    <p:extLst>
      <p:ext uri="{BB962C8B-B14F-4D97-AF65-F5344CB8AC3E}">
        <p14:creationId xmlns:p14="http://schemas.microsoft.com/office/powerpoint/2010/main" val="3699618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906950"/>
            <a:ext cx="3816424" cy="2292935"/>
          </a:xfrm>
          <a:prstGeom prst="rect">
            <a:avLst/>
          </a:prstGeom>
        </p:spPr>
        <p:txBody>
          <a:bodyPr wrap="square">
            <a:spAutoFit/>
          </a:bodyPr>
          <a:lstStyle/>
          <a:p>
            <a:pPr algn="ctr"/>
            <a:r>
              <a:rPr lang="en-US" sz="1100" dirty="0">
                <a:solidFill>
                  <a:srgbClr val="FF00FF"/>
                </a:solidFill>
              </a:rPr>
              <a:t>In the process of capturing by a deep peridotite (proto-</a:t>
            </a:r>
            <a:r>
              <a:rPr lang="en-US" sz="1100" dirty="0" err="1">
                <a:solidFill>
                  <a:srgbClr val="FF00FF"/>
                </a:solidFill>
              </a:rPr>
              <a:t>cyberlite</a:t>
            </a:r>
            <a:r>
              <a:rPr lang="en-US" sz="1100" dirty="0">
                <a:solidFill>
                  <a:srgbClr val="FF00FF"/>
                </a:solidFill>
              </a:rPr>
              <a:t>) melt of less deep layers and lenses - </a:t>
            </a:r>
            <a:r>
              <a:rPr lang="en-US" sz="1100" dirty="0" err="1">
                <a:solidFill>
                  <a:srgbClr val="FF00FF"/>
                </a:solidFill>
              </a:rPr>
              <a:t>websterites</a:t>
            </a:r>
            <a:r>
              <a:rPr lang="en-US" sz="1100" dirty="0">
                <a:solidFill>
                  <a:srgbClr val="FF00FF"/>
                </a:solidFill>
              </a:rPr>
              <a:t> and eclogites, which took place when the PT parameters decreased, the process of recrystallization or it can be called hybridization, which was accompanied by the release of carbon from more ferruginous melts, which occurred at the PT parameters corresponding to favorable conditions for the preservation of diamonds or even the growth of outer shells on individual crystals that were captured proto-</a:t>
            </a:r>
            <a:r>
              <a:rPr lang="en-US" sz="1100" dirty="0" err="1">
                <a:solidFill>
                  <a:srgbClr val="FF00FF"/>
                </a:solidFill>
              </a:rPr>
              <a:t>cyberlite</a:t>
            </a:r>
            <a:r>
              <a:rPr lang="en-US" sz="1100" dirty="0">
                <a:solidFill>
                  <a:srgbClr val="FF00FF"/>
                </a:solidFill>
              </a:rPr>
              <a:t> deep melts from the mantle substrate.</a:t>
            </a:r>
            <a:endParaRPr lang="ru-RU" sz="1100" dirty="0">
              <a:solidFill>
                <a:srgbClr val="FF00FF"/>
              </a:solidFill>
            </a:endParaRPr>
          </a:p>
        </p:txBody>
      </p:sp>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3076" name="Picture 4"/>
          <p:cNvPicPr>
            <a:picLocks noChangeAspect="1" noChangeArrowheads="1"/>
          </p:cNvPicPr>
          <p:nvPr/>
        </p:nvPicPr>
        <p:blipFill>
          <a:blip r:embed="rId2" cstate="print"/>
          <a:srcRect l="3704" r="3704" b="8108"/>
          <a:stretch>
            <a:fillRect/>
          </a:stretch>
        </p:blipFill>
        <p:spPr bwMode="auto">
          <a:xfrm>
            <a:off x="4341419" y="604874"/>
            <a:ext cx="4500817" cy="2040370"/>
          </a:xfrm>
          <a:prstGeom prst="rect">
            <a:avLst/>
          </a:prstGeom>
          <a:noFill/>
          <a:ln w="9525">
            <a:noFill/>
            <a:miter lim="800000"/>
            <a:headEnd/>
            <a:tailEnd/>
          </a:ln>
          <a:effectLst/>
        </p:spPr>
      </p:pic>
      <p:sp>
        <p:nvSpPr>
          <p:cNvPr id="6" name="Прямоугольник 5"/>
          <p:cNvSpPr/>
          <p:nvPr/>
        </p:nvSpPr>
        <p:spPr>
          <a:xfrm>
            <a:off x="539552" y="3018048"/>
            <a:ext cx="8215370" cy="830997"/>
          </a:xfrm>
          <a:prstGeom prst="rect">
            <a:avLst/>
          </a:prstGeom>
        </p:spPr>
        <p:txBody>
          <a:bodyPr wrap="square">
            <a:spAutoFit/>
          </a:bodyPr>
          <a:lstStyle/>
          <a:p>
            <a:pPr algn="ctr"/>
            <a:r>
              <a:rPr lang="en-US" sz="1200" dirty="0">
                <a:solidFill>
                  <a:srgbClr val="0070C0"/>
                </a:solidFill>
              </a:rPr>
              <a:t>The presence of ilmenite in the borders around pyrope is a characteristic feature of inclusions of sheared ilmenite-bearing </a:t>
            </a:r>
            <a:r>
              <a:rPr lang="en-US" sz="1200" dirty="0" err="1">
                <a:solidFill>
                  <a:srgbClr val="0070C0"/>
                </a:solidFill>
              </a:rPr>
              <a:t>lerzolites</a:t>
            </a:r>
            <a:r>
              <a:rPr lang="en-US" sz="1200" dirty="0">
                <a:solidFill>
                  <a:srgbClr val="0070C0"/>
                </a:solidFill>
              </a:rPr>
              <a:t>, which are very rare in kimberlites, Such inclusions are known in the </a:t>
            </a:r>
            <a:r>
              <a:rPr lang="en-US" sz="1200" dirty="0" err="1">
                <a:solidFill>
                  <a:srgbClr val="0070C0"/>
                </a:solidFill>
              </a:rPr>
              <a:t>Dalnaya</a:t>
            </a:r>
            <a:r>
              <a:rPr lang="en-US" sz="1200" dirty="0">
                <a:solidFill>
                  <a:srgbClr val="0070C0"/>
                </a:solidFill>
              </a:rPr>
              <a:t>, </a:t>
            </a:r>
            <a:r>
              <a:rPr lang="en-US" sz="1200" dirty="0" err="1">
                <a:solidFill>
                  <a:srgbClr val="0070C0"/>
                </a:solidFill>
              </a:rPr>
              <a:t>Sytykanskaya</a:t>
            </a:r>
            <a:r>
              <a:rPr lang="en-US" sz="1200" dirty="0">
                <a:solidFill>
                  <a:srgbClr val="0070C0"/>
                </a:solidFill>
              </a:rPr>
              <a:t> and Udachnaya pipes (</a:t>
            </a:r>
            <a:r>
              <a:rPr lang="en-US" sz="1200" dirty="0" err="1">
                <a:solidFill>
                  <a:srgbClr val="0070C0"/>
                </a:solidFill>
              </a:rPr>
              <a:t>Garanin</a:t>
            </a:r>
            <a:r>
              <a:rPr lang="en-US" sz="1200" dirty="0">
                <a:solidFill>
                  <a:srgbClr val="0070C0"/>
                </a:solidFill>
              </a:rPr>
              <a:t> et al., 1984), but nowhere in them is there any mention of the </a:t>
            </a:r>
            <a:r>
              <a:rPr lang="en-US" sz="1200" dirty="0" err="1">
                <a:solidFill>
                  <a:srgbClr val="0070C0"/>
                </a:solidFill>
              </a:rPr>
              <a:t>zonality</a:t>
            </a:r>
            <a:r>
              <a:rPr lang="en-US" sz="1200" dirty="0">
                <a:solidFill>
                  <a:srgbClr val="0070C0"/>
                </a:solidFill>
              </a:rPr>
              <a:t> of garnet and ilmenite</a:t>
            </a:r>
            <a:endParaRPr lang="ru-RU" sz="1200" dirty="0">
              <a:solidFill>
                <a:srgbClr val="0070C0"/>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9101" y="4171577"/>
            <a:ext cx="2112600" cy="1884211"/>
          </a:xfrm>
          <a:prstGeom prst="rect">
            <a:avLst/>
          </a:prstGeom>
        </p:spPr>
      </p:pic>
      <p:sp>
        <p:nvSpPr>
          <p:cNvPr id="5" name="TextBox 4"/>
          <p:cNvSpPr txBox="1"/>
          <p:nvPr/>
        </p:nvSpPr>
        <p:spPr>
          <a:xfrm>
            <a:off x="971600" y="2806254"/>
            <a:ext cx="1236044" cy="307777"/>
          </a:xfrm>
          <a:prstGeom prst="rect">
            <a:avLst/>
          </a:prstGeom>
          <a:noFill/>
        </p:spPr>
        <p:txBody>
          <a:bodyPr wrap="none" rtlCol="0">
            <a:spAutoFit/>
          </a:bodyPr>
          <a:lstStyle/>
          <a:p>
            <a:r>
              <a:rPr lang="en-US" sz="1400" dirty="0"/>
              <a:t>A.S. Ivanov</a:t>
            </a:r>
            <a:endParaRPr lang="ru-RU" sz="1400" dirty="0"/>
          </a:p>
        </p:txBody>
      </p:sp>
      <p:sp>
        <p:nvSpPr>
          <p:cNvPr id="7" name="TextBox 6"/>
          <p:cNvSpPr txBox="1"/>
          <p:nvPr/>
        </p:nvSpPr>
        <p:spPr>
          <a:xfrm>
            <a:off x="6800289" y="6021288"/>
            <a:ext cx="1507144" cy="307777"/>
          </a:xfrm>
          <a:prstGeom prst="rect">
            <a:avLst/>
          </a:prstGeom>
          <a:noFill/>
        </p:spPr>
        <p:txBody>
          <a:bodyPr wrap="none" rtlCol="0">
            <a:spAutoFit/>
          </a:bodyPr>
          <a:lstStyle/>
          <a:p>
            <a:r>
              <a:rPr lang="en-US" sz="1400" dirty="0"/>
              <a:t>D.I. </a:t>
            </a:r>
            <a:r>
              <a:rPr lang="en-US" sz="1400" dirty="0" err="1"/>
              <a:t>Rezvukhin</a:t>
            </a:r>
            <a:endParaRPr lang="ru-RU" sz="1400"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4006" y="4198302"/>
            <a:ext cx="2119710" cy="1750978"/>
          </a:xfrm>
          <a:prstGeom prst="rect">
            <a:avLst/>
          </a:prstGeom>
        </p:spPr>
      </p:pic>
      <p:pic>
        <p:nvPicPr>
          <p:cNvPr id="3" name="Рисунок 2"/>
          <p:cNvPicPr>
            <a:picLocks noChangeAspect="1"/>
          </p:cNvPicPr>
          <p:nvPr/>
        </p:nvPicPr>
        <p:blipFill>
          <a:blip r:embed="rId5"/>
          <a:stretch>
            <a:fillRect/>
          </a:stretch>
        </p:blipFill>
        <p:spPr>
          <a:xfrm>
            <a:off x="400848" y="401936"/>
            <a:ext cx="2448272" cy="2446248"/>
          </a:xfrm>
          <a:prstGeom prst="rect">
            <a:avLst/>
          </a:prstGeom>
        </p:spPr>
      </p:pic>
      <p:sp>
        <p:nvSpPr>
          <p:cNvPr id="9" name="AutoShape 2" descr="Picture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 name="Рисунок 9"/>
          <p:cNvPicPr>
            <a:picLocks noChangeAspect="1"/>
          </p:cNvPicPr>
          <p:nvPr/>
        </p:nvPicPr>
        <p:blipFill>
          <a:blip r:embed="rId6"/>
          <a:stretch>
            <a:fillRect/>
          </a:stretch>
        </p:blipFill>
        <p:spPr>
          <a:xfrm>
            <a:off x="2909453" y="827025"/>
            <a:ext cx="1143112" cy="1596069"/>
          </a:xfrm>
          <a:prstGeom prst="rect">
            <a:avLst/>
          </a:prstGeom>
        </p:spPr>
      </p:pic>
    </p:spTree>
    <p:extLst>
      <p:ext uri="{BB962C8B-B14F-4D97-AF65-F5344CB8AC3E}">
        <p14:creationId xmlns:p14="http://schemas.microsoft.com/office/powerpoint/2010/main" val="684223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EF2812-481C-4A6E-AC03-0C6F8397F617}"/>
              </a:ext>
            </a:extLst>
          </p:cNvPr>
          <p:cNvSpPr txBox="1"/>
          <p:nvPr/>
        </p:nvSpPr>
        <p:spPr>
          <a:xfrm>
            <a:off x="1259632" y="692696"/>
            <a:ext cx="7344816" cy="4247317"/>
          </a:xfrm>
          <a:prstGeom prst="rect">
            <a:avLst/>
          </a:prstGeom>
          <a:noFill/>
        </p:spPr>
        <p:txBody>
          <a:bodyPr wrap="square">
            <a:spAutoFit/>
          </a:bodyPr>
          <a:lstStyle/>
          <a:p>
            <a:pPr algn="l">
              <a:buFont typeface="Arial" panose="020B0604020202020204" pitchFamily="34" charset="0"/>
              <a:buChar char="•"/>
            </a:pPr>
            <a:r>
              <a:rPr lang="en-US" sz="1800" b="0" i="0" dirty="0">
                <a:effectLst/>
                <a:latin typeface="Open Sans" panose="020B0606030504020204" pitchFamily="34" charset="0"/>
              </a:rPr>
              <a:t>Dawson J.B., Stephens W.E. Statistical classification of garnets from kimberlites and xenoliths. J. Geol. 1975. Vol. 83. № 5. P. 589-607</a:t>
            </a:r>
          </a:p>
          <a:p>
            <a:pPr algn="l">
              <a:buFont typeface="Arial" panose="020B0604020202020204" pitchFamily="34" charset="0"/>
              <a:buChar char="•"/>
            </a:pPr>
            <a:r>
              <a:rPr lang="en-US" sz="1800" b="0" i="0" dirty="0" err="1">
                <a:effectLst/>
                <a:latin typeface="Open Sans" panose="020B0606030504020204" pitchFamily="34" charset="0"/>
              </a:rPr>
              <a:t>Grifin</a:t>
            </a:r>
            <a:r>
              <a:rPr lang="en-US" sz="1800" b="0" i="0" dirty="0">
                <a:effectLst/>
                <a:latin typeface="Open Sans" panose="020B0606030504020204" pitchFamily="34" charset="0"/>
              </a:rPr>
              <a:t> W.L., Ryan C.G. Trace elements in indicator minerals: Area selection and target evaluation in diamond exploration. J. Geochem. </a:t>
            </a:r>
            <a:r>
              <a:rPr lang="en-US" sz="1800" b="0" i="0" dirty="0" err="1">
                <a:effectLst/>
                <a:latin typeface="Open Sans" panose="020B0606030504020204" pitchFamily="34" charset="0"/>
              </a:rPr>
              <a:t>Explor</a:t>
            </a:r>
            <a:r>
              <a:rPr lang="en-US" sz="1800" b="0" i="0" dirty="0">
                <a:effectLst/>
                <a:latin typeface="Open Sans" panose="020B0606030504020204" pitchFamily="34" charset="0"/>
              </a:rPr>
              <a:t>. , Vol. 53, P. 311-357.</a:t>
            </a:r>
          </a:p>
          <a:p>
            <a:pPr algn="l">
              <a:buFont typeface="Arial" panose="020B0604020202020204" pitchFamily="34" charset="0"/>
              <a:buChar char="•"/>
            </a:pPr>
            <a:r>
              <a:rPr lang="en-US" sz="1800" b="0" i="0" dirty="0">
                <a:effectLst/>
                <a:latin typeface="Open Sans" panose="020B0606030504020204" pitchFamily="34" charset="0"/>
              </a:rPr>
              <a:t>Ivanov A. S. 2015. A New Criterion of Kimberlite Diamond Content. Proceedings of the XII All-Russian (with international participation) </a:t>
            </a:r>
            <a:r>
              <a:rPr lang="en-US" sz="1800" b="0" i="0" dirty="0" err="1">
                <a:effectLst/>
                <a:latin typeface="Open Sans" panose="020B0606030504020204" pitchFamily="34" charset="0"/>
              </a:rPr>
              <a:t>Fersman</a:t>
            </a:r>
            <a:r>
              <a:rPr lang="en-US" sz="1800" b="0" i="0" dirty="0">
                <a:effectLst/>
                <a:latin typeface="Open Sans" panose="020B0606030504020204" pitchFamily="34" charset="0"/>
              </a:rPr>
              <a:t> session. KSC RAS, </a:t>
            </a:r>
            <a:r>
              <a:rPr lang="en-US" sz="1800" b="0" i="0" dirty="0" err="1">
                <a:effectLst/>
                <a:latin typeface="Open Sans" panose="020B0606030504020204" pitchFamily="34" charset="0"/>
              </a:rPr>
              <a:t>Apatity</a:t>
            </a:r>
            <a:r>
              <a:rPr lang="en-US" sz="1800" b="0" i="0" dirty="0">
                <a:effectLst/>
                <a:latin typeface="Open Sans" panose="020B0606030504020204" pitchFamily="34" charset="0"/>
              </a:rPr>
              <a:t>, pp. 268-270,</a:t>
            </a:r>
          </a:p>
          <a:p>
            <a:pPr algn="l">
              <a:buFont typeface="Arial" panose="020B0604020202020204" pitchFamily="34" charset="0"/>
              <a:buChar char="•"/>
            </a:pPr>
            <a:r>
              <a:rPr lang="en-US" sz="1800" b="0" i="0" dirty="0" err="1">
                <a:effectLst/>
                <a:latin typeface="Open Sans" panose="020B0606030504020204" pitchFamily="34" charset="0"/>
              </a:rPr>
              <a:t>Milashev</a:t>
            </a:r>
            <a:r>
              <a:rPr lang="en-US" sz="1800" b="0" i="0" dirty="0">
                <a:effectLst/>
                <a:latin typeface="Open Sans" panose="020B0606030504020204" pitchFamily="34" charset="0"/>
              </a:rPr>
              <a:t> V.A. 1994. Environment and processes of formation of natural diamonds. "Nedra", St. Petersburg, 142 p.</a:t>
            </a:r>
          </a:p>
          <a:p>
            <a:pPr algn="l">
              <a:buFont typeface="Arial" panose="020B0604020202020204" pitchFamily="34" charset="0"/>
              <a:buChar char="•"/>
            </a:pPr>
            <a:r>
              <a:rPr lang="en-US" sz="1800" b="0" i="0" dirty="0">
                <a:effectLst/>
                <a:latin typeface="Open Sans" panose="020B0606030504020204" pitchFamily="34" charset="0"/>
              </a:rPr>
              <a:t>Sobolev N.V. 1994. On the mineralogical criteria of diamond content of kimberlites. 1971. №3. – P. 70-80 J. J. Gurney, R. O. Moore. Geochemical correlation between kimberlite minerals and Kalahari Craton diamonds, Journal. Russian Geology and Geophysics, pp. 12 – 24,</a:t>
            </a:r>
          </a:p>
        </p:txBody>
      </p:sp>
    </p:spTree>
    <p:extLst>
      <p:ext uri="{BB962C8B-B14F-4D97-AF65-F5344CB8AC3E}">
        <p14:creationId xmlns:p14="http://schemas.microsoft.com/office/powerpoint/2010/main" val="1269992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1000108"/>
            <a:ext cx="8429684" cy="2585323"/>
          </a:xfrm>
          <a:prstGeom prst="rect">
            <a:avLst/>
          </a:prstGeom>
        </p:spPr>
        <p:txBody>
          <a:bodyPr wrap="square">
            <a:spAutoFit/>
          </a:bodyPr>
          <a:lstStyle/>
          <a:p>
            <a:pPr algn="ctr"/>
            <a:r>
              <a:rPr lang="en-US" dirty="0"/>
              <a:t>It is assumed that there is a high probability of releasing excess carbon from the more ferruginous fractions of the melt. The increased content of carbon, which dissolved and intensively concentrated in the melt, in turn, provided favorable conditions for the preservation of diamonds. The PT parameters in this ratio and melt mixing corresponded to the diamond corridor. Diagrams, taking into account the content of impurities in pyropes, can undoubtedly be used as an additional criterion for assessing the diamond content of kimberlites during prospecting and exploration for diamonds.</a:t>
            </a:r>
            <a:endParaRPr lang="ru-RU" dirty="0"/>
          </a:p>
        </p:txBody>
      </p:sp>
      <p:sp>
        <p:nvSpPr>
          <p:cNvPr id="3" name="TextBox 2"/>
          <p:cNvSpPr txBox="1"/>
          <p:nvPr/>
        </p:nvSpPr>
        <p:spPr>
          <a:xfrm>
            <a:off x="3571868" y="571480"/>
            <a:ext cx="1729961" cy="369332"/>
          </a:xfrm>
          <a:prstGeom prst="rect">
            <a:avLst/>
          </a:prstGeom>
          <a:noFill/>
        </p:spPr>
        <p:txBody>
          <a:bodyPr wrap="none" rtlCol="0">
            <a:spAutoFit/>
          </a:bodyPr>
          <a:lstStyle/>
          <a:p>
            <a:r>
              <a:rPr lang="en-US" b="1" dirty="0"/>
              <a:t>Conclusions</a:t>
            </a:r>
            <a:endParaRPr lang="ru-RU" b="1" dirty="0"/>
          </a:p>
        </p:txBody>
      </p:sp>
      <p:pic>
        <p:nvPicPr>
          <p:cNvPr id="5" name="Рисунок 4" descr="2025 468 Зап.jpg"/>
          <p:cNvPicPr>
            <a:picLocks noChangeAspect="1"/>
          </p:cNvPicPr>
          <p:nvPr/>
        </p:nvPicPr>
        <p:blipFill>
          <a:blip r:embed="rId2" cstate="print"/>
          <a:stretch>
            <a:fillRect/>
          </a:stretch>
        </p:blipFill>
        <p:spPr>
          <a:xfrm>
            <a:off x="2411760" y="4199025"/>
            <a:ext cx="4006179" cy="1443402"/>
          </a:xfrm>
          <a:prstGeom prst="rect">
            <a:avLst/>
          </a:prstGeom>
        </p:spPr>
      </p:pic>
      <p:sp>
        <p:nvSpPr>
          <p:cNvPr id="7" name="TextBox 6"/>
          <p:cNvSpPr txBox="1"/>
          <p:nvPr/>
        </p:nvSpPr>
        <p:spPr>
          <a:xfrm>
            <a:off x="1835696" y="5857892"/>
            <a:ext cx="6533905" cy="523220"/>
          </a:xfrm>
          <a:prstGeom prst="rect">
            <a:avLst/>
          </a:prstGeom>
          <a:noFill/>
        </p:spPr>
        <p:txBody>
          <a:bodyPr wrap="none" rtlCol="0">
            <a:spAutoFit/>
          </a:bodyPr>
          <a:lstStyle/>
          <a:p>
            <a:r>
              <a:rPr lang="en-US" sz="2800" dirty="0">
                <a:solidFill>
                  <a:srgbClr val="0070C0"/>
                </a:solidFill>
              </a:rPr>
              <a:t>THANK YOU FOR YOUR ATTENTION</a:t>
            </a:r>
            <a:endParaRPr lang="ru-RU" sz="2800" dirty="0">
              <a:solidFill>
                <a:srgbClr val="0070C0"/>
              </a:solidFill>
            </a:endParaRPr>
          </a:p>
        </p:txBody>
      </p:sp>
    </p:spTree>
    <p:extLst>
      <p:ext uri="{BB962C8B-B14F-4D97-AF65-F5344CB8AC3E}">
        <p14:creationId xmlns:p14="http://schemas.microsoft.com/office/powerpoint/2010/main" val="3928870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11560" y="474345"/>
            <a:ext cx="8136904" cy="5909310"/>
          </a:xfrm>
          <a:prstGeom prst="rect">
            <a:avLst/>
          </a:prstGeom>
        </p:spPr>
        <p:txBody>
          <a:bodyPr wrap="square">
            <a:spAutoFit/>
          </a:bodyPr>
          <a:lstStyle/>
          <a:p>
            <a:pPr algn="l"/>
            <a:r>
              <a:rPr lang="en-US" sz="1400" b="0" i="0" dirty="0">
                <a:effectLst/>
                <a:latin typeface="Open Sans" panose="020B0606030504020204" pitchFamily="34" charset="0"/>
              </a:rPr>
              <a:t>Triangular diagrams of pyrope compositions for minor elements – Mn, Na, Ti in </a:t>
            </a:r>
            <a:r>
              <a:rPr lang="en-US" sz="1400" b="0" i="0" dirty="0" err="1">
                <a:effectLst/>
                <a:latin typeface="Open Sans" panose="020B0606030504020204" pitchFamily="34" charset="0"/>
              </a:rPr>
              <a:t>wt</a:t>
            </a:r>
            <a:r>
              <a:rPr lang="en-US" sz="1400" b="0" i="0" dirty="0">
                <a:effectLst/>
                <a:latin typeface="Open Sans" panose="020B0606030504020204" pitchFamily="34" charset="0"/>
              </a:rPr>
              <a:t>%  are proposed to assess the diamond grade  of kimberlite pipes.</a:t>
            </a:r>
          </a:p>
          <a:p>
            <a:pPr algn="l"/>
            <a:r>
              <a:rPr lang="en-US" sz="1400" b="1" i="0" dirty="0">
                <a:effectLst/>
                <a:latin typeface="Open Sans" panose="020B0606030504020204" pitchFamily="34" charset="0"/>
              </a:rPr>
              <a:t>.</a:t>
            </a:r>
            <a:r>
              <a:rPr lang="en-US" sz="1400" b="0" i="0" dirty="0">
                <a:effectLst/>
                <a:latin typeface="Open Sans" panose="020B0606030504020204" pitchFamily="34" charset="0"/>
              </a:rPr>
              <a:t> Basing on group cluster analysis, diagrams are constructed for pyropes from high-diamondiferous (&gt;1 </a:t>
            </a:r>
            <a:r>
              <a:rPr lang="en-US" sz="1400" b="0" i="0" dirty="0" err="1">
                <a:effectLst/>
                <a:latin typeface="Open Sans" panose="020B0606030504020204" pitchFamily="34" charset="0"/>
              </a:rPr>
              <a:t>ct</a:t>
            </a:r>
            <a:r>
              <a:rPr lang="en-US" sz="1400" b="0" i="0" dirty="0">
                <a:effectLst/>
                <a:latin typeface="Open Sans" panose="020B0606030504020204" pitchFamily="34" charset="0"/>
              </a:rPr>
              <a:t>/t) (Fig.1), poor and non-diamondiferous kimberlites (&lt;0.1 </a:t>
            </a:r>
            <a:r>
              <a:rPr lang="en-US" sz="1400" b="0" i="0" dirty="0" err="1">
                <a:effectLst/>
                <a:latin typeface="Open Sans" panose="020B0606030504020204" pitchFamily="34" charset="0"/>
              </a:rPr>
              <a:t>ct</a:t>
            </a:r>
            <a:r>
              <a:rPr lang="en-US" sz="1400" b="0" i="0" dirty="0">
                <a:effectLst/>
                <a:latin typeface="Open Sans" panose="020B0606030504020204" pitchFamily="34" charset="0"/>
              </a:rPr>
              <a:t>/t) (Fig.2) of Yakutia and Angola. Oval areas correspond to peridotite, eclogitic, and </a:t>
            </a:r>
            <a:r>
              <a:rPr lang="en-US" sz="1400" b="0" i="0" dirty="0" err="1">
                <a:effectLst/>
                <a:latin typeface="Open Sans" panose="020B0606030504020204" pitchFamily="34" charset="0"/>
              </a:rPr>
              <a:t>websterite</a:t>
            </a:r>
            <a:r>
              <a:rPr lang="en-US" sz="1400" b="0" i="0" dirty="0">
                <a:effectLst/>
                <a:latin typeface="Open Sans" panose="020B0606030504020204" pitchFamily="34" charset="0"/>
              </a:rPr>
              <a:t> mantle paragenesis (Sobolev, 1971), the diameter of the analytical point is proportional to the CaO content. In highly diamondiferous kimberlites (Fig. 1), pyropes of peridotite dominating and eclogitic and </a:t>
            </a:r>
            <a:r>
              <a:rPr lang="en-US" sz="1400" b="0" i="0" dirty="0" err="1">
                <a:effectLst/>
                <a:latin typeface="Open Sans" panose="020B0606030504020204" pitchFamily="34" charset="0"/>
              </a:rPr>
              <a:t>websterite</a:t>
            </a:r>
            <a:r>
              <a:rPr lang="en-US" sz="1400" b="0" i="0" dirty="0">
                <a:effectLst/>
                <a:latin typeface="Open Sans" panose="020B0606030504020204" pitchFamily="34" charset="0"/>
              </a:rPr>
              <a:t> associations are equally present. Trends in their compositions overlap in the ratios of Na2O, </a:t>
            </a:r>
            <a:r>
              <a:rPr lang="en-US" sz="1400" b="0" i="0" dirty="0" err="1">
                <a:effectLst/>
                <a:latin typeface="Open Sans" panose="020B0606030504020204" pitchFamily="34" charset="0"/>
              </a:rPr>
              <a:t>MnO</a:t>
            </a:r>
            <a:r>
              <a:rPr lang="en-US" sz="1400" b="0" i="0" dirty="0">
                <a:effectLst/>
                <a:latin typeface="Open Sans" panose="020B0606030504020204" pitchFamily="34" charset="0"/>
              </a:rPr>
              <a:t> and TiO</a:t>
            </a:r>
            <a:r>
              <a:rPr lang="en-US" sz="1400" b="0" i="0" baseline="-25000" dirty="0">
                <a:effectLst/>
                <a:latin typeface="Open Sans" panose="020B0606030504020204" pitchFamily="34" charset="0"/>
              </a:rPr>
              <a:t>2</a:t>
            </a:r>
            <a:r>
              <a:rPr lang="en-US" sz="1400" b="0" i="0" dirty="0">
                <a:effectLst/>
                <a:latin typeface="Open Sans" panose="020B0606030504020204" pitchFamily="34" charset="0"/>
              </a:rPr>
              <a:t> in all CG</a:t>
            </a:r>
          </a:p>
          <a:p>
            <a:pPr algn="l"/>
            <a:r>
              <a:rPr lang="en-US" sz="1400" b="0" i="0" dirty="0">
                <a:effectLst/>
                <a:latin typeface="Open Sans" panose="020B0606030504020204" pitchFamily="34" charset="0"/>
              </a:rPr>
              <a:t>Pyropes of diamond-poorly kimberlites (Fig. 2) do not show such overlap, and for each of their CG they are isolated or have a predominance of one paragenesis over another.</a:t>
            </a:r>
          </a:p>
          <a:p>
            <a:pPr algn="l"/>
            <a:r>
              <a:rPr lang="en-US" sz="1400" b="1" i="0" dirty="0">
                <a:effectLst/>
                <a:latin typeface="Open Sans" panose="020B0606030504020204" pitchFamily="34" charset="0"/>
              </a:rPr>
              <a:t>Discussion. </a:t>
            </a:r>
            <a:r>
              <a:rPr lang="en-US" sz="1400" b="0" i="0" dirty="0">
                <a:effectLst/>
                <a:latin typeface="Open Sans" panose="020B0606030504020204" pitchFamily="34" charset="0"/>
              </a:rPr>
              <a:t>The presence of pyrope CGs from different deep sources indicates the hybridization of the proto-kimberlite melt, which assimilated the rocks of the peridotite, eclogite, and </a:t>
            </a:r>
            <a:r>
              <a:rPr lang="en-US" sz="1400" b="0" i="0" dirty="0" err="1">
                <a:effectLst/>
                <a:latin typeface="Open Sans" panose="020B0606030504020204" pitchFamily="34" charset="0"/>
              </a:rPr>
              <a:t>websterite</a:t>
            </a:r>
            <a:r>
              <a:rPr lang="en-US" sz="1400" b="0" i="0" dirty="0">
                <a:effectLst/>
                <a:latin typeface="Open Sans" panose="020B0606030504020204" pitchFamily="34" charset="0"/>
              </a:rPr>
              <a:t> "layers" of the mantle. This explains the high diamond content of kimberlites, which assimilated diamonds from these three deep sources. In poor diamondiferous kimberlites, pyropes of various paragenesis are extremely unevenly represented, which is due to the weak interaction of the melt with the "layers" of diamondiferous eclogites and </a:t>
            </a:r>
            <a:r>
              <a:rPr lang="en-US" sz="1400" b="0" i="0" dirty="0" err="1">
                <a:effectLst/>
                <a:latin typeface="Open Sans" panose="020B0606030504020204" pitchFamily="34" charset="0"/>
              </a:rPr>
              <a:t>websterites</a:t>
            </a:r>
            <a:r>
              <a:rPr lang="en-US" sz="1400" b="0" i="0" dirty="0">
                <a:effectLst/>
                <a:latin typeface="Open Sans" panose="020B0606030504020204" pitchFamily="34" charset="0"/>
              </a:rPr>
              <a:t>. The catalytic role of Ti, Na, and Mn in the process of diamond formation was pointed out by V.A. </a:t>
            </a:r>
            <a:r>
              <a:rPr lang="en-US" sz="1400" b="0" i="0" dirty="0" err="1">
                <a:effectLst/>
                <a:latin typeface="Open Sans" panose="020B0606030504020204" pitchFamily="34" charset="0"/>
              </a:rPr>
              <a:t>Milashev</a:t>
            </a:r>
            <a:r>
              <a:rPr lang="en-US" sz="1400" b="0" i="0" dirty="0">
                <a:effectLst/>
                <a:latin typeface="Open Sans" panose="020B0606030504020204" pitchFamily="34" charset="0"/>
              </a:rPr>
              <a:t> (</a:t>
            </a:r>
            <a:r>
              <a:rPr lang="en-US" sz="1400" b="0" i="0" dirty="0" err="1">
                <a:effectLst/>
                <a:latin typeface="Open Sans" panose="020B0606030504020204" pitchFamily="34" charset="0"/>
              </a:rPr>
              <a:t>Milashev</a:t>
            </a:r>
            <a:r>
              <a:rPr lang="en-US" sz="1400" b="0" i="0" dirty="0">
                <a:effectLst/>
                <a:latin typeface="Open Sans" panose="020B0606030504020204" pitchFamily="34" charset="0"/>
              </a:rPr>
              <a:t>, 1994) and J. Gurney (Gurney et al., 1994). Pyropes of highly diamondiferous kimberlites are characterized by a short TiO2 trend and a fairly long Na</a:t>
            </a:r>
            <a:r>
              <a:rPr lang="en-US" sz="1400" b="0" i="0" baseline="-25000" dirty="0">
                <a:effectLst/>
                <a:latin typeface="Open Sans" panose="020B0606030504020204" pitchFamily="34" charset="0"/>
              </a:rPr>
              <a:t>2</a:t>
            </a:r>
            <a:r>
              <a:rPr lang="en-US" sz="1400" b="0" i="0" dirty="0">
                <a:effectLst/>
                <a:latin typeface="Open Sans" panose="020B0606030504020204" pitchFamily="34" charset="0"/>
              </a:rPr>
              <a:t>O trend (Fig. 1). Pyropes of poorly diamondiferous kimberlites, on the contrary, are distinguished by a long or unexpressed TiO</a:t>
            </a:r>
            <a:r>
              <a:rPr lang="en-US" sz="1400" b="0" i="0" baseline="-25000" dirty="0">
                <a:effectLst/>
                <a:latin typeface="Open Sans" panose="020B0606030504020204" pitchFamily="34" charset="0"/>
              </a:rPr>
              <a:t>2</a:t>
            </a:r>
            <a:r>
              <a:rPr lang="en-US" sz="1400" b="0" i="0" dirty="0">
                <a:effectLst/>
                <a:latin typeface="Open Sans" panose="020B0606030504020204" pitchFamily="34" charset="0"/>
              </a:rPr>
              <a:t> trend and a limited Na</a:t>
            </a:r>
            <a:r>
              <a:rPr lang="en-US" sz="1400" b="0" i="0" baseline="-25000" dirty="0">
                <a:effectLst/>
                <a:latin typeface="Open Sans" panose="020B0606030504020204" pitchFamily="34" charset="0"/>
              </a:rPr>
              <a:t>2</a:t>
            </a:r>
            <a:r>
              <a:rPr lang="en-US" sz="1400" b="0" i="0" dirty="0">
                <a:effectLst/>
                <a:latin typeface="Open Sans" panose="020B0606030504020204" pitchFamily="34" charset="0"/>
              </a:rPr>
              <a:t>O (Fig. 2)</a:t>
            </a:r>
          </a:p>
          <a:p>
            <a:pPr algn="l"/>
            <a:r>
              <a:rPr lang="en-US" sz="1400" b="1" i="0" dirty="0">
                <a:effectLst/>
                <a:latin typeface="Open Sans" panose="020B0606030504020204" pitchFamily="34" charset="0"/>
              </a:rPr>
              <a:t>Conclusions</a:t>
            </a:r>
            <a:r>
              <a:rPr lang="en-US" sz="1400" b="0" i="0" dirty="0">
                <a:effectLst/>
                <a:latin typeface="Open Sans" panose="020B0606030504020204" pitchFamily="34" charset="0"/>
              </a:rPr>
              <a:t>. The revealed regularities in the distribution of impurity elements in pyropes from kimberlites of different degrees of diamond content are confirmed by diagrams with an MgO-</a:t>
            </a:r>
            <a:r>
              <a:rPr lang="en-US" sz="1400" b="0" i="0" dirty="0" err="1">
                <a:effectLst/>
                <a:latin typeface="Open Sans" panose="020B0606030504020204" pitchFamily="34" charset="0"/>
              </a:rPr>
              <a:t>MnO</a:t>
            </a:r>
            <a:r>
              <a:rPr lang="en-US" sz="1400" b="0" i="0" dirty="0">
                <a:effectLst/>
                <a:latin typeface="Open Sans" panose="020B0606030504020204" pitchFamily="34" charset="0"/>
              </a:rPr>
              <a:t> "diamond window", where most of the pyrope grains of highly diamondiferous pipes fall (Figs. 1 and 2). They can be used to assess the diamondiferous potential of kimberlites based on mineralogical and geochemical criteria.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FD302EB8-50F9-46DF-866F-9D7173976CDB}"/>
              </a:ext>
            </a:extLst>
          </p:cNvPr>
          <p:cNvSpPr>
            <a:spLocks noChangeArrowheads="1"/>
          </p:cNvSpPr>
          <p:nvPr/>
        </p:nvSpPr>
        <p:spPr bwMode="auto">
          <a:xfrm>
            <a:off x="3011324" y="10799948"/>
            <a:ext cx="499274" cy="722069"/>
          </a:xfrm>
          <a:prstGeom prst="rect">
            <a:avLst/>
          </a:prstGeom>
          <a:noFill/>
          <a:ln w="190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Rectangle 10">
            <a:extLst>
              <a:ext uri="{FF2B5EF4-FFF2-40B4-BE49-F238E27FC236}">
                <a16:creationId xmlns:a16="http://schemas.microsoft.com/office/drawing/2014/main" id="{F45A21D5-32E7-428D-8884-C6819CAC937B}"/>
              </a:ext>
            </a:extLst>
          </p:cNvPr>
          <p:cNvSpPr>
            <a:spLocks noChangeArrowheads="1"/>
          </p:cNvSpPr>
          <p:nvPr/>
        </p:nvSpPr>
        <p:spPr bwMode="auto">
          <a:xfrm>
            <a:off x="-52552" y="-184767"/>
            <a:ext cx="8714595" cy="405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17" name="TextBox 16">
            <a:extLst>
              <a:ext uri="{FF2B5EF4-FFF2-40B4-BE49-F238E27FC236}">
                <a16:creationId xmlns:a16="http://schemas.microsoft.com/office/drawing/2014/main" id="{00DEB18D-68F3-4A90-AD22-0F49BCC9AE78}"/>
              </a:ext>
            </a:extLst>
          </p:cNvPr>
          <p:cNvSpPr txBox="1"/>
          <p:nvPr/>
        </p:nvSpPr>
        <p:spPr>
          <a:xfrm>
            <a:off x="5652120" y="650601"/>
            <a:ext cx="3219583" cy="5355312"/>
          </a:xfrm>
          <a:prstGeom prst="rect">
            <a:avLst/>
          </a:prstGeom>
          <a:noFill/>
        </p:spPr>
        <p:txBody>
          <a:bodyPr wrap="square">
            <a:spAutoFit/>
          </a:bodyPr>
          <a:lstStyle/>
          <a:p>
            <a:r>
              <a:rPr lang="en-US" dirty="0"/>
              <a:t>Fig. 1. Diagrams for elements -admixtures in pyrope compositions from highly diamondiferous kimberlites of the Mir, </a:t>
            </a:r>
            <a:r>
              <a:rPr lang="en-US" dirty="0" err="1"/>
              <a:t>Dachnaya</a:t>
            </a:r>
            <a:r>
              <a:rPr lang="en-US" dirty="0"/>
              <a:t> (Yakutia) and </a:t>
            </a:r>
            <a:r>
              <a:rPr lang="en-US" dirty="0" err="1"/>
              <a:t>Luele</a:t>
            </a:r>
            <a:r>
              <a:rPr lang="en-US" dirty="0"/>
              <a:t> (Angola) pipes: G1-G12 – Dawson's chemical-genetic CG (Dawson et al., 1975); the diameter of the analytical point is proportional to the CaO content;  the MgO-</a:t>
            </a:r>
            <a:r>
              <a:rPr lang="en-US" dirty="0" err="1"/>
              <a:t>MnO</a:t>
            </a:r>
            <a:r>
              <a:rPr lang="en-US" dirty="0"/>
              <a:t> diagrams demonstrate the Mg-Mn region of the "diamond window" – a dotted rectangle (Ivanov, 2015).</a:t>
            </a:r>
            <a:endParaRPr lang="ru-RU" dirty="0"/>
          </a:p>
        </p:txBody>
      </p:sp>
      <p:pic>
        <p:nvPicPr>
          <p:cNvPr id="18" name="Рисунок 17">
            <a:extLst>
              <a:ext uri="{FF2B5EF4-FFF2-40B4-BE49-F238E27FC236}">
                <a16:creationId xmlns:a16="http://schemas.microsoft.com/office/drawing/2014/main" id="{82679E8A-FD14-4B71-9F2F-F2BA599C6B09}"/>
              </a:ext>
            </a:extLst>
          </p:cNvPr>
          <p:cNvPicPr/>
          <p:nvPr/>
        </p:nvPicPr>
        <p:blipFill>
          <a:blip r:embed="rId2" cstate="print"/>
          <a:srcRect l="11539" r="11538" b="4112"/>
          <a:stretch>
            <a:fillRect/>
          </a:stretch>
        </p:blipFill>
        <p:spPr bwMode="auto">
          <a:xfrm>
            <a:off x="899592" y="548680"/>
            <a:ext cx="4320480" cy="5544616"/>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2202563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AFA9C9-989D-407F-B92B-2CDA48170C18}"/>
              </a:ext>
            </a:extLst>
          </p:cNvPr>
          <p:cNvSpPr txBox="1"/>
          <p:nvPr/>
        </p:nvSpPr>
        <p:spPr>
          <a:xfrm>
            <a:off x="5531372" y="620688"/>
            <a:ext cx="2713036" cy="3416320"/>
          </a:xfrm>
          <a:prstGeom prst="rect">
            <a:avLst/>
          </a:prstGeom>
          <a:noFill/>
        </p:spPr>
        <p:txBody>
          <a:bodyPr wrap="square">
            <a:spAutoFit/>
          </a:bodyPr>
          <a:lstStyle/>
          <a:p>
            <a:r>
              <a:rPr lang="en-US" dirty="0"/>
              <a:t>Fig</a:t>
            </a:r>
            <a:r>
              <a:rPr lang="ru-RU" dirty="0"/>
              <a:t>. 2. </a:t>
            </a:r>
            <a:r>
              <a:rPr lang="ru-RU" dirty="0" err="1"/>
              <a:t>Diagrams</a:t>
            </a:r>
            <a:r>
              <a:rPr lang="ru-RU" dirty="0"/>
              <a:t> </a:t>
            </a:r>
            <a:r>
              <a:rPr lang="ru-RU" dirty="0" err="1"/>
              <a:t>for</a:t>
            </a:r>
            <a:r>
              <a:rPr lang="ru-RU" dirty="0"/>
              <a:t> </a:t>
            </a:r>
            <a:r>
              <a:rPr lang="en-US" dirty="0"/>
              <a:t>minor</a:t>
            </a:r>
            <a:r>
              <a:rPr lang="ru-RU" dirty="0"/>
              <a:t> </a:t>
            </a:r>
            <a:r>
              <a:rPr lang="ru-RU" dirty="0" err="1"/>
              <a:t>elements</a:t>
            </a:r>
            <a:r>
              <a:rPr lang="ru-RU" dirty="0"/>
              <a:t> </a:t>
            </a:r>
            <a:r>
              <a:rPr lang="en-US" dirty="0"/>
              <a:t>-admixtures</a:t>
            </a:r>
            <a:r>
              <a:rPr lang="ru-RU" dirty="0"/>
              <a:t> </a:t>
            </a:r>
            <a:r>
              <a:rPr lang="ru-RU" dirty="0" err="1"/>
              <a:t>in</a:t>
            </a:r>
            <a:r>
              <a:rPr lang="ru-RU" dirty="0"/>
              <a:t>  </a:t>
            </a:r>
            <a:r>
              <a:rPr lang="ru-RU" dirty="0" err="1"/>
              <a:t>pyrope</a:t>
            </a:r>
            <a:r>
              <a:rPr lang="ru-RU" dirty="0"/>
              <a:t> </a:t>
            </a:r>
            <a:r>
              <a:rPr lang="ru-RU" dirty="0" err="1"/>
              <a:t>compositions</a:t>
            </a:r>
            <a:r>
              <a:rPr lang="ru-RU" dirty="0"/>
              <a:t> </a:t>
            </a:r>
            <a:r>
              <a:rPr lang="ru-RU" dirty="0" err="1"/>
              <a:t>from</a:t>
            </a:r>
            <a:r>
              <a:rPr lang="ru-RU" dirty="0"/>
              <a:t> </a:t>
            </a:r>
            <a:r>
              <a:rPr lang="ru-RU" dirty="0" err="1"/>
              <a:t>poor</a:t>
            </a:r>
            <a:r>
              <a:rPr lang="ru-RU" dirty="0"/>
              <a:t> </a:t>
            </a:r>
            <a:r>
              <a:rPr lang="ru-RU" dirty="0" err="1"/>
              <a:t>diamondiferous</a:t>
            </a:r>
            <a:r>
              <a:rPr lang="ru-RU" dirty="0"/>
              <a:t> </a:t>
            </a:r>
            <a:r>
              <a:rPr lang="ru-RU" dirty="0" err="1"/>
              <a:t>kimberlites</a:t>
            </a:r>
            <a:r>
              <a:rPr lang="ru-RU" dirty="0"/>
              <a:t> </a:t>
            </a:r>
            <a:r>
              <a:rPr lang="ru-RU" dirty="0" err="1"/>
              <a:t>of</a:t>
            </a:r>
            <a:r>
              <a:rPr lang="ru-RU" dirty="0"/>
              <a:t> </a:t>
            </a:r>
            <a:r>
              <a:rPr lang="ru-RU" dirty="0" err="1"/>
              <a:t>the</a:t>
            </a:r>
            <a:r>
              <a:rPr lang="ru-RU" dirty="0"/>
              <a:t> </a:t>
            </a:r>
            <a:r>
              <a:rPr lang="ru-RU" dirty="0" err="1"/>
              <a:t>Toluopskaya</a:t>
            </a:r>
            <a:r>
              <a:rPr lang="ru-RU" dirty="0"/>
              <a:t> (</a:t>
            </a:r>
            <a:r>
              <a:rPr lang="ru-RU" dirty="0" err="1"/>
              <a:t>Yakutia</a:t>
            </a:r>
            <a:r>
              <a:rPr lang="ru-RU" dirty="0"/>
              <a:t>), </a:t>
            </a:r>
            <a:r>
              <a:rPr lang="ru-RU" dirty="0" err="1"/>
              <a:t>Shandongu</a:t>
            </a:r>
            <a:r>
              <a:rPr lang="ru-RU" dirty="0"/>
              <a:t> </a:t>
            </a:r>
            <a:r>
              <a:rPr lang="ru-RU" dirty="0" err="1"/>
              <a:t>and</a:t>
            </a:r>
            <a:r>
              <a:rPr lang="ru-RU" dirty="0"/>
              <a:t> </a:t>
            </a:r>
            <a:r>
              <a:rPr lang="ru-RU" dirty="0" err="1"/>
              <a:t>Luache</a:t>
            </a:r>
            <a:r>
              <a:rPr lang="ru-RU" dirty="0"/>
              <a:t> 033 (</a:t>
            </a:r>
            <a:r>
              <a:rPr lang="ru-RU" dirty="0" err="1"/>
              <a:t>Angola</a:t>
            </a:r>
            <a:r>
              <a:rPr lang="ru-RU" dirty="0"/>
              <a:t>) </a:t>
            </a:r>
            <a:r>
              <a:rPr lang="ru-RU" dirty="0" err="1"/>
              <a:t>pipes</a:t>
            </a:r>
            <a:r>
              <a:rPr lang="ru-RU" dirty="0"/>
              <a:t>: </a:t>
            </a:r>
            <a:r>
              <a:rPr lang="ru-RU" dirty="0" err="1"/>
              <a:t>symbols</a:t>
            </a:r>
            <a:r>
              <a:rPr lang="ru-RU" dirty="0"/>
              <a:t> </a:t>
            </a:r>
            <a:r>
              <a:rPr lang="ru-RU" dirty="0" err="1"/>
              <a:t>are</a:t>
            </a:r>
            <a:r>
              <a:rPr lang="ru-RU" dirty="0"/>
              <a:t> </a:t>
            </a:r>
            <a:r>
              <a:rPr lang="ru-RU" dirty="0" err="1"/>
              <a:t>in</a:t>
            </a:r>
            <a:r>
              <a:rPr lang="ru-RU" dirty="0"/>
              <a:t> Fig.1.</a:t>
            </a:r>
          </a:p>
        </p:txBody>
      </p:sp>
      <p:grpSp>
        <p:nvGrpSpPr>
          <p:cNvPr id="5" name="Группа 4">
            <a:extLst>
              <a:ext uri="{FF2B5EF4-FFF2-40B4-BE49-F238E27FC236}">
                <a16:creationId xmlns:a16="http://schemas.microsoft.com/office/drawing/2014/main" id="{933EFB75-E035-4C81-BE78-1259F78C5AA2}"/>
              </a:ext>
            </a:extLst>
          </p:cNvPr>
          <p:cNvGrpSpPr/>
          <p:nvPr/>
        </p:nvGrpSpPr>
        <p:grpSpPr>
          <a:xfrm>
            <a:off x="683568" y="500203"/>
            <a:ext cx="4714354" cy="5737109"/>
            <a:chOff x="741198" y="560445"/>
            <a:chExt cx="4714354" cy="5737109"/>
          </a:xfrm>
        </p:grpSpPr>
        <p:sp>
          <p:nvSpPr>
            <p:cNvPr id="6" name="Oval 9">
              <a:extLst>
                <a:ext uri="{FF2B5EF4-FFF2-40B4-BE49-F238E27FC236}">
                  <a16:creationId xmlns:a16="http://schemas.microsoft.com/office/drawing/2014/main" id="{9C00D3BF-44A8-4935-B097-C87FC4B66C1A}"/>
                </a:ext>
              </a:extLst>
            </p:cNvPr>
            <p:cNvSpPr>
              <a:spLocks noChangeArrowheads="1"/>
            </p:cNvSpPr>
            <p:nvPr/>
          </p:nvSpPr>
          <p:spPr bwMode="auto">
            <a:xfrm rot="2039133">
              <a:off x="4007159" y="2976389"/>
              <a:ext cx="493222" cy="844525"/>
            </a:xfrm>
            <a:prstGeom prst="ellipse">
              <a:avLst/>
            </a:prstGeom>
            <a:noFill/>
            <a:ln w="15875">
              <a:solidFill>
                <a:srgbClr val="C00000"/>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 name="Рисунок 4">
              <a:extLst>
                <a:ext uri="{FF2B5EF4-FFF2-40B4-BE49-F238E27FC236}">
                  <a16:creationId xmlns:a16="http://schemas.microsoft.com/office/drawing/2014/main" id="{AAE804D1-A67A-468E-925E-39BCA89128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2180" r="12500" b="3703"/>
            <a:stretch>
              <a:fillRect/>
            </a:stretch>
          </p:blipFill>
          <p:spPr bwMode="auto">
            <a:xfrm>
              <a:off x="741198" y="560445"/>
              <a:ext cx="4714354" cy="5737109"/>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CDB7C096-7C54-427E-BE57-F5AE303513AD}"/>
                </a:ext>
              </a:extLst>
            </p:cNvPr>
            <p:cNvSpPr>
              <a:spLocks noChangeArrowheads="1"/>
            </p:cNvSpPr>
            <p:nvPr/>
          </p:nvSpPr>
          <p:spPr bwMode="auto">
            <a:xfrm rot="2039133">
              <a:off x="3930959" y="847552"/>
              <a:ext cx="493222" cy="844525"/>
            </a:xfrm>
            <a:prstGeom prst="ellipse">
              <a:avLst/>
            </a:prstGeom>
            <a:noFill/>
            <a:ln w="15875">
              <a:solidFill>
                <a:srgbClr val="C00000"/>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Oval 6">
              <a:extLst>
                <a:ext uri="{FF2B5EF4-FFF2-40B4-BE49-F238E27FC236}">
                  <a16:creationId xmlns:a16="http://schemas.microsoft.com/office/drawing/2014/main" id="{21A9125D-DD89-4163-BADB-C085A0FA41C3}"/>
                </a:ext>
              </a:extLst>
            </p:cNvPr>
            <p:cNvSpPr>
              <a:spLocks noChangeArrowheads="1"/>
            </p:cNvSpPr>
            <p:nvPr/>
          </p:nvSpPr>
          <p:spPr bwMode="auto">
            <a:xfrm rot="2039133">
              <a:off x="3978584" y="2976389"/>
              <a:ext cx="493222" cy="844525"/>
            </a:xfrm>
            <a:prstGeom prst="ellipse">
              <a:avLst/>
            </a:prstGeom>
            <a:noFill/>
            <a:ln w="15875">
              <a:solidFill>
                <a:srgbClr val="C00000"/>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Oval 5">
              <a:extLst>
                <a:ext uri="{FF2B5EF4-FFF2-40B4-BE49-F238E27FC236}">
                  <a16:creationId xmlns:a16="http://schemas.microsoft.com/office/drawing/2014/main" id="{3FCE8148-837B-42BC-8FB8-9171D8821448}"/>
                </a:ext>
              </a:extLst>
            </p:cNvPr>
            <p:cNvSpPr>
              <a:spLocks noChangeArrowheads="1"/>
            </p:cNvSpPr>
            <p:nvPr/>
          </p:nvSpPr>
          <p:spPr bwMode="auto">
            <a:xfrm rot="1964236">
              <a:off x="3957140" y="5052310"/>
              <a:ext cx="441782" cy="840302"/>
            </a:xfrm>
            <a:prstGeom prst="ellipse">
              <a:avLst/>
            </a:prstGeom>
            <a:noFill/>
            <a:ln w="15875">
              <a:solidFill>
                <a:srgbClr val="C00000"/>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Rectangle 4">
              <a:extLst>
                <a:ext uri="{FF2B5EF4-FFF2-40B4-BE49-F238E27FC236}">
                  <a16:creationId xmlns:a16="http://schemas.microsoft.com/office/drawing/2014/main" id="{630D77FE-B5FB-40EA-9B7D-490A2C0D972E}"/>
                </a:ext>
              </a:extLst>
            </p:cNvPr>
            <p:cNvSpPr>
              <a:spLocks noChangeArrowheads="1"/>
            </p:cNvSpPr>
            <p:nvPr/>
          </p:nvSpPr>
          <p:spPr bwMode="auto">
            <a:xfrm>
              <a:off x="1836574" y="5061137"/>
              <a:ext cx="499274" cy="722068"/>
            </a:xfrm>
            <a:prstGeom prst="rect">
              <a:avLst/>
            </a:prstGeom>
            <a:noFill/>
            <a:ln w="190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Rectangle 3">
              <a:extLst>
                <a:ext uri="{FF2B5EF4-FFF2-40B4-BE49-F238E27FC236}">
                  <a16:creationId xmlns:a16="http://schemas.microsoft.com/office/drawing/2014/main" id="{DC07413B-172A-412F-8D44-119F1E37E0F7}"/>
                </a:ext>
              </a:extLst>
            </p:cNvPr>
            <p:cNvSpPr>
              <a:spLocks noChangeArrowheads="1"/>
            </p:cNvSpPr>
            <p:nvPr/>
          </p:nvSpPr>
          <p:spPr bwMode="auto">
            <a:xfrm>
              <a:off x="1836574" y="2967223"/>
              <a:ext cx="499274" cy="722069"/>
            </a:xfrm>
            <a:prstGeom prst="rect">
              <a:avLst/>
            </a:prstGeom>
            <a:noFill/>
            <a:ln w="190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Rectangle 2">
              <a:extLst>
                <a:ext uri="{FF2B5EF4-FFF2-40B4-BE49-F238E27FC236}">
                  <a16:creationId xmlns:a16="http://schemas.microsoft.com/office/drawing/2014/main" id="{77A0842A-2AEA-4539-A392-26C297F2566D}"/>
                </a:ext>
              </a:extLst>
            </p:cNvPr>
            <p:cNvSpPr>
              <a:spLocks noChangeArrowheads="1"/>
            </p:cNvSpPr>
            <p:nvPr/>
          </p:nvSpPr>
          <p:spPr bwMode="auto">
            <a:xfrm>
              <a:off x="1836574" y="847912"/>
              <a:ext cx="499274" cy="722068"/>
            </a:xfrm>
            <a:prstGeom prst="rect">
              <a:avLst/>
            </a:prstGeom>
            <a:noFill/>
            <a:ln w="190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Tree>
    <p:extLst>
      <p:ext uri="{BB962C8B-B14F-4D97-AF65-F5344CB8AC3E}">
        <p14:creationId xmlns:p14="http://schemas.microsoft.com/office/powerpoint/2010/main" val="1044460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928670"/>
            <a:ext cx="8143932" cy="4093428"/>
          </a:xfrm>
          <a:prstGeom prst="rect">
            <a:avLst/>
          </a:prstGeom>
        </p:spPr>
        <p:txBody>
          <a:bodyPr wrap="square">
            <a:spAutoFit/>
          </a:bodyPr>
          <a:lstStyle/>
          <a:p>
            <a:pPr algn="ctr"/>
            <a:r>
              <a:rPr lang="en-US" sz="2000" dirty="0"/>
              <a:t>In accordance with the previously published criteria for the diamond content of kimberlites [1], pyrope compositions from non-diamondiferous kimberlites do not fall into the center of the temperature target (MgO = 20% and </a:t>
            </a:r>
            <a:r>
              <a:rPr lang="en-US" sz="2000" dirty="0" err="1"/>
              <a:t>MnO</a:t>
            </a:r>
            <a:r>
              <a:rPr lang="en-US" sz="2000" dirty="0"/>
              <a:t> = 0.4%) and they did not form simultaneously with diamonds. Based on the graphical analysis of the presented diagrams, an additional criterion for assessing the industrial diamond content of kimberlites is proposed using triangular diagrams demonstrating not only the distribution of pyropes in kimberlites by the content of basic oxides in their composition, but also taking into account the content of </a:t>
            </a:r>
            <a:r>
              <a:rPr lang="en-US" sz="2000" dirty="0" err="1"/>
              <a:t>amixtures</a:t>
            </a:r>
            <a:r>
              <a:rPr lang="en-US" sz="2000" dirty="0"/>
              <a:t> in pyropes 
elements Mn, Na and Ti.</a:t>
            </a:r>
            <a:endParaRPr lang="ru-RU" sz="2000" dirty="0"/>
          </a:p>
        </p:txBody>
      </p:sp>
      <p:sp>
        <p:nvSpPr>
          <p:cNvPr id="3" name="Прямоугольник 2"/>
          <p:cNvSpPr/>
          <p:nvPr/>
        </p:nvSpPr>
        <p:spPr>
          <a:xfrm>
            <a:off x="428596" y="5143512"/>
            <a:ext cx="8358246" cy="830997"/>
          </a:xfrm>
          <a:prstGeom prst="rect">
            <a:avLst/>
          </a:prstGeom>
        </p:spPr>
        <p:txBody>
          <a:bodyPr wrap="square">
            <a:spAutoFit/>
          </a:bodyPr>
          <a:lstStyle/>
          <a:p>
            <a:r>
              <a:rPr lang="ru-RU" sz="1600" b="1" i="1" dirty="0">
                <a:solidFill>
                  <a:srgbClr val="0070C0"/>
                </a:solidFill>
              </a:rPr>
              <a:t>1</a:t>
            </a:r>
            <a:r>
              <a:rPr lang="en-US" sz="1600" b="1" i="1" dirty="0">
                <a:solidFill>
                  <a:srgbClr val="0070C0"/>
                </a:solidFill>
              </a:rPr>
              <a:t>. Ivanov A. S. A New Criterion of Kimberlite Diamond Content. Proceedings of the XII All-Russian (with international participation) </a:t>
            </a:r>
            <a:r>
              <a:rPr lang="en-US" sz="1600" b="1" i="1" dirty="0" err="1">
                <a:solidFill>
                  <a:srgbClr val="0070C0"/>
                </a:solidFill>
              </a:rPr>
              <a:t>Fersman</a:t>
            </a:r>
            <a:r>
              <a:rPr lang="en-US" sz="1600" b="1" i="1" dirty="0">
                <a:solidFill>
                  <a:srgbClr val="0070C0"/>
                </a:solidFill>
              </a:rPr>
              <a:t> session. KSC RAS, </a:t>
            </a:r>
            <a:r>
              <a:rPr lang="en-US" sz="1600" b="1" i="1" dirty="0" err="1">
                <a:solidFill>
                  <a:srgbClr val="0070C0"/>
                </a:solidFill>
              </a:rPr>
              <a:t>Apatity</a:t>
            </a:r>
            <a:r>
              <a:rPr lang="en-US" sz="1600" b="1" i="1" dirty="0">
                <a:solidFill>
                  <a:srgbClr val="0070C0"/>
                </a:solidFill>
              </a:rPr>
              <a:t>, pp. 268-270, 2015.</a:t>
            </a:r>
            <a:endParaRPr lang="ru-RU" sz="1600" i="1" dirty="0">
              <a:solidFill>
                <a:srgbClr val="0070C0"/>
              </a:solidFill>
            </a:endParaRPr>
          </a:p>
        </p:txBody>
      </p:sp>
    </p:spTree>
    <p:extLst>
      <p:ext uri="{BB962C8B-B14F-4D97-AF65-F5344CB8AC3E}">
        <p14:creationId xmlns:p14="http://schemas.microsoft.com/office/powerpoint/2010/main" val="1233030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2325132"/>
            <a:ext cx="3634086" cy="3730397"/>
          </a:xfrm>
          <a:prstGeom prst="rect">
            <a:avLst/>
          </a:prstGeom>
          <a:ln w="25400">
            <a:solidFill>
              <a:srgbClr val="FF00FF"/>
            </a:solidFill>
          </a:ln>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2347917"/>
            <a:ext cx="3178979" cy="3747801"/>
          </a:xfrm>
          <a:prstGeom prst="rect">
            <a:avLst/>
          </a:prstGeom>
          <a:ln w="25400">
            <a:solidFill>
              <a:srgbClr val="00B0F0"/>
            </a:solidFill>
          </a:ln>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2" y="439048"/>
            <a:ext cx="1944216" cy="1886084"/>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4035" y="945083"/>
            <a:ext cx="4702213" cy="1159879"/>
          </a:xfrm>
          <a:prstGeom prst="rect">
            <a:avLst/>
          </a:prstGeom>
        </p:spPr>
      </p:pic>
    </p:spTree>
    <p:extLst>
      <p:ext uri="{BB962C8B-B14F-4D97-AF65-F5344CB8AC3E}">
        <p14:creationId xmlns:p14="http://schemas.microsoft.com/office/powerpoint/2010/main" val="593565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6245938" y="4401109"/>
            <a:ext cx="1968644" cy="1628819"/>
          </a:xfrm>
          <a:prstGeom prst="rect">
            <a:avLst/>
          </a:prstGeom>
        </p:spPr>
      </p:pic>
      <p:pic>
        <p:nvPicPr>
          <p:cNvPr id="8" name="Рисунок 7"/>
          <p:cNvPicPr>
            <a:picLocks noChangeAspect="1"/>
          </p:cNvPicPr>
          <p:nvPr/>
        </p:nvPicPr>
        <p:blipFill>
          <a:blip r:embed="rId3"/>
          <a:stretch>
            <a:fillRect/>
          </a:stretch>
        </p:blipFill>
        <p:spPr>
          <a:xfrm>
            <a:off x="6297755" y="2348880"/>
            <a:ext cx="1877082" cy="1728192"/>
          </a:xfrm>
          <a:prstGeom prst="rect">
            <a:avLst/>
          </a:prstGeom>
        </p:spPr>
      </p:pic>
      <p:pic>
        <p:nvPicPr>
          <p:cNvPr id="10" name="Рисунок 9"/>
          <p:cNvPicPr>
            <a:picLocks noChangeAspect="1"/>
          </p:cNvPicPr>
          <p:nvPr/>
        </p:nvPicPr>
        <p:blipFill>
          <a:blip r:embed="rId4"/>
          <a:stretch>
            <a:fillRect/>
          </a:stretch>
        </p:blipFill>
        <p:spPr>
          <a:xfrm>
            <a:off x="6084168" y="508356"/>
            <a:ext cx="1864100" cy="1948536"/>
          </a:xfrm>
          <a:prstGeom prst="rect">
            <a:avLst/>
          </a:prstGeom>
        </p:spPr>
      </p:pic>
      <p:pic>
        <p:nvPicPr>
          <p:cNvPr id="3" name="Рисунок 2"/>
          <p:cNvPicPr>
            <a:picLocks noChangeAspect="1"/>
          </p:cNvPicPr>
          <p:nvPr/>
        </p:nvPicPr>
        <p:blipFill>
          <a:blip r:embed="rId5"/>
          <a:stretch>
            <a:fillRect/>
          </a:stretch>
        </p:blipFill>
        <p:spPr>
          <a:xfrm>
            <a:off x="395536" y="372556"/>
            <a:ext cx="5184576" cy="6074918"/>
          </a:xfrm>
          <a:prstGeom prst="rect">
            <a:avLst/>
          </a:prstGeom>
        </p:spPr>
      </p:pic>
      <p:sp>
        <p:nvSpPr>
          <p:cNvPr id="7" name="TextBox 6">
            <a:extLst>
              <a:ext uri="{FF2B5EF4-FFF2-40B4-BE49-F238E27FC236}">
                <a16:creationId xmlns:a16="http://schemas.microsoft.com/office/drawing/2014/main" id="{8E3B1EEF-7D36-4114-845B-11F1D75BCC27}"/>
              </a:ext>
            </a:extLst>
          </p:cNvPr>
          <p:cNvSpPr txBox="1"/>
          <p:nvPr/>
        </p:nvSpPr>
        <p:spPr>
          <a:xfrm>
            <a:off x="2195736" y="620688"/>
            <a:ext cx="1008112" cy="261610"/>
          </a:xfrm>
          <a:prstGeom prst="rect">
            <a:avLst/>
          </a:prstGeom>
          <a:noFill/>
        </p:spPr>
        <p:txBody>
          <a:bodyPr wrap="square">
            <a:spAutoFit/>
          </a:bodyPr>
          <a:lstStyle/>
          <a:p>
            <a:r>
              <a:rPr lang="en-US" sz="1100" b="0" i="0" dirty="0" err="1">
                <a:effectLst/>
                <a:latin typeface="Open Sans" panose="020B0606030504020204" pitchFamily="34" charset="0"/>
              </a:rPr>
              <a:t>Zarnitsa</a:t>
            </a:r>
            <a:r>
              <a:rPr lang="en-US" sz="1100" b="0" i="0" dirty="0">
                <a:effectLst/>
                <a:latin typeface="Open Sans" panose="020B0606030504020204" pitchFamily="34" charset="0"/>
              </a:rPr>
              <a:t> </a:t>
            </a:r>
            <a:endParaRPr lang="ru-RU" sz="1100" dirty="0"/>
          </a:p>
        </p:txBody>
      </p:sp>
      <p:sp>
        <p:nvSpPr>
          <p:cNvPr id="9" name="TextBox 8">
            <a:extLst>
              <a:ext uri="{FF2B5EF4-FFF2-40B4-BE49-F238E27FC236}">
                <a16:creationId xmlns:a16="http://schemas.microsoft.com/office/drawing/2014/main" id="{D49C2430-E64D-4D2E-AB13-9FFB8FCA12C7}"/>
              </a:ext>
            </a:extLst>
          </p:cNvPr>
          <p:cNvSpPr txBox="1"/>
          <p:nvPr/>
        </p:nvSpPr>
        <p:spPr>
          <a:xfrm>
            <a:off x="1907704" y="2637061"/>
            <a:ext cx="1008112" cy="261610"/>
          </a:xfrm>
          <a:prstGeom prst="rect">
            <a:avLst/>
          </a:prstGeom>
          <a:noFill/>
        </p:spPr>
        <p:txBody>
          <a:bodyPr wrap="square">
            <a:spAutoFit/>
          </a:bodyPr>
          <a:lstStyle/>
          <a:p>
            <a:r>
              <a:rPr lang="en-US" sz="1100" b="0" i="0" dirty="0" err="1">
                <a:effectLst/>
                <a:latin typeface="Open Sans" panose="020B0606030504020204" pitchFamily="34" charset="0"/>
              </a:rPr>
              <a:t>Yubeleinaya</a:t>
            </a:r>
            <a:endParaRPr lang="ru-RU" sz="1100" dirty="0"/>
          </a:p>
        </p:txBody>
      </p:sp>
      <p:sp>
        <p:nvSpPr>
          <p:cNvPr id="11" name="TextBox 10">
            <a:extLst>
              <a:ext uri="{FF2B5EF4-FFF2-40B4-BE49-F238E27FC236}">
                <a16:creationId xmlns:a16="http://schemas.microsoft.com/office/drawing/2014/main" id="{CF0B8F1A-D970-4762-A2AF-011BC0D2B839}"/>
              </a:ext>
            </a:extLst>
          </p:cNvPr>
          <p:cNvSpPr txBox="1"/>
          <p:nvPr/>
        </p:nvSpPr>
        <p:spPr>
          <a:xfrm>
            <a:off x="1873242" y="4653434"/>
            <a:ext cx="1008112" cy="261610"/>
          </a:xfrm>
          <a:prstGeom prst="rect">
            <a:avLst/>
          </a:prstGeom>
          <a:noFill/>
        </p:spPr>
        <p:txBody>
          <a:bodyPr wrap="square">
            <a:spAutoFit/>
          </a:bodyPr>
          <a:lstStyle/>
          <a:p>
            <a:r>
              <a:rPr lang="en-US" sz="1100" b="0" i="0" dirty="0" err="1">
                <a:effectLst/>
                <a:latin typeface="Open Sans" panose="020B0606030504020204" pitchFamily="34" charset="0"/>
              </a:rPr>
              <a:t>Nakynskaya</a:t>
            </a:r>
            <a:endParaRPr lang="ru-RU" sz="1100" dirty="0"/>
          </a:p>
        </p:txBody>
      </p:sp>
    </p:spTree>
    <p:extLst>
      <p:ext uri="{BB962C8B-B14F-4D97-AF65-F5344CB8AC3E}">
        <p14:creationId xmlns:p14="http://schemas.microsoft.com/office/powerpoint/2010/main" val="1483192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720" y="3571876"/>
            <a:ext cx="8435634" cy="2554545"/>
          </a:xfrm>
          <a:prstGeom prst="rect">
            <a:avLst/>
          </a:prstGeom>
          <a:noFill/>
        </p:spPr>
        <p:txBody>
          <a:bodyPr wrap="square" rtlCol="0">
            <a:spAutoFit/>
          </a:bodyPr>
          <a:lstStyle/>
          <a:p>
            <a:pPr algn="ctr"/>
            <a:r>
              <a:rPr lang="en-US" sz="1600" dirty="0"/>
              <a:t>At the intersection of 20% MgO and </a:t>
            </a:r>
            <a:r>
              <a:rPr lang="en-US" sz="1600" dirty="0" err="1"/>
              <a:t>MnO</a:t>
            </a:r>
            <a:r>
              <a:rPr lang="en-US" sz="1600" dirty="0"/>
              <a:t>, about 0.4% (there is a barrier to the PT parameters of diamond formation) like bees at a flower, the average values of 60 KG pyrope compositions of the data bank of compositions around the world are climbing (projecting) 
(more than 100,000 microprobe determinations).
The graphs show the final region-point of </a:t>
            </a:r>
            <a:r>
              <a:rPr lang="en-US" sz="1600" dirty="0" err="1"/>
              <a:t>metasamatotic</a:t>
            </a:r>
            <a:r>
              <a:rPr lang="en-US" sz="1600" dirty="0"/>
              <a:t> transformations, at which carbon was squeezed out of the eclogite and </a:t>
            </a:r>
            <a:r>
              <a:rPr lang="en-US" sz="1600" dirty="0" err="1"/>
              <a:t>websterite</a:t>
            </a:r>
            <a:r>
              <a:rPr lang="en-US" sz="1600" dirty="0"/>
              <a:t> layers and mass recrystallization of IMCs and also crystallization of diamonds</a:t>
            </a:r>
            <a:r>
              <a:rPr lang="ru-RU" sz="1600" b="1" dirty="0"/>
              <a:t>.</a:t>
            </a:r>
          </a:p>
          <a:p>
            <a:pPr algn="ctr"/>
            <a:r>
              <a:rPr lang="en-US" sz="1600" dirty="0"/>
              <a:t>With graphs, we tried to explain the projection into this area 
compositions of pyropes from most productive kimberlites.</a:t>
            </a:r>
            <a:endParaRPr lang="ru-RU" dirty="0">
              <a:solidFill>
                <a:srgbClr val="FF0000"/>
              </a:solidFill>
            </a:endParaRPr>
          </a:p>
        </p:txBody>
      </p:sp>
      <p:pic>
        <p:nvPicPr>
          <p:cNvPr id="6" name="Рисунок 5"/>
          <p:cNvPicPr>
            <a:picLocks noChangeAspect="1"/>
          </p:cNvPicPr>
          <p:nvPr/>
        </p:nvPicPr>
        <p:blipFill>
          <a:blip r:embed="rId2" cstate="print"/>
          <a:stretch>
            <a:fillRect/>
          </a:stretch>
        </p:blipFill>
        <p:spPr>
          <a:xfrm>
            <a:off x="285720" y="285728"/>
            <a:ext cx="8591550" cy="32670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928662" y="1000108"/>
            <a:ext cx="7215238" cy="4429156"/>
          </a:xfrm>
          <a:prstGeom prst="rect">
            <a:avLst/>
          </a:prstGeom>
          <a:ln>
            <a:solidFill>
              <a:schemeClr val="accent1"/>
            </a:solidFill>
          </a:ln>
        </p:spPr>
      </p:pic>
      <p:sp>
        <p:nvSpPr>
          <p:cNvPr id="3" name="Прямоугольник 2"/>
          <p:cNvSpPr/>
          <p:nvPr/>
        </p:nvSpPr>
        <p:spPr>
          <a:xfrm>
            <a:off x="500034" y="335650"/>
            <a:ext cx="8136904" cy="584775"/>
          </a:xfrm>
          <a:prstGeom prst="rect">
            <a:avLst/>
          </a:prstGeom>
        </p:spPr>
        <p:txBody>
          <a:bodyPr wrap="square">
            <a:spAutoFit/>
          </a:bodyPr>
          <a:lstStyle/>
          <a:p>
            <a:pPr algn="ctr"/>
            <a:r>
              <a:rPr lang="en-US" sz="1600" dirty="0">
                <a:solidFill>
                  <a:srgbClr val="00B0F0"/>
                </a:solidFill>
              </a:rPr>
              <a:t>Histograms (%) of diamond shapes and binary diagrams with MgO on the X-axis for pyrope and </a:t>
            </a:r>
            <a:r>
              <a:rPr lang="en-US" sz="1600" dirty="0" err="1">
                <a:solidFill>
                  <a:srgbClr val="00B0F0"/>
                </a:solidFill>
              </a:rPr>
              <a:t>picroilmenite</a:t>
            </a:r>
            <a:r>
              <a:rPr lang="en-US" sz="1600" dirty="0">
                <a:solidFill>
                  <a:srgbClr val="00B0F0"/>
                </a:solidFill>
              </a:rPr>
              <a:t> compositions of three kimberlite fields</a:t>
            </a:r>
            <a:endParaRPr lang="ru-RU" sz="1600" dirty="0">
              <a:solidFill>
                <a:srgbClr val="00B0F0"/>
              </a:solidFill>
            </a:endParaRPr>
          </a:p>
        </p:txBody>
      </p:sp>
      <p:sp>
        <p:nvSpPr>
          <p:cNvPr id="5" name="TextBox 4">
            <a:extLst>
              <a:ext uri="{FF2B5EF4-FFF2-40B4-BE49-F238E27FC236}">
                <a16:creationId xmlns:a16="http://schemas.microsoft.com/office/drawing/2014/main" id="{F79C9A4E-9E14-45AE-B474-8CF4348E9218}"/>
              </a:ext>
            </a:extLst>
          </p:cNvPr>
          <p:cNvSpPr txBox="1"/>
          <p:nvPr/>
        </p:nvSpPr>
        <p:spPr>
          <a:xfrm>
            <a:off x="1619672" y="1167126"/>
            <a:ext cx="1440160" cy="261610"/>
          </a:xfrm>
          <a:prstGeom prst="rect">
            <a:avLst/>
          </a:prstGeom>
          <a:noFill/>
        </p:spPr>
        <p:txBody>
          <a:bodyPr wrap="square">
            <a:spAutoFit/>
          </a:bodyPr>
          <a:lstStyle/>
          <a:p>
            <a:r>
              <a:rPr lang="en-US" sz="1100" b="0" i="0" dirty="0" err="1">
                <a:effectLst/>
                <a:latin typeface="Open Sans" panose="020B0606030504020204" pitchFamily="34" charset="0"/>
              </a:rPr>
              <a:t>Zapolyarnaya</a:t>
            </a:r>
            <a:endParaRPr lang="ru-RU" sz="1100" dirty="0"/>
          </a:p>
        </p:txBody>
      </p:sp>
      <p:sp>
        <p:nvSpPr>
          <p:cNvPr id="6" name="TextBox 5">
            <a:extLst>
              <a:ext uri="{FF2B5EF4-FFF2-40B4-BE49-F238E27FC236}">
                <a16:creationId xmlns:a16="http://schemas.microsoft.com/office/drawing/2014/main" id="{DB8917A2-ECCE-4393-835F-E748E3858EDC}"/>
              </a:ext>
            </a:extLst>
          </p:cNvPr>
          <p:cNvSpPr txBox="1"/>
          <p:nvPr/>
        </p:nvSpPr>
        <p:spPr>
          <a:xfrm>
            <a:off x="1835696" y="2420888"/>
            <a:ext cx="1008112" cy="261610"/>
          </a:xfrm>
          <a:prstGeom prst="rect">
            <a:avLst/>
          </a:prstGeom>
          <a:noFill/>
        </p:spPr>
        <p:txBody>
          <a:bodyPr wrap="square">
            <a:spAutoFit/>
          </a:bodyPr>
          <a:lstStyle/>
          <a:p>
            <a:r>
              <a:rPr lang="en-US" sz="1100" b="0" i="0" dirty="0" err="1">
                <a:effectLst/>
                <a:latin typeface="Open Sans" panose="020B0606030504020204" pitchFamily="34" charset="0"/>
              </a:rPr>
              <a:t>Aykhal</a:t>
            </a:r>
            <a:endParaRPr lang="ru-RU" sz="1100" dirty="0"/>
          </a:p>
        </p:txBody>
      </p:sp>
      <p:sp>
        <p:nvSpPr>
          <p:cNvPr id="7" name="TextBox 6">
            <a:extLst>
              <a:ext uri="{FF2B5EF4-FFF2-40B4-BE49-F238E27FC236}">
                <a16:creationId xmlns:a16="http://schemas.microsoft.com/office/drawing/2014/main" id="{C342EB8F-960B-4C89-A927-A6635175DD40}"/>
              </a:ext>
            </a:extLst>
          </p:cNvPr>
          <p:cNvSpPr txBox="1"/>
          <p:nvPr/>
        </p:nvSpPr>
        <p:spPr>
          <a:xfrm>
            <a:off x="2059299" y="3913893"/>
            <a:ext cx="1008112" cy="261610"/>
          </a:xfrm>
          <a:prstGeom prst="rect">
            <a:avLst/>
          </a:prstGeom>
          <a:noFill/>
        </p:spPr>
        <p:txBody>
          <a:bodyPr wrap="square">
            <a:spAutoFit/>
          </a:bodyPr>
          <a:lstStyle/>
          <a:p>
            <a:r>
              <a:rPr lang="en-US" sz="1100" b="0" i="0" dirty="0">
                <a:effectLst/>
                <a:latin typeface="Open Sans" panose="020B0606030504020204" pitchFamily="34" charset="0"/>
              </a:rPr>
              <a:t>Mir</a:t>
            </a:r>
            <a:endParaRPr lang="ru-RU" sz="1100" dirty="0"/>
          </a:p>
        </p:txBody>
      </p:sp>
      <p:sp>
        <p:nvSpPr>
          <p:cNvPr id="8" name="TextBox 7">
            <a:extLst>
              <a:ext uri="{FF2B5EF4-FFF2-40B4-BE49-F238E27FC236}">
                <a16:creationId xmlns:a16="http://schemas.microsoft.com/office/drawing/2014/main" id="{462EB408-C87E-4265-9BC1-DE9E44E0983C}"/>
              </a:ext>
            </a:extLst>
          </p:cNvPr>
          <p:cNvSpPr txBox="1"/>
          <p:nvPr/>
        </p:nvSpPr>
        <p:spPr>
          <a:xfrm>
            <a:off x="4139952" y="5740673"/>
            <a:ext cx="1944216" cy="369332"/>
          </a:xfrm>
          <a:prstGeom prst="rect">
            <a:avLst/>
          </a:prstGeom>
          <a:noFill/>
        </p:spPr>
        <p:txBody>
          <a:bodyPr wrap="square">
            <a:spAutoFit/>
          </a:bodyPr>
          <a:lstStyle/>
          <a:p>
            <a:r>
              <a:rPr lang="en-US" b="1" i="0" dirty="0" err="1">
                <a:effectLst/>
                <a:latin typeface="Open Sans" panose="020B0606030504020204" pitchFamily="34" charset="0"/>
              </a:rPr>
              <a:t>Pyrcoilmenite</a:t>
            </a:r>
            <a:endParaRPr lang="ru-RU" b="1" dirty="0"/>
          </a:p>
        </p:txBody>
      </p:sp>
      <p:sp>
        <p:nvSpPr>
          <p:cNvPr id="10" name="TextBox 9">
            <a:extLst>
              <a:ext uri="{FF2B5EF4-FFF2-40B4-BE49-F238E27FC236}">
                <a16:creationId xmlns:a16="http://schemas.microsoft.com/office/drawing/2014/main" id="{9E303FA4-3166-4D81-814A-D27F099F5549}"/>
              </a:ext>
            </a:extLst>
          </p:cNvPr>
          <p:cNvSpPr txBox="1"/>
          <p:nvPr/>
        </p:nvSpPr>
        <p:spPr>
          <a:xfrm>
            <a:off x="1187624" y="5615673"/>
            <a:ext cx="4572000" cy="369332"/>
          </a:xfrm>
          <a:prstGeom prst="rect">
            <a:avLst/>
          </a:prstGeom>
          <a:noFill/>
        </p:spPr>
        <p:txBody>
          <a:bodyPr wrap="square">
            <a:spAutoFit/>
          </a:bodyPr>
          <a:lstStyle/>
          <a:p>
            <a:r>
              <a:rPr lang="en-US" sz="1800" b="1" i="0" dirty="0">
                <a:effectLst/>
                <a:latin typeface="Open Sans" panose="020B0606030504020204" pitchFamily="34" charset="0"/>
              </a:rPr>
              <a:t>DIAMOND</a:t>
            </a:r>
            <a:endParaRPr lang="ru-RU" dirty="0"/>
          </a:p>
        </p:txBody>
      </p:sp>
      <p:sp>
        <p:nvSpPr>
          <p:cNvPr id="12" name="TextBox 11">
            <a:extLst>
              <a:ext uri="{FF2B5EF4-FFF2-40B4-BE49-F238E27FC236}">
                <a16:creationId xmlns:a16="http://schemas.microsoft.com/office/drawing/2014/main" id="{7A1AD226-C9B1-46B0-9E92-04E8B1B8D7BC}"/>
              </a:ext>
            </a:extLst>
          </p:cNvPr>
          <p:cNvSpPr txBox="1"/>
          <p:nvPr/>
        </p:nvSpPr>
        <p:spPr>
          <a:xfrm>
            <a:off x="6425952" y="5673226"/>
            <a:ext cx="4572000" cy="369332"/>
          </a:xfrm>
          <a:prstGeom prst="rect">
            <a:avLst/>
          </a:prstGeom>
          <a:noFill/>
        </p:spPr>
        <p:txBody>
          <a:bodyPr wrap="square">
            <a:spAutoFit/>
          </a:bodyPr>
          <a:lstStyle/>
          <a:p>
            <a:r>
              <a:rPr lang="en-US" sz="1800" b="1" i="0" dirty="0">
                <a:effectLst/>
                <a:latin typeface="Open Sans" panose="020B0606030504020204" pitchFamily="34" charset="0"/>
              </a:rPr>
              <a:t>Pyrope</a:t>
            </a:r>
            <a:endParaRPr lang="ru-RU" dirty="0"/>
          </a:p>
        </p:txBody>
      </p:sp>
    </p:spTree>
    <p:extLst>
      <p:ext uri="{BB962C8B-B14F-4D97-AF65-F5344CB8AC3E}">
        <p14:creationId xmlns:p14="http://schemas.microsoft.com/office/powerpoint/2010/main" val="29582655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22376</TotalTime>
  <Words>1702</Words>
  <Application>Microsoft Office PowerPoint</Application>
  <PresentationFormat>Экран (4:3)</PresentationFormat>
  <Paragraphs>67</Paragraphs>
  <Slides>15</Slides>
  <Notes>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15</vt:i4>
      </vt:variant>
    </vt:vector>
  </HeadingPairs>
  <TitlesOfParts>
    <vt:vector size="23" baseType="lpstr">
      <vt:lpstr>Arial</vt:lpstr>
      <vt:lpstr>Calibri</vt:lpstr>
      <vt:lpstr>Mons</vt:lpstr>
      <vt:lpstr>Open Sans</vt:lpstr>
      <vt:lpstr>Times New Roman</vt:lpstr>
      <vt:lpstr>Verdana</vt:lpstr>
      <vt:lpstr>Wingdings 2</vt:lpstr>
      <vt:lpstr>Аспект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NIGP AK ALROSA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Специус Здислав Витольдович</dc:creator>
  <cp:lastModifiedBy>Ащепков Игорь Викторович</cp:lastModifiedBy>
  <cp:revision>323</cp:revision>
  <dcterms:created xsi:type="dcterms:W3CDTF">2013-08-08T06:12:36Z</dcterms:created>
  <dcterms:modified xsi:type="dcterms:W3CDTF">2025-05-02T05:55:02Z</dcterms:modified>
</cp:coreProperties>
</file>