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0" r:id="rId3"/>
    <p:sldId id="336" r:id="rId4"/>
    <p:sldId id="337" r:id="rId5"/>
    <p:sldId id="321" r:id="rId6"/>
    <p:sldId id="287" r:id="rId7"/>
    <p:sldId id="346" r:id="rId8"/>
    <p:sldId id="343" r:id="rId9"/>
    <p:sldId id="344" r:id="rId10"/>
    <p:sldId id="345" r:id="rId11"/>
    <p:sldId id="313" r:id="rId12"/>
    <p:sldId id="349" r:id="rId13"/>
    <p:sldId id="348" r:id="rId14"/>
    <p:sldId id="268" r:id="rId15"/>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22"/>
    <a:srgbClr val="FFC800"/>
    <a:srgbClr val="5300FF"/>
    <a:srgbClr val="FFFFFF"/>
    <a:srgbClr val="38A800"/>
    <a:srgbClr val="DEEBF7"/>
    <a:srgbClr val="172C51"/>
    <a:srgbClr val="0A468E"/>
    <a:srgbClr val="B917AD"/>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741C64-0F9D-4FDF-AA33-DF581FA7EC16}" v="868" dt="2025-04-30T08:57:01.7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5303" autoAdjust="0"/>
  </p:normalViewPr>
  <p:slideViewPr>
    <p:cSldViewPr snapToGrid="0">
      <p:cViewPr>
        <p:scale>
          <a:sx n="100" d="100"/>
          <a:sy n="100" d="100"/>
        </p:scale>
        <p:origin x="187" y="-67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2" d="100"/>
          <a:sy n="72" d="100"/>
        </p:scale>
        <p:origin x="3010"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élder Peixoto" userId="61f06e4da9cb6f52" providerId="LiveId" clId="{9B741C64-0F9D-4FDF-AA33-DF581FA7EC16}"/>
    <pc:docChg chg="undo custSel addSld modSld">
      <pc:chgData name="Hélder Peixoto" userId="61f06e4da9cb6f52" providerId="LiveId" clId="{9B741C64-0F9D-4FDF-AA33-DF581FA7EC16}" dt="2025-04-30T08:57:01.722" v="827"/>
      <pc:docMkLst>
        <pc:docMk/>
      </pc:docMkLst>
      <pc:sldChg chg="delSp mod">
        <pc:chgData name="Hélder Peixoto" userId="61f06e4da9cb6f52" providerId="LiveId" clId="{9B741C64-0F9D-4FDF-AA33-DF581FA7EC16}" dt="2025-04-29T21:38:43.155" v="698" actId="478"/>
        <pc:sldMkLst>
          <pc:docMk/>
          <pc:sldMk cId="1890268854" sldId="268"/>
        </pc:sldMkLst>
        <pc:spChg chg="del">
          <ac:chgData name="Hélder Peixoto" userId="61f06e4da9cb6f52" providerId="LiveId" clId="{9B741C64-0F9D-4FDF-AA33-DF581FA7EC16}" dt="2025-04-29T21:38:43.155" v="698" actId="478"/>
          <ac:spMkLst>
            <pc:docMk/>
            <pc:sldMk cId="1890268854" sldId="268"/>
            <ac:spMk id="2" creationId="{0B35E847-4DBA-8E6D-0E2E-7C7420B62783}"/>
          </ac:spMkLst>
        </pc:spChg>
      </pc:sldChg>
      <pc:sldChg chg="addSp delSp modSp mod modNotesTx">
        <pc:chgData name="Hélder Peixoto" userId="61f06e4da9cb6f52" providerId="LiveId" clId="{9B741C64-0F9D-4FDF-AA33-DF581FA7EC16}" dt="2025-04-29T21:38:06.943" v="686" actId="478"/>
        <pc:sldMkLst>
          <pc:docMk/>
          <pc:sldMk cId="860168109" sldId="270"/>
        </pc:sldMkLst>
        <pc:spChg chg="mod">
          <ac:chgData name="Hélder Peixoto" userId="61f06e4da9cb6f52" providerId="LiveId" clId="{9B741C64-0F9D-4FDF-AA33-DF581FA7EC16}" dt="2025-04-29T13:56:23.918" v="31" actId="1036"/>
          <ac:spMkLst>
            <pc:docMk/>
            <pc:sldMk cId="860168109" sldId="270"/>
            <ac:spMk id="8" creationId="{56420F56-F349-28B2-0C73-21D7288737CC}"/>
          </ac:spMkLst>
        </pc:spChg>
        <pc:spChg chg="add del">
          <ac:chgData name="Hélder Peixoto" userId="61f06e4da9cb6f52" providerId="LiveId" clId="{9B741C64-0F9D-4FDF-AA33-DF581FA7EC16}" dt="2025-04-29T21:38:06.943" v="686" actId="478"/>
          <ac:spMkLst>
            <pc:docMk/>
            <pc:sldMk cId="860168109" sldId="270"/>
            <ac:spMk id="12" creationId="{1EBA39B3-37AC-5E53-2633-0B0886C90D58}"/>
          </ac:spMkLst>
        </pc:spChg>
      </pc:sldChg>
      <pc:sldChg chg="addSp delSp mod">
        <pc:chgData name="Hélder Peixoto" userId="61f06e4da9cb6f52" providerId="LiveId" clId="{9B741C64-0F9D-4FDF-AA33-DF581FA7EC16}" dt="2025-04-29T21:38:19.272" v="690" actId="478"/>
        <pc:sldMkLst>
          <pc:docMk/>
          <pc:sldMk cId="2950829472" sldId="287"/>
        </pc:sldMkLst>
        <pc:spChg chg="add del">
          <ac:chgData name="Hélder Peixoto" userId="61f06e4da9cb6f52" providerId="LiveId" clId="{9B741C64-0F9D-4FDF-AA33-DF581FA7EC16}" dt="2025-04-29T21:38:19.272" v="690" actId="478"/>
          <ac:spMkLst>
            <pc:docMk/>
            <pc:sldMk cId="2950829472" sldId="287"/>
            <ac:spMk id="12" creationId="{1EBA39B3-37AC-5E53-2633-0B0886C90D58}"/>
          </ac:spMkLst>
        </pc:spChg>
      </pc:sldChg>
      <pc:sldChg chg="addSp delSp modSp mod delAnim modAnim">
        <pc:chgData name="Hélder Peixoto" userId="61f06e4da9cb6f52" providerId="LiveId" clId="{9B741C64-0F9D-4FDF-AA33-DF581FA7EC16}" dt="2025-04-30T08:56:54.839" v="825" actId="1036"/>
        <pc:sldMkLst>
          <pc:docMk/>
          <pc:sldMk cId="3471511317" sldId="313"/>
        </pc:sldMkLst>
        <pc:spChg chg="add mod">
          <ac:chgData name="Hélder Peixoto" userId="61f06e4da9cb6f52" providerId="LiveId" clId="{9B741C64-0F9D-4FDF-AA33-DF581FA7EC16}" dt="2025-04-29T21:36:13.970" v="658" actId="14100"/>
          <ac:spMkLst>
            <pc:docMk/>
            <pc:sldMk cId="3471511317" sldId="313"/>
            <ac:spMk id="2" creationId="{429C238C-4302-6076-650B-D888C2F6EC2D}"/>
          </ac:spMkLst>
        </pc:spChg>
        <pc:spChg chg="add del mod">
          <ac:chgData name="Hélder Peixoto" userId="61f06e4da9cb6f52" providerId="LiveId" clId="{9B741C64-0F9D-4FDF-AA33-DF581FA7EC16}" dt="2025-04-29T15:56:55.190" v="573" actId="478"/>
          <ac:spMkLst>
            <pc:docMk/>
            <pc:sldMk cId="3471511317" sldId="313"/>
            <ac:spMk id="4" creationId="{89075015-D3CD-C79E-B1D4-CFF65BB06BDA}"/>
          </ac:spMkLst>
        </pc:spChg>
        <pc:spChg chg="add mod">
          <ac:chgData name="Hélder Peixoto" userId="61f06e4da9cb6f52" providerId="LiveId" clId="{9B741C64-0F9D-4FDF-AA33-DF581FA7EC16}" dt="2025-04-29T21:46:38.413" v="786" actId="164"/>
          <ac:spMkLst>
            <pc:docMk/>
            <pc:sldMk cId="3471511317" sldId="313"/>
            <ac:spMk id="4" creationId="{E6E48F7A-A0B1-77D7-3EDE-0A7A4C6727EE}"/>
          </ac:spMkLst>
        </pc:spChg>
        <pc:spChg chg="mod">
          <ac:chgData name="Hélder Peixoto" userId="61f06e4da9cb6f52" providerId="LiveId" clId="{9B741C64-0F9D-4FDF-AA33-DF581FA7EC16}" dt="2025-04-29T15:53:48.096" v="555" actId="1076"/>
          <ac:spMkLst>
            <pc:docMk/>
            <pc:sldMk cId="3471511317" sldId="313"/>
            <ac:spMk id="5" creationId="{39CD4C84-FC2C-ACBB-4815-AC2108BF7D38}"/>
          </ac:spMkLst>
        </pc:spChg>
        <pc:spChg chg="mod">
          <ac:chgData name="Hélder Peixoto" userId="61f06e4da9cb6f52" providerId="LiveId" clId="{9B741C64-0F9D-4FDF-AA33-DF581FA7EC16}" dt="2025-04-29T21:32:07.226" v="630" actId="1035"/>
          <ac:spMkLst>
            <pc:docMk/>
            <pc:sldMk cId="3471511317" sldId="313"/>
            <ac:spMk id="7" creationId="{37A134BA-5987-A7C7-4D33-379436199690}"/>
          </ac:spMkLst>
        </pc:spChg>
        <pc:spChg chg="add del mod">
          <ac:chgData name="Hélder Peixoto" userId="61f06e4da9cb6f52" providerId="LiveId" clId="{9B741C64-0F9D-4FDF-AA33-DF581FA7EC16}" dt="2025-04-29T21:48:16.592" v="797" actId="478"/>
          <ac:spMkLst>
            <pc:docMk/>
            <pc:sldMk cId="3471511317" sldId="313"/>
            <ac:spMk id="8" creationId="{7703B112-2954-70F8-D84D-436206DD56DD}"/>
          </ac:spMkLst>
        </pc:spChg>
        <pc:spChg chg="add del">
          <ac:chgData name="Hélder Peixoto" userId="61f06e4da9cb6f52" providerId="LiveId" clId="{9B741C64-0F9D-4FDF-AA33-DF581FA7EC16}" dt="2025-04-29T21:38:34.711" v="695" actId="478"/>
          <ac:spMkLst>
            <pc:docMk/>
            <pc:sldMk cId="3471511317" sldId="313"/>
            <ac:spMk id="12" creationId="{1EBA39B3-37AC-5E53-2633-0B0886C90D58}"/>
          </ac:spMkLst>
        </pc:spChg>
        <pc:spChg chg="del topLvl">
          <ac:chgData name="Hélder Peixoto" userId="61f06e4da9cb6f52" providerId="LiveId" clId="{9B741C64-0F9D-4FDF-AA33-DF581FA7EC16}" dt="2025-04-29T21:43:10.989" v="775" actId="478"/>
          <ac:spMkLst>
            <pc:docMk/>
            <pc:sldMk cId="3471511317" sldId="313"/>
            <ac:spMk id="32" creationId="{DF1DFD73-F0D8-9A54-0804-BD30C9F8573A}"/>
          </ac:spMkLst>
        </pc:spChg>
        <pc:spChg chg="mod">
          <ac:chgData name="Hélder Peixoto" userId="61f06e4da9cb6f52" providerId="LiveId" clId="{9B741C64-0F9D-4FDF-AA33-DF581FA7EC16}" dt="2025-04-30T08:56:54.839" v="825" actId="1036"/>
          <ac:spMkLst>
            <pc:docMk/>
            <pc:sldMk cId="3471511317" sldId="313"/>
            <ac:spMk id="39" creationId="{1546AE65-E10C-8617-5659-844ECAC59E5D}"/>
          </ac:spMkLst>
        </pc:spChg>
        <pc:spChg chg="mod">
          <ac:chgData name="Hélder Peixoto" userId="61f06e4da9cb6f52" providerId="LiveId" clId="{9B741C64-0F9D-4FDF-AA33-DF581FA7EC16}" dt="2025-04-29T21:42:20.920" v="767" actId="1076"/>
          <ac:spMkLst>
            <pc:docMk/>
            <pc:sldMk cId="3471511317" sldId="313"/>
            <ac:spMk id="40" creationId="{2F96F8C2-3DF7-8A88-F4B1-67B631090A21}"/>
          </ac:spMkLst>
        </pc:spChg>
        <pc:grpChg chg="add mod">
          <ac:chgData name="Hélder Peixoto" userId="61f06e4da9cb6f52" providerId="LiveId" clId="{9B741C64-0F9D-4FDF-AA33-DF581FA7EC16}" dt="2025-04-29T21:46:38.413" v="786" actId="164"/>
          <ac:grpSpMkLst>
            <pc:docMk/>
            <pc:sldMk cId="3471511317" sldId="313"/>
            <ac:grpSpMk id="6" creationId="{CA3FC4D4-2D90-54C0-B40B-6D93989629A2}"/>
          </ac:grpSpMkLst>
        </pc:grpChg>
        <pc:grpChg chg="mod">
          <ac:chgData name="Hélder Peixoto" userId="61f06e4da9cb6f52" providerId="LiveId" clId="{9B741C64-0F9D-4FDF-AA33-DF581FA7EC16}" dt="2025-04-29T21:39:22.641" v="706" actId="1035"/>
          <ac:grpSpMkLst>
            <pc:docMk/>
            <pc:sldMk cId="3471511317" sldId="313"/>
            <ac:grpSpMk id="10" creationId="{0A536448-E948-06E7-1802-DFF2F871A5B3}"/>
          </ac:grpSpMkLst>
        </pc:grpChg>
        <pc:grpChg chg="del mod">
          <ac:chgData name="Hélder Peixoto" userId="61f06e4da9cb6f52" providerId="LiveId" clId="{9B741C64-0F9D-4FDF-AA33-DF581FA7EC16}" dt="2025-04-29T21:43:10.989" v="775" actId="478"/>
          <ac:grpSpMkLst>
            <pc:docMk/>
            <pc:sldMk cId="3471511317" sldId="313"/>
            <ac:grpSpMk id="38" creationId="{372BC9B8-0630-CDBB-E2CB-DF798DBBAE50}"/>
          </ac:grpSpMkLst>
        </pc:grpChg>
        <pc:grpChg chg="mod">
          <ac:chgData name="Hélder Peixoto" userId="61f06e4da9cb6f52" providerId="LiveId" clId="{9B741C64-0F9D-4FDF-AA33-DF581FA7EC16}" dt="2025-04-29T21:35:35.011" v="653" actId="14100"/>
          <ac:grpSpMkLst>
            <pc:docMk/>
            <pc:sldMk cId="3471511317" sldId="313"/>
            <ac:grpSpMk id="41" creationId="{D25A7FD3-67BF-DE35-6DEE-6F7C39EA67BE}"/>
          </ac:grpSpMkLst>
        </pc:grpChg>
        <pc:grpChg chg="mod">
          <ac:chgData name="Hélder Peixoto" userId="61f06e4da9cb6f52" providerId="LiveId" clId="{9B741C64-0F9D-4FDF-AA33-DF581FA7EC16}" dt="2025-04-29T21:35:38.380" v="654" actId="14100"/>
          <ac:grpSpMkLst>
            <pc:docMk/>
            <pc:sldMk cId="3471511317" sldId="313"/>
            <ac:grpSpMk id="42" creationId="{B41FE0C6-D8BC-C08D-E377-FCC299BD2C5C}"/>
          </ac:grpSpMkLst>
        </pc:grpChg>
        <pc:grpChg chg="mod">
          <ac:chgData name="Hélder Peixoto" userId="61f06e4da9cb6f52" providerId="LiveId" clId="{9B741C64-0F9D-4FDF-AA33-DF581FA7EC16}" dt="2025-04-29T21:35:41.399" v="655" actId="14100"/>
          <ac:grpSpMkLst>
            <pc:docMk/>
            <pc:sldMk cId="3471511317" sldId="313"/>
            <ac:grpSpMk id="43" creationId="{B9CDD18A-E6B6-103C-2AFF-EBA004F8EF28}"/>
          </ac:grpSpMkLst>
        </pc:grpChg>
        <pc:grpChg chg="mod">
          <ac:chgData name="Hélder Peixoto" userId="61f06e4da9cb6f52" providerId="LiveId" clId="{9B741C64-0F9D-4FDF-AA33-DF581FA7EC16}" dt="2025-04-29T21:36:09.879" v="657" actId="14100"/>
          <ac:grpSpMkLst>
            <pc:docMk/>
            <pc:sldMk cId="3471511317" sldId="313"/>
            <ac:grpSpMk id="44" creationId="{C417BA8C-77FA-ADA3-9450-8E356C1FB83D}"/>
          </ac:grpSpMkLst>
        </pc:grpChg>
        <pc:picChg chg="add del mod modCrop">
          <ac:chgData name="Hélder Peixoto" userId="61f06e4da9cb6f52" providerId="LiveId" clId="{9B741C64-0F9D-4FDF-AA33-DF581FA7EC16}" dt="2025-04-30T08:54:50.027" v="821" actId="478"/>
          <ac:picMkLst>
            <pc:docMk/>
            <pc:sldMk cId="3471511317" sldId="313"/>
            <ac:picMk id="9" creationId="{15AF21A7-BC2C-AF5B-0D79-571C53BCB622}"/>
          </ac:picMkLst>
        </pc:picChg>
        <pc:picChg chg="mod">
          <ac:chgData name="Hélder Peixoto" userId="61f06e4da9cb6f52" providerId="LiveId" clId="{9B741C64-0F9D-4FDF-AA33-DF581FA7EC16}" dt="2025-04-29T15:48:57.403" v="535" actId="1076"/>
          <ac:picMkLst>
            <pc:docMk/>
            <pc:sldMk cId="3471511317" sldId="313"/>
            <ac:picMk id="20" creationId="{EA076450-95E8-0B1F-7DFF-8F373D5F5195}"/>
          </ac:picMkLst>
        </pc:picChg>
        <pc:picChg chg="mod topLvl">
          <ac:chgData name="Hélder Peixoto" userId="61f06e4da9cb6f52" providerId="LiveId" clId="{9B741C64-0F9D-4FDF-AA33-DF581FA7EC16}" dt="2025-04-29T21:46:38.413" v="786" actId="164"/>
          <ac:picMkLst>
            <pc:docMk/>
            <pc:sldMk cId="3471511317" sldId="313"/>
            <ac:picMk id="22" creationId="{EBA0937A-A357-1776-3FE9-8B01E020F446}"/>
          </ac:picMkLst>
        </pc:picChg>
      </pc:sldChg>
      <pc:sldChg chg="addSp delSp mod modNotesTx">
        <pc:chgData name="Hélder Peixoto" userId="61f06e4da9cb6f52" providerId="LiveId" clId="{9B741C64-0F9D-4FDF-AA33-DF581FA7EC16}" dt="2025-04-29T21:38:16.549" v="689" actId="478"/>
        <pc:sldMkLst>
          <pc:docMk/>
          <pc:sldMk cId="796310170" sldId="321"/>
        </pc:sldMkLst>
        <pc:spChg chg="add del">
          <ac:chgData name="Hélder Peixoto" userId="61f06e4da9cb6f52" providerId="LiveId" clId="{9B741C64-0F9D-4FDF-AA33-DF581FA7EC16}" dt="2025-04-29T21:38:16.549" v="689" actId="478"/>
          <ac:spMkLst>
            <pc:docMk/>
            <pc:sldMk cId="796310170" sldId="321"/>
            <ac:spMk id="12" creationId="{1EBA39B3-37AC-5E53-2633-0B0886C90D58}"/>
          </ac:spMkLst>
        </pc:spChg>
      </pc:sldChg>
      <pc:sldChg chg="addSp delSp modSp mod">
        <pc:chgData name="Hélder Peixoto" userId="61f06e4da9cb6f52" providerId="LiveId" clId="{9B741C64-0F9D-4FDF-AA33-DF581FA7EC16}" dt="2025-04-29T21:38:10.606" v="687" actId="478"/>
        <pc:sldMkLst>
          <pc:docMk/>
          <pc:sldMk cId="2473896077" sldId="336"/>
        </pc:sldMkLst>
        <pc:spChg chg="mod">
          <ac:chgData name="Hélder Peixoto" userId="61f06e4da9cb6f52" providerId="LiveId" clId="{9B741C64-0F9D-4FDF-AA33-DF581FA7EC16}" dt="2025-04-29T14:12:54.613" v="475" actId="20577"/>
          <ac:spMkLst>
            <pc:docMk/>
            <pc:sldMk cId="2473896077" sldId="336"/>
            <ac:spMk id="4" creationId="{65CF30AC-1C68-FEC8-EB8E-6B877D214A16}"/>
          </ac:spMkLst>
        </pc:spChg>
        <pc:spChg chg="del mod">
          <ac:chgData name="Hélder Peixoto" userId="61f06e4da9cb6f52" providerId="LiveId" clId="{9B741C64-0F9D-4FDF-AA33-DF581FA7EC16}" dt="2025-04-29T13:59:37.912" v="191" actId="478"/>
          <ac:spMkLst>
            <pc:docMk/>
            <pc:sldMk cId="2473896077" sldId="336"/>
            <ac:spMk id="6" creationId="{0C92D218-A40D-A357-1F81-E26185AD3EFE}"/>
          </ac:spMkLst>
        </pc:spChg>
        <pc:spChg chg="del mod">
          <ac:chgData name="Hélder Peixoto" userId="61f06e4da9cb6f52" providerId="LiveId" clId="{9B741C64-0F9D-4FDF-AA33-DF581FA7EC16}" dt="2025-04-29T14:05:20.973" v="201" actId="478"/>
          <ac:spMkLst>
            <pc:docMk/>
            <pc:sldMk cId="2473896077" sldId="336"/>
            <ac:spMk id="9" creationId="{BC95CEE9-C96F-3462-4EA8-0AEBBA1730F6}"/>
          </ac:spMkLst>
        </pc:spChg>
        <pc:spChg chg="add del">
          <ac:chgData name="Hélder Peixoto" userId="61f06e4da9cb6f52" providerId="LiveId" clId="{9B741C64-0F9D-4FDF-AA33-DF581FA7EC16}" dt="2025-04-29T21:38:10.606" v="687" actId="478"/>
          <ac:spMkLst>
            <pc:docMk/>
            <pc:sldMk cId="2473896077" sldId="336"/>
            <ac:spMk id="12" creationId="{C1DE3663-A6A5-69C4-920E-F691D749CBB5}"/>
          </ac:spMkLst>
        </pc:spChg>
      </pc:sldChg>
      <pc:sldChg chg="addSp delSp mod">
        <pc:chgData name="Hélder Peixoto" userId="61f06e4da9cb6f52" providerId="LiveId" clId="{9B741C64-0F9D-4FDF-AA33-DF581FA7EC16}" dt="2025-04-29T21:38:13.530" v="688" actId="478"/>
        <pc:sldMkLst>
          <pc:docMk/>
          <pc:sldMk cId="1015838802" sldId="337"/>
        </pc:sldMkLst>
        <pc:spChg chg="add del">
          <ac:chgData name="Hélder Peixoto" userId="61f06e4da9cb6f52" providerId="LiveId" clId="{9B741C64-0F9D-4FDF-AA33-DF581FA7EC16}" dt="2025-04-29T21:38:13.530" v="688" actId="478"/>
          <ac:spMkLst>
            <pc:docMk/>
            <pc:sldMk cId="1015838802" sldId="337"/>
            <ac:spMk id="12" creationId="{F5F4D022-5A68-6DD6-674B-D538440C37A9}"/>
          </ac:spMkLst>
        </pc:spChg>
      </pc:sldChg>
      <pc:sldChg chg="addSp delSp mod">
        <pc:chgData name="Hélder Peixoto" userId="61f06e4da9cb6f52" providerId="LiveId" clId="{9B741C64-0F9D-4FDF-AA33-DF581FA7EC16}" dt="2025-04-29T21:38:24.875" v="692" actId="478"/>
        <pc:sldMkLst>
          <pc:docMk/>
          <pc:sldMk cId="4289328001" sldId="343"/>
        </pc:sldMkLst>
        <pc:spChg chg="add del">
          <ac:chgData name="Hélder Peixoto" userId="61f06e4da9cb6f52" providerId="LiveId" clId="{9B741C64-0F9D-4FDF-AA33-DF581FA7EC16}" dt="2025-04-29T21:38:24.875" v="692" actId="478"/>
          <ac:spMkLst>
            <pc:docMk/>
            <pc:sldMk cId="4289328001" sldId="343"/>
            <ac:spMk id="12" creationId="{6CB43993-3E94-4B14-12FC-31415FE71AAB}"/>
          </ac:spMkLst>
        </pc:spChg>
      </pc:sldChg>
      <pc:sldChg chg="addSp delSp mod">
        <pc:chgData name="Hélder Peixoto" userId="61f06e4da9cb6f52" providerId="LiveId" clId="{9B741C64-0F9D-4FDF-AA33-DF581FA7EC16}" dt="2025-04-29T21:38:28.588" v="693" actId="478"/>
        <pc:sldMkLst>
          <pc:docMk/>
          <pc:sldMk cId="2179720731" sldId="344"/>
        </pc:sldMkLst>
        <pc:spChg chg="add del">
          <ac:chgData name="Hélder Peixoto" userId="61f06e4da9cb6f52" providerId="LiveId" clId="{9B741C64-0F9D-4FDF-AA33-DF581FA7EC16}" dt="2025-04-29T21:38:28.588" v="693" actId="478"/>
          <ac:spMkLst>
            <pc:docMk/>
            <pc:sldMk cId="2179720731" sldId="344"/>
            <ac:spMk id="12" creationId="{93A7493B-9EBB-35D8-352C-E7E8E4AF4DB0}"/>
          </ac:spMkLst>
        </pc:spChg>
      </pc:sldChg>
      <pc:sldChg chg="delSp mod">
        <pc:chgData name="Hélder Peixoto" userId="61f06e4da9cb6f52" providerId="LiveId" clId="{9B741C64-0F9D-4FDF-AA33-DF581FA7EC16}" dt="2025-04-29T21:38:31.394" v="694" actId="478"/>
        <pc:sldMkLst>
          <pc:docMk/>
          <pc:sldMk cId="4287326423" sldId="345"/>
        </pc:sldMkLst>
        <pc:spChg chg="del">
          <ac:chgData name="Hélder Peixoto" userId="61f06e4da9cb6f52" providerId="LiveId" clId="{9B741C64-0F9D-4FDF-AA33-DF581FA7EC16}" dt="2025-04-29T21:38:31.394" v="694" actId="478"/>
          <ac:spMkLst>
            <pc:docMk/>
            <pc:sldMk cId="4287326423" sldId="345"/>
            <ac:spMk id="12" creationId="{02B01197-92ED-B90D-64D4-0361AC047D70}"/>
          </ac:spMkLst>
        </pc:spChg>
      </pc:sldChg>
      <pc:sldChg chg="addSp delSp mod">
        <pc:chgData name="Hélder Peixoto" userId="61f06e4da9cb6f52" providerId="LiveId" clId="{9B741C64-0F9D-4FDF-AA33-DF581FA7EC16}" dt="2025-04-29T21:38:21.783" v="691" actId="478"/>
        <pc:sldMkLst>
          <pc:docMk/>
          <pc:sldMk cId="1705210707" sldId="346"/>
        </pc:sldMkLst>
        <pc:spChg chg="add del">
          <ac:chgData name="Hélder Peixoto" userId="61f06e4da9cb6f52" providerId="LiveId" clId="{9B741C64-0F9D-4FDF-AA33-DF581FA7EC16}" dt="2025-04-29T21:38:21.783" v="691" actId="478"/>
          <ac:spMkLst>
            <pc:docMk/>
            <pc:sldMk cId="1705210707" sldId="346"/>
            <ac:spMk id="12" creationId="{5A17B30F-A1D0-1E4A-CC59-2D1B9F379721}"/>
          </ac:spMkLst>
        </pc:spChg>
      </pc:sldChg>
      <pc:sldChg chg="delSp modSp mod">
        <pc:chgData name="Hélder Peixoto" userId="61f06e4da9cb6f52" providerId="LiveId" clId="{9B741C64-0F9D-4FDF-AA33-DF581FA7EC16}" dt="2025-04-29T21:38:40.591" v="697" actId="478"/>
        <pc:sldMkLst>
          <pc:docMk/>
          <pc:sldMk cId="3415791916" sldId="348"/>
        </pc:sldMkLst>
        <pc:spChg chg="mod">
          <ac:chgData name="Hélder Peixoto" userId="61f06e4da9cb6f52" providerId="LiveId" clId="{9B741C64-0F9D-4FDF-AA33-DF581FA7EC16}" dt="2025-04-29T14:31:52.609" v="520" actId="20577"/>
          <ac:spMkLst>
            <pc:docMk/>
            <pc:sldMk cId="3415791916" sldId="348"/>
            <ac:spMk id="2" creationId="{A6DD087D-F582-0828-F253-72904DCB8035}"/>
          </ac:spMkLst>
        </pc:spChg>
        <pc:spChg chg="mod">
          <ac:chgData name="Hélder Peixoto" userId="61f06e4da9cb6f52" providerId="LiveId" clId="{9B741C64-0F9D-4FDF-AA33-DF581FA7EC16}" dt="2025-04-29T14:31:47.896" v="516" actId="20577"/>
          <ac:spMkLst>
            <pc:docMk/>
            <pc:sldMk cId="3415791916" sldId="348"/>
            <ac:spMk id="3" creationId="{E35E831D-4BF3-6230-9A6B-C9B64F66609E}"/>
          </ac:spMkLst>
        </pc:spChg>
        <pc:spChg chg="del">
          <ac:chgData name="Hélder Peixoto" userId="61f06e4da9cb6f52" providerId="LiveId" clId="{9B741C64-0F9D-4FDF-AA33-DF581FA7EC16}" dt="2025-04-29T21:38:40.591" v="697" actId="478"/>
          <ac:spMkLst>
            <pc:docMk/>
            <pc:sldMk cId="3415791916" sldId="348"/>
            <ac:spMk id="12" creationId="{451F2AE6-4524-713F-75B0-1458BD4C2F68}"/>
          </ac:spMkLst>
        </pc:spChg>
      </pc:sldChg>
      <pc:sldChg chg="addSp delSp modSp add mod addAnim delAnim modAnim">
        <pc:chgData name="Hélder Peixoto" userId="61f06e4da9cb6f52" providerId="LiveId" clId="{9B741C64-0F9D-4FDF-AA33-DF581FA7EC16}" dt="2025-04-30T08:57:01.722" v="827"/>
        <pc:sldMkLst>
          <pc:docMk/>
          <pc:sldMk cId="2619066231" sldId="349"/>
        </pc:sldMkLst>
        <pc:spChg chg="add mod">
          <ac:chgData name="Hélder Peixoto" userId="61f06e4da9cb6f52" providerId="LiveId" clId="{9B741C64-0F9D-4FDF-AA33-DF581FA7EC16}" dt="2025-04-30T08:54:41.428" v="820"/>
          <ac:spMkLst>
            <pc:docMk/>
            <pc:sldMk cId="2619066231" sldId="349"/>
            <ac:spMk id="2" creationId="{96F32C29-5ABD-CBA1-6A7C-AA2056E10810}"/>
          </ac:spMkLst>
        </pc:spChg>
        <pc:spChg chg="del">
          <ac:chgData name="Hélder Peixoto" userId="61f06e4da9cb6f52" providerId="LiveId" clId="{9B741C64-0F9D-4FDF-AA33-DF581FA7EC16}" dt="2025-04-29T21:32:19.621" v="631" actId="478"/>
          <ac:spMkLst>
            <pc:docMk/>
            <pc:sldMk cId="2619066231" sldId="349"/>
            <ac:spMk id="2" creationId="{B9C3D6A1-4538-59E8-079F-8984C07FB199}"/>
          </ac:spMkLst>
        </pc:spChg>
        <pc:spChg chg="add mod">
          <ac:chgData name="Hélder Peixoto" userId="61f06e4da9cb6f52" providerId="LiveId" clId="{9B741C64-0F9D-4FDF-AA33-DF581FA7EC16}" dt="2025-04-30T08:54:41.428" v="820"/>
          <ac:spMkLst>
            <pc:docMk/>
            <pc:sldMk cId="2619066231" sldId="349"/>
            <ac:spMk id="3" creationId="{286DC8C4-E163-31AF-003A-E4815AD84517}"/>
          </ac:spMkLst>
        </pc:spChg>
        <pc:spChg chg="add mod">
          <ac:chgData name="Hélder Peixoto" userId="61f06e4da9cb6f52" providerId="LiveId" clId="{9B741C64-0F9D-4FDF-AA33-DF581FA7EC16}" dt="2025-04-30T08:54:41.428" v="820"/>
          <ac:spMkLst>
            <pc:docMk/>
            <pc:sldMk cId="2619066231" sldId="349"/>
            <ac:spMk id="4" creationId="{222681ED-A4D0-7C6C-6C5A-53AAC356F2E6}"/>
          </ac:spMkLst>
        </pc:spChg>
        <pc:spChg chg="mod">
          <ac:chgData name="Hélder Peixoto" userId="61f06e4da9cb6f52" providerId="LiveId" clId="{9B741C64-0F9D-4FDF-AA33-DF581FA7EC16}" dt="2025-04-29T21:20:26.663" v="590" actId="6549"/>
          <ac:spMkLst>
            <pc:docMk/>
            <pc:sldMk cId="2619066231" sldId="349"/>
            <ac:spMk id="7" creationId="{0E748B5E-49A8-94F1-394A-845E0875C812}"/>
          </ac:spMkLst>
        </pc:spChg>
        <pc:spChg chg="add del mod">
          <ac:chgData name="Hélder Peixoto" userId="61f06e4da9cb6f52" providerId="LiveId" clId="{9B741C64-0F9D-4FDF-AA33-DF581FA7EC16}" dt="2025-04-29T21:40:28.763" v="744" actId="478"/>
          <ac:spMkLst>
            <pc:docMk/>
            <pc:sldMk cId="2619066231" sldId="349"/>
            <ac:spMk id="9" creationId="{28109FE1-D2A0-6D20-86B4-6DB670AEC832}"/>
          </ac:spMkLst>
        </pc:spChg>
        <pc:spChg chg="add mod">
          <ac:chgData name="Hélder Peixoto" userId="61f06e4da9cb6f52" providerId="LiveId" clId="{9B741C64-0F9D-4FDF-AA33-DF581FA7EC16}" dt="2025-04-30T08:55:17.732" v="823" actId="1076"/>
          <ac:spMkLst>
            <pc:docMk/>
            <pc:sldMk cId="2619066231" sldId="349"/>
            <ac:spMk id="9" creationId="{FFA64490-D0A5-C9A4-A16E-A641E401273B}"/>
          </ac:spMkLst>
        </pc:spChg>
        <pc:spChg chg="add mod">
          <ac:chgData name="Hélder Peixoto" userId="61f06e4da9cb6f52" providerId="LiveId" clId="{9B741C64-0F9D-4FDF-AA33-DF581FA7EC16}" dt="2025-04-30T08:56:58.877" v="826"/>
          <ac:spMkLst>
            <pc:docMk/>
            <pc:sldMk cId="2619066231" sldId="349"/>
            <ac:spMk id="10" creationId="{7F9365AB-C149-CE48-0367-987F12586878}"/>
          </ac:spMkLst>
        </pc:spChg>
        <pc:spChg chg="del">
          <ac:chgData name="Hélder Peixoto" userId="61f06e4da9cb6f52" providerId="LiveId" clId="{9B741C64-0F9D-4FDF-AA33-DF581FA7EC16}" dt="2025-04-29T21:38:38.114" v="696" actId="478"/>
          <ac:spMkLst>
            <pc:docMk/>
            <pc:sldMk cId="2619066231" sldId="349"/>
            <ac:spMk id="12" creationId="{04D24297-ED70-E509-D3BD-86EBE62D4EC2}"/>
          </ac:spMkLst>
        </pc:spChg>
        <pc:spChg chg="del">
          <ac:chgData name="Hélder Peixoto" userId="61f06e4da9cb6f52" providerId="LiveId" clId="{9B741C64-0F9D-4FDF-AA33-DF581FA7EC16}" dt="2025-04-29T21:32:53.041" v="638" actId="478"/>
          <ac:spMkLst>
            <pc:docMk/>
            <pc:sldMk cId="2619066231" sldId="349"/>
            <ac:spMk id="17" creationId="{2636468E-3AC1-144A-60A7-2251C7853963}"/>
          </ac:spMkLst>
        </pc:spChg>
        <pc:spChg chg="del">
          <ac:chgData name="Hélder Peixoto" userId="61f06e4da9cb6f52" providerId="LiveId" clId="{9B741C64-0F9D-4FDF-AA33-DF581FA7EC16}" dt="2025-04-29T21:32:49.697" v="637" actId="478"/>
          <ac:spMkLst>
            <pc:docMk/>
            <pc:sldMk cId="2619066231" sldId="349"/>
            <ac:spMk id="19" creationId="{5DAA8475-5699-9604-92DE-9AFEDDB5A0DD}"/>
          </ac:spMkLst>
        </pc:spChg>
        <pc:spChg chg="mod">
          <ac:chgData name="Hélder Peixoto" userId="61f06e4da9cb6f52" providerId="LiveId" clId="{9B741C64-0F9D-4FDF-AA33-DF581FA7EC16}" dt="2025-04-29T21:39:25.409" v="707"/>
          <ac:spMkLst>
            <pc:docMk/>
            <pc:sldMk cId="2619066231" sldId="349"/>
            <ac:spMk id="21" creationId="{9ECC8F1E-AA2D-C70D-FCF9-CD126E2CFFAB}"/>
          </ac:spMkLst>
        </pc:spChg>
        <pc:spChg chg="mod">
          <ac:chgData name="Hélder Peixoto" userId="61f06e4da9cb6f52" providerId="LiveId" clId="{9B741C64-0F9D-4FDF-AA33-DF581FA7EC16}" dt="2025-04-29T21:39:25.409" v="707"/>
          <ac:spMkLst>
            <pc:docMk/>
            <pc:sldMk cId="2619066231" sldId="349"/>
            <ac:spMk id="29" creationId="{48D57B52-EDFD-07C4-D085-CEA336A1057C}"/>
          </ac:spMkLst>
        </pc:spChg>
        <pc:spChg chg="mod ord topLvl">
          <ac:chgData name="Hélder Peixoto" userId="61f06e4da9cb6f52" providerId="LiveId" clId="{9B741C64-0F9D-4FDF-AA33-DF581FA7EC16}" dt="2025-04-29T21:34:15.131" v="650" actId="165"/>
          <ac:spMkLst>
            <pc:docMk/>
            <pc:sldMk cId="2619066231" sldId="349"/>
            <ac:spMk id="31" creationId="{68E9084E-BE34-5EB4-48C1-660472645A9E}"/>
          </ac:spMkLst>
        </pc:spChg>
        <pc:spChg chg="add mod">
          <ac:chgData name="Hélder Peixoto" userId="61f06e4da9cb6f52" providerId="LiveId" clId="{9B741C64-0F9D-4FDF-AA33-DF581FA7EC16}" dt="2025-04-29T21:43:42.432" v="781" actId="1036"/>
          <ac:spMkLst>
            <pc:docMk/>
            <pc:sldMk cId="2619066231" sldId="349"/>
            <ac:spMk id="33" creationId="{2EF2C929-0C55-545D-E8DC-B4890B9DF7CC}"/>
          </ac:spMkLst>
        </pc:spChg>
        <pc:spChg chg="add mod">
          <ac:chgData name="Hélder Peixoto" userId="61f06e4da9cb6f52" providerId="LiveId" clId="{9B741C64-0F9D-4FDF-AA33-DF581FA7EC16}" dt="2025-04-29T21:42:37.400" v="770"/>
          <ac:spMkLst>
            <pc:docMk/>
            <pc:sldMk cId="2619066231" sldId="349"/>
            <ac:spMk id="34" creationId="{B1C190A2-CB10-FF74-CB41-CA1A4FE606D3}"/>
          </ac:spMkLst>
        </pc:spChg>
        <pc:spChg chg="del">
          <ac:chgData name="Hélder Peixoto" userId="61f06e4da9cb6f52" providerId="LiveId" clId="{9B741C64-0F9D-4FDF-AA33-DF581FA7EC16}" dt="2025-04-29T21:32:25.361" v="636" actId="478"/>
          <ac:spMkLst>
            <pc:docMk/>
            <pc:sldMk cId="2619066231" sldId="349"/>
            <ac:spMk id="39" creationId="{454134EF-F92E-E32B-49F2-021ECDF587C0}"/>
          </ac:spMkLst>
        </pc:spChg>
        <pc:spChg chg="del mod">
          <ac:chgData name="Hélder Peixoto" userId="61f06e4da9cb6f52" providerId="LiveId" clId="{9B741C64-0F9D-4FDF-AA33-DF581FA7EC16}" dt="2025-04-29T21:42:30.862" v="769" actId="478"/>
          <ac:spMkLst>
            <pc:docMk/>
            <pc:sldMk cId="2619066231" sldId="349"/>
            <ac:spMk id="40" creationId="{27B5E6D2-C8D3-5467-2BA7-549244B1FC71}"/>
          </ac:spMkLst>
        </pc:spChg>
        <pc:grpChg chg="add del mod">
          <ac:chgData name="Hélder Peixoto" userId="61f06e4da9cb6f52" providerId="LiveId" clId="{9B741C64-0F9D-4FDF-AA33-DF581FA7EC16}" dt="2025-04-29T21:34:15.131" v="650" actId="165"/>
          <ac:grpSpMkLst>
            <pc:docMk/>
            <pc:sldMk cId="2619066231" sldId="349"/>
            <ac:grpSpMk id="10" creationId="{C775704F-5A93-3E66-28FA-53D16B6AA2C6}"/>
          </ac:grpSpMkLst>
        </pc:grpChg>
        <pc:grpChg chg="add del mod ord">
          <ac:chgData name="Hélder Peixoto" userId="61f06e4da9cb6f52" providerId="LiveId" clId="{9B741C64-0F9D-4FDF-AA33-DF581FA7EC16}" dt="2025-04-29T21:41:08.270" v="752" actId="478"/>
          <ac:grpSpMkLst>
            <pc:docMk/>
            <pc:sldMk cId="2619066231" sldId="349"/>
            <ac:grpSpMk id="15" creationId="{9D1B0BD9-5C73-F0BD-7EF8-DF62AF3F06D6}"/>
          </ac:grpSpMkLst>
        </pc:grpChg>
        <pc:grpChg chg="add mod ord">
          <ac:chgData name="Hélder Peixoto" userId="61f06e4da9cb6f52" providerId="LiveId" clId="{9B741C64-0F9D-4FDF-AA33-DF581FA7EC16}" dt="2025-04-29T21:41:40.200" v="757" actId="167"/>
          <ac:grpSpMkLst>
            <pc:docMk/>
            <pc:sldMk cId="2619066231" sldId="349"/>
            <ac:grpSpMk id="23" creationId="{A19100C0-BB7F-CFDC-0AA1-CB30B75CB471}"/>
          </ac:grpSpMkLst>
        </pc:grpChg>
        <pc:grpChg chg="del">
          <ac:chgData name="Hélder Peixoto" userId="61f06e4da9cb6f52" providerId="LiveId" clId="{9B741C64-0F9D-4FDF-AA33-DF581FA7EC16}" dt="2025-04-29T21:40:23.899" v="743" actId="478"/>
          <ac:grpSpMkLst>
            <pc:docMk/>
            <pc:sldMk cId="2619066231" sldId="349"/>
            <ac:grpSpMk id="38" creationId="{0C69E543-B5B7-4650-FFDB-98FE898FEB99}"/>
          </ac:grpSpMkLst>
        </pc:grpChg>
        <pc:grpChg chg="del">
          <ac:chgData name="Hélder Peixoto" userId="61f06e4da9cb6f52" providerId="LiveId" clId="{9B741C64-0F9D-4FDF-AA33-DF581FA7EC16}" dt="2025-04-29T21:32:21.617" v="633" actId="478"/>
          <ac:grpSpMkLst>
            <pc:docMk/>
            <pc:sldMk cId="2619066231" sldId="349"/>
            <ac:grpSpMk id="41" creationId="{A3E5CF39-2BDF-4044-0C83-0F96E2F4E2CA}"/>
          </ac:grpSpMkLst>
        </pc:grpChg>
        <pc:grpChg chg="del">
          <ac:chgData name="Hélder Peixoto" userId="61f06e4da9cb6f52" providerId="LiveId" clId="{9B741C64-0F9D-4FDF-AA33-DF581FA7EC16}" dt="2025-04-29T21:32:22.425" v="634" actId="478"/>
          <ac:grpSpMkLst>
            <pc:docMk/>
            <pc:sldMk cId="2619066231" sldId="349"/>
            <ac:grpSpMk id="42" creationId="{36935328-B319-7FDC-45B3-224D301B52C9}"/>
          </ac:grpSpMkLst>
        </pc:grpChg>
        <pc:grpChg chg="del">
          <ac:chgData name="Hélder Peixoto" userId="61f06e4da9cb6f52" providerId="LiveId" clId="{9B741C64-0F9D-4FDF-AA33-DF581FA7EC16}" dt="2025-04-29T21:32:23.120" v="635" actId="478"/>
          <ac:grpSpMkLst>
            <pc:docMk/>
            <pc:sldMk cId="2619066231" sldId="349"/>
            <ac:grpSpMk id="43" creationId="{17083E2F-CCE7-65D5-F411-D6A8D1E6ECAE}"/>
          </ac:grpSpMkLst>
        </pc:grpChg>
        <pc:grpChg chg="del">
          <ac:chgData name="Hélder Peixoto" userId="61f06e4da9cb6f52" providerId="LiveId" clId="{9B741C64-0F9D-4FDF-AA33-DF581FA7EC16}" dt="2025-04-29T21:32:20.897" v="632" actId="478"/>
          <ac:grpSpMkLst>
            <pc:docMk/>
            <pc:sldMk cId="2619066231" sldId="349"/>
            <ac:grpSpMk id="44" creationId="{19336CBD-CB2E-B275-7716-0FF9A4C299E2}"/>
          </ac:grpSpMkLst>
        </pc:grpChg>
        <pc:graphicFrameChg chg="add del mod">
          <ac:chgData name="Hélder Peixoto" userId="61f06e4da9cb6f52" providerId="LiveId" clId="{9B741C64-0F9D-4FDF-AA33-DF581FA7EC16}" dt="2025-04-29T21:26:37.129" v="598" actId="478"/>
          <ac:graphicFrameMkLst>
            <pc:docMk/>
            <pc:sldMk cId="2619066231" sldId="349"/>
            <ac:graphicFrameMk id="4" creationId="{ABA00B2F-DC9B-D617-443B-956F6764F55A}"/>
          </ac:graphicFrameMkLst>
        </pc:graphicFrameChg>
        <pc:graphicFrameChg chg="mod modGraphic">
          <ac:chgData name="Hélder Peixoto" userId="61f06e4da9cb6f52" providerId="LiveId" clId="{9B741C64-0F9D-4FDF-AA33-DF581FA7EC16}" dt="2025-04-29T21:31:30.644" v="627"/>
          <ac:graphicFrameMkLst>
            <pc:docMk/>
            <pc:sldMk cId="2619066231" sldId="349"/>
            <ac:graphicFrameMk id="30" creationId="{2247D539-07F8-B245-615E-6398000785E6}"/>
          </ac:graphicFrameMkLst>
        </pc:graphicFrameChg>
        <pc:picChg chg="add mod">
          <ac:chgData name="Hélder Peixoto" userId="61f06e4da9cb6f52" providerId="LiveId" clId="{9B741C64-0F9D-4FDF-AA33-DF581FA7EC16}" dt="2025-04-30T08:54:41.428" v="820"/>
          <ac:picMkLst>
            <pc:docMk/>
            <pc:sldMk cId="2619066231" sldId="349"/>
            <ac:picMk id="6" creationId="{1A4978A4-3CD4-C02C-79A7-8C842C993165}"/>
          </ac:picMkLst>
        </pc:picChg>
        <pc:picChg chg="add mod ord modCrop">
          <ac:chgData name="Hélder Peixoto" userId="61f06e4da9cb6f52" providerId="LiveId" clId="{9B741C64-0F9D-4FDF-AA33-DF581FA7EC16}" dt="2025-04-29T21:43:29.608" v="777" actId="1036"/>
          <ac:picMkLst>
            <pc:docMk/>
            <pc:sldMk cId="2619066231" sldId="349"/>
            <ac:picMk id="8" creationId="{9578FFCB-92D0-A11A-B0B0-BD9A07EF183C}"/>
          </ac:picMkLst>
        </pc:picChg>
        <pc:picChg chg="add mod ord">
          <ac:chgData name="Hélder Peixoto" userId="61f06e4da9cb6f52" providerId="LiveId" clId="{9B741C64-0F9D-4FDF-AA33-DF581FA7EC16}" dt="2025-04-29T21:41:58.025" v="762" actId="14100"/>
          <ac:picMkLst>
            <pc:docMk/>
            <pc:sldMk cId="2619066231" sldId="349"/>
            <ac:picMk id="13" creationId="{E90BE10C-0034-00B7-71C3-1006065CE1C4}"/>
          </ac:picMkLst>
        </pc:picChg>
        <pc:picChg chg="mod ord">
          <ac:chgData name="Hélder Peixoto" userId="61f06e4da9cb6f52" providerId="LiveId" clId="{9B741C64-0F9D-4FDF-AA33-DF581FA7EC16}" dt="2025-04-29T21:40:03.178" v="718" actId="167"/>
          <ac:picMkLst>
            <pc:docMk/>
            <pc:sldMk cId="2619066231" sldId="349"/>
            <ac:picMk id="16" creationId="{BB863C0B-460C-F63A-9EDC-ABF66D3CF8FD}"/>
          </ac:picMkLst>
        </pc:picChg>
        <pc:picChg chg="del mod topLvl">
          <ac:chgData name="Hélder Peixoto" userId="61f06e4da9cb6f52" providerId="LiveId" clId="{9B741C64-0F9D-4FDF-AA33-DF581FA7EC16}" dt="2025-04-29T21:34:20.075" v="651" actId="478"/>
          <ac:picMkLst>
            <pc:docMk/>
            <pc:sldMk cId="2619066231" sldId="349"/>
            <ac:picMk id="20" creationId="{C13CC446-4992-BF6D-C2EB-31461003087D}"/>
          </ac:picMkLst>
        </pc:picChg>
        <pc:picChg chg="mod">
          <ac:chgData name="Hélder Peixoto" userId="61f06e4da9cb6f52" providerId="LiveId" clId="{9B741C64-0F9D-4FDF-AA33-DF581FA7EC16}" dt="2025-04-29T21:39:25.409" v="707"/>
          <ac:picMkLst>
            <pc:docMk/>
            <pc:sldMk cId="2619066231" sldId="349"/>
            <ac:picMk id="24" creationId="{FD2E5D36-E0B0-AFCF-6F6B-60D262E6D10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1BAA6-EECA-4718-B0E2-066940933901}" type="datetimeFigureOut">
              <a:rPr lang="en-GB" smtClean="0"/>
              <a:t>30/04/2025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E64E3-8F4A-4C55-9057-2F69DE4AC2A6}" type="slidenum">
              <a:rPr lang="en-GB" smtClean="0"/>
              <a:t>‹N°›</a:t>
            </a:fld>
            <a:endParaRPr lang="en-GB"/>
          </a:p>
        </p:txBody>
      </p:sp>
    </p:spTree>
    <p:extLst>
      <p:ext uri="{BB962C8B-B14F-4D97-AF65-F5344CB8AC3E}">
        <p14:creationId xmlns:p14="http://schemas.microsoft.com/office/powerpoint/2010/main" val="76539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Good afternoon, everyone! My name is Hélder Peixoto, my presentation will focus on my master’s thesis in Earth sciences at the Joint Geneva and Lausanne School of Earth Sciences,  named “WebGIS Application for Natural Hazards Risk Assessment based on Incomplete Data”, co-authored by Michel Jaboyedoff and Marc-Henri Derron from the Risk Group Institute of the University of Lausanne. </a:t>
            </a:r>
          </a:p>
        </p:txBody>
      </p:sp>
      <p:sp>
        <p:nvSpPr>
          <p:cNvPr id="4" name="Slide Number Placeholder 3"/>
          <p:cNvSpPr>
            <a:spLocks noGrp="1"/>
          </p:cNvSpPr>
          <p:nvPr>
            <p:ph type="sldNum" sz="quarter" idx="5"/>
          </p:nvPr>
        </p:nvSpPr>
        <p:spPr/>
        <p:txBody>
          <a:bodyPr/>
          <a:lstStyle/>
          <a:p>
            <a:fld id="{FF6E64E3-8F4A-4C55-9057-2F69DE4AC2A6}" type="slidenum">
              <a:rPr lang="en-GB" smtClean="0"/>
              <a:t>1</a:t>
            </a:fld>
            <a:endParaRPr lang="en-GB"/>
          </a:p>
        </p:txBody>
      </p:sp>
    </p:spTree>
    <p:extLst>
      <p:ext uri="{BB962C8B-B14F-4D97-AF65-F5344CB8AC3E}">
        <p14:creationId xmlns:p14="http://schemas.microsoft.com/office/powerpoint/2010/main" val="664814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88F98-F08F-A13E-6657-7394FDA28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27CF20-5D50-BEBD-D3FE-6974A1BD5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3E5DC0-EBC1-DA19-99D4-8506C8630B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Method 6 uses the same frequency as method 5 and randomize a frequency between min and max of danger level and for that frequency a vulnerability value is also randomized between min and max curves.</a:t>
            </a:r>
          </a:p>
          <a:p>
            <a:endParaRPr lang="en-GB" dirty="0"/>
          </a:p>
        </p:txBody>
      </p:sp>
      <p:sp>
        <p:nvSpPr>
          <p:cNvPr id="4" name="Slide Number Placeholder 3">
            <a:extLst>
              <a:ext uri="{FF2B5EF4-FFF2-40B4-BE49-F238E27FC236}">
                <a16:creationId xmlns:a16="http://schemas.microsoft.com/office/drawing/2014/main" id="{27C34D15-6DB2-4B91-EA66-66EBAFF98CB8}"/>
              </a:ext>
            </a:extLst>
          </p:cNvPr>
          <p:cNvSpPr>
            <a:spLocks noGrp="1"/>
          </p:cNvSpPr>
          <p:nvPr>
            <p:ph type="sldNum" sz="quarter" idx="5"/>
          </p:nvPr>
        </p:nvSpPr>
        <p:spPr/>
        <p:txBody>
          <a:bodyPr/>
          <a:lstStyle/>
          <a:p>
            <a:fld id="{FF6E64E3-8F4A-4C55-9057-2F69DE4AC2A6}" type="slidenum">
              <a:rPr lang="en-GB" smtClean="0"/>
              <a:t>10</a:t>
            </a:fld>
            <a:endParaRPr lang="en-GB"/>
          </a:p>
        </p:txBody>
      </p:sp>
    </p:spTree>
    <p:extLst>
      <p:ext uri="{BB962C8B-B14F-4D97-AF65-F5344CB8AC3E}">
        <p14:creationId xmlns:p14="http://schemas.microsoft.com/office/powerpoint/2010/main" val="279362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 each building, the Monte Carlo approach with 10.000 simulations was used and here is the result for a building exposed to a debris flow hazard for 3 different return periods with low intensity danger level. Here are the vulnerability values generated with metho 3. Method 4, method 5, method 6.</a:t>
            </a:r>
          </a:p>
          <a:p>
            <a:r>
              <a:rPr lang="en-GB" dirty="0"/>
              <a:t>The risk values are sorted in ascending order and plotted against their cumulative percentage resulting the exceedance probability curve. </a:t>
            </a:r>
          </a:p>
          <a:p>
            <a:r>
              <a:rPr lang="en-GB" dirty="0"/>
              <a:t>Method 1 and 2 are plotted as vertical lines and the averages of all methods are plotted in a bar graph. </a:t>
            </a:r>
          </a:p>
        </p:txBody>
      </p:sp>
      <p:sp>
        <p:nvSpPr>
          <p:cNvPr id="4" name="Slide Number Placeholder 3"/>
          <p:cNvSpPr>
            <a:spLocks noGrp="1"/>
          </p:cNvSpPr>
          <p:nvPr>
            <p:ph type="sldNum" sz="quarter" idx="5"/>
          </p:nvPr>
        </p:nvSpPr>
        <p:spPr/>
        <p:txBody>
          <a:bodyPr/>
          <a:lstStyle/>
          <a:p>
            <a:fld id="{FF6E64E3-8F4A-4C55-9057-2F69DE4AC2A6}" type="slidenum">
              <a:rPr lang="en-GB" smtClean="0"/>
              <a:t>11</a:t>
            </a:fld>
            <a:endParaRPr lang="en-GB"/>
          </a:p>
        </p:txBody>
      </p:sp>
    </p:spTree>
    <p:extLst>
      <p:ext uri="{BB962C8B-B14F-4D97-AF65-F5344CB8AC3E}">
        <p14:creationId xmlns:p14="http://schemas.microsoft.com/office/powerpoint/2010/main" val="381749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C4C25-37B4-6718-16D2-C7604F9C8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4A5CE-DE02-7969-F5B1-4570C96DB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8F1144-BD87-4435-58C4-26A2775FD20A}"/>
              </a:ext>
            </a:extLst>
          </p:cNvPr>
          <p:cNvSpPr>
            <a:spLocks noGrp="1"/>
          </p:cNvSpPr>
          <p:nvPr>
            <p:ph type="body" idx="1"/>
          </p:nvPr>
        </p:nvSpPr>
        <p:spPr/>
        <p:txBody>
          <a:bodyPr/>
          <a:lstStyle/>
          <a:p>
            <a:r>
              <a:rPr lang="en-GB" dirty="0"/>
              <a:t>Or each building, the Monte Carlo approach with 10.000 simulations was used and here is the result for a building exposed to a debris flow hazard for 3 different return periods with low intensity danger level. Here are the vulnerability values generated with metho 3. Method 4, method 5, method 6.</a:t>
            </a:r>
          </a:p>
          <a:p>
            <a:r>
              <a:rPr lang="en-GB" dirty="0"/>
              <a:t>The risk values are sorted in ascending order and plotted against their cumulative percentage resulting the exceedance probability curve. </a:t>
            </a:r>
          </a:p>
          <a:p>
            <a:r>
              <a:rPr lang="en-GB" dirty="0"/>
              <a:t>Method 1 and 2 are plotted as vertical lines and the averages of all methods are plotted in a bar graph. </a:t>
            </a:r>
          </a:p>
        </p:txBody>
      </p:sp>
      <p:sp>
        <p:nvSpPr>
          <p:cNvPr id="4" name="Slide Number Placeholder 3">
            <a:extLst>
              <a:ext uri="{FF2B5EF4-FFF2-40B4-BE49-F238E27FC236}">
                <a16:creationId xmlns:a16="http://schemas.microsoft.com/office/drawing/2014/main" id="{744DE587-5D22-B4DA-1C07-66CF4D857B38}"/>
              </a:ext>
            </a:extLst>
          </p:cNvPr>
          <p:cNvSpPr>
            <a:spLocks noGrp="1"/>
          </p:cNvSpPr>
          <p:nvPr>
            <p:ph type="sldNum" sz="quarter" idx="5"/>
          </p:nvPr>
        </p:nvSpPr>
        <p:spPr/>
        <p:txBody>
          <a:bodyPr/>
          <a:lstStyle/>
          <a:p>
            <a:fld id="{FF6E64E3-8F4A-4C55-9057-2F69DE4AC2A6}" type="slidenum">
              <a:rPr lang="en-GB" smtClean="0"/>
              <a:t>12</a:t>
            </a:fld>
            <a:endParaRPr lang="en-GB"/>
          </a:p>
        </p:txBody>
      </p:sp>
    </p:spTree>
    <p:extLst>
      <p:ext uri="{BB962C8B-B14F-4D97-AF65-F5344CB8AC3E}">
        <p14:creationId xmlns:p14="http://schemas.microsoft.com/office/powerpoint/2010/main" val="204552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D538F-2067-7AFD-DA8B-CEB0D3F69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1319B3-ABFD-A5A3-C6AC-F97A50D80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09CDFF-E72F-21CB-20C9-148F4B46AEE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D0EB0E-DAEB-399A-F5D6-7900DC4A53F6}"/>
              </a:ext>
            </a:extLst>
          </p:cNvPr>
          <p:cNvSpPr>
            <a:spLocks noGrp="1"/>
          </p:cNvSpPr>
          <p:nvPr>
            <p:ph type="sldNum" sz="quarter" idx="5"/>
          </p:nvPr>
        </p:nvSpPr>
        <p:spPr/>
        <p:txBody>
          <a:bodyPr/>
          <a:lstStyle/>
          <a:p>
            <a:fld id="{FF6E64E3-8F4A-4C55-9057-2F69DE4AC2A6}" type="slidenum">
              <a:rPr lang="en-GB" smtClean="0"/>
              <a:t>13</a:t>
            </a:fld>
            <a:endParaRPr lang="en-GB"/>
          </a:p>
        </p:txBody>
      </p:sp>
    </p:spTree>
    <p:extLst>
      <p:ext uri="{BB962C8B-B14F-4D97-AF65-F5344CB8AC3E}">
        <p14:creationId xmlns:p14="http://schemas.microsoft.com/office/powerpoint/2010/main" val="243970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Natural hazards cause fatalities, injuries and damage to buildings and agriculture. Switzerland is prone to natural hazards which provoke damages on </a:t>
            </a:r>
            <a:r>
              <a:rPr lang="en-GB" sz="800" dirty="0"/>
              <a:t>average</a:t>
            </a:r>
            <a:r>
              <a:rPr lang="en-GB" sz="1000" dirty="0"/>
              <a:t> of </a:t>
            </a:r>
            <a:r>
              <a:rPr lang="en-GB" sz="1000" dirty="0">
                <a:solidFill>
                  <a:srgbClr val="FF0000"/>
                </a:solidFill>
              </a:rPr>
              <a:t>300 millions CHF per year. </a:t>
            </a:r>
            <a:r>
              <a:rPr lang="en-GB" sz="1000" dirty="0"/>
              <a:t>In a 69 years period the federal institute for forest, snow and landscape, registered 635 events which caused 1023 fatalities, mainly in the Alpine region. With global warming being more pronounced in Alpine regions, Climate-related hazards are expected to grow in the coming years.</a:t>
            </a:r>
          </a:p>
        </p:txBody>
      </p:sp>
      <p:sp>
        <p:nvSpPr>
          <p:cNvPr id="4" name="Slide Number Placeholder 3"/>
          <p:cNvSpPr>
            <a:spLocks noGrp="1"/>
          </p:cNvSpPr>
          <p:nvPr>
            <p:ph type="sldNum" sz="quarter" idx="5"/>
          </p:nvPr>
        </p:nvSpPr>
        <p:spPr/>
        <p:txBody>
          <a:bodyPr/>
          <a:lstStyle/>
          <a:p>
            <a:fld id="{FF6E64E3-8F4A-4C55-9057-2F69DE4AC2A6}" type="slidenum">
              <a:rPr lang="en-GB" smtClean="0"/>
              <a:t>2</a:t>
            </a:fld>
            <a:endParaRPr lang="en-GB"/>
          </a:p>
        </p:txBody>
      </p:sp>
    </p:spTree>
    <p:extLst>
      <p:ext uri="{BB962C8B-B14F-4D97-AF65-F5344CB8AC3E}">
        <p14:creationId xmlns:p14="http://schemas.microsoft.com/office/powerpoint/2010/main" val="4135697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B4B00-0C53-553D-E02A-78775404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6D36C-078B-9B87-9089-75E1F2CBE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DBB0B-0A80-FF18-D62D-C55E7EAFE19D}"/>
              </a:ext>
            </a:extLst>
          </p:cNvPr>
          <p:cNvSpPr>
            <a:spLocks noGrp="1"/>
          </p:cNvSpPr>
          <p:nvPr>
            <p:ph type="body" idx="1"/>
          </p:nvPr>
        </p:nvSpPr>
        <p:spPr/>
        <p:txBody>
          <a:bodyPr/>
          <a:lstStyle/>
          <a:p>
            <a:endParaRPr lang="en-GB" sz="1000" dirty="0"/>
          </a:p>
        </p:txBody>
      </p:sp>
      <p:sp>
        <p:nvSpPr>
          <p:cNvPr id="4" name="Slide Number Placeholder 3">
            <a:extLst>
              <a:ext uri="{FF2B5EF4-FFF2-40B4-BE49-F238E27FC236}">
                <a16:creationId xmlns:a16="http://schemas.microsoft.com/office/drawing/2014/main" id="{2A3153C9-3198-81DC-B855-3C3D549B475C}"/>
              </a:ext>
            </a:extLst>
          </p:cNvPr>
          <p:cNvSpPr>
            <a:spLocks noGrp="1"/>
          </p:cNvSpPr>
          <p:nvPr>
            <p:ph type="sldNum" sz="quarter" idx="5"/>
          </p:nvPr>
        </p:nvSpPr>
        <p:spPr/>
        <p:txBody>
          <a:bodyPr/>
          <a:lstStyle/>
          <a:p>
            <a:fld id="{FF6E64E3-8F4A-4C55-9057-2F69DE4AC2A6}" type="slidenum">
              <a:rPr lang="en-GB" smtClean="0"/>
              <a:t>3</a:t>
            </a:fld>
            <a:endParaRPr lang="en-GB"/>
          </a:p>
        </p:txBody>
      </p:sp>
    </p:spTree>
    <p:extLst>
      <p:ext uri="{BB962C8B-B14F-4D97-AF65-F5344CB8AC3E}">
        <p14:creationId xmlns:p14="http://schemas.microsoft.com/office/powerpoint/2010/main" val="2489319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66546-C7A8-721E-EEE0-C49B9C3AB7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AB94F-8EE1-74C5-E21D-A49C2F85DA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60EC2A-614A-548A-79FB-9E1586B1EC64}"/>
              </a:ext>
            </a:extLst>
          </p:cNvPr>
          <p:cNvSpPr>
            <a:spLocks noGrp="1"/>
          </p:cNvSpPr>
          <p:nvPr>
            <p:ph type="body" idx="1"/>
          </p:nvPr>
        </p:nvSpPr>
        <p:spPr/>
        <p:txBody>
          <a:bodyPr/>
          <a:lstStyle/>
          <a:p>
            <a:endParaRPr lang="en-GB" sz="1000" dirty="0"/>
          </a:p>
        </p:txBody>
      </p:sp>
      <p:sp>
        <p:nvSpPr>
          <p:cNvPr id="4" name="Slide Number Placeholder 3">
            <a:extLst>
              <a:ext uri="{FF2B5EF4-FFF2-40B4-BE49-F238E27FC236}">
                <a16:creationId xmlns:a16="http://schemas.microsoft.com/office/drawing/2014/main" id="{0968F9F3-9E14-B84E-6E9B-EF01CB806849}"/>
              </a:ext>
            </a:extLst>
          </p:cNvPr>
          <p:cNvSpPr>
            <a:spLocks noGrp="1"/>
          </p:cNvSpPr>
          <p:nvPr>
            <p:ph type="sldNum" sz="quarter" idx="5"/>
          </p:nvPr>
        </p:nvSpPr>
        <p:spPr/>
        <p:txBody>
          <a:bodyPr/>
          <a:lstStyle/>
          <a:p>
            <a:fld id="{FF6E64E3-8F4A-4C55-9057-2F69DE4AC2A6}" type="slidenum">
              <a:rPr lang="en-GB" smtClean="0"/>
              <a:t>4</a:t>
            </a:fld>
            <a:endParaRPr lang="en-GB"/>
          </a:p>
        </p:txBody>
      </p:sp>
    </p:spTree>
    <p:extLst>
      <p:ext uri="{BB962C8B-B14F-4D97-AF65-F5344CB8AC3E}">
        <p14:creationId xmlns:p14="http://schemas.microsoft.com/office/powerpoint/2010/main" val="16906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risk estimation was calculated following the Swiss method and is the result of the product of:</a:t>
            </a:r>
          </a:p>
        </p:txBody>
      </p:sp>
      <p:sp>
        <p:nvSpPr>
          <p:cNvPr id="4" name="Slide Number Placeholder 3"/>
          <p:cNvSpPr>
            <a:spLocks noGrp="1"/>
          </p:cNvSpPr>
          <p:nvPr>
            <p:ph type="sldNum" sz="quarter" idx="5"/>
          </p:nvPr>
        </p:nvSpPr>
        <p:spPr/>
        <p:txBody>
          <a:bodyPr/>
          <a:lstStyle/>
          <a:p>
            <a:fld id="{FF6E64E3-8F4A-4C55-9057-2F69DE4AC2A6}" type="slidenum">
              <a:rPr lang="en-GB" smtClean="0"/>
              <a:t>5</a:t>
            </a:fld>
            <a:endParaRPr lang="en-GB"/>
          </a:p>
        </p:txBody>
      </p:sp>
    </p:spTree>
    <p:extLst>
      <p:ext uri="{BB962C8B-B14F-4D97-AF65-F5344CB8AC3E}">
        <p14:creationId xmlns:p14="http://schemas.microsoft.com/office/powerpoint/2010/main" val="354077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 methods were developed to assess the buildings vulnerability. First method is based on the same values used by the Swiss Riskko application.</a:t>
            </a:r>
          </a:p>
          <a:p>
            <a:r>
              <a:rPr lang="en-GB" dirty="0"/>
              <a:t>Second method is literature–based. Vulnerability according to the type of building assigned based on the year of construction.</a:t>
            </a:r>
          </a:p>
          <a:p>
            <a:r>
              <a:rPr lang="en-GB" dirty="0"/>
              <a:t>Methods 3, 4, 5 and 6 are assessed using catastrophic models using the Monte Carlo simulation to add a probabilistic approach by generating random frequency and vulnerability values. </a:t>
            </a:r>
          </a:p>
        </p:txBody>
      </p:sp>
      <p:sp>
        <p:nvSpPr>
          <p:cNvPr id="4" name="Slide Number Placeholder 3"/>
          <p:cNvSpPr>
            <a:spLocks noGrp="1"/>
          </p:cNvSpPr>
          <p:nvPr>
            <p:ph type="sldNum" sz="quarter" idx="5"/>
          </p:nvPr>
        </p:nvSpPr>
        <p:spPr/>
        <p:txBody>
          <a:bodyPr/>
          <a:lstStyle/>
          <a:p>
            <a:fld id="{FF6E64E3-8F4A-4C55-9057-2F69DE4AC2A6}" type="slidenum">
              <a:rPr lang="en-GB" smtClean="0"/>
              <a:t>6</a:t>
            </a:fld>
            <a:endParaRPr lang="en-GB"/>
          </a:p>
        </p:txBody>
      </p:sp>
    </p:spTree>
    <p:extLst>
      <p:ext uri="{BB962C8B-B14F-4D97-AF65-F5344CB8AC3E}">
        <p14:creationId xmlns:p14="http://schemas.microsoft.com/office/powerpoint/2010/main" val="3399534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D4A34-4536-52EB-D2CF-E516CA2F29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9667F-A082-9ED3-0858-C66B8FBC6F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462AB-A40E-CC23-B161-ACAEDEA6ECEF}"/>
              </a:ext>
            </a:extLst>
          </p:cNvPr>
          <p:cNvSpPr>
            <a:spLocks noGrp="1"/>
          </p:cNvSpPr>
          <p:nvPr>
            <p:ph type="body" idx="1"/>
          </p:nvPr>
        </p:nvSpPr>
        <p:spPr/>
        <p:txBody>
          <a:bodyPr/>
          <a:lstStyle/>
          <a:p>
            <a:r>
              <a:rPr lang="en-GB" dirty="0"/>
              <a:t>First, a power law distribution was created based on the frequency and related intensity, for rockfall and debris flow. </a:t>
            </a:r>
          </a:p>
          <a:p>
            <a:r>
              <a:rPr lang="en-GB" dirty="0"/>
              <a:t>Second, the triangular distribution was used to construct max and min vulnerability curves based on 3 parameters obtained from expert opinion.</a:t>
            </a:r>
          </a:p>
          <a:p>
            <a:r>
              <a:rPr lang="en-GB" dirty="0"/>
              <a:t>Here is an example of a scenario with a return period of 30 years with a mean intensity danger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Method 3 random values were generated within all interval of frequency. The power law equation was used to compute the intensity and for that intensity, a vulnerability values is generated between min and max vulnerability curves.</a:t>
            </a:r>
          </a:p>
          <a:p>
            <a:r>
              <a:rPr lang="en-GB" dirty="0"/>
              <a:t> </a:t>
            </a:r>
          </a:p>
        </p:txBody>
      </p:sp>
      <p:sp>
        <p:nvSpPr>
          <p:cNvPr id="4" name="Slide Number Placeholder 3">
            <a:extLst>
              <a:ext uri="{FF2B5EF4-FFF2-40B4-BE49-F238E27FC236}">
                <a16:creationId xmlns:a16="http://schemas.microsoft.com/office/drawing/2014/main" id="{56B47752-AB34-7143-582B-6DBE04A42843}"/>
              </a:ext>
            </a:extLst>
          </p:cNvPr>
          <p:cNvSpPr>
            <a:spLocks noGrp="1"/>
          </p:cNvSpPr>
          <p:nvPr>
            <p:ph type="sldNum" sz="quarter" idx="5"/>
          </p:nvPr>
        </p:nvSpPr>
        <p:spPr/>
        <p:txBody>
          <a:bodyPr/>
          <a:lstStyle/>
          <a:p>
            <a:fld id="{FF6E64E3-8F4A-4C55-9057-2F69DE4AC2A6}" type="slidenum">
              <a:rPr lang="en-GB" smtClean="0"/>
              <a:t>7</a:t>
            </a:fld>
            <a:endParaRPr lang="en-GB"/>
          </a:p>
        </p:txBody>
      </p:sp>
    </p:spTree>
    <p:extLst>
      <p:ext uri="{BB962C8B-B14F-4D97-AF65-F5344CB8AC3E}">
        <p14:creationId xmlns:p14="http://schemas.microsoft.com/office/powerpoint/2010/main" val="1588251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295C-4765-C0B7-3D49-CBF941EF4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A0D3E-F2E1-3775-B30F-691B5B9DA4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272E2-AC3A-14F6-0066-ABC8AFC0B84E}"/>
              </a:ext>
            </a:extLst>
          </p:cNvPr>
          <p:cNvSpPr>
            <a:spLocks noGrp="1"/>
          </p:cNvSpPr>
          <p:nvPr>
            <p:ph type="body" idx="1"/>
          </p:nvPr>
        </p:nvSpPr>
        <p:spPr/>
        <p:txBody>
          <a:bodyPr/>
          <a:lstStyle/>
          <a:p>
            <a:r>
              <a:rPr lang="en-GB" dirty="0"/>
              <a:t>Method 4, uses the same frequency as method 3 and randomize a frequency between min and max of danger level and for that frequency a vulnerability value is also randomized between min and max curves.</a:t>
            </a:r>
          </a:p>
          <a:p>
            <a:endParaRPr lang="en-GB" dirty="0"/>
          </a:p>
        </p:txBody>
      </p:sp>
      <p:sp>
        <p:nvSpPr>
          <p:cNvPr id="4" name="Slide Number Placeholder 3">
            <a:extLst>
              <a:ext uri="{FF2B5EF4-FFF2-40B4-BE49-F238E27FC236}">
                <a16:creationId xmlns:a16="http://schemas.microsoft.com/office/drawing/2014/main" id="{14E54977-125F-DFFD-019A-D45D9FE1DC66}"/>
              </a:ext>
            </a:extLst>
          </p:cNvPr>
          <p:cNvSpPr>
            <a:spLocks noGrp="1"/>
          </p:cNvSpPr>
          <p:nvPr>
            <p:ph type="sldNum" sz="quarter" idx="5"/>
          </p:nvPr>
        </p:nvSpPr>
        <p:spPr/>
        <p:txBody>
          <a:bodyPr/>
          <a:lstStyle/>
          <a:p>
            <a:fld id="{FF6E64E3-8F4A-4C55-9057-2F69DE4AC2A6}" type="slidenum">
              <a:rPr lang="en-GB" smtClean="0"/>
              <a:t>8</a:t>
            </a:fld>
            <a:endParaRPr lang="en-GB"/>
          </a:p>
        </p:txBody>
      </p:sp>
    </p:spTree>
    <p:extLst>
      <p:ext uri="{BB962C8B-B14F-4D97-AF65-F5344CB8AC3E}">
        <p14:creationId xmlns:p14="http://schemas.microsoft.com/office/powerpoint/2010/main" val="3989719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7FEF2-1F87-4613-42A5-CF2B17BC3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E6430-D42F-0B16-F365-D53D95DE4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61158F-B6DA-9785-2AB1-AC4A0D501F40}"/>
              </a:ext>
            </a:extLst>
          </p:cNvPr>
          <p:cNvSpPr>
            <a:spLocks noGrp="1"/>
          </p:cNvSpPr>
          <p:nvPr>
            <p:ph type="body" idx="1"/>
          </p:nvPr>
        </p:nvSpPr>
        <p:spPr/>
        <p:txBody>
          <a:bodyPr/>
          <a:lstStyle/>
          <a:p>
            <a:r>
              <a:rPr lang="en-GB" dirty="0"/>
              <a:t>In Method 5 the frequency is generated within the intervals of the return period and uses the power law distribution to compute the intensity which is then used to randomize a vulnerability value.</a:t>
            </a:r>
          </a:p>
        </p:txBody>
      </p:sp>
      <p:sp>
        <p:nvSpPr>
          <p:cNvPr id="4" name="Slide Number Placeholder 3">
            <a:extLst>
              <a:ext uri="{FF2B5EF4-FFF2-40B4-BE49-F238E27FC236}">
                <a16:creationId xmlns:a16="http://schemas.microsoft.com/office/drawing/2014/main" id="{CB9FBC22-D331-1402-9D89-76BBB07E642D}"/>
              </a:ext>
            </a:extLst>
          </p:cNvPr>
          <p:cNvSpPr>
            <a:spLocks noGrp="1"/>
          </p:cNvSpPr>
          <p:nvPr>
            <p:ph type="sldNum" sz="quarter" idx="5"/>
          </p:nvPr>
        </p:nvSpPr>
        <p:spPr/>
        <p:txBody>
          <a:bodyPr/>
          <a:lstStyle/>
          <a:p>
            <a:fld id="{FF6E64E3-8F4A-4C55-9057-2F69DE4AC2A6}" type="slidenum">
              <a:rPr lang="en-GB" smtClean="0"/>
              <a:t>9</a:t>
            </a:fld>
            <a:endParaRPr lang="en-GB"/>
          </a:p>
        </p:txBody>
      </p:sp>
    </p:spTree>
    <p:extLst>
      <p:ext uri="{BB962C8B-B14F-4D97-AF65-F5344CB8AC3E}">
        <p14:creationId xmlns:p14="http://schemas.microsoft.com/office/powerpoint/2010/main" val="209405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D2AB6-58F6-3A20-B2B4-C135043FD7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249C35-B893-8C58-4CA6-C058F1A253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6CDFB7-CB18-01F8-49C8-6622174B4CA5}"/>
              </a:ext>
            </a:extLst>
          </p:cNvPr>
          <p:cNvSpPr>
            <a:spLocks noGrp="1"/>
          </p:cNvSpPr>
          <p:nvPr>
            <p:ph type="dt" sz="half" idx="10"/>
          </p:nvPr>
        </p:nvSpPr>
        <p:spPr/>
        <p:txBody>
          <a:bodyPr/>
          <a:lstStyle/>
          <a:p>
            <a:fld id="{AAF39EEA-6F05-4207-82CA-536C9E9F3177}" type="datetime1">
              <a:rPr lang="en-GB" smtClean="0"/>
              <a:t>30/04/2025</a:t>
            </a:fld>
            <a:endParaRPr lang="en-GB" dirty="0"/>
          </a:p>
        </p:txBody>
      </p:sp>
      <p:sp>
        <p:nvSpPr>
          <p:cNvPr id="5" name="Footer Placeholder 4">
            <a:extLst>
              <a:ext uri="{FF2B5EF4-FFF2-40B4-BE49-F238E27FC236}">
                <a16:creationId xmlns:a16="http://schemas.microsoft.com/office/drawing/2014/main" id="{9722BAD9-D5F8-7181-2764-B3980EEE907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B9F857C-56B4-B606-B6A9-C7E6594A39C2}"/>
              </a:ext>
            </a:extLst>
          </p:cNvPr>
          <p:cNvSpPr>
            <a:spLocks noGrp="1"/>
          </p:cNvSpPr>
          <p:nvPr>
            <p:ph type="sldNum" sz="quarter" idx="12"/>
          </p:nvPr>
        </p:nvSpPr>
        <p:spPr/>
        <p:txBody>
          <a:bodyPr/>
          <a:lstStyle/>
          <a:p>
            <a:fld id="{F8F14817-5C1D-41AC-A879-F7F1B081B050}" type="slidenum">
              <a:rPr lang="en-GB" smtClean="0"/>
              <a:t>‹N°›</a:t>
            </a:fld>
            <a:endParaRPr lang="en-GB" dirty="0"/>
          </a:p>
        </p:txBody>
      </p:sp>
    </p:spTree>
    <p:extLst>
      <p:ext uri="{BB962C8B-B14F-4D97-AF65-F5344CB8AC3E}">
        <p14:creationId xmlns:p14="http://schemas.microsoft.com/office/powerpoint/2010/main" val="270475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D002-74E7-6463-358C-9C4DE447D1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2587C7-D048-0F5B-6CE9-5C49C04BC2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7385A2-21FA-772E-B19F-75E0E6D1FA1E}"/>
              </a:ext>
            </a:extLst>
          </p:cNvPr>
          <p:cNvSpPr>
            <a:spLocks noGrp="1"/>
          </p:cNvSpPr>
          <p:nvPr>
            <p:ph type="dt" sz="half" idx="10"/>
          </p:nvPr>
        </p:nvSpPr>
        <p:spPr/>
        <p:txBody>
          <a:bodyPr/>
          <a:lstStyle/>
          <a:p>
            <a:fld id="{20743A27-9B15-4A10-8D35-48A59994D575}" type="datetime1">
              <a:rPr lang="en-GB" smtClean="0"/>
              <a:t>30/04/2025</a:t>
            </a:fld>
            <a:endParaRPr lang="en-GB" dirty="0"/>
          </a:p>
        </p:txBody>
      </p:sp>
      <p:sp>
        <p:nvSpPr>
          <p:cNvPr id="5" name="Footer Placeholder 4">
            <a:extLst>
              <a:ext uri="{FF2B5EF4-FFF2-40B4-BE49-F238E27FC236}">
                <a16:creationId xmlns:a16="http://schemas.microsoft.com/office/drawing/2014/main" id="{D3F8671B-5B92-9CF5-F876-80D33D6993A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BE5A55-6AFD-DD51-D80E-7CA4EEA88086}"/>
              </a:ext>
            </a:extLst>
          </p:cNvPr>
          <p:cNvSpPr>
            <a:spLocks noGrp="1"/>
          </p:cNvSpPr>
          <p:nvPr>
            <p:ph type="sldNum" sz="quarter" idx="12"/>
          </p:nvPr>
        </p:nvSpPr>
        <p:spPr/>
        <p:txBody>
          <a:bodyPr/>
          <a:lstStyle/>
          <a:p>
            <a:fld id="{F8F14817-5C1D-41AC-A879-F7F1B081B050}" type="slidenum">
              <a:rPr lang="en-GB" smtClean="0"/>
              <a:t>‹N°›</a:t>
            </a:fld>
            <a:endParaRPr lang="en-GB" dirty="0"/>
          </a:p>
        </p:txBody>
      </p:sp>
    </p:spTree>
    <p:extLst>
      <p:ext uri="{BB962C8B-B14F-4D97-AF65-F5344CB8AC3E}">
        <p14:creationId xmlns:p14="http://schemas.microsoft.com/office/powerpoint/2010/main" val="1779122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F24007-3DF9-9AD0-30FC-2CBF93C1B9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034EB8-34B5-21F1-A4AD-4F04C2BC05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3B8ECB-BD44-F4C2-0146-7E8CBCCF7014}"/>
              </a:ext>
            </a:extLst>
          </p:cNvPr>
          <p:cNvSpPr>
            <a:spLocks noGrp="1"/>
          </p:cNvSpPr>
          <p:nvPr>
            <p:ph type="dt" sz="half" idx="10"/>
          </p:nvPr>
        </p:nvSpPr>
        <p:spPr/>
        <p:txBody>
          <a:bodyPr/>
          <a:lstStyle/>
          <a:p>
            <a:fld id="{BF54E70B-CCEB-450D-A32A-0CBCD817A795}" type="datetime1">
              <a:rPr lang="en-GB" smtClean="0"/>
              <a:t>30/04/2025</a:t>
            </a:fld>
            <a:endParaRPr lang="en-GB" dirty="0"/>
          </a:p>
        </p:txBody>
      </p:sp>
      <p:sp>
        <p:nvSpPr>
          <p:cNvPr id="5" name="Footer Placeholder 4">
            <a:extLst>
              <a:ext uri="{FF2B5EF4-FFF2-40B4-BE49-F238E27FC236}">
                <a16:creationId xmlns:a16="http://schemas.microsoft.com/office/drawing/2014/main" id="{1AE90B5C-EE6A-FDDD-45F4-706C70278D6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886DCC-0307-DDE6-09D3-94C4D18FD363}"/>
              </a:ext>
            </a:extLst>
          </p:cNvPr>
          <p:cNvSpPr>
            <a:spLocks noGrp="1"/>
          </p:cNvSpPr>
          <p:nvPr>
            <p:ph type="sldNum" sz="quarter" idx="12"/>
          </p:nvPr>
        </p:nvSpPr>
        <p:spPr/>
        <p:txBody>
          <a:bodyPr/>
          <a:lstStyle/>
          <a:p>
            <a:fld id="{F8F14817-5C1D-41AC-A879-F7F1B081B050}" type="slidenum">
              <a:rPr lang="en-GB" smtClean="0"/>
              <a:t>‹N°›</a:t>
            </a:fld>
            <a:endParaRPr lang="en-GB" dirty="0"/>
          </a:p>
        </p:txBody>
      </p:sp>
    </p:spTree>
    <p:extLst>
      <p:ext uri="{BB962C8B-B14F-4D97-AF65-F5344CB8AC3E}">
        <p14:creationId xmlns:p14="http://schemas.microsoft.com/office/powerpoint/2010/main" val="307527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FB3C-AF69-3A98-2B48-F51DD02C78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81BAEE-6C4B-BF32-76BC-2E4E7B4126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1EFEB9-CEB6-3EE4-EB3D-F4D56BA3AB54}"/>
              </a:ext>
            </a:extLst>
          </p:cNvPr>
          <p:cNvSpPr>
            <a:spLocks noGrp="1"/>
          </p:cNvSpPr>
          <p:nvPr>
            <p:ph type="dt" sz="half" idx="10"/>
          </p:nvPr>
        </p:nvSpPr>
        <p:spPr/>
        <p:txBody>
          <a:bodyPr/>
          <a:lstStyle/>
          <a:p>
            <a:fld id="{61DCD886-6E73-4858-8E2B-CB6A8318E6D7}" type="datetime1">
              <a:rPr lang="en-GB" smtClean="0"/>
              <a:t>30/04/2025</a:t>
            </a:fld>
            <a:endParaRPr lang="en-GB" dirty="0"/>
          </a:p>
        </p:txBody>
      </p:sp>
      <p:sp>
        <p:nvSpPr>
          <p:cNvPr id="5" name="Footer Placeholder 4">
            <a:extLst>
              <a:ext uri="{FF2B5EF4-FFF2-40B4-BE49-F238E27FC236}">
                <a16:creationId xmlns:a16="http://schemas.microsoft.com/office/drawing/2014/main" id="{5208D778-A993-0CA1-9A04-E982D55DA32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AD558C-4531-14C1-C4B3-351DBC590986}"/>
              </a:ext>
            </a:extLst>
          </p:cNvPr>
          <p:cNvSpPr>
            <a:spLocks noGrp="1"/>
          </p:cNvSpPr>
          <p:nvPr>
            <p:ph type="sldNum" sz="quarter" idx="12"/>
          </p:nvPr>
        </p:nvSpPr>
        <p:spPr/>
        <p:txBody>
          <a:bodyPr/>
          <a:lstStyle/>
          <a:p>
            <a:fld id="{F8F14817-5C1D-41AC-A879-F7F1B081B050}" type="slidenum">
              <a:rPr lang="en-GB" smtClean="0"/>
              <a:t>‹N°›</a:t>
            </a:fld>
            <a:endParaRPr lang="en-GB" dirty="0"/>
          </a:p>
        </p:txBody>
      </p:sp>
    </p:spTree>
    <p:extLst>
      <p:ext uri="{BB962C8B-B14F-4D97-AF65-F5344CB8AC3E}">
        <p14:creationId xmlns:p14="http://schemas.microsoft.com/office/powerpoint/2010/main" val="325661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50CC9-9F56-1662-FEA0-23003C3B46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6909A7-5517-BB19-BAC6-08B954F573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4A38B3-C821-00B5-39DD-BBB1E66BFA0A}"/>
              </a:ext>
            </a:extLst>
          </p:cNvPr>
          <p:cNvSpPr>
            <a:spLocks noGrp="1"/>
          </p:cNvSpPr>
          <p:nvPr>
            <p:ph type="dt" sz="half" idx="10"/>
          </p:nvPr>
        </p:nvSpPr>
        <p:spPr/>
        <p:txBody>
          <a:bodyPr/>
          <a:lstStyle/>
          <a:p>
            <a:fld id="{50CC22A4-E90B-49E8-B4A8-846B782B408C}" type="datetime1">
              <a:rPr lang="en-GB" smtClean="0"/>
              <a:t>30/04/2025</a:t>
            </a:fld>
            <a:endParaRPr lang="en-GB" dirty="0"/>
          </a:p>
        </p:txBody>
      </p:sp>
      <p:sp>
        <p:nvSpPr>
          <p:cNvPr id="5" name="Footer Placeholder 4">
            <a:extLst>
              <a:ext uri="{FF2B5EF4-FFF2-40B4-BE49-F238E27FC236}">
                <a16:creationId xmlns:a16="http://schemas.microsoft.com/office/drawing/2014/main" id="{F562A95A-7F9A-DE7A-F00C-6E3947FBCA6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84F4158-E630-1B32-0E37-E0333A57D2BE}"/>
              </a:ext>
            </a:extLst>
          </p:cNvPr>
          <p:cNvSpPr>
            <a:spLocks noGrp="1"/>
          </p:cNvSpPr>
          <p:nvPr>
            <p:ph type="sldNum" sz="quarter" idx="12"/>
          </p:nvPr>
        </p:nvSpPr>
        <p:spPr/>
        <p:txBody>
          <a:bodyPr/>
          <a:lstStyle/>
          <a:p>
            <a:fld id="{F8F14817-5C1D-41AC-A879-F7F1B081B050}" type="slidenum">
              <a:rPr lang="en-GB" smtClean="0"/>
              <a:t>‹N°›</a:t>
            </a:fld>
            <a:endParaRPr lang="en-GB" dirty="0"/>
          </a:p>
        </p:txBody>
      </p:sp>
    </p:spTree>
    <p:extLst>
      <p:ext uri="{BB962C8B-B14F-4D97-AF65-F5344CB8AC3E}">
        <p14:creationId xmlns:p14="http://schemas.microsoft.com/office/powerpoint/2010/main" val="387918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EFFC-0760-F601-73B6-DDAF28BF31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80C106-7D35-357D-53F7-7763722F24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CB6500-0D93-09AC-9766-9B96A11990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210CB0-05D3-CE7E-81F2-EA1DE48EBA66}"/>
              </a:ext>
            </a:extLst>
          </p:cNvPr>
          <p:cNvSpPr>
            <a:spLocks noGrp="1"/>
          </p:cNvSpPr>
          <p:nvPr>
            <p:ph type="dt" sz="half" idx="10"/>
          </p:nvPr>
        </p:nvSpPr>
        <p:spPr/>
        <p:txBody>
          <a:bodyPr/>
          <a:lstStyle/>
          <a:p>
            <a:fld id="{D5F32F49-4CD1-4AA6-8FC9-177FBC4B8B18}" type="datetime1">
              <a:rPr lang="en-GB" smtClean="0"/>
              <a:t>30/04/2025</a:t>
            </a:fld>
            <a:endParaRPr lang="en-GB" dirty="0"/>
          </a:p>
        </p:txBody>
      </p:sp>
      <p:sp>
        <p:nvSpPr>
          <p:cNvPr id="6" name="Footer Placeholder 5">
            <a:extLst>
              <a:ext uri="{FF2B5EF4-FFF2-40B4-BE49-F238E27FC236}">
                <a16:creationId xmlns:a16="http://schemas.microsoft.com/office/drawing/2014/main" id="{E667EDA4-4C92-83FC-8CA2-4CFA1B6285E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8F34256-39D9-2012-843F-A059EAE6A99E}"/>
              </a:ext>
            </a:extLst>
          </p:cNvPr>
          <p:cNvSpPr>
            <a:spLocks noGrp="1"/>
          </p:cNvSpPr>
          <p:nvPr>
            <p:ph type="sldNum" sz="quarter" idx="12"/>
          </p:nvPr>
        </p:nvSpPr>
        <p:spPr/>
        <p:txBody>
          <a:bodyPr/>
          <a:lstStyle/>
          <a:p>
            <a:fld id="{F8F14817-5C1D-41AC-A879-F7F1B081B050}" type="slidenum">
              <a:rPr lang="en-GB" smtClean="0"/>
              <a:t>‹N°›</a:t>
            </a:fld>
            <a:endParaRPr lang="en-GB" dirty="0"/>
          </a:p>
        </p:txBody>
      </p:sp>
    </p:spTree>
    <p:extLst>
      <p:ext uri="{BB962C8B-B14F-4D97-AF65-F5344CB8AC3E}">
        <p14:creationId xmlns:p14="http://schemas.microsoft.com/office/powerpoint/2010/main" val="404795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42BB-0EF1-D905-7464-DBCE00D3E8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9E37D1-14B6-F3F5-5D4F-0815373B73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B03CA2-5CDC-0DA6-27A6-F7253CDAEC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4DD4C3-8B95-999E-3E4C-B9C886E68E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D6898A-410E-C37B-A101-0460ACA7CD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56AAC4-5EAD-61C2-A3B9-9EB344C01A01}"/>
              </a:ext>
            </a:extLst>
          </p:cNvPr>
          <p:cNvSpPr>
            <a:spLocks noGrp="1"/>
          </p:cNvSpPr>
          <p:nvPr>
            <p:ph type="dt" sz="half" idx="10"/>
          </p:nvPr>
        </p:nvSpPr>
        <p:spPr/>
        <p:txBody>
          <a:bodyPr/>
          <a:lstStyle/>
          <a:p>
            <a:fld id="{48E4FBCB-DE99-48F7-A140-C49C41ABD0C4}" type="datetime1">
              <a:rPr lang="en-GB" smtClean="0"/>
              <a:t>30/04/2025</a:t>
            </a:fld>
            <a:endParaRPr lang="en-GB" dirty="0"/>
          </a:p>
        </p:txBody>
      </p:sp>
      <p:sp>
        <p:nvSpPr>
          <p:cNvPr id="8" name="Footer Placeholder 7">
            <a:extLst>
              <a:ext uri="{FF2B5EF4-FFF2-40B4-BE49-F238E27FC236}">
                <a16:creationId xmlns:a16="http://schemas.microsoft.com/office/drawing/2014/main" id="{010ED930-8E45-5E8A-58F4-626F5F1137F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EAE4020-1507-A502-B7DF-E991B04108D2}"/>
              </a:ext>
            </a:extLst>
          </p:cNvPr>
          <p:cNvSpPr>
            <a:spLocks noGrp="1"/>
          </p:cNvSpPr>
          <p:nvPr>
            <p:ph type="sldNum" sz="quarter" idx="12"/>
          </p:nvPr>
        </p:nvSpPr>
        <p:spPr/>
        <p:txBody>
          <a:bodyPr/>
          <a:lstStyle/>
          <a:p>
            <a:fld id="{F8F14817-5C1D-41AC-A879-F7F1B081B050}" type="slidenum">
              <a:rPr lang="en-GB" smtClean="0"/>
              <a:t>‹N°›</a:t>
            </a:fld>
            <a:endParaRPr lang="en-GB" dirty="0"/>
          </a:p>
        </p:txBody>
      </p:sp>
    </p:spTree>
    <p:extLst>
      <p:ext uri="{BB962C8B-B14F-4D97-AF65-F5344CB8AC3E}">
        <p14:creationId xmlns:p14="http://schemas.microsoft.com/office/powerpoint/2010/main" val="415560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59BE9-D410-16D6-ABC6-A25F4839F7F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51AA3B-29AA-3A51-438B-39C8782A1474}"/>
              </a:ext>
            </a:extLst>
          </p:cNvPr>
          <p:cNvSpPr>
            <a:spLocks noGrp="1"/>
          </p:cNvSpPr>
          <p:nvPr>
            <p:ph type="dt" sz="half" idx="10"/>
          </p:nvPr>
        </p:nvSpPr>
        <p:spPr/>
        <p:txBody>
          <a:bodyPr/>
          <a:lstStyle/>
          <a:p>
            <a:fld id="{1C0C0DEE-7108-4365-B240-9B5A22133ADC}" type="datetime1">
              <a:rPr lang="en-GB" smtClean="0"/>
              <a:t>30/04/2025</a:t>
            </a:fld>
            <a:endParaRPr lang="en-GB" dirty="0"/>
          </a:p>
        </p:txBody>
      </p:sp>
      <p:sp>
        <p:nvSpPr>
          <p:cNvPr id="4" name="Footer Placeholder 3">
            <a:extLst>
              <a:ext uri="{FF2B5EF4-FFF2-40B4-BE49-F238E27FC236}">
                <a16:creationId xmlns:a16="http://schemas.microsoft.com/office/drawing/2014/main" id="{903D40D3-E5C1-F02D-7DD8-FF8CDFFD527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3477568-96D7-D0A8-E01E-2BBC02C8F901}"/>
              </a:ext>
            </a:extLst>
          </p:cNvPr>
          <p:cNvSpPr>
            <a:spLocks noGrp="1"/>
          </p:cNvSpPr>
          <p:nvPr>
            <p:ph type="sldNum" sz="quarter" idx="12"/>
          </p:nvPr>
        </p:nvSpPr>
        <p:spPr/>
        <p:txBody>
          <a:bodyPr/>
          <a:lstStyle/>
          <a:p>
            <a:fld id="{F8F14817-5C1D-41AC-A879-F7F1B081B050}" type="slidenum">
              <a:rPr lang="en-GB" smtClean="0"/>
              <a:t>‹N°›</a:t>
            </a:fld>
            <a:endParaRPr lang="en-GB" dirty="0"/>
          </a:p>
        </p:txBody>
      </p:sp>
    </p:spTree>
    <p:extLst>
      <p:ext uri="{BB962C8B-B14F-4D97-AF65-F5344CB8AC3E}">
        <p14:creationId xmlns:p14="http://schemas.microsoft.com/office/powerpoint/2010/main" val="951835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23A4E9-1DC4-A714-827F-1FFE0117F848}"/>
              </a:ext>
            </a:extLst>
          </p:cNvPr>
          <p:cNvSpPr>
            <a:spLocks noGrp="1"/>
          </p:cNvSpPr>
          <p:nvPr>
            <p:ph type="dt" sz="half" idx="10"/>
          </p:nvPr>
        </p:nvSpPr>
        <p:spPr/>
        <p:txBody>
          <a:bodyPr/>
          <a:lstStyle/>
          <a:p>
            <a:fld id="{FAD87904-C8D0-4578-9F22-48614AF2309B}" type="datetime1">
              <a:rPr lang="en-GB" smtClean="0"/>
              <a:t>30/04/2025</a:t>
            </a:fld>
            <a:endParaRPr lang="en-GB" dirty="0"/>
          </a:p>
        </p:txBody>
      </p:sp>
      <p:sp>
        <p:nvSpPr>
          <p:cNvPr id="3" name="Footer Placeholder 2">
            <a:extLst>
              <a:ext uri="{FF2B5EF4-FFF2-40B4-BE49-F238E27FC236}">
                <a16:creationId xmlns:a16="http://schemas.microsoft.com/office/drawing/2014/main" id="{59B0B6D1-9035-FA93-2AC4-923CD763E7E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D25D2AF-3EA0-8843-569E-E3522C138E60}"/>
              </a:ext>
            </a:extLst>
          </p:cNvPr>
          <p:cNvSpPr>
            <a:spLocks noGrp="1"/>
          </p:cNvSpPr>
          <p:nvPr>
            <p:ph type="sldNum" sz="quarter" idx="12"/>
          </p:nvPr>
        </p:nvSpPr>
        <p:spPr/>
        <p:txBody>
          <a:bodyPr/>
          <a:lstStyle/>
          <a:p>
            <a:fld id="{F8F14817-5C1D-41AC-A879-F7F1B081B050}" type="slidenum">
              <a:rPr lang="en-GB" smtClean="0"/>
              <a:t>‹N°›</a:t>
            </a:fld>
            <a:endParaRPr lang="en-GB" dirty="0"/>
          </a:p>
        </p:txBody>
      </p:sp>
    </p:spTree>
    <p:extLst>
      <p:ext uri="{BB962C8B-B14F-4D97-AF65-F5344CB8AC3E}">
        <p14:creationId xmlns:p14="http://schemas.microsoft.com/office/powerpoint/2010/main" val="250536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E806-44B3-E948-EB47-D4C9C6EAA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B72B3E-448E-E0AC-99A4-EF0A908E1C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7DE8FC-9564-0C84-1384-6D532A3AF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B15E9B-4864-1A71-A016-11A1E61EF340}"/>
              </a:ext>
            </a:extLst>
          </p:cNvPr>
          <p:cNvSpPr>
            <a:spLocks noGrp="1"/>
          </p:cNvSpPr>
          <p:nvPr>
            <p:ph type="dt" sz="half" idx="10"/>
          </p:nvPr>
        </p:nvSpPr>
        <p:spPr/>
        <p:txBody>
          <a:bodyPr/>
          <a:lstStyle/>
          <a:p>
            <a:fld id="{0BEA0BFB-6F7A-4D25-8B56-92577AF6A520}" type="datetime1">
              <a:rPr lang="en-GB" smtClean="0"/>
              <a:t>30/04/2025</a:t>
            </a:fld>
            <a:endParaRPr lang="en-GB" dirty="0"/>
          </a:p>
        </p:txBody>
      </p:sp>
      <p:sp>
        <p:nvSpPr>
          <p:cNvPr id="6" name="Footer Placeholder 5">
            <a:extLst>
              <a:ext uri="{FF2B5EF4-FFF2-40B4-BE49-F238E27FC236}">
                <a16:creationId xmlns:a16="http://schemas.microsoft.com/office/drawing/2014/main" id="{AE78B71B-2A62-2251-D9C9-30E49B00AA1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9ED5A1B-798D-D77A-B7D2-00171D2BC56E}"/>
              </a:ext>
            </a:extLst>
          </p:cNvPr>
          <p:cNvSpPr>
            <a:spLocks noGrp="1"/>
          </p:cNvSpPr>
          <p:nvPr>
            <p:ph type="sldNum" sz="quarter" idx="12"/>
          </p:nvPr>
        </p:nvSpPr>
        <p:spPr/>
        <p:txBody>
          <a:bodyPr/>
          <a:lstStyle/>
          <a:p>
            <a:fld id="{F8F14817-5C1D-41AC-A879-F7F1B081B050}" type="slidenum">
              <a:rPr lang="en-GB" smtClean="0"/>
              <a:t>‹N°›</a:t>
            </a:fld>
            <a:endParaRPr lang="en-GB" dirty="0"/>
          </a:p>
        </p:txBody>
      </p:sp>
    </p:spTree>
    <p:extLst>
      <p:ext uri="{BB962C8B-B14F-4D97-AF65-F5344CB8AC3E}">
        <p14:creationId xmlns:p14="http://schemas.microsoft.com/office/powerpoint/2010/main" val="227896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A593-6F4F-831D-7EDB-BA51A5A2FC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13B4E4-F8E2-D5FB-43C2-96C63DA084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B7DE2A0-AA41-E426-5492-E6F1B7F47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1798E-4F5F-D95C-22B4-E16E9F9828E6}"/>
              </a:ext>
            </a:extLst>
          </p:cNvPr>
          <p:cNvSpPr>
            <a:spLocks noGrp="1"/>
          </p:cNvSpPr>
          <p:nvPr>
            <p:ph type="dt" sz="half" idx="10"/>
          </p:nvPr>
        </p:nvSpPr>
        <p:spPr/>
        <p:txBody>
          <a:bodyPr/>
          <a:lstStyle/>
          <a:p>
            <a:fld id="{35593E59-92BA-4FD0-9CA9-66C65B7779AD}" type="datetime1">
              <a:rPr lang="en-GB" smtClean="0"/>
              <a:t>30/04/2025</a:t>
            </a:fld>
            <a:endParaRPr lang="en-GB" dirty="0"/>
          </a:p>
        </p:txBody>
      </p:sp>
      <p:sp>
        <p:nvSpPr>
          <p:cNvPr id="6" name="Footer Placeholder 5">
            <a:extLst>
              <a:ext uri="{FF2B5EF4-FFF2-40B4-BE49-F238E27FC236}">
                <a16:creationId xmlns:a16="http://schemas.microsoft.com/office/drawing/2014/main" id="{A2993689-4E67-5EF8-43DF-B68E2414D20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5AC8231-CFDA-9C58-0434-759157AE2066}"/>
              </a:ext>
            </a:extLst>
          </p:cNvPr>
          <p:cNvSpPr>
            <a:spLocks noGrp="1"/>
          </p:cNvSpPr>
          <p:nvPr>
            <p:ph type="sldNum" sz="quarter" idx="12"/>
          </p:nvPr>
        </p:nvSpPr>
        <p:spPr/>
        <p:txBody>
          <a:bodyPr/>
          <a:lstStyle/>
          <a:p>
            <a:fld id="{F8F14817-5C1D-41AC-A879-F7F1B081B050}" type="slidenum">
              <a:rPr lang="en-GB" smtClean="0"/>
              <a:t>‹N°›</a:t>
            </a:fld>
            <a:endParaRPr lang="en-GB" dirty="0"/>
          </a:p>
        </p:txBody>
      </p:sp>
    </p:spTree>
    <p:extLst>
      <p:ext uri="{BB962C8B-B14F-4D97-AF65-F5344CB8AC3E}">
        <p14:creationId xmlns:p14="http://schemas.microsoft.com/office/powerpoint/2010/main" val="46658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8E5AD3-956B-3A2D-A857-FB59A9BA83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4C40D4-9BB6-B38C-0F5E-73453CD78B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9DAEBE-461C-C22C-0D02-3FBB371759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EB65B-8B2E-44B3-A759-496764AD27DD}" type="datetime1">
              <a:rPr lang="en-GB" smtClean="0"/>
              <a:t>30/04/2025</a:t>
            </a:fld>
            <a:endParaRPr lang="en-GB" dirty="0"/>
          </a:p>
        </p:txBody>
      </p:sp>
      <p:sp>
        <p:nvSpPr>
          <p:cNvPr id="5" name="Footer Placeholder 4">
            <a:extLst>
              <a:ext uri="{FF2B5EF4-FFF2-40B4-BE49-F238E27FC236}">
                <a16:creationId xmlns:a16="http://schemas.microsoft.com/office/drawing/2014/main" id="{0F8369BE-7FF9-EA4C-6C81-0611FFFFA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3D1FEA-501B-5FFE-78C7-5FE1D52EA2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14817-5C1D-41AC-A879-F7F1B081B050}" type="slidenum">
              <a:rPr lang="en-GB" smtClean="0"/>
              <a:t>‹N°›</a:t>
            </a:fld>
            <a:endParaRPr lang="en-GB" dirty="0"/>
          </a:p>
        </p:txBody>
      </p:sp>
    </p:spTree>
    <p:extLst>
      <p:ext uri="{BB962C8B-B14F-4D97-AF65-F5344CB8AC3E}">
        <p14:creationId xmlns:p14="http://schemas.microsoft.com/office/powerpoint/2010/main" val="2305180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housing-stat.ch/fr/madd/public.html#acces_via_url"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hyperlink" Target="https://geodienste.ch/downloads/gefahrenkart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105F-8BE2-FE40-BF62-B042347B51EC}"/>
              </a:ext>
            </a:extLst>
          </p:cNvPr>
          <p:cNvSpPr>
            <a:spLocks noGrp="1"/>
          </p:cNvSpPr>
          <p:nvPr>
            <p:ph type="ctrTitle"/>
          </p:nvPr>
        </p:nvSpPr>
        <p:spPr>
          <a:xfrm>
            <a:off x="945271" y="3136375"/>
            <a:ext cx="10483037" cy="870422"/>
          </a:xfrm>
        </p:spPr>
        <p:txBody>
          <a:bodyPr vert="horz" lIns="91440" tIns="45720" rIns="91440" bIns="45720" rtlCol="0">
            <a:noAutofit/>
          </a:bodyPr>
          <a:lstStyle/>
          <a:p>
            <a:pPr>
              <a:lnSpc>
                <a:spcPct val="150000"/>
              </a:lnSpc>
              <a:spcBef>
                <a:spcPts val="1000"/>
              </a:spcBef>
              <a:buFont typeface="Arial" panose="020B0604020202020204" pitchFamily="34" charset="0"/>
            </a:pPr>
            <a:r>
              <a:rPr lang="en-US" sz="2000" dirty="0">
                <a:latin typeface="Arial" panose="020B0604020202020204" pitchFamily="34" charset="0"/>
                <a:cs typeface="Arial" panose="020B0604020202020204" pitchFamily="34" charset="0"/>
              </a:rPr>
              <a:t>b</a:t>
            </a:r>
            <a:r>
              <a:rPr lang="en-US" sz="2000" i="0" dirty="0">
                <a:effectLst/>
                <a:latin typeface="Arial" panose="020B0604020202020204" pitchFamily="34" charset="0"/>
                <a:cs typeface="Arial" panose="020B0604020202020204" pitchFamily="34" charset="0"/>
              </a:rPr>
              <a:t>y:</a:t>
            </a:r>
            <a:br>
              <a:rPr lang="en-US" sz="2000" i="0" dirty="0">
                <a:effectLst/>
                <a:latin typeface="Arial" panose="020B0604020202020204" pitchFamily="34" charset="0"/>
                <a:cs typeface="Arial" panose="020B0604020202020204" pitchFamily="34" charset="0"/>
              </a:rPr>
            </a:br>
            <a:r>
              <a:rPr lang="en-US" sz="2000" i="0" dirty="0">
                <a:effectLst/>
                <a:latin typeface="Arial" panose="020B0604020202020204" pitchFamily="34" charset="0"/>
                <a:cs typeface="Arial" panose="020B0604020202020204" pitchFamily="34" charset="0"/>
              </a:rPr>
              <a:t>Peixoto, H., Jaboyedoff, M., and Derron, M.-H</a:t>
            </a:r>
            <a:endParaRPr lang="en-GB" sz="2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68FF52D-2637-17E9-0204-58CF9FF3AE92}"/>
              </a:ext>
            </a:extLst>
          </p:cNvPr>
          <p:cNvSpPr>
            <a:spLocks noGrp="1"/>
          </p:cNvSpPr>
          <p:nvPr>
            <p:ph type="subTitle" idx="1"/>
          </p:nvPr>
        </p:nvSpPr>
        <p:spPr>
          <a:xfrm>
            <a:off x="1260967" y="1038603"/>
            <a:ext cx="9975993" cy="1408341"/>
          </a:xfrm>
        </p:spPr>
        <p:txBody>
          <a:bodyPr>
            <a:noAutofit/>
          </a:bodyPr>
          <a:lstStyle/>
          <a:p>
            <a:pPr algn="ctr">
              <a:lnSpc>
                <a:spcPct val="115000"/>
              </a:lnSpc>
            </a:pPr>
            <a:r>
              <a:rPr lang="en-US" sz="3000" b="1" dirty="0">
                <a:solidFill>
                  <a:schemeClr val="accent1"/>
                </a:solidFill>
                <a:effectLst/>
                <a:latin typeface="Sans Serif"/>
                <a:ea typeface="Arial" panose="020B0604020202020204" pitchFamily="34" charset="0"/>
              </a:rPr>
              <a:t>Web GIS Application for Natural Hazards Risk Assessment </a:t>
            </a:r>
          </a:p>
          <a:p>
            <a:pPr algn="ctr">
              <a:lnSpc>
                <a:spcPct val="115000"/>
              </a:lnSpc>
            </a:pPr>
            <a:r>
              <a:rPr lang="en-US" sz="3000" b="1" dirty="0">
                <a:solidFill>
                  <a:schemeClr val="accent1"/>
                </a:solidFill>
                <a:effectLst/>
                <a:latin typeface="Sans Serif"/>
                <a:ea typeface="Arial" panose="020B0604020202020204" pitchFamily="34" charset="0"/>
              </a:rPr>
              <a:t>Based on Incomplete Data</a:t>
            </a:r>
            <a:endParaRPr lang="en-US" sz="3000" dirty="0">
              <a:solidFill>
                <a:schemeClr val="accent1"/>
              </a:solidFill>
              <a:effectLst/>
              <a:latin typeface="Sans Serif"/>
              <a:ea typeface="Arial" panose="020B0604020202020204" pitchFamily="34" charset="0"/>
            </a:endParaRPr>
          </a:p>
        </p:txBody>
      </p:sp>
      <p:pic>
        <p:nvPicPr>
          <p:cNvPr id="6" name="Picture 5" descr="A logo for a university&#10;&#10;Description automatically generated">
            <a:extLst>
              <a:ext uri="{FF2B5EF4-FFF2-40B4-BE49-F238E27FC236}">
                <a16:creationId xmlns:a16="http://schemas.microsoft.com/office/drawing/2014/main" id="{7DAAE534-65D2-F6ED-30EE-22ED011F6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7" y="5375836"/>
            <a:ext cx="1725003" cy="1065190"/>
          </a:xfrm>
          <a:prstGeom prst="rect">
            <a:avLst/>
          </a:prstGeom>
        </p:spPr>
      </p:pic>
      <p:pic>
        <p:nvPicPr>
          <p:cNvPr id="10" name="Graphic 9">
            <a:extLst>
              <a:ext uri="{FF2B5EF4-FFF2-40B4-BE49-F238E27FC236}">
                <a16:creationId xmlns:a16="http://schemas.microsoft.com/office/drawing/2014/main" id="{D71480D2-87FA-6BBC-940D-A53656CE33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12828" y="5566650"/>
            <a:ext cx="1986293" cy="703479"/>
          </a:xfrm>
          <a:prstGeom prst="rect">
            <a:avLst/>
          </a:prstGeom>
        </p:spPr>
      </p:pic>
      <p:pic>
        <p:nvPicPr>
          <p:cNvPr id="18" name="Picture 17" descr="A logo for a university&#10;&#10;Description automatically generated">
            <a:extLst>
              <a:ext uri="{FF2B5EF4-FFF2-40B4-BE49-F238E27FC236}">
                <a16:creationId xmlns:a16="http://schemas.microsoft.com/office/drawing/2014/main" id="{46B86FFF-30C1-D31B-0082-51DAEA6915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7147" y="5443581"/>
            <a:ext cx="1761111" cy="949619"/>
          </a:xfrm>
          <a:prstGeom prst="rect">
            <a:avLst/>
          </a:prstGeom>
        </p:spPr>
      </p:pic>
      <p:sp>
        <p:nvSpPr>
          <p:cNvPr id="7" name="Subtitle 2">
            <a:extLst>
              <a:ext uri="{FF2B5EF4-FFF2-40B4-BE49-F238E27FC236}">
                <a16:creationId xmlns:a16="http://schemas.microsoft.com/office/drawing/2014/main" id="{9CDEEAE7-8DFC-CEA1-AC70-9681B956E519}"/>
              </a:ext>
            </a:extLst>
          </p:cNvPr>
          <p:cNvSpPr txBox="1">
            <a:spLocks/>
          </p:cNvSpPr>
          <p:nvPr/>
        </p:nvSpPr>
        <p:spPr>
          <a:xfrm>
            <a:off x="7012660" y="5091804"/>
            <a:ext cx="4448946" cy="10378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15000"/>
              </a:lnSpc>
            </a:pPr>
            <a:endParaRPr lang="en-GB" sz="1800" dirty="0">
              <a:latin typeface="Arial" panose="020B0604020202020204" pitchFamily="34" charset="0"/>
              <a:cs typeface="+mn-cs"/>
            </a:endParaRPr>
          </a:p>
          <a:p>
            <a:pPr algn="r">
              <a:lnSpc>
                <a:spcPct val="115000"/>
              </a:lnSpc>
            </a:pPr>
            <a:endParaRPr lang="en-GB" sz="1800" dirty="0">
              <a:latin typeface="Arial" panose="020B0604020202020204" pitchFamily="34" charset="0"/>
            </a:endParaRPr>
          </a:p>
          <a:p>
            <a:pPr algn="r">
              <a:lnSpc>
                <a:spcPct val="115000"/>
              </a:lnSpc>
            </a:pPr>
            <a:endParaRPr lang="en-GB" sz="1800" dirty="0">
              <a:effectLst/>
              <a:latin typeface="Arial" panose="020B0604020202020204" pitchFamily="34" charset="0"/>
              <a:ea typeface="Arial" panose="020B0604020202020204" pitchFamily="34" charset="0"/>
            </a:endParaRPr>
          </a:p>
        </p:txBody>
      </p:sp>
      <p:pic>
        <p:nvPicPr>
          <p:cNvPr id="1026" name="Picture 2">
            <a:extLst>
              <a:ext uri="{FF2B5EF4-FFF2-40B4-BE49-F238E27FC236}">
                <a16:creationId xmlns:a16="http://schemas.microsoft.com/office/drawing/2014/main" id="{16A69C1E-99FB-B9B7-578A-15CF2EAA8A6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268" t="16612" r="887" b="18902"/>
          <a:stretch/>
        </p:blipFill>
        <p:spPr bwMode="auto">
          <a:xfrm>
            <a:off x="8785582" y="5615764"/>
            <a:ext cx="1028700" cy="69213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BCB98C0E-96AA-AB8C-4396-1A9D1F47A82A}"/>
              </a:ext>
            </a:extLst>
          </p:cNvPr>
          <p:cNvPicPr>
            <a:picLocks noChangeAspect="1"/>
          </p:cNvPicPr>
          <p:nvPr/>
        </p:nvPicPr>
        <p:blipFill>
          <a:blip r:embed="rId8"/>
          <a:stretch>
            <a:fillRect/>
          </a:stretch>
        </p:blipFill>
        <p:spPr>
          <a:xfrm>
            <a:off x="9707596" y="5863486"/>
            <a:ext cx="1986293" cy="406643"/>
          </a:xfrm>
          <a:prstGeom prst="rect">
            <a:avLst/>
          </a:prstGeom>
        </p:spPr>
      </p:pic>
    </p:spTree>
    <p:extLst>
      <p:ext uri="{BB962C8B-B14F-4D97-AF65-F5344CB8AC3E}">
        <p14:creationId xmlns:p14="http://schemas.microsoft.com/office/powerpoint/2010/main" val="247100523"/>
      </p:ext>
    </p:extLst>
  </p:cSld>
  <p:clrMapOvr>
    <a:masterClrMapping/>
  </p:clrMapOvr>
  <mc:AlternateContent xmlns:mc="http://schemas.openxmlformats.org/markup-compatibility/2006" xmlns:p14="http://schemas.microsoft.com/office/powerpoint/2010/main">
    <mc:Choice Requires="p14">
      <p:transition spd="slow" p14:dur="2000" advTm="12317"/>
    </mc:Choice>
    <mc:Fallback xmlns="">
      <p:transition spd="slow" advTm="1231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0DF4D-9C83-C2FF-1F0A-200DAD67A789}"/>
            </a:ext>
          </a:extLst>
        </p:cNvPr>
        <p:cNvGrpSpPr/>
        <p:nvPr/>
      </p:nvGrpSpPr>
      <p:grpSpPr>
        <a:xfrm>
          <a:off x="0" y="0"/>
          <a:ext cx="0" cy="0"/>
          <a:chOff x="0" y="0"/>
          <a:chExt cx="0" cy="0"/>
        </a:xfrm>
      </p:grpSpPr>
      <p:graphicFrame>
        <p:nvGraphicFramePr>
          <p:cNvPr id="70" name="Tableau 69">
            <a:extLst>
              <a:ext uri="{FF2B5EF4-FFF2-40B4-BE49-F238E27FC236}">
                <a16:creationId xmlns:a16="http://schemas.microsoft.com/office/drawing/2014/main" id="{0CD2D196-E044-D96A-F47A-5EFBD89C5974}"/>
              </a:ext>
            </a:extLst>
          </p:cNvPr>
          <p:cNvGraphicFramePr>
            <a:graphicFrameLocks noGrp="1"/>
          </p:cNvGraphicFramePr>
          <p:nvPr>
            <p:extLst>
              <p:ext uri="{D42A27DB-BD31-4B8C-83A1-F6EECF244321}">
                <p14:modId xmlns:p14="http://schemas.microsoft.com/office/powerpoint/2010/main" val="3624540054"/>
              </p:ext>
            </p:extLst>
          </p:nvPr>
        </p:nvGraphicFramePr>
        <p:xfrm>
          <a:off x="965299" y="5193744"/>
          <a:ext cx="3431635" cy="968504"/>
        </p:xfrm>
        <a:graphic>
          <a:graphicData uri="http://schemas.openxmlformats.org/drawingml/2006/table">
            <a:tbl>
              <a:tblPr firstRow="1" bandRow="1">
                <a:tableStyleId>{5C22544A-7EE6-4342-B048-85BDC9FD1C3A}</a:tableStyleId>
              </a:tblPr>
              <a:tblGrid>
                <a:gridCol w="1686720">
                  <a:extLst>
                    <a:ext uri="{9D8B030D-6E8A-4147-A177-3AD203B41FA5}">
                      <a16:colId xmlns:a16="http://schemas.microsoft.com/office/drawing/2014/main" val="637907214"/>
                    </a:ext>
                  </a:extLst>
                </a:gridCol>
                <a:gridCol w="1744915">
                  <a:extLst>
                    <a:ext uri="{9D8B030D-6E8A-4147-A177-3AD203B41FA5}">
                      <a16:colId xmlns:a16="http://schemas.microsoft.com/office/drawing/2014/main" val="3155775786"/>
                    </a:ext>
                  </a:extLst>
                </a:gridCol>
              </a:tblGrid>
              <a:tr h="435236">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Return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Danger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667355"/>
                  </a:ext>
                </a:extLst>
              </a:tr>
              <a:tr h="533268">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Mean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7213050"/>
                  </a:ext>
                </a:extLst>
              </a:tr>
            </a:tbl>
          </a:graphicData>
        </a:graphic>
      </p:graphicFrame>
      <p:sp>
        <p:nvSpPr>
          <p:cNvPr id="71" name="Rectangle 70">
            <a:extLst>
              <a:ext uri="{FF2B5EF4-FFF2-40B4-BE49-F238E27FC236}">
                <a16:creationId xmlns:a16="http://schemas.microsoft.com/office/drawing/2014/main" id="{A003CFC5-F595-496D-87BC-20320E634955}"/>
              </a:ext>
            </a:extLst>
          </p:cNvPr>
          <p:cNvSpPr/>
          <p:nvPr/>
        </p:nvSpPr>
        <p:spPr>
          <a:xfrm>
            <a:off x="931864" y="4665697"/>
            <a:ext cx="1692179" cy="492122"/>
          </a:xfrm>
          <a:prstGeom prst="rect">
            <a:avLst/>
          </a:prstGeom>
          <a:noFill/>
        </p:spPr>
        <p:txBody>
          <a:bodyPr wrap="square" lIns="91440" tIns="45720" rIns="91440" bIns="45720">
            <a:spAutoFit/>
          </a:bodyPr>
          <a:lstStyle/>
          <a:p>
            <a:pPr algn="l">
              <a:lnSpc>
                <a:spcPct val="115000"/>
              </a:lnSpc>
            </a:pPr>
            <a:r>
              <a:rPr lang="en-US" sz="2400" b="1" dirty="0">
                <a:latin typeface="Sans Serif"/>
              </a:rPr>
              <a:t>Example</a:t>
            </a:r>
          </a:p>
        </p:txBody>
      </p:sp>
      <p:pic>
        <p:nvPicPr>
          <p:cNvPr id="3" name="Picture 2" descr="A graph of a graph&#10;&#10;Description automatically generated with medium confidence">
            <a:extLst>
              <a:ext uri="{FF2B5EF4-FFF2-40B4-BE49-F238E27FC236}">
                <a16:creationId xmlns:a16="http://schemas.microsoft.com/office/drawing/2014/main" id="{7BA664ED-03D5-5A67-DCB8-574269AE2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573" y="1294894"/>
            <a:ext cx="4228367" cy="2078443"/>
          </a:xfrm>
          <a:prstGeom prst="rect">
            <a:avLst/>
          </a:prstGeom>
          <a:ln>
            <a:solidFill>
              <a:schemeClr val="bg1">
                <a:lumMod val="65000"/>
              </a:schemeClr>
            </a:solidFill>
          </a:ln>
        </p:spPr>
      </p:pic>
      <p:sp>
        <p:nvSpPr>
          <p:cNvPr id="2" name="Rectangle 1">
            <a:extLst>
              <a:ext uri="{FF2B5EF4-FFF2-40B4-BE49-F238E27FC236}">
                <a16:creationId xmlns:a16="http://schemas.microsoft.com/office/drawing/2014/main" id="{EAB8A12B-2976-5599-7B67-3E48747E3B4D}"/>
              </a:ext>
            </a:extLst>
          </p:cNvPr>
          <p:cNvSpPr/>
          <p:nvPr/>
        </p:nvSpPr>
        <p:spPr>
          <a:xfrm>
            <a:off x="2624043" y="971623"/>
            <a:ext cx="2597128" cy="338554"/>
          </a:xfrm>
          <a:prstGeom prst="rect">
            <a:avLst/>
          </a:prstGeom>
          <a:noFill/>
        </p:spPr>
        <p:txBody>
          <a:bodyPr wrap="square" lIns="91440" tIns="45720" rIns="91440" bIns="45720">
            <a:spAutoFit/>
          </a:bodyPr>
          <a:lstStyle/>
          <a:p>
            <a:r>
              <a:rPr lang="en-US" sz="16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Power law distribution</a:t>
            </a:r>
            <a:endParaRPr lang="fr-CH" sz="1600" i="0" dirty="0">
              <a:solidFill>
                <a:srgbClr val="1F2937"/>
              </a:solidFill>
              <a:effectLst/>
              <a:latin typeface="Font-Bold"/>
            </a:endParaRPr>
          </a:p>
        </p:txBody>
      </p:sp>
      <p:sp>
        <p:nvSpPr>
          <p:cNvPr id="15" name="Rectangle 14">
            <a:extLst>
              <a:ext uri="{FF2B5EF4-FFF2-40B4-BE49-F238E27FC236}">
                <a16:creationId xmlns:a16="http://schemas.microsoft.com/office/drawing/2014/main" id="{285C0ACF-EE22-8523-2A2C-2E3685DC0E07}"/>
              </a:ext>
            </a:extLst>
          </p:cNvPr>
          <p:cNvSpPr/>
          <p:nvPr/>
        </p:nvSpPr>
        <p:spPr>
          <a:xfrm>
            <a:off x="149858" y="1543189"/>
            <a:ext cx="953429" cy="646331"/>
          </a:xfrm>
          <a:prstGeom prst="rect">
            <a:avLst/>
          </a:prstGeom>
          <a:noFill/>
        </p:spPr>
        <p:txBody>
          <a:bodyPr wrap="square" lIns="91440" tIns="45720" rIns="91440" bIns="45720">
            <a:spAutoFit/>
          </a:bodyPr>
          <a:lstStyle/>
          <a:p>
            <a:r>
              <a:rPr lang="en-US" sz="1200" cap="none" spc="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Random Return Period</a:t>
            </a:r>
            <a:endParaRPr lang="fr-CH" sz="1200" i="0" dirty="0">
              <a:solidFill>
                <a:schemeClr val="accent2"/>
              </a:solidFill>
              <a:effectLst/>
              <a:latin typeface="Font-Bold"/>
            </a:endParaRPr>
          </a:p>
        </p:txBody>
      </p:sp>
      <p:pic>
        <p:nvPicPr>
          <p:cNvPr id="24" name="Picture 23" descr="A graph of a power line&#10;&#10;Description automatically generated">
            <a:extLst>
              <a:ext uri="{FF2B5EF4-FFF2-40B4-BE49-F238E27FC236}">
                <a16:creationId xmlns:a16="http://schemas.microsoft.com/office/drawing/2014/main" id="{07C12D92-B74E-0D5B-6706-A90FC1A1CAEA}"/>
              </a:ext>
            </a:extLst>
          </p:cNvPr>
          <p:cNvPicPr>
            <a:picLocks noChangeAspect="1"/>
          </p:cNvPicPr>
          <p:nvPr/>
        </p:nvPicPr>
        <p:blipFill rotWithShape="1">
          <a:blip r:embed="rId4">
            <a:extLst>
              <a:ext uri="{28A0092B-C50C-407E-A947-70E740481C1C}">
                <a14:useLocalDpi xmlns:a14="http://schemas.microsoft.com/office/drawing/2010/main" val="0"/>
              </a:ext>
            </a:extLst>
          </a:blip>
          <a:srcRect l="3097" t="11170" r="-104" b="908"/>
          <a:stretch/>
        </p:blipFill>
        <p:spPr>
          <a:xfrm>
            <a:off x="1196487" y="1262466"/>
            <a:ext cx="4856894" cy="2619533"/>
          </a:xfrm>
          <a:prstGeom prst="rect">
            <a:avLst/>
          </a:prstGeom>
        </p:spPr>
      </p:pic>
      <p:cxnSp>
        <p:nvCxnSpPr>
          <p:cNvPr id="32" name="Straight Connector 31">
            <a:extLst>
              <a:ext uri="{FF2B5EF4-FFF2-40B4-BE49-F238E27FC236}">
                <a16:creationId xmlns:a16="http://schemas.microsoft.com/office/drawing/2014/main" id="{D02AA950-1ADB-BEB4-D95D-59EF6457A397}"/>
              </a:ext>
            </a:extLst>
          </p:cNvPr>
          <p:cNvCxnSpPr>
            <a:cxnSpLocks/>
          </p:cNvCxnSpPr>
          <p:nvPr/>
        </p:nvCxnSpPr>
        <p:spPr>
          <a:xfrm>
            <a:off x="1129213" y="1613209"/>
            <a:ext cx="1688640" cy="0"/>
          </a:xfrm>
          <a:prstGeom prst="line">
            <a:avLst/>
          </a:prstGeom>
          <a:ln w="127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E0CB067B-3613-DFDA-A0BA-63884FFCDBDB}"/>
              </a:ext>
            </a:extLst>
          </p:cNvPr>
          <p:cNvCxnSpPr>
            <a:cxnSpLocks/>
          </p:cNvCxnSpPr>
          <p:nvPr/>
        </p:nvCxnSpPr>
        <p:spPr>
          <a:xfrm>
            <a:off x="1057991" y="2119499"/>
            <a:ext cx="1759862" cy="0"/>
          </a:xfrm>
          <a:prstGeom prst="line">
            <a:avLst/>
          </a:prstGeom>
          <a:ln w="127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E3B822A5-094C-CE14-82D3-C4E3E86104A8}"/>
              </a:ext>
            </a:extLst>
          </p:cNvPr>
          <p:cNvCxnSpPr>
            <a:cxnSpLocks/>
          </p:cNvCxnSpPr>
          <p:nvPr/>
        </p:nvCxnSpPr>
        <p:spPr>
          <a:xfrm>
            <a:off x="2823071" y="1656102"/>
            <a:ext cx="2325" cy="46339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E807F89-D2D9-71FD-5B13-D9338EC31445}"/>
              </a:ext>
            </a:extLst>
          </p:cNvPr>
          <p:cNvCxnSpPr>
            <a:cxnSpLocks/>
          </p:cNvCxnSpPr>
          <p:nvPr/>
        </p:nvCxnSpPr>
        <p:spPr>
          <a:xfrm>
            <a:off x="2825396" y="2121880"/>
            <a:ext cx="0" cy="48952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9FB4CCB-0A27-FB70-5E1F-79DB8F0FE95E}"/>
              </a:ext>
            </a:extLst>
          </p:cNvPr>
          <p:cNvCxnSpPr>
            <a:cxnSpLocks/>
          </p:cNvCxnSpPr>
          <p:nvPr/>
        </p:nvCxnSpPr>
        <p:spPr>
          <a:xfrm>
            <a:off x="2826041" y="2613786"/>
            <a:ext cx="0" cy="2433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BD259D7-FA2F-7277-98DC-70F428E7FCB6}"/>
              </a:ext>
            </a:extLst>
          </p:cNvPr>
          <p:cNvCxnSpPr>
            <a:cxnSpLocks/>
          </p:cNvCxnSpPr>
          <p:nvPr/>
        </p:nvCxnSpPr>
        <p:spPr>
          <a:xfrm flipH="1">
            <a:off x="2877249" y="2121880"/>
            <a:ext cx="919000"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CA3D4CD2-F55E-203B-82FA-1913CEF6C177}"/>
              </a:ext>
            </a:extLst>
          </p:cNvPr>
          <p:cNvCxnSpPr>
            <a:cxnSpLocks/>
          </p:cNvCxnSpPr>
          <p:nvPr/>
        </p:nvCxnSpPr>
        <p:spPr>
          <a:xfrm flipH="1">
            <a:off x="2877249" y="2613786"/>
            <a:ext cx="1858541" cy="5418"/>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8" name="Rectangle 57">
            <a:extLst>
              <a:ext uri="{FF2B5EF4-FFF2-40B4-BE49-F238E27FC236}">
                <a16:creationId xmlns:a16="http://schemas.microsoft.com/office/drawing/2014/main" id="{3FAF8385-F2FF-2ECC-321C-D6F046E05E53}"/>
              </a:ext>
            </a:extLst>
          </p:cNvPr>
          <p:cNvSpPr/>
          <p:nvPr/>
        </p:nvSpPr>
        <p:spPr>
          <a:xfrm>
            <a:off x="3442004" y="4029955"/>
            <a:ext cx="1460046" cy="461665"/>
          </a:xfrm>
          <a:prstGeom prst="rect">
            <a:avLst/>
          </a:prstGeom>
          <a:noFill/>
        </p:spPr>
        <p:txBody>
          <a:bodyPr wrap="square" lIns="91440" tIns="45720" rIns="91440" bIns="45720">
            <a:spAutoFit/>
          </a:bodyPr>
          <a:lstStyle/>
          <a:p>
            <a:pPr algn="ctr"/>
            <a:r>
              <a:rPr lang="en-US" sz="1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Random frequency [0.033 – 0.3333]</a:t>
            </a:r>
            <a:endParaRPr lang="en-US" sz="12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id="{C6344C56-7985-A891-5DFA-709EACA8DFF7}"/>
              </a:ext>
            </a:extLst>
          </p:cNvPr>
          <p:cNvSpPr/>
          <p:nvPr/>
        </p:nvSpPr>
        <p:spPr>
          <a:xfrm>
            <a:off x="4838360" y="4131436"/>
            <a:ext cx="927812" cy="276999"/>
          </a:xfrm>
          <a:prstGeom prst="rect">
            <a:avLst/>
          </a:prstGeom>
          <a:noFill/>
        </p:spPr>
        <p:txBody>
          <a:bodyPr wrap="square" lIns="91440" tIns="45720" rIns="91440" bIns="45720">
            <a:spAutoFit/>
          </a:bodyPr>
          <a:lstStyle/>
          <a:p>
            <a:pPr algn="ctr"/>
            <a:r>
              <a:rPr lang="en-US" sz="1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1"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0.1746</a:t>
            </a:r>
          </a:p>
        </p:txBody>
      </p:sp>
      <p:sp>
        <p:nvSpPr>
          <p:cNvPr id="64" name="Rectangle 63">
            <a:extLst>
              <a:ext uri="{FF2B5EF4-FFF2-40B4-BE49-F238E27FC236}">
                <a16:creationId xmlns:a16="http://schemas.microsoft.com/office/drawing/2014/main" id="{23E27A56-8692-2A35-1765-C9A980C6B575}"/>
              </a:ext>
            </a:extLst>
          </p:cNvPr>
          <p:cNvSpPr/>
          <p:nvPr/>
        </p:nvSpPr>
        <p:spPr>
          <a:xfrm>
            <a:off x="2166154" y="1754955"/>
            <a:ext cx="668462" cy="246221"/>
          </a:xfrm>
          <a:prstGeom prst="rect">
            <a:avLst/>
          </a:prstGeom>
          <a:noFill/>
        </p:spPr>
        <p:txBody>
          <a:bodyPr wrap="square" lIns="91440" tIns="45720" rIns="91440" bIns="45720">
            <a:spAutoFit/>
          </a:bodyPr>
          <a:lstStyle/>
          <a:p>
            <a:pPr algn="ctr"/>
            <a:r>
              <a:rPr lang="en-US" sz="100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RP =30</a:t>
            </a:r>
            <a:endParaRPr lang="en-US" sz="1000" b="0" cap="none" spc="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FB9444D5-9EA8-5735-0BCE-D85495298434}"/>
              </a:ext>
            </a:extLst>
          </p:cNvPr>
          <p:cNvSpPr/>
          <p:nvPr/>
        </p:nvSpPr>
        <p:spPr>
          <a:xfrm>
            <a:off x="2132416" y="2265606"/>
            <a:ext cx="736296" cy="246221"/>
          </a:xfrm>
          <a:prstGeom prst="rect">
            <a:avLst/>
          </a:prstGeom>
          <a:noFill/>
        </p:spPr>
        <p:txBody>
          <a:bodyPr wrap="square" lIns="91440" tIns="45720" rIns="91440" bIns="45720">
            <a:spAutoFit/>
          </a:bodyPr>
          <a:lstStyle/>
          <a:p>
            <a:pPr algn="ctr"/>
            <a:r>
              <a:rPr lang="en-US" sz="100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RP = 100</a:t>
            </a:r>
            <a:endParaRPr lang="en-US" sz="1000" b="0" cap="none" spc="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85EF5884-ADB8-9B63-5B5E-D550323CA042}"/>
              </a:ext>
            </a:extLst>
          </p:cNvPr>
          <p:cNvSpPr/>
          <p:nvPr/>
        </p:nvSpPr>
        <p:spPr>
          <a:xfrm>
            <a:off x="2084119" y="2608303"/>
            <a:ext cx="812500" cy="246221"/>
          </a:xfrm>
          <a:prstGeom prst="rect">
            <a:avLst/>
          </a:prstGeom>
          <a:noFill/>
        </p:spPr>
        <p:txBody>
          <a:bodyPr wrap="square" lIns="91440" tIns="45720" rIns="91440" bIns="45720">
            <a:spAutoFit/>
          </a:bodyPr>
          <a:lstStyle/>
          <a:p>
            <a:pPr algn="ctr"/>
            <a:r>
              <a:rPr lang="en-US" sz="100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RP = 300</a:t>
            </a:r>
            <a:endParaRPr lang="en-US" sz="1000" b="0" cap="none" spc="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5" name="Rectangle 94">
            <a:extLst>
              <a:ext uri="{FF2B5EF4-FFF2-40B4-BE49-F238E27FC236}">
                <a16:creationId xmlns:a16="http://schemas.microsoft.com/office/drawing/2014/main" id="{ED40263A-09C5-781E-0E84-68A41529B06A}"/>
              </a:ext>
            </a:extLst>
          </p:cNvPr>
          <p:cNvSpPr/>
          <p:nvPr/>
        </p:nvSpPr>
        <p:spPr>
          <a:xfrm>
            <a:off x="8089717" y="810058"/>
            <a:ext cx="2843651" cy="338554"/>
          </a:xfrm>
          <a:prstGeom prst="rect">
            <a:avLst/>
          </a:prstGeom>
          <a:noFill/>
        </p:spPr>
        <p:txBody>
          <a:bodyPr wrap="square" lIns="91440" tIns="45720" rIns="91440" bIns="45720">
            <a:spAutoFit/>
          </a:bodyPr>
          <a:lstStyle/>
          <a:p>
            <a:r>
              <a:rPr lang="en-US" sz="16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Triangular distribution</a:t>
            </a:r>
            <a:endParaRPr lang="fr-CH" sz="1600" i="0" dirty="0">
              <a:solidFill>
                <a:srgbClr val="1F2937"/>
              </a:solidFill>
              <a:effectLst/>
              <a:latin typeface="Font-Bold"/>
            </a:endParaRPr>
          </a:p>
        </p:txBody>
      </p:sp>
      <p:sp>
        <p:nvSpPr>
          <p:cNvPr id="96" name="Rectangle 95">
            <a:extLst>
              <a:ext uri="{FF2B5EF4-FFF2-40B4-BE49-F238E27FC236}">
                <a16:creationId xmlns:a16="http://schemas.microsoft.com/office/drawing/2014/main" id="{7A5FA00F-BF24-F0E1-73D3-BA4CD310B4A1}"/>
              </a:ext>
            </a:extLst>
          </p:cNvPr>
          <p:cNvSpPr/>
          <p:nvPr/>
        </p:nvSpPr>
        <p:spPr>
          <a:xfrm>
            <a:off x="7717364" y="1075520"/>
            <a:ext cx="3213418" cy="246221"/>
          </a:xfrm>
          <a:prstGeom prst="rect">
            <a:avLst/>
          </a:prstGeom>
          <a:noFill/>
        </p:spPr>
        <p:txBody>
          <a:bodyPr wrap="square" lIns="91440" tIns="45720" rIns="91440" bIns="45720">
            <a:spAutoFit/>
          </a:bodyPr>
          <a:lstStyle/>
          <a:p>
            <a:r>
              <a:rPr lang="en-US" sz="1000" i="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 parameters a=lowest; b = Highest; c = Most likely</a:t>
            </a:r>
            <a:endParaRPr lang="fr-CH" sz="1000" i="0" dirty="0">
              <a:solidFill>
                <a:srgbClr val="1F2937"/>
              </a:solidFill>
              <a:effectLst/>
              <a:latin typeface="Font-Bold"/>
            </a:endParaRPr>
          </a:p>
        </p:txBody>
      </p:sp>
      <p:sp>
        <p:nvSpPr>
          <p:cNvPr id="30" name="Left Brace 29">
            <a:extLst>
              <a:ext uri="{FF2B5EF4-FFF2-40B4-BE49-F238E27FC236}">
                <a16:creationId xmlns:a16="http://schemas.microsoft.com/office/drawing/2014/main" id="{6682B9A0-4351-7C9F-4471-FF64DE8CAD56}"/>
              </a:ext>
            </a:extLst>
          </p:cNvPr>
          <p:cNvSpPr/>
          <p:nvPr/>
        </p:nvSpPr>
        <p:spPr>
          <a:xfrm>
            <a:off x="875651" y="1613210"/>
            <a:ext cx="182340" cy="506290"/>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A8D27E2C-D58D-0977-8570-B46D5A1239F9}"/>
              </a:ext>
            </a:extLst>
          </p:cNvPr>
          <p:cNvCxnSpPr>
            <a:cxnSpLocks/>
          </p:cNvCxnSpPr>
          <p:nvPr/>
        </p:nvCxnSpPr>
        <p:spPr>
          <a:xfrm>
            <a:off x="8730455" y="2373611"/>
            <a:ext cx="0" cy="678243"/>
          </a:xfrm>
          <a:prstGeom prst="line">
            <a:avLst/>
          </a:prstGeom>
          <a:ln w="127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7389716-A308-4297-9BC9-9D2DE1F9F7CB}"/>
              </a:ext>
            </a:extLst>
          </p:cNvPr>
          <p:cNvCxnSpPr>
            <a:cxnSpLocks/>
          </p:cNvCxnSpPr>
          <p:nvPr/>
        </p:nvCxnSpPr>
        <p:spPr>
          <a:xfrm flipH="1" flipV="1">
            <a:off x="7765284" y="2304155"/>
            <a:ext cx="943129" cy="4652"/>
          </a:xfrm>
          <a:prstGeom prst="line">
            <a:avLst/>
          </a:prstGeom>
          <a:ln w="127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16" name="Flowchart: Connector 15">
            <a:extLst>
              <a:ext uri="{FF2B5EF4-FFF2-40B4-BE49-F238E27FC236}">
                <a16:creationId xmlns:a16="http://schemas.microsoft.com/office/drawing/2014/main" id="{ACC67D9B-5E01-4DFC-8712-BD24AD117C42}"/>
              </a:ext>
            </a:extLst>
          </p:cNvPr>
          <p:cNvSpPr/>
          <p:nvPr/>
        </p:nvSpPr>
        <p:spPr>
          <a:xfrm>
            <a:off x="8687660" y="2234699"/>
            <a:ext cx="108419" cy="138912"/>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E72B7F33-72DB-7126-4640-3108874DB785}"/>
              </a:ext>
            </a:extLst>
          </p:cNvPr>
          <p:cNvSpPr/>
          <p:nvPr/>
        </p:nvSpPr>
        <p:spPr>
          <a:xfrm>
            <a:off x="7447487" y="2155370"/>
            <a:ext cx="428027" cy="276999"/>
          </a:xfrm>
          <a:prstGeom prst="rect">
            <a:avLst/>
          </a:prstGeom>
          <a:solidFill>
            <a:schemeClr val="bg1"/>
          </a:solidFill>
        </p:spPr>
        <p:txBody>
          <a:bodyPr wrap="square" lIns="91440" tIns="45720" rIns="91440" bIns="45720">
            <a:spAutoFit/>
          </a:bodyPr>
          <a:lstStyle/>
          <a:p>
            <a:pPr algn="ctr"/>
            <a:r>
              <a:rPr lang="en-US" sz="1200" dirty="0">
                <a:ln w="0"/>
                <a:solidFill>
                  <a:schemeClr val="accent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0,5</a:t>
            </a:r>
            <a:endParaRPr lang="en-US" sz="1200" b="0" cap="none" spc="0" dirty="0">
              <a:ln w="0"/>
              <a:solidFill>
                <a:schemeClr val="accent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8" name="Left Brace 47">
            <a:extLst>
              <a:ext uri="{FF2B5EF4-FFF2-40B4-BE49-F238E27FC236}">
                <a16:creationId xmlns:a16="http://schemas.microsoft.com/office/drawing/2014/main" id="{FDFCA4BD-3CE6-0BD4-8F0C-034A6EA7388D}"/>
              </a:ext>
            </a:extLst>
          </p:cNvPr>
          <p:cNvSpPr/>
          <p:nvPr/>
        </p:nvSpPr>
        <p:spPr>
          <a:xfrm rot="16200000">
            <a:off x="7631562" y="2922699"/>
            <a:ext cx="102917" cy="383160"/>
          </a:xfrm>
          <a:prstGeom prst="leftBrace">
            <a:avLst/>
          </a:prstGeom>
          <a:solidFill>
            <a:srgbClr val="FFFF00"/>
          </a:solidFill>
          <a:ln w="3175">
            <a:solidFill>
              <a:schemeClr val="tx1"/>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ID4096"/>
          </a:p>
        </p:txBody>
      </p:sp>
      <p:sp>
        <p:nvSpPr>
          <p:cNvPr id="49" name="Text Box 1">
            <a:extLst>
              <a:ext uri="{FF2B5EF4-FFF2-40B4-BE49-F238E27FC236}">
                <a16:creationId xmlns:a16="http://schemas.microsoft.com/office/drawing/2014/main" id="{0B19597F-7AF0-A35A-10F7-AFCE554F23EF}"/>
              </a:ext>
            </a:extLst>
          </p:cNvPr>
          <p:cNvSpPr txBox="1"/>
          <p:nvPr/>
        </p:nvSpPr>
        <p:spPr>
          <a:xfrm>
            <a:off x="7465470" y="3117228"/>
            <a:ext cx="435100" cy="24025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fr-CH" sz="1000"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Low</a:t>
            </a:r>
            <a:endParaRP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0" name="Left Brace 49">
            <a:extLst>
              <a:ext uri="{FF2B5EF4-FFF2-40B4-BE49-F238E27FC236}">
                <a16:creationId xmlns:a16="http://schemas.microsoft.com/office/drawing/2014/main" id="{E8AB1A3A-E15E-B979-5B47-2EC73C6487BF}"/>
              </a:ext>
            </a:extLst>
          </p:cNvPr>
          <p:cNvSpPr/>
          <p:nvPr/>
        </p:nvSpPr>
        <p:spPr>
          <a:xfrm rot="16200000">
            <a:off x="8373653" y="2575340"/>
            <a:ext cx="101972" cy="1077877"/>
          </a:xfrm>
          <a:prstGeom prst="leftBrace">
            <a:avLst/>
          </a:prstGeom>
          <a:solidFill>
            <a:srgbClr val="0070C0"/>
          </a:solidFill>
          <a:ln w="3175">
            <a:solidFill>
              <a:schemeClr val="tx1"/>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ID4096"/>
          </a:p>
        </p:txBody>
      </p:sp>
      <p:sp>
        <p:nvSpPr>
          <p:cNvPr id="51" name="Text Box 1">
            <a:extLst>
              <a:ext uri="{FF2B5EF4-FFF2-40B4-BE49-F238E27FC236}">
                <a16:creationId xmlns:a16="http://schemas.microsoft.com/office/drawing/2014/main" id="{B6F37E19-C1EF-0DFC-A916-36B535CE9B83}"/>
              </a:ext>
            </a:extLst>
          </p:cNvPr>
          <p:cNvSpPr txBox="1"/>
          <p:nvPr/>
        </p:nvSpPr>
        <p:spPr>
          <a:xfrm>
            <a:off x="8101790" y="3106271"/>
            <a:ext cx="640080" cy="25400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fr-CH" sz="1000" kern="100" dirty="0" err="1">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Mean</a:t>
            </a:r>
            <a:endParaRP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3" name="Left Brace 52">
            <a:extLst>
              <a:ext uri="{FF2B5EF4-FFF2-40B4-BE49-F238E27FC236}">
                <a16:creationId xmlns:a16="http://schemas.microsoft.com/office/drawing/2014/main" id="{8344AFCA-95BC-D4E9-2A27-E74E6596998F}"/>
              </a:ext>
            </a:extLst>
          </p:cNvPr>
          <p:cNvSpPr/>
          <p:nvPr/>
        </p:nvSpPr>
        <p:spPr>
          <a:xfrm rot="16200000">
            <a:off x="9733057" y="2293808"/>
            <a:ext cx="101963" cy="1640922"/>
          </a:xfrm>
          <a:prstGeom prst="leftBrace">
            <a:avLst/>
          </a:prstGeom>
          <a:solidFill>
            <a:srgbClr val="FF0000"/>
          </a:solidFill>
          <a:ln w="3175">
            <a:solidFill>
              <a:schemeClr val="tx1"/>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ID4096"/>
          </a:p>
        </p:txBody>
      </p:sp>
      <p:sp>
        <p:nvSpPr>
          <p:cNvPr id="54" name="Text Box 1">
            <a:extLst>
              <a:ext uri="{FF2B5EF4-FFF2-40B4-BE49-F238E27FC236}">
                <a16:creationId xmlns:a16="http://schemas.microsoft.com/office/drawing/2014/main" id="{0DAB0676-E82A-4878-7AD5-C4F353A4750E}"/>
              </a:ext>
            </a:extLst>
          </p:cNvPr>
          <p:cNvSpPr txBox="1"/>
          <p:nvPr/>
        </p:nvSpPr>
        <p:spPr>
          <a:xfrm>
            <a:off x="9474565" y="3067404"/>
            <a:ext cx="570230" cy="25400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fr-CH" sz="1000"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High</a:t>
            </a:r>
            <a:endParaRP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59F383F-5E2B-A1B7-B4F6-26E2ABA639DB}"/>
              </a:ext>
            </a:extLst>
          </p:cNvPr>
          <p:cNvSpPr/>
          <p:nvPr/>
        </p:nvSpPr>
        <p:spPr>
          <a:xfrm>
            <a:off x="98882" y="6479142"/>
            <a:ext cx="2003620" cy="246220"/>
          </a:xfrm>
          <a:prstGeom prst="rect">
            <a:avLst/>
          </a:prstGeom>
          <a:noFill/>
        </p:spPr>
        <p:txBody>
          <a:bodyPr wrap="square" lIns="91440" tIns="45720" rIns="91440" bIns="45720">
            <a:spAutoFit/>
          </a:bodyPr>
          <a:lstStyle/>
          <a:p>
            <a:r>
              <a:rPr lang="en-US" sz="1000" i="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Jaboyedoff, 2021)</a:t>
            </a:r>
            <a:endParaRPr lang="fr-CH" sz="10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A4A4870-8960-475F-EA58-07FD12933C33}"/>
              </a:ext>
            </a:extLst>
          </p:cNvPr>
          <p:cNvSpPr/>
          <p:nvPr/>
        </p:nvSpPr>
        <p:spPr>
          <a:xfrm>
            <a:off x="391148" y="139584"/>
            <a:ext cx="11334005" cy="492122"/>
          </a:xfrm>
          <a:prstGeom prst="rect">
            <a:avLst/>
          </a:prstGeom>
          <a:noFill/>
        </p:spPr>
        <p:txBody>
          <a:bodyPr wrap="square" lIns="91440" tIns="45720" rIns="91440" bIns="45720">
            <a:spAutoFit/>
          </a:bodyPr>
          <a:lstStyle/>
          <a:p>
            <a:pPr algn="l">
              <a:lnSpc>
                <a:spcPct val="115000"/>
              </a:lnSpc>
            </a:pPr>
            <a:r>
              <a:rPr lang="en-US" sz="2400" b="1" dirty="0">
                <a:solidFill>
                  <a:schemeClr val="accent1"/>
                </a:solidFill>
                <a:latin typeface="Sans Serif"/>
              </a:rPr>
              <a:t>Materials and methods – Vulnerability (Catastrophe model)</a:t>
            </a:r>
          </a:p>
        </p:txBody>
      </p:sp>
      <p:sp>
        <p:nvSpPr>
          <p:cNvPr id="6" name="Left Brace 29">
            <a:extLst>
              <a:ext uri="{FF2B5EF4-FFF2-40B4-BE49-F238E27FC236}">
                <a16:creationId xmlns:a16="http://schemas.microsoft.com/office/drawing/2014/main" id="{FF1DCC33-351C-AA79-A6C2-856FF0058B2C}"/>
              </a:ext>
            </a:extLst>
          </p:cNvPr>
          <p:cNvSpPr/>
          <p:nvPr/>
        </p:nvSpPr>
        <p:spPr>
          <a:xfrm rot="10800000">
            <a:off x="8756507" y="2189520"/>
            <a:ext cx="170810" cy="773168"/>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Rectangle 6">
            <a:extLst>
              <a:ext uri="{FF2B5EF4-FFF2-40B4-BE49-F238E27FC236}">
                <a16:creationId xmlns:a16="http://schemas.microsoft.com/office/drawing/2014/main" id="{0547F99E-AEA2-D18B-6FFF-27F0348C5670}"/>
              </a:ext>
            </a:extLst>
          </p:cNvPr>
          <p:cNvSpPr/>
          <p:nvPr/>
        </p:nvSpPr>
        <p:spPr>
          <a:xfrm>
            <a:off x="8927318" y="2215754"/>
            <a:ext cx="1038654" cy="646331"/>
          </a:xfrm>
          <a:prstGeom prst="rect">
            <a:avLst/>
          </a:prstGeom>
          <a:noFill/>
        </p:spPr>
        <p:txBody>
          <a:bodyPr wrap="square" lIns="91440" tIns="45720" rIns="91440" bIns="45720">
            <a:spAutoFit/>
          </a:bodyPr>
          <a:lstStyle/>
          <a:p>
            <a:r>
              <a:rPr lang="en-US" sz="1200" cap="none" spc="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Random vulnerability</a:t>
            </a:r>
          </a:p>
          <a:p>
            <a:r>
              <a:rPr lang="fr-CH" sz="120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Min - Max</a:t>
            </a:r>
          </a:p>
        </p:txBody>
      </p:sp>
      <p:sp>
        <p:nvSpPr>
          <p:cNvPr id="35" name="Rectangle 34">
            <a:extLst>
              <a:ext uri="{FF2B5EF4-FFF2-40B4-BE49-F238E27FC236}">
                <a16:creationId xmlns:a16="http://schemas.microsoft.com/office/drawing/2014/main" id="{1A5E85E7-877A-9AA9-E881-20BEA8983356}"/>
              </a:ext>
            </a:extLst>
          </p:cNvPr>
          <p:cNvSpPr/>
          <p:nvPr/>
        </p:nvSpPr>
        <p:spPr>
          <a:xfrm>
            <a:off x="5696418" y="3555268"/>
            <a:ext cx="1692179" cy="492122"/>
          </a:xfrm>
          <a:prstGeom prst="rect">
            <a:avLst/>
          </a:prstGeom>
          <a:noFill/>
        </p:spPr>
        <p:txBody>
          <a:bodyPr wrap="square" lIns="91440" tIns="45720" rIns="91440" bIns="45720">
            <a:spAutoFit/>
          </a:bodyPr>
          <a:lstStyle/>
          <a:p>
            <a:pPr>
              <a:lnSpc>
                <a:spcPct val="115000"/>
              </a:lnSpc>
            </a:pPr>
            <a:r>
              <a:rPr lang="en-US" sz="2400" b="1" dirty="0">
                <a:solidFill>
                  <a:srgbClr val="FF0022"/>
                </a:solidFill>
                <a:latin typeface="Sans Serif"/>
              </a:rPr>
              <a:t>Method 6</a:t>
            </a:r>
          </a:p>
        </p:txBody>
      </p:sp>
      <p:cxnSp>
        <p:nvCxnSpPr>
          <p:cNvPr id="25" name="Straight Arrow Connector 33">
            <a:extLst>
              <a:ext uri="{FF2B5EF4-FFF2-40B4-BE49-F238E27FC236}">
                <a16:creationId xmlns:a16="http://schemas.microsoft.com/office/drawing/2014/main" id="{EED37C94-466E-EE29-D424-F94BCECC4F11}"/>
              </a:ext>
            </a:extLst>
          </p:cNvPr>
          <p:cNvCxnSpPr>
            <a:cxnSpLocks/>
          </p:cNvCxnSpPr>
          <p:nvPr/>
        </p:nvCxnSpPr>
        <p:spPr>
          <a:xfrm flipV="1">
            <a:off x="8722646" y="3096641"/>
            <a:ext cx="0" cy="53636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Left Brace 29">
            <a:extLst>
              <a:ext uri="{FF2B5EF4-FFF2-40B4-BE49-F238E27FC236}">
                <a16:creationId xmlns:a16="http://schemas.microsoft.com/office/drawing/2014/main" id="{19969EB6-C5BB-764E-1B2B-57BF8A2CFDF1}"/>
              </a:ext>
            </a:extLst>
          </p:cNvPr>
          <p:cNvSpPr/>
          <p:nvPr/>
        </p:nvSpPr>
        <p:spPr>
          <a:xfrm rot="16200000">
            <a:off x="8334653" y="3463907"/>
            <a:ext cx="196813" cy="1077872"/>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37CB9BDA-A11D-E60B-FD8C-E9DEF72F6B57}"/>
              </a:ext>
            </a:extLst>
          </p:cNvPr>
          <p:cNvSpPr/>
          <p:nvPr/>
        </p:nvSpPr>
        <p:spPr>
          <a:xfrm>
            <a:off x="7765284" y="4058196"/>
            <a:ext cx="1410295" cy="461665"/>
          </a:xfrm>
          <a:prstGeom prst="rect">
            <a:avLst/>
          </a:prstGeom>
          <a:noFill/>
        </p:spPr>
        <p:txBody>
          <a:bodyPr wrap="square" lIns="91440" tIns="45720" rIns="91440" bIns="45720">
            <a:spAutoFit/>
          </a:bodyPr>
          <a:lstStyle/>
          <a:p>
            <a:pPr algn="ctr"/>
            <a:r>
              <a:rPr lang="en-US" sz="1200" cap="none" spc="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Random intensity </a:t>
            </a:r>
            <a:r>
              <a:rPr lang="en-US" sz="120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[100 – 300]</a:t>
            </a:r>
            <a:endParaRPr lang="fr-CH" sz="120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29" name="Straight Connector 12">
            <a:extLst>
              <a:ext uri="{FF2B5EF4-FFF2-40B4-BE49-F238E27FC236}">
                <a16:creationId xmlns:a16="http://schemas.microsoft.com/office/drawing/2014/main" id="{D94CF33B-A346-5211-E8FB-F5E65B3BFE6D}"/>
              </a:ext>
            </a:extLst>
          </p:cNvPr>
          <p:cNvCxnSpPr>
            <a:cxnSpLocks/>
          </p:cNvCxnSpPr>
          <p:nvPr/>
        </p:nvCxnSpPr>
        <p:spPr>
          <a:xfrm>
            <a:off x="7887870" y="3220379"/>
            <a:ext cx="0" cy="672438"/>
          </a:xfrm>
          <a:prstGeom prst="line">
            <a:avLst/>
          </a:prstGeom>
          <a:ln w="127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12">
            <a:extLst>
              <a:ext uri="{FF2B5EF4-FFF2-40B4-BE49-F238E27FC236}">
                <a16:creationId xmlns:a16="http://schemas.microsoft.com/office/drawing/2014/main" id="{790F4BF5-A7D3-48C2-C5FF-317EE6C2AAF6}"/>
              </a:ext>
            </a:extLst>
          </p:cNvPr>
          <p:cNvCxnSpPr>
            <a:cxnSpLocks/>
            <a:endCxn id="26" idx="2"/>
          </p:cNvCxnSpPr>
          <p:nvPr/>
        </p:nvCxnSpPr>
        <p:spPr>
          <a:xfrm flipH="1">
            <a:off x="8971996" y="3241566"/>
            <a:ext cx="4401" cy="662871"/>
          </a:xfrm>
          <a:prstGeom prst="line">
            <a:avLst/>
          </a:prstGeom>
          <a:ln w="127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D2A068D7-4EA0-C6A8-AE5D-63C004117B63}"/>
              </a:ext>
            </a:extLst>
          </p:cNvPr>
          <p:cNvSpPr/>
          <p:nvPr/>
        </p:nvSpPr>
        <p:spPr>
          <a:xfrm>
            <a:off x="8485274" y="3607603"/>
            <a:ext cx="527659" cy="286147"/>
          </a:xfrm>
          <a:prstGeom prst="rect">
            <a:avLst/>
          </a:prstGeom>
          <a:noFill/>
        </p:spPr>
        <p:txBody>
          <a:bodyPr wrap="square" lIns="91440" tIns="45720" rIns="91440" bIns="45720">
            <a:spAutoFit/>
          </a:bodyPr>
          <a:lstStyle/>
          <a:p>
            <a:pPr algn="ctr"/>
            <a:r>
              <a:rPr lang="en-US" sz="1200" b="1"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250</a:t>
            </a:r>
            <a:endParaRPr lang="en-US" sz="1200" b="1" cap="none" spc="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73D801B4-CB5A-4143-D0FB-C87C1843C7D7}"/>
              </a:ext>
            </a:extLst>
          </p:cNvPr>
          <p:cNvSpPr/>
          <p:nvPr/>
        </p:nvSpPr>
        <p:spPr>
          <a:xfrm>
            <a:off x="8578137" y="3653684"/>
            <a:ext cx="349181" cy="212551"/>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1" name="Tableau 60">
            <a:extLst>
              <a:ext uri="{FF2B5EF4-FFF2-40B4-BE49-F238E27FC236}">
                <a16:creationId xmlns:a16="http://schemas.microsoft.com/office/drawing/2014/main" id="{B434F395-A634-4A84-CC73-FAB8BC96A309}"/>
              </a:ext>
            </a:extLst>
          </p:cNvPr>
          <p:cNvGraphicFramePr>
            <a:graphicFrameLocks noGrp="1"/>
          </p:cNvGraphicFramePr>
          <p:nvPr>
            <p:extLst>
              <p:ext uri="{D42A27DB-BD31-4B8C-83A1-F6EECF244321}">
                <p14:modId xmlns:p14="http://schemas.microsoft.com/office/powerpoint/2010/main" val="845705593"/>
              </p:ext>
            </p:extLst>
          </p:nvPr>
        </p:nvGraphicFramePr>
        <p:xfrm>
          <a:off x="4586286" y="4864524"/>
          <a:ext cx="5655496" cy="1676400"/>
        </p:xfrm>
        <a:graphic>
          <a:graphicData uri="http://schemas.openxmlformats.org/drawingml/2006/table">
            <a:tbl>
              <a:tblPr firstRow="1" bandRow="1">
                <a:tableStyleId>{5C22544A-7EE6-4342-B048-85BDC9FD1C3A}</a:tableStyleId>
              </a:tblPr>
              <a:tblGrid>
                <a:gridCol w="1568732">
                  <a:extLst>
                    <a:ext uri="{9D8B030D-6E8A-4147-A177-3AD203B41FA5}">
                      <a16:colId xmlns:a16="http://schemas.microsoft.com/office/drawing/2014/main" val="3098933795"/>
                    </a:ext>
                  </a:extLst>
                </a:gridCol>
                <a:gridCol w="1943089">
                  <a:extLst>
                    <a:ext uri="{9D8B030D-6E8A-4147-A177-3AD203B41FA5}">
                      <a16:colId xmlns:a16="http://schemas.microsoft.com/office/drawing/2014/main" val="4010721722"/>
                    </a:ext>
                  </a:extLst>
                </a:gridCol>
                <a:gridCol w="2143675">
                  <a:extLst>
                    <a:ext uri="{9D8B030D-6E8A-4147-A177-3AD203B41FA5}">
                      <a16:colId xmlns:a16="http://schemas.microsoft.com/office/drawing/2014/main" val="774361683"/>
                    </a:ext>
                  </a:extLst>
                </a:gridCol>
              </a:tblGrid>
              <a:tr h="300449">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Vulnerability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667355"/>
                  </a:ext>
                </a:extLst>
              </a:tr>
              <a:tr h="257328">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0,0150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87213050"/>
                  </a:ext>
                </a:extLst>
              </a:tr>
              <a:tr h="257328">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00FF"/>
                    </a:solidFill>
                  </a:tcPr>
                </a:tc>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0,0150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00FF"/>
                    </a:solidFill>
                  </a:tcPr>
                </a:tc>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00FF"/>
                    </a:solidFill>
                  </a:tcPr>
                </a:tc>
                <a:extLst>
                  <a:ext uri="{0D108BD9-81ED-4DB2-BD59-A6C34878D82A}">
                    <a16:rowId xmlns:a16="http://schemas.microsoft.com/office/drawing/2014/main" val="1366589168"/>
                  </a:ext>
                </a:extLst>
              </a:tr>
              <a:tr h="257328">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00"/>
                    </a:solid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0,1746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00"/>
                    </a:solid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00"/>
                    </a:solidFill>
                  </a:tcPr>
                </a:tc>
                <a:extLst>
                  <a:ext uri="{0D108BD9-81ED-4DB2-BD59-A6C34878D82A}">
                    <a16:rowId xmlns:a16="http://schemas.microsoft.com/office/drawing/2014/main" val="658725952"/>
                  </a:ext>
                </a:extLst>
              </a:tr>
              <a:tr h="257328">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22"/>
                    </a:solid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0,1746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22"/>
                    </a:solid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22"/>
                    </a:solidFill>
                  </a:tcPr>
                </a:tc>
                <a:extLst>
                  <a:ext uri="{0D108BD9-81ED-4DB2-BD59-A6C34878D82A}">
                    <a16:rowId xmlns:a16="http://schemas.microsoft.com/office/drawing/2014/main" val="1268891361"/>
                  </a:ext>
                </a:extLst>
              </a:tr>
            </a:tbl>
          </a:graphicData>
        </a:graphic>
      </p:graphicFrame>
      <p:sp>
        <p:nvSpPr>
          <p:cNvPr id="62" name="Ellipse 61">
            <a:extLst>
              <a:ext uri="{FF2B5EF4-FFF2-40B4-BE49-F238E27FC236}">
                <a16:creationId xmlns:a16="http://schemas.microsoft.com/office/drawing/2014/main" id="{303FC03A-4246-2AA8-F3C2-B1111DB45E4D}"/>
              </a:ext>
            </a:extLst>
          </p:cNvPr>
          <p:cNvSpPr/>
          <p:nvPr/>
        </p:nvSpPr>
        <p:spPr>
          <a:xfrm>
            <a:off x="1173012" y="5673721"/>
            <a:ext cx="1257998" cy="374544"/>
          </a:xfrm>
          <a:prstGeom prst="ellipse">
            <a:avLst/>
          </a:prstGeom>
          <a:solidFill>
            <a:srgbClr val="FF0022">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300FF"/>
              </a:solidFill>
            </a:endParaRPr>
          </a:p>
        </p:txBody>
      </p:sp>
      <p:sp>
        <p:nvSpPr>
          <p:cNvPr id="68" name="Ellipse 67">
            <a:extLst>
              <a:ext uri="{FF2B5EF4-FFF2-40B4-BE49-F238E27FC236}">
                <a16:creationId xmlns:a16="http://schemas.microsoft.com/office/drawing/2014/main" id="{1D51ED36-F2AE-C179-1911-461DA727555D}"/>
              </a:ext>
            </a:extLst>
          </p:cNvPr>
          <p:cNvSpPr/>
          <p:nvPr/>
        </p:nvSpPr>
        <p:spPr>
          <a:xfrm>
            <a:off x="2914029" y="5673721"/>
            <a:ext cx="1257998" cy="374544"/>
          </a:xfrm>
          <a:prstGeom prst="ellipse">
            <a:avLst/>
          </a:prstGeom>
          <a:solidFill>
            <a:srgbClr val="FF0022">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300FF"/>
              </a:solidFill>
            </a:endParaRPr>
          </a:p>
        </p:txBody>
      </p:sp>
    </p:spTree>
    <p:extLst>
      <p:ext uri="{BB962C8B-B14F-4D97-AF65-F5344CB8AC3E}">
        <p14:creationId xmlns:p14="http://schemas.microsoft.com/office/powerpoint/2010/main" val="4287326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CD4C84-FC2C-ACBB-4815-AC2108BF7D38}"/>
              </a:ext>
            </a:extLst>
          </p:cNvPr>
          <p:cNvSpPr/>
          <p:nvPr/>
        </p:nvSpPr>
        <p:spPr>
          <a:xfrm>
            <a:off x="391148" y="139584"/>
            <a:ext cx="11334005" cy="492122"/>
          </a:xfrm>
          <a:prstGeom prst="rect">
            <a:avLst/>
          </a:prstGeom>
          <a:noFill/>
        </p:spPr>
        <p:txBody>
          <a:bodyPr wrap="square" lIns="91440" tIns="45720" rIns="91440" bIns="45720">
            <a:spAutoFit/>
          </a:bodyPr>
          <a:lstStyle/>
          <a:p>
            <a:pPr algn="l">
              <a:lnSpc>
                <a:spcPct val="115000"/>
              </a:lnSpc>
            </a:pPr>
            <a:r>
              <a:rPr lang="en-US" sz="2400" b="1" dirty="0">
                <a:solidFill>
                  <a:schemeClr val="accent1"/>
                </a:solidFill>
                <a:latin typeface="Sans Serif"/>
              </a:rPr>
              <a:t>Results (Monte Carlo simulation)</a:t>
            </a:r>
          </a:p>
        </p:txBody>
      </p:sp>
      <p:sp>
        <p:nvSpPr>
          <p:cNvPr id="7" name="Rectangle 6">
            <a:extLst>
              <a:ext uri="{FF2B5EF4-FFF2-40B4-BE49-F238E27FC236}">
                <a16:creationId xmlns:a16="http://schemas.microsoft.com/office/drawing/2014/main" id="{37A134BA-5987-A7C7-4D33-379436199690}"/>
              </a:ext>
            </a:extLst>
          </p:cNvPr>
          <p:cNvSpPr/>
          <p:nvPr/>
        </p:nvSpPr>
        <p:spPr>
          <a:xfrm>
            <a:off x="300364" y="869881"/>
            <a:ext cx="5923701" cy="425501"/>
          </a:xfrm>
          <a:prstGeom prst="rect">
            <a:avLst/>
          </a:prstGeom>
          <a:noFill/>
        </p:spPr>
        <p:txBody>
          <a:bodyPr wrap="square" lIns="91440" tIns="45720" rIns="91440" bIns="45720">
            <a:spAutoFit/>
          </a:bodyPr>
          <a:lstStyle/>
          <a:p>
            <a:pPr algn="l">
              <a:lnSpc>
                <a:spcPct val="115000"/>
              </a:lnSpc>
            </a:pPr>
            <a:r>
              <a:rPr lang="en-US" sz="2000" b="1" dirty="0">
                <a:latin typeface="Sans Serif"/>
              </a:rPr>
              <a:t>1 building with 10’000 simulations (Debris flow)</a:t>
            </a:r>
          </a:p>
        </p:txBody>
      </p:sp>
      <p:grpSp>
        <p:nvGrpSpPr>
          <p:cNvPr id="43" name="Groupe 42">
            <a:extLst>
              <a:ext uri="{FF2B5EF4-FFF2-40B4-BE49-F238E27FC236}">
                <a16:creationId xmlns:a16="http://schemas.microsoft.com/office/drawing/2014/main" id="{B9CDD18A-E6B6-103C-2AFF-EBA004F8EF28}"/>
              </a:ext>
            </a:extLst>
          </p:cNvPr>
          <p:cNvGrpSpPr/>
          <p:nvPr/>
        </p:nvGrpSpPr>
        <p:grpSpPr>
          <a:xfrm>
            <a:off x="505839" y="3275914"/>
            <a:ext cx="5331435" cy="2677485"/>
            <a:chOff x="466847" y="3304454"/>
            <a:chExt cx="5976448" cy="2677485"/>
          </a:xfrm>
        </p:grpSpPr>
        <p:pic>
          <p:nvPicPr>
            <p:cNvPr id="11" name="Image 10" descr="Une image contenant texte, Tracé, diagramme, capture d’écran&#10;&#10;Le contenu généré par l’IA peut être incorrect.">
              <a:extLst>
                <a:ext uri="{FF2B5EF4-FFF2-40B4-BE49-F238E27FC236}">
                  <a16:creationId xmlns:a16="http://schemas.microsoft.com/office/drawing/2014/main" id="{D449848A-21E5-3467-1369-414982A32994}"/>
                </a:ext>
              </a:extLst>
            </p:cNvPr>
            <p:cNvPicPr>
              <a:picLocks noChangeAspect="1"/>
            </p:cNvPicPr>
            <p:nvPr/>
          </p:nvPicPr>
          <p:blipFill>
            <a:blip r:embed="rId3">
              <a:extLst>
                <a:ext uri="{28A0092B-C50C-407E-A947-70E740481C1C}">
                  <a14:useLocalDpi xmlns:a14="http://schemas.microsoft.com/office/drawing/2010/main" val="0"/>
                </a:ext>
              </a:extLst>
            </a:blip>
            <a:srcRect l="1948" t="5719" b="4382"/>
            <a:stretch/>
          </p:blipFill>
          <p:spPr>
            <a:xfrm>
              <a:off x="466847" y="3304454"/>
              <a:ext cx="5976448" cy="2677485"/>
            </a:xfrm>
            <a:prstGeom prst="rect">
              <a:avLst/>
            </a:prstGeom>
          </p:spPr>
        </p:pic>
        <p:sp>
          <p:nvSpPr>
            <p:cNvPr id="25" name="Rectangle 24">
              <a:extLst>
                <a:ext uri="{FF2B5EF4-FFF2-40B4-BE49-F238E27FC236}">
                  <a16:creationId xmlns:a16="http://schemas.microsoft.com/office/drawing/2014/main" id="{3F7C22F8-C014-7417-B2D2-C7447A882FC8}"/>
                </a:ext>
              </a:extLst>
            </p:cNvPr>
            <p:cNvSpPr/>
            <p:nvPr/>
          </p:nvSpPr>
          <p:spPr>
            <a:xfrm>
              <a:off x="4429955" y="3787158"/>
              <a:ext cx="1692179" cy="492122"/>
            </a:xfrm>
            <a:prstGeom prst="rect">
              <a:avLst/>
            </a:prstGeom>
            <a:noFill/>
          </p:spPr>
          <p:txBody>
            <a:bodyPr wrap="square" lIns="91440" tIns="45720" rIns="91440" bIns="45720">
              <a:spAutoFit/>
            </a:bodyPr>
            <a:lstStyle/>
            <a:p>
              <a:pPr algn="l">
                <a:lnSpc>
                  <a:spcPct val="115000"/>
                </a:lnSpc>
              </a:pPr>
              <a:r>
                <a:rPr lang="en-US" sz="2400" b="1" dirty="0">
                  <a:solidFill>
                    <a:srgbClr val="38A800"/>
                  </a:solidFill>
                  <a:latin typeface="Sans Serif"/>
                </a:rPr>
                <a:t>Method 3</a:t>
              </a:r>
            </a:p>
          </p:txBody>
        </p:sp>
      </p:grpSp>
      <p:graphicFrame>
        <p:nvGraphicFramePr>
          <p:cNvPr id="30" name="Tableau 29">
            <a:extLst>
              <a:ext uri="{FF2B5EF4-FFF2-40B4-BE49-F238E27FC236}">
                <a16:creationId xmlns:a16="http://schemas.microsoft.com/office/drawing/2014/main" id="{BE53E1CF-B883-38D8-1CE1-387AA018DC64}"/>
              </a:ext>
            </a:extLst>
          </p:cNvPr>
          <p:cNvGraphicFramePr>
            <a:graphicFrameLocks noGrp="1"/>
          </p:cNvGraphicFramePr>
          <p:nvPr>
            <p:extLst>
              <p:ext uri="{D42A27DB-BD31-4B8C-83A1-F6EECF244321}">
                <p14:modId xmlns:p14="http://schemas.microsoft.com/office/powerpoint/2010/main" val="2752502417"/>
              </p:ext>
            </p:extLst>
          </p:nvPr>
        </p:nvGraphicFramePr>
        <p:xfrm>
          <a:off x="391148" y="1384442"/>
          <a:ext cx="3431635" cy="1341120"/>
        </p:xfrm>
        <a:graphic>
          <a:graphicData uri="http://schemas.openxmlformats.org/drawingml/2006/table">
            <a:tbl>
              <a:tblPr firstRow="1" bandRow="1">
                <a:tableStyleId>{5C22544A-7EE6-4342-B048-85BDC9FD1C3A}</a:tableStyleId>
              </a:tblPr>
              <a:tblGrid>
                <a:gridCol w="1686720">
                  <a:extLst>
                    <a:ext uri="{9D8B030D-6E8A-4147-A177-3AD203B41FA5}">
                      <a16:colId xmlns:a16="http://schemas.microsoft.com/office/drawing/2014/main" val="637907214"/>
                    </a:ext>
                  </a:extLst>
                </a:gridCol>
                <a:gridCol w="1744915">
                  <a:extLst>
                    <a:ext uri="{9D8B030D-6E8A-4147-A177-3AD203B41FA5}">
                      <a16:colId xmlns:a16="http://schemas.microsoft.com/office/drawing/2014/main" val="3155775786"/>
                    </a:ext>
                  </a:extLst>
                </a:gridCol>
              </a:tblGrid>
              <a:tr h="311481">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Return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Danger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667355"/>
                  </a:ext>
                </a:extLst>
              </a:tr>
              <a:tr h="311481">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7213050"/>
                  </a:ext>
                </a:extLst>
              </a:tr>
              <a:tr h="311481">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2209041"/>
                  </a:ext>
                </a:extLst>
              </a:tr>
              <a:tr h="311481">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045574"/>
                  </a:ext>
                </a:extLst>
              </a:tr>
            </a:tbl>
          </a:graphicData>
        </a:graphic>
      </p:graphicFrame>
      <p:grpSp>
        <p:nvGrpSpPr>
          <p:cNvPr id="42" name="Groupe 41">
            <a:extLst>
              <a:ext uri="{FF2B5EF4-FFF2-40B4-BE49-F238E27FC236}">
                <a16:creationId xmlns:a16="http://schemas.microsoft.com/office/drawing/2014/main" id="{B41FE0C6-D8BC-C08D-E377-FCC299BD2C5C}"/>
              </a:ext>
            </a:extLst>
          </p:cNvPr>
          <p:cNvGrpSpPr/>
          <p:nvPr/>
        </p:nvGrpSpPr>
        <p:grpSpPr>
          <a:xfrm>
            <a:off x="530330" y="3290184"/>
            <a:ext cx="5306944" cy="2677485"/>
            <a:chOff x="572400" y="2900649"/>
            <a:chExt cx="5927466" cy="2677485"/>
          </a:xfrm>
        </p:grpSpPr>
        <p:pic>
          <p:nvPicPr>
            <p:cNvPr id="14" name="Image 13" descr="Une image contenant texte, Tracé, ligne, capture d’écran&#10;&#10;Le contenu généré par l’IA peut être incorrect.">
              <a:extLst>
                <a:ext uri="{FF2B5EF4-FFF2-40B4-BE49-F238E27FC236}">
                  <a16:creationId xmlns:a16="http://schemas.microsoft.com/office/drawing/2014/main" id="{3FD605AF-EE21-BAC9-30BD-E2BDB0DFB34E}"/>
                </a:ext>
              </a:extLst>
            </p:cNvPr>
            <p:cNvPicPr>
              <a:picLocks noChangeAspect="1"/>
            </p:cNvPicPr>
            <p:nvPr/>
          </p:nvPicPr>
          <p:blipFill>
            <a:blip r:embed="rId4">
              <a:extLst>
                <a:ext uri="{28A0092B-C50C-407E-A947-70E740481C1C}">
                  <a14:useLocalDpi xmlns:a14="http://schemas.microsoft.com/office/drawing/2010/main" val="0"/>
                </a:ext>
              </a:extLst>
            </a:blip>
            <a:srcRect l="2431" t="5303" b="4402"/>
            <a:stretch/>
          </p:blipFill>
          <p:spPr>
            <a:xfrm>
              <a:off x="572400" y="2900649"/>
              <a:ext cx="5927466" cy="2677485"/>
            </a:xfrm>
            <a:prstGeom prst="rect">
              <a:avLst/>
            </a:prstGeom>
          </p:spPr>
        </p:pic>
        <p:sp>
          <p:nvSpPr>
            <p:cNvPr id="26" name="Rectangle 25">
              <a:extLst>
                <a:ext uri="{FF2B5EF4-FFF2-40B4-BE49-F238E27FC236}">
                  <a16:creationId xmlns:a16="http://schemas.microsoft.com/office/drawing/2014/main" id="{054DB73A-1275-7191-51D8-A4131C5DB1C4}"/>
                </a:ext>
              </a:extLst>
            </p:cNvPr>
            <p:cNvSpPr/>
            <p:nvPr/>
          </p:nvSpPr>
          <p:spPr>
            <a:xfrm>
              <a:off x="4365971" y="3452251"/>
              <a:ext cx="1692179" cy="492122"/>
            </a:xfrm>
            <a:prstGeom prst="rect">
              <a:avLst/>
            </a:prstGeom>
            <a:noFill/>
          </p:spPr>
          <p:txBody>
            <a:bodyPr wrap="square" lIns="91440" tIns="45720" rIns="91440" bIns="45720">
              <a:spAutoFit/>
            </a:bodyPr>
            <a:lstStyle/>
            <a:p>
              <a:pPr>
                <a:lnSpc>
                  <a:spcPct val="115000"/>
                </a:lnSpc>
              </a:pPr>
              <a:r>
                <a:rPr lang="en-US" sz="2400" b="1" dirty="0">
                  <a:solidFill>
                    <a:srgbClr val="5300FF"/>
                  </a:solidFill>
                  <a:latin typeface="Sans Serif"/>
                </a:rPr>
                <a:t>Method 4</a:t>
              </a:r>
            </a:p>
          </p:txBody>
        </p:sp>
      </p:grpSp>
      <p:sp>
        <p:nvSpPr>
          <p:cNvPr id="39" name="Flèche : virage 38">
            <a:extLst>
              <a:ext uri="{FF2B5EF4-FFF2-40B4-BE49-F238E27FC236}">
                <a16:creationId xmlns:a16="http://schemas.microsoft.com/office/drawing/2014/main" id="{1546AE65-E10C-8617-5659-844ECAC59E5D}"/>
              </a:ext>
            </a:extLst>
          </p:cNvPr>
          <p:cNvSpPr/>
          <p:nvPr/>
        </p:nvSpPr>
        <p:spPr>
          <a:xfrm>
            <a:off x="5065283" y="2072994"/>
            <a:ext cx="771992" cy="758948"/>
          </a:xfrm>
          <a:prstGeom prst="bentArrow">
            <a:avLst/>
          </a:prstGeom>
          <a:solidFill>
            <a:schemeClr val="accent2">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0" name="Flèche : bas 39">
            <a:extLst>
              <a:ext uri="{FF2B5EF4-FFF2-40B4-BE49-F238E27FC236}">
                <a16:creationId xmlns:a16="http://schemas.microsoft.com/office/drawing/2014/main" id="{2F96F8C2-3DF7-8A88-F4B1-67B631090A21}"/>
              </a:ext>
            </a:extLst>
          </p:cNvPr>
          <p:cNvSpPr/>
          <p:nvPr/>
        </p:nvSpPr>
        <p:spPr>
          <a:xfrm>
            <a:off x="8792186" y="2964216"/>
            <a:ext cx="346941" cy="252824"/>
          </a:xfrm>
          <a:prstGeom prst="downArrow">
            <a:avLst/>
          </a:prstGeom>
          <a:solidFill>
            <a:schemeClr val="accent2">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e 40">
            <a:extLst>
              <a:ext uri="{FF2B5EF4-FFF2-40B4-BE49-F238E27FC236}">
                <a16:creationId xmlns:a16="http://schemas.microsoft.com/office/drawing/2014/main" id="{D25A7FD3-67BF-DE35-6DEE-6F7C39EA67BE}"/>
              </a:ext>
            </a:extLst>
          </p:cNvPr>
          <p:cNvGrpSpPr/>
          <p:nvPr/>
        </p:nvGrpSpPr>
        <p:grpSpPr>
          <a:xfrm>
            <a:off x="526918" y="3283048"/>
            <a:ext cx="5310356" cy="2677486"/>
            <a:chOff x="-6627341" y="4555321"/>
            <a:chExt cx="5976448" cy="2677486"/>
          </a:xfrm>
        </p:grpSpPr>
        <p:pic>
          <p:nvPicPr>
            <p:cNvPr id="3" name="Image 2">
              <a:extLst>
                <a:ext uri="{FF2B5EF4-FFF2-40B4-BE49-F238E27FC236}">
                  <a16:creationId xmlns:a16="http://schemas.microsoft.com/office/drawing/2014/main" id="{AE243DA1-9A46-B927-3D92-28C990C7F873}"/>
                </a:ext>
              </a:extLst>
            </p:cNvPr>
            <p:cNvPicPr>
              <a:picLocks noChangeAspect="1"/>
            </p:cNvPicPr>
            <p:nvPr/>
          </p:nvPicPr>
          <p:blipFill>
            <a:blip r:embed="rId5"/>
            <a:srcRect l="2646" t="6090" b="4365"/>
            <a:stretch/>
          </p:blipFill>
          <p:spPr>
            <a:xfrm>
              <a:off x="-6627341" y="4555321"/>
              <a:ext cx="5976448" cy="2677486"/>
            </a:xfrm>
            <a:prstGeom prst="rect">
              <a:avLst/>
            </a:prstGeom>
          </p:spPr>
        </p:pic>
        <p:sp>
          <p:nvSpPr>
            <p:cNvPr id="27" name="Rectangle 26">
              <a:extLst>
                <a:ext uri="{FF2B5EF4-FFF2-40B4-BE49-F238E27FC236}">
                  <a16:creationId xmlns:a16="http://schemas.microsoft.com/office/drawing/2014/main" id="{62674541-B741-8A82-59B3-E90DB1A43AC6}"/>
                </a:ext>
              </a:extLst>
            </p:cNvPr>
            <p:cNvSpPr/>
            <p:nvPr/>
          </p:nvSpPr>
          <p:spPr>
            <a:xfrm>
              <a:off x="-2635435" y="5131444"/>
              <a:ext cx="1692179" cy="492122"/>
            </a:xfrm>
            <a:prstGeom prst="rect">
              <a:avLst/>
            </a:prstGeom>
            <a:noFill/>
          </p:spPr>
          <p:txBody>
            <a:bodyPr wrap="square" lIns="91440" tIns="45720" rIns="91440" bIns="45720">
              <a:spAutoFit/>
            </a:bodyPr>
            <a:lstStyle/>
            <a:p>
              <a:pPr>
                <a:lnSpc>
                  <a:spcPct val="115000"/>
                </a:lnSpc>
              </a:pPr>
              <a:r>
                <a:rPr lang="en-US" sz="2400" b="1" dirty="0">
                  <a:solidFill>
                    <a:srgbClr val="FFC800"/>
                  </a:solidFill>
                  <a:latin typeface="Sans Serif"/>
                </a:rPr>
                <a:t>Method 5</a:t>
              </a:r>
            </a:p>
          </p:txBody>
        </p:sp>
      </p:grpSp>
      <p:grpSp>
        <p:nvGrpSpPr>
          <p:cNvPr id="44" name="Groupe 43">
            <a:extLst>
              <a:ext uri="{FF2B5EF4-FFF2-40B4-BE49-F238E27FC236}">
                <a16:creationId xmlns:a16="http://schemas.microsoft.com/office/drawing/2014/main" id="{C417BA8C-77FA-ADA3-9450-8E356C1FB83D}"/>
              </a:ext>
            </a:extLst>
          </p:cNvPr>
          <p:cNvGrpSpPr/>
          <p:nvPr/>
        </p:nvGrpSpPr>
        <p:grpSpPr>
          <a:xfrm>
            <a:off x="481116" y="3382581"/>
            <a:ext cx="5306944" cy="2579117"/>
            <a:chOff x="3045203" y="5200169"/>
            <a:chExt cx="6025894" cy="2677485"/>
          </a:xfrm>
        </p:grpSpPr>
        <p:pic>
          <p:nvPicPr>
            <p:cNvPr id="18" name="Image 17" descr="Une image contenant texte, Tracé, capture d’écran, ligne&#10;&#10;Le contenu généré par l’IA peut être incorrect.">
              <a:extLst>
                <a:ext uri="{FF2B5EF4-FFF2-40B4-BE49-F238E27FC236}">
                  <a16:creationId xmlns:a16="http://schemas.microsoft.com/office/drawing/2014/main" id="{E9079B93-398A-1D1D-BB4D-B09DCD5D3E10}"/>
                </a:ext>
              </a:extLst>
            </p:cNvPr>
            <p:cNvPicPr>
              <a:picLocks noChangeAspect="1"/>
            </p:cNvPicPr>
            <p:nvPr/>
          </p:nvPicPr>
          <p:blipFill>
            <a:blip r:embed="rId6">
              <a:extLst>
                <a:ext uri="{28A0092B-C50C-407E-A947-70E740481C1C}">
                  <a14:useLocalDpi xmlns:a14="http://schemas.microsoft.com/office/drawing/2010/main" val="0"/>
                </a:ext>
              </a:extLst>
            </a:blip>
            <a:srcRect l="2309" t="4341" b="4447"/>
            <a:stretch/>
          </p:blipFill>
          <p:spPr>
            <a:xfrm>
              <a:off x="3045203" y="5200169"/>
              <a:ext cx="6025894" cy="2677485"/>
            </a:xfrm>
            <a:prstGeom prst="rect">
              <a:avLst/>
            </a:prstGeom>
          </p:spPr>
        </p:pic>
        <p:sp>
          <p:nvSpPr>
            <p:cNvPr id="28" name="Rectangle 27">
              <a:extLst>
                <a:ext uri="{FF2B5EF4-FFF2-40B4-BE49-F238E27FC236}">
                  <a16:creationId xmlns:a16="http://schemas.microsoft.com/office/drawing/2014/main" id="{BB0FD8C7-D020-B185-4F7B-11AC56A08086}"/>
                </a:ext>
              </a:extLst>
            </p:cNvPr>
            <p:cNvSpPr/>
            <p:nvPr/>
          </p:nvSpPr>
          <p:spPr>
            <a:xfrm>
              <a:off x="7021931" y="5776292"/>
              <a:ext cx="1731225" cy="492122"/>
            </a:xfrm>
            <a:prstGeom prst="rect">
              <a:avLst/>
            </a:prstGeom>
            <a:noFill/>
          </p:spPr>
          <p:txBody>
            <a:bodyPr wrap="square" lIns="91440" tIns="45720" rIns="91440" bIns="45720">
              <a:spAutoFit/>
            </a:bodyPr>
            <a:lstStyle/>
            <a:p>
              <a:pPr>
                <a:lnSpc>
                  <a:spcPct val="115000"/>
                </a:lnSpc>
              </a:pPr>
              <a:r>
                <a:rPr lang="en-US" sz="2400" b="1" dirty="0">
                  <a:solidFill>
                    <a:srgbClr val="FF0022"/>
                  </a:solidFill>
                  <a:latin typeface="Sans Serif"/>
                </a:rPr>
                <a:t>Method 6</a:t>
              </a:r>
            </a:p>
          </p:txBody>
        </p:sp>
      </p:grpSp>
      <p:grpSp>
        <p:nvGrpSpPr>
          <p:cNvPr id="10" name="Groupe 9">
            <a:extLst>
              <a:ext uri="{FF2B5EF4-FFF2-40B4-BE49-F238E27FC236}">
                <a16:creationId xmlns:a16="http://schemas.microsoft.com/office/drawing/2014/main" id="{0A536448-E948-06E7-1802-DFF2F871A5B3}"/>
              </a:ext>
            </a:extLst>
          </p:cNvPr>
          <p:cNvGrpSpPr/>
          <p:nvPr/>
        </p:nvGrpSpPr>
        <p:grpSpPr>
          <a:xfrm>
            <a:off x="6189919" y="3290184"/>
            <a:ext cx="5672091" cy="3161415"/>
            <a:chOff x="6760289" y="667518"/>
            <a:chExt cx="5143913" cy="2415978"/>
          </a:xfrm>
        </p:grpSpPr>
        <p:pic>
          <p:nvPicPr>
            <p:cNvPr id="20" name="Image 19" descr="Une image contenant texte, capture d’écran, Tracé, ligne&#10;&#10;Le contenu généré par l’IA peut être incorrect.">
              <a:extLst>
                <a:ext uri="{FF2B5EF4-FFF2-40B4-BE49-F238E27FC236}">
                  <a16:creationId xmlns:a16="http://schemas.microsoft.com/office/drawing/2014/main" id="{EA076450-95E8-0B1F-7DFF-8F373D5F5195}"/>
                </a:ext>
              </a:extLst>
            </p:cNvPr>
            <p:cNvPicPr>
              <a:picLocks noChangeAspect="1"/>
            </p:cNvPicPr>
            <p:nvPr/>
          </p:nvPicPr>
          <p:blipFill>
            <a:blip r:embed="rId7">
              <a:extLst>
                <a:ext uri="{28A0092B-C50C-407E-A947-70E740481C1C}">
                  <a14:useLocalDpi xmlns:a14="http://schemas.microsoft.com/office/drawing/2010/main" val="0"/>
                </a:ext>
              </a:extLst>
            </a:blip>
            <a:srcRect t="4909"/>
            <a:stretch/>
          </p:blipFill>
          <p:spPr>
            <a:xfrm>
              <a:off x="6760289" y="667518"/>
              <a:ext cx="5143913" cy="2415978"/>
            </a:xfrm>
            <a:prstGeom prst="rect">
              <a:avLst/>
            </a:prstGeom>
            <a:ln>
              <a:solidFill>
                <a:schemeClr val="bg1">
                  <a:lumMod val="65000"/>
                </a:schemeClr>
              </a:solidFill>
            </a:ln>
          </p:spPr>
        </p:pic>
        <p:sp>
          <p:nvSpPr>
            <p:cNvPr id="31" name="Rectangle 30">
              <a:extLst>
                <a:ext uri="{FF2B5EF4-FFF2-40B4-BE49-F238E27FC236}">
                  <a16:creationId xmlns:a16="http://schemas.microsoft.com/office/drawing/2014/main" id="{AECF2562-ADDA-D5FC-51B8-D2D8870A20DC}"/>
                </a:ext>
              </a:extLst>
            </p:cNvPr>
            <p:cNvSpPr/>
            <p:nvPr/>
          </p:nvSpPr>
          <p:spPr>
            <a:xfrm>
              <a:off x="8643951" y="1571545"/>
              <a:ext cx="2883198" cy="358816"/>
            </a:xfrm>
            <a:prstGeom prst="rect">
              <a:avLst/>
            </a:prstGeom>
            <a:noFill/>
          </p:spPr>
          <p:txBody>
            <a:bodyPr wrap="square" lIns="91440" tIns="45720" rIns="91440" bIns="45720">
              <a:spAutoFit/>
            </a:bodyPr>
            <a:lstStyle/>
            <a:p>
              <a:pPr>
                <a:lnSpc>
                  <a:spcPct val="115000"/>
                </a:lnSpc>
              </a:pPr>
              <a:r>
                <a:rPr lang="en-US" sz="1600" b="1" dirty="0">
                  <a:latin typeface="Sans Serif"/>
                </a:rPr>
                <a:t>Exceedance probability curves</a:t>
              </a:r>
            </a:p>
          </p:txBody>
        </p:sp>
      </p:grpSp>
      <p:sp>
        <p:nvSpPr>
          <p:cNvPr id="17" name="Rectangle 16">
            <a:extLst>
              <a:ext uri="{FF2B5EF4-FFF2-40B4-BE49-F238E27FC236}">
                <a16:creationId xmlns:a16="http://schemas.microsoft.com/office/drawing/2014/main" id="{7ABC8C35-79ED-ED67-FCF9-C012D2AAB8FD}"/>
              </a:ext>
            </a:extLst>
          </p:cNvPr>
          <p:cNvSpPr/>
          <p:nvPr/>
        </p:nvSpPr>
        <p:spPr>
          <a:xfrm rot="16200000">
            <a:off x="-441111" y="4288227"/>
            <a:ext cx="1482951" cy="368790"/>
          </a:xfrm>
          <a:prstGeom prst="rect">
            <a:avLst/>
          </a:prstGeom>
          <a:noFill/>
        </p:spPr>
        <p:txBody>
          <a:bodyPr wrap="square" lIns="91440" tIns="45720" rIns="91440" bIns="45720">
            <a:spAutoFit/>
          </a:bodyPr>
          <a:lstStyle/>
          <a:p>
            <a:pPr>
              <a:lnSpc>
                <a:spcPct val="115000"/>
              </a:lnSpc>
            </a:pPr>
            <a:r>
              <a:rPr lang="en-US" sz="1600" b="1" dirty="0">
                <a:latin typeface="Sans Serif"/>
              </a:rPr>
              <a:t>Vulnerability</a:t>
            </a:r>
          </a:p>
        </p:txBody>
      </p:sp>
      <p:sp>
        <p:nvSpPr>
          <p:cNvPr id="19" name="Rectangle 18">
            <a:extLst>
              <a:ext uri="{FF2B5EF4-FFF2-40B4-BE49-F238E27FC236}">
                <a16:creationId xmlns:a16="http://schemas.microsoft.com/office/drawing/2014/main" id="{817B64D2-E056-53AB-7018-60F6F1DBDFD8}"/>
              </a:ext>
            </a:extLst>
          </p:cNvPr>
          <p:cNvSpPr/>
          <p:nvPr/>
        </p:nvSpPr>
        <p:spPr>
          <a:xfrm>
            <a:off x="2947004" y="5981939"/>
            <a:ext cx="1482951" cy="358816"/>
          </a:xfrm>
          <a:prstGeom prst="rect">
            <a:avLst/>
          </a:prstGeom>
          <a:noFill/>
        </p:spPr>
        <p:txBody>
          <a:bodyPr wrap="square" lIns="91440" tIns="45720" rIns="91440" bIns="45720">
            <a:spAutoFit/>
          </a:bodyPr>
          <a:lstStyle/>
          <a:p>
            <a:pPr>
              <a:lnSpc>
                <a:spcPct val="115000"/>
              </a:lnSpc>
            </a:pPr>
            <a:r>
              <a:rPr lang="en-US" sz="1600" b="1" dirty="0">
                <a:latin typeface="Sans Serif"/>
              </a:rPr>
              <a:t>Intensity (m) </a:t>
            </a:r>
          </a:p>
        </p:txBody>
      </p:sp>
      <p:sp>
        <p:nvSpPr>
          <p:cNvPr id="2" name="Rectangle 1">
            <a:extLst>
              <a:ext uri="{FF2B5EF4-FFF2-40B4-BE49-F238E27FC236}">
                <a16:creationId xmlns:a16="http://schemas.microsoft.com/office/drawing/2014/main" id="{429C238C-4302-6076-650B-D888C2F6EC2D}"/>
              </a:ext>
            </a:extLst>
          </p:cNvPr>
          <p:cNvSpPr/>
          <p:nvPr/>
        </p:nvSpPr>
        <p:spPr>
          <a:xfrm>
            <a:off x="115969" y="3290184"/>
            <a:ext cx="5672091" cy="3161415"/>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e 5">
            <a:extLst>
              <a:ext uri="{FF2B5EF4-FFF2-40B4-BE49-F238E27FC236}">
                <a16:creationId xmlns:a16="http://schemas.microsoft.com/office/drawing/2014/main" id="{CA3FC4D4-2D90-54C0-B40B-6D93989629A2}"/>
              </a:ext>
            </a:extLst>
          </p:cNvPr>
          <p:cNvGrpSpPr/>
          <p:nvPr/>
        </p:nvGrpSpPr>
        <p:grpSpPr>
          <a:xfrm>
            <a:off x="6206162" y="154249"/>
            <a:ext cx="5518991" cy="2670072"/>
            <a:chOff x="6206162" y="154249"/>
            <a:chExt cx="5518991" cy="2670072"/>
          </a:xfrm>
        </p:grpSpPr>
        <p:pic>
          <p:nvPicPr>
            <p:cNvPr id="22" name="Image 21" descr="Une image contenant texte, capture d’écran, diagramme, Caractère coloré&#10;&#10;Le contenu généré par l’IA peut être incorrect.">
              <a:extLst>
                <a:ext uri="{FF2B5EF4-FFF2-40B4-BE49-F238E27FC236}">
                  <a16:creationId xmlns:a16="http://schemas.microsoft.com/office/drawing/2014/main" id="{EBA0937A-A357-1776-3FE9-8B01E020F446}"/>
                </a:ext>
              </a:extLst>
            </p:cNvPr>
            <p:cNvPicPr>
              <a:picLocks noChangeAspect="1"/>
            </p:cNvPicPr>
            <p:nvPr/>
          </p:nvPicPr>
          <p:blipFill>
            <a:blip r:embed="rId8">
              <a:extLst>
                <a:ext uri="{28A0092B-C50C-407E-A947-70E740481C1C}">
                  <a14:useLocalDpi xmlns:a14="http://schemas.microsoft.com/office/drawing/2010/main" val="0"/>
                </a:ext>
              </a:extLst>
            </a:blip>
            <a:srcRect t="6241"/>
            <a:stretch/>
          </p:blipFill>
          <p:spPr>
            <a:xfrm>
              <a:off x="6206162" y="154249"/>
              <a:ext cx="5518991" cy="2670072"/>
            </a:xfrm>
            <a:prstGeom prst="rect">
              <a:avLst/>
            </a:prstGeom>
            <a:ln>
              <a:solidFill>
                <a:schemeClr val="bg1">
                  <a:lumMod val="65000"/>
                </a:schemeClr>
              </a:solidFill>
            </a:ln>
          </p:spPr>
        </p:pic>
        <p:sp>
          <p:nvSpPr>
            <p:cNvPr id="4" name="Rectangle 3">
              <a:extLst>
                <a:ext uri="{FF2B5EF4-FFF2-40B4-BE49-F238E27FC236}">
                  <a16:creationId xmlns:a16="http://schemas.microsoft.com/office/drawing/2014/main" id="{E6E48F7A-A0B1-77D7-3EDE-0A7A4C6727EE}"/>
                </a:ext>
              </a:extLst>
            </p:cNvPr>
            <p:cNvSpPr/>
            <p:nvPr/>
          </p:nvSpPr>
          <p:spPr>
            <a:xfrm>
              <a:off x="6905070" y="222091"/>
              <a:ext cx="2557907" cy="358816"/>
            </a:xfrm>
            <a:prstGeom prst="rect">
              <a:avLst/>
            </a:prstGeom>
            <a:noFill/>
          </p:spPr>
          <p:txBody>
            <a:bodyPr wrap="square" lIns="91440" tIns="45720" rIns="91440" bIns="45720">
              <a:spAutoFit/>
            </a:bodyPr>
            <a:lstStyle/>
            <a:p>
              <a:pPr>
                <a:lnSpc>
                  <a:spcPct val="115000"/>
                </a:lnSpc>
              </a:pPr>
              <a:r>
                <a:rPr lang="en-US" sz="1600" b="1" dirty="0">
                  <a:latin typeface="Sans Serif"/>
                </a:rPr>
                <a:t>Average values by method</a:t>
              </a:r>
            </a:p>
          </p:txBody>
        </p:sp>
      </p:grpSp>
    </p:spTree>
    <p:extLst>
      <p:ext uri="{BB962C8B-B14F-4D97-AF65-F5344CB8AC3E}">
        <p14:creationId xmlns:p14="http://schemas.microsoft.com/office/powerpoint/2010/main" val="347151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17" grpId="0"/>
      <p:bldP spid="19"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26046-6721-7E71-73E6-CE0DDBA057F1}"/>
            </a:ext>
          </a:extLst>
        </p:cNvPr>
        <p:cNvGrpSpPr/>
        <p:nvPr/>
      </p:nvGrpSpPr>
      <p:grpSpPr>
        <a:xfrm>
          <a:off x="0" y="0"/>
          <a:ext cx="0" cy="0"/>
          <a:chOff x="0" y="0"/>
          <a:chExt cx="0" cy="0"/>
        </a:xfrm>
      </p:grpSpPr>
      <p:grpSp>
        <p:nvGrpSpPr>
          <p:cNvPr id="23" name="Groupe 22">
            <a:extLst>
              <a:ext uri="{FF2B5EF4-FFF2-40B4-BE49-F238E27FC236}">
                <a16:creationId xmlns:a16="http://schemas.microsoft.com/office/drawing/2014/main" id="{A19100C0-BB7F-CFDC-0AA1-CB30B75CB471}"/>
              </a:ext>
            </a:extLst>
          </p:cNvPr>
          <p:cNvGrpSpPr/>
          <p:nvPr/>
        </p:nvGrpSpPr>
        <p:grpSpPr>
          <a:xfrm>
            <a:off x="6189919" y="3290184"/>
            <a:ext cx="5672091" cy="3161415"/>
            <a:chOff x="6760289" y="667518"/>
            <a:chExt cx="5143913" cy="2415978"/>
          </a:xfrm>
        </p:grpSpPr>
        <p:pic>
          <p:nvPicPr>
            <p:cNvPr id="24" name="Image 23" descr="Une image contenant texte, capture d’écran, Tracé, ligne&#10;&#10;Le contenu généré par l’IA peut être incorrect.">
              <a:extLst>
                <a:ext uri="{FF2B5EF4-FFF2-40B4-BE49-F238E27FC236}">
                  <a16:creationId xmlns:a16="http://schemas.microsoft.com/office/drawing/2014/main" id="{FD2E5D36-E0B0-AFCF-6F6B-60D262E6D104}"/>
                </a:ext>
              </a:extLst>
            </p:cNvPr>
            <p:cNvPicPr>
              <a:picLocks noChangeAspect="1"/>
            </p:cNvPicPr>
            <p:nvPr/>
          </p:nvPicPr>
          <p:blipFill>
            <a:blip r:embed="rId3">
              <a:extLst>
                <a:ext uri="{28A0092B-C50C-407E-A947-70E740481C1C}">
                  <a14:useLocalDpi xmlns:a14="http://schemas.microsoft.com/office/drawing/2010/main" val="0"/>
                </a:ext>
              </a:extLst>
            </a:blip>
            <a:srcRect t="4909"/>
            <a:stretch/>
          </p:blipFill>
          <p:spPr>
            <a:xfrm>
              <a:off x="6760289" y="667518"/>
              <a:ext cx="5143913" cy="2415978"/>
            </a:xfrm>
            <a:prstGeom prst="rect">
              <a:avLst/>
            </a:prstGeom>
            <a:ln>
              <a:solidFill>
                <a:schemeClr val="bg1">
                  <a:lumMod val="65000"/>
                </a:schemeClr>
              </a:solidFill>
            </a:ln>
          </p:spPr>
        </p:pic>
        <p:sp>
          <p:nvSpPr>
            <p:cNvPr id="29" name="Rectangle 28">
              <a:extLst>
                <a:ext uri="{FF2B5EF4-FFF2-40B4-BE49-F238E27FC236}">
                  <a16:creationId xmlns:a16="http://schemas.microsoft.com/office/drawing/2014/main" id="{48D57B52-EDFD-07C4-D085-CEA336A1057C}"/>
                </a:ext>
              </a:extLst>
            </p:cNvPr>
            <p:cNvSpPr/>
            <p:nvPr/>
          </p:nvSpPr>
          <p:spPr>
            <a:xfrm>
              <a:off x="8643951" y="1571545"/>
              <a:ext cx="2883198" cy="358816"/>
            </a:xfrm>
            <a:prstGeom prst="rect">
              <a:avLst/>
            </a:prstGeom>
            <a:noFill/>
          </p:spPr>
          <p:txBody>
            <a:bodyPr wrap="square" lIns="91440" tIns="45720" rIns="91440" bIns="45720">
              <a:spAutoFit/>
            </a:bodyPr>
            <a:lstStyle/>
            <a:p>
              <a:pPr>
                <a:lnSpc>
                  <a:spcPct val="115000"/>
                </a:lnSpc>
              </a:pPr>
              <a:r>
                <a:rPr lang="en-US" sz="1600" b="1" dirty="0">
                  <a:latin typeface="Sans Serif"/>
                </a:rPr>
                <a:t>Exceedance probability curves</a:t>
              </a:r>
            </a:p>
          </p:txBody>
        </p:sp>
      </p:grpSp>
      <p:pic>
        <p:nvPicPr>
          <p:cNvPr id="8" name="Image 7">
            <a:extLst>
              <a:ext uri="{FF2B5EF4-FFF2-40B4-BE49-F238E27FC236}">
                <a16:creationId xmlns:a16="http://schemas.microsoft.com/office/drawing/2014/main" id="{9578FFCB-92D0-A11A-B0B0-BD9A07EF183C}"/>
              </a:ext>
            </a:extLst>
          </p:cNvPr>
          <p:cNvPicPr>
            <a:picLocks noChangeAspect="1"/>
          </p:cNvPicPr>
          <p:nvPr/>
        </p:nvPicPr>
        <p:blipFill>
          <a:blip r:embed="rId4"/>
          <a:srcRect r="3451"/>
          <a:stretch/>
        </p:blipFill>
        <p:spPr>
          <a:xfrm>
            <a:off x="6256022" y="150217"/>
            <a:ext cx="5539881" cy="2679672"/>
          </a:xfrm>
          <a:prstGeom prst="rect">
            <a:avLst/>
          </a:prstGeom>
          <a:ln>
            <a:solidFill>
              <a:schemeClr val="bg1">
                <a:lumMod val="75000"/>
              </a:schemeClr>
            </a:solidFill>
          </a:ln>
        </p:spPr>
      </p:pic>
      <p:pic>
        <p:nvPicPr>
          <p:cNvPr id="13" name="Picture 41" descr="A graph with colored lines&#10;&#10;Description automatically generated">
            <a:extLst>
              <a:ext uri="{FF2B5EF4-FFF2-40B4-BE49-F238E27FC236}">
                <a16:creationId xmlns:a16="http://schemas.microsoft.com/office/drawing/2014/main" id="{E90BE10C-0034-00B7-71C3-1006065CE1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89918" y="3284398"/>
            <a:ext cx="5672091" cy="3161415"/>
          </a:xfrm>
          <a:prstGeom prst="rect">
            <a:avLst/>
          </a:prstGeom>
          <a:noFill/>
          <a:ln>
            <a:solidFill>
              <a:schemeClr val="bg1">
                <a:lumMod val="65000"/>
              </a:schemeClr>
            </a:solidFill>
          </a:ln>
        </p:spPr>
      </p:pic>
      <p:sp>
        <p:nvSpPr>
          <p:cNvPr id="5" name="Rectangle 4">
            <a:extLst>
              <a:ext uri="{FF2B5EF4-FFF2-40B4-BE49-F238E27FC236}">
                <a16:creationId xmlns:a16="http://schemas.microsoft.com/office/drawing/2014/main" id="{57141B1F-059F-6FEF-1ABB-764B934D1670}"/>
              </a:ext>
            </a:extLst>
          </p:cNvPr>
          <p:cNvSpPr/>
          <p:nvPr/>
        </p:nvSpPr>
        <p:spPr>
          <a:xfrm>
            <a:off x="391148" y="139584"/>
            <a:ext cx="11334005" cy="492122"/>
          </a:xfrm>
          <a:prstGeom prst="rect">
            <a:avLst/>
          </a:prstGeom>
          <a:noFill/>
        </p:spPr>
        <p:txBody>
          <a:bodyPr wrap="square" lIns="91440" tIns="45720" rIns="91440" bIns="45720">
            <a:spAutoFit/>
          </a:bodyPr>
          <a:lstStyle/>
          <a:p>
            <a:pPr algn="l">
              <a:lnSpc>
                <a:spcPct val="115000"/>
              </a:lnSpc>
            </a:pPr>
            <a:r>
              <a:rPr lang="en-US" sz="2400" b="1" dirty="0">
                <a:solidFill>
                  <a:schemeClr val="accent1"/>
                </a:solidFill>
                <a:latin typeface="Sans Serif"/>
              </a:rPr>
              <a:t>Results (Monte Carlo simulation)</a:t>
            </a:r>
          </a:p>
        </p:txBody>
      </p:sp>
      <p:sp>
        <p:nvSpPr>
          <p:cNvPr id="7" name="Rectangle 6">
            <a:extLst>
              <a:ext uri="{FF2B5EF4-FFF2-40B4-BE49-F238E27FC236}">
                <a16:creationId xmlns:a16="http://schemas.microsoft.com/office/drawing/2014/main" id="{0E748B5E-49A8-94F1-394A-845E0875C812}"/>
              </a:ext>
            </a:extLst>
          </p:cNvPr>
          <p:cNvSpPr/>
          <p:nvPr/>
        </p:nvSpPr>
        <p:spPr>
          <a:xfrm>
            <a:off x="300364" y="859248"/>
            <a:ext cx="5923701" cy="425501"/>
          </a:xfrm>
          <a:prstGeom prst="rect">
            <a:avLst/>
          </a:prstGeom>
          <a:noFill/>
        </p:spPr>
        <p:txBody>
          <a:bodyPr wrap="square" lIns="91440" tIns="45720" rIns="91440" bIns="45720">
            <a:spAutoFit/>
          </a:bodyPr>
          <a:lstStyle/>
          <a:p>
            <a:pPr algn="l">
              <a:lnSpc>
                <a:spcPct val="115000"/>
              </a:lnSpc>
            </a:pPr>
            <a:r>
              <a:rPr lang="en-US" sz="2000" b="1" dirty="0">
                <a:latin typeface="Sans Serif"/>
              </a:rPr>
              <a:t>1 building with 10’000 simulations (Rockfall)</a:t>
            </a:r>
          </a:p>
        </p:txBody>
      </p:sp>
      <p:graphicFrame>
        <p:nvGraphicFramePr>
          <p:cNvPr id="30" name="Tableau 29">
            <a:extLst>
              <a:ext uri="{FF2B5EF4-FFF2-40B4-BE49-F238E27FC236}">
                <a16:creationId xmlns:a16="http://schemas.microsoft.com/office/drawing/2014/main" id="{2247D539-07F8-B245-615E-6398000785E6}"/>
              </a:ext>
            </a:extLst>
          </p:cNvPr>
          <p:cNvGraphicFramePr>
            <a:graphicFrameLocks noGrp="1"/>
          </p:cNvGraphicFramePr>
          <p:nvPr>
            <p:extLst>
              <p:ext uri="{D42A27DB-BD31-4B8C-83A1-F6EECF244321}">
                <p14:modId xmlns:p14="http://schemas.microsoft.com/office/powerpoint/2010/main" val="1080634401"/>
              </p:ext>
            </p:extLst>
          </p:nvPr>
        </p:nvGraphicFramePr>
        <p:xfrm>
          <a:off x="391148" y="1384442"/>
          <a:ext cx="3431635" cy="1341120"/>
        </p:xfrm>
        <a:graphic>
          <a:graphicData uri="http://schemas.openxmlformats.org/drawingml/2006/table">
            <a:tbl>
              <a:tblPr firstRow="1" bandRow="1">
                <a:tableStyleId>{5C22544A-7EE6-4342-B048-85BDC9FD1C3A}</a:tableStyleId>
              </a:tblPr>
              <a:tblGrid>
                <a:gridCol w="1686720">
                  <a:extLst>
                    <a:ext uri="{9D8B030D-6E8A-4147-A177-3AD203B41FA5}">
                      <a16:colId xmlns:a16="http://schemas.microsoft.com/office/drawing/2014/main" val="637907214"/>
                    </a:ext>
                  </a:extLst>
                </a:gridCol>
                <a:gridCol w="1744915">
                  <a:extLst>
                    <a:ext uri="{9D8B030D-6E8A-4147-A177-3AD203B41FA5}">
                      <a16:colId xmlns:a16="http://schemas.microsoft.com/office/drawing/2014/main" val="3155775786"/>
                    </a:ext>
                  </a:extLst>
                </a:gridCol>
              </a:tblGrid>
              <a:tr h="311481">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Return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Danger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667355"/>
                  </a:ext>
                </a:extLst>
              </a:tr>
              <a:tr h="311481">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Mean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7213050"/>
                  </a:ext>
                </a:extLst>
              </a:tr>
              <a:tr h="311481">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2209041"/>
                  </a:ext>
                </a:extLst>
              </a:tr>
              <a:tr h="311481">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045574"/>
                  </a:ext>
                </a:extLst>
              </a:tr>
            </a:tbl>
          </a:graphicData>
        </a:graphic>
      </p:graphicFrame>
      <p:sp>
        <p:nvSpPr>
          <p:cNvPr id="31" name="Rectangle 30">
            <a:extLst>
              <a:ext uri="{FF2B5EF4-FFF2-40B4-BE49-F238E27FC236}">
                <a16:creationId xmlns:a16="http://schemas.microsoft.com/office/drawing/2014/main" id="{68E9084E-BE34-5EB4-48C1-660472645A9E}"/>
              </a:ext>
            </a:extLst>
          </p:cNvPr>
          <p:cNvSpPr/>
          <p:nvPr/>
        </p:nvSpPr>
        <p:spPr>
          <a:xfrm>
            <a:off x="8699235" y="4692236"/>
            <a:ext cx="2986265" cy="417532"/>
          </a:xfrm>
          <a:prstGeom prst="rect">
            <a:avLst/>
          </a:prstGeom>
          <a:noFill/>
        </p:spPr>
        <p:txBody>
          <a:bodyPr wrap="square" lIns="91440" tIns="45720" rIns="91440" bIns="45720">
            <a:spAutoFit/>
          </a:bodyPr>
          <a:lstStyle/>
          <a:p>
            <a:pPr>
              <a:lnSpc>
                <a:spcPct val="115000"/>
              </a:lnSpc>
            </a:pPr>
            <a:r>
              <a:rPr lang="en-US" sz="1600" b="1" dirty="0">
                <a:latin typeface="Sans Serif"/>
              </a:rPr>
              <a:t>Exceedance probability curves</a:t>
            </a:r>
          </a:p>
        </p:txBody>
      </p:sp>
      <p:sp>
        <p:nvSpPr>
          <p:cNvPr id="33" name="Rectangle 32">
            <a:extLst>
              <a:ext uri="{FF2B5EF4-FFF2-40B4-BE49-F238E27FC236}">
                <a16:creationId xmlns:a16="http://schemas.microsoft.com/office/drawing/2014/main" id="{2EF2C929-0C55-545D-E8DC-B4890B9DF7CC}"/>
              </a:ext>
            </a:extLst>
          </p:cNvPr>
          <p:cNvSpPr/>
          <p:nvPr/>
        </p:nvSpPr>
        <p:spPr>
          <a:xfrm>
            <a:off x="6873172" y="226993"/>
            <a:ext cx="2409051" cy="358816"/>
          </a:xfrm>
          <a:prstGeom prst="rect">
            <a:avLst/>
          </a:prstGeom>
          <a:noFill/>
        </p:spPr>
        <p:txBody>
          <a:bodyPr wrap="square" lIns="91440" tIns="45720" rIns="91440" bIns="45720">
            <a:spAutoFit/>
          </a:bodyPr>
          <a:lstStyle/>
          <a:p>
            <a:pPr>
              <a:lnSpc>
                <a:spcPct val="115000"/>
              </a:lnSpc>
            </a:pPr>
            <a:r>
              <a:rPr lang="en-US" sz="1600" b="1" dirty="0">
                <a:latin typeface="Sans Serif"/>
              </a:rPr>
              <a:t>Average values by method</a:t>
            </a:r>
          </a:p>
        </p:txBody>
      </p:sp>
      <p:sp>
        <p:nvSpPr>
          <p:cNvPr id="34" name="Flèche : bas 33">
            <a:extLst>
              <a:ext uri="{FF2B5EF4-FFF2-40B4-BE49-F238E27FC236}">
                <a16:creationId xmlns:a16="http://schemas.microsoft.com/office/drawing/2014/main" id="{B1C190A2-CB10-FF74-CB41-CA1A4FE606D3}"/>
              </a:ext>
            </a:extLst>
          </p:cNvPr>
          <p:cNvSpPr/>
          <p:nvPr/>
        </p:nvSpPr>
        <p:spPr>
          <a:xfrm>
            <a:off x="8792186" y="2964216"/>
            <a:ext cx="346941" cy="252824"/>
          </a:xfrm>
          <a:prstGeom prst="downArrow">
            <a:avLst/>
          </a:prstGeom>
          <a:solidFill>
            <a:schemeClr val="accent2">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96F32C29-5ABD-CBA1-6A7C-AA2056E10810}"/>
              </a:ext>
            </a:extLst>
          </p:cNvPr>
          <p:cNvSpPr/>
          <p:nvPr/>
        </p:nvSpPr>
        <p:spPr>
          <a:xfrm rot="16200000">
            <a:off x="-441111" y="4288227"/>
            <a:ext cx="1482951" cy="368790"/>
          </a:xfrm>
          <a:prstGeom prst="rect">
            <a:avLst/>
          </a:prstGeom>
          <a:noFill/>
        </p:spPr>
        <p:txBody>
          <a:bodyPr wrap="square" lIns="91440" tIns="45720" rIns="91440" bIns="45720">
            <a:spAutoFit/>
          </a:bodyPr>
          <a:lstStyle/>
          <a:p>
            <a:pPr>
              <a:lnSpc>
                <a:spcPct val="115000"/>
              </a:lnSpc>
            </a:pPr>
            <a:r>
              <a:rPr lang="en-US" sz="1600" b="1" dirty="0">
                <a:latin typeface="Sans Serif"/>
              </a:rPr>
              <a:t>Vulnerability</a:t>
            </a:r>
          </a:p>
        </p:txBody>
      </p:sp>
      <p:sp>
        <p:nvSpPr>
          <p:cNvPr id="3" name="Rectangle 2">
            <a:extLst>
              <a:ext uri="{FF2B5EF4-FFF2-40B4-BE49-F238E27FC236}">
                <a16:creationId xmlns:a16="http://schemas.microsoft.com/office/drawing/2014/main" id="{286DC8C4-E163-31AF-003A-E4815AD84517}"/>
              </a:ext>
            </a:extLst>
          </p:cNvPr>
          <p:cNvSpPr/>
          <p:nvPr/>
        </p:nvSpPr>
        <p:spPr>
          <a:xfrm>
            <a:off x="2947004" y="5981939"/>
            <a:ext cx="1482951" cy="358816"/>
          </a:xfrm>
          <a:prstGeom prst="rect">
            <a:avLst/>
          </a:prstGeom>
          <a:noFill/>
        </p:spPr>
        <p:txBody>
          <a:bodyPr wrap="square" lIns="91440" tIns="45720" rIns="91440" bIns="45720">
            <a:spAutoFit/>
          </a:bodyPr>
          <a:lstStyle/>
          <a:p>
            <a:pPr>
              <a:lnSpc>
                <a:spcPct val="115000"/>
              </a:lnSpc>
            </a:pPr>
            <a:r>
              <a:rPr lang="en-US" sz="1600" b="1" dirty="0">
                <a:latin typeface="Sans Serif"/>
              </a:rPr>
              <a:t>Intensity (m) </a:t>
            </a:r>
          </a:p>
        </p:txBody>
      </p:sp>
      <p:sp>
        <p:nvSpPr>
          <p:cNvPr id="4" name="Rectangle 3">
            <a:extLst>
              <a:ext uri="{FF2B5EF4-FFF2-40B4-BE49-F238E27FC236}">
                <a16:creationId xmlns:a16="http://schemas.microsoft.com/office/drawing/2014/main" id="{222681ED-A4D0-7C6C-6C5A-53AAC356F2E6}"/>
              </a:ext>
            </a:extLst>
          </p:cNvPr>
          <p:cNvSpPr/>
          <p:nvPr/>
        </p:nvSpPr>
        <p:spPr>
          <a:xfrm>
            <a:off x="115969" y="3290184"/>
            <a:ext cx="5672091" cy="3161415"/>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 5">
            <a:extLst>
              <a:ext uri="{FF2B5EF4-FFF2-40B4-BE49-F238E27FC236}">
                <a16:creationId xmlns:a16="http://schemas.microsoft.com/office/drawing/2014/main" id="{1A4978A4-3CD4-C02C-79A7-8C842C993165}"/>
              </a:ext>
            </a:extLst>
          </p:cNvPr>
          <p:cNvPicPr>
            <a:picLocks noChangeAspect="1"/>
          </p:cNvPicPr>
          <p:nvPr/>
        </p:nvPicPr>
        <p:blipFill>
          <a:blip r:embed="rId6"/>
          <a:srcRect l="2278" t="7257" r="1257" b="6320"/>
          <a:stretch/>
        </p:blipFill>
        <p:spPr>
          <a:xfrm>
            <a:off x="439247" y="3429000"/>
            <a:ext cx="5331435" cy="2524398"/>
          </a:xfrm>
          <a:prstGeom prst="rect">
            <a:avLst/>
          </a:prstGeom>
        </p:spPr>
      </p:pic>
      <p:sp>
        <p:nvSpPr>
          <p:cNvPr id="9" name="Rectangle 8">
            <a:extLst>
              <a:ext uri="{FF2B5EF4-FFF2-40B4-BE49-F238E27FC236}">
                <a16:creationId xmlns:a16="http://schemas.microsoft.com/office/drawing/2014/main" id="{FFA64490-D0A5-C9A4-A16E-A641E401273B}"/>
              </a:ext>
            </a:extLst>
          </p:cNvPr>
          <p:cNvSpPr/>
          <p:nvPr/>
        </p:nvSpPr>
        <p:spPr>
          <a:xfrm>
            <a:off x="1186840" y="3937538"/>
            <a:ext cx="1524672" cy="474042"/>
          </a:xfrm>
          <a:prstGeom prst="rect">
            <a:avLst/>
          </a:prstGeom>
          <a:noFill/>
        </p:spPr>
        <p:txBody>
          <a:bodyPr wrap="square" lIns="91440" tIns="45720" rIns="91440" bIns="45720">
            <a:spAutoFit/>
          </a:bodyPr>
          <a:lstStyle/>
          <a:p>
            <a:pPr>
              <a:lnSpc>
                <a:spcPct val="115000"/>
              </a:lnSpc>
            </a:pPr>
            <a:r>
              <a:rPr lang="en-US" sz="2400" b="1" dirty="0">
                <a:solidFill>
                  <a:srgbClr val="FF0022"/>
                </a:solidFill>
                <a:latin typeface="Sans Serif"/>
              </a:rPr>
              <a:t>Method 6</a:t>
            </a:r>
          </a:p>
        </p:txBody>
      </p:sp>
      <p:sp>
        <p:nvSpPr>
          <p:cNvPr id="10" name="Flèche : virage 9">
            <a:extLst>
              <a:ext uri="{FF2B5EF4-FFF2-40B4-BE49-F238E27FC236}">
                <a16:creationId xmlns:a16="http://schemas.microsoft.com/office/drawing/2014/main" id="{7F9365AB-C149-CE48-0367-987F12586878}"/>
              </a:ext>
            </a:extLst>
          </p:cNvPr>
          <p:cNvSpPr/>
          <p:nvPr/>
        </p:nvSpPr>
        <p:spPr>
          <a:xfrm>
            <a:off x="5065283" y="2065374"/>
            <a:ext cx="771992" cy="758948"/>
          </a:xfrm>
          <a:prstGeom prst="bentArrow">
            <a:avLst/>
          </a:prstGeom>
          <a:solidFill>
            <a:schemeClr val="accent2">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61906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6A4BE-4735-5DFB-06A5-8680D674C3C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70F9409-281E-A163-DA4E-4B6CEE913DE0}"/>
              </a:ext>
            </a:extLst>
          </p:cNvPr>
          <p:cNvSpPr/>
          <p:nvPr/>
        </p:nvSpPr>
        <p:spPr>
          <a:xfrm>
            <a:off x="391148" y="139584"/>
            <a:ext cx="11334005" cy="492122"/>
          </a:xfrm>
          <a:prstGeom prst="rect">
            <a:avLst/>
          </a:prstGeom>
          <a:noFill/>
        </p:spPr>
        <p:txBody>
          <a:bodyPr wrap="square" lIns="91440" tIns="45720" rIns="91440" bIns="45720">
            <a:spAutoFit/>
          </a:bodyPr>
          <a:lstStyle/>
          <a:p>
            <a:pPr algn="l">
              <a:lnSpc>
                <a:spcPct val="115000"/>
              </a:lnSpc>
            </a:pPr>
            <a:r>
              <a:rPr lang="en-US" sz="2400" b="1" dirty="0">
                <a:solidFill>
                  <a:schemeClr val="accent1"/>
                </a:solidFill>
                <a:latin typeface="Sans Serif"/>
              </a:rPr>
              <a:t>Conclusion &amp; Future perspectives</a:t>
            </a:r>
          </a:p>
        </p:txBody>
      </p:sp>
      <p:sp>
        <p:nvSpPr>
          <p:cNvPr id="2" name="Subtitle 2">
            <a:extLst>
              <a:ext uri="{FF2B5EF4-FFF2-40B4-BE49-F238E27FC236}">
                <a16:creationId xmlns:a16="http://schemas.microsoft.com/office/drawing/2014/main" id="{A6DD087D-F582-0828-F253-72904DCB8035}"/>
              </a:ext>
            </a:extLst>
          </p:cNvPr>
          <p:cNvSpPr txBox="1">
            <a:spLocks/>
          </p:cNvSpPr>
          <p:nvPr/>
        </p:nvSpPr>
        <p:spPr>
          <a:xfrm>
            <a:off x="334932" y="838035"/>
            <a:ext cx="11261219" cy="25909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5000"/>
              </a:lnSpc>
              <a:buFont typeface="Arial" panose="020B0604020202020204" pitchFamily="34" charset="0"/>
              <a:buChar char="•"/>
            </a:pPr>
            <a:r>
              <a:rPr lang="en-GB" sz="2200" dirty="0">
                <a:latin typeface="Arial" panose="020B0604020202020204" pitchFamily="34" charset="0"/>
                <a:ea typeface="Arial" panose="020B0604020202020204" pitchFamily="34" charset="0"/>
              </a:rPr>
              <a:t>Conclusion</a:t>
            </a:r>
          </a:p>
          <a:p>
            <a:pPr marL="800100" lvl="1" indent="-342900" algn="just">
              <a:lnSpc>
                <a:spcPct val="115000"/>
              </a:lnSpc>
              <a:buFont typeface="Arial" panose="020B0604020202020204" pitchFamily="34" charset="0"/>
              <a:buChar char="•"/>
            </a:pPr>
            <a:r>
              <a:rPr lang="en-GB" sz="1800" dirty="0">
                <a:solidFill>
                  <a:schemeClr val="bg1">
                    <a:lumMod val="50000"/>
                  </a:schemeClr>
                </a:solidFill>
                <a:latin typeface="Arial" panose="020B0604020202020204" pitchFamily="34" charset="0"/>
                <a:ea typeface="Arial" panose="020B0604020202020204" pitchFamily="34" charset="0"/>
              </a:rPr>
              <a:t>The application adds probabilistic approaches which give more insight on the variability of the risk assessment</a:t>
            </a:r>
          </a:p>
          <a:p>
            <a:pPr marL="800100" lvl="1" indent="-342900" algn="just">
              <a:lnSpc>
                <a:spcPct val="115000"/>
              </a:lnSpc>
              <a:buFont typeface="Arial" panose="020B0604020202020204" pitchFamily="34" charset="0"/>
              <a:buChar char="•"/>
            </a:pPr>
            <a:r>
              <a:rPr lang="en-US" sz="1800" dirty="0">
                <a:solidFill>
                  <a:schemeClr val="bg1">
                    <a:lumMod val="50000"/>
                  </a:schemeClr>
                </a:solidFill>
                <a:latin typeface="Arial" panose="020B0604020202020204" pitchFamily="34" charset="0"/>
                <a:ea typeface="Arial" panose="020B0604020202020204" pitchFamily="34" charset="0"/>
              </a:rPr>
              <a:t>The probabilistic methods can provide more options to decision-makers when faced with scarcity of data</a:t>
            </a:r>
            <a:endParaRPr lang="en-GB" sz="1800" dirty="0">
              <a:solidFill>
                <a:schemeClr val="bg1">
                  <a:lumMod val="50000"/>
                </a:schemeClr>
              </a:solidFill>
              <a:latin typeface="Arial" panose="020B0604020202020204" pitchFamily="34" charset="0"/>
              <a:ea typeface="Arial" panose="020B0604020202020204" pitchFamily="34" charset="0"/>
            </a:endParaRPr>
          </a:p>
          <a:p>
            <a:pPr marL="800100" lvl="1" indent="-342900" algn="just">
              <a:lnSpc>
                <a:spcPct val="115000"/>
              </a:lnSpc>
              <a:buFont typeface="Arial" panose="020B0604020202020204" pitchFamily="34" charset="0"/>
              <a:buChar char="•"/>
            </a:pPr>
            <a:r>
              <a:rPr lang="en-GB" sz="1800" dirty="0">
                <a:solidFill>
                  <a:schemeClr val="bg1">
                    <a:lumMod val="50000"/>
                  </a:schemeClr>
                </a:solidFill>
                <a:latin typeface="Arial" panose="020B0604020202020204" pitchFamily="34" charset="0"/>
                <a:ea typeface="Arial" panose="020B0604020202020204" pitchFamily="34" charset="0"/>
              </a:rPr>
              <a:t>The application allows the user to select a geographical area of interest to perform an analysis</a:t>
            </a:r>
          </a:p>
          <a:p>
            <a:pPr marL="800100" lvl="1" indent="-342900" algn="just">
              <a:lnSpc>
                <a:spcPct val="115000"/>
              </a:lnSpc>
              <a:buFont typeface="Arial" panose="020B0604020202020204" pitchFamily="34" charset="0"/>
              <a:buChar char="•"/>
            </a:pPr>
            <a:r>
              <a:rPr lang="en-GB" sz="1800" dirty="0">
                <a:solidFill>
                  <a:schemeClr val="bg1">
                    <a:lumMod val="50000"/>
                  </a:schemeClr>
                </a:solidFill>
                <a:latin typeface="Arial" panose="020B0604020202020204" pitchFamily="34" charset="0"/>
                <a:ea typeface="Arial" panose="020B0604020202020204" pitchFamily="34" charset="0"/>
              </a:rPr>
              <a:t>It automatically retrieves data from hazards maps and buildings</a:t>
            </a:r>
          </a:p>
          <a:p>
            <a:pPr algn="just">
              <a:lnSpc>
                <a:spcPct val="115000"/>
              </a:lnSpc>
            </a:pPr>
            <a:endParaRPr lang="en-US" sz="1800" dirty="0">
              <a:effectLst/>
              <a:latin typeface="Arial" panose="020B0604020202020204" pitchFamily="34" charset="0"/>
              <a:ea typeface="Arial" panose="020B0604020202020204" pitchFamily="34" charset="0"/>
            </a:endParaRPr>
          </a:p>
        </p:txBody>
      </p:sp>
      <p:sp>
        <p:nvSpPr>
          <p:cNvPr id="3" name="Subtitle 2">
            <a:extLst>
              <a:ext uri="{FF2B5EF4-FFF2-40B4-BE49-F238E27FC236}">
                <a16:creationId xmlns:a16="http://schemas.microsoft.com/office/drawing/2014/main" id="{E35E831D-4BF3-6230-9A6B-C9B64F66609E}"/>
              </a:ext>
            </a:extLst>
          </p:cNvPr>
          <p:cNvSpPr txBox="1">
            <a:spLocks/>
          </p:cNvSpPr>
          <p:nvPr/>
        </p:nvSpPr>
        <p:spPr>
          <a:xfrm>
            <a:off x="334933" y="3580002"/>
            <a:ext cx="11261219" cy="25909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5000"/>
              </a:lnSpc>
              <a:buFont typeface="Arial" panose="020B0604020202020204" pitchFamily="34" charset="0"/>
              <a:buChar char="•"/>
            </a:pPr>
            <a:r>
              <a:rPr lang="en-GB" sz="2200" dirty="0">
                <a:latin typeface="Arial" panose="020B0604020202020204" pitchFamily="34" charset="0"/>
                <a:ea typeface="Arial" panose="020B0604020202020204" pitchFamily="34" charset="0"/>
              </a:rPr>
              <a:t>Future perspectives</a:t>
            </a:r>
          </a:p>
          <a:p>
            <a:pPr marL="800100" lvl="1" indent="-342900" algn="just">
              <a:lnSpc>
                <a:spcPct val="115000"/>
              </a:lnSpc>
              <a:buFont typeface="Arial" panose="020B0604020202020204" pitchFamily="34" charset="0"/>
              <a:buChar char="•"/>
            </a:pPr>
            <a:r>
              <a:rPr lang="en-GB" sz="1800" dirty="0">
                <a:solidFill>
                  <a:schemeClr val="bg1">
                    <a:lumMod val="50000"/>
                  </a:schemeClr>
                </a:solidFill>
                <a:latin typeface="Arial" panose="020B0604020202020204" pitchFamily="34" charset="0"/>
                <a:ea typeface="Arial" panose="020B0604020202020204" pitchFamily="34" charset="0"/>
              </a:rPr>
              <a:t>Include evaluation of potential loss of life</a:t>
            </a:r>
          </a:p>
          <a:p>
            <a:pPr marL="800100" lvl="1" indent="-342900" algn="just">
              <a:lnSpc>
                <a:spcPct val="115000"/>
              </a:lnSpc>
              <a:buFont typeface="Arial" panose="020B0604020202020204" pitchFamily="34" charset="0"/>
              <a:buChar char="•"/>
            </a:pPr>
            <a:r>
              <a:rPr lang="en-GB" sz="1800" dirty="0">
                <a:solidFill>
                  <a:schemeClr val="bg1">
                    <a:lumMod val="50000"/>
                  </a:schemeClr>
                </a:solidFill>
                <a:latin typeface="Arial" panose="020B0604020202020204" pitchFamily="34" charset="0"/>
                <a:ea typeface="Arial" panose="020B0604020202020204" pitchFamily="34" charset="0"/>
              </a:rPr>
              <a:t>Extend analysis to other hazards (flooding, avalanches, earthquakes, etc.)</a:t>
            </a:r>
          </a:p>
          <a:p>
            <a:pPr marL="800100" lvl="1" indent="-342900" algn="just">
              <a:lnSpc>
                <a:spcPct val="115000"/>
              </a:lnSpc>
              <a:buFont typeface="Arial" panose="020B0604020202020204" pitchFamily="34" charset="0"/>
              <a:buChar char="•"/>
            </a:pPr>
            <a:r>
              <a:rPr lang="en-GB" sz="1800" dirty="0">
                <a:solidFill>
                  <a:schemeClr val="bg1">
                    <a:lumMod val="50000"/>
                  </a:schemeClr>
                </a:solidFill>
                <a:latin typeface="Arial" panose="020B0604020202020204" pitchFamily="34" charset="0"/>
                <a:ea typeface="Arial" panose="020B0604020202020204" pitchFamily="34" charset="0"/>
              </a:rPr>
              <a:t>Possibility to introduce building replacement cost</a:t>
            </a:r>
          </a:p>
          <a:p>
            <a:pPr marL="800100" lvl="1" indent="-342900" algn="just">
              <a:lnSpc>
                <a:spcPct val="115000"/>
              </a:lnSpc>
              <a:buFont typeface="Arial" panose="020B0604020202020204" pitchFamily="34" charset="0"/>
              <a:buChar char="•"/>
            </a:pPr>
            <a:r>
              <a:rPr lang="en-US" sz="1800" dirty="0">
                <a:solidFill>
                  <a:schemeClr val="bg1">
                    <a:lumMod val="50000"/>
                  </a:schemeClr>
                </a:solidFill>
                <a:latin typeface="Arial" panose="020B0604020202020204" pitchFamily="34" charset="0"/>
                <a:ea typeface="Arial" panose="020B0604020202020204" pitchFamily="34" charset="0"/>
              </a:rPr>
              <a:t>Export of PDF report with organized information and risk map</a:t>
            </a:r>
            <a:endParaRPr lang="en-GB" sz="1800" dirty="0">
              <a:latin typeface="Arial" panose="020B0604020202020204" pitchFamily="34" charset="0"/>
              <a:ea typeface="Arial" panose="020B0604020202020204" pitchFamily="34" charset="0"/>
            </a:endParaRPr>
          </a:p>
          <a:p>
            <a:pPr algn="just">
              <a:lnSpc>
                <a:spcPct val="115000"/>
              </a:lnSpc>
            </a:pPr>
            <a:endParaRPr lang="en-US" sz="2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1579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for a university&#10;&#10;Description automatically generated">
            <a:extLst>
              <a:ext uri="{FF2B5EF4-FFF2-40B4-BE49-F238E27FC236}">
                <a16:creationId xmlns:a16="http://schemas.microsoft.com/office/drawing/2014/main" id="{F7628E67-0452-DF96-0F1A-707B97BC2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73" y="78873"/>
            <a:ext cx="1245226" cy="768927"/>
          </a:xfrm>
          <a:prstGeom prst="rect">
            <a:avLst/>
          </a:prstGeom>
        </p:spPr>
      </p:pic>
      <p:pic>
        <p:nvPicPr>
          <p:cNvPr id="4" name="Graphic 3">
            <a:extLst>
              <a:ext uri="{FF2B5EF4-FFF2-40B4-BE49-F238E27FC236}">
                <a16:creationId xmlns:a16="http://schemas.microsoft.com/office/drawing/2014/main" id="{5AA3823E-6AA9-6156-B761-E43DC6E923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33006" y="246899"/>
            <a:ext cx="1423536" cy="504169"/>
          </a:xfrm>
          <a:prstGeom prst="rect">
            <a:avLst/>
          </a:prstGeom>
        </p:spPr>
      </p:pic>
      <p:pic>
        <p:nvPicPr>
          <p:cNvPr id="5" name="Picture 4" descr="A logo for a university&#10;&#10;Description automatically generated">
            <a:extLst>
              <a:ext uri="{FF2B5EF4-FFF2-40B4-BE49-F238E27FC236}">
                <a16:creationId xmlns:a16="http://schemas.microsoft.com/office/drawing/2014/main" id="{47EB69FE-0BCB-10CB-30C6-B0AE44920B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7033" y="153612"/>
            <a:ext cx="1423536" cy="767593"/>
          </a:xfrm>
          <a:prstGeom prst="rect">
            <a:avLst/>
          </a:prstGeom>
        </p:spPr>
      </p:pic>
      <p:sp>
        <p:nvSpPr>
          <p:cNvPr id="6" name="Subtitle 2">
            <a:extLst>
              <a:ext uri="{FF2B5EF4-FFF2-40B4-BE49-F238E27FC236}">
                <a16:creationId xmlns:a16="http://schemas.microsoft.com/office/drawing/2014/main" id="{C98BF291-1595-C914-17EB-5C8693CF1835}"/>
              </a:ext>
            </a:extLst>
          </p:cNvPr>
          <p:cNvSpPr txBox="1">
            <a:spLocks/>
          </p:cNvSpPr>
          <p:nvPr/>
        </p:nvSpPr>
        <p:spPr>
          <a:xfrm>
            <a:off x="447039" y="6010201"/>
            <a:ext cx="6967313" cy="4573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5000"/>
              </a:lnSpc>
            </a:pPr>
            <a:r>
              <a:rPr lang="en-US" sz="1800" dirty="0">
                <a:latin typeface="Arial" panose="020B0604020202020204" pitchFamily="34" charset="0"/>
                <a:ea typeface="Arial" panose="020B0604020202020204" pitchFamily="34" charset="0"/>
              </a:rPr>
              <a:t>Hélder PEIXOTO                  </a:t>
            </a:r>
            <a:r>
              <a:rPr lang="en-US" sz="1800" b="1" dirty="0">
                <a:solidFill>
                  <a:srgbClr val="0070C0"/>
                </a:solidFill>
                <a:latin typeface="Arial" panose="020B0604020202020204" pitchFamily="34" charset="0"/>
                <a:ea typeface="Arial" panose="020B0604020202020204" pitchFamily="34" charset="0"/>
              </a:rPr>
              <a:t>helderasp@hotmail.com</a:t>
            </a:r>
          </a:p>
        </p:txBody>
      </p:sp>
      <p:pic>
        <p:nvPicPr>
          <p:cNvPr id="7" name="Picture 2">
            <a:extLst>
              <a:ext uri="{FF2B5EF4-FFF2-40B4-BE49-F238E27FC236}">
                <a16:creationId xmlns:a16="http://schemas.microsoft.com/office/drawing/2014/main" id="{36FAE0D7-B9CD-A697-0ADC-CD0062854A6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68" t="16612" r="887" b="18902"/>
          <a:stretch/>
        </p:blipFill>
        <p:spPr bwMode="auto">
          <a:xfrm>
            <a:off x="9188652" y="246899"/>
            <a:ext cx="844846" cy="56843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5C278E9A-09E8-96ED-F7FB-E02C361955D6}"/>
              </a:ext>
            </a:extLst>
          </p:cNvPr>
          <p:cNvPicPr>
            <a:picLocks noChangeAspect="1"/>
          </p:cNvPicPr>
          <p:nvPr/>
        </p:nvPicPr>
        <p:blipFill>
          <a:blip r:embed="rId7"/>
          <a:stretch>
            <a:fillRect/>
          </a:stretch>
        </p:blipFill>
        <p:spPr>
          <a:xfrm>
            <a:off x="10166492" y="382047"/>
            <a:ext cx="1456266" cy="298133"/>
          </a:xfrm>
          <a:prstGeom prst="rect">
            <a:avLst/>
          </a:prstGeom>
        </p:spPr>
      </p:pic>
      <p:pic>
        <p:nvPicPr>
          <p:cNvPr id="11" name="Image 10" descr="Une image contenant texte, capture d’écran, diagramme, Police&#10;&#10;Le contenu généré par l’IA peut être incorrect.">
            <a:extLst>
              <a:ext uri="{FF2B5EF4-FFF2-40B4-BE49-F238E27FC236}">
                <a16:creationId xmlns:a16="http://schemas.microsoft.com/office/drawing/2014/main" id="{85CCD64F-DB7E-6E71-7BC2-CC163BCCD129}"/>
              </a:ext>
            </a:extLst>
          </p:cNvPr>
          <p:cNvPicPr>
            <a:picLocks noChangeAspect="1"/>
          </p:cNvPicPr>
          <p:nvPr/>
        </p:nvPicPr>
        <p:blipFill>
          <a:blip r:embed="rId8">
            <a:extLst>
              <a:ext uri="{28A0092B-C50C-407E-A947-70E740481C1C}">
                <a14:useLocalDpi xmlns:a14="http://schemas.microsoft.com/office/drawing/2010/main" val="0"/>
              </a:ext>
            </a:extLst>
          </a:blip>
          <a:srcRect l="1957" t="5703" r="3715" b="10982"/>
          <a:stretch/>
        </p:blipFill>
        <p:spPr>
          <a:xfrm>
            <a:off x="1544644" y="1166917"/>
            <a:ext cx="9102712" cy="4524167"/>
          </a:xfrm>
          <a:prstGeom prst="rect">
            <a:avLst/>
          </a:prstGeom>
        </p:spPr>
      </p:pic>
    </p:spTree>
    <p:extLst>
      <p:ext uri="{BB962C8B-B14F-4D97-AF65-F5344CB8AC3E}">
        <p14:creationId xmlns:p14="http://schemas.microsoft.com/office/powerpoint/2010/main" val="189026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56420F56-F349-28B2-0C73-21D7288737CC}"/>
              </a:ext>
            </a:extLst>
          </p:cNvPr>
          <p:cNvSpPr txBox="1">
            <a:spLocks/>
          </p:cNvSpPr>
          <p:nvPr/>
        </p:nvSpPr>
        <p:spPr>
          <a:xfrm>
            <a:off x="190499" y="966647"/>
            <a:ext cx="11820525" cy="53997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lnSpc>
                <a:spcPct val="115000"/>
              </a:lnSpc>
              <a:buFont typeface="Arial" panose="020B0604020202020204" pitchFamily="34" charset="0"/>
              <a:buChar char="•"/>
            </a:pPr>
            <a:r>
              <a:rPr lang="en-US" sz="2200" dirty="0">
                <a:latin typeface="Serif"/>
              </a:rPr>
              <a:t>Natural hazards cause fatalities and damage to buildings, agriculture, ecosystems and several infrastructures.</a:t>
            </a:r>
            <a:endParaRPr lang="en-US" sz="2000" dirty="0">
              <a:latin typeface="Serif"/>
            </a:endParaRPr>
          </a:p>
          <a:p>
            <a:pPr marL="742950" lvl="1" indent="-285750" algn="just">
              <a:lnSpc>
                <a:spcPct val="115000"/>
              </a:lnSpc>
              <a:buFont typeface="Arial" panose="020B0604020202020204" pitchFamily="34" charset="0"/>
              <a:buChar char="•"/>
            </a:pPr>
            <a:r>
              <a:rPr lang="en-US" sz="2200" dirty="0">
                <a:latin typeface="Serif"/>
              </a:rPr>
              <a:t>Countries like Switzerland are prone to natural hazards.</a:t>
            </a:r>
          </a:p>
          <a:p>
            <a:pPr marL="1200150" lvl="2" indent="-285750" algn="just">
              <a:lnSpc>
                <a:spcPct val="115000"/>
              </a:lnSpc>
              <a:buFont typeface="Arial" panose="020B0604020202020204" pitchFamily="34" charset="0"/>
              <a:buChar char="•"/>
            </a:pPr>
            <a:r>
              <a:rPr lang="en-US" sz="2200" dirty="0">
                <a:solidFill>
                  <a:schemeClr val="bg1">
                    <a:lumMod val="50000"/>
                  </a:schemeClr>
                </a:solidFill>
                <a:latin typeface="Serif"/>
              </a:rPr>
              <a:t>Damages ~300 million CHF per year.</a:t>
            </a:r>
          </a:p>
          <a:p>
            <a:pPr marL="1200150" lvl="2" indent="-285750" algn="just">
              <a:lnSpc>
                <a:spcPct val="115000"/>
              </a:lnSpc>
              <a:buFont typeface="Arial" panose="020B0604020202020204" pitchFamily="34" charset="0"/>
              <a:buChar char="•"/>
            </a:pPr>
            <a:r>
              <a:rPr lang="en-US" sz="2200" dirty="0">
                <a:solidFill>
                  <a:schemeClr val="bg1">
                    <a:lumMod val="50000"/>
                  </a:schemeClr>
                </a:solidFill>
                <a:latin typeface="Serif"/>
              </a:rPr>
              <a:t>1946-2015:  635 events, 1023 fatalities mainly in Alpine valleys. </a:t>
            </a:r>
          </a:p>
          <a:p>
            <a:pPr marL="742950" lvl="1" indent="-285750" algn="just">
              <a:lnSpc>
                <a:spcPct val="115000"/>
              </a:lnSpc>
              <a:buFont typeface="Arial" panose="020B0604020202020204" pitchFamily="34" charset="0"/>
              <a:buChar char="•"/>
            </a:pPr>
            <a:r>
              <a:rPr lang="en-US" sz="2200" dirty="0">
                <a:latin typeface="Serif"/>
              </a:rPr>
              <a:t>Risk assessment is a critical discipline in today’s world. </a:t>
            </a:r>
          </a:p>
          <a:p>
            <a:pPr marL="742950" lvl="1" indent="-285750" algn="just">
              <a:lnSpc>
                <a:spcPct val="115000"/>
              </a:lnSpc>
              <a:buFont typeface="Arial" panose="020B0604020202020204" pitchFamily="34" charset="0"/>
              <a:buChar char="•"/>
            </a:pPr>
            <a:r>
              <a:rPr lang="en-US" sz="2200" dirty="0">
                <a:latin typeface="Serif"/>
              </a:rPr>
              <a:t>In Switzerland:</a:t>
            </a:r>
          </a:p>
          <a:p>
            <a:pPr marL="1200150" lvl="2" indent="-285750" algn="just">
              <a:lnSpc>
                <a:spcPct val="115000"/>
              </a:lnSpc>
              <a:buFont typeface="Arial" panose="020B0604020202020204" pitchFamily="34" charset="0"/>
              <a:buChar char="•"/>
            </a:pPr>
            <a:r>
              <a:rPr lang="en-US" sz="2200" dirty="0" err="1">
                <a:solidFill>
                  <a:schemeClr val="bg1">
                    <a:lumMod val="50000"/>
                  </a:schemeClr>
                </a:solidFill>
                <a:latin typeface="Serif"/>
              </a:rPr>
              <a:t>EconoMe</a:t>
            </a:r>
            <a:r>
              <a:rPr lang="en-US" sz="2200" dirty="0">
                <a:solidFill>
                  <a:schemeClr val="bg1">
                    <a:lumMod val="50000"/>
                  </a:schemeClr>
                </a:solidFill>
                <a:latin typeface="Serif"/>
              </a:rPr>
              <a:t> (Federal Office for the Environment)</a:t>
            </a:r>
          </a:p>
          <a:p>
            <a:pPr marL="1200150" lvl="2" indent="-285750" algn="just">
              <a:lnSpc>
                <a:spcPct val="115000"/>
              </a:lnSpc>
              <a:buFont typeface="Arial" panose="020B0604020202020204" pitchFamily="34" charset="0"/>
              <a:buChar char="•"/>
            </a:pPr>
            <a:r>
              <a:rPr lang="en-US" sz="2200" dirty="0">
                <a:solidFill>
                  <a:schemeClr val="bg1">
                    <a:lumMod val="50000"/>
                  </a:schemeClr>
                </a:solidFill>
                <a:latin typeface="Serif"/>
              </a:rPr>
              <a:t>Valdorisk (University of Lausanne)</a:t>
            </a:r>
          </a:p>
          <a:p>
            <a:pPr marL="1200150" lvl="2" indent="-285750" algn="just">
              <a:lnSpc>
                <a:spcPct val="115000"/>
              </a:lnSpc>
              <a:buFont typeface="Arial" panose="020B0604020202020204" pitchFamily="34" charset="0"/>
              <a:buChar char="•"/>
            </a:pPr>
            <a:r>
              <a:rPr lang="en-US" sz="2200" dirty="0">
                <a:solidFill>
                  <a:schemeClr val="bg1">
                    <a:lumMod val="50000"/>
                  </a:schemeClr>
                </a:solidFill>
                <a:latin typeface="Serif"/>
              </a:rPr>
              <a:t>Riskko (Vaud, Ticino, Fribourg and Jura)</a:t>
            </a:r>
            <a:endParaRPr lang="en-US" sz="2000" dirty="0">
              <a:solidFill>
                <a:schemeClr val="bg1">
                  <a:lumMod val="50000"/>
                </a:schemeClr>
              </a:solidFill>
              <a:latin typeface="Serif"/>
            </a:endParaRPr>
          </a:p>
        </p:txBody>
      </p:sp>
      <p:sp>
        <p:nvSpPr>
          <p:cNvPr id="70" name="Rectangle 69">
            <a:extLst>
              <a:ext uri="{FF2B5EF4-FFF2-40B4-BE49-F238E27FC236}">
                <a16:creationId xmlns:a16="http://schemas.microsoft.com/office/drawing/2014/main" id="{1AB3863E-970C-BEB7-B144-2E9079964EF4}"/>
              </a:ext>
            </a:extLst>
          </p:cNvPr>
          <p:cNvSpPr/>
          <p:nvPr/>
        </p:nvSpPr>
        <p:spPr>
          <a:xfrm>
            <a:off x="650386" y="342349"/>
            <a:ext cx="2635739" cy="492122"/>
          </a:xfrm>
          <a:prstGeom prst="rect">
            <a:avLst/>
          </a:prstGeom>
          <a:noFill/>
        </p:spPr>
        <p:txBody>
          <a:bodyPr wrap="square" lIns="91440" tIns="45720" rIns="91440" bIns="45720">
            <a:spAutoFit/>
          </a:bodyPr>
          <a:lstStyle/>
          <a:p>
            <a:pPr algn="l">
              <a:lnSpc>
                <a:spcPct val="115000"/>
              </a:lnSpc>
            </a:pPr>
            <a:r>
              <a:rPr lang="en-US" sz="2400" b="1" dirty="0">
                <a:solidFill>
                  <a:schemeClr val="accent1"/>
                </a:solidFill>
                <a:latin typeface="Sans Serif"/>
                <a:ea typeface="Arial" panose="020B0604020202020204" pitchFamily="34" charset="0"/>
              </a:rPr>
              <a:t>Introduction</a:t>
            </a:r>
          </a:p>
        </p:txBody>
      </p:sp>
    </p:spTree>
    <p:extLst>
      <p:ext uri="{BB962C8B-B14F-4D97-AF65-F5344CB8AC3E}">
        <p14:creationId xmlns:p14="http://schemas.microsoft.com/office/powerpoint/2010/main" val="86016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A05F0-2E63-0892-AD6C-6DF70BFE2233}"/>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65CF30AC-1C68-FEC8-EB8E-6B877D214A16}"/>
              </a:ext>
            </a:extLst>
          </p:cNvPr>
          <p:cNvSpPr txBox="1">
            <a:spLocks/>
          </p:cNvSpPr>
          <p:nvPr/>
        </p:nvSpPr>
        <p:spPr>
          <a:xfrm>
            <a:off x="690953" y="990066"/>
            <a:ext cx="10793911" cy="48480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lnSpc>
                <a:spcPct val="115000"/>
              </a:lnSpc>
              <a:buFont typeface="Arial" panose="020B0604020202020204" pitchFamily="34" charset="0"/>
              <a:buChar char="•"/>
            </a:pPr>
            <a:r>
              <a:rPr lang="en-US" sz="2200" dirty="0">
                <a:latin typeface="Serif"/>
              </a:rPr>
              <a:t>Perform risk assessment even when the data is incomplete.</a:t>
            </a:r>
          </a:p>
          <a:p>
            <a:pPr lvl="1" algn="just">
              <a:lnSpc>
                <a:spcPct val="115000"/>
              </a:lnSpc>
            </a:pPr>
            <a:endParaRPr lang="en-US" sz="2200" dirty="0">
              <a:latin typeface="Serif"/>
            </a:endParaRPr>
          </a:p>
          <a:p>
            <a:pPr marL="742950" lvl="1" indent="-285750" algn="just">
              <a:lnSpc>
                <a:spcPct val="115000"/>
              </a:lnSpc>
              <a:buFont typeface="Arial" panose="020B0604020202020204" pitchFamily="34" charset="0"/>
              <a:buChar char="•"/>
            </a:pPr>
            <a:r>
              <a:rPr lang="en-US" sz="2200" dirty="0">
                <a:latin typeface="Serif"/>
              </a:rPr>
              <a:t>Incorporate exceedance probability curves at local level comparable to CAT models used by insurance companies.</a:t>
            </a:r>
          </a:p>
          <a:p>
            <a:pPr lvl="1" algn="just">
              <a:lnSpc>
                <a:spcPct val="115000"/>
              </a:lnSpc>
            </a:pPr>
            <a:endParaRPr lang="en-US" sz="2200" dirty="0">
              <a:latin typeface="Serif"/>
            </a:endParaRPr>
          </a:p>
          <a:p>
            <a:pPr marL="742950" lvl="1" indent="-285750" algn="just">
              <a:lnSpc>
                <a:spcPct val="115000"/>
              </a:lnSpc>
              <a:buFont typeface="Arial" panose="020B0604020202020204" pitchFamily="34" charset="0"/>
              <a:buChar char="•"/>
            </a:pPr>
            <a:r>
              <a:rPr lang="en-US" sz="2200" dirty="0">
                <a:latin typeface="Serif"/>
              </a:rPr>
              <a:t>Provide automatic access to hazards maps, exposed objects and vulnerabilities.</a:t>
            </a:r>
          </a:p>
          <a:p>
            <a:pPr lvl="1" algn="just">
              <a:lnSpc>
                <a:spcPct val="115000"/>
              </a:lnSpc>
            </a:pPr>
            <a:endParaRPr lang="en-US" sz="2200" dirty="0">
              <a:latin typeface="Serif"/>
            </a:endParaRPr>
          </a:p>
          <a:p>
            <a:pPr marL="742950" lvl="1" indent="-285750" algn="just">
              <a:lnSpc>
                <a:spcPct val="115000"/>
              </a:lnSpc>
              <a:buFont typeface="Arial" panose="020B0604020202020204" pitchFamily="34" charset="0"/>
              <a:buChar char="•"/>
            </a:pPr>
            <a:r>
              <a:rPr lang="en-US" sz="2200" dirty="0">
                <a:latin typeface="Serif"/>
              </a:rPr>
              <a:t>Leverage open-source technologies and open data.</a:t>
            </a:r>
          </a:p>
          <a:p>
            <a:pPr marL="742950" lvl="1" indent="-285750" algn="just">
              <a:lnSpc>
                <a:spcPct val="115000"/>
              </a:lnSpc>
              <a:buFont typeface="Arial" panose="020B0604020202020204" pitchFamily="34" charset="0"/>
              <a:buChar char="•"/>
            </a:pPr>
            <a:endParaRPr lang="en-US" sz="2200" dirty="0">
              <a:latin typeface="Serif"/>
            </a:endParaRPr>
          </a:p>
          <a:p>
            <a:pPr marL="742950" lvl="1" indent="-285750" algn="just">
              <a:lnSpc>
                <a:spcPct val="115000"/>
              </a:lnSpc>
              <a:buFont typeface="Arial" panose="020B0604020202020204" pitchFamily="34" charset="0"/>
              <a:buChar char="•"/>
            </a:pPr>
            <a:endParaRPr lang="en-US" sz="2200" dirty="0">
              <a:latin typeface="Serif"/>
            </a:endParaRPr>
          </a:p>
          <a:p>
            <a:pPr marL="742950" lvl="1" indent="-285750" algn="just">
              <a:lnSpc>
                <a:spcPct val="115000"/>
              </a:lnSpc>
              <a:buFont typeface="Arial" panose="020B0604020202020204" pitchFamily="34" charset="0"/>
              <a:buChar char="•"/>
            </a:pPr>
            <a:endParaRPr lang="en-US" sz="2200" dirty="0">
              <a:latin typeface="Serif"/>
            </a:endParaRPr>
          </a:p>
        </p:txBody>
      </p:sp>
      <p:sp>
        <p:nvSpPr>
          <p:cNvPr id="10" name="Rectangle 9">
            <a:extLst>
              <a:ext uri="{FF2B5EF4-FFF2-40B4-BE49-F238E27FC236}">
                <a16:creationId xmlns:a16="http://schemas.microsoft.com/office/drawing/2014/main" id="{9FD1F68B-E929-A735-20E5-114D086BC1B5}"/>
              </a:ext>
            </a:extLst>
          </p:cNvPr>
          <p:cNvSpPr/>
          <p:nvPr/>
        </p:nvSpPr>
        <p:spPr>
          <a:xfrm>
            <a:off x="690953" y="379426"/>
            <a:ext cx="9621374" cy="492122"/>
          </a:xfrm>
          <a:prstGeom prst="rect">
            <a:avLst/>
          </a:prstGeom>
          <a:noFill/>
        </p:spPr>
        <p:txBody>
          <a:bodyPr wrap="square" lIns="91440" tIns="45720" rIns="91440" bIns="45720">
            <a:spAutoFit/>
          </a:bodyPr>
          <a:lstStyle/>
          <a:p>
            <a:pPr algn="l">
              <a:lnSpc>
                <a:spcPct val="115000"/>
              </a:lnSpc>
            </a:pPr>
            <a:r>
              <a:rPr lang="en-US" sz="2400" b="1" dirty="0">
                <a:solidFill>
                  <a:schemeClr val="accent1"/>
                </a:solidFill>
                <a:latin typeface="Sans Serif"/>
              </a:rPr>
              <a:t>Motivation</a:t>
            </a:r>
          </a:p>
        </p:txBody>
      </p:sp>
    </p:spTree>
    <p:extLst>
      <p:ext uri="{BB962C8B-B14F-4D97-AF65-F5344CB8AC3E}">
        <p14:creationId xmlns:p14="http://schemas.microsoft.com/office/powerpoint/2010/main" val="247389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F3F73-0C0F-B68F-0D77-D3DDC8CD2354}"/>
            </a:ext>
          </a:extLst>
        </p:cNvPr>
        <p:cNvGrpSpPr/>
        <p:nvPr/>
      </p:nvGrpSpPr>
      <p:grpSpPr>
        <a:xfrm>
          <a:off x="0" y="0"/>
          <a:ext cx="0" cy="0"/>
          <a:chOff x="0" y="0"/>
          <a:chExt cx="0" cy="0"/>
        </a:xfrm>
      </p:grpSpPr>
      <p:sp>
        <p:nvSpPr>
          <p:cNvPr id="70" name="Rectangle 69">
            <a:extLst>
              <a:ext uri="{FF2B5EF4-FFF2-40B4-BE49-F238E27FC236}">
                <a16:creationId xmlns:a16="http://schemas.microsoft.com/office/drawing/2014/main" id="{D6C22329-9097-D34A-7E3C-9D700EC81C94}"/>
              </a:ext>
            </a:extLst>
          </p:cNvPr>
          <p:cNvSpPr/>
          <p:nvPr/>
        </p:nvSpPr>
        <p:spPr>
          <a:xfrm>
            <a:off x="391149" y="139584"/>
            <a:ext cx="9621374" cy="492122"/>
          </a:xfrm>
          <a:prstGeom prst="rect">
            <a:avLst/>
          </a:prstGeom>
          <a:noFill/>
        </p:spPr>
        <p:txBody>
          <a:bodyPr wrap="square" lIns="91440" tIns="45720" rIns="91440" bIns="45720">
            <a:spAutoFit/>
          </a:bodyPr>
          <a:lstStyle/>
          <a:p>
            <a:pPr algn="l">
              <a:lnSpc>
                <a:spcPct val="115000"/>
              </a:lnSpc>
            </a:pPr>
            <a:r>
              <a:rPr lang="en-US" sz="2400" b="1" dirty="0">
                <a:solidFill>
                  <a:schemeClr val="accent1"/>
                </a:solidFill>
                <a:latin typeface="Sans Serif"/>
              </a:rPr>
              <a:t>Materials and methods – open data</a:t>
            </a:r>
          </a:p>
        </p:txBody>
      </p:sp>
      <p:pic>
        <p:nvPicPr>
          <p:cNvPr id="2" name="Picture 16" descr="A pink outline of a map&#10;&#10;Description automatically generated">
            <a:extLst>
              <a:ext uri="{FF2B5EF4-FFF2-40B4-BE49-F238E27FC236}">
                <a16:creationId xmlns:a16="http://schemas.microsoft.com/office/drawing/2014/main" id="{1D482F49-9D11-7E53-E686-40FD1D286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54" y="986781"/>
            <a:ext cx="1951833" cy="1255880"/>
          </a:xfrm>
          <a:prstGeom prst="rect">
            <a:avLst/>
          </a:prstGeom>
        </p:spPr>
      </p:pic>
      <p:cxnSp>
        <p:nvCxnSpPr>
          <p:cNvPr id="3" name="Straight Connector 32">
            <a:extLst>
              <a:ext uri="{FF2B5EF4-FFF2-40B4-BE49-F238E27FC236}">
                <a16:creationId xmlns:a16="http://schemas.microsoft.com/office/drawing/2014/main" id="{B3AF2AD1-48BD-1049-C5E1-0E625C30179E}"/>
              </a:ext>
            </a:extLst>
          </p:cNvPr>
          <p:cNvCxnSpPr>
            <a:cxnSpLocks/>
          </p:cNvCxnSpPr>
          <p:nvPr/>
        </p:nvCxnSpPr>
        <p:spPr>
          <a:xfrm flipH="1">
            <a:off x="588436" y="1687953"/>
            <a:ext cx="761601" cy="7892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5" name="Straight Connector 35">
            <a:extLst>
              <a:ext uri="{FF2B5EF4-FFF2-40B4-BE49-F238E27FC236}">
                <a16:creationId xmlns:a16="http://schemas.microsoft.com/office/drawing/2014/main" id="{D6BCC88F-557A-9ED1-5462-5BD785D9306B}"/>
              </a:ext>
            </a:extLst>
          </p:cNvPr>
          <p:cNvCxnSpPr>
            <a:cxnSpLocks/>
          </p:cNvCxnSpPr>
          <p:nvPr/>
        </p:nvCxnSpPr>
        <p:spPr>
          <a:xfrm>
            <a:off x="1753154" y="1687953"/>
            <a:ext cx="614112" cy="7892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8EB56B99-1FDC-A487-6EA1-A834AABD5280}"/>
              </a:ext>
            </a:extLst>
          </p:cNvPr>
          <p:cNvSpPr/>
          <p:nvPr/>
        </p:nvSpPr>
        <p:spPr>
          <a:xfrm>
            <a:off x="1350038" y="1687953"/>
            <a:ext cx="403116" cy="554708"/>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3">
            <a:extLst>
              <a:ext uri="{FF2B5EF4-FFF2-40B4-BE49-F238E27FC236}">
                <a16:creationId xmlns:a16="http://schemas.microsoft.com/office/drawing/2014/main" id="{9BB28C1C-6A36-665E-86A0-472856E6C933}"/>
              </a:ext>
            </a:extLst>
          </p:cNvPr>
          <p:cNvCxnSpPr>
            <a:cxnSpLocks/>
          </p:cNvCxnSpPr>
          <p:nvPr/>
        </p:nvCxnSpPr>
        <p:spPr>
          <a:xfrm>
            <a:off x="618297" y="5343867"/>
            <a:ext cx="481880" cy="0"/>
          </a:xfrm>
          <a:prstGeom prst="line">
            <a:avLst/>
          </a:prstGeom>
          <a:ln>
            <a:solidFill>
              <a:srgbClr val="FF00FF"/>
            </a:solidFill>
          </a:ln>
        </p:spPr>
        <p:style>
          <a:lnRef idx="3">
            <a:schemeClr val="dk1"/>
          </a:lnRef>
          <a:fillRef idx="0">
            <a:schemeClr val="dk1"/>
          </a:fillRef>
          <a:effectRef idx="2">
            <a:schemeClr val="dk1"/>
          </a:effectRef>
          <a:fontRef idx="minor">
            <a:schemeClr val="tx1"/>
          </a:fontRef>
        </p:style>
      </p:cxnSp>
      <p:sp>
        <p:nvSpPr>
          <p:cNvPr id="24" name="Rectangle 23">
            <a:extLst>
              <a:ext uri="{FF2B5EF4-FFF2-40B4-BE49-F238E27FC236}">
                <a16:creationId xmlns:a16="http://schemas.microsoft.com/office/drawing/2014/main" id="{A47ECD07-074B-792F-6C48-A615A19659C6}"/>
              </a:ext>
            </a:extLst>
          </p:cNvPr>
          <p:cNvSpPr/>
          <p:nvPr/>
        </p:nvSpPr>
        <p:spPr>
          <a:xfrm>
            <a:off x="1111944" y="5170047"/>
            <a:ext cx="1428086" cy="276999"/>
          </a:xfrm>
          <a:prstGeom prst="rect">
            <a:avLst/>
          </a:prstGeom>
          <a:noFill/>
        </p:spPr>
        <p:txBody>
          <a:bodyPr wrap="square" lIns="91440" tIns="45720" rIns="91440" bIns="45720">
            <a:spAutoFit/>
          </a:bodyPr>
          <a:lstStyle/>
          <a:p>
            <a:r>
              <a:rPr lang="en-US" sz="12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Canton</a:t>
            </a:r>
            <a:r>
              <a:rPr lang="en-US" sz="1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2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limits</a:t>
            </a:r>
          </a:p>
        </p:txBody>
      </p:sp>
      <p:pic>
        <p:nvPicPr>
          <p:cNvPr id="26" name="Picture 44" descr="A map with a black square and a black square with a black square in the middle&#10;&#10;Description automatically generated">
            <a:extLst>
              <a:ext uri="{FF2B5EF4-FFF2-40B4-BE49-F238E27FC236}">
                <a16:creationId xmlns:a16="http://schemas.microsoft.com/office/drawing/2014/main" id="{1DFF4A1A-9E5F-D3BE-16D4-F5D13B80D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36" y="2477210"/>
            <a:ext cx="1785639" cy="2487004"/>
          </a:xfrm>
          <a:prstGeom prst="rect">
            <a:avLst/>
          </a:prstGeom>
          <a:ln w="19050">
            <a:solidFill>
              <a:schemeClr val="accent1"/>
            </a:solidFill>
          </a:ln>
        </p:spPr>
      </p:pic>
      <p:pic>
        <p:nvPicPr>
          <p:cNvPr id="29" name="Picture 4" descr="A map of the area&#10;&#10;Description automatically generated">
            <a:extLst>
              <a:ext uri="{FF2B5EF4-FFF2-40B4-BE49-F238E27FC236}">
                <a16:creationId xmlns:a16="http://schemas.microsoft.com/office/drawing/2014/main" id="{2DF0E306-B025-6001-F534-267F9C73C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4516" y="976664"/>
            <a:ext cx="4948665" cy="3839796"/>
          </a:xfrm>
          <a:prstGeom prst="rect">
            <a:avLst/>
          </a:prstGeom>
          <a:ln w="28575">
            <a:solidFill>
              <a:schemeClr val="tx1"/>
            </a:solidFill>
          </a:ln>
        </p:spPr>
      </p:pic>
      <p:cxnSp>
        <p:nvCxnSpPr>
          <p:cNvPr id="30" name="Straight Connector 32">
            <a:extLst>
              <a:ext uri="{FF2B5EF4-FFF2-40B4-BE49-F238E27FC236}">
                <a16:creationId xmlns:a16="http://schemas.microsoft.com/office/drawing/2014/main" id="{FB1B7DBC-400F-7FED-8DF2-2D11355108CD}"/>
              </a:ext>
            </a:extLst>
          </p:cNvPr>
          <p:cNvCxnSpPr>
            <a:cxnSpLocks/>
          </p:cNvCxnSpPr>
          <p:nvPr/>
        </p:nvCxnSpPr>
        <p:spPr>
          <a:xfrm flipV="1">
            <a:off x="1651012" y="956493"/>
            <a:ext cx="1612938" cy="2645123"/>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4153F8CC-0882-20F7-CCC7-FDACDA1CC423}"/>
              </a:ext>
            </a:extLst>
          </p:cNvPr>
          <p:cNvCxnSpPr>
            <a:cxnSpLocks/>
          </p:cNvCxnSpPr>
          <p:nvPr/>
        </p:nvCxnSpPr>
        <p:spPr>
          <a:xfrm>
            <a:off x="1651012" y="3956691"/>
            <a:ext cx="1612938" cy="899301"/>
          </a:xfrm>
          <a:prstGeom prst="line">
            <a:avLst/>
          </a:prstGeom>
        </p:spPr>
        <p:style>
          <a:lnRef idx="3">
            <a:schemeClr val="dk1"/>
          </a:lnRef>
          <a:fillRef idx="0">
            <a:schemeClr val="dk1"/>
          </a:fillRef>
          <a:effectRef idx="2">
            <a:schemeClr val="dk1"/>
          </a:effectRef>
          <a:fontRef idx="minor">
            <a:schemeClr val="tx1"/>
          </a:fontRef>
        </p:style>
      </p:cxnSp>
      <p:pic>
        <p:nvPicPr>
          <p:cNvPr id="60" name="Picture 20" descr="A map of a river&#10;&#10;Description automatically generated">
            <a:extLst>
              <a:ext uri="{FF2B5EF4-FFF2-40B4-BE49-F238E27FC236}">
                <a16:creationId xmlns:a16="http://schemas.microsoft.com/office/drawing/2014/main" id="{F5141ACD-21CC-B640-8E96-C0F17278F1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4516" y="979804"/>
            <a:ext cx="4948665" cy="3845900"/>
          </a:xfrm>
          <a:prstGeom prst="rect">
            <a:avLst/>
          </a:prstGeom>
          <a:ln w="28575">
            <a:solidFill>
              <a:schemeClr val="tx1"/>
            </a:solidFill>
          </a:ln>
        </p:spPr>
      </p:pic>
      <p:sp>
        <p:nvSpPr>
          <p:cNvPr id="63" name="Oval 25">
            <a:extLst>
              <a:ext uri="{FF2B5EF4-FFF2-40B4-BE49-F238E27FC236}">
                <a16:creationId xmlns:a16="http://schemas.microsoft.com/office/drawing/2014/main" id="{486CDEC0-922F-1D8A-9ACD-5EA6D3C32264}"/>
              </a:ext>
            </a:extLst>
          </p:cNvPr>
          <p:cNvSpPr/>
          <p:nvPr/>
        </p:nvSpPr>
        <p:spPr>
          <a:xfrm>
            <a:off x="7202406" y="5307372"/>
            <a:ext cx="205460" cy="192535"/>
          </a:xfrm>
          <a:prstGeom prst="ellipse">
            <a:avLst/>
          </a:prstGeom>
          <a:solidFill>
            <a:srgbClr val="FFCB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0125ED9C-A79F-1F05-063B-2D3FF9F0B536}"/>
              </a:ext>
            </a:extLst>
          </p:cNvPr>
          <p:cNvSpPr/>
          <p:nvPr/>
        </p:nvSpPr>
        <p:spPr>
          <a:xfrm>
            <a:off x="7082321" y="4988262"/>
            <a:ext cx="932901" cy="276999"/>
          </a:xfrm>
          <a:prstGeom prst="rect">
            <a:avLst/>
          </a:prstGeom>
          <a:noFill/>
        </p:spPr>
        <p:txBody>
          <a:bodyPr wrap="square" lIns="91440" tIns="45720" rIns="91440" bIns="45720">
            <a:spAutoFit/>
          </a:bodyPr>
          <a:lstStyle/>
          <a:p>
            <a:r>
              <a:rPr lang="en-US" sz="12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Buildings</a:t>
            </a:r>
          </a:p>
        </p:txBody>
      </p:sp>
      <p:pic>
        <p:nvPicPr>
          <p:cNvPr id="77" name="Image 76">
            <a:extLst>
              <a:ext uri="{FF2B5EF4-FFF2-40B4-BE49-F238E27FC236}">
                <a16:creationId xmlns:a16="http://schemas.microsoft.com/office/drawing/2014/main" id="{37EA5AE5-6FCF-7072-49E0-D60EB4EE2075}"/>
              </a:ext>
            </a:extLst>
          </p:cNvPr>
          <p:cNvPicPr>
            <a:picLocks noChangeAspect="1"/>
          </p:cNvPicPr>
          <p:nvPr/>
        </p:nvPicPr>
        <p:blipFill>
          <a:blip r:embed="rId7"/>
          <a:stretch>
            <a:fillRect/>
          </a:stretch>
        </p:blipFill>
        <p:spPr>
          <a:xfrm>
            <a:off x="9011885" y="956493"/>
            <a:ext cx="2706258" cy="4298173"/>
          </a:xfrm>
          <a:prstGeom prst="rect">
            <a:avLst/>
          </a:prstGeom>
        </p:spPr>
      </p:pic>
      <p:sp>
        <p:nvSpPr>
          <p:cNvPr id="4" name="Rectangle 3">
            <a:extLst>
              <a:ext uri="{FF2B5EF4-FFF2-40B4-BE49-F238E27FC236}">
                <a16:creationId xmlns:a16="http://schemas.microsoft.com/office/drawing/2014/main" id="{2F5D78CB-3E72-4073-A80F-D7F429DBD284}"/>
              </a:ext>
            </a:extLst>
          </p:cNvPr>
          <p:cNvSpPr/>
          <p:nvPr/>
        </p:nvSpPr>
        <p:spPr>
          <a:xfrm>
            <a:off x="120351" y="6327259"/>
            <a:ext cx="10395249" cy="276999"/>
          </a:xfrm>
          <a:prstGeom prst="rect">
            <a:avLst/>
          </a:prstGeom>
          <a:noFill/>
        </p:spPr>
        <p:txBody>
          <a:bodyPr wrap="square" lIns="91440" tIns="45720" rIns="91440" bIns="45720">
            <a:spAutoFit/>
          </a:bodyPr>
          <a:lstStyle/>
          <a:p>
            <a:r>
              <a:rPr lang="en-US" sz="1000" i="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Sources: Swiss Federal Statistical Office</a:t>
            </a:r>
            <a:r>
              <a:rPr lang="en-US" sz="1000" b="1" i="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US" sz="1000" i="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1200" b="0" i="0" u="none" strike="noStrike" baseline="0" dirty="0">
                <a:solidFill>
                  <a:srgbClr val="0000FF"/>
                </a:solidFill>
                <a:latin typeface="Times New Roman" panose="02020603050405020304" pitchFamily="18" charset="0"/>
                <a:hlinkClick r:id="rId8"/>
              </a:rPr>
              <a:t>https://www.housing-stat.ch/fr/madd/public.html#acces_via_url</a:t>
            </a:r>
            <a:r>
              <a:rPr lang="en-GB" sz="1200" b="0" i="0" u="none" strike="noStrike" baseline="0" dirty="0">
                <a:solidFill>
                  <a:srgbClr val="0000FF"/>
                </a:solidFill>
                <a:latin typeface="Times New Roman" panose="02020603050405020304" pitchFamily="18" charset="0"/>
              </a:rPr>
              <a:t> | </a:t>
            </a:r>
            <a:r>
              <a:rPr lang="en-GB" sz="1200" b="0" i="0" u="none" strike="noStrike" baseline="0" dirty="0">
                <a:solidFill>
                  <a:srgbClr val="0000FF"/>
                </a:solidFill>
                <a:latin typeface="Times New Roman" panose="02020603050405020304" pitchFamily="18" charset="0"/>
                <a:hlinkClick r:id="rId9"/>
              </a:rPr>
              <a:t>https://geodienste.ch/downloads/gefahrenkarten</a:t>
            </a:r>
            <a:r>
              <a:rPr lang="en-GB" sz="1200" dirty="0">
                <a:solidFill>
                  <a:srgbClr val="0000FF"/>
                </a:solidFill>
                <a:latin typeface="Times New Roman" panose="02020603050405020304" pitchFamily="18" charset="0"/>
              </a:rPr>
              <a:t> </a:t>
            </a:r>
            <a:r>
              <a:rPr lang="en-GB" sz="1200" b="0" i="0" u="none" strike="noStrike" baseline="0" dirty="0">
                <a:solidFill>
                  <a:srgbClr val="0000FF"/>
                </a:solidFill>
                <a:latin typeface="Times New Roman" panose="02020603050405020304" pitchFamily="18" charset="0"/>
              </a:rPr>
              <a:t> </a:t>
            </a:r>
            <a:endParaRPr lang="fr-CH" sz="1200" b="0" i="0" dirty="0">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26BF055-4FB6-1B1E-97B6-08DCF6707A78}"/>
              </a:ext>
            </a:extLst>
          </p:cNvPr>
          <p:cNvSpPr/>
          <p:nvPr/>
        </p:nvSpPr>
        <p:spPr>
          <a:xfrm>
            <a:off x="3526517" y="5238989"/>
            <a:ext cx="477205" cy="172391"/>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58EC880-8159-EE24-E9D5-1ECEBDFDF2D6}"/>
              </a:ext>
            </a:extLst>
          </p:cNvPr>
          <p:cNvSpPr/>
          <p:nvPr/>
        </p:nvSpPr>
        <p:spPr>
          <a:xfrm>
            <a:off x="3529093" y="5464863"/>
            <a:ext cx="474629" cy="172392"/>
          </a:xfrm>
          <a:prstGeom prst="rect">
            <a:avLst/>
          </a:prstGeom>
          <a:solidFill>
            <a:srgbClr val="00B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4AAA78B-A519-C490-C3D0-B496291C1929}"/>
              </a:ext>
            </a:extLst>
          </p:cNvPr>
          <p:cNvSpPr/>
          <p:nvPr/>
        </p:nvSpPr>
        <p:spPr>
          <a:xfrm>
            <a:off x="3526517" y="5678972"/>
            <a:ext cx="474629" cy="17182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9D33C3B-B051-3150-8C51-9A2CA7A9ADFD}"/>
              </a:ext>
            </a:extLst>
          </p:cNvPr>
          <p:cNvSpPr/>
          <p:nvPr/>
        </p:nvSpPr>
        <p:spPr>
          <a:xfrm>
            <a:off x="3930042" y="5173752"/>
            <a:ext cx="616963" cy="246221"/>
          </a:xfrm>
          <a:prstGeom prst="rect">
            <a:avLst/>
          </a:prstGeom>
          <a:noFill/>
        </p:spPr>
        <p:txBody>
          <a:bodyPr wrap="square" lIns="91440" tIns="45720" rIns="91440" bIns="45720">
            <a:spAutoFit/>
          </a:bodyPr>
          <a:lstStyle/>
          <a:p>
            <a:pPr algn="ctr"/>
            <a:r>
              <a:rPr lang="en-US" sz="1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High</a:t>
            </a:r>
          </a:p>
        </p:txBody>
      </p:sp>
      <p:sp>
        <p:nvSpPr>
          <p:cNvPr id="14" name="Rectangle 13">
            <a:extLst>
              <a:ext uri="{FF2B5EF4-FFF2-40B4-BE49-F238E27FC236}">
                <a16:creationId xmlns:a16="http://schemas.microsoft.com/office/drawing/2014/main" id="{47ABB58E-1A5C-181F-8154-DC015FBAD997}"/>
              </a:ext>
            </a:extLst>
          </p:cNvPr>
          <p:cNvSpPr/>
          <p:nvPr/>
        </p:nvSpPr>
        <p:spPr>
          <a:xfrm>
            <a:off x="3940687" y="5400690"/>
            <a:ext cx="688644" cy="246221"/>
          </a:xfrm>
          <a:prstGeom prst="rect">
            <a:avLst/>
          </a:prstGeom>
          <a:noFill/>
        </p:spPr>
        <p:txBody>
          <a:bodyPr wrap="square" lIns="91440" tIns="45720" rIns="91440" bIns="45720">
            <a:spAutoFit/>
          </a:bodyPr>
          <a:lstStyle/>
          <a:p>
            <a:pPr algn="ctr"/>
            <a:r>
              <a:rPr lang="en-US" sz="1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Mean</a:t>
            </a:r>
          </a:p>
        </p:txBody>
      </p:sp>
      <p:sp>
        <p:nvSpPr>
          <p:cNvPr id="15" name="Rectangle 14">
            <a:extLst>
              <a:ext uri="{FF2B5EF4-FFF2-40B4-BE49-F238E27FC236}">
                <a16:creationId xmlns:a16="http://schemas.microsoft.com/office/drawing/2014/main" id="{0D6015EF-CEC3-9B90-64DD-4CDD7C3D9FD5}"/>
              </a:ext>
            </a:extLst>
          </p:cNvPr>
          <p:cNvSpPr/>
          <p:nvPr/>
        </p:nvSpPr>
        <p:spPr>
          <a:xfrm>
            <a:off x="3898873" y="5622251"/>
            <a:ext cx="688644" cy="246221"/>
          </a:xfrm>
          <a:prstGeom prst="rect">
            <a:avLst/>
          </a:prstGeom>
          <a:noFill/>
        </p:spPr>
        <p:txBody>
          <a:bodyPr wrap="square" lIns="91440" tIns="45720" rIns="91440" bIns="45720">
            <a:spAutoFit/>
          </a:bodyPr>
          <a:lstStyle/>
          <a:p>
            <a:pPr algn="ctr"/>
            <a:r>
              <a:rPr lang="en-US" sz="1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Low</a:t>
            </a:r>
          </a:p>
        </p:txBody>
      </p:sp>
      <p:sp>
        <p:nvSpPr>
          <p:cNvPr id="16" name="Rectangle 15">
            <a:extLst>
              <a:ext uri="{FF2B5EF4-FFF2-40B4-BE49-F238E27FC236}">
                <a16:creationId xmlns:a16="http://schemas.microsoft.com/office/drawing/2014/main" id="{AE71C0A7-CC58-592B-C0B3-EA634E6C4243}"/>
              </a:ext>
            </a:extLst>
          </p:cNvPr>
          <p:cNvSpPr/>
          <p:nvPr/>
        </p:nvSpPr>
        <p:spPr>
          <a:xfrm>
            <a:off x="4628918" y="4938119"/>
            <a:ext cx="1094886" cy="276999"/>
          </a:xfrm>
          <a:prstGeom prst="rect">
            <a:avLst/>
          </a:prstGeom>
          <a:noFill/>
        </p:spPr>
        <p:txBody>
          <a:bodyPr wrap="squar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Rockfall (kJ)</a:t>
            </a:r>
          </a:p>
        </p:txBody>
      </p:sp>
      <p:sp>
        <p:nvSpPr>
          <p:cNvPr id="17" name="Rectangle 16">
            <a:extLst>
              <a:ext uri="{FF2B5EF4-FFF2-40B4-BE49-F238E27FC236}">
                <a16:creationId xmlns:a16="http://schemas.microsoft.com/office/drawing/2014/main" id="{4B81B5DB-1704-EAAA-43E3-18DFC2F2BFF5}"/>
              </a:ext>
            </a:extLst>
          </p:cNvPr>
          <p:cNvSpPr/>
          <p:nvPr/>
        </p:nvSpPr>
        <p:spPr>
          <a:xfrm>
            <a:off x="5533680" y="4940940"/>
            <a:ext cx="1303375" cy="276999"/>
          </a:xfrm>
          <a:prstGeom prst="rect">
            <a:avLst/>
          </a:prstGeom>
          <a:noFill/>
        </p:spPr>
        <p:txBody>
          <a:bodyPr wrap="squar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Debris flow (m)</a:t>
            </a:r>
          </a:p>
        </p:txBody>
      </p:sp>
      <p:sp>
        <p:nvSpPr>
          <p:cNvPr id="18" name="Rectangle 17">
            <a:extLst>
              <a:ext uri="{FF2B5EF4-FFF2-40B4-BE49-F238E27FC236}">
                <a16:creationId xmlns:a16="http://schemas.microsoft.com/office/drawing/2014/main" id="{79462285-ACB1-4CC5-810B-6FBBF06BF8AB}"/>
              </a:ext>
            </a:extLst>
          </p:cNvPr>
          <p:cNvSpPr/>
          <p:nvPr/>
        </p:nvSpPr>
        <p:spPr>
          <a:xfrm>
            <a:off x="4758138" y="5599966"/>
            <a:ext cx="736167" cy="246221"/>
          </a:xfrm>
          <a:prstGeom prst="rect">
            <a:avLst/>
          </a:prstGeom>
          <a:noFill/>
        </p:spPr>
        <p:txBody>
          <a:bodyPr wrap="square" lIns="91440" tIns="45720" rIns="91440" bIns="45720">
            <a:spAutoFit/>
          </a:bodyPr>
          <a:lstStyle/>
          <a:p>
            <a:pPr algn="ctr"/>
            <a:r>
              <a:rPr lang="en-US" sz="1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 – 30 </a:t>
            </a:r>
          </a:p>
        </p:txBody>
      </p:sp>
      <p:sp>
        <p:nvSpPr>
          <p:cNvPr id="19" name="Rectangle 18">
            <a:extLst>
              <a:ext uri="{FF2B5EF4-FFF2-40B4-BE49-F238E27FC236}">
                <a16:creationId xmlns:a16="http://schemas.microsoft.com/office/drawing/2014/main" id="{6BDC7333-21C2-DC0B-E059-9E930247FD08}"/>
              </a:ext>
            </a:extLst>
          </p:cNvPr>
          <p:cNvSpPr/>
          <p:nvPr/>
        </p:nvSpPr>
        <p:spPr>
          <a:xfrm>
            <a:off x="4747736" y="5382224"/>
            <a:ext cx="736167" cy="246221"/>
          </a:xfrm>
          <a:prstGeom prst="rect">
            <a:avLst/>
          </a:prstGeom>
          <a:noFill/>
        </p:spPr>
        <p:txBody>
          <a:bodyPr wrap="square" lIns="91440" tIns="45720" rIns="91440" bIns="45720">
            <a:spAutoFit/>
          </a:bodyPr>
          <a:lstStyle/>
          <a:p>
            <a:pPr algn="ctr"/>
            <a:r>
              <a:rPr lang="en-US" sz="1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30 – 300 </a:t>
            </a:r>
          </a:p>
        </p:txBody>
      </p:sp>
      <p:sp>
        <p:nvSpPr>
          <p:cNvPr id="20" name="Rectangle 19">
            <a:extLst>
              <a:ext uri="{FF2B5EF4-FFF2-40B4-BE49-F238E27FC236}">
                <a16:creationId xmlns:a16="http://schemas.microsoft.com/office/drawing/2014/main" id="{4EA3FD05-3F86-295E-9710-7D09BC3D9264}"/>
              </a:ext>
            </a:extLst>
          </p:cNvPr>
          <p:cNvSpPr/>
          <p:nvPr/>
        </p:nvSpPr>
        <p:spPr>
          <a:xfrm>
            <a:off x="4769491" y="5194099"/>
            <a:ext cx="707035" cy="246221"/>
          </a:xfrm>
          <a:prstGeom prst="rect">
            <a:avLst/>
          </a:prstGeom>
          <a:noFill/>
        </p:spPr>
        <p:txBody>
          <a:bodyPr wrap="square" lIns="91440" tIns="45720" rIns="91440" bIns="45720">
            <a:spAutoFit/>
          </a:bodyPr>
          <a:lstStyle/>
          <a:p>
            <a:pPr algn="ctr"/>
            <a:r>
              <a:rPr lang="en-US" sz="1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&gt; 300 </a:t>
            </a:r>
          </a:p>
        </p:txBody>
      </p:sp>
      <p:sp>
        <p:nvSpPr>
          <p:cNvPr id="22" name="Rectangle 21">
            <a:extLst>
              <a:ext uri="{FF2B5EF4-FFF2-40B4-BE49-F238E27FC236}">
                <a16:creationId xmlns:a16="http://schemas.microsoft.com/office/drawing/2014/main" id="{C4BEFC08-AF9F-BD40-8C3E-760EB4A307CD}"/>
              </a:ext>
            </a:extLst>
          </p:cNvPr>
          <p:cNvSpPr/>
          <p:nvPr/>
        </p:nvSpPr>
        <p:spPr>
          <a:xfrm>
            <a:off x="5839713" y="5565051"/>
            <a:ext cx="736167" cy="246221"/>
          </a:xfrm>
          <a:prstGeom prst="rect">
            <a:avLst/>
          </a:prstGeom>
          <a:noFill/>
        </p:spPr>
        <p:txBody>
          <a:bodyPr wrap="square" lIns="91440" tIns="45720" rIns="91440" bIns="45720">
            <a:spAutoFit/>
          </a:bodyPr>
          <a:lstStyle/>
          <a:p>
            <a:pPr algn="ctr"/>
            <a:r>
              <a:rPr lang="en-US" sz="1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 – 0.5 </a:t>
            </a:r>
          </a:p>
        </p:txBody>
      </p:sp>
      <p:sp>
        <p:nvSpPr>
          <p:cNvPr id="23" name="Rectangle 22">
            <a:extLst>
              <a:ext uri="{FF2B5EF4-FFF2-40B4-BE49-F238E27FC236}">
                <a16:creationId xmlns:a16="http://schemas.microsoft.com/office/drawing/2014/main" id="{A9DC9905-5CFE-D6B6-516F-CBB26C499E6A}"/>
              </a:ext>
            </a:extLst>
          </p:cNvPr>
          <p:cNvSpPr/>
          <p:nvPr/>
        </p:nvSpPr>
        <p:spPr>
          <a:xfrm>
            <a:off x="5821934" y="5382108"/>
            <a:ext cx="736167" cy="246221"/>
          </a:xfrm>
          <a:prstGeom prst="rect">
            <a:avLst/>
          </a:prstGeom>
          <a:noFill/>
        </p:spPr>
        <p:txBody>
          <a:bodyPr wrap="square" lIns="91440" tIns="45720" rIns="91440" bIns="45720">
            <a:spAutoFit/>
          </a:bodyPr>
          <a:lstStyle/>
          <a:p>
            <a:pPr algn="ctr"/>
            <a:r>
              <a:rPr lang="en-US" sz="1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0.5 – 2.0 </a:t>
            </a:r>
          </a:p>
        </p:txBody>
      </p:sp>
      <p:sp>
        <p:nvSpPr>
          <p:cNvPr id="25" name="Rectangle 24">
            <a:extLst>
              <a:ext uri="{FF2B5EF4-FFF2-40B4-BE49-F238E27FC236}">
                <a16:creationId xmlns:a16="http://schemas.microsoft.com/office/drawing/2014/main" id="{19DF97A3-25BB-2F93-DDEB-ED241A48938B}"/>
              </a:ext>
            </a:extLst>
          </p:cNvPr>
          <p:cNvSpPr/>
          <p:nvPr/>
        </p:nvSpPr>
        <p:spPr>
          <a:xfrm>
            <a:off x="5834512" y="5189537"/>
            <a:ext cx="736167" cy="246221"/>
          </a:xfrm>
          <a:prstGeom prst="rect">
            <a:avLst/>
          </a:prstGeom>
          <a:noFill/>
        </p:spPr>
        <p:txBody>
          <a:bodyPr wrap="square" lIns="91440" tIns="45720" rIns="91440" bIns="45720">
            <a:spAutoFit/>
          </a:bodyPr>
          <a:lstStyle/>
          <a:p>
            <a:pPr algn="ctr"/>
            <a:r>
              <a:rPr lang="en-US" sz="1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&gt; 2.0 </a:t>
            </a:r>
          </a:p>
        </p:txBody>
      </p:sp>
      <p:sp>
        <p:nvSpPr>
          <p:cNvPr id="27" name="Rectangle 26">
            <a:extLst>
              <a:ext uri="{FF2B5EF4-FFF2-40B4-BE49-F238E27FC236}">
                <a16:creationId xmlns:a16="http://schemas.microsoft.com/office/drawing/2014/main" id="{41FECDF1-CD9E-7D92-BD13-FE91368AD862}"/>
              </a:ext>
            </a:extLst>
          </p:cNvPr>
          <p:cNvSpPr/>
          <p:nvPr/>
        </p:nvSpPr>
        <p:spPr>
          <a:xfrm>
            <a:off x="3438836" y="4917100"/>
            <a:ext cx="1289881" cy="276999"/>
          </a:xfrm>
          <a:prstGeom prst="rect">
            <a:avLst/>
          </a:prstGeom>
          <a:noFill/>
        </p:spPr>
        <p:txBody>
          <a:bodyPr wrap="square" lIns="91440" tIns="45720" rIns="91440" bIns="45720">
            <a:spAutoFit/>
          </a:bodyPr>
          <a:lstStyle/>
          <a:p>
            <a:r>
              <a:rPr lang="en-US" sz="1200" b="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Hazard intensity</a:t>
            </a:r>
          </a:p>
        </p:txBody>
      </p:sp>
    </p:spTree>
    <p:extLst>
      <p:ext uri="{BB962C8B-B14F-4D97-AF65-F5344CB8AC3E}">
        <p14:creationId xmlns:p14="http://schemas.microsoft.com/office/powerpoint/2010/main" val="101583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9AF4C2-7B73-DD3E-DDB8-3AF696F8299B}"/>
              </a:ext>
            </a:extLst>
          </p:cNvPr>
          <p:cNvSpPr/>
          <p:nvPr/>
        </p:nvSpPr>
        <p:spPr>
          <a:xfrm>
            <a:off x="1396661" y="1533223"/>
            <a:ext cx="9381744" cy="1225295"/>
          </a:xfrm>
          <a:prstGeom prst="rect">
            <a:avLst/>
          </a:prstGeom>
          <a:solidFill>
            <a:srgbClr val="DEEBF7">
              <a:alpha val="60000"/>
            </a:srgbClr>
          </a:solidFill>
          <a:ln w="19050">
            <a:solidFill>
              <a:srgbClr val="172C51">
                <a:alpha val="117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3C37A82-0F6E-56A4-2EDF-A91BAED54BBB}"/>
                  </a:ext>
                </a:extLst>
              </p:cNvPr>
              <p:cNvSpPr txBox="1"/>
              <p:nvPr/>
            </p:nvSpPr>
            <p:spPr>
              <a:xfrm>
                <a:off x="1231769" y="1819823"/>
                <a:ext cx="9728462"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3200" i="1" smtClean="0">
                          <a:latin typeface="Cambria Math" panose="02040503050406030204" pitchFamily="18" charset="0"/>
                        </a:rPr>
                        <m:t>𝑅</m:t>
                      </m:r>
                      <m:r>
                        <a:rPr lang="en-GB" sz="3200" i="0">
                          <a:latin typeface="Cambria Math" panose="02040503050406030204" pitchFamily="18" charset="0"/>
                        </a:rPr>
                        <m:t> </m:t>
                      </m:r>
                      <m:r>
                        <a:rPr lang="en-GB" sz="3200" i="1">
                          <a:latin typeface="Cambria Math" panose="02040503050406030204" pitchFamily="18" charset="0"/>
                        </a:rPr>
                        <m:t>𝑖</m:t>
                      </m:r>
                      <m:r>
                        <a:rPr lang="en-GB" sz="3200" i="0">
                          <a:latin typeface="Cambria Math" panose="02040503050406030204" pitchFamily="18" charset="0"/>
                        </a:rPr>
                        <m:t>, </m:t>
                      </m:r>
                      <m:r>
                        <a:rPr lang="en-GB" sz="3200" i="1">
                          <a:latin typeface="Cambria Math" panose="02040503050406030204" pitchFamily="18" charset="0"/>
                        </a:rPr>
                        <m:t>𝑗</m:t>
                      </m:r>
                      <m:r>
                        <a:rPr lang="en-GB" sz="3200" i="0">
                          <a:latin typeface="Cambria Math" panose="02040503050406030204" pitchFamily="18" charset="0"/>
                        </a:rPr>
                        <m:t> </m:t>
                      </m:r>
                      <m:d>
                        <m:dPr>
                          <m:ctrlPr>
                            <a:rPr lang="en-GB" sz="3200" i="1">
                              <a:solidFill>
                                <a:srgbClr val="836967"/>
                              </a:solidFill>
                              <a:latin typeface="Cambria Math" panose="02040503050406030204" pitchFamily="18" charset="0"/>
                            </a:rPr>
                          </m:ctrlPr>
                        </m:dPr>
                        <m:e>
                          <m:r>
                            <a:rPr lang="en-GB" sz="3200" i="1">
                              <a:latin typeface="Cambria Math" panose="02040503050406030204" pitchFamily="18" charset="0"/>
                            </a:rPr>
                            <m:t>𝐶𝐻</m:t>
                          </m:r>
                          <m:r>
                            <a:rPr lang="fr-CH" sz="3200" b="0" i="1" smtClean="0">
                              <a:latin typeface="Cambria Math" panose="02040503050406030204" pitchFamily="18" charset="0"/>
                            </a:rPr>
                            <m:t>𝐹</m:t>
                          </m:r>
                          <m:r>
                            <a:rPr lang="fr-CH" sz="3200" b="0" i="1" smtClean="0">
                              <a:latin typeface="Cambria Math" panose="02040503050406030204" pitchFamily="18" charset="0"/>
                            </a:rPr>
                            <m:t>/</m:t>
                          </m:r>
                          <m:r>
                            <a:rPr lang="fr-CH" sz="3200" b="0" i="1" smtClean="0">
                              <a:latin typeface="Cambria Math" panose="02040503050406030204" pitchFamily="18" charset="0"/>
                            </a:rPr>
                            <m:t>𝑌𝑒𝑎𝑟</m:t>
                          </m:r>
                        </m:e>
                      </m:d>
                      <m:r>
                        <a:rPr lang="en-GB" sz="3200" i="0">
                          <a:latin typeface="Cambria Math" panose="02040503050406030204" pitchFamily="18" charset="0"/>
                        </a:rPr>
                        <m:t>=</m:t>
                      </m:r>
                      <m:r>
                        <m:rPr>
                          <m:sty m:val="p"/>
                        </m:rPr>
                        <a:rPr lang="en-GB" sz="3200" i="0">
                          <a:latin typeface="Cambria Math" panose="02040503050406030204" pitchFamily="18" charset="0"/>
                        </a:rPr>
                        <m:t>f</m:t>
                      </m:r>
                      <m:r>
                        <a:rPr lang="en-GB" sz="3200" i="0">
                          <a:latin typeface="Cambria Math" panose="02040503050406030204" pitchFamily="18" charset="0"/>
                        </a:rPr>
                        <m:t> </m:t>
                      </m:r>
                      <m:r>
                        <a:rPr lang="en-GB" sz="3200" i="1">
                          <a:latin typeface="Cambria Math" panose="02040503050406030204" pitchFamily="18" charset="0"/>
                        </a:rPr>
                        <m:t>𝑗</m:t>
                      </m:r>
                      <m:r>
                        <a:rPr lang="en-GB" sz="3200" i="0">
                          <a:latin typeface="Cambria Math" panose="02040503050406030204" pitchFamily="18" charset="0"/>
                        </a:rPr>
                        <m:t>∗</m:t>
                      </m:r>
                      <m:r>
                        <m:rPr>
                          <m:sty m:val="p"/>
                        </m:rPr>
                        <a:rPr lang="en-GB" sz="3200" i="0">
                          <a:latin typeface="Cambria Math" panose="02040503050406030204" pitchFamily="18" charset="0"/>
                        </a:rPr>
                        <m:t>sPrA</m:t>
                      </m:r>
                      <m:r>
                        <a:rPr lang="en-GB" sz="3200" i="1">
                          <a:latin typeface="Cambria Math" panose="02040503050406030204" pitchFamily="18" charset="0"/>
                        </a:rPr>
                        <m:t>𝑗</m:t>
                      </m:r>
                      <m:r>
                        <a:rPr lang="en-GB" sz="3200" i="0">
                          <a:latin typeface="Cambria Math" panose="02040503050406030204" pitchFamily="18" charset="0"/>
                        </a:rPr>
                        <m:t>∗</m:t>
                      </m:r>
                      <m:r>
                        <m:rPr>
                          <m:sty m:val="p"/>
                        </m:rPr>
                        <a:rPr lang="en-GB" sz="3200" i="0">
                          <a:latin typeface="Cambria Math" panose="02040503050406030204" pitchFamily="18" charset="0"/>
                        </a:rPr>
                        <m:t>V</m:t>
                      </m:r>
                      <m:r>
                        <a:rPr lang="en-GB" sz="3200" i="0">
                          <a:latin typeface="Cambria Math" panose="02040503050406030204" pitchFamily="18" charset="0"/>
                        </a:rPr>
                        <m:t> </m:t>
                      </m:r>
                      <m:r>
                        <a:rPr lang="en-GB" sz="3200" i="1">
                          <a:latin typeface="Cambria Math" panose="02040503050406030204" pitchFamily="18" charset="0"/>
                        </a:rPr>
                        <m:t>𝑖</m:t>
                      </m:r>
                      <m:r>
                        <a:rPr lang="en-GB" sz="3200" i="0">
                          <a:latin typeface="Cambria Math" panose="02040503050406030204" pitchFamily="18" charset="0"/>
                        </a:rPr>
                        <m:t>,</m:t>
                      </m:r>
                      <m:r>
                        <a:rPr lang="en-GB" sz="3200" i="1">
                          <a:latin typeface="Cambria Math" panose="02040503050406030204" pitchFamily="18" charset="0"/>
                        </a:rPr>
                        <m:t>𝑗</m:t>
                      </m:r>
                      <m:r>
                        <a:rPr lang="en-GB" sz="3200" i="0">
                          <a:latin typeface="Cambria Math" panose="02040503050406030204" pitchFamily="18" charset="0"/>
                        </a:rPr>
                        <m:t>∗</m:t>
                      </m:r>
                      <m:r>
                        <m:rPr>
                          <m:sty m:val="p"/>
                        </m:rPr>
                        <a:rPr lang="en-GB" sz="3200" i="0">
                          <a:latin typeface="Cambria Math" panose="02040503050406030204" pitchFamily="18" charset="0"/>
                        </a:rPr>
                        <m:t>W</m:t>
                      </m:r>
                      <m:r>
                        <a:rPr lang="en-GB" sz="3200" i="0">
                          <a:latin typeface="Cambria Math" panose="02040503050406030204" pitchFamily="18" charset="0"/>
                        </a:rPr>
                        <m:t> </m:t>
                      </m:r>
                      <m:r>
                        <a:rPr lang="en-GB" sz="3200" i="1">
                          <a:latin typeface="Cambria Math" panose="02040503050406030204" pitchFamily="18" charset="0"/>
                        </a:rPr>
                        <m:t>𝑖</m:t>
                      </m:r>
                      <m:r>
                        <a:rPr lang="en-GB" sz="3200" i="0">
                          <a:latin typeface="Cambria Math" panose="02040503050406030204" pitchFamily="18" charset="0"/>
                        </a:rPr>
                        <m:t> </m:t>
                      </m:r>
                      <m:d>
                        <m:dPr>
                          <m:ctrlPr>
                            <a:rPr lang="en-GB" sz="3200" i="1">
                              <a:latin typeface="Cambria Math" panose="02040503050406030204" pitchFamily="18" charset="0"/>
                            </a:rPr>
                          </m:ctrlPr>
                        </m:dPr>
                        <m:e>
                          <m:r>
                            <m:rPr>
                              <m:sty m:val="p"/>
                            </m:rPr>
                            <a:rPr lang="en-GB" sz="3200" i="0">
                              <a:latin typeface="Cambria Math" panose="02040503050406030204" pitchFamily="18" charset="0"/>
                            </a:rPr>
                            <m:t>CHF</m:t>
                          </m:r>
                        </m:e>
                      </m:d>
                    </m:oMath>
                  </m:oMathPara>
                </a14:m>
                <a:endParaRPr lang="en-GB" sz="3200"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43C37A82-0F6E-56A4-2EDF-A91BAED54BBB}"/>
                  </a:ext>
                </a:extLst>
              </p:cNvPr>
              <p:cNvSpPr txBox="1">
                <a:spLocks noRot="1" noChangeAspect="1" noMove="1" noResize="1" noEditPoints="1" noAdjustHandles="1" noChangeArrowheads="1" noChangeShapeType="1" noTextEdit="1"/>
              </p:cNvSpPr>
              <p:nvPr/>
            </p:nvSpPr>
            <p:spPr>
              <a:xfrm>
                <a:off x="1231769" y="1819823"/>
                <a:ext cx="9728462" cy="58477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1E04957-B844-EBD3-08C3-37FAC4EBF6EB}"/>
                  </a:ext>
                </a:extLst>
              </p:cNvPr>
              <p:cNvSpPr txBox="1"/>
              <p:nvPr/>
            </p:nvSpPr>
            <p:spPr>
              <a:xfrm>
                <a:off x="2947860" y="3306115"/>
                <a:ext cx="7754005" cy="1831976"/>
              </a:xfrm>
              <a:prstGeom prst="rect">
                <a:avLst/>
              </a:prstGeom>
              <a:noFill/>
            </p:spPr>
            <p:txBody>
              <a:bodyPr wrap="square">
                <a:spAutoFit/>
              </a:bodyPr>
              <a:lstStyle/>
              <a:p>
                <a:pPr>
                  <a:lnSpc>
                    <a:spcPct val="115000"/>
                  </a:lnSpc>
                  <a:tabLst>
                    <a:tab pos="433705" algn="l"/>
                  </a:tabLst>
                </a:pPr>
                <a14:m>
                  <m:oMath xmlns:m="http://schemas.openxmlformats.org/officeDocument/2006/math">
                    <m:r>
                      <a:rPr lang="en-GB" sz="2000" i="1" smtClean="0">
                        <a:effectLst/>
                        <a:latin typeface="Cambria Math" panose="02040503050406030204" pitchFamily="18" charset="0"/>
                        <a:ea typeface="Arial" panose="020B0604020202020204" pitchFamily="34" charset="0"/>
                      </a:rPr>
                      <m:t>𝑅</m:t>
                    </m:r>
                    <m:r>
                      <a:rPr lang="en-GB" sz="2000" i="1" smtClean="0">
                        <a:effectLst/>
                        <a:latin typeface="Cambria Math" panose="02040503050406030204" pitchFamily="18" charset="0"/>
                        <a:ea typeface="Arial" panose="020B0604020202020204" pitchFamily="34" charset="0"/>
                      </a:rPr>
                      <m:t> </m:t>
                    </m:r>
                    <m:r>
                      <a:rPr lang="en-GB" sz="2000" i="1" smtClean="0">
                        <a:effectLst/>
                        <a:latin typeface="Cambria Math" panose="02040503050406030204" pitchFamily="18" charset="0"/>
                        <a:ea typeface="Arial" panose="020B0604020202020204" pitchFamily="34" charset="0"/>
                      </a:rPr>
                      <m:t>𝑖</m:t>
                    </m:r>
                    <m:r>
                      <a:rPr lang="en-GB" sz="2000" i="1" smtClean="0">
                        <a:effectLst/>
                        <a:latin typeface="Cambria Math" panose="02040503050406030204" pitchFamily="18" charset="0"/>
                        <a:ea typeface="Arial" panose="020B0604020202020204" pitchFamily="34" charset="0"/>
                      </a:rPr>
                      <m:t>, </m:t>
                    </m:r>
                    <m:r>
                      <a:rPr lang="en-GB" sz="2000" i="1" smtClean="0">
                        <a:effectLst/>
                        <a:latin typeface="Cambria Math" panose="02040503050406030204" pitchFamily="18" charset="0"/>
                        <a:ea typeface="Arial" panose="020B0604020202020204" pitchFamily="34" charset="0"/>
                      </a:rPr>
                      <m:t>𝑗</m:t>
                    </m:r>
                  </m:oMath>
                </a14:m>
                <a:r>
                  <a:rPr lang="en-GB" sz="2000" dirty="0">
                    <a:effectLst/>
                    <a:latin typeface="Arial" panose="020B0604020202020204" pitchFamily="34" charset="0"/>
                    <a:ea typeface="Arial" panose="020B0604020202020204" pitchFamily="34" charset="0"/>
                    <a:cs typeface="Arial" panose="020B0604020202020204" pitchFamily="34" charset="0"/>
                  </a:rPr>
                  <a:t> = Risk of an object </a:t>
                </a:r>
                <a14:m>
                  <m:oMath xmlns:m="http://schemas.openxmlformats.org/officeDocument/2006/math">
                    <m:r>
                      <a:rPr lang="en-GB" sz="2000" i="1">
                        <a:effectLst/>
                        <a:latin typeface="Cambria Math" panose="02040503050406030204" pitchFamily="18" charset="0"/>
                        <a:ea typeface="Arial" panose="020B0604020202020204" pitchFamily="34" charset="0"/>
                      </a:rPr>
                      <m:t>𝑖</m:t>
                    </m:r>
                  </m:oMath>
                </a14:m>
                <a:r>
                  <a:rPr lang="en-GB" sz="2000" dirty="0">
                    <a:effectLst/>
                    <a:latin typeface="Arial" panose="020B0604020202020204" pitchFamily="34" charset="0"/>
                    <a:ea typeface="Arial" panose="020B0604020202020204" pitchFamily="34" charset="0"/>
                    <a:cs typeface="Arial" panose="020B0604020202020204" pitchFamily="34" charset="0"/>
                  </a:rPr>
                  <a:t> for a hazard scenario </a:t>
                </a:r>
                <a14:m>
                  <m:oMath xmlns:m="http://schemas.openxmlformats.org/officeDocument/2006/math">
                    <m:r>
                      <a:rPr lang="en-GB" sz="2000" i="1">
                        <a:effectLst/>
                        <a:latin typeface="Cambria Math" panose="02040503050406030204" pitchFamily="18" charset="0"/>
                        <a:ea typeface="Arial" panose="020B0604020202020204" pitchFamily="34" charset="0"/>
                      </a:rPr>
                      <m:t>𝑗</m:t>
                    </m:r>
                  </m:oMath>
                </a14:m>
                <a:endParaRPr lang="en-GB" sz="2000" dirty="0">
                  <a:effectLst/>
                  <a:latin typeface="Arial" panose="020B0604020202020204" pitchFamily="34" charset="0"/>
                  <a:ea typeface="Arial" panose="020B0604020202020204" pitchFamily="34" charset="0"/>
                  <a:cs typeface="Arial" panose="020B0604020202020204" pitchFamily="34" charset="0"/>
                </a:endParaRPr>
              </a:p>
              <a:p>
                <a:pPr>
                  <a:lnSpc>
                    <a:spcPct val="115000"/>
                  </a:lnSpc>
                  <a:tabLst>
                    <a:tab pos="433705" algn="l"/>
                  </a:tabLst>
                </a:pPr>
                <a14:m>
                  <m:oMath xmlns:m="http://schemas.openxmlformats.org/officeDocument/2006/math">
                    <m:r>
                      <m:rPr>
                        <m:sty m:val="p"/>
                      </m:rPr>
                      <a:rPr lang="en-GB" sz="2000">
                        <a:effectLst/>
                        <a:latin typeface="Cambria Math" panose="02040503050406030204" pitchFamily="18" charset="0"/>
                        <a:ea typeface="Arial" panose="020B0604020202020204" pitchFamily="34" charset="0"/>
                      </a:rPr>
                      <m:t>f</m:t>
                    </m:r>
                    <m:r>
                      <a:rPr lang="fr-CH" sz="2000" b="0" i="0" smtClean="0">
                        <a:effectLst/>
                        <a:latin typeface="Cambria Math" panose="02040503050406030204" pitchFamily="18" charset="0"/>
                        <a:ea typeface="Arial" panose="020B0604020202020204" pitchFamily="34" charset="0"/>
                      </a:rPr>
                      <m:t> </m:t>
                    </m:r>
                    <m:r>
                      <a:rPr lang="en-GB" sz="2000" i="1">
                        <a:latin typeface="Cambria Math" panose="02040503050406030204" pitchFamily="18" charset="0"/>
                        <a:ea typeface="Arial" panose="020B0604020202020204" pitchFamily="34" charset="0"/>
                      </a:rPr>
                      <m:t>𝑗</m:t>
                    </m:r>
                  </m:oMath>
                </a14:m>
                <a:r>
                  <a:rPr lang="en-GB" sz="2000" dirty="0">
                    <a:effectLst/>
                    <a:latin typeface="Arial" panose="020B0604020202020204" pitchFamily="34" charset="0"/>
                    <a:ea typeface="Arial" panose="020B0604020202020204" pitchFamily="34" charset="0"/>
                    <a:cs typeface="Arial" panose="020B0604020202020204" pitchFamily="34" charset="0"/>
                  </a:rPr>
                  <a:t> = Frequency of the scenario </a:t>
                </a:r>
                <a14:m>
                  <m:oMath xmlns:m="http://schemas.openxmlformats.org/officeDocument/2006/math">
                    <m:r>
                      <a:rPr lang="en-GB" sz="2000" i="1">
                        <a:effectLst/>
                        <a:latin typeface="Cambria Math" panose="02040503050406030204" pitchFamily="18" charset="0"/>
                        <a:ea typeface="Arial" panose="020B0604020202020204" pitchFamily="34" charset="0"/>
                      </a:rPr>
                      <m:t>𝑗</m:t>
                    </m:r>
                  </m:oMath>
                </a14:m>
                <a:endParaRPr lang="en-GB" sz="2000" dirty="0">
                  <a:effectLst/>
                  <a:latin typeface="Arial" panose="020B0604020202020204" pitchFamily="34" charset="0"/>
                  <a:ea typeface="Arial" panose="020B0604020202020204" pitchFamily="34" charset="0"/>
                  <a:cs typeface="Arial" panose="020B0604020202020204" pitchFamily="34" charset="0"/>
                </a:endParaRPr>
              </a:p>
              <a:p>
                <a:pPr>
                  <a:lnSpc>
                    <a:spcPct val="115000"/>
                  </a:lnSpc>
                  <a:tabLst>
                    <a:tab pos="433705" algn="l"/>
                  </a:tabLst>
                </a:pPr>
                <a14:m>
                  <m:oMath xmlns:m="http://schemas.openxmlformats.org/officeDocument/2006/math">
                    <m:r>
                      <m:rPr>
                        <m:sty m:val="p"/>
                      </m:rPr>
                      <a:rPr lang="en-GB" sz="2000">
                        <a:effectLst/>
                        <a:latin typeface="Cambria Math" panose="02040503050406030204" pitchFamily="18" charset="0"/>
                        <a:ea typeface="Arial" panose="020B0604020202020204" pitchFamily="34" charset="0"/>
                      </a:rPr>
                      <m:t>sPrA</m:t>
                    </m:r>
                    <m:r>
                      <a:rPr lang="fr-CH" sz="2000" b="0" i="0" smtClean="0">
                        <a:effectLst/>
                        <a:latin typeface="Cambria Math" panose="02040503050406030204" pitchFamily="18" charset="0"/>
                        <a:ea typeface="Arial" panose="020B0604020202020204" pitchFamily="34" charset="0"/>
                      </a:rPr>
                      <m:t> </m:t>
                    </m:r>
                    <m:r>
                      <a:rPr lang="en-GB" sz="2000" i="1">
                        <a:latin typeface="Cambria Math" panose="02040503050406030204" pitchFamily="18" charset="0"/>
                        <a:ea typeface="Arial" panose="020B0604020202020204" pitchFamily="34" charset="0"/>
                      </a:rPr>
                      <m:t>𝑗</m:t>
                    </m:r>
                  </m:oMath>
                </a14:m>
                <a:r>
                  <a:rPr lang="en-GB" sz="2000" dirty="0">
                    <a:effectLst/>
                    <a:latin typeface="Arial" panose="020B0604020202020204" pitchFamily="34" charset="0"/>
                    <a:ea typeface="Arial" panose="020B0604020202020204" pitchFamily="34" charset="0"/>
                    <a:cs typeface="Arial" panose="020B0604020202020204" pitchFamily="34" charset="0"/>
                  </a:rPr>
                  <a:t> = Spatial probability of occurrence of scenario </a:t>
                </a:r>
                <a14:m>
                  <m:oMath xmlns:m="http://schemas.openxmlformats.org/officeDocument/2006/math">
                    <m:r>
                      <a:rPr lang="en-GB" sz="2000" i="1">
                        <a:effectLst/>
                        <a:latin typeface="Cambria Math" panose="02040503050406030204" pitchFamily="18" charset="0"/>
                        <a:ea typeface="Arial" panose="020B0604020202020204" pitchFamily="34" charset="0"/>
                      </a:rPr>
                      <m:t>𝑗</m:t>
                    </m:r>
                  </m:oMath>
                </a14:m>
                <a:endParaRPr lang="en-GB" sz="2000" dirty="0">
                  <a:effectLst/>
                  <a:latin typeface="Arial" panose="020B0604020202020204" pitchFamily="34" charset="0"/>
                  <a:ea typeface="Arial" panose="020B0604020202020204" pitchFamily="34" charset="0"/>
                  <a:cs typeface="Arial" panose="020B0604020202020204" pitchFamily="34" charset="0"/>
                </a:endParaRPr>
              </a:p>
              <a:p>
                <a:pPr>
                  <a:lnSpc>
                    <a:spcPct val="115000"/>
                  </a:lnSpc>
                  <a:tabLst>
                    <a:tab pos="433705" algn="l"/>
                  </a:tabLst>
                </a:pPr>
                <a14:m>
                  <m:oMath xmlns:m="http://schemas.openxmlformats.org/officeDocument/2006/math">
                    <m:r>
                      <m:rPr>
                        <m:sty m:val="p"/>
                      </m:rPr>
                      <a:rPr lang="en-GB" sz="2000">
                        <a:effectLst/>
                        <a:latin typeface="Cambria Math" panose="02040503050406030204" pitchFamily="18" charset="0"/>
                        <a:ea typeface="Arial" panose="020B0604020202020204" pitchFamily="34" charset="0"/>
                      </a:rPr>
                      <m:t>V</m:t>
                    </m:r>
                    <m:r>
                      <a:rPr lang="en-GB" sz="2000" i="1">
                        <a:latin typeface="Cambria Math" panose="02040503050406030204" pitchFamily="18" charset="0"/>
                        <a:ea typeface="Arial" panose="020B0604020202020204" pitchFamily="34" charset="0"/>
                      </a:rPr>
                      <m:t>𝑖</m:t>
                    </m:r>
                    <m:r>
                      <a:rPr lang="en-GB" sz="2000">
                        <a:effectLst/>
                        <a:latin typeface="Cambria Math" panose="02040503050406030204" pitchFamily="18" charset="0"/>
                        <a:ea typeface="Arial" panose="020B0604020202020204" pitchFamily="34" charset="0"/>
                      </a:rPr>
                      <m:t>,</m:t>
                    </m:r>
                    <m:r>
                      <a:rPr lang="en-GB" sz="2000" i="1">
                        <a:latin typeface="Cambria Math" panose="02040503050406030204" pitchFamily="18" charset="0"/>
                        <a:ea typeface="Arial" panose="020B0604020202020204" pitchFamily="34" charset="0"/>
                      </a:rPr>
                      <m:t>𝑗</m:t>
                    </m:r>
                  </m:oMath>
                </a14:m>
                <a:r>
                  <a:rPr lang="en-GB" sz="2000" dirty="0">
                    <a:effectLst/>
                    <a:latin typeface="Arial" panose="020B0604020202020204" pitchFamily="34" charset="0"/>
                    <a:ea typeface="Arial" panose="020B0604020202020204" pitchFamily="34" charset="0"/>
                    <a:cs typeface="Arial" panose="020B0604020202020204" pitchFamily="34" charset="0"/>
                  </a:rPr>
                  <a:t> = Vulnerability of object </a:t>
                </a:r>
                <a14:m>
                  <m:oMath xmlns:m="http://schemas.openxmlformats.org/officeDocument/2006/math">
                    <m:r>
                      <a:rPr lang="en-GB" sz="2000" i="1">
                        <a:latin typeface="Cambria Math" panose="02040503050406030204" pitchFamily="18" charset="0"/>
                        <a:ea typeface="Arial" panose="020B0604020202020204" pitchFamily="34" charset="0"/>
                      </a:rPr>
                      <m:t>𝑖</m:t>
                    </m:r>
                  </m:oMath>
                </a14:m>
                <a:r>
                  <a:rPr lang="en-GB" sz="2000" dirty="0">
                    <a:effectLst/>
                    <a:latin typeface="Arial" panose="020B0604020202020204" pitchFamily="34" charset="0"/>
                    <a:ea typeface="Arial" panose="020B0604020202020204" pitchFamily="34" charset="0"/>
                    <a:cs typeface="Arial" panose="020B0604020202020204" pitchFamily="34" charset="0"/>
                  </a:rPr>
                  <a:t> for the intensity scenario </a:t>
                </a:r>
                <a14:m>
                  <m:oMath xmlns:m="http://schemas.openxmlformats.org/officeDocument/2006/math">
                    <m:r>
                      <a:rPr lang="en-GB" sz="2000" i="1">
                        <a:effectLst/>
                        <a:latin typeface="Cambria Math" panose="02040503050406030204" pitchFamily="18" charset="0"/>
                        <a:ea typeface="Arial" panose="020B0604020202020204" pitchFamily="34" charset="0"/>
                      </a:rPr>
                      <m:t>𝑗</m:t>
                    </m:r>
                  </m:oMath>
                </a14:m>
                <a:endParaRPr lang="en-GB" sz="2000" dirty="0">
                  <a:effectLst/>
                  <a:latin typeface="Arial" panose="020B0604020202020204" pitchFamily="34" charset="0"/>
                  <a:ea typeface="Arial" panose="020B0604020202020204" pitchFamily="34" charset="0"/>
                  <a:cs typeface="Arial" panose="020B0604020202020204" pitchFamily="34" charset="0"/>
                </a:endParaRPr>
              </a:p>
              <a:p>
                <a:pPr>
                  <a:lnSpc>
                    <a:spcPct val="115000"/>
                  </a:lnSpc>
                  <a:tabLst>
                    <a:tab pos="433705" algn="l"/>
                  </a:tabLst>
                </a:pPr>
                <a14:m>
                  <m:oMath xmlns:m="http://schemas.openxmlformats.org/officeDocument/2006/math">
                    <m:r>
                      <m:rPr>
                        <m:sty m:val="p"/>
                      </m:rPr>
                      <a:rPr lang="en-GB" sz="2000">
                        <a:effectLst/>
                        <a:latin typeface="Cambria Math" panose="02040503050406030204" pitchFamily="18" charset="0"/>
                        <a:ea typeface="Arial" panose="020B0604020202020204" pitchFamily="34" charset="0"/>
                      </a:rPr>
                      <m:t>W</m:t>
                    </m:r>
                    <m:r>
                      <a:rPr lang="en-GB" sz="2000">
                        <a:effectLst/>
                        <a:latin typeface="Cambria Math" panose="02040503050406030204" pitchFamily="18" charset="0"/>
                        <a:ea typeface="Arial" panose="020B0604020202020204" pitchFamily="34" charset="0"/>
                      </a:rPr>
                      <m:t> </m:t>
                    </m:r>
                    <m:r>
                      <a:rPr lang="en-GB" sz="2000" i="1">
                        <a:effectLst/>
                        <a:latin typeface="Cambria Math" panose="02040503050406030204" pitchFamily="18" charset="0"/>
                        <a:ea typeface="Arial" panose="020B0604020202020204" pitchFamily="34" charset="0"/>
                      </a:rPr>
                      <m:t>𝑖</m:t>
                    </m:r>
                  </m:oMath>
                </a14:m>
                <a:r>
                  <a:rPr lang="en-GB" sz="2000" dirty="0">
                    <a:effectLst/>
                    <a:latin typeface="Arial" panose="020B0604020202020204" pitchFamily="34" charset="0"/>
                    <a:ea typeface="Arial" panose="020B0604020202020204" pitchFamily="34" charset="0"/>
                    <a:cs typeface="Arial" panose="020B0604020202020204" pitchFamily="34" charset="0"/>
                  </a:rPr>
                  <a:t> = Monetary value of the object </a:t>
                </a:r>
                <a14:m>
                  <m:oMath xmlns:m="http://schemas.openxmlformats.org/officeDocument/2006/math">
                    <m:r>
                      <a:rPr lang="en-GB" sz="2000" i="1">
                        <a:effectLst/>
                        <a:latin typeface="Cambria Math" panose="02040503050406030204" pitchFamily="18" charset="0"/>
                        <a:ea typeface="Arial" panose="020B0604020202020204" pitchFamily="34" charset="0"/>
                      </a:rPr>
                      <m:t>𝑖</m:t>
                    </m:r>
                  </m:oMath>
                </a14:m>
                <a:endParaRPr lang="en-GB"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B1E04957-B844-EBD3-08C3-37FAC4EBF6EB}"/>
                  </a:ext>
                </a:extLst>
              </p:cNvPr>
              <p:cNvSpPr txBox="1">
                <a:spLocks noRot="1" noChangeAspect="1" noMove="1" noResize="1" noEditPoints="1" noAdjustHandles="1" noChangeArrowheads="1" noChangeShapeType="1" noTextEdit="1"/>
              </p:cNvSpPr>
              <p:nvPr/>
            </p:nvSpPr>
            <p:spPr>
              <a:xfrm>
                <a:off x="2947860" y="3306115"/>
                <a:ext cx="7754005" cy="1831976"/>
              </a:xfrm>
              <a:prstGeom prst="rect">
                <a:avLst/>
              </a:prstGeom>
              <a:blipFill>
                <a:blip r:embed="rId4"/>
                <a:stretch>
                  <a:fillRect t="-664" b="-4983"/>
                </a:stretch>
              </a:blipFill>
            </p:spPr>
            <p:txBody>
              <a:bodyPr/>
              <a:lstStyle/>
              <a:p>
                <a:r>
                  <a:rPr lang="en-GB">
                    <a:noFill/>
                  </a:rPr>
                  <a:t> </a:t>
                </a:r>
              </a:p>
            </p:txBody>
          </p:sp>
        </mc:Fallback>
      </mc:AlternateContent>
      <p:sp>
        <p:nvSpPr>
          <p:cNvPr id="2" name="Rectangle 1">
            <a:extLst>
              <a:ext uri="{FF2B5EF4-FFF2-40B4-BE49-F238E27FC236}">
                <a16:creationId xmlns:a16="http://schemas.microsoft.com/office/drawing/2014/main" id="{F9FC0FD8-8C10-21E8-8294-797AA52D3FDE}"/>
              </a:ext>
            </a:extLst>
          </p:cNvPr>
          <p:cNvSpPr/>
          <p:nvPr/>
        </p:nvSpPr>
        <p:spPr>
          <a:xfrm>
            <a:off x="92795" y="5996646"/>
            <a:ext cx="2244005" cy="246221"/>
          </a:xfrm>
          <a:prstGeom prst="rect">
            <a:avLst/>
          </a:prstGeom>
          <a:noFill/>
        </p:spPr>
        <p:txBody>
          <a:bodyPr wrap="square" lIns="91440" tIns="45720" rIns="91440" bIns="45720">
            <a:spAutoFit/>
          </a:bodyPr>
          <a:lstStyle/>
          <a:p>
            <a:r>
              <a:rPr lang="en-US" sz="1000" i="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Sources: </a:t>
            </a:r>
            <a:r>
              <a:rPr lang="en-US" sz="1000" dirty="0">
                <a:latin typeface="Arial" panose="020B0604020202020204" pitchFamily="34" charset="0"/>
                <a:cs typeface="Arial" panose="020B0604020202020204" pitchFamily="34" charset="0"/>
              </a:rPr>
              <a:t>Valdorisk</a:t>
            </a:r>
            <a:r>
              <a:rPr lang="en-US" sz="1000" i="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GB" sz="1000" b="0" i="0" u="none" strike="noStrike" baseline="0" dirty="0">
                <a:latin typeface="Arial" panose="020B0604020202020204" pitchFamily="34" charset="0"/>
                <a:cs typeface="Arial" panose="020B0604020202020204" pitchFamily="34" charset="0"/>
              </a:rPr>
              <a:t>Riskko</a:t>
            </a:r>
            <a:endParaRPr lang="fr-CH" sz="1000" b="0" i="0" dirty="0">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C36B5CC-4063-91CE-4300-F7B51CD80A21}"/>
              </a:ext>
            </a:extLst>
          </p:cNvPr>
          <p:cNvSpPr/>
          <p:nvPr/>
        </p:nvSpPr>
        <p:spPr>
          <a:xfrm>
            <a:off x="391149" y="139584"/>
            <a:ext cx="9621374" cy="492122"/>
          </a:xfrm>
          <a:prstGeom prst="rect">
            <a:avLst/>
          </a:prstGeom>
          <a:noFill/>
        </p:spPr>
        <p:txBody>
          <a:bodyPr wrap="square" lIns="91440" tIns="45720" rIns="91440" bIns="45720">
            <a:spAutoFit/>
          </a:bodyPr>
          <a:lstStyle/>
          <a:p>
            <a:pPr algn="l">
              <a:lnSpc>
                <a:spcPct val="115000"/>
              </a:lnSpc>
            </a:pPr>
            <a:r>
              <a:rPr lang="en-US" sz="2400" b="1" dirty="0">
                <a:solidFill>
                  <a:schemeClr val="accent1"/>
                </a:solidFill>
                <a:latin typeface="Sans Serif"/>
              </a:rPr>
              <a:t>Materials and methods – Risk estimation</a:t>
            </a:r>
          </a:p>
        </p:txBody>
      </p:sp>
    </p:spTree>
    <p:extLst>
      <p:ext uri="{BB962C8B-B14F-4D97-AF65-F5344CB8AC3E}">
        <p14:creationId xmlns:p14="http://schemas.microsoft.com/office/powerpoint/2010/main" val="79631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3D07B2FA-56C6-3C22-C29C-A3AD8017BEC6}"/>
              </a:ext>
            </a:extLst>
          </p:cNvPr>
          <p:cNvPicPr>
            <a:picLocks noChangeAspect="1"/>
          </p:cNvPicPr>
          <p:nvPr/>
        </p:nvPicPr>
        <p:blipFill rotWithShape="1">
          <a:blip r:embed="rId3">
            <a:extLst>
              <a:ext uri="{28A0092B-C50C-407E-A947-70E740481C1C}">
                <a14:useLocalDpi xmlns:a14="http://schemas.microsoft.com/office/drawing/2010/main" val="0"/>
              </a:ext>
            </a:extLst>
          </a:blip>
          <a:srcRect l="762" t="735"/>
          <a:stretch/>
        </p:blipFill>
        <p:spPr>
          <a:xfrm>
            <a:off x="216872" y="1124766"/>
            <a:ext cx="11758256" cy="4608468"/>
          </a:xfrm>
          <a:prstGeom prst="rect">
            <a:avLst/>
          </a:prstGeom>
          <a:ln w="19050">
            <a:solidFill>
              <a:schemeClr val="bg1">
                <a:lumMod val="50000"/>
              </a:schemeClr>
            </a:solidFill>
          </a:ln>
        </p:spPr>
      </p:pic>
      <p:sp>
        <p:nvSpPr>
          <p:cNvPr id="2" name="Rectangle 1">
            <a:extLst>
              <a:ext uri="{FF2B5EF4-FFF2-40B4-BE49-F238E27FC236}">
                <a16:creationId xmlns:a16="http://schemas.microsoft.com/office/drawing/2014/main" id="{D6E9E2D1-1700-A1C4-35C9-13B0DF5889F1}"/>
              </a:ext>
            </a:extLst>
          </p:cNvPr>
          <p:cNvSpPr/>
          <p:nvPr/>
        </p:nvSpPr>
        <p:spPr>
          <a:xfrm>
            <a:off x="391149" y="139584"/>
            <a:ext cx="9621374" cy="492122"/>
          </a:xfrm>
          <a:prstGeom prst="rect">
            <a:avLst/>
          </a:prstGeom>
          <a:noFill/>
        </p:spPr>
        <p:txBody>
          <a:bodyPr wrap="square" lIns="91440" tIns="45720" rIns="91440" bIns="45720">
            <a:spAutoFit/>
          </a:bodyPr>
          <a:lstStyle/>
          <a:p>
            <a:pPr algn="l">
              <a:lnSpc>
                <a:spcPct val="115000"/>
              </a:lnSpc>
            </a:pPr>
            <a:r>
              <a:rPr lang="en-US" sz="2400" b="1" dirty="0">
                <a:solidFill>
                  <a:schemeClr val="accent1"/>
                </a:solidFill>
                <a:latin typeface="Sans Serif"/>
              </a:rPr>
              <a:t>Materials and methods – Vulnerability assessment</a:t>
            </a:r>
          </a:p>
        </p:txBody>
      </p:sp>
    </p:spTree>
    <p:extLst>
      <p:ext uri="{BB962C8B-B14F-4D97-AF65-F5344CB8AC3E}">
        <p14:creationId xmlns:p14="http://schemas.microsoft.com/office/powerpoint/2010/main" val="295082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3CEF8-6D99-85D7-EB2B-D00DC39C7764}"/>
            </a:ext>
          </a:extLst>
        </p:cNvPr>
        <p:cNvGrpSpPr/>
        <p:nvPr/>
      </p:nvGrpSpPr>
      <p:grpSpPr>
        <a:xfrm>
          <a:off x="0" y="0"/>
          <a:ext cx="0" cy="0"/>
          <a:chOff x="0" y="0"/>
          <a:chExt cx="0" cy="0"/>
        </a:xfrm>
      </p:grpSpPr>
      <p:pic>
        <p:nvPicPr>
          <p:cNvPr id="3" name="Picture 2" descr="A graph of a graph&#10;&#10;Description automatically generated with medium confidence">
            <a:extLst>
              <a:ext uri="{FF2B5EF4-FFF2-40B4-BE49-F238E27FC236}">
                <a16:creationId xmlns:a16="http://schemas.microsoft.com/office/drawing/2014/main" id="{45CDB90A-A18D-E6C4-BCB1-44DFBEEFC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573" y="1294894"/>
            <a:ext cx="4228367" cy="2078443"/>
          </a:xfrm>
          <a:prstGeom prst="rect">
            <a:avLst/>
          </a:prstGeom>
          <a:ln>
            <a:solidFill>
              <a:schemeClr val="bg1">
                <a:lumMod val="65000"/>
              </a:schemeClr>
            </a:solidFill>
          </a:ln>
        </p:spPr>
      </p:pic>
      <p:sp>
        <p:nvSpPr>
          <p:cNvPr id="2" name="Rectangle 1">
            <a:extLst>
              <a:ext uri="{FF2B5EF4-FFF2-40B4-BE49-F238E27FC236}">
                <a16:creationId xmlns:a16="http://schemas.microsoft.com/office/drawing/2014/main" id="{0BC26671-00EA-8CD5-A641-13949B1FBCE8}"/>
              </a:ext>
            </a:extLst>
          </p:cNvPr>
          <p:cNvSpPr/>
          <p:nvPr/>
        </p:nvSpPr>
        <p:spPr>
          <a:xfrm>
            <a:off x="2624043" y="971623"/>
            <a:ext cx="2597128" cy="338554"/>
          </a:xfrm>
          <a:prstGeom prst="rect">
            <a:avLst/>
          </a:prstGeom>
          <a:noFill/>
        </p:spPr>
        <p:txBody>
          <a:bodyPr wrap="square" lIns="91440" tIns="45720" rIns="91440" bIns="45720">
            <a:spAutoFit/>
          </a:bodyPr>
          <a:lstStyle/>
          <a:p>
            <a:r>
              <a:rPr lang="en-US" sz="16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Power law distribution</a:t>
            </a:r>
            <a:endParaRPr lang="fr-CH" sz="1600" i="0" dirty="0">
              <a:solidFill>
                <a:srgbClr val="1F2937"/>
              </a:solidFill>
              <a:effectLst/>
              <a:latin typeface="Font-Bold"/>
            </a:endParaRPr>
          </a:p>
        </p:txBody>
      </p:sp>
      <p:sp>
        <p:nvSpPr>
          <p:cNvPr id="15" name="Rectangle 14">
            <a:extLst>
              <a:ext uri="{FF2B5EF4-FFF2-40B4-BE49-F238E27FC236}">
                <a16:creationId xmlns:a16="http://schemas.microsoft.com/office/drawing/2014/main" id="{A0BEA432-E081-7F3B-8CCB-079C8C3ED1F3}"/>
              </a:ext>
            </a:extLst>
          </p:cNvPr>
          <p:cNvSpPr/>
          <p:nvPr/>
        </p:nvSpPr>
        <p:spPr>
          <a:xfrm>
            <a:off x="53035" y="1907526"/>
            <a:ext cx="890025" cy="646331"/>
          </a:xfrm>
          <a:prstGeom prst="rect">
            <a:avLst/>
          </a:prstGeom>
          <a:noFill/>
        </p:spPr>
        <p:txBody>
          <a:bodyPr wrap="square" lIns="91440" tIns="45720" rIns="91440" bIns="45720">
            <a:spAutoFit/>
          </a:bodyPr>
          <a:lstStyle/>
          <a:p>
            <a:r>
              <a:rPr lang="en-US" sz="1200" cap="none" spc="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Random frequency</a:t>
            </a:r>
          </a:p>
          <a:p>
            <a:r>
              <a:rPr lang="en-US" sz="1200" i="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All interval</a:t>
            </a:r>
            <a:endParaRPr lang="fr-CH" sz="1200" i="0" dirty="0">
              <a:solidFill>
                <a:schemeClr val="accent2"/>
              </a:solidFill>
              <a:effectLst/>
              <a:latin typeface="Font-Bold"/>
            </a:endParaRPr>
          </a:p>
        </p:txBody>
      </p:sp>
      <p:pic>
        <p:nvPicPr>
          <p:cNvPr id="24" name="Picture 23" descr="A graph of a power line&#10;&#10;Description automatically generated">
            <a:extLst>
              <a:ext uri="{FF2B5EF4-FFF2-40B4-BE49-F238E27FC236}">
                <a16:creationId xmlns:a16="http://schemas.microsoft.com/office/drawing/2014/main" id="{49BB191A-E494-D703-A8C2-BDCB74BE9AB2}"/>
              </a:ext>
            </a:extLst>
          </p:cNvPr>
          <p:cNvPicPr>
            <a:picLocks noChangeAspect="1"/>
          </p:cNvPicPr>
          <p:nvPr/>
        </p:nvPicPr>
        <p:blipFill rotWithShape="1">
          <a:blip r:embed="rId4">
            <a:extLst>
              <a:ext uri="{28A0092B-C50C-407E-A947-70E740481C1C}">
                <a14:useLocalDpi xmlns:a14="http://schemas.microsoft.com/office/drawing/2010/main" val="0"/>
              </a:ext>
            </a:extLst>
          </a:blip>
          <a:srcRect l="3097" t="11170" r="-104" b="908"/>
          <a:stretch/>
        </p:blipFill>
        <p:spPr>
          <a:xfrm>
            <a:off x="1196487" y="1262466"/>
            <a:ext cx="4856894" cy="2619533"/>
          </a:xfrm>
          <a:prstGeom prst="rect">
            <a:avLst/>
          </a:prstGeom>
        </p:spPr>
      </p:pic>
      <p:cxnSp>
        <p:nvCxnSpPr>
          <p:cNvPr id="32" name="Straight Connector 31">
            <a:extLst>
              <a:ext uri="{FF2B5EF4-FFF2-40B4-BE49-F238E27FC236}">
                <a16:creationId xmlns:a16="http://schemas.microsoft.com/office/drawing/2014/main" id="{CB19986D-8078-DED5-7429-1819F3DEE876}"/>
              </a:ext>
            </a:extLst>
          </p:cNvPr>
          <p:cNvCxnSpPr>
            <a:cxnSpLocks/>
          </p:cNvCxnSpPr>
          <p:nvPr/>
        </p:nvCxnSpPr>
        <p:spPr>
          <a:xfrm>
            <a:off x="1129213" y="1613209"/>
            <a:ext cx="1688640" cy="0"/>
          </a:xfrm>
          <a:prstGeom prst="line">
            <a:avLst/>
          </a:prstGeom>
          <a:ln w="127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8DDABB38-38DA-A7A6-38F5-FFFEF90B71AB}"/>
              </a:ext>
            </a:extLst>
          </p:cNvPr>
          <p:cNvCxnSpPr>
            <a:cxnSpLocks/>
          </p:cNvCxnSpPr>
          <p:nvPr/>
        </p:nvCxnSpPr>
        <p:spPr>
          <a:xfrm>
            <a:off x="1129213" y="2862008"/>
            <a:ext cx="4157067" cy="0"/>
          </a:xfrm>
          <a:prstGeom prst="line">
            <a:avLst/>
          </a:prstGeom>
          <a:ln w="127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4B4B2270-2016-9AF7-A67B-8AAEE0798C31}"/>
              </a:ext>
            </a:extLst>
          </p:cNvPr>
          <p:cNvCxnSpPr>
            <a:cxnSpLocks/>
          </p:cNvCxnSpPr>
          <p:nvPr/>
        </p:nvCxnSpPr>
        <p:spPr>
          <a:xfrm>
            <a:off x="2823071" y="1656102"/>
            <a:ext cx="2325" cy="46339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3183CF-3FC6-E2C2-4836-C7C8E597632F}"/>
              </a:ext>
            </a:extLst>
          </p:cNvPr>
          <p:cNvCxnSpPr>
            <a:cxnSpLocks/>
          </p:cNvCxnSpPr>
          <p:nvPr/>
        </p:nvCxnSpPr>
        <p:spPr>
          <a:xfrm>
            <a:off x="2825396" y="2121880"/>
            <a:ext cx="0" cy="48952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C6A401B-A26E-11B9-F5B4-83BD05A8FA30}"/>
              </a:ext>
            </a:extLst>
          </p:cNvPr>
          <p:cNvCxnSpPr>
            <a:cxnSpLocks/>
          </p:cNvCxnSpPr>
          <p:nvPr/>
        </p:nvCxnSpPr>
        <p:spPr>
          <a:xfrm>
            <a:off x="2826041" y="2613786"/>
            <a:ext cx="0" cy="2433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21D39A0-71B0-6B45-D0B0-205F3D3B5688}"/>
              </a:ext>
            </a:extLst>
          </p:cNvPr>
          <p:cNvCxnSpPr>
            <a:cxnSpLocks/>
          </p:cNvCxnSpPr>
          <p:nvPr/>
        </p:nvCxnSpPr>
        <p:spPr>
          <a:xfrm flipH="1">
            <a:off x="2877249" y="2121880"/>
            <a:ext cx="919000"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55A6E046-E8EC-997C-FFA8-B0BE0528FAF2}"/>
              </a:ext>
            </a:extLst>
          </p:cNvPr>
          <p:cNvCxnSpPr>
            <a:cxnSpLocks/>
          </p:cNvCxnSpPr>
          <p:nvPr/>
        </p:nvCxnSpPr>
        <p:spPr>
          <a:xfrm flipH="1">
            <a:off x="2877249" y="2613786"/>
            <a:ext cx="1858541" cy="5418"/>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8" name="Rectangle 57">
            <a:extLst>
              <a:ext uri="{FF2B5EF4-FFF2-40B4-BE49-F238E27FC236}">
                <a16:creationId xmlns:a16="http://schemas.microsoft.com/office/drawing/2014/main" id="{165A5792-84E6-D904-4C05-20FBD8B0A7C3}"/>
              </a:ext>
            </a:extLst>
          </p:cNvPr>
          <p:cNvSpPr/>
          <p:nvPr/>
        </p:nvSpPr>
        <p:spPr>
          <a:xfrm>
            <a:off x="3442004" y="4029955"/>
            <a:ext cx="1460046" cy="461665"/>
          </a:xfrm>
          <a:prstGeom prst="rect">
            <a:avLst/>
          </a:prstGeom>
          <a:noFill/>
        </p:spPr>
        <p:txBody>
          <a:bodyPr wrap="square" lIns="91440" tIns="45720" rIns="91440" bIns="45720">
            <a:spAutoFit/>
          </a:bodyPr>
          <a:lstStyle/>
          <a:p>
            <a:pPr algn="ctr"/>
            <a:r>
              <a:rPr lang="en-US" sz="1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Random frequency [0.0010 – 0.3333]</a:t>
            </a:r>
            <a:endParaRPr lang="en-US" sz="12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9" name="Rectangle 58">
            <a:extLst>
              <a:ext uri="{FF2B5EF4-FFF2-40B4-BE49-F238E27FC236}">
                <a16:creationId xmlns:a16="http://schemas.microsoft.com/office/drawing/2014/main" id="{D2B76DCE-5A92-35BD-96CF-B4B9CC46C2B1}"/>
              </a:ext>
            </a:extLst>
          </p:cNvPr>
          <p:cNvSpPr/>
          <p:nvPr/>
        </p:nvSpPr>
        <p:spPr>
          <a:xfrm>
            <a:off x="6381825" y="4110957"/>
            <a:ext cx="1067314" cy="276999"/>
          </a:xfrm>
          <a:prstGeom prst="rect">
            <a:avLst/>
          </a:prstGeom>
          <a:noFill/>
        </p:spPr>
        <p:txBody>
          <a:bodyPr wrap="square" lIns="91440" tIns="45720" rIns="91440" bIns="45720">
            <a:spAutoFit/>
          </a:bodyPr>
          <a:lstStyle/>
          <a:p>
            <a:pPr algn="ctr"/>
            <a:r>
              <a:rPr lang="en-US" sz="1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Intensity (kJ)</a:t>
            </a:r>
            <a:endParaRPr lang="en-US" sz="12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id="{384D21D3-8732-56D3-02AA-212F2990DB31}"/>
              </a:ext>
            </a:extLst>
          </p:cNvPr>
          <p:cNvSpPr/>
          <p:nvPr/>
        </p:nvSpPr>
        <p:spPr>
          <a:xfrm>
            <a:off x="4838360" y="4131436"/>
            <a:ext cx="927812" cy="276999"/>
          </a:xfrm>
          <a:prstGeom prst="rect">
            <a:avLst/>
          </a:prstGeom>
          <a:noFill/>
        </p:spPr>
        <p:txBody>
          <a:bodyPr wrap="square" lIns="91440" tIns="45720" rIns="91440" bIns="45720">
            <a:spAutoFit/>
          </a:bodyPr>
          <a:lstStyle/>
          <a:p>
            <a:pPr algn="ctr"/>
            <a:r>
              <a:rPr lang="en-US" sz="1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1"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0.0015</a:t>
            </a:r>
          </a:p>
        </p:txBody>
      </p:sp>
      <p:sp>
        <p:nvSpPr>
          <p:cNvPr id="61" name="Rectangle 60">
            <a:extLst>
              <a:ext uri="{FF2B5EF4-FFF2-40B4-BE49-F238E27FC236}">
                <a16:creationId xmlns:a16="http://schemas.microsoft.com/office/drawing/2014/main" id="{FBFE9D75-348C-D676-6526-9026AC01EE4B}"/>
              </a:ext>
            </a:extLst>
          </p:cNvPr>
          <p:cNvSpPr/>
          <p:nvPr/>
        </p:nvSpPr>
        <p:spPr>
          <a:xfrm>
            <a:off x="8438989" y="4108680"/>
            <a:ext cx="1157685" cy="276999"/>
          </a:xfrm>
          <a:prstGeom prst="rect">
            <a:avLst/>
          </a:prstGeom>
          <a:noFill/>
        </p:spPr>
        <p:txBody>
          <a:bodyPr wrap="square" lIns="91440" tIns="45720" rIns="91440" bIns="45720">
            <a:spAutoFit/>
          </a:bodyPr>
          <a:lstStyle/>
          <a:p>
            <a:pPr algn="ctr"/>
            <a:r>
              <a:rPr lang="en-US" sz="1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1"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412,6 kJ</a:t>
            </a:r>
            <a:endParaRPr lang="en-US" sz="1200" b="1" cap="none" spc="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2" name="Picture 61">
            <a:extLst>
              <a:ext uri="{FF2B5EF4-FFF2-40B4-BE49-F238E27FC236}">
                <a16:creationId xmlns:a16="http://schemas.microsoft.com/office/drawing/2014/main" id="{9204C897-E329-F3B0-A542-46D4F603D7D8}"/>
              </a:ext>
            </a:extLst>
          </p:cNvPr>
          <p:cNvPicPr>
            <a:picLocks noChangeAspect="1"/>
          </p:cNvPicPr>
          <p:nvPr/>
        </p:nvPicPr>
        <p:blipFill rotWithShape="1">
          <a:blip r:embed="rId5"/>
          <a:srcRect l="14451"/>
          <a:stretch/>
        </p:blipFill>
        <p:spPr>
          <a:xfrm>
            <a:off x="7338434" y="3905876"/>
            <a:ext cx="1157685" cy="568152"/>
          </a:xfrm>
          <a:prstGeom prst="rect">
            <a:avLst/>
          </a:prstGeom>
        </p:spPr>
      </p:pic>
      <p:sp>
        <p:nvSpPr>
          <p:cNvPr id="64" name="Rectangle 63">
            <a:extLst>
              <a:ext uri="{FF2B5EF4-FFF2-40B4-BE49-F238E27FC236}">
                <a16:creationId xmlns:a16="http://schemas.microsoft.com/office/drawing/2014/main" id="{4190390E-B9EA-C95C-1CE5-F9281619D884}"/>
              </a:ext>
            </a:extLst>
          </p:cNvPr>
          <p:cNvSpPr/>
          <p:nvPr/>
        </p:nvSpPr>
        <p:spPr>
          <a:xfrm>
            <a:off x="2166154" y="1754955"/>
            <a:ext cx="668462" cy="246221"/>
          </a:xfrm>
          <a:prstGeom prst="rect">
            <a:avLst/>
          </a:prstGeom>
          <a:noFill/>
        </p:spPr>
        <p:txBody>
          <a:bodyPr wrap="square" lIns="91440" tIns="45720" rIns="91440" bIns="45720">
            <a:spAutoFit/>
          </a:bodyPr>
          <a:lstStyle/>
          <a:p>
            <a:pPr algn="ctr"/>
            <a:r>
              <a:rPr lang="en-US" sz="100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RP =30</a:t>
            </a:r>
            <a:endParaRPr lang="en-US" sz="1000" b="0" cap="none" spc="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2F4B8612-379F-4282-B964-725B1AA5909D}"/>
              </a:ext>
            </a:extLst>
          </p:cNvPr>
          <p:cNvSpPr/>
          <p:nvPr/>
        </p:nvSpPr>
        <p:spPr>
          <a:xfrm>
            <a:off x="2132416" y="2265606"/>
            <a:ext cx="736296" cy="246221"/>
          </a:xfrm>
          <a:prstGeom prst="rect">
            <a:avLst/>
          </a:prstGeom>
          <a:noFill/>
        </p:spPr>
        <p:txBody>
          <a:bodyPr wrap="square" lIns="91440" tIns="45720" rIns="91440" bIns="45720">
            <a:spAutoFit/>
          </a:bodyPr>
          <a:lstStyle/>
          <a:p>
            <a:pPr algn="ctr"/>
            <a:r>
              <a:rPr lang="en-US" sz="100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RP = 100</a:t>
            </a:r>
            <a:endParaRPr lang="en-US" sz="1000" b="0" cap="none" spc="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F957A5B0-3613-E819-9036-0D1D8AF4DA1A}"/>
              </a:ext>
            </a:extLst>
          </p:cNvPr>
          <p:cNvSpPr/>
          <p:nvPr/>
        </p:nvSpPr>
        <p:spPr>
          <a:xfrm>
            <a:off x="2084119" y="2608303"/>
            <a:ext cx="812500" cy="246221"/>
          </a:xfrm>
          <a:prstGeom prst="rect">
            <a:avLst/>
          </a:prstGeom>
          <a:noFill/>
        </p:spPr>
        <p:txBody>
          <a:bodyPr wrap="square" lIns="91440" tIns="45720" rIns="91440" bIns="45720">
            <a:spAutoFit/>
          </a:bodyPr>
          <a:lstStyle/>
          <a:p>
            <a:pPr algn="ctr"/>
            <a:r>
              <a:rPr lang="en-US" sz="100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RP = 300</a:t>
            </a:r>
            <a:endParaRPr lang="en-US" sz="1000" b="0" cap="none" spc="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5" name="Rectangle 94">
            <a:extLst>
              <a:ext uri="{FF2B5EF4-FFF2-40B4-BE49-F238E27FC236}">
                <a16:creationId xmlns:a16="http://schemas.microsoft.com/office/drawing/2014/main" id="{8AD9A4D3-BAFA-FBD2-1A4C-24CDDB2BAD4D}"/>
              </a:ext>
            </a:extLst>
          </p:cNvPr>
          <p:cNvSpPr/>
          <p:nvPr/>
        </p:nvSpPr>
        <p:spPr>
          <a:xfrm>
            <a:off x="8089717" y="810058"/>
            <a:ext cx="2843651" cy="338554"/>
          </a:xfrm>
          <a:prstGeom prst="rect">
            <a:avLst/>
          </a:prstGeom>
          <a:noFill/>
        </p:spPr>
        <p:txBody>
          <a:bodyPr wrap="square" lIns="91440" tIns="45720" rIns="91440" bIns="45720">
            <a:spAutoFit/>
          </a:bodyPr>
          <a:lstStyle/>
          <a:p>
            <a:r>
              <a:rPr lang="en-US" sz="16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Triangular distribution</a:t>
            </a:r>
            <a:endParaRPr lang="fr-CH" sz="1600" i="0" dirty="0">
              <a:solidFill>
                <a:srgbClr val="1F2937"/>
              </a:solidFill>
              <a:effectLst/>
              <a:latin typeface="Font-Bold"/>
            </a:endParaRPr>
          </a:p>
        </p:txBody>
      </p:sp>
      <p:sp>
        <p:nvSpPr>
          <p:cNvPr id="96" name="Rectangle 95">
            <a:extLst>
              <a:ext uri="{FF2B5EF4-FFF2-40B4-BE49-F238E27FC236}">
                <a16:creationId xmlns:a16="http://schemas.microsoft.com/office/drawing/2014/main" id="{6970194D-F0BF-B2B5-0742-AB41EC14A3DA}"/>
              </a:ext>
            </a:extLst>
          </p:cNvPr>
          <p:cNvSpPr/>
          <p:nvPr/>
        </p:nvSpPr>
        <p:spPr>
          <a:xfrm>
            <a:off x="7717364" y="1075520"/>
            <a:ext cx="3213418" cy="246221"/>
          </a:xfrm>
          <a:prstGeom prst="rect">
            <a:avLst/>
          </a:prstGeom>
          <a:noFill/>
        </p:spPr>
        <p:txBody>
          <a:bodyPr wrap="square" lIns="91440" tIns="45720" rIns="91440" bIns="45720">
            <a:spAutoFit/>
          </a:bodyPr>
          <a:lstStyle/>
          <a:p>
            <a:r>
              <a:rPr lang="en-US" sz="1000" i="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 parameters a=lowest; b = Highest; c = Most likely</a:t>
            </a:r>
            <a:endParaRPr lang="fr-CH" sz="1000" i="0" dirty="0">
              <a:solidFill>
                <a:srgbClr val="1F2937"/>
              </a:solidFill>
              <a:effectLst/>
              <a:latin typeface="Font-Bold"/>
            </a:endParaRPr>
          </a:p>
        </p:txBody>
      </p:sp>
      <p:sp>
        <p:nvSpPr>
          <p:cNvPr id="30" name="Left Brace 29">
            <a:extLst>
              <a:ext uri="{FF2B5EF4-FFF2-40B4-BE49-F238E27FC236}">
                <a16:creationId xmlns:a16="http://schemas.microsoft.com/office/drawing/2014/main" id="{1CDAA33D-DEE2-D33C-AE10-496833326E38}"/>
              </a:ext>
            </a:extLst>
          </p:cNvPr>
          <p:cNvSpPr/>
          <p:nvPr/>
        </p:nvSpPr>
        <p:spPr>
          <a:xfrm>
            <a:off x="875651" y="1613209"/>
            <a:ext cx="179296" cy="1259947"/>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Arrow: Right 10">
            <a:extLst>
              <a:ext uri="{FF2B5EF4-FFF2-40B4-BE49-F238E27FC236}">
                <a16:creationId xmlns:a16="http://schemas.microsoft.com/office/drawing/2014/main" id="{0E09C641-683A-AF06-2D05-831DF2EAEEC2}"/>
              </a:ext>
            </a:extLst>
          </p:cNvPr>
          <p:cNvSpPr/>
          <p:nvPr/>
        </p:nvSpPr>
        <p:spPr>
          <a:xfrm>
            <a:off x="5842013" y="4196973"/>
            <a:ext cx="431984" cy="127017"/>
          </a:xfrm>
          <a:prstGeom prst="rightArrow">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8E109659-82F8-3732-9EFE-70C6A939FB63}"/>
              </a:ext>
            </a:extLst>
          </p:cNvPr>
          <p:cNvCxnSpPr>
            <a:cxnSpLocks/>
          </p:cNvCxnSpPr>
          <p:nvPr/>
        </p:nvCxnSpPr>
        <p:spPr>
          <a:xfrm>
            <a:off x="9587298" y="2599500"/>
            <a:ext cx="1084" cy="255015"/>
          </a:xfrm>
          <a:prstGeom prst="line">
            <a:avLst/>
          </a:prstGeom>
          <a:ln w="127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BC9BA82-EE0C-1112-D95C-82CEA387B49D}"/>
              </a:ext>
            </a:extLst>
          </p:cNvPr>
          <p:cNvCxnSpPr>
            <a:cxnSpLocks/>
          </p:cNvCxnSpPr>
          <p:nvPr/>
        </p:nvCxnSpPr>
        <p:spPr>
          <a:xfrm flipH="1">
            <a:off x="7800975" y="2502776"/>
            <a:ext cx="1778540" cy="0"/>
          </a:xfrm>
          <a:prstGeom prst="line">
            <a:avLst/>
          </a:prstGeom>
          <a:ln w="127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16" name="Flowchart: Connector 15">
            <a:extLst>
              <a:ext uri="{FF2B5EF4-FFF2-40B4-BE49-F238E27FC236}">
                <a16:creationId xmlns:a16="http://schemas.microsoft.com/office/drawing/2014/main" id="{1DEB9F4B-6C18-25CA-68DB-68BCB4333B24}"/>
              </a:ext>
            </a:extLst>
          </p:cNvPr>
          <p:cNvSpPr/>
          <p:nvPr/>
        </p:nvSpPr>
        <p:spPr>
          <a:xfrm>
            <a:off x="9525305" y="2452784"/>
            <a:ext cx="108419" cy="138912"/>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C510F747-C908-819A-CEEE-B572792ECA20}"/>
              </a:ext>
            </a:extLst>
          </p:cNvPr>
          <p:cNvSpPr/>
          <p:nvPr/>
        </p:nvSpPr>
        <p:spPr>
          <a:xfrm>
            <a:off x="8781941" y="4094023"/>
            <a:ext cx="662567" cy="329697"/>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48CCC5ED-F988-D8D5-9DB4-3DB3D0243DE9}"/>
              </a:ext>
            </a:extLst>
          </p:cNvPr>
          <p:cNvCxnSpPr>
            <a:cxnSpLocks/>
            <a:stCxn id="61" idx="3"/>
          </p:cNvCxnSpPr>
          <p:nvPr/>
        </p:nvCxnSpPr>
        <p:spPr>
          <a:xfrm flipH="1" flipV="1">
            <a:off x="9588382" y="2857183"/>
            <a:ext cx="8292" cy="13899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0" name="Straight Connector 39">
            <a:extLst>
              <a:ext uri="{FF2B5EF4-FFF2-40B4-BE49-F238E27FC236}">
                <a16:creationId xmlns:a16="http://schemas.microsoft.com/office/drawing/2014/main" id="{992CBE57-E0EA-4C7B-5C86-779098396147}"/>
              </a:ext>
            </a:extLst>
          </p:cNvPr>
          <p:cNvCxnSpPr>
            <a:cxnSpLocks/>
            <a:stCxn id="61" idx="3"/>
          </p:cNvCxnSpPr>
          <p:nvPr/>
        </p:nvCxnSpPr>
        <p:spPr>
          <a:xfrm flipH="1" flipV="1">
            <a:off x="9468017" y="4243895"/>
            <a:ext cx="128657" cy="3285"/>
          </a:xfrm>
          <a:prstGeom prst="line">
            <a:avLst/>
          </a:prstGeom>
        </p:spPr>
        <p:style>
          <a:lnRef idx="3">
            <a:schemeClr val="accent2"/>
          </a:lnRef>
          <a:fillRef idx="0">
            <a:schemeClr val="accent2"/>
          </a:fillRef>
          <a:effectRef idx="2">
            <a:schemeClr val="accent2"/>
          </a:effectRef>
          <a:fontRef idx="minor">
            <a:schemeClr val="tx1"/>
          </a:fontRef>
        </p:style>
      </p:cxnSp>
      <p:sp>
        <p:nvSpPr>
          <p:cNvPr id="44" name="Rectangle 43">
            <a:extLst>
              <a:ext uri="{FF2B5EF4-FFF2-40B4-BE49-F238E27FC236}">
                <a16:creationId xmlns:a16="http://schemas.microsoft.com/office/drawing/2014/main" id="{A1832FE6-2F49-EAB0-D68B-ABF863938B2C}"/>
              </a:ext>
            </a:extLst>
          </p:cNvPr>
          <p:cNvSpPr/>
          <p:nvPr/>
        </p:nvSpPr>
        <p:spPr>
          <a:xfrm>
            <a:off x="7423038" y="2371361"/>
            <a:ext cx="437676" cy="246221"/>
          </a:xfrm>
          <a:prstGeom prst="rect">
            <a:avLst/>
          </a:prstGeom>
          <a:solidFill>
            <a:schemeClr val="bg1"/>
          </a:solidFill>
        </p:spPr>
        <p:txBody>
          <a:bodyPr wrap="square" lIns="91440" tIns="45720" rIns="91440" bIns="45720">
            <a:spAutoFit/>
          </a:bodyPr>
          <a:lstStyle/>
          <a:p>
            <a:pPr algn="ctr"/>
            <a:r>
              <a:rPr lang="en-US" sz="1000" dirty="0">
                <a:ln w="0"/>
                <a:solidFill>
                  <a:schemeClr val="accent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0,4</a:t>
            </a:r>
            <a:endParaRPr lang="en-US" sz="1000" b="0" cap="none" spc="0" dirty="0">
              <a:ln w="0"/>
              <a:solidFill>
                <a:schemeClr val="accent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8" name="Left Brace 47">
            <a:extLst>
              <a:ext uri="{FF2B5EF4-FFF2-40B4-BE49-F238E27FC236}">
                <a16:creationId xmlns:a16="http://schemas.microsoft.com/office/drawing/2014/main" id="{2345EAA9-2951-E884-572B-8704249A66FE}"/>
              </a:ext>
            </a:extLst>
          </p:cNvPr>
          <p:cNvSpPr/>
          <p:nvPr/>
        </p:nvSpPr>
        <p:spPr>
          <a:xfrm rot="16200000">
            <a:off x="7631562" y="2922699"/>
            <a:ext cx="102917" cy="383160"/>
          </a:xfrm>
          <a:prstGeom prst="leftBrace">
            <a:avLst/>
          </a:prstGeom>
          <a:solidFill>
            <a:srgbClr val="FFFF00"/>
          </a:solidFill>
          <a:ln w="3175">
            <a:solidFill>
              <a:schemeClr val="tx1"/>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ID4096"/>
          </a:p>
        </p:txBody>
      </p:sp>
      <p:sp>
        <p:nvSpPr>
          <p:cNvPr id="49" name="Text Box 1">
            <a:extLst>
              <a:ext uri="{FF2B5EF4-FFF2-40B4-BE49-F238E27FC236}">
                <a16:creationId xmlns:a16="http://schemas.microsoft.com/office/drawing/2014/main" id="{82F3001A-29CF-8917-AC53-BBE242D37A42}"/>
              </a:ext>
            </a:extLst>
          </p:cNvPr>
          <p:cNvSpPr txBox="1"/>
          <p:nvPr/>
        </p:nvSpPr>
        <p:spPr>
          <a:xfrm>
            <a:off x="7465470" y="3117228"/>
            <a:ext cx="435100" cy="24025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fr-CH" sz="1000"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Low</a:t>
            </a:r>
            <a:endParaRP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0" name="Left Brace 49">
            <a:extLst>
              <a:ext uri="{FF2B5EF4-FFF2-40B4-BE49-F238E27FC236}">
                <a16:creationId xmlns:a16="http://schemas.microsoft.com/office/drawing/2014/main" id="{95DB170F-8A82-250A-54B2-134F407BEC4B}"/>
              </a:ext>
            </a:extLst>
          </p:cNvPr>
          <p:cNvSpPr/>
          <p:nvPr/>
        </p:nvSpPr>
        <p:spPr>
          <a:xfrm rot="16200000">
            <a:off x="8373653" y="2575340"/>
            <a:ext cx="101972" cy="1077877"/>
          </a:xfrm>
          <a:prstGeom prst="leftBrace">
            <a:avLst/>
          </a:prstGeom>
          <a:solidFill>
            <a:srgbClr val="0070C0"/>
          </a:solidFill>
          <a:ln w="3175">
            <a:solidFill>
              <a:schemeClr val="tx1"/>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ID4096"/>
          </a:p>
        </p:txBody>
      </p:sp>
      <p:sp>
        <p:nvSpPr>
          <p:cNvPr id="51" name="Text Box 1">
            <a:extLst>
              <a:ext uri="{FF2B5EF4-FFF2-40B4-BE49-F238E27FC236}">
                <a16:creationId xmlns:a16="http://schemas.microsoft.com/office/drawing/2014/main" id="{F109A993-2566-2255-5C92-4F69B22C1A04}"/>
              </a:ext>
            </a:extLst>
          </p:cNvPr>
          <p:cNvSpPr txBox="1"/>
          <p:nvPr/>
        </p:nvSpPr>
        <p:spPr>
          <a:xfrm>
            <a:off x="8101790" y="3106271"/>
            <a:ext cx="640080" cy="25400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fr-CH" sz="1000" kern="100" dirty="0" err="1">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Mean</a:t>
            </a:r>
            <a:endParaRP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3" name="Left Brace 52">
            <a:extLst>
              <a:ext uri="{FF2B5EF4-FFF2-40B4-BE49-F238E27FC236}">
                <a16:creationId xmlns:a16="http://schemas.microsoft.com/office/drawing/2014/main" id="{ED5B89F0-6AD6-013C-1811-E72DB496DD26}"/>
              </a:ext>
            </a:extLst>
          </p:cNvPr>
          <p:cNvSpPr/>
          <p:nvPr/>
        </p:nvSpPr>
        <p:spPr>
          <a:xfrm rot="16200000">
            <a:off x="9733057" y="2293808"/>
            <a:ext cx="101963" cy="1640922"/>
          </a:xfrm>
          <a:prstGeom prst="leftBrace">
            <a:avLst/>
          </a:prstGeom>
          <a:solidFill>
            <a:srgbClr val="FF0000"/>
          </a:solidFill>
          <a:ln w="3175">
            <a:solidFill>
              <a:schemeClr val="tx1"/>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ID4096"/>
          </a:p>
        </p:txBody>
      </p:sp>
      <p:sp>
        <p:nvSpPr>
          <p:cNvPr id="54" name="Text Box 1">
            <a:extLst>
              <a:ext uri="{FF2B5EF4-FFF2-40B4-BE49-F238E27FC236}">
                <a16:creationId xmlns:a16="http://schemas.microsoft.com/office/drawing/2014/main" id="{FE85F458-AFAF-A92E-289C-700CE76E5C4B}"/>
              </a:ext>
            </a:extLst>
          </p:cNvPr>
          <p:cNvSpPr txBox="1"/>
          <p:nvPr/>
        </p:nvSpPr>
        <p:spPr>
          <a:xfrm>
            <a:off x="9474565" y="3067404"/>
            <a:ext cx="570230" cy="25400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fr-CH" sz="1000"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High</a:t>
            </a:r>
            <a:endParaRP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F2A4C13-BE7A-4E2A-D408-397D125EA5C6}"/>
              </a:ext>
            </a:extLst>
          </p:cNvPr>
          <p:cNvSpPr/>
          <p:nvPr/>
        </p:nvSpPr>
        <p:spPr>
          <a:xfrm>
            <a:off x="98882" y="6479142"/>
            <a:ext cx="2003620" cy="246220"/>
          </a:xfrm>
          <a:prstGeom prst="rect">
            <a:avLst/>
          </a:prstGeom>
          <a:noFill/>
        </p:spPr>
        <p:txBody>
          <a:bodyPr wrap="square" lIns="91440" tIns="45720" rIns="91440" bIns="45720">
            <a:spAutoFit/>
          </a:bodyPr>
          <a:lstStyle/>
          <a:p>
            <a:r>
              <a:rPr lang="en-US" sz="1000" i="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Jaboyedoff, 2021)</a:t>
            </a:r>
            <a:endParaRPr lang="fr-CH" sz="10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3285A72-A004-8876-8441-8377ACB4D3BC}"/>
              </a:ext>
            </a:extLst>
          </p:cNvPr>
          <p:cNvSpPr/>
          <p:nvPr/>
        </p:nvSpPr>
        <p:spPr>
          <a:xfrm>
            <a:off x="391148" y="139584"/>
            <a:ext cx="11334005" cy="492122"/>
          </a:xfrm>
          <a:prstGeom prst="rect">
            <a:avLst/>
          </a:prstGeom>
          <a:noFill/>
        </p:spPr>
        <p:txBody>
          <a:bodyPr wrap="square" lIns="91440" tIns="45720" rIns="91440" bIns="45720">
            <a:spAutoFit/>
          </a:bodyPr>
          <a:lstStyle/>
          <a:p>
            <a:pPr algn="l">
              <a:lnSpc>
                <a:spcPct val="115000"/>
              </a:lnSpc>
            </a:pPr>
            <a:r>
              <a:rPr lang="en-US" sz="2400" b="1" dirty="0">
                <a:solidFill>
                  <a:schemeClr val="accent1"/>
                </a:solidFill>
                <a:latin typeface="Sans Serif"/>
              </a:rPr>
              <a:t>Materials and methods – Vulnerability (Catastrophe model / Monte Carlo simulation)</a:t>
            </a:r>
          </a:p>
        </p:txBody>
      </p:sp>
      <p:sp>
        <p:nvSpPr>
          <p:cNvPr id="6" name="Left Brace 29">
            <a:extLst>
              <a:ext uri="{FF2B5EF4-FFF2-40B4-BE49-F238E27FC236}">
                <a16:creationId xmlns:a16="http://schemas.microsoft.com/office/drawing/2014/main" id="{D05A344B-141C-DB83-122D-4DB2C052130E}"/>
              </a:ext>
            </a:extLst>
          </p:cNvPr>
          <p:cNvSpPr/>
          <p:nvPr/>
        </p:nvSpPr>
        <p:spPr>
          <a:xfrm rot="10800000">
            <a:off x="9597098" y="1838898"/>
            <a:ext cx="180168" cy="1010853"/>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Rectangle 6">
            <a:extLst>
              <a:ext uri="{FF2B5EF4-FFF2-40B4-BE49-F238E27FC236}">
                <a16:creationId xmlns:a16="http://schemas.microsoft.com/office/drawing/2014/main" id="{1933CACA-9437-05F5-8383-538E7E4FE479}"/>
              </a:ext>
            </a:extLst>
          </p:cNvPr>
          <p:cNvSpPr/>
          <p:nvPr/>
        </p:nvSpPr>
        <p:spPr>
          <a:xfrm>
            <a:off x="9787877" y="2091732"/>
            <a:ext cx="1038654" cy="646331"/>
          </a:xfrm>
          <a:prstGeom prst="rect">
            <a:avLst/>
          </a:prstGeom>
          <a:noFill/>
        </p:spPr>
        <p:txBody>
          <a:bodyPr wrap="square" lIns="91440" tIns="45720" rIns="91440" bIns="45720">
            <a:spAutoFit/>
          </a:bodyPr>
          <a:lstStyle/>
          <a:p>
            <a:r>
              <a:rPr lang="en-US" sz="1200" cap="none" spc="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Random vulnerability</a:t>
            </a:r>
          </a:p>
          <a:p>
            <a:r>
              <a:rPr lang="fr-CH" sz="120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Min - Max</a:t>
            </a:r>
          </a:p>
        </p:txBody>
      </p:sp>
      <p:sp>
        <p:nvSpPr>
          <p:cNvPr id="35" name="Rectangle 34">
            <a:extLst>
              <a:ext uri="{FF2B5EF4-FFF2-40B4-BE49-F238E27FC236}">
                <a16:creationId xmlns:a16="http://schemas.microsoft.com/office/drawing/2014/main" id="{48FE00E0-96B8-7877-6938-63423AB376E6}"/>
              </a:ext>
            </a:extLst>
          </p:cNvPr>
          <p:cNvSpPr/>
          <p:nvPr/>
        </p:nvSpPr>
        <p:spPr>
          <a:xfrm>
            <a:off x="5696418" y="3555268"/>
            <a:ext cx="1692179" cy="492122"/>
          </a:xfrm>
          <a:prstGeom prst="rect">
            <a:avLst/>
          </a:prstGeom>
          <a:noFill/>
        </p:spPr>
        <p:txBody>
          <a:bodyPr wrap="square" lIns="91440" tIns="45720" rIns="91440" bIns="45720">
            <a:spAutoFit/>
          </a:bodyPr>
          <a:lstStyle/>
          <a:p>
            <a:pPr algn="l">
              <a:lnSpc>
                <a:spcPct val="115000"/>
              </a:lnSpc>
            </a:pPr>
            <a:r>
              <a:rPr lang="en-US" sz="2400" b="1" dirty="0">
                <a:solidFill>
                  <a:srgbClr val="38A800"/>
                </a:solidFill>
                <a:latin typeface="Sans Serif"/>
              </a:rPr>
              <a:t>Method 3</a:t>
            </a:r>
          </a:p>
        </p:txBody>
      </p:sp>
      <p:graphicFrame>
        <p:nvGraphicFramePr>
          <p:cNvPr id="69" name="Tableau 68">
            <a:extLst>
              <a:ext uri="{FF2B5EF4-FFF2-40B4-BE49-F238E27FC236}">
                <a16:creationId xmlns:a16="http://schemas.microsoft.com/office/drawing/2014/main" id="{396EC51F-5B8D-7E70-F73E-A7A0703D9CF5}"/>
              </a:ext>
            </a:extLst>
          </p:cNvPr>
          <p:cNvGraphicFramePr>
            <a:graphicFrameLocks noGrp="1"/>
          </p:cNvGraphicFramePr>
          <p:nvPr/>
        </p:nvGraphicFramePr>
        <p:xfrm>
          <a:off x="4560849" y="4861631"/>
          <a:ext cx="5655496" cy="1676400"/>
        </p:xfrm>
        <a:graphic>
          <a:graphicData uri="http://schemas.openxmlformats.org/drawingml/2006/table">
            <a:tbl>
              <a:tblPr firstRow="1" bandRow="1">
                <a:tableStyleId>{5C22544A-7EE6-4342-B048-85BDC9FD1C3A}</a:tableStyleId>
              </a:tblPr>
              <a:tblGrid>
                <a:gridCol w="1568732">
                  <a:extLst>
                    <a:ext uri="{9D8B030D-6E8A-4147-A177-3AD203B41FA5}">
                      <a16:colId xmlns:a16="http://schemas.microsoft.com/office/drawing/2014/main" val="3098933795"/>
                    </a:ext>
                  </a:extLst>
                </a:gridCol>
                <a:gridCol w="1943089">
                  <a:extLst>
                    <a:ext uri="{9D8B030D-6E8A-4147-A177-3AD203B41FA5}">
                      <a16:colId xmlns:a16="http://schemas.microsoft.com/office/drawing/2014/main" val="4010721722"/>
                    </a:ext>
                  </a:extLst>
                </a:gridCol>
                <a:gridCol w="2143675">
                  <a:extLst>
                    <a:ext uri="{9D8B030D-6E8A-4147-A177-3AD203B41FA5}">
                      <a16:colId xmlns:a16="http://schemas.microsoft.com/office/drawing/2014/main" val="774361683"/>
                    </a:ext>
                  </a:extLst>
                </a:gridCol>
              </a:tblGrid>
              <a:tr h="300449">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Vulnerability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667355"/>
                  </a:ext>
                </a:extLst>
              </a:tr>
              <a:tr h="257328">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0,0015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87213050"/>
                  </a:ext>
                </a:extLst>
              </a:tr>
              <a:tr h="257328">
                <a:tc>
                  <a:txBody>
                    <a:bodyPr/>
                    <a:lstStyle/>
                    <a:p>
                      <a:pPr algn="ct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589168"/>
                  </a:ext>
                </a:extLst>
              </a:tr>
              <a:tr h="257328">
                <a:tc>
                  <a:txBody>
                    <a:bodyPr/>
                    <a:lstStyle/>
                    <a:p>
                      <a:pPr algn="ct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725952"/>
                  </a:ext>
                </a:extLst>
              </a:tr>
              <a:tr h="257328">
                <a:tc>
                  <a:txBody>
                    <a:bodyPr/>
                    <a:lstStyle/>
                    <a:p>
                      <a:pPr algn="ct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8891361"/>
                  </a:ext>
                </a:extLst>
              </a:tr>
            </a:tbl>
          </a:graphicData>
        </a:graphic>
      </p:graphicFrame>
      <p:graphicFrame>
        <p:nvGraphicFramePr>
          <p:cNvPr id="77" name="Tableau 76">
            <a:extLst>
              <a:ext uri="{FF2B5EF4-FFF2-40B4-BE49-F238E27FC236}">
                <a16:creationId xmlns:a16="http://schemas.microsoft.com/office/drawing/2014/main" id="{F34248E1-C5F5-E767-E769-92173F08C89D}"/>
              </a:ext>
            </a:extLst>
          </p:cNvPr>
          <p:cNvGraphicFramePr>
            <a:graphicFrameLocks noGrp="1"/>
          </p:cNvGraphicFramePr>
          <p:nvPr/>
        </p:nvGraphicFramePr>
        <p:xfrm>
          <a:off x="965299" y="5193744"/>
          <a:ext cx="3431635" cy="968504"/>
        </p:xfrm>
        <a:graphic>
          <a:graphicData uri="http://schemas.openxmlformats.org/drawingml/2006/table">
            <a:tbl>
              <a:tblPr firstRow="1" bandRow="1">
                <a:tableStyleId>{5C22544A-7EE6-4342-B048-85BDC9FD1C3A}</a:tableStyleId>
              </a:tblPr>
              <a:tblGrid>
                <a:gridCol w="1686720">
                  <a:extLst>
                    <a:ext uri="{9D8B030D-6E8A-4147-A177-3AD203B41FA5}">
                      <a16:colId xmlns:a16="http://schemas.microsoft.com/office/drawing/2014/main" val="637907214"/>
                    </a:ext>
                  </a:extLst>
                </a:gridCol>
                <a:gridCol w="1744915">
                  <a:extLst>
                    <a:ext uri="{9D8B030D-6E8A-4147-A177-3AD203B41FA5}">
                      <a16:colId xmlns:a16="http://schemas.microsoft.com/office/drawing/2014/main" val="3155775786"/>
                    </a:ext>
                  </a:extLst>
                </a:gridCol>
              </a:tblGrid>
              <a:tr h="435236">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Return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Danger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667355"/>
                  </a:ext>
                </a:extLst>
              </a:tr>
              <a:tr h="533268">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Mean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7213050"/>
                  </a:ext>
                </a:extLst>
              </a:tr>
            </a:tbl>
          </a:graphicData>
        </a:graphic>
      </p:graphicFrame>
      <p:sp>
        <p:nvSpPr>
          <p:cNvPr id="80" name="Rectangle 79">
            <a:extLst>
              <a:ext uri="{FF2B5EF4-FFF2-40B4-BE49-F238E27FC236}">
                <a16:creationId xmlns:a16="http://schemas.microsoft.com/office/drawing/2014/main" id="{D78A0558-57EF-860D-F588-B6BA870CBB38}"/>
              </a:ext>
            </a:extLst>
          </p:cNvPr>
          <p:cNvSpPr/>
          <p:nvPr/>
        </p:nvSpPr>
        <p:spPr>
          <a:xfrm>
            <a:off x="931864" y="4665697"/>
            <a:ext cx="1692179" cy="492122"/>
          </a:xfrm>
          <a:prstGeom prst="rect">
            <a:avLst/>
          </a:prstGeom>
          <a:noFill/>
        </p:spPr>
        <p:txBody>
          <a:bodyPr wrap="square" lIns="91440" tIns="45720" rIns="91440" bIns="45720">
            <a:spAutoFit/>
          </a:bodyPr>
          <a:lstStyle/>
          <a:p>
            <a:pPr algn="l">
              <a:lnSpc>
                <a:spcPct val="115000"/>
              </a:lnSpc>
            </a:pPr>
            <a:r>
              <a:rPr lang="en-US" sz="2400" b="1" dirty="0">
                <a:latin typeface="Sans Serif"/>
              </a:rPr>
              <a:t>Example</a:t>
            </a:r>
          </a:p>
        </p:txBody>
      </p:sp>
    </p:spTree>
    <p:extLst>
      <p:ext uri="{BB962C8B-B14F-4D97-AF65-F5344CB8AC3E}">
        <p14:creationId xmlns:p14="http://schemas.microsoft.com/office/powerpoint/2010/main" val="170521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58" grpId="0"/>
      <p:bldP spid="59" grpId="0"/>
      <p:bldP spid="60" grpId="0"/>
      <p:bldP spid="61" grpId="0"/>
      <p:bldP spid="64" grpId="0"/>
      <p:bldP spid="65" grpId="0"/>
      <p:bldP spid="66" grpId="0"/>
      <p:bldP spid="95" grpId="0"/>
      <p:bldP spid="96" grpId="0"/>
      <p:bldP spid="30" grpId="0" animBg="1"/>
      <p:bldP spid="11" grpId="0" animBg="1"/>
      <p:bldP spid="16" grpId="0" animBg="1"/>
      <p:bldP spid="28" grpId="0" animBg="1"/>
      <p:bldP spid="44" grpId="0" animBg="1"/>
      <p:bldP spid="48" grpId="0" animBg="1"/>
      <p:bldP spid="49" grpId="0"/>
      <p:bldP spid="50" grpId="0" animBg="1"/>
      <p:bldP spid="51" grpId="0"/>
      <p:bldP spid="53" grpId="0" animBg="1"/>
      <p:bldP spid="54" grpId="0"/>
      <p:bldP spid="6" grpId="0" animBg="1"/>
      <p:bldP spid="7" grpId="0"/>
      <p:bldP spid="35"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A8863-FBEE-20C4-2A9F-F178A92AE3AB}"/>
            </a:ext>
          </a:extLst>
        </p:cNvPr>
        <p:cNvGrpSpPr/>
        <p:nvPr/>
      </p:nvGrpSpPr>
      <p:grpSpPr>
        <a:xfrm>
          <a:off x="0" y="0"/>
          <a:ext cx="0" cy="0"/>
          <a:chOff x="0" y="0"/>
          <a:chExt cx="0" cy="0"/>
        </a:xfrm>
      </p:grpSpPr>
      <p:graphicFrame>
        <p:nvGraphicFramePr>
          <p:cNvPr id="82" name="Tableau 81">
            <a:extLst>
              <a:ext uri="{FF2B5EF4-FFF2-40B4-BE49-F238E27FC236}">
                <a16:creationId xmlns:a16="http://schemas.microsoft.com/office/drawing/2014/main" id="{FDFE9F6C-60A9-AE20-9B21-71BA85A86887}"/>
              </a:ext>
            </a:extLst>
          </p:cNvPr>
          <p:cNvGraphicFramePr>
            <a:graphicFrameLocks noGrp="1"/>
          </p:cNvGraphicFramePr>
          <p:nvPr>
            <p:extLst>
              <p:ext uri="{D42A27DB-BD31-4B8C-83A1-F6EECF244321}">
                <p14:modId xmlns:p14="http://schemas.microsoft.com/office/powerpoint/2010/main" val="2018547269"/>
              </p:ext>
            </p:extLst>
          </p:nvPr>
        </p:nvGraphicFramePr>
        <p:xfrm>
          <a:off x="965299" y="5193744"/>
          <a:ext cx="3431635" cy="968504"/>
        </p:xfrm>
        <a:graphic>
          <a:graphicData uri="http://schemas.openxmlformats.org/drawingml/2006/table">
            <a:tbl>
              <a:tblPr firstRow="1" bandRow="1">
                <a:tableStyleId>{5C22544A-7EE6-4342-B048-85BDC9FD1C3A}</a:tableStyleId>
              </a:tblPr>
              <a:tblGrid>
                <a:gridCol w="1686720">
                  <a:extLst>
                    <a:ext uri="{9D8B030D-6E8A-4147-A177-3AD203B41FA5}">
                      <a16:colId xmlns:a16="http://schemas.microsoft.com/office/drawing/2014/main" val="637907214"/>
                    </a:ext>
                  </a:extLst>
                </a:gridCol>
                <a:gridCol w="1744915">
                  <a:extLst>
                    <a:ext uri="{9D8B030D-6E8A-4147-A177-3AD203B41FA5}">
                      <a16:colId xmlns:a16="http://schemas.microsoft.com/office/drawing/2014/main" val="3155775786"/>
                    </a:ext>
                  </a:extLst>
                </a:gridCol>
              </a:tblGrid>
              <a:tr h="435236">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Return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Danger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667355"/>
                  </a:ext>
                </a:extLst>
              </a:tr>
              <a:tr h="533268">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Mean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7213050"/>
                  </a:ext>
                </a:extLst>
              </a:tr>
            </a:tbl>
          </a:graphicData>
        </a:graphic>
      </p:graphicFrame>
      <p:graphicFrame>
        <p:nvGraphicFramePr>
          <p:cNvPr id="63" name="Tableau 62">
            <a:extLst>
              <a:ext uri="{FF2B5EF4-FFF2-40B4-BE49-F238E27FC236}">
                <a16:creationId xmlns:a16="http://schemas.microsoft.com/office/drawing/2014/main" id="{CC87B3BF-3CB5-372F-0BFC-CA847B88DDFD}"/>
              </a:ext>
            </a:extLst>
          </p:cNvPr>
          <p:cNvGraphicFramePr>
            <a:graphicFrameLocks noGrp="1"/>
          </p:cNvGraphicFramePr>
          <p:nvPr>
            <p:extLst>
              <p:ext uri="{D42A27DB-BD31-4B8C-83A1-F6EECF244321}">
                <p14:modId xmlns:p14="http://schemas.microsoft.com/office/powerpoint/2010/main" val="872955598"/>
              </p:ext>
            </p:extLst>
          </p:nvPr>
        </p:nvGraphicFramePr>
        <p:xfrm>
          <a:off x="4560849" y="4869069"/>
          <a:ext cx="5655496" cy="1676400"/>
        </p:xfrm>
        <a:graphic>
          <a:graphicData uri="http://schemas.openxmlformats.org/drawingml/2006/table">
            <a:tbl>
              <a:tblPr firstRow="1" bandRow="1">
                <a:tableStyleId>{5C22544A-7EE6-4342-B048-85BDC9FD1C3A}</a:tableStyleId>
              </a:tblPr>
              <a:tblGrid>
                <a:gridCol w="1568732">
                  <a:extLst>
                    <a:ext uri="{9D8B030D-6E8A-4147-A177-3AD203B41FA5}">
                      <a16:colId xmlns:a16="http://schemas.microsoft.com/office/drawing/2014/main" val="3098933795"/>
                    </a:ext>
                  </a:extLst>
                </a:gridCol>
                <a:gridCol w="1943089">
                  <a:extLst>
                    <a:ext uri="{9D8B030D-6E8A-4147-A177-3AD203B41FA5}">
                      <a16:colId xmlns:a16="http://schemas.microsoft.com/office/drawing/2014/main" val="4010721722"/>
                    </a:ext>
                  </a:extLst>
                </a:gridCol>
                <a:gridCol w="2143675">
                  <a:extLst>
                    <a:ext uri="{9D8B030D-6E8A-4147-A177-3AD203B41FA5}">
                      <a16:colId xmlns:a16="http://schemas.microsoft.com/office/drawing/2014/main" val="774361683"/>
                    </a:ext>
                  </a:extLst>
                </a:gridCol>
              </a:tblGrid>
              <a:tr h="300449">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Vulnerability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667355"/>
                  </a:ext>
                </a:extLst>
              </a:tr>
              <a:tr h="257328">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0,0015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87213050"/>
                  </a:ext>
                </a:extLst>
              </a:tr>
              <a:tr h="257328">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00FF"/>
                    </a:solidFill>
                  </a:tcPr>
                </a:tc>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0,0015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00FF"/>
                    </a:solidFill>
                  </a:tcPr>
                </a:tc>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00FF"/>
                    </a:solidFill>
                  </a:tcPr>
                </a:tc>
                <a:extLst>
                  <a:ext uri="{0D108BD9-81ED-4DB2-BD59-A6C34878D82A}">
                    <a16:rowId xmlns:a16="http://schemas.microsoft.com/office/drawing/2014/main" val="1366589168"/>
                  </a:ext>
                </a:extLst>
              </a:tr>
              <a:tr h="257328">
                <a:tc>
                  <a:txBody>
                    <a:bodyPr/>
                    <a:lstStyle/>
                    <a:p>
                      <a:pPr algn="ct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725952"/>
                  </a:ext>
                </a:extLst>
              </a:tr>
              <a:tr h="257328">
                <a:tc>
                  <a:txBody>
                    <a:bodyPr/>
                    <a:lstStyle/>
                    <a:p>
                      <a:pPr algn="ct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8891361"/>
                  </a:ext>
                </a:extLst>
              </a:tr>
            </a:tbl>
          </a:graphicData>
        </a:graphic>
      </p:graphicFrame>
      <p:pic>
        <p:nvPicPr>
          <p:cNvPr id="3" name="Picture 2" descr="A graph of a graph&#10;&#10;Description automatically generated with medium confidence">
            <a:extLst>
              <a:ext uri="{FF2B5EF4-FFF2-40B4-BE49-F238E27FC236}">
                <a16:creationId xmlns:a16="http://schemas.microsoft.com/office/drawing/2014/main" id="{1FFED136-1226-1465-94A1-E524EAB89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573" y="1294894"/>
            <a:ext cx="4228367" cy="2078443"/>
          </a:xfrm>
          <a:prstGeom prst="rect">
            <a:avLst/>
          </a:prstGeom>
          <a:ln>
            <a:solidFill>
              <a:schemeClr val="bg1">
                <a:lumMod val="65000"/>
              </a:schemeClr>
            </a:solidFill>
          </a:ln>
        </p:spPr>
      </p:pic>
      <p:sp>
        <p:nvSpPr>
          <p:cNvPr id="2" name="Rectangle 1">
            <a:extLst>
              <a:ext uri="{FF2B5EF4-FFF2-40B4-BE49-F238E27FC236}">
                <a16:creationId xmlns:a16="http://schemas.microsoft.com/office/drawing/2014/main" id="{6CC29724-21D2-21BF-0A3F-FCE2EB68B4EE}"/>
              </a:ext>
            </a:extLst>
          </p:cNvPr>
          <p:cNvSpPr/>
          <p:nvPr/>
        </p:nvSpPr>
        <p:spPr>
          <a:xfrm>
            <a:off x="2624043" y="971623"/>
            <a:ext cx="2597128" cy="338554"/>
          </a:xfrm>
          <a:prstGeom prst="rect">
            <a:avLst/>
          </a:prstGeom>
          <a:noFill/>
        </p:spPr>
        <p:txBody>
          <a:bodyPr wrap="square" lIns="91440" tIns="45720" rIns="91440" bIns="45720">
            <a:spAutoFit/>
          </a:bodyPr>
          <a:lstStyle/>
          <a:p>
            <a:r>
              <a:rPr lang="en-US" sz="16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Power law distribution</a:t>
            </a:r>
            <a:endParaRPr lang="fr-CH" sz="1600" i="0" dirty="0">
              <a:solidFill>
                <a:srgbClr val="1F2937"/>
              </a:solidFill>
              <a:effectLst/>
              <a:latin typeface="Font-Bold"/>
            </a:endParaRPr>
          </a:p>
        </p:txBody>
      </p:sp>
      <p:sp>
        <p:nvSpPr>
          <p:cNvPr id="15" name="Rectangle 14">
            <a:extLst>
              <a:ext uri="{FF2B5EF4-FFF2-40B4-BE49-F238E27FC236}">
                <a16:creationId xmlns:a16="http://schemas.microsoft.com/office/drawing/2014/main" id="{F9E7AC07-601F-F514-C17D-2B793758710A}"/>
              </a:ext>
            </a:extLst>
          </p:cNvPr>
          <p:cNvSpPr/>
          <p:nvPr/>
        </p:nvSpPr>
        <p:spPr>
          <a:xfrm>
            <a:off x="53035" y="1907526"/>
            <a:ext cx="890025" cy="646331"/>
          </a:xfrm>
          <a:prstGeom prst="rect">
            <a:avLst/>
          </a:prstGeom>
          <a:noFill/>
        </p:spPr>
        <p:txBody>
          <a:bodyPr wrap="square" lIns="91440" tIns="45720" rIns="91440" bIns="45720">
            <a:spAutoFit/>
          </a:bodyPr>
          <a:lstStyle/>
          <a:p>
            <a:r>
              <a:rPr lang="en-US" sz="1200" cap="none" spc="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Random frequency</a:t>
            </a:r>
          </a:p>
          <a:p>
            <a:r>
              <a:rPr lang="en-US" sz="1200" i="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All interval</a:t>
            </a:r>
            <a:endParaRPr lang="fr-CH" sz="1200" i="0" dirty="0">
              <a:solidFill>
                <a:schemeClr val="accent2"/>
              </a:solidFill>
              <a:effectLst/>
              <a:latin typeface="Font-Bold"/>
            </a:endParaRPr>
          </a:p>
        </p:txBody>
      </p:sp>
      <p:pic>
        <p:nvPicPr>
          <p:cNvPr id="24" name="Picture 23" descr="A graph of a power line&#10;&#10;Description automatically generated">
            <a:extLst>
              <a:ext uri="{FF2B5EF4-FFF2-40B4-BE49-F238E27FC236}">
                <a16:creationId xmlns:a16="http://schemas.microsoft.com/office/drawing/2014/main" id="{80BD9563-A90F-2137-7421-6F7772D71C74}"/>
              </a:ext>
            </a:extLst>
          </p:cNvPr>
          <p:cNvPicPr>
            <a:picLocks noChangeAspect="1"/>
          </p:cNvPicPr>
          <p:nvPr/>
        </p:nvPicPr>
        <p:blipFill rotWithShape="1">
          <a:blip r:embed="rId4">
            <a:extLst>
              <a:ext uri="{28A0092B-C50C-407E-A947-70E740481C1C}">
                <a14:useLocalDpi xmlns:a14="http://schemas.microsoft.com/office/drawing/2010/main" val="0"/>
              </a:ext>
            </a:extLst>
          </a:blip>
          <a:srcRect l="3097" t="11170" r="-104" b="908"/>
          <a:stretch/>
        </p:blipFill>
        <p:spPr>
          <a:xfrm>
            <a:off x="1196487" y="1262466"/>
            <a:ext cx="4856894" cy="2619533"/>
          </a:xfrm>
          <a:prstGeom prst="rect">
            <a:avLst/>
          </a:prstGeom>
        </p:spPr>
      </p:pic>
      <p:cxnSp>
        <p:nvCxnSpPr>
          <p:cNvPr id="32" name="Straight Connector 31">
            <a:extLst>
              <a:ext uri="{FF2B5EF4-FFF2-40B4-BE49-F238E27FC236}">
                <a16:creationId xmlns:a16="http://schemas.microsoft.com/office/drawing/2014/main" id="{8FA052B3-A36D-F874-A464-C611218BC977}"/>
              </a:ext>
            </a:extLst>
          </p:cNvPr>
          <p:cNvCxnSpPr>
            <a:cxnSpLocks/>
          </p:cNvCxnSpPr>
          <p:nvPr/>
        </p:nvCxnSpPr>
        <p:spPr>
          <a:xfrm>
            <a:off x="1129213" y="1613209"/>
            <a:ext cx="1688640" cy="0"/>
          </a:xfrm>
          <a:prstGeom prst="line">
            <a:avLst/>
          </a:prstGeom>
          <a:ln w="127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FFEB5A18-A967-CC7D-EFF0-F92463B2690D}"/>
              </a:ext>
            </a:extLst>
          </p:cNvPr>
          <p:cNvCxnSpPr>
            <a:cxnSpLocks/>
          </p:cNvCxnSpPr>
          <p:nvPr/>
        </p:nvCxnSpPr>
        <p:spPr>
          <a:xfrm>
            <a:off x="1129213" y="2873159"/>
            <a:ext cx="4157067" cy="0"/>
          </a:xfrm>
          <a:prstGeom prst="line">
            <a:avLst/>
          </a:prstGeom>
          <a:ln w="127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29D686A6-8A23-B70C-F006-E8201FA9815B}"/>
              </a:ext>
            </a:extLst>
          </p:cNvPr>
          <p:cNvCxnSpPr>
            <a:cxnSpLocks/>
          </p:cNvCxnSpPr>
          <p:nvPr/>
        </p:nvCxnSpPr>
        <p:spPr>
          <a:xfrm>
            <a:off x="2823071" y="1656102"/>
            <a:ext cx="2325" cy="46339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C44366-8C10-F3A7-E1A7-900EAD7543B2}"/>
              </a:ext>
            </a:extLst>
          </p:cNvPr>
          <p:cNvCxnSpPr>
            <a:cxnSpLocks/>
          </p:cNvCxnSpPr>
          <p:nvPr/>
        </p:nvCxnSpPr>
        <p:spPr>
          <a:xfrm>
            <a:off x="2825396" y="2121880"/>
            <a:ext cx="0" cy="48952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A0ECCF4-D0AA-32EB-5B00-4AEAC3B3CD97}"/>
              </a:ext>
            </a:extLst>
          </p:cNvPr>
          <p:cNvCxnSpPr>
            <a:cxnSpLocks/>
          </p:cNvCxnSpPr>
          <p:nvPr/>
        </p:nvCxnSpPr>
        <p:spPr>
          <a:xfrm>
            <a:off x="2826041" y="2613786"/>
            <a:ext cx="0" cy="2433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3C83308-4057-D8FA-860B-0BF4CCAC2D8A}"/>
              </a:ext>
            </a:extLst>
          </p:cNvPr>
          <p:cNvCxnSpPr>
            <a:cxnSpLocks/>
          </p:cNvCxnSpPr>
          <p:nvPr/>
        </p:nvCxnSpPr>
        <p:spPr>
          <a:xfrm flipH="1">
            <a:off x="2877249" y="2121880"/>
            <a:ext cx="919000"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AEB5BD42-FF4F-DD13-66ED-9FAA11F5DD52}"/>
              </a:ext>
            </a:extLst>
          </p:cNvPr>
          <p:cNvCxnSpPr>
            <a:cxnSpLocks/>
          </p:cNvCxnSpPr>
          <p:nvPr/>
        </p:nvCxnSpPr>
        <p:spPr>
          <a:xfrm flipH="1">
            <a:off x="2877249" y="2613786"/>
            <a:ext cx="1858541" cy="5418"/>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8" name="Rectangle 57">
            <a:extLst>
              <a:ext uri="{FF2B5EF4-FFF2-40B4-BE49-F238E27FC236}">
                <a16:creationId xmlns:a16="http://schemas.microsoft.com/office/drawing/2014/main" id="{6FF95BED-871C-6116-DBDA-6D51EE904602}"/>
              </a:ext>
            </a:extLst>
          </p:cNvPr>
          <p:cNvSpPr/>
          <p:nvPr/>
        </p:nvSpPr>
        <p:spPr>
          <a:xfrm>
            <a:off x="3442004" y="4029955"/>
            <a:ext cx="1460046" cy="461665"/>
          </a:xfrm>
          <a:prstGeom prst="rect">
            <a:avLst/>
          </a:prstGeom>
          <a:noFill/>
        </p:spPr>
        <p:txBody>
          <a:bodyPr wrap="square" lIns="91440" tIns="45720" rIns="91440" bIns="45720">
            <a:spAutoFit/>
          </a:bodyPr>
          <a:lstStyle/>
          <a:p>
            <a:pPr algn="ctr"/>
            <a:r>
              <a:rPr lang="en-US" sz="1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Random frequency [0.0010 – 0.3333]</a:t>
            </a:r>
            <a:endParaRPr lang="en-US" sz="12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id="{410E0B79-3424-D048-312E-9A42E5F172C5}"/>
              </a:ext>
            </a:extLst>
          </p:cNvPr>
          <p:cNvSpPr/>
          <p:nvPr/>
        </p:nvSpPr>
        <p:spPr>
          <a:xfrm>
            <a:off x="4838360" y="4131436"/>
            <a:ext cx="927812" cy="276999"/>
          </a:xfrm>
          <a:prstGeom prst="rect">
            <a:avLst/>
          </a:prstGeom>
          <a:noFill/>
        </p:spPr>
        <p:txBody>
          <a:bodyPr wrap="square" lIns="91440" tIns="45720" rIns="91440" bIns="45720">
            <a:spAutoFit/>
          </a:bodyPr>
          <a:lstStyle/>
          <a:p>
            <a:pPr algn="ctr"/>
            <a:r>
              <a:rPr lang="en-US" sz="1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1"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0.0015</a:t>
            </a:r>
          </a:p>
        </p:txBody>
      </p:sp>
      <p:sp>
        <p:nvSpPr>
          <p:cNvPr id="64" name="Rectangle 63">
            <a:extLst>
              <a:ext uri="{FF2B5EF4-FFF2-40B4-BE49-F238E27FC236}">
                <a16:creationId xmlns:a16="http://schemas.microsoft.com/office/drawing/2014/main" id="{CFB8FB30-7823-4BC4-9C3B-45EB82537998}"/>
              </a:ext>
            </a:extLst>
          </p:cNvPr>
          <p:cNvSpPr/>
          <p:nvPr/>
        </p:nvSpPr>
        <p:spPr>
          <a:xfrm>
            <a:off x="2166154" y="1754955"/>
            <a:ext cx="668462" cy="246221"/>
          </a:xfrm>
          <a:prstGeom prst="rect">
            <a:avLst/>
          </a:prstGeom>
          <a:noFill/>
        </p:spPr>
        <p:txBody>
          <a:bodyPr wrap="square" lIns="91440" tIns="45720" rIns="91440" bIns="45720">
            <a:spAutoFit/>
          </a:bodyPr>
          <a:lstStyle/>
          <a:p>
            <a:pPr algn="ctr"/>
            <a:r>
              <a:rPr lang="en-US" sz="100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RP =30</a:t>
            </a:r>
            <a:endParaRPr lang="en-US" sz="1000" b="0" cap="none" spc="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D4C29077-B964-0683-7446-54EC64CF5065}"/>
              </a:ext>
            </a:extLst>
          </p:cNvPr>
          <p:cNvSpPr/>
          <p:nvPr/>
        </p:nvSpPr>
        <p:spPr>
          <a:xfrm>
            <a:off x="2132416" y="2265606"/>
            <a:ext cx="736296" cy="246221"/>
          </a:xfrm>
          <a:prstGeom prst="rect">
            <a:avLst/>
          </a:prstGeom>
          <a:noFill/>
        </p:spPr>
        <p:txBody>
          <a:bodyPr wrap="square" lIns="91440" tIns="45720" rIns="91440" bIns="45720">
            <a:spAutoFit/>
          </a:bodyPr>
          <a:lstStyle/>
          <a:p>
            <a:pPr algn="ctr"/>
            <a:r>
              <a:rPr lang="en-US" sz="100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RP = 100</a:t>
            </a:r>
            <a:endParaRPr lang="en-US" sz="1000" b="0" cap="none" spc="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DA1E53D4-DBB9-D653-DF2B-E615809AE6F0}"/>
              </a:ext>
            </a:extLst>
          </p:cNvPr>
          <p:cNvSpPr/>
          <p:nvPr/>
        </p:nvSpPr>
        <p:spPr>
          <a:xfrm>
            <a:off x="2084119" y="2608303"/>
            <a:ext cx="812500" cy="246221"/>
          </a:xfrm>
          <a:prstGeom prst="rect">
            <a:avLst/>
          </a:prstGeom>
          <a:noFill/>
        </p:spPr>
        <p:txBody>
          <a:bodyPr wrap="square" lIns="91440" tIns="45720" rIns="91440" bIns="45720">
            <a:spAutoFit/>
          </a:bodyPr>
          <a:lstStyle/>
          <a:p>
            <a:pPr algn="ctr"/>
            <a:r>
              <a:rPr lang="en-US" sz="100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RP = 300</a:t>
            </a:r>
            <a:endParaRPr lang="en-US" sz="1000" b="0" cap="none" spc="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5" name="Rectangle 94">
            <a:extLst>
              <a:ext uri="{FF2B5EF4-FFF2-40B4-BE49-F238E27FC236}">
                <a16:creationId xmlns:a16="http://schemas.microsoft.com/office/drawing/2014/main" id="{2BCA0598-A478-43CC-3A0C-FA9737623091}"/>
              </a:ext>
            </a:extLst>
          </p:cNvPr>
          <p:cNvSpPr/>
          <p:nvPr/>
        </p:nvSpPr>
        <p:spPr>
          <a:xfrm>
            <a:off x="8089717" y="810058"/>
            <a:ext cx="2843651" cy="338554"/>
          </a:xfrm>
          <a:prstGeom prst="rect">
            <a:avLst/>
          </a:prstGeom>
          <a:noFill/>
        </p:spPr>
        <p:txBody>
          <a:bodyPr wrap="square" lIns="91440" tIns="45720" rIns="91440" bIns="45720">
            <a:spAutoFit/>
          </a:bodyPr>
          <a:lstStyle/>
          <a:p>
            <a:r>
              <a:rPr lang="en-US" sz="16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Triangular distribution</a:t>
            </a:r>
            <a:endParaRPr lang="fr-CH" sz="1600" i="0" dirty="0">
              <a:solidFill>
                <a:srgbClr val="1F2937"/>
              </a:solidFill>
              <a:effectLst/>
              <a:latin typeface="Font-Bold"/>
            </a:endParaRPr>
          </a:p>
        </p:txBody>
      </p:sp>
      <p:sp>
        <p:nvSpPr>
          <p:cNvPr id="96" name="Rectangle 95">
            <a:extLst>
              <a:ext uri="{FF2B5EF4-FFF2-40B4-BE49-F238E27FC236}">
                <a16:creationId xmlns:a16="http://schemas.microsoft.com/office/drawing/2014/main" id="{296FD297-ED6C-EC09-EE33-AF0FF7DB7AEC}"/>
              </a:ext>
            </a:extLst>
          </p:cNvPr>
          <p:cNvSpPr/>
          <p:nvPr/>
        </p:nvSpPr>
        <p:spPr>
          <a:xfrm>
            <a:off x="7717364" y="1075520"/>
            <a:ext cx="3213418" cy="246221"/>
          </a:xfrm>
          <a:prstGeom prst="rect">
            <a:avLst/>
          </a:prstGeom>
          <a:noFill/>
        </p:spPr>
        <p:txBody>
          <a:bodyPr wrap="square" lIns="91440" tIns="45720" rIns="91440" bIns="45720">
            <a:spAutoFit/>
          </a:bodyPr>
          <a:lstStyle/>
          <a:p>
            <a:r>
              <a:rPr lang="en-US" sz="1000" i="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 parameters a=lowest; b = Highest; c = Most likely</a:t>
            </a:r>
            <a:endParaRPr lang="fr-CH" sz="1000" i="0" dirty="0">
              <a:solidFill>
                <a:srgbClr val="1F2937"/>
              </a:solidFill>
              <a:effectLst/>
              <a:latin typeface="Font-Bold"/>
            </a:endParaRPr>
          </a:p>
        </p:txBody>
      </p:sp>
      <p:sp>
        <p:nvSpPr>
          <p:cNvPr id="30" name="Left Brace 29">
            <a:extLst>
              <a:ext uri="{FF2B5EF4-FFF2-40B4-BE49-F238E27FC236}">
                <a16:creationId xmlns:a16="http://schemas.microsoft.com/office/drawing/2014/main" id="{46058FA2-B048-9058-2C9C-D7F995B2D69E}"/>
              </a:ext>
            </a:extLst>
          </p:cNvPr>
          <p:cNvSpPr/>
          <p:nvPr/>
        </p:nvSpPr>
        <p:spPr>
          <a:xfrm>
            <a:off x="875651" y="1613209"/>
            <a:ext cx="179296" cy="1259947"/>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7B49D4CF-D6AA-0D39-56DC-4864AE128CCF}"/>
              </a:ext>
            </a:extLst>
          </p:cNvPr>
          <p:cNvCxnSpPr>
            <a:cxnSpLocks/>
          </p:cNvCxnSpPr>
          <p:nvPr/>
        </p:nvCxnSpPr>
        <p:spPr>
          <a:xfrm>
            <a:off x="8178306" y="2805702"/>
            <a:ext cx="4148" cy="247250"/>
          </a:xfrm>
          <a:prstGeom prst="line">
            <a:avLst/>
          </a:prstGeom>
          <a:ln w="127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BF9C796-D539-A3AF-C213-EBE029747BB5}"/>
              </a:ext>
            </a:extLst>
          </p:cNvPr>
          <p:cNvCxnSpPr>
            <a:cxnSpLocks/>
          </p:cNvCxnSpPr>
          <p:nvPr/>
        </p:nvCxnSpPr>
        <p:spPr>
          <a:xfrm flipH="1">
            <a:off x="7765284" y="2798263"/>
            <a:ext cx="413022" cy="0"/>
          </a:xfrm>
          <a:prstGeom prst="line">
            <a:avLst/>
          </a:prstGeom>
          <a:ln w="127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16" name="Flowchart: Connector 15">
            <a:extLst>
              <a:ext uri="{FF2B5EF4-FFF2-40B4-BE49-F238E27FC236}">
                <a16:creationId xmlns:a16="http://schemas.microsoft.com/office/drawing/2014/main" id="{E5560497-3BF1-15AD-035F-9ECD26DC6D71}"/>
              </a:ext>
            </a:extLst>
          </p:cNvPr>
          <p:cNvSpPr/>
          <p:nvPr/>
        </p:nvSpPr>
        <p:spPr>
          <a:xfrm>
            <a:off x="8124096" y="2724057"/>
            <a:ext cx="108419" cy="138912"/>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A8E2805C-9CFA-6BF6-07EE-69221DDA4222}"/>
              </a:ext>
            </a:extLst>
          </p:cNvPr>
          <p:cNvCxnSpPr>
            <a:cxnSpLocks/>
          </p:cNvCxnSpPr>
          <p:nvPr/>
        </p:nvCxnSpPr>
        <p:spPr>
          <a:xfrm flipV="1">
            <a:off x="8182454" y="3127403"/>
            <a:ext cx="0" cy="53636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4" name="Rectangle 43">
            <a:extLst>
              <a:ext uri="{FF2B5EF4-FFF2-40B4-BE49-F238E27FC236}">
                <a16:creationId xmlns:a16="http://schemas.microsoft.com/office/drawing/2014/main" id="{6D82C069-C40A-393D-33D0-DE328565A5D4}"/>
              </a:ext>
            </a:extLst>
          </p:cNvPr>
          <p:cNvSpPr/>
          <p:nvPr/>
        </p:nvSpPr>
        <p:spPr>
          <a:xfrm>
            <a:off x="7372344" y="2635559"/>
            <a:ext cx="437676" cy="276999"/>
          </a:xfrm>
          <a:prstGeom prst="rect">
            <a:avLst/>
          </a:prstGeom>
          <a:solidFill>
            <a:schemeClr val="bg1"/>
          </a:solidFill>
        </p:spPr>
        <p:txBody>
          <a:bodyPr wrap="square" lIns="91440" tIns="45720" rIns="91440" bIns="45720">
            <a:spAutoFit/>
          </a:bodyPr>
          <a:lstStyle/>
          <a:p>
            <a:pPr algn="ctr"/>
            <a:r>
              <a:rPr lang="en-US" sz="1200" dirty="0">
                <a:ln w="0"/>
                <a:solidFill>
                  <a:schemeClr val="accent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0,2</a:t>
            </a:r>
            <a:endParaRPr lang="en-US" sz="1200" b="0" cap="none" spc="0" dirty="0">
              <a:ln w="0"/>
              <a:solidFill>
                <a:schemeClr val="accent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8" name="Left Brace 47">
            <a:extLst>
              <a:ext uri="{FF2B5EF4-FFF2-40B4-BE49-F238E27FC236}">
                <a16:creationId xmlns:a16="http://schemas.microsoft.com/office/drawing/2014/main" id="{AE696415-1D23-9857-A15B-4828FE1ADA1C}"/>
              </a:ext>
            </a:extLst>
          </p:cNvPr>
          <p:cNvSpPr/>
          <p:nvPr/>
        </p:nvSpPr>
        <p:spPr>
          <a:xfrm rot="16200000">
            <a:off x="7631562" y="2922699"/>
            <a:ext cx="102917" cy="383160"/>
          </a:xfrm>
          <a:prstGeom prst="leftBrace">
            <a:avLst/>
          </a:prstGeom>
          <a:solidFill>
            <a:srgbClr val="FFFF00"/>
          </a:solidFill>
          <a:ln w="3175">
            <a:solidFill>
              <a:schemeClr val="tx1"/>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ID4096"/>
          </a:p>
        </p:txBody>
      </p:sp>
      <p:sp>
        <p:nvSpPr>
          <p:cNvPr id="49" name="Text Box 1">
            <a:extLst>
              <a:ext uri="{FF2B5EF4-FFF2-40B4-BE49-F238E27FC236}">
                <a16:creationId xmlns:a16="http://schemas.microsoft.com/office/drawing/2014/main" id="{2818E638-DD7B-768E-4B4D-8A034CCFBC15}"/>
              </a:ext>
            </a:extLst>
          </p:cNvPr>
          <p:cNvSpPr txBox="1"/>
          <p:nvPr/>
        </p:nvSpPr>
        <p:spPr>
          <a:xfrm>
            <a:off x="7465470" y="3117228"/>
            <a:ext cx="435100" cy="24025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fr-CH" sz="1000"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Low</a:t>
            </a:r>
            <a:endParaRP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0" name="Left Brace 49">
            <a:extLst>
              <a:ext uri="{FF2B5EF4-FFF2-40B4-BE49-F238E27FC236}">
                <a16:creationId xmlns:a16="http://schemas.microsoft.com/office/drawing/2014/main" id="{4074BDCF-76E0-2941-4F20-912BEF011093}"/>
              </a:ext>
            </a:extLst>
          </p:cNvPr>
          <p:cNvSpPr/>
          <p:nvPr/>
        </p:nvSpPr>
        <p:spPr>
          <a:xfrm rot="16200000">
            <a:off x="8373653" y="2575340"/>
            <a:ext cx="101972" cy="1077877"/>
          </a:xfrm>
          <a:prstGeom prst="leftBrace">
            <a:avLst/>
          </a:prstGeom>
          <a:solidFill>
            <a:srgbClr val="0070C0"/>
          </a:solidFill>
          <a:ln w="3175">
            <a:solidFill>
              <a:schemeClr val="tx1"/>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ID4096"/>
          </a:p>
        </p:txBody>
      </p:sp>
      <p:sp>
        <p:nvSpPr>
          <p:cNvPr id="51" name="Text Box 1">
            <a:extLst>
              <a:ext uri="{FF2B5EF4-FFF2-40B4-BE49-F238E27FC236}">
                <a16:creationId xmlns:a16="http://schemas.microsoft.com/office/drawing/2014/main" id="{904D58EB-B318-8293-2CF5-96D440BDBC4C}"/>
              </a:ext>
            </a:extLst>
          </p:cNvPr>
          <p:cNvSpPr txBox="1"/>
          <p:nvPr/>
        </p:nvSpPr>
        <p:spPr>
          <a:xfrm>
            <a:off x="8101790" y="3106271"/>
            <a:ext cx="640080" cy="25400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fr-CH" sz="1000" kern="100" dirty="0" err="1">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Mean</a:t>
            </a:r>
            <a:endParaRP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3" name="Left Brace 52">
            <a:extLst>
              <a:ext uri="{FF2B5EF4-FFF2-40B4-BE49-F238E27FC236}">
                <a16:creationId xmlns:a16="http://schemas.microsoft.com/office/drawing/2014/main" id="{EA32E755-7B72-4688-A5FD-DF9D21C998A3}"/>
              </a:ext>
            </a:extLst>
          </p:cNvPr>
          <p:cNvSpPr/>
          <p:nvPr/>
        </p:nvSpPr>
        <p:spPr>
          <a:xfrm rot="16200000">
            <a:off x="9733057" y="2293808"/>
            <a:ext cx="101963" cy="1640922"/>
          </a:xfrm>
          <a:prstGeom prst="leftBrace">
            <a:avLst/>
          </a:prstGeom>
          <a:solidFill>
            <a:srgbClr val="FF0000"/>
          </a:solidFill>
          <a:ln w="3175">
            <a:solidFill>
              <a:schemeClr val="tx1"/>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ID4096"/>
          </a:p>
        </p:txBody>
      </p:sp>
      <p:sp>
        <p:nvSpPr>
          <p:cNvPr id="54" name="Text Box 1">
            <a:extLst>
              <a:ext uri="{FF2B5EF4-FFF2-40B4-BE49-F238E27FC236}">
                <a16:creationId xmlns:a16="http://schemas.microsoft.com/office/drawing/2014/main" id="{FC4CEB4F-E347-4DC7-B19B-178785687EAD}"/>
              </a:ext>
            </a:extLst>
          </p:cNvPr>
          <p:cNvSpPr txBox="1"/>
          <p:nvPr/>
        </p:nvSpPr>
        <p:spPr>
          <a:xfrm>
            <a:off x="9474565" y="3067404"/>
            <a:ext cx="570230" cy="25400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fr-CH" sz="1000"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High</a:t>
            </a:r>
            <a:endParaRP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54DE638-E262-A57F-78E3-3FDF42AFAC66}"/>
              </a:ext>
            </a:extLst>
          </p:cNvPr>
          <p:cNvSpPr/>
          <p:nvPr/>
        </p:nvSpPr>
        <p:spPr>
          <a:xfrm>
            <a:off x="98882" y="6479142"/>
            <a:ext cx="2003620" cy="246220"/>
          </a:xfrm>
          <a:prstGeom prst="rect">
            <a:avLst/>
          </a:prstGeom>
          <a:noFill/>
        </p:spPr>
        <p:txBody>
          <a:bodyPr wrap="square" lIns="91440" tIns="45720" rIns="91440" bIns="45720">
            <a:spAutoFit/>
          </a:bodyPr>
          <a:lstStyle/>
          <a:p>
            <a:r>
              <a:rPr lang="en-US" sz="1000" i="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Jaboyedoff, 2021)</a:t>
            </a:r>
            <a:endParaRPr lang="fr-CH" sz="10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791925F-1638-5CB8-A248-327855BACE0E}"/>
              </a:ext>
            </a:extLst>
          </p:cNvPr>
          <p:cNvSpPr/>
          <p:nvPr/>
        </p:nvSpPr>
        <p:spPr>
          <a:xfrm>
            <a:off x="391148" y="139584"/>
            <a:ext cx="11334005" cy="492122"/>
          </a:xfrm>
          <a:prstGeom prst="rect">
            <a:avLst/>
          </a:prstGeom>
          <a:noFill/>
        </p:spPr>
        <p:txBody>
          <a:bodyPr wrap="square" lIns="91440" tIns="45720" rIns="91440" bIns="45720">
            <a:spAutoFit/>
          </a:bodyPr>
          <a:lstStyle/>
          <a:p>
            <a:pPr algn="l">
              <a:lnSpc>
                <a:spcPct val="115000"/>
              </a:lnSpc>
            </a:pPr>
            <a:r>
              <a:rPr lang="en-US" sz="2400" b="1" dirty="0">
                <a:solidFill>
                  <a:schemeClr val="accent1"/>
                </a:solidFill>
                <a:latin typeface="Sans Serif"/>
              </a:rPr>
              <a:t>Materials and methods – Vulnerability (Catastrophe model / Monte Carlo simulation)</a:t>
            </a:r>
          </a:p>
        </p:txBody>
      </p:sp>
      <p:sp>
        <p:nvSpPr>
          <p:cNvPr id="6" name="Left Brace 29">
            <a:extLst>
              <a:ext uri="{FF2B5EF4-FFF2-40B4-BE49-F238E27FC236}">
                <a16:creationId xmlns:a16="http://schemas.microsoft.com/office/drawing/2014/main" id="{A840E8E2-1357-8126-A128-F9900A1E8B35}"/>
              </a:ext>
            </a:extLst>
          </p:cNvPr>
          <p:cNvSpPr/>
          <p:nvPr/>
        </p:nvSpPr>
        <p:spPr>
          <a:xfrm rot="10800000">
            <a:off x="8211156" y="2457449"/>
            <a:ext cx="163526" cy="566199"/>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Rectangle 6">
            <a:extLst>
              <a:ext uri="{FF2B5EF4-FFF2-40B4-BE49-F238E27FC236}">
                <a16:creationId xmlns:a16="http://schemas.microsoft.com/office/drawing/2014/main" id="{3EC91427-479D-92AE-4998-1BE93D24E76C}"/>
              </a:ext>
            </a:extLst>
          </p:cNvPr>
          <p:cNvSpPr/>
          <p:nvPr/>
        </p:nvSpPr>
        <p:spPr>
          <a:xfrm>
            <a:off x="8374682" y="2368391"/>
            <a:ext cx="1038654" cy="646331"/>
          </a:xfrm>
          <a:prstGeom prst="rect">
            <a:avLst/>
          </a:prstGeom>
          <a:noFill/>
        </p:spPr>
        <p:txBody>
          <a:bodyPr wrap="square" lIns="91440" tIns="45720" rIns="91440" bIns="45720">
            <a:spAutoFit/>
          </a:bodyPr>
          <a:lstStyle/>
          <a:p>
            <a:r>
              <a:rPr lang="en-US" sz="1200" cap="none" spc="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Random vulnerability</a:t>
            </a:r>
          </a:p>
          <a:p>
            <a:r>
              <a:rPr lang="fr-CH" sz="120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Min - Max</a:t>
            </a:r>
          </a:p>
        </p:txBody>
      </p:sp>
      <p:sp>
        <p:nvSpPr>
          <p:cNvPr id="35" name="Rectangle 34">
            <a:extLst>
              <a:ext uri="{FF2B5EF4-FFF2-40B4-BE49-F238E27FC236}">
                <a16:creationId xmlns:a16="http://schemas.microsoft.com/office/drawing/2014/main" id="{B4CE4B7B-3E27-B4C7-6801-90271F3CFF85}"/>
              </a:ext>
            </a:extLst>
          </p:cNvPr>
          <p:cNvSpPr/>
          <p:nvPr/>
        </p:nvSpPr>
        <p:spPr>
          <a:xfrm>
            <a:off x="5696418" y="3555268"/>
            <a:ext cx="1692179" cy="492122"/>
          </a:xfrm>
          <a:prstGeom prst="rect">
            <a:avLst/>
          </a:prstGeom>
          <a:noFill/>
        </p:spPr>
        <p:txBody>
          <a:bodyPr wrap="square" lIns="91440" tIns="45720" rIns="91440" bIns="45720">
            <a:spAutoFit/>
          </a:bodyPr>
          <a:lstStyle/>
          <a:p>
            <a:pPr>
              <a:lnSpc>
                <a:spcPct val="115000"/>
              </a:lnSpc>
            </a:pPr>
            <a:r>
              <a:rPr lang="en-US" sz="2400" b="1" dirty="0">
                <a:solidFill>
                  <a:srgbClr val="5300FF"/>
                </a:solidFill>
                <a:latin typeface="Sans Serif"/>
              </a:rPr>
              <a:t>Method 4</a:t>
            </a:r>
          </a:p>
        </p:txBody>
      </p:sp>
      <p:sp>
        <p:nvSpPr>
          <p:cNvPr id="9" name="Left Brace 29">
            <a:extLst>
              <a:ext uri="{FF2B5EF4-FFF2-40B4-BE49-F238E27FC236}">
                <a16:creationId xmlns:a16="http://schemas.microsoft.com/office/drawing/2014/main" id="{BFB7AD75-3A08-0E11-6269-1B8015910137}"/>
              </a:ext>
            </a:extLst>
          </p:cNvPr>
          <p:cNvSpPr/>
          <p:nvPr/>
        </p:nvSpPr>
        <p:spPr>
          <a:xfrm rot="16200000">
            <a:off x="8334653" y="3463907"/>
            <a:ext cx="196813" cy="1077872"/>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Rectangle 9">
            <a:extLst>
              <a:ext uri="{FF2B5EF4-FFF2-40B4-BE49-F238E27FC236}">
                <a16:creationId xmlns:a16="http://schemas.microsoft.com/office/drawing/2014/main" id="{11E8521B-309C-30AD-8847-5CCB41AE30EA}"/>
              </a:ext>
            </a:extLst>
          </p:cNvPr>
          <p:cNvSpPr/>
          <p:nvPr/>
        </p:nvSpPr>
        <p:spPr>
          <a:xfrm>
            <a:off x="7765284" y="4058196"/>
            <a:ext cx="1410295" cy="461665"/>
          </a:xfrm>
          <a:prstGeom prst="rect">
            <a:avLst/>
          </a:prstGeom>
          <a:noFill/>
        </p:spPr>
        <p:txBody>
          <a:bodyPr wrap="square" lIns="91440" tIns="45720" rIns="91440" bIns="45720">
            <a:spAutoFit/>
          </a:bodyPr>
          <a:lstStyle/>
          <a:p>
            <a:pPr algn="ctr"/>
            <a:r>
              <a:rPr lang="en-US" sz="1200" cap="none" spc="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Random intensity </a:t>
            </a:r>
            <a:r>
              <a:rPr lang="en-US" sz="120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[100 – 300]</a:t>
            </a:r>
            <a:endParaRPr lang="fr-CH" sz="120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17" name="Straight Connector 12">
            <a:extLst>
              <a:ext uri="{FF2B5EF4-FFF2-40B4-BE49-F238E27FC236}">
                <a16:creationId xmlns:a16="http://schemas.microsoft.com/office/drawing/2014/main" id="{B9A6FD54-7821-DC4F-D848-9B08E5C67BDB}"/>
              </a:ext>
            </a:extLst>
          </p:cNvPr>
          <p:cNvCxnSpPr>
            <a:cxnSpLocks/>
          </p:cNvCxnSpPr>
          <p:nvPr/>
        </p:nvCxnSpPr>
        <p:spPr>
          <a:xfrm>
            <a:off x="7887870" y="3220379"/>
            <a:ext cx="0" cy="672438"/>
          </a:xfrm>
          <a:prstGeom prst="line">
            <a:avLst/>
          </a:prstGeom>
          <a:ln w="127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2">
            <a:extLst>
              <a:ext uri="{FF2B5EF4-FFF2-40B4-BE49-F238E27FC236}">
                <a16:creationId xmlns:a16="http://schemas.microsoft.com/office/drawing/2014/main" id="{6E743BE7-07B4-2E6D-62D5-48B020A69672}"/>
              </a:ext>
            </a:extLst>
          </p:cNvPr>
          <p:cNvCxnSpPr>
            <a:cxnSpLocks/>
            <a:endCxn id="9" idx="2"/>
          </p:cNvCxnSpPr>
          <p:nvPr/>
        </p:nvCxnSpPr>
        <p:spPr>
          <a:xfrm flipH="1">
            <a:off x="8971996" y="3241566"/>
            <a:ext cx="4401" cy="662871"/>
          </a:xfrm>
          <a:prstGeom prst="line">
            <a:avLst/>
          </a:prstGeom>
          <a:ln w="127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DFC1F127-5E04-2801-FABD-BA2C97C458AC}"/>
              </a:ext>
            </a:extLst>
          </p:cNvPr>
          <p:cNvSpPr/>
          <p:nvPr/>
        </p:nvSpPr>
        <p:spPr>
          <a:xfrm>
            <a:off x="7945082" y="3638365"/>
            <a:ext cx="527659" cy="286147"/>
          </a:xfrm>
          <a:prstGeom prst="rect">
            <a:avLst/>
          </a:prstGeom>
          <a:noFill/>
        </p:spPr>
        <p:txBody>
          <a:bodyPr wrap="square" lIns="91440" tIns="45720" rIns="91440" bIns="45720">
            <a:spAutoFit/>
          </a:bodyPr>
          <a:lstStyle/>
          <a:p>
            <a:pPr algn="ctr"/>
            <a:r>
              <a:rPr lang="en-US" sz="1200" b="1"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150</a:t>
            </a:r>
            <a:endParaRPr lang="en-US" sz="1200" b="1" cap="none" spc="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8B1B2B66-8489-07EE-5208-25CB0756C764}"/>
              </a:ext>
            </a:extLst>
          </p:cNvPr>
          <p:cNvSpPr/>
          <p:nvPr/>
        </p:nvSpPr>
        <p:spPr>
          <a:xfrm>
            <a:off x="8037945" y="3684446"/>
            <a:ext cx="349181" cy="212551"/>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Ellipse 80">
            <a:extLst>
              <a:ext uri="{FF2B5EF4-FFF2-40B4-BE49-F238E27FC236}">
                <a16:creationId xmlns:a16="http://schemas.microsoft.com/office/drawing/2014/main" id="{DEE9A312-C7F7-1D58-6C97-1E396C0F3CF8}"/>
              </a:ext>
            </a:extLst>
          </p:cNvPr>
          <p:cNvSpPr/>
          <p:nvPr/>
        </p:nvSpPr>
        <p:spPr>
          <a:xfrm>
            <a:off x="2896619" y="5677996"/>
            <a:ext cx="1257998" cy="374544"/>
          </a:xfrm>
          <a:prstGeom prst="ellipse">
            <a:avLst/>
          </a:prstGeom>
          <a:solidFill>
            <a:srgbClr val="5300FF">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300FF"/>
              </a:solidFill>
            </a:endParaRPr>
          </a:p>
        </p:txBody>
      </p:sp>
      <p:sp>
        <p:nvSpPr>
          <p:cNvPr id="83" name="Rectangle 82">
            <a:extLst>
              <a:ext uri="{FF2B5EF4-FFF2-40B4-BE49-F238E27FC236}">
                <a16:creationId xmlns:a16="http://schemas.microsoft.com/office/drawing/2014/main" id="{3BB17F11-5C44-6A1D-F96E-FF6E5F63F489}"/>
              </a:ext>
            </a:extLst>
          </p:cNvPr>
          <p:cNvSpPr/>
          <p:nvPr/>
        </p:nvSpPr>
        <p:spPr>
          <a:xfrm>
            <a:off x="931864" y="4665697"/>
            <a:ext cx="1692179" cy="492122"/>
          </a:xfrm>
          <a:prstGeom prst="rect">
            <a:avLst/>
          </a:prstGeom>
          <a:noFill/>
        </p:spPr>
        <p:txBody>
          <a:bodyPr wrap="square" lIns="91440" tIns="45720" rIns="91440" bIns="45720">
            <a:spAutoFit/>
          </a:bodyPr>
          <a:lstStyle/>
          <a:p>
            <a:pPr algn="l">
              <a:lnSpc>
                <a:spcPct val="115000"/>
              </a:lnSpc>
            </a:pPr>
            <a:r>
              <a:rPr lang="en-US" sz="2400" b="1" dirty="0">
                <a:latin typeface="Sans Serif"/>
              </a:rPr>
              <a:t>Example</a:t>
            </a:r>
          </a:p>
        </p:txBody>
      </p:sp>
    </p:spTree>
    <p:extLst>
      <p:ext uri="{BB962C8B-B14F-4D97-AF65-F5344CB8AC3E}">
        <p14:creationId xmlns:p14="http://schemas.microsoft.com/office/powerpoint/2010/main" val="4289328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59C99-19AE-B2FD-8A9F-9CBE8D22DC20}"/>
            </a:ext>
          </a:extLst>
        </p:cNvPr>
        <p:cNvGrpSpPr/>
        <p:nvPr/>
      </p:nvGrpSpPr>
      <p:grpSpPr>
        <a:xfrm>
          <a:off x="0" y="0"/>
          <a:ext cx="0" cy="0"/>
          <a:chOff x="0" y="0"/>
          <a:chExt cx="0" cy="0"/>
        </a:xfrm>
      </p:grpSpPr>
      <p:graphicFrame>
        <p:nvGraphicFramePr>
          <p:cNvPr id="56" name="Tableau 55">
            <a:extLst>
              <a:ext uri="{FF2B5EF4-FFF2-40B4-BE49-F238E27FC236}">
                <a16:creationId xmlns:a16="http://schemas.microsoft.com/office/drawing/2014/main" id="{9181FB6F-D6B2-0E2B-3047-07F9EF083DC7}"/>
              </a:ext>
            </a:extLst>
          </p:cNvPr>
          <p:cNvGraphicFramePr>
            <a:graphicFrameLocks noGrp="1"/>
          </p:cNvGraphicFramePr>
          <p:nvPr>
            <p:extLst>
              <p:ext uri="{D42A27DB-BD31-4B8C-83A1-F6EECF244321}">
                <p14:modId xmlns:p14="http://schemas.microsoft.com/office/powerpoint/2010/main" val="1992976378"/>
              </p:ext>
            </p:extLst>
          </p:nvPr>
        </p:nvGraphicFramePr>
        <p:xfrm>
          <a:off x="965299" y="5193744"/>
          <a:ext cx="3431635" cy="968504"/>
        </p:xfrm>
        <a:graphic>
          <a:graphicData uri="http://schemas.openxmlformats.org/drawingml/2006/table">
            <a:tbl>
              <a:tblPr firstRow="1" bandRow="1">
                <a:tableStyleId>{5C22544A-7EE6-4342-B048-85BDC9FD1C3A}</a:tableStyleId>
              </a:tblPr>
              <a:tblGrid>
                <a:gridCol w="1686720">
                  <a:extLst>
                    <a:ext uri="{9D8B030D-6E8A-4147-A177-3AD203B41FA5}">
                      <a16:colId xmlns:a16="http://schemas.microsoft.com/office/drawing/2014/main" val="637907214"/>
                    </a:ext>
                  </a:extLst>
                </a:gridCol>
                <a:gridCol w="1744915">
                  <a:extLst>
                    <a:ext uri="{9D8B030D-6E8A-4147-A177-3AD203B41FA5}">
                      <a16:colId xmlns:a16="http://schemas.microsoft.com/office/drawing/2014/main" val="3155775786"/>
                    </a:ext>
                  </a:extLst>
                </a:gridCol>
              </a:tblGrid>
              <a:tr h="435236">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Return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Danger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667355"/>
                  </a:ext>
                </a:extLst>
              </a:tr>
              <a:tr h="533268">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Mean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7213050"/>
                  </a:ext>
                </a:extLst>
              </a:tr>
            </a:tbl>
          </a:graphicData>
        </a:graphic>
      </p:graphicFrame>
      <p:sp>
        <p:nvSpPr>
          <p:cNvPr id="57" name="Rectangle 56">
            <a:extLst>
              <a:ext uri="{FF2B5EF4-FFF2-40B4-BE49-F238E27FC236}">
                <a16:creationId xmlns:a16="http://schemas.microsoft.com/office/drawing/2014/main" id="{E3AB560C-C7F7-610A-F59C-FBBCE05F30BF}"/>
              </a:ext>
            </a:extLst>
          </p:cNvPr>
          <p:cNvSpPr/>
          <p:nvPr/>
        </p:nvSpPr>
        <p:spPr>
          <a:xfrm>
            <a:off x="931864" y="4665697"/>
            <a:ext cx="1692179" cy="492122"/>
          </a:xfrm>
          <a:prstGeom prst="rect">
            <a:avLst/>
          </a:prstGeom>
          <a:noFill/>
        </p:spPr>
        <p:txBody>
          <a:bodyPr wrap="square" lIns="91440" tIns="45720" rIns="91440" bIns="45720">
            <a:spAutoFit/>
          </a:bodyPr>
          <a:lstStyle/>
          <a:p>
            <a:pPr algn="l">
              <a:lnSpc>
                <a:spcPct val="115000"/>
              </a:lnSpc>
            </a:pPr>
            <a:r>
              <a:rPr lang="en-US" sz="2400" b="1" dirty="0">
                <a:latin typeface="Sans Serif"/>
              </a:rPr>
              <a:t>Example</a:t>
            </a:r>
          </a:p>
        </p:txBody>
      </p:sp>
      <p:pic>
        <p:nvPicPr>
          <p:cNvPr id="3" name="Picture 2" descr="A graph of a graph&#10;&#10;Description automatically generated with medium confidence">
            <a:extLst>
              <a:ext uri="{FF2B5EF4-FFF2-40B4-BE49-F238E27FC236}">
                <a16:creationId xmlns:a16="http://schemas.microsoft.com/office/drawing/2014/main" id="{A026D6BA-2AF6-B5E5-59E1-254F94085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573" y="1294894"/>
            <a:ext cx="4228367" cy="2078443"/>
          </a:xfrm>
          <a:prstGeom prst="rect">
            <a:avLst/>
          </a:prstGeom>
          <a:ln>
            <a:solidFill>
              <a:schemeClr val="bg1">
                <a:lumMod val="65000"/>
              </a:schemeClr>
            </a:solidFill>
          </a:ln>
        </p:spPr>
      </p:pic>
      <p:sp>
        <p:nvSpPr>
          <p:cNvPr id="2" name="Rectangle 1">
            <a:extLst>
              <a:ext uri="{FF2B5EF4-FFF2-40B4-BE49-F238E27FC236}">
                <a16:creationId xmlns:a16="http://schemas.microsoft.com/office/drawing/2014/main" id="{A008B89A-20AB-07B0-FF4C-A3F992FD77CC}"/>
              </a:ext>
            </a:extLst>
          </p:cNvPr>
          <p:cNvSpPr/>
          <p:nvPr/>
        </p:nvSpPr>
        <p:spPr>
          <a:xfrm>
            <a:off x="2624043" y="971623"/>
            <a:ext cx="2597128" cy="338554"/>
          </a:xfrm>
          <a:prstGeom prst="rect">
            <a:avLst/>
          </a:prstGeom>
          <a:noFill/>
        </p:spPr>
        <p:txBody>
          <a:bodyPr wrap="square" lIns="91440" tIns="45720" rIns="91440" bIns="45720">
            <a:spAutoFit/>
          </a:bodyPr>
          <a:lstStyle/>
          <a:p>
            <a:r>
              <a:rPr lang="en-US" sz="16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Power law distribution</a:t>
            </a:r>
            <a:endParaRPr lang="fr-CH" sz="1600" i="0" dirty="0">
              <a:solidFill>
                <a:srgbClr val="1F2937"/>
              </a:solidFill>
              <a:effectLst/>
              <a:latin typeface="Font-Bold"/>
            </a:endParaRPr>
          </a:p>
        </p:txBody>
      </p:sp>
      <p:sp>
        <p:nvSpPr>
          <p:cNvPr id="15" name="Rectangle 14">
            <a:extLst>
              <a:ext uri="{FF2B5EF4-FFF2-40B4-BE49-F238E27FC236}">
                <a16:creationId xmlns:a16="http://schemas.microsoft.com/office/drawing/2014/main" id="{248C61F7-EF05-8E25-7024-C20711B29C81}"/>
              </a:ext>
            </a:extLst>
          </p:cNvPr>
          <p:cNvSpPr/>
          <p:nvPr/>
        </p:nvSpPr>
        <p:spPr>
          <a:xfrm>
            <a:off x="149858" y="1543189"/>
            <a:ext cx="953429" cy="646331"/>
          </a:xfrm>
          <a:prstGeom prst="rect">
            <a:avLst/>
          </a:prstGeom>
          <a:noFill/>
        </p:spPr>
        <p:txBody>
          <a:bodyPr wrap="square" lIns="91440" tIns="45720" rIns="91440" bIns="45720">
            <a:spAutoFit/>
          </a:bodyPr>
          <a:lstStyle/>
          <a:p>
            <a:r>
              <a:rPr lang="en-US" sz="1200" cap="none" spc="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Random Return Period</a:t>
            </a:r>
            <a:endParaRPr lang="fr-CH" sz="1200" i="0" dirty="0">
              <a:solidFill>
                <a:schemeClr val="accent2"/>
              </a:solidFill>
              <a:effectLst/>
              <a:latin typeface="Font-Bold"/>
            </a:endParaRPr>
          </a:p>
        </p:txBody>
      </p:sp>
      <p:pic>
        <p:nvPicPr>
          <p:cNvPr id="24" name="Picture 23" descr="A graph of a power line&#10;&#10;Description automatically generated">
            <a:extLst>
              <a:ext uri="{FF2B5EF4-FFF2-40B4-BE49-F238E27FC236}">
                <a16:creationId xmlns:a16="http://schemas.microsoft.com/office/drawing/2014/main" id="{134053BA-70D1-C405-7279-78D02DFB3523}"/>
              </a:ext>
            </a:extLst>
          </p:cNvPr>
          <p:cNvPicPr>
            <a:picLocks noChangeAspect="1"/>
          </p:cNvPicPr>
          <p:nvPr/>
        </p:nvPicPr>
        <p:blipFill rotWithShape="1">
          <a:blip r:embed="rId4">
            <a:extLst>
              <a:ext uri="{28A0092B-C50C-407E-A947-70E740481C1C}">
                <a14:useLocalDpi xmlns:a14="http://schemas.microsoft.com/office/drawing/2010/main" val="0"/>
              </a:ext>
            </a:extLst>
          </a:blip>
          <a:srcRect l="3097" t="11170" r="-104" b="908"/>
          <a:stretch/>
        </p:blipFill>
        <p:spPr>
          <a:xfrm>
            <a:off x="1196487" y="1262466"/>
            <a:ext cx="4856894" cy="2619533"/>
          </a:xfrm>
          <a:prstGeom prst="rect">
            <a:avLst/>
          </a:prstGeom>
        </p:spPr>
      </p:pic>
      <p:cxnSp>
        <p:nvCxnSpPr>
          <p:cNvPr id="32" name="Straight Connector 31">
            <a:extLst>
              <a:ext uri="{FF2B5EF4-FFF2-40B4-BE49-F238E27FC236}">
                <a16:creationId xmlns:a16="http://schemas.microsoft.com/office/drawing/2014/main" id="{82184760-50EB-891C-37D2-66C1EE4E4DFB}"/>
              </a:ext>
            </a:extLst>
          </p:cNvPr>
          <p:cNvCxnSpPr>
            <a:cxnSpLocks/>
          </p:cNvCxnSpPr>
          <p:nvPr/>
        </p:nvCxnSpPr>
        <p:spPr>
          <a:xfrm>
            <a:off x="1129213" y="1613209"/>
            <a:ext cx="1688640" cy="0"/>
          </a:xfrm>
          <a:prstGeom prst="line">
            <a:avLst/>
          </a:prstGeom>
          <a:ln w="127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24FB1FE3-3B43-964F-3417-3EE7500084B0}"/>
              </a:ext>
            </a:extLst>
          </p:cNvPr>
          <p:cNvCxnSpPr>
            <a:cxnSpLocks/>
          </p:cNvCxnSpPr>
          <p:nvPr/>
        </p:nvCxnSpPr>
        <p:spPr>
          <a:xfrm>
            <a:off x="1057991" y="2119499"/>
            <a:ext cx="1759862" cy="0"/>
          </a:xfrm>
          <a:prstGeom prst="line">
            <a:avLst/>
          </a:prstGeom>
          <a:ln w="127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C37A1E0D-E25E-B9DA-0DA4-92C1F0EE3F0E}"/>
              </a:ext>
            </a:extLst>
          </p:cNvPr>
          <p:cNvCxnSpPr>
            <a:cxnSpLocks/>
          </p:cNvCxnSpPr>
          <p:nvPr/>
        </p:nvCxnSpPr>
        <p:spPr>
          <a:xfrm>
            <a:off x="2823071" y="1656102"/>
            <a:ext cx="2325" cy="46339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5C9836-32E4-D392-F899-AEA4F20CF767}"/>
              </a:ext>
            </a:extLst>
          </p:cNvPr>
          <p:cNvCxnSpPr>
            <a:cxnSpLocks/>
          </p:cNvCxnSpPr>
          <p:nvPr/>
        </p:nvCxnSpPr>
        <p:spPr>
          <a:xfrm>
            <a:off x="2825396" y="2121880"/>
            <a:ext cx="0" cy="48952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4464442-B815-CA86-B1D0-ABDB28022E0E}"/>
              </a:ext>
            </a:extLst>
          </p:cNvPr>
          <p:cNvCxnSpPr>
            <a:cxnSpLocks/>
          </p:cNvCxnSpPr>
          <p:nvPr/>
        </p:nvCxnSpPr>
        <p:spPr>
          <a:xfrm>
            <a:off x="2826041" y="2613786"/>
            <a:ext cx="0" cy="2433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FC1B974-7389-E513-8DFA-D712A0B5034B}"/>
              </a:ext>
            </a:extLst>
          </p:cNvPr>
          <p:cNvCxnSpPr>
            <a:cxnSpLocks/>
          </p:cNvCxnSpPr>
          <p:nvPr/>
        </p:nvCxnSpPr>
        <p:spPr>
          <a:xfrm flipH="1">
            <a:off x="2877249" y="2121880"/>
            <a:ext cx="919000"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8C852ED3-4322-6AA4-E003-539E2D45098D}"/>
              </a:ext>
            </a:extLst>
          </p:cNvPr>
          <p:cNvCxnSpPr>
            <a:cxnSpLocks/>
          </p:cNvCxnSpPr>
          <p:nvPr/>
        </p:nvCxnSpPr>
        <p:spPr>
          <a:xfrm flipH="1">
            <a:off x="2877249" y="2613786"/>
            <a:ext cx="1858541" cy="5418"/>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8" name="Rectangle 57">
            <a:extLst>
              <a:ext uri="{FF2B5EF4-FFF2-40B4-BE49-F238E27FC236}">
                <a16:creationId xmlns:a16="http://schemas.microsoft.com/office/drawing/2014/main" id="{A8583657-09DF-5F48-9047-808C2C4AC80E}"/>
              </a:ext>
            </a:extLst>
          </p:cNvPr>
          <p:cNvSpPr/>
          <p:nvPr/>
        </p:nvSpPr>
        <p:spPr>
          <a:xfrm>
            <a:off x="3442004" y="4029955"/>
            <a:ext cx="1460046" cy="461665"/>
          </a:xfrm>
          <a:prstGeom prst="rect">
            <a:avLst/>
          </a:prstGeom>
          <a:noFill/>
        </p:spPr>
        <p:txBody>
          <a:bodyPr wrap="square" lIns="91440" tIns="45720" rIns="91440" bIns="45720">
            <a:spAutoFit/>
          </a:bodyPr>
          <a:lstStyle/>
          <a:p>
            <a:pPr algn="ctr"/>
            <a:r>
              <a:rPr lang="en-US" sz="1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Random frequency [0.033 – 0.3333]</a:t>
            </a:r>
            <a:endParaRPr lang="en-US" sz="12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id="{E3977599-3AF2-BB1A-CA27-CD430216CBEC}"/>
              </a:ext>
            </a:extLst>
          </p:cNvPr>
          <p:cNvSpPr/>
          <p:nvPr/>
        </p:nvSpPr>
        <p:spPr>
          <a:xfrm>
            <a:off x="4838360" y="4131436"/>
            <a:ext cx="927812" cy="276999"/>
          </a:xfrm>
          <a:prstGeom prst="rect">
            <a:avLst/>
          </a:prstGeom>
          <a:noFill/>
        </p:spPr>
        <p:txBody>
          <a:bodyPr wrap="square" lIns="91440" tIns="45720" rIns="91440" bIns="45720">
            <a:spAutoFit/>
          </a:bodyPr>
          <a:lstStyle/>
          <a:p>
            <a:pPr algn="ctr"/>
            <a:r>
              <a:rPr lang="en-US" sz="1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1"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0.1746</a:t>
            </a:r>
          </a:p>
        </p:txBody>
      </p:sp>
      <p:sp>
        <p:nvSpPr>
          <p:cNvPr id="64" name="Rectangle 63">
            <a:extLst>
              <a:ext uri="{FF2B5EF4-FFF2-40B4-BE49-F238E27FC236}">
                <a16:creationId xmlns:a16="http://schemas.microsoft.com/office/drawing/2014/main" id="{995AA75D-56D4-4BFE-C47B-D243EE4FD86B}"/>
              </a:ext>
            </a:extLst>
          </p:cNvPr>
          <p:cNvSpPr/>
          <p:nvPr/>
        </p:nvSpPr>
        <p:spPr>
          <a:xfrm>
            <a:off x="2166154" y="1754955"/>
            <a:ext cx="668462" cy="246221"/>
          </a:xfrm>
          <a:prstGeom prst="rect">
            <a:avLst/>
          </a:prstGeom>
          <a:noFill/>
        </p:spPr>
        <p:txBody>
          <a:bodyPr wrap="square" lIns="91440" tIns="45720" rIns="91440" bIns="45720">
            <a:spAutoFit/>
          </a:bodyPr>
          <a:lstStyle/>
          <a:p>
            <a:pPr algn="ctr"/>
            <a:r>
              <a:rPr lang="en-US" sz="100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RP =30</a:t>
            </a:r>
            <a:endParaRPr lang="en-US" sz="1000" b="0" cap="none" spc="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F41D747D-0AC7-21B6-D202-C4CD67054970}"/>
              </a:ext>
            </a:extLst>
          </p:cNvPr>
          <p:cNvSpPr/>
          <p:nvPr/>
        </p:nvSpPr>
        <p:spPr>
          <a:xfrm>
            <a:off x="2132416" y="2265606"/>
            <a:ext cx="736296" cy="246221"/>
          </a:xfrm>
          <a:prstGeom prst="rect">
            <a:avLst/>
          </a:prstGeom>
          <a:noFill/>
        </p:spPr>
        <p:txBody>
          <a:bodyPr wrap="square" lIns="91440" tIns="45720" rIns="91440" bIns="45720">
            <a:spAutoFit/>
          </a:bodyPr>
          <a:lstStyle/>
          <a:p>
            <a:pPr algn="ctr"/>
            <a:r>
              <a:rPr lang="en-US" sz="100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RP = 100</a:t>
            </a:r>
            <a:endParaRPr lang="en-US" sz="1000" b="0" cap="none" spc="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253031F5-7024-1A69-DB7E-BD5ADAC5D2FA}"/>
              </a:ext>
            </a:extLst>
          </p:cNvPr>
          <p:cNvSpPr/>
          <p:nvPr/>
        </p:nvSpPr>
        <p:spPr>
          <a:xfrm>
            <a:off x="2084119" y="2608303"/>
            <a:ext cx="812500" cy="246221"/>
          </a:xfrm>
          <a:prstGeom prst="rect">
            <a:avLst/>
          </a:prstGeom>
          <a:noFill/>
        </p:spPr>
        <p:txBody>
          <a:bodyPr wrap="square" lIns="91440" tIns="45720" rIns="91440" bIns="45720">
            <a:spAutoFit/>
          </a:bodyPr>
          <a:lstStyle/>
          <a:p>
            <a:pPr algn="ctr"/>
            <a:r>
              <a:rPr lang="en-US" sz="100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RP = 300</a:t>
            </a:r>
            <a:endParaRPr lang="en-US" sz="1000" b="0" cap="none" spc="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5" name="Rectangle 94">
            <a:extLst>
              <a:ext uri="{FF2B5EF4-FFF2-40B4-BE49-F238E27FC236}">
                <a16:creationId xmlns:a16="http://schemas.microsoft.com/office/drawing/2014/main" id="{2B5BA66C-FF2F-7C41-D8A8-1C1CDFBBA24C}"/>
              </a:ext>
            </a:extLst>
          </p:cNvPr>
          <p:cNvSpPr/>
          <p:nvPr/>
        </p:nvSpPr>
        <p:spPr>
          <a:xfrm>
            <a:off x="8089717" y="810058"/>
            <a:ext cx="2843651" cy="338554"/>
          </a:xfrm>
          <a:prstGeom prst="rect">
            <a:avLst/>
          </a:prstGeom>
          <a:noFill/>
        </p:spPr>
        <p:txBody>
          <a:bodyPr wrap="square" lIns="91440" tIns="45720" rIns="91440" bIns="45720">
            <a:spAutoFit/>
          </a:bodyPr>
          <a:lstStyle/>
          <a:p>
            <a:r>
              <a:rPr lang="en-US" sz="16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Triangular distribution</a:t>
            </a:r>
            <a:endParaRPr lang="fr-CH" sz="1600" i="0" dirty="0">
              <a:solidFill>
                <a:srgbClr val="1F2937"/>
              </a:solidFill>
              <a:effectLst/>
              <a:latin typeface="Font-Bold"/>
            </a:endParaRPr>
          </a:p>
        </p:txBody>
      </p:sp>
      <p:sp>
        <p:nvSpPr>
          <p:cNvPr id="96" name="Rectangle 95">
            <a:extLst>
              <a:ext uri="{FF2B5EF4-FFF2-40B4-BE49-F238E27FC236}">
                <a16:creationId xmlns:a16="http://schemas.microsoft.com/office/drawing/2014/main" id="{356BB2A4-AA5A-80DC-54CB-77FE92D86DD0}"/>
              </a:ext>
            </a:extLst>
          </p:cNvPr>
          <p:cNvSpPr/>
          <p:nvPr/>
        </p:nvSpPr>
        <p:spPr>
          <a:xfrm>
            <a:off x="7717364" y="1075520"/>
            <a:ext cx="3213418" cy="246221"/>
          </a:xfrm>
          <a:prstGeom prst="rect">
            <a:avLst/>
          </a:prstGeom>
          <a:noFill/>
        </p:spPr>
        <p:txBody>
          <a:bodyPr wrap="square" lIns="91440" tIns="45720" rIns="91440" bIns="45720">
            <a:spAutoFit/>
          </a:bodyPr>
          <a:lstStyle/>
          <a:p>
            <a:r>
              <a:rPr lang="en-US" sz="1000" i="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 parameters a=lowest; b = Highest; c = Most likely</a:t>
            </a:r>
            <a:endParaRPr lang="fr-CH" sz="1000" i="0" dirty="0">
              <a:solidFill>
                <a:srgbClr val="1F2937"/>
              </a:solidFill>
              <a:effectLst/>
              <a:latin typeface="Font-Bold"/>
            </a:endParaRPr>
          </a:p>
        </p:txBody>
      </p:sp>
      <p:sp>
        <p:nvSpPr>
          <p:cNvPr id="30" name="Left Brace 29">
            <a:extLst>
              <a:ext uri="{FF2B5EF4-FFF2-40B4-BE49-F238E27FC236}">
                <a16:creationId xmlns:a16="http://schemas.microsoft.com/office/drawing/2014/main" id="{3FF5A1CF-CAB7-97D3-88CD-FFF9BDC55729}"/>
              </a:ext>
            </a:extLst>
          </p:cNvPr>
          <p:cNvSpPr/>
          <p:nvPr/>
        </p:nvSpPr>
        <p:spPr>
          <a:xfrm>
            <a:off x="875651" y="1613210"/>
            <a:ext cx="182340" cy="506290"/>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B9AAA4F3-453E-1D06-455A-4F4D257AD455}"/>
              </a:ext>
            </a:extLst>
          </p:cNvPr>
          <p:cNvCxnSpPr>
            <a:cxnSpLocks/>
          </p:cNvCxnSpPr>
          <p:nvPr/>
        </p:nvCxnSpPr>
        <p:spPr>
          <a:xfrm>
            <a:off x="7591182" y="2935297"/>
            <a:ext cx="0" cy="123625"/>
          </a:xfrm>
          <a:prstGeom prst="line">
            <a:avLst/>
          </a:prstGeom>
          <a:ln w="127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D4B1183-561E-CE8D-07A0-EA8F324C7B3D}"/>
              </a:ext>
            </a:extLst>
          </p:cNvPr>
          <p:cNvCxnSpPr>
            <a:cxnSpLocks/>
          </p:cNvCxnSpPr>
          <p:nvPr/>
        </p:nvCxnSpPr>
        <p:spPr>
          <a:xfrm flipH="1">
            <a:off x="7348538" y="2932002"/>
            <a:ext cx="229575" cy="0"/>
          </a:xfrm>
          <a:prstGeom prst="line">
            <a:avLst/>
          </a:prstGeom>
          <a:ln w="127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16" name="Flowchart: Connector 15">
            <a:extLst>
              <a:ext uri="{FF2B5EF4-FFF2-40B4-BE49-F238E27FC236}">
                <a16:creationId xmlns:a16="http://schemas.microsoft.com/office/drawing/2014/main" id="{43620BC1-2943-F930-7AAD-1B27611A9BC5}"/>
              </a:ext>
            </a:extLst>
          </p:cNvPr>
          <p:cNvSpPr/>
          <p:nvPr/>
        </p:nvSpPr>
        <p:spPr>
          <a:xfrm>
            <a:off x="7552884" y="2886737"/>
            <a:ext cx="108419" cy="138912"/>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C2477F44-E3D7-72F3-76CA-ADDC14664DE1}"/>
              </a:ext>
            </a:extLst>
          </p:cNvPr>
          <p:cNvCxnSpPr>
            <a:cxnSpLocks/>
          </p:cNvCxnSpPr>
          <p:nvPr/>
        </p:nvCxnSpPr>
        <p:spPr>
          <a:xfrm flipV="1">
            <a:off x="7591182" y="3114269"/>
            <a:ext cx="0" cy="6964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4" name="Rectangle 43">
            <a:extLst>
              <a:ext uri="{FF2B5EF4-FFF2-40B4-BE49-F238E27FC236}">
                <a16:creationId xmlns:a16="http://schemas.microsoft.com/office/drawing/2014/main" id="{B4FCC0C9-B31A-81C9-5098-49358BF3A336}"/>
              </a:ext>
            </a:extLst>
          </p:cNvPr>
          <p:cNvSpPr/>
          <p:nvPr/>
        </p:nvSpPr>
        <p:spPr>
          <a:xfrm>
            <a:off x="7003937" y="2818009"/>
            <a:ext cx="408169" cy="274971"/>
          </a:xfrm>
          <a:prstGeom prst="rect">
            <a:avLst/>
          </a:prstGeom>
          <a:solidFill>
            <a:schemeClr val="bg1"/>
          </a:solidFill>
        </p:spPr>
        <p:txBody>
          <a:bodyPr wrap="square" lIns="91440" tIns="45720" rIns="91440" bIns="45720">
            <a:spAutoFit/>
          </a:bodyPr>
          <a:lstStyle/>
          <a:p>
            <a:pPr algn="ctr"/>
            <a:r>
              <a:rPr lang="en-US" sz="1200" dirty="0">
                <a:ln w="0"/>
                <a:solidFill>
                  <a:schemeClr val="accent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0,1</a:t>
            </a:r>
            <a:endParaRPr lang="en-US" sz="1200" b="0" cap="none" spc="0" dirty="0">
              <a:ln w="0"/>
              <a:solidFill>
                <a:schemeClr val="accent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8" name="Left Brace 47">
            <a:extLst>
              <a:ext uri="{FF2B5EF4-FFF2-40B4-BE49-F238E27FC236}">
                <a16:creationId xmlns:a16="http://schemas.microsoft.com/office/drawing/2014/main" id="{83A22C40-696C-2014-E241-1B4BDA98D1B6}"/>
              </a:ext>
            </a:extLst>
          </p:cNvPr>
          <p:cNvSpPr/>
          <p:nvPr/>
        </p:nvSpPr>
        <p:spPr>
          <a:xfrm rot="16200000">
            <a:off x="7631562" y="2922699"/>
            <a:ext cx="102917" cy="383160"/>
          </a:xfrm>
          <a:prstGeom prst="leftBrace">
            <a:avLst/>
          </a:prstGeom>
          <a:solidFill>
            <a:srgbClr val="FFFF00"/>
          </a:solidFill>
          <a:ln w="3175">
            <a:solidFill>
              <a:schemeClr val="tx1"/>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ID4096"/>
          </a:p>
        </p:txBody>
      </p:sp>
      <p:sp>
        <p:nvSpPr>
          <p:cNvPr id="49" name="Text Box 1">
            <a:extLst>
              <a:ext uri="{FF2B5EF4-FFF2-40B4-BE49-F238E27FC236}">
                <a16:creationId xmlns:a16="http://schemas.microsoft.com/office/drawing/2014/main" id="{67C900A1-83A0-5C64-C198-C403973EE444}"/>
              </a:ext>
            </a:extLst>
          </p:cNvPr>
          <p:cNvSpPr txBox="1"/>
          <p:nvPr/>
        </p:nvSpPr>
        <p:spPr>
          <a:xfrm>
            <a:off x="7465470" y="3117228"/>
            <a:ext cx="435100" cy="24025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fr-CH" sz="1000"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Low</a:t>
            </a:r>
            <a:endParaRP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0" name="Left Brace 49">
            <a:extLst>
              <a:ext uri="{FF2B5EF4-FFF2-40B4-BE49-F238E27FC236}">
                <a16:creationId xmlns:a16="http://schemas.microsoft.com/office/drawing/2014/main" id="{1F5CF7FD-4FC2-BC31-A3AC-4BA80EB39BB4}"/>
              </a:ext>
            </a:extLst>
          </p:cNvPr>
          <p:cNvSpPr/>
          <p:nvPr/>
        </p:nvSpPr>
        <p:spPr>
          <a:xfrm rot="16200000">
            <a:off x="8373653" y="2575340"/>
            <a:ext cx="101972" cy="1077877"/>
          </a:xfrm>
          <a:prstGeom prst="leftBrace">
            <a:avLst/>
          </a:prstGeom>
          <a:solidFill>
            <a:srgbClr val="0070C0"/>
          </a:solidFill>
          <a:ln w="3175">
            <a:solidFill>
              <a:schemeClr val="tx1"/>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ID4096"/>
          </a:p>
        </p:txBody>
      </p:sp>
      <p:sp>
        <p:nvSpPr>
          <p:cNvPr id="51" name="Text Box 1">
            <a:extLst>
              <a:ext uri="{FF2B5EF4-FFF2-40B4-BE49-F238E27FC236}">
                <a16:creationId xmlns:a16="http://schemas.microsoft.com/office/drawing/2014/main" id="{EC751DEB-BE49-4175-412E-90A6D34CD4B9}"/>
              </a:ext>
            </a:extLst>
          </p:cNvPr>
          <p:cNvSpPr txBox="1"/>
          <p:nvPr/>
        </p:nvSpPr>
        <p:spPr>
          <a:xfrm>
            <a:off x="8101790" y="3106271"/>
            <a:ext cx="640080" cy="25400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fr-CH" sz="1000" kern="100" dirty="0" err="1">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Mean</a:t>
            </a:r>
            <a:endParaRP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3" name="Left Brace 52">
            <a:extLst>
              <a:ext uri="{FF2B5EF4-FFF2-40B4-BE49-F238E27FC236}">
                <a16:creationId xmlns:a16="http://schemas.microsoft.com/office/drawing/2014/main" id="{4C868DF8-E97A-EAD5-009D-B4C60B041407}"/>
              </a:ext>
            </a:extLst>
          </p:cNvPr>
          <p:cNvSpPr/>
          <p:nvPr/>
        </p:nvSpPr>
        <p:spPr>
          <a:xfrm rot="16200000">
            <a:off x="9733057" y="2293808"/>
            <a:ext cx="101963" cy="1640922"/>
          </a:xfrm>
          <a:prstGeom prst="leftBrace">
            <a:avLst/>
          </a:prstGeom>
          <a:solidFill>
            <a:srgbClr val="FF0000"/>
          </a:solidFill>
          <a:ln w="3175">
            <a:solidFill>
              <a:schemeClr val="tx1"/>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ID4096"/>
          </a:p>
        </p:txBody>
      </p:sp>
      <p:sp>
        <p:nvSpPr>
          <p:cNvPr id="54" name="Text Box 1">
            <a:extLst>
              <a:ext uri="{FF2B5EF4-FFF2-40B4-BE49-F238E27FC236}">
                <a16:creationId xmlns:a16="http://schemas.microsoft.com/office/drawing/2014/main" id="{603A65F8-7FD6-F4C2-D75F-4A4A16ACD8D2}"/>
              </a:ext>
            </a:extLst>
          </p:cNvPr>
          <p:cNvSpPr txBox="1"/>
          <p:nvPr/>
        </p:nvSpPr>
        <p:spPr>
          <a:xfrm>
            <a:off x="9474565" y="3067404"/>
            <a:ext cx="570230" cy="25400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fr-CH" sz="1000" kern="1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Aptos" panose="020B0004020202020204" pitchFamily="34" charset="0"/>
                <a:cs typeface="Times New Roman" panose="02020603050405020304" pitchFamily="18" charset="0"/>
              </a:rPr>
              <a:t>High</a:t>
            </a:r>
            <a:endParaRP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B72A4317-1CA5-D503-549E-A3564FCD2D9C}"/>
              </a:ext>
            </a:extLst>
          </p:cNvPr>
          <p:cNvSpPr/>
          <p:nvPr/>
        </p:nvSpPr>
        <p:spPr>
          <a:xfrm>
            <a:off x="98882" y="6479142"/>
            <a:ext cx="2003620" cy="246220"/>
          </a:xfrm>
          <a:prstGeom prst="rect">
            <a:avLst/>
          </a:prstGeom>
          <a:noFill/>
        </p:spPr>
        <p:txBody>
          <a:bodyPr wrap="square" lIns="91440" tIns="45720" rIns="91440" bIns="45720">
            <a:spAutoFit/>
          </a:bodyPr>
          <a:lstStyle/>
          <a:p>
            <a:r>
              <a:rPr lang="en-US" sz="1000" i="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Jaboyedoff, 2021)</a:t>
            </a:r>
            <a:endParaRPr lang="fr-CH" sz="10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CCE5B9C-ABB5-DA33-2CC6-63FDE9CD1422}"/>
              </a:ext>
            </a:extLst>
          </p:cNvPr>
          <p:cNvSpPr/>
          <p:nvPr/>
        </p:nvSpPr>
        <p:spPr>
          <a:xfrm>
            <a:off x="391148" y="139584"/>
            <a:ext cx="11334005" cy="492122"/>
          </a:xfrm>
          <a:prstGeom prst="rect">
            <a:avLst/>
          </a:prstGeom>
          <a:noFill/>
        </p:spPr>
        <p:txBody>
          <a:bodyPr wrap="square" lIns="91440" tIns="45720" rIns="91440" bIns="45720">
            <a:spAutoFit/>
          </a:bodyPr>
          <a:lstStyle/>
          <a:p>
            <a:pPr algn="l">
              <a:lnSpc>
                <a:spcPct val="115000"/>
              </a:lnSpc>
            </a:pPr>
            <a:r>
              <a:rPr lang="en-US" sz="2400" b="1" dirty="0">
                <a:solidFill>
                  <a:schemeClr val="accent1"/>
                </a:solidFill>
                <a:latin typeface="Sans Serif"/>
              </a:rPr>
              <a:t>Materials and methods – Vulnerability (Catastrophe model / Monte Carlo simulation)</a:t>
            </a:r>
          </a:p>
        </p:txBody>
      </p:sp>
      <p:sp>
        <p:nvSpPr>
          <p:cNvPr id="6" name="Left Brace 29">
            <a:extLst>
              <a:ext uri="{FF2B5EF4-FFF2-40B4-BE49-F238E27FC236}">
                <a16:creationId xmlns:a16="http://schemas.microsoft.com/office/drawing/2014/main" id="{45C9F58F-F138-4625-DC82-28D29BAEABD0}"/>
              </a:ext>
            </a:extLst>
          </p:cNvPr>
          <p:cNvSpPr/>
          <p:nvPr/>
        </p:nvSpPr>
        <p:spPr>
          <a:xfrm rot="10800000">
            <a:off x="7635601" y="2854523"/>
            <a:ext cx="123309" cy="189563"/>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Rectangle 6">
            <a:extLst>
              <a:ext uri="{FF2B5EF4-FFF2-40B4-BE49-F238E27FC236}">
                <a16:creationId xmlns:a16="http://schemas.microsoft.com/office/drawing/2014/main" id="{C681CB39-8882-2C2D-5448-923B86EAA922}"/>
              </a:ext>
            </a:extLst>
          </p:cNvPr>
          <p:cNvSpPr/>
          <p:nvPr/>
        </p:nvSpPr>
        <p:spPr>
          <a:xfrm>
            <a:off x="7710450" y="2396555"/>
            <a:ext cx="1038654" cy="646331"/>
          </a:xfrm>
          <a:prstGeom prst="rect">
            <a:avLst/>
          </a:prstGeom>
          <a:noFill/>
        </p:spPr>
        <p:txBody>
          <a:bodyPr wrap="square" lIns="91440" tIns="45720" rIns="91440" bIns="45720">
            <a:spAutoFit/>
          </a:bodyPr>
          <a:lstStyle/>
          <a:p>
            <a:r>
              <a:rPr lang="en-US" sz="1200" cap="none" spc="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Random vulnerability</a:t>
            </a:r>
          </a:p>
          <a:p>
            <a:r>
              <a:rPr lang="fr-CH" sz="1200" dirty="0">
                <a:ln w="0"/>
                <a:solidFill>
                  <a:schemeClr val="accent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Min - Max</a:t>
            </a:r>
          </a:p>
        </p:txBody>
      </p:sp>
      <p:sp>
        <p:nvSpPr>
          <p:cNvPr id="35" name="Rectangle 34">
            <a:extLst>
              <a:ext uri="{FF2B5EF4-FFF2-40B4-BE49-F238E27FC236}">
                <a16:creationId xmlns:a16="http://schemas.microsoft.com/office/drawing/2014/main" id="{16A7D9B7-3B0D-C943-CC12-AACFB91C5C7E}"/>
              </a:ext>
            </a:extLst>
          </p:cNvPr>
          <p:cNvSpPr/>
          <p:nvPr/>
        </p:nvSpPr>
        <p:spPr>
          <a:xfrm>
            <a:off x="5696418" y="3555268"/>
            <a:ext cx="1692179" cy="492122"/>
          </a:xfrm>
          <a:prstGeom prst="rect">
            <a:avLst/>
          </a:prstGeom>
          <a:noFill/>
        </p:spPr>
        <p:txBody>
          <a:bodyPr wrap="square" lIns="91440" tIns="45720" rIns="91440" bIns="45720">
            <a:spAutoFit/>
          </a:bodyPr>
          <a:lstStyle/>
          <a:p>
            <a:pPr>
              <a:lnSpc>
                <a:spcPct val="115000"/>
              </a:lnSpc>
            </a:pPr>
            <a:r>
              <a:rPr lang="en-US" sz="2400" b="1" dirty="0">
                <a:solidFill>
                  <a:srgbClr val="FFC800"/>
                </a:solidFill>
                <a:latin typeface="Sans Serif"/>
              </a:rPr>
              <a:t>Method 5</a:t>
            </a:r>
          </a:p>
        </p:txBody>
      </p:sp>
      <p:sp>
        <p:nvSpPr>
          <p:cNvPr id="20" name="Rectangle 19">
            <a:extLst>
              <a:ext uri="{FF2B5EF4-FFF2-40B4-BE49-F238E27FC236}">
                <a16:creationId xmlns:a16="http://schemas.microsoft.com/office/drawing/2014/main" id="{45CE0753-5797-C729-6BDE-D636A3BDED14}"/>
              </a:ext>
            </a:extLst>
          </p:cNvPr>
          <p:cNvSpPr/>
          <p:nvPr/>
        </p:nvSpPr>
        <p:spPr>
          <a:xfrm>
            <a:off x="8161744" y="4120349"/>
            <a:ext cx="1160251" cy="276999"/>
          </a:xfrm>
          <a:prstGeom prst="rect">
            <a:avLst/>
          </a:prstGeom>
          <a:noFill/>
        </p:spPr>
        <p:txBody>
          <a:bodyPr wrap="square" lIns="91440" tIns="45720" rIns="91440" bIns="45720">
            <a:spAutoFit/>
          </a:bodyPr>
          <a:lstStyle/>
          <a:p>
            <a:pPr algn="ctr"/>
            <a:r>
              <a:rPr lang="en-US" sz="1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1200" b="1"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42</a:t>
            </a:r>
            <a:endParaRPr lang="en-US" sz="1200" b="1" cap="none" spc="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076B9153-E6C0-B662-08C8-567FD8450381}"/>
                  </a:ext>
                </a:extLst>
              </p:cNvPr>
              <p:cNvSpPr txBox="1"/>
              <p:nvPr/>
            </p:nvSpPr>
            <p:spPr>
              <a:xfrm>
                <a:off x="6594562" y="4022293"/>
                <a:ext cx="1913296" cy="369845"/>
              </a:xfrm>
              <a:prstGeom prst="rect">
                <a:avLst/>
              </a:prstGeom>
              <a:noFill/>
            </p:spPr>
            <p:txBody>
              <a:bodyPr wrap="square" lIns="0" tIns="0" rIns="0" bIns="0" rtlCol="0">
                <a:spAutoFit/>
              </a:bodyPr>
              <a:lstStyle/>
              <a:p>
                <a:r>
                  <a:rPr lang="fr-CH" sz="1200" b="1" dirty="0"/>
                  <a:t>I</a:t>
                </a:r>
                <a14:m>
                  <m:oMath xmlns:m="http://schemas.openxmlformats.org/officeDocument/2006/math">
                    <m:r>
                      <a:rPr lang="fr-CH" sz="1200" b="1" i="1" smtClean="0">
                        <a:latin typeface="Cambria Math" panose="02040503050406030204" pitchFamily="18" charset="0"/>
                      </a:rPr>
                      <m:t>𝒏𝒕𝒆𝒏𝒔𝒊𝒕𝒚</m:t>
                    </m:r>
                    <m:r>
                      <a:rPr lang="en-GB" sz="1200" b="1" i="0">
                        <a:latin typeface="Cambria Math" panose="02040503050406030204" pitchFamily="18" charset="0"/>
                      </a:rPr>
                      <m:t>=</m:t>
                    </m:r>
                    <m:sSup>
                      <m:sSupPr>
                        <m:ctrlPr>
                          <a:rPr lang="en-GB" sz="1200" b="1" i="1">
                            <a:solidFill>
                              <a:srgbClr val="836967"/>
                            </a:solidFill>
                            <a:latin typeface="Cambria Math" panose="02040503050406030204" pitchFamily="18" charset="0"/>
                          </a:rPr>
                        </m:ctrlPr>
                      </m:sSupPr>
                      <m:e>
                        <m:d>
                          <m:dPr>
                            <m:ctrlPr>
                              <a:rPr lang="en-GB" sz="1200" b="1" i="1">
                                <a:solidFill>
                                  <a:srgbClr val="836967"/>
                                </a:solidFill>
                                <a:latin typeface="Cambria Math" panose="02040503050406030204" pitchFamily="18" charset="0"/>
                              </a:rPr>
                            </m:ctrlPr>
                          </m:dPr>
                          <m:e>
                            <m:f>
                              <m:fPr>
                                <m:ctrlPr>
                                  <a:rPr lang="en-GB" sz="1200" b="1" i="1">
                                    <a:solidFill>
                                      <a:srgbClr val="836967"/>
                                    </a:solidFill>
                                    <a:latin typeface="Cambria Math" panose="02040503050406030204" pitchFamily="18" charset="0"/>
                                  </a:rPr>
                                </m:ctrlPr>
                              </m:fPr>
                              <m:num>
                                <m:r>
                                  <a:rPr lang="en-GB" sz="1200" b="1" i="0">
                                    <a:latin typeface="Cambria Math" panose="02040503050406030204" pitchFamily="18" charset="0"/>
                                  </a:rPr>
                                  <m:t>𝟎</m:t>
                                </m:r>
                                <m:r>
                                  <a:rPr lang="en-GB" sz="1200" b="1" i="0">
                                    <a:latin typeface="Cambria Math" panose="02040503050406030204" pitchFamily="18" charset="0"/>
                                  </a:rPr>
                                  <m:t>,</m:t>
                                </m:r>
                                <m:r>
                                  <a:rPr lang="en-GB" sz="1200" b="1" i="0">
                                    <a:latin typeface="Cambria Math" panose="02040503050406030204" pitchFamily="18" charset="0"/>
                                  </a:rPr>
                                  <m:t>𝟏𝟕𝟒𝟔</m:t>
                                </m:r>
                              </m:num>
                              <m:den>
                                <m:r>
                                  <a:rPr lang="en-GB" sz="1200" b="1" i="0">
                                    <a:latin typeface="Cambria Math" panose="02040503050406030204" pitchFamily="18" charset="0"/>
                                  </a:rPr>
                                  <m:t>𝟐𝟗𝟏</m:t>
                                </m:r>
                                <m:r>
                                  <a:rPr lang="en-GB" sz="1200" b="1" i="0">
                                    <a:latin typeface="Cambria Math" panose="02040503050406030204" pitchFamily="18" charset="0"/>
                                  </a:rPr>
                                  <m:t>.</m:t>
                                </m:r>
                                <m:r>
                                  <a:rPr lang="en-GB" sz="1200" b="1" i="0">
                                    <a:latin typeface="Cambria Math" panose="02040503050406030204" pitchFamily="18" charset="0"/>
                                  </a:rPr>
                                  <m:t>𝟎𝟑</m:t>
                                </m:r>
                              </m:den>
                            </m:f>
                          </m:e>
                        </m:d>
                      </m:e>
                      <m:sup>
                        <m:d>
                          <m:dPr>
                            <m:ctrlPr>
                              <a:rPr lang="en-GB" sz="1200" b="1" i="1">
                                <a:solidFill>
                                  <a:srgbClr val="836967"/>
                                </a:solidFill>
                                <a:latin typeface="Cambria Math" panose="02040503050406030204" pitchFamily="18" charset="0"/>
                              </a:rPr>
                            </m:ctrlPr>
                          </m:dPr>
                          <m:e>
                            <m:f>
                              <m:fPr>
                                <m:ctrlPr>
                                  <a:rPr lang="en-GB" sz="1200" b="1" i="1">
                                    <a:solidFill>
                                      <a:srgbClr val="836967"/>
                                    </a:solidFill>
                                    <a:latin typeface="Cambria Math" panose="02040503050406030204" pitchFamily="18" charset="0"/>
                                  </a:rPr>
                                </m:ctrlPr>
                              </m:fPr>
                              <m:num>
                                <m:r>
                                  <a:rPr lang="en-GB" sz="1200" b="1" i="0">
                                    <a:latin typeface="Cambria Math" panose="02040503050406030204" pitchFamily="18" charset="0"/>
                                  </a:rPr>
                                  <m:t>𝟏</m:t>
                                </m:r>
                              </m:num>
                              <m:den>
                                <m:r>
                                  <a:rPr lang="en-GB" sz="1200" b="1" i="0">
                                    <a:latin typeface="Cambria Math" panose="02040503050406030204" pitchFamily="18" charset="0"/>
                                  </a:rPr>
                                  <m:t>𝟏</m:t>
                                </m:r>
                                <m:r>
                                  <a:rPr lang="en-GB" sz="1200" b="1" i="0">
                                    <a:latin typeface="Cambria Math" panose="02040503050406030204" pitchFamily="18" charset="0"/>
                                  </a:rPr>
                                  <m:t>.</m:t>
                                </m:r>
                                <m:r>
                                  <a:rPr lang="en-GB" sz="1200" b="1" i="0">
                                    <a:latin typeface="Cambria Math" panose="02040503050406030204" pitchFamily="18" charset="0"/>
                                  </a:rPr>
                                  <m:t>𝟗𝟖𝟒</m:t>
                                </m:r>
                              </m:den>
                            </m:f>
                          </m:e>
                        </m:d>
                      </m:sup>
                    </m:sSup>
                  </m:oMath>
                </a14:m>
                <a:endParaRPr lang="en-GB" sz="1200" b="1" dirty="0"/>
              </a:p>
            </p:txBody>
          </p:sp>
        </mc:Choice>
        <mc:Fallback xmlns="">
          <p:sp>
            <p:nvSpPr>
              <p:cNvPr id="19" name="ZoneTexte 18">
                <a:extLst>
                  <a:ext uri="{FF2B5EF4-FFF2-40B4-BE49-F238E27FC236}">
                    <a16:creationId xmlns:a16="http://schemas.microsoft.com/office/drawing/2014/main" id="{076B9153-E6C0-B662-08C8-567FD8450381}"/>
                  </a:ext>
                </a:extLst>
              </p:cNvPr>
              <p:cNvSpPr txBox="1">
                <a:spLocks noRot="1" noChangeAspect="1" noMove="1" noResize="1" noEditPoints="1" noAdjustHandles="1" noChangeArrowheads="1" noChangeShapeType="1" noTextEdit="1"/>
              </p:cNvSpPr>
              <p:nvPr/>
            </p:nvSpPr>
            <p:spPr>
              <a:xfrm>
                <a:off x="6594562" y="4022293"/>
                <a:ext cx="1913296" cy="369845"/>
              </a:xfrm>
              <a:prstGeom prst="rect">
                <a:avLst/>
              </a:prstGeom>
              <a:blipFill>
                <a:blip r:embed="rId5"/>
                <a:stretch>
                  <a:fillRect l="-5096" b="-15000"/>
                </a:stretch>
              </a:blipFill>
            </p:spPr>
            <p:txBody>
              <a:bodyPr/>
              <a:lstStyle/>
              <a:p>
                <a:r>
                  <a:rPr lang="en-GB">
                    <a:noFill/>
                  </a:rPr>
                  <a:t> </a:t>
                </a:r>
              </a:p>
            </p:txBody>
          </p:sp>
        </mc:Fallback>
      </mc:AlternateContent>
      <p:sp>
        <p:nvSpPr>
          <p:cNvPr id="23" name="Rectangle 22">
            <a:extLst>
              <a:ext uri="{FF2B5EF4-FFF2-40B4-BE49-F238E27FC236}">
                <a16:creationId xmlns:a16="http://schemas.microsoft.com/office/drawing/2014/main" id="{1360AF61-AEE7-3681-9AA6-EA3291080AA6}"/>
              </a:ext>
            </a:extLst>
          </p:cNvPr>
          <p:cNvSpPr/>
          <p:nvPr/>
        </p:nvSpPr>
        <p:spPr>
          <a:xfrm>
            <a:off x="8661506" y="4105086"/>
            <a:ext cx="662567" cy="329697"/>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39">
            <a:extLst>
              <a:ext uri="{FF2B5EF4-FFF2-40B4-BE49-F238E27FC236}">
                <a16:creationId xmlns:a16="http://schemas.microsoft.com/office/drawing/2014/main" id="{B472113C-F397-E459-C5DC-B99BAA609E8F}"/>
              </a:ext>
            </a:extLst>
          </p:cNvPr>
          <p:cNvCxnSpPr>
            <a:cxnSpLocks/>
          </p:cNvCxnSpPr>
          <p:nvPr/>
        </p:nvCxnSpPr>
        <p:spPr>
          <a:xfrm flipH="1">
            <a:off x="7587639" y="3793672"/>
            <a:ext cx="1385696" cy="16621"/>
          </a:xfrm>
          <a:prstGeom prst="line">
            <a:avLst/>
          </a:prstGeom>
        </p:spPr>
        <p:style>
          <a:lnRef idx="3">
            <a:schemeClr val="accent2"/>
          </a:lnRef>
          <a:fillRef idx="0">
            <a:schemeClr val="accent2"/>
          </a:fillRef>
          <a:effectRef idx="2">
            <a:schemeClr val="accent2"/>
          </a:effectRef>
          <a:fontRef idx="minor">
            <a:schemeClr val="tx1"/>
          </a:fontRef>
        </p:style>
      </p:cxnSp>
      <p:cxnSp>
        <p:nvCxnSpPr>
          <p:cNvPr id="41" name="Straight Connector 39">
            <a:extLst>
              <a:ext uri="{FF2B5EF4-FFF2-40B4-BE49-F238E27FC236}">
                <a16:creationId xmlns:a16="http://schemas.microsoft.com/office/drawing/2014/main" id="{33B58BEC-0CDB-9818-2F5C-5289DF55F77A}"/>
              </a:ext>
            </a:extLst>
          </p:cNvPr>
          <p:cNvCxnSpPr>
            <a:cxnSpLocks/>
          </p:cNvCxnSpPr>
          <p:nvPr/>
        </p:nvCxnSpPr>
        <p:spPr>
          <a:xfrm flipV="1">
            <a:off x="8957274" y="3793672"/>
            <a:ext cx="6303" cy="304772"/>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47" name="Tableau 46">
            <a:extLst>
              <a:ext uri="{FF2B5EF4-FFF2-40B4-BE49-F238E27FC236}">
                <a16:creationId xmlns:a16="http://schemas.microsoft.com/office/drawing/2014/main" id="{6702FA74-C404-F4EA-E379-56BF4BF85264}"/>
              </a:ext>
            </a:extLst>
          </p:cNvPr>
          <p:cNvGraphicFramePr>
            <a:graphicFrameLocks noGrp="1"/>
          </p:cNvGraphicFramePr>
          <p:nvPr>
            <p:extLst>
              <p:ext uri="{D42A27DB-BD31-4B8C-83A1-F6EECF244321}">
                <p14:modId xmlns:p14="http://schemas.microsoft.com/office/powerpoint/2010/main" val="1659520033"/>
              </p:ext>
            </p:extLst>
          </p:nvPr>
        </p:nvGraphicFramePr>
        <p:xfrm>
          <a:off x="4572483" y="4868283"/>
          <a:ext cx="5655496" cy="1676400"/>
        </p:xfrm>
        <a:graphic>
          <a:graphicData uri="http://schemas.openxmlformats.org/drawingml/2006/table">
            <a:tbl>
              <a:tblPr firstRow="1" bandRow="1">
                <a:tableStyleId>{5C22544A-7EE6-4342-B048-85BDC9FD1C3A}</a:tableStyleId>
              </a:tblPr>
              <a:tblGrid>
                <a:gridCol w="1568732">
                  <a:extLst>
                    <a:ext uri="{9D8B030D-6E8A-4147-A177-3AD203B41FA5}">
                      <a16:colId xmlns:a16="http://schemas.microsoft.com/office/drawing/2014/main" val="3098933795"/>
                    </a:ext>
                  </a:extLst>
                </a:gridCol>
                <a:gridCol w="1943089">
                  <a:extLst>
                    <a:ext uri="{9D8B030D-6E8A-4147-A177-3AD203B41FA5}">
                      <a16:colId xmlns:a16="http://schemas.microsoft.com/office/drawing/2014/main" val="4010721722"/>
                    </a:ext>
                  </a:extLst>
                </a:gridCol>
                <a:gridCol w="2143675">
                  <a:extLst>
                    <a:ext uri="{9D8B030D-6E8A-4147-A177-3AD203B41FA5}">
                      <a16:colId xmlns:a16="http://schemas.microsoft.com/office/drawing/2014/main" val="774361683"/>
                    </a:ext>
                  </a:extLst>
                </a:gridCol>
              </a:tblGrid>
              <a:tr h="300449">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Vulnerability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667355"/>
                  </a:ext>
                </a:extLst>
              </a:tr>
              <a:tr h="257328">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0,0150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87213050"/>
                  </a:ext>
                </a:extLst>
              </a:tr>
              <a:tr h="257328">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00FF"/>
                    </a:solidFill>
                  </a:tcPr>
                </a:tc>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0,0150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00FF"/>
                    </a:solidFill>
                  </a:tcPr>
                </a:tc>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00FF"/>
                    </a:solidFill>
                  </a:tcPr>
                </a:tc>
                <a:extLst>
                  <a:ext uri="{0D108BD9-81ED-4DB2-BD59-A6C34878D82A}">
                    <a16:rowId xmlns:a16="http://schemas.microsoft.com/office/drawing/2014/main" val="1366589168"/>
                  </a:ext>
                </a:extLst>
              </a:tr>
              <a:tr h="257328">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00"/>
                    </a:solidFill>
                  </a:tcPr>
                </a:tc>
                <a:tc>
                  <a:txBody>
                    <a:bodyPr/>
                    <a:lstStyle/>
                    <a:p>
                      <a:pPr algn="ctr"/>
                      <a:r>
                        <a:rPr lang="en-GB" sz="1600">
                          <a:solidFill>
                            <a:schemeClr val="tx1"/>
                          </a:solidFill>
                          <a:latin typeface="Times New Roman" panose="02020603050405020304" pitchFamily="18" charset="0"/>
                          <a:cs typeface="Times New Roman" panose="02020603050405020304" pitchFamily="18" charset="0"/>
                        </a:rPr>
                        <a:t>0,1746</a:t>
                      </a: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00"/>
                    </a:solidFill>
                  </a:tcPr>
                </a:tc>
                <a:tc>
                  <a:txBody>
                    <a:bodyPr/>
                    <a:lstStyle/>
                    <a:p>
                      <a:pPr algn="ctr"/>
                      <a:r>
                        <a:rPr lang="en-GB" sz="1600" dirty="0">
                          <a:solidFill>
                            <a:schemeClr val="tx1"/>
                          </a:solidFill>
                          <a:latin typeface="Times New Roman" panose="02020603050405020304" pitchFamily="18" charset="0"/>
                          <a:cs typeface="Times New Roman" panose="02020603050405020304" pitchFamily="18" charset="0"/>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800"/>
                    </a:solidFill>
                  </a:tcPr>
                </a:tc>
                <a:extLst>
                  <a:ext uri="{0D108BD9-81ED-4DB2-BD59-A6C34878D82A}">
                    <a16:rowId xmlns:a16="http://schemas.microsoft.com/office/drawing/2014/main" val="658725952"/>
                  </a:ext>
                </a:extLst>
              </a:tr>
              <a:tr h="257328">
                <a:tc>
                  <a:txBody>
                    <a:bodyPr/>
                    <a:lstStyle/>
                    <a:p>
                      <a:pPr algn="ct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8891361"/>
                  </a:ext>
                </a:extLst>
              </a:tr>
            </a:tbl>
          </a:graphicData>
        </a:graphic>
      </p:graphicFrame>
      <p:sp>
        <p:nvSpPr>
          <p:cNvPr id="52" name="Arrow: Right 10">
            <a:extLst>
              <a:ext uri="{FF2B5EF4-FFF2-40B4-BE49-F238E27FC236}">
                <a16:creationId xmlns:a16="http://schemas.microsoft.com/office/drawing/2014/main" id="{02188CA1-B48F-6B17-E7E9-12DCE6E5F799}"/>
              </a:ext>
            </a:extLst>
          </p:cNvPr>
          <p:cNvSpPr/>
          <p:nvPr/>
        </p:nvSpPr>
        <p:spPr>
          <a:xfrm>
            <a:off x="5842013" y="4196973"/>
            <a:ext cx="431984" cy="127017"/>
          </a:xfrm>
          <a:prstGeom prst="rightArrow">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Ellipse 54">
            <a:extLst>
              <a:ext uri="{FF2B5EF4-FFF2-40B4-BE49-F238E27FC236}">
                <a16:creationId xmlns:a16="http://schemas.microsoft.com/office/drawing/2014/main" id="{FC0F6578-4F8E-5B23-71DD-56B5EE5185EE}"/>
              </a:ext>
            </a:extLst>
          </p:cNvPr>
          <p:cNvSpPr/>
          <p:nvPr/>
        </p:nvSpPr>
        <p:spPr>
          <a:xfrm>
            <a:off x="1196487" y="5672671"/>
            <a:ext cx="1257998" cy="374544"/>
          </a:xfrm>
          <a:prstGeom prst="ellipse">
            <a:avLst/>
          </a:prstGeom>
          <a:solidFill>
            <a:srgbClr val="FFC8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300FF"/>
              </a:solidFill>
            </a:endParaRPr>
          </a:p>
        </p:txBody>
      </p:sp>
    </p:spTree>
    <p:extLst>
      <p:ext uri="{BB962C8B-B14F-4D97-AF65-F5344CB8AC3E}">
        <p14:creationId xmlns:p14="http://schemas.microsoft.com/office/powerpoint/2010/main" val="2179720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1569</Words>
  <Application>Microsoft Office PowerPoint</Application>
  <PresentationFormat>Grand écran</PresentationFormat>
  <Paragraphs>271</Paragraphs>
  <Slides>14</Slides>
  <Notes>13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14</vt:i4>
      </vt:variant>
    </vt:vector>
  </HeadingPairs>
  <TitlesOfParts>
    <vt:vector size="24" baseType="lpstr">
      <vt:lpstr>Aptos</vt:lpstr>
      <vt:lpstr>Arial</vt:lpstr>
      <vt:lpstr>Calibri</vt:lpstr>
      <vt:lpstr>Calibri Light</vt:lpstr>
      <vt:lpstr>Cambria Math</vt:lpstr>
      <vt:lpstr>Font-Bold</vt:lpstr>
      <vt:lpstr>Sans Serif</vt:lpstr>
      <vt:lpstr>Serif</vt:lpstr>
      <vt:lpstr>Times New Roman</vt:lpstr>
      <vt:lpstr>Office Theme</vt:lpstr>
      <vt:lpstr>by: Peixoto, H., Jaboyedoff, M., and Derron, M.-H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thesis project</dc:title>
  <dc:creator>Hélder Peixoto</dc:creator>
  <cp:lastModifiedBy>Hélder Peixoto</cp:lastModifiedBy>
  <cp:revision>11</cp:revision>
  <dcterms:created xsi:type="dcterms:W3CDTF">2023-09-04T08:29:34Z</dcterms:created>
  <dcterms:modified xsi:type="dcterms:W3CDTF">2025-04-30T08:57:04Z</dcterms:modified>
</cp:coreProperties>
</file>