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303" r:id="rId4"/>
    <p:sldId id="296" r:id="rId5"/>
    <p:sldId id="298" r:id="rId6"/>
    <p:sldId id="297" r:id="rId7"/>
    <p:sldId id="300" r:id="rId8"/>
    <p:sldId id="301" r:id="rId9"/>
    <p:sldId id="302" r:id="rId10"/>
    <p:sldId id="263" r:id="rId11"/>
  </p:sldIdLst>
  <p:sldSz cx="12192000" cy="6858000"/>
  <p:notesSz cx="6858000" cy="9144000"/>
  <p:embeddedFontLst>
    <p:embeddedFont>
      <p:font typeface="Consolas" panose="020B0609020204030204" pitchFamily="49" charset="0"/>
      <p:regular r:id="rId13"/>
      <p:bold r:id="rId14"/>
      <p:italic r:id="rId15"/>
      <p:boldItalic r:id="rId16"/>
    </p:embeddedFont>
    <p:embeddedFont>
      <p:font typeface="Oswald" panose="00000500000000000000" pitchFamily="2" charset="-52"/>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hADmgN91K6mW5vxw6YA0J5gfv6y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B37EAD-312F-45ED-9985-077265F98720}" v="34" dt="2025-04-30T11:34:03.751"/>
  </p1510:revLst>
</p1510:revInfo>
</file>

<file path=ppt/tableStyles.xml><?xml version="1.0" encoding="utf-8"?>
<a:tblStyleLst xmlns:a="http://schemas.openxmlformats.org/drawingml/2006/main" def="{895E1928-3FB1-4387-86AA-58BF3973E034}">
  <a:tblStyle styleId="{895E1928-3FB1-4387-86AA-58BF3973E034}"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5033" autoAdjust="0"/>
  </p:normalViewPr>
  <p:slideViewPr>
    <p:cSldViewPr snapToGrid="0">
      <p:cViewPr varScale="1">
        <p:scale>
          <a:sx n="88" d="100"/>
          <a:sy n="88" d="100"/>
        </p:scale>
        <p:origin x="466" y="28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63"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59"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8"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3.fntdata"/><Relationship Id="rId61" Type="http://schemas.openxmlformats.org/officeDocument/2006/relationships/theme" Target="theme/theme1.xml"/><Relationship Id="rId10" Type="http://schemas.openxmlformats.org/officeDocument/2006/relationships/slide" Target="slides/slide9.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6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ksana Ivaniha" userId="8cc62d1a726ae9be" providerId="LiveId" clId="{8B5A43AD-9D75-4052-889E-91DC0582CC08}"/>
    <pc:docChg chg="delSld">
      <pc:chgData name="Oksana Ivaniha" userId="8cc62d1a726ae9be" providerId="LiveId" clId="{8B5A43AD-9D75-4052-889E-91DC0582CC08}" dt="2025-04-30T12:25:37.767" v="0" actId="47"/>
      <pc:docMkLst>
        <pc:docMk/>
      </pc:docMkLst>
      <pc:sldChg chg="del">
        <pc:chgData name="Oksana Ivaniha" userId="8cc62d1a726ae9be" providerId="LiveId" clId="{8B5A43AD-9D75-4052-889E-91DC0582CC08}" dt="2025-04-30T12:25:37.767" v="0" actId="47"/>
        <pc:sldMkLst>
          <pc:docMk/>
          <pc:sldMk cId="0"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 name="Google Shape;4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Greatings</a:t>
            </a:r>
            <a:r>
              <a:rPr lang="en-US" dirty="0"/>
              <a:t>. I'm Oksana Ivaniha from the Universidad Complutense de Madrid, and today I’ll be presenting our work on </a:t>
            </a:r>
            <a:r>
              <a:rPr lang="en-US" b="1" dirty="0"/>
              <a:t>stratospheric subtropical transport barriers</a:t>
            </a:r>
            <a:r>
              <a:rPr lang="en-US" dirty="0"/>
              <a:t>, using a combined approach of model simulations and satellite observations. This study explores their </a:t>
            </a:r>
            <a:r>
              <a:rPr lang="en-US" b="1" dirty="0"/>
              <a:t>climatology, interannual variability</a:t>
            </a:r>
            <a:r>
              <a:rPr lang="en-US" dirty="0"/>
              <a:t>, and </a:t>
            </a:r>
            <a:r>
              <a:rPr lang="en-US" b="1" dirty="0"/>
              <a:t>trends</a:t>
            </a:r>
            <a:r>
              <a:rPr lang="en-US" dirty="0"/>
              <a:t>, focusing particularly on how different diagnostics capture these barriers and what they reveal about </a:t>
            </a:r>
            <a:r>
              <a:rPr lang="en-US" b="1" dirty="0"/>
              <a:t>stratospheric transport processes</a:t>
            </a:r>
            <a:r>
              <a:rPr lang="en-US" dirty="0"/>
              <a:t>.</a:t>
            </a:r>
            <a:endParaRPr dirty="0"/>
          </a:p>
        </p:txBody>
      </p:sp>
      <p:sp>
        <p:nvSpPr>
          <p:cNvPr id="46" name="Google Shape;4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4fd8c32b5e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4fd8c32b5e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indent="0">
              <a:buFont typeface="Arial" panose="020B0604020202020204" pitchFamily="34" charset="0"/>
              <a:buNone/>
            </a:pPr>
            <a:r>
              <a:rPr lang="en-US" b="1" dirty="0"/>
              <a:t>To conclude:</a:t>
            </a:r>
          </a:p>
          <a:p>
            <a:pPr>
              <a:buFont typeface="Arial" panose="020B0604020202020204" pitchFamily="34" charset="0"/>
              <a:buChar char="•"/>
            </a:pPr>
            <a:r>
              <a:rPr lang="en-US" b="1" dirty="0"/>
              <a:t>Tracer-based metrics provide the most robust and consistent diagnostics</a:t>
            </a:r>
            <a:r>
              <a:rPr lang="en-US" dirty="0"/>
              <a:t> of subtropical transport barriers—especially below 10 hPa.</a:t>
            </a:r>
          </a:p>
          <a:p>
            <a:pPr>
              <a:buFont typeface="Arial" panose="020B0604020202020204" pitchFamily="34" charset="0"/>
              <a:buChar char="•"/>
            </a:pPr>
            <a:r>
              <a:rPr lang="en-US" b="1" dirty="0"/>
              <a:t>Dynamical metrics</a:t>
            </a:r>
            <a:r>
              <a:rPr lang="en-US" dirty="0"/>
              <a:t> are valuable for understanding individual processes but are incomplete for trend detection.</a:t>
            </a:r>
          </a:p>
          <a:p>
            <a:pPr>
              <a:buFont typeface="Arial" panose="020B0604020202020204" pitchFamily="34" charset="0"/>
              <a:buChar char="•"/>
            </a:pPr>
            <a:r>
              <a:rPr lang="en-US" dirty="0"/>
              <a:t>The </a:t>
            </a:r>
            <a:r>
              <a:rPr lang="en-US" b="1" dirty="0"/>
              <a:t>QBO is the key driver</a:t>
            </a:r>
            <a:r>
              <a:rPr lang="en-US" dirty="0"/>
              <a:t> of year-to-year </a:t>
            </a:r>
            <a:r>
              <a:rPr lang="en-US" b="1" dirty="0"/>
              <a:t>subtropical barriers from </a:t>
            </a:r>
            <a:r>
              <a:rPr lang="en-US" dirty="0"/>
              <a:t>variability, with residual circulation dominant in winter and mixing in summer.</a:t>
            </a:r>
          </a:p>
          <a:p>
            <a:pPr>
              <a:buFont typeface="Arial" panose="020B0604020202020204" pitchFamily="34" charset="0"/>
              <a:buChar char="•"/>
            </a:pPr>
            <a:r>
              <a:rPr lang="en-US" dirty="0"/>
              <a:t>Recent </a:t>
            </a:r>
            <a:r>
              <a:rPr lang="en-US" b="1" dirty="0"/>
              <a:t>southward shifts in subtropical barriers from 2004 to 2012</a:t>
            </a:r>
            <a:r>
              <a:rPr lang="en-US" dirty="0"/>
              <a:t> are real, robust across datasets, and partially captured by models, but disappear over longer timescales.</a:t>
            </a:r>
          </a:p>
          <a:p>
            <a:pPr>
              <a:buNone/>
            </a:pPr>
            <a:r>
              <a:rPr lang="en-US" dirty="0"/>
              <a:t>This work highlights the need for </a:t>
            </a:r>
            <a:r>
              <a:rPr lang="en-US" b="1" dirty="0"/>
              <a:t>multi-metric and multi-dataset analyses</a:t>
            </a:r>
            <a:r>
              <a:rPr lang="en-US" dirty="0"/>
              <a:t> to improve climate model evaluation and ensure reliable projections of future stratospheric transport.</a:t>
            </a:r>
          </a:p>
          <a:p>
            <a:r>
              <a:rPr lang="en-US" dirty="0"/>
              <a:t>Thank you for your attention.</a:t>
            </a:r>
          </a:p>
        </p:txBody>
      </p:sp>
      <p:sp>
        <p:nvSpPr>
          <p:cNvPr id="123" name="Google Shape;123;g34fd8c32b5e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n-US" sz="4000" dirty="0"/>
              <a:t>Subtropical transport barriers are critical interfaces in the stratosphere that separate </a:t>
            </a:r>
            <a:r>
              <a:rPr lang="en-US" sz="4000" b="1" dirty="0"/>
              <a:t>tropical upwelling regions from the dynamically active midlatitudes</a:t>
            </a:r>
            <a:r>
              <a:rPr lang="en-US" sz="4000" dirty="0"/>
              <a:t>. </a:t>
            </a:r>
          </a:p>
          <a:p>
            <a:endParaRPr lang="en-US" sz="2800" dirty="0"/>
          </a:p>
          <a:p>
            <a:r>
              <a:rPr lang="en-US" sz="4000" dirty="0"/>
              <a:t>To capture the </a:t>
            </a:r>
            <a:r>
              <a:rPr lang="en-US" sz="4000" dirty="0" err="1"/>
              <a:t>barries</a:t>
            </a:r>
            <a:r>
              <a:rPr lang="en-US" sz="4000" dirty="0"/>
              <a:t>, we used both </a:t>
            </a:r>
            <a:r>
              <a:rPr lang="en-US" sz="4000" b="1" dirty="0"/>
              <a:t>tracer-based</a:t>
            </a:r>
            <a:r>
              <a:rPr lang="en-US" sz="4000" dirty="0"/>
              <a:t> and </a:t>
            </a:r>
            <a:r>
              <a:rPr lang="en-US" sz="4000" b="1" dirty="0"/>
              <a:t>dynamical metrics</a:t>
            </a:r>
            <a:r>
              <a:rPr lang="en-US" sz="4000" dirty="0"/>
              <a:t>, applying them consistently to </a:t>
            </a:r>
            <a:r>
              <a:rPr lang="en-US" sz="4000" b="1" dirty="0"/>
              <a:t>WACCM simulations</a:t>
            </a:r>
            <a:r>
              <a:rPr lang="en-US" sz="4000" dirty="0"/>
              <a:t>, </a:t>
            </a:r>
            <a:r>
              <a:rPr lang="en-US" sz="4000" b="1" dirty="0"/>
              <a:t>ERA5 reanalysis</a:t>
            </a:r>
            <a:r>
              <a:rPr lang="en-US" sz="4000" dirty="0"/>
              <a:t>, and satellite observations from </a:t>
            </a:r>
            <a:r>
              <a:rPr lang="en-US" sz="4000" b="1" dirty="0"/>
              <a:t>Aura MLS and MIPAS</a:t>
            </a:r>
            <a:r>
              <a:rPr lang="en-US" sz="4000" dirty="0"/>
              <a:t>.</a:t>
            </a:r>
            <a:endParaRPr lang="en-US" sz="2800" dirty="0"/>
          </a:p>
          <a:p>
            <a:endParaRPr lang="en-US" sz="2800" dirty="0"/>
          </a:p>
          <a:p>
            <a:pPr>
              <a:buNone/>
            </a:pPr>
            <a:r>
              <a:rPr lang="en-US" dirty="0"/>
              <a:t>The tracer-based metrics include:</a:t>
            </a:r>
          </a:p>
          <a:p>
            <a:pPr>
              <a:buFont typeface="Arial" panose="020B0604020202020204" pitchFamily="34" charset="0"/>
              <a:buChar char="•"/>
            </a:pPr>
            <a:r>
              <a:rPr lang="en-US" b="1" dirty="0"/>
              <a:t>1-sigma</a:t>
            </a:r>
            <a:r>
              <a:rPr lang="en-US" dirty="0"/>
              <a:t>: where tracer values deviate 1 standard deviation from the tropical mean.</a:t>
            </a:r>
          </a:p>
          <a:p>
            <a:pPr>
              <a:buFont typeface="Arial" panose="020B0604020202020204" pitchFamily="34" charset="0"/>
              <a:buChar char="•"/>
            </a:pPr>
            <a:r>
              <a:rPr lang="en-US" b="1" dirty="0"/>
              <a:t>Gradient Weighted Latitude (GWL)</a:t>
            </a:r>
            <a:r>
              <a:rPr lang="en-US" dirty="0"/>
              <a:t>: which identifies the latitude of the strongest meridional gradients.</a:t>
            </a:r>
          </a:p>
          <a:p>
            <a:pPr>
              <a:buFont typeface="Arial" panose="020B0604020202020204" pitchFamily="34" charset="0"/>
              <a:buChar char="•"/>
            </a:pPr>
            <a:r>
              <a:rPr lang="en-US" b="1" dirty="0"/>
              <a:t>PDF</a:t>
            </a:r>
            <a:r>
              <a:rPr lang="en-US" dirty="0"/>
              <a:t>: based on minima in the tracer concentration probability distribution function.</a:t>
            </a:r>
          </a:p>
          <a:p>
            <a:pPr>
              <a:buNone/>
            </a:pPr>
            <a:r>
              <a:rPr lang="en-US" dirty="0"/>
              <a:t>These diagnostics reveal integrated transport effects—combining advection, mixing, and circulation.</a:t>
            </a:r>
          </a:p>
          <a:p>
            <a:pPr>
              <a:buNone/>
            </a:pPr>
            <a:endParaRPr lang="en-US" dirty="0"/>
          </a:p>
          <a:p>
            <a:pPr>
              <a:buNone/>
            </a:pPr>
            <a:r>
              <a:rPr lang="en-US" dirty="0"/>
              <a:t>In contrast, </a:t>
            </a:r>
            <a:r>
              <a:rPr lang="en-US" b="1" dirty="0"/>
              <a:t>dynamical metrics</a:t>
            </a:r>
            <a:r>
              <a:rPr lang="en-US" dirty="0"/>
              <a:t> target isolated processes:</a:t>
            </a:r>
          </a:p>
          <a:p>
            <a:pPr>
              <a:buFont typeface="Arial" panose="020B0604020202020204" pitchFamily="34" charset="0"/>
              <a:buChar char="•"/>
            </a:pPr>
            <a:r>
              <a:rPr lang="en-US" dirty="0"/>
              <a:t>The </a:t>
            </a:r>
            <a:r>
              <a:rPr lang="en-US" i="1" dirty="0"/>
              <a:t>zero crossing of residual vertical velocity (w)</a:t>
            </a:r>
            <a:r>
              <a:rPr lang="en-US" dirty="0"/>
              <a:t>* reflects the boundary between upwelling and downwelling.</a:t>
            </a:r>
          </a:p>
          <a:p>
            <a:pPr>
              <a:buFont typeface="Arial" panose="020B0604020202020204" pitchFamily="34" charset="0"/>
              <a:buChar char="•"/>
            </a:pPr>
            <a:r>
              <a:rPr lang="en-US" dirty="0"/>
              <a:t>The </a:t>
            </a:r>
            <a:r>
              <a:rPr lang="en-US" b="1" dirty="0"/>
              <a:t>zero zonal wind line (ū = 0)</a:t>
            </a:r>
            <a:r>
              <a:rPr lang="en-US" dirty="0"/>
              <a:t> marks the transition zone for Rossby wave propagation.</a:t>
            </a:r>
          </a:p>
          <a:p>
            <a:pPr>
              <a:buFont typeface="Arial" panose="020B0604020202020204" pitchFamily="34" charset="0"/>
              <a:buChar char="•"/>
            </a:pPr>
            <a:r>
              <a:rPr lang="en-US" b="1" dirty="0"/>
              <a:t>Equivalent Length </a:t>
            </a:r>
            <a:r>
              <a:rPr lang="en-US" b="1" dirty="0" err="1"/>
              <a:t>MaxGrad</a:t>
            </a:r>
            <a:r>
              <a:rPr lang="en-US" b="1" dirty="0"/>
              <a:t> (EQLEN)</a:t>
            </a:r>
            <a:r>
              <a:rPr lang="en-US" dirty="0"/>
              <a:t> identifies regions of suppressed mixing, using </a:t>
            </a:r>
            <a:r>
              <a:rPr lang="en-US" b="1" dirty="0"/>
              <a:t>Equivalent Length </a:t>
            </a:r>
            <a:r>
              <a:rPr lang="en-US" dirty="0"/>
              <a:t>gradients.</a:t>
            </a:r>
          </a:p>
          <a:p>
            <a:r>
              <a:rPr lang="en-US" dirty="0"/>
              <a:t>This dual approach lets us assess how these methods compare—and whether they track the same features under seasonal, interannual, and long-term changes.</a:t>
            </a:r>
          </a:p>
          <a:p>
            <a:pPr marL="0" lvl="0" indent="457200" algn="just" rtl="0">
              <a:lnSpc>
                <a:spcPct val="115000"/>
              </a:lnSpc>
              <a:spcBef>
                <a:spcPts val="0"/>
              </a:spcBef>
              <a:spcAft>
                <a:spcPts val="0"/>
              </a:spcAft>
              <a:buNone/>
            </a:pPr>
            <a:endParaRPr sz="1800" dirty="0">
              <a:latin typeface="Arial"/>
              <a:ea typeface="Arial"/>
              <a:cs typeface="Arial"/>
              <a:sym typeface="Arial"/>
            </a:endParaRPr>
          </a:p>
        </p:txBody>
      </p:sp>
      <p:sp>
        <p:nvSpPr>
          <p:cNvPr id="58" name="Google Shape;5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1451D2D5-9474-B945-FE37-F999B1FAB902}"/>
            </a:ext>
          </a:extLst>
        </p:cNvPr>
        <p:cNvGrpSpPr/>
        <p:nvPr/>
      </p:nvGrpSpPr>
      <p:grpSpPr>
        <a:xfrm>
          <a:off x="0" y="0"/>
          <a:ext cx="0" cy="0"/>
          <a:chOff x="0" y="0"/>
          <a:chExt cx="0" cy="0"/>
        </a:xfrm>
      </p:grpSpPr>
      <p:sp>
        <p:nvSpPr>
          <p:cNvPr id="66" name="Google Shape;66;p8:notes">
            <a:extLst>
              <a:ext uri="{FF2B5EF4-FFF2-40B4-BE49-F238E27FC236}">
                <a16:creationId xmlns:a16="http://schemas.microsoft.com/office/drawing/2014/main" id="{D3824BDE-E151-0966-5462-0A0A0C222DD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8:notes">
            <a:extLst>
              <a:ext uri="{FF2B5EF4-FFF2-40B4-BE49-F238E27FC236}">
                <a16:creationId xmlns:a16="http://schemas.microsoft.com/office/drawing/2014/main" id="{1FEF5677-B420-0B6B-5866-C3840AF43C8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n-US" dirty="0"/>
              <a:t>The figure shows the 2004-2020 climatology of chemical (for N2O, defined before) subtropical barriers, along with AoA shading.</a:t>
            </a:r>
          </a:p>
          <a:p>
            <a:pPr>
              <a:buNone/>
            </a:pPr>
            <a:endParaRPr lang="en-US" dirty="0"/>
          </a:p>
          <a:p>
            <a:pPr>
              <a:buNone/>
            </a:pPr>
            <a:r>
              <a:rPr lang="en-US" dirty="0"/>
              <a:t>We found that </a:t>
            </a:r>
            <a:r>
              <a:rPr lang="en-US" b="1" dirty="0"/>
              <a:t>tracer-based barriers are most robust between 50 and 5 hPa, </a:t>
            </a:r>
            <a:r>
              <a:rPr lang="en-US" dirty="0"/>
              <a:t>the region we term the chemically coherent "tropical pipe".</a:t>
            </a:r>
          </a:p>
          <a:p>
            <a:pPr>
              <a:buNone/>
            </a:pPr>
            <a:r>
              <a:rPr lang="en-US" dirty="0"/>
              <a:t>Across seasons, these boundaries migrate toward the </a:t>
            </a:r>
            <a:r>
              <a:rPr lang="en-US" b="1" dirty="0"/>
              <a:t>summer hemisphere</a:t>
            </a:r>
            <a:r>
              <a:rPr lang="en-US" dirty="0"/>
              <a:t>, aligning with a core of </a:t>
            </a:r>
            <a:r>
              <a:rPr lang="en-US" b="1" dirty="0"/>
              <a:t>easterly winds in summer</a:t>
            </a:r>
            <a:r>
              <a:rPr lang="en-US" dirty="0"/>
              <a:t> and the </a:t>
            </a:r>
            <a:r>
              <a:rPr lang="en-US" b="1" dirty="0"/>
              <a:t>zero-wind line in other seasons</a:t>
            </a:r>
            <a:r>
              <a:rPr lang="en-US" dirty="0"/>
              <a:t>. What’s key is that different tracers provide consistent diagnostics in this range. The differences among different chemical metrics are bigger than among different tracers.</a:t>
            </a:r>
          </a:p>
          <a:p>
            <a:r>
              <a:rPr lang="en-US" dirty="0"/>
              <a:t>The model aligns well with observations below 10 hPa and above 70 hPa. </a:t>
            </a:r>
          </a:p>
          <a:p>
            <a:endParaRPr lang="en-US" dirty="0"/>
          </a:p>
          <a:p>
            <a:endParaRPr lang="en-US" dirty="0"/>
          </a:p>
          <a:p>
            <a:endParaRPr lang="en-US" dirty="0"/>
          </a:p>
          <a:p>
            <a:endParaRPr lang="en-US" dirty="0"/>
          </a:p>
          <a:p>
            <a:r>
              <a:rPr lang="en-US" dirty="0"/>
              <a:t>Discrepancies above 10 hPa are largely due to model limitations: for example, WACCM misses the SAO impact on the upper stratosphere.</a:t>
            </a:r>
          </a:p>
        </p:txBody>
      </p:sp>
      <p:sp>
        <p:nvSpPr>
          <p:cNvPr id="68" name="Google Shape;68;p8:notes">
            <a:extLst>
              <a:ext uri="{FF2B5EF4-FFF2-40B4-BE49-F238E27FC236}">
                <a16:creationId xmlns:a16="http://schemas.microsoft.com/office/drawing/2014/main" id="{B4177ACB-0835-1BE8-F8CA-8C3F905167F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95709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867B84B1-9ACC-F790-5F34-E15B4D0EFC1A}"/>
            </a:ext>
          </a:extLst>
        </p:cNvPr>
        <p:cNvGrpSpPr/>
        <p:nvPr/>
      </p:nvGrpSpPr>
      <p:grpSpPr>
        <a:xfrm>
          <a:off x="0" y="0"/>
          <a:ext cx="0" cy="0"/>
          <a:chOff x="0" y="0"/>
          <a:chExt cx="0" cy="0"/>
        </a:xfrm>
      </p:grpSpPr>
      <p:sp>
        <p:nvSpPr>
          <p:cNvPr id="66" name="Google Shape;66;p8:notes">
            <a:extLst>
              <a:ext uri="{FF2B5EF4-FFF2-40B4-BE49-F238E27FC236}">
                <a16:creationId xmlns:a16="http://schemas.microsoft.com/office/drawing/2014/main" id="{D55D42E5-C385-A5C3-72EC-9D4384BAA59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8:notes">
            <a:extLst>
              <a:ext uri="{FF2B5EF4-FFF2-40B4-BE49-F238E27FC236}">
                <a16:creationId xmlns:a16="http://schemas.microsoft.com/office/drawing/2014/main" id="{7A467ADE-F8C0-AB3E-5E57-9A5491DA09C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n-US" dirty="0"/>
              <a:t>On this slide, the figure is the same as previously, but for the dynamical metrics along with the chemical AoA metric.</a:t>
            </a:r>
          </a:p>
          <a:p>
            <a:pPr>
              <a:buNone/>
            </a:pPr>
            <a:endParaRPr lang="en-US" dirty="0"/>
          </a:p>
          <a:p>
            <a:pPr>
              <a:buNone/>
            </a:pPr>
            <a:r>
              <a:rPr lang="en-US" dirty="0"/>
              <a:t>Compared to chemical metrics, </a:t>
            </a:r>
            <a:r>
              <a:rPr lang="en-US" b="1" dirty="0"/>
              <a:t>dynamical diagnostics show much more seasonal variability, </a:t>
            </a:r>
            <a:r>
              <a:rPr lang="en-US" dirty="0"/>
              <a:t>and often break down in summer when winds turn easterly.</a:t>
            </a:r>
          </a:p>
          <a:p>
            <a:pPr>
              <a:buNone/>
            </a:pPr>
            <a:endParaRPr lang="en-US" dirty="0"/>
          </a:p>
          <a:p>
            <a:pPr>
              <a:buNone/>
            </a:pPr>
            <a:r>
              <a:rPr lang="en-US" dirty="0"/>
              <a:t>They also don't always track the tracer-defined barrier. For instance, the </a:t>
            </a:r>
            <a:r>
              <a:rPr lang="en-US" b="1" dirty="0"/>
              <a:t>zero zonal wind line</a:t>
            </a:r>
            <a:r>
              <a:rPr lang="en-US" dirty="0"/>
              <a:t> is undefined in the summer hemisphere due to easterlies, and the </a:t>
            </a:r>
            <a:r>
              <a:rPr lang="en-US" b="1" dirty="0"/>
              <a:t>zero vertical wind </a:t>
            </a:r>
            <a:r>
              <a:rPr lang="en-US" dirty="0"/>
              <a:t>is undefined near the equator because of the weak residual circulations.</a:t>
            </a:r>
          </a:p>
          <a:p>
            <a:pPr>
              <a:buNone/>
            </a:pPr>
            <a:endParaRPr lang="en-US" dirty="0"/>
          </a:p>
          <a:p>
            <a:r>
              <a:rPr lang="en-US" dirty="0"/>
              <a:t>This means that while dynamical metrics help us understand individual transport processes, </a:t>
            </a:r>
            <a:r>
              <a:rPr lang="en-US" b="1" dirty="0"/>
              <a:t>they don’t always match the net transport patterns seen in tracer fields</a:t>
            </a:r>
            <a:r>
              <a:rPr lang="en-US" dirty="0"/>
              <a:t>, especially during summer.</a:t>
            </a:r>
          </a:p>
          <a:p>
            <a:pPr marL="0" lvl="0" indent="0" algn="l" rtl="0">
              <a:spcBef>
                <a:spcPts val="0"/>
              </a:spcBef>
              <a:spcAft>
                <a:spcPts val="0"/>
              </a:spcAft>
              <a:buNone/>
            </a:pPr>
            <a:endParaRPr dirty="0"/>
          </a:p>
        </p:txBody>
      </p:sp>
      <p:sp>
        <p:nvSpPr>
          <p:cNvPr id="68" name="Google Shape;68;p8:notes">
            <a:extLst>
              <a:ext uri="{FF2B5EF4-FFF2-40B4-BE49-F238E27FC236}">
                <a16:creationId xmlns:a16="http://schemas.microsoft.com/office/drawing/2014/main" id="{FFD4A317-511E-39D4-B146-98077931F23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2697009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a:extLst>
            <a:ext uri="{FF2B5EF4-FFF2-40B4-BE49-F238E27FC236}">
              <a16:creationId xmlns:a16="http://schemas.microsoft.com/office/drawing/2014/main" id="{8F82FC5F-DADD-0BDE-9978-8B871103AEA9}"/>
            </a:ext>
          </a:extLst>
        </p:cNvPr>
        <p:cNvGrpSpPr/>
        <p:nvPr/>
      </p:nvGrpSpPr>
      <p:grpSpPr>
        <a:xfrm>
          <a:off x="0" y="0"/>
          <a:ext cx="0" cy="0"/>
          <a:chOff x="0" y="0"/>
          <a:chExt cx="0" cy="0"/>
        </a:xfrm>
      </p:grpSpPr>
      <p:sp>
        <p:nvSpPr>
          <p:cNvPr id="84" name="Google Shape;84;p12:notes">
            <a:extLst>
              <a:ext uri="{FF2B5EF4-FFF2-40B4-BE49-F238E27FC236}">
                <a16:creationId xmlns:a16="http://schemas.microsoft.com/office/drawing/2014/main" id="{54EDCF6E-8FC1-D6B2-D96C-1BF35F66941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2:notes">
            <a:extLst>
              <a:ext uri="{FF2B5EF4-FFF2-40B4-BE49-F238E27FC236}">
                <a16:creationId xmlns:a16="http://schemas.microsoft.com/office/drawing/2014/main" id="{65C73318-31D5-0425-B575-16FDE637461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457200" algn="just" defTabSz="914400" rtl="0" eaLnBrk="1" fontAlgn="auto" latinLnBrk="0" hangingPunct="1">
              <a:lnSpc>
                <a:spcPct val="115000"/>
              </a:lnSpc>
              <a:spcBef>
                <a:spcPts val="0"/>
              </a:spcBef>
              <a:spcAft>
                <a:spcPts val="0"/>
              </a:spcAft>
              <a:buClr>
                <a:srgbClr val="000000"/>
              </a:buClr>
              <a:buSzPts val="1400"/>
              <a:buFont typeface="Arial"/>
              <a:buNone/>
              <a:tabLst/>
              <a:defRPr/>
            </a:pPr>
            <a:r>
              <a:rPr lang="en-US" sz="1800" dirty="0"/>
              <a:t>Next, we look at the QBO impact on subtropical barriers</a:t>
            </a:r>
          </a:p>
          <a:p>
            <a:pPr marL="0" lvl="0" indent="457200" algn="just" rtl="0">
              <a:lnSpc>
                <a:spcPct val="115000"/>
              </a:lnSpc>
              <a:spcBef>
                <a:spcPts val="0"/>
              </a:spcBef>
              <a:spcAft>
                <a:spcPts val="0"/>
              </a:spcAft>
              <a:buNone/>
            </a:pPr>
            <a:endParaRPr lang="en-US" sz="1800" kern="0" dirty="0">
              <a:solidFill>
                <a:srgbClr val="000000"/>
              </a:solidFill>
              <a:effectLst/>
              <a:latin typeface="Calibri" panose="020F0502020204030204" pitchFamily="34" charset="0"/>
              <a:ea typeface="Arial"/>
              <a:cs typeface="Arial"/>
              <a:sym typeface="Arial"/>
            </a:endParaRPr>
          </a:p>
          <a:p>
            <a:pPr marL="0" lvl="0" indent="457200" algn="just" rtl="0">
              <a:lnSpc>
                <a:spcPct val="115000"/>
              </a:lnSpc>
              <a:spcBef>
                <a:spcPts val="0"/>
              </a:spcBef>
              <a:spcAft>
                <a:spcPts val="0"/>
              </a:spcAft>
              <a:buNone/>
            </a:pPr>
            <a:r>
              <a:rPr lang="en-US" sz="1800" kern="0" dirty="0">
                <a:solidFill>
                  <a:srgbClr val="000000"/>
                </a:solidFill>
                <a:effectLst/>
                <a:latin typeface="Calibri" panose="020F0502020204030204" pitchFamily="34" charset="0"/>
                <a:ea typeface="Arial"/>
                <a:cs typeface="Arial"/>
                <a:sym typeface="Arial"/>
              </a:rPr>
              <a:t>The figure presented here shows l</a:t>
            </a:r>
            <a:r>
              <a:rPr lang="uk-UA" sz="1800" kern="0" dirty="0" err="1">
                <a:solidFill>
                  <a:srgbClr val="000000"/>
                </a:solidFill>
                <a:effectLst/>
                <a:latin typeface="Calibri" panose="020F0502020204030204" pitchFamily="34" charset="0"/>
                <a:ea typeface="Times New Roman" panose="02020603050405020304" pitchFamily="18" charset="0"/>
              </a:rPr>
              <a:t>atitude-pressure</a:t>
            </a:r>
            <a:r>
              <a:rPr lang="uk-UA" sz="1800" kern="0" dirty="0">
                <a:solidFill>
                  <a:srgbClr val="000000"/>
                </a:solidFill>
                <a:effectLst/>
                <a:latin typeface="Calibri" panose="020F0502020204030204" pitchFamily="34" charset="0"/>
                <a:ea typeface="Times New Roman" panose="02020603050405020304" pitchFamily="18" charset="0"/>
              </a:rPr>
              <a:t> </a:t>
            </a:r>
            <a:r>
              <a:rPr lang="uk-UA" sz="1800" kern="0" dirty="0" err="1">
                <a:solidFill>
                  <a:srgbClr val="000000"/>
                </a:solidFill>
                <a:effectLst/>
                <a:latin typeface="Calibri" panose="020F0502020204030204" pitchFamily="34" charset="0"/>
                <a:ea typeface="Times New Roman" panose="02020603050405020304" pitchFamily="18" charset="0"/>
              </a:rPr>
              <a:t>cross-sections</a:t>
            </a:r>
            <a:r>
              <a:rPr lang="uk-UA" sz="1800" kern="0" dirty="0">
                <a:solidFill>
                  <a:srgbClr val="000000"/>
                </a:solidFill>
                <a:effectLst/>
                <a:latin typeface="Calibri" panose="020F0502020204030204" pitchFamily="34" charset="0"/>
                <a:ea typeface="Times New Roman" panose="02020603050405020304" pitchFamily="18" charset="0"/>
              </a:rPr>
              <a:t> </a:t>
            </a:r>
            <a:r>
              <a:rPr lang="uk-UA" sz="1800" kern="0" dirty="0" err="1">
                <a:solidFill>
                  <a:srgbClr val="000000"/>
                </a:solidFill>
                <a:effectLst/>
                <a:latin typeface="Calibri" panose="020F0502020204030204" pitchFamily="34" charset="0"/>
                <a:ea typeface="Times New Roman" panose="02020603050405020304" pitchFamily="18" charset="0"/>
              </a:rPr>
              <a:t>of</a:t>
            </a:r>
            <a:r>
              <a:rPr lang="uk-UA" sz="1800" kern="0" dirty="0">
                <a:solidFill>
                  <a:srgbClr val="000000"/>
                </a:solidFill>
                <a:effectLst/>
                <a:latin typeface="Calibri" panose="020F0502020204030204" pitchFamily="34" charset="0"/>
                <a:ea typeface="Times New Roman" panose="02020603050405020304" pitchFamily="18" charset="0"/>
              </a:rPr>
              <a:t> QBOE</a:t>
            </a:r>
            <a:r>
              <a:rPr lang="en-US" sz="1800" kern="0" dirty="0">
                <a:solidFill>
                  <a:srgbClr val="000000"/>
                </a:solidFill>
                <a:effectLst/>
                <a:latin typeface="Calibri" panose="020F0502020204030204" pitchFamily="34" charset="0"/>
                <a:ea typeface="Times New Roman" panose="02020603050405020304" pitchFamily="18" charset="0"/>
              </a:rPr>
              <a:t> composite</a:t>
            </a:r>
            <a:r>
              <a:rPr lang="uk-UA" sz="1800" kern="0" dirty="0">
                <a:solidFill>
                  <a:srgbClr val="000000"/>
                </a:solidFill>
                <a:effectLst/>
                <a:latin typeface="Calibri" panose="020F0502020204030204" pitchFamily="34" charset="0"/>
                <a:ea typeface="Times New Roman" panose="02020603050405020304" pitchFamily="18" charset="0"/>
              </a:rPr>
              <a:t> </a:t>
            </a:r>
            <a:r>
              <a:rPr lang="uk-UA" sz="1800" kern="0" dirty="0" err="1">
                <a:solidFill>
                  <a:srgbClr val="000000"/>
                </a:solidFill>
                <a:effectLst/>
                <a:latin typeface="Calibri" panose="020F0502020204030204" pitchFamily="34" charset="0"/>
                <a:ea typeface="Times New Roman" panose="02020603050405020304" pitchFamily="18" charset="0"/>
              </a:rPr>
              <a:t>anomalies</a:t>
            </a:r>
            <a:r>
              <a:rPr lang="en-US" sz="1800" kern="0" dirty="0">
                <a:solidFill>
                  <a:srgbClr val="000000"/>
                </a:solidFill>
                <a:effectLst/>
                <a:latin typeface="Calibri" panose="020F0502020204030204" pitchFamily="34" charset="0"/>
                <a:ea typeface="Times New Roman" panose="02020603050405020304" pitchFamily="18" charset="0"/>
              </a:rPr>
              <a:t> of subtropical barriers centered around +- 30 degrees, together with the </a:t>
            </a:r>
            <a:r>
              <a:rPr lang="uk-UA" sz="1800" kern="0" dirty="0">
                <a:solidFill>
                  <a:srgbClr val="000000"/>
                </a:solidFill>
                <a:effectLst/>
                <a:latin typeface="Calibri" panose="020F0502020204030204" pitchFamily="34" charset="0"/>
                <a:ea typeface="Times New Roman" panose="02020603050405020304" pitchFamily="18" charset="0"/>
              </a:rPr>
              <a:t>QBOE</a:t>
            </a:r>
            <a:r>
              <a:rPr lang="en-US" sz="1800" kern="0" dirty="0">
                <a:solidFill>
                  <a:srgbClr val="000000"/>
                </a:solidFill>
                <a:effectLst/>
                <a:latin typeface="Calibri" panose="020F0502020204030204" pitchFamily="34" charset="0"/>
                <a:ea typeface="Times New Roman" panose="02020603050405020304" pitchFamily="18" charset="0"/>
              </a:rPr>
              <a:t> composite</a:t>
            </a:r>
            <a:r>
              <a:rPr lang="uk-UA" sz="1800" kern="0" dirty="0">
                <a:solidFill>
                  <a:srgbClr val="000000"/>
                </a:solidFill>
                <a:effectLst/>
                <a:latin typeface="Calibri" panose="020F0502020204030204" pitchFamily="34" charset="0"/>
                <a:ea typeface="Times New Roman" panose="02020603050405020304" pitchFamily="18" charset="0"/>
              </a:rPr>
              <a:t> </a:t>
            </a:r>
            <a:r>
              <a:rPr lang="uk-UA" sz="1800" kern="0" dirty="0" err="1">
                <a:solidFill>
                  <a:srgbClr val="000000"/>
                </a:solidFill>
                <a:effectLst/>
                <a:latin typeface="Calibri" panose="020F0502020204030204" pitchFamily="34" charset="0"/>
                <a:ea typeface="Times New Roman" panose="02020603050405020304" pitchFamily="18" charset="0"/>
              </a:rPr>
              <a:t>anomalies</a:t>
            </a:r>
            <a:r>
              <a:rPr lang="en-US" sz="1800" kern="0" dirty="0">
                <a:solidFill>
                  <a:srgbClr val="000000"/>
                </a:solidFill>
                <a:effectLst/>
                <a:latin typeface="Calibri" panose="020F0502020204030204" pitchFamily="34" charset="0"/>
                <a:ea typeface="Times New Roman" panose="02020603050405020304" pitchFamily="18" charset="0"/>
              </a:rPr>
              <a:t> of zonal wind (gray contours), residual circulation stream function (blue and red contours), and AoA QBOE composite (gray shading). </a:t>
            </a:r>
          </a:p>
          <a:p>
            <a:pPr>
              <a:buNone/>
            </a:pPr>
            <a:endParaRPr lang="en-US" sz="2800" dirty="0"/>
          </a:p>
          <a:p>
            <a:pPr>
              <a:buNone/>
            </a:pPr>
            <a:r>
              <a:rPr lang="en-US" sz="2800" dirty="0"/>
              <a:t>In the </a:t>
            </a:r>
            <a:r>
              <a:rPr lang="en-US" sz="2800" b="1" dirty="0"/>
              <a:t>winter hemisphere</a:t>
            </a:r>
            <a:r>
              <a:rPr lang="en-US" sz="2800" dirty="0"/>
              <a:t>, QBO easterlies strengthen the secondary meridional circulation. This induces </a:t>
            </a:r>
            <a:r>
              <a:rPr lang="en-US" sz="2800" b="1" dirty="0"/>
              <a:t>poleward shifts in the barriers near 40 hPa</a:t>
            </a:r>
            <a:r>
              <a:rPr lang="en-US" sz="2800" dirty="0"/>
              <a:t>, where younger air is advected into mid-latitudes. At higher levels—between 15 and 2 hPa—the residual circulation reverses, pulling older air equatorward and shifting the </a:t>
            </a:r>
            <a:r>
              <a:rPr lang="en-US" sz="2800" b="1" dirty="0"/>
              <a:t>barriers</a:t>
            </a:r>
            <a:r>
              <a:rPr lang="en-US" sz="2800" dirty="0"/>
              <a:t> </a:t>
            </a:r>
            <a:r>
              <a:rPr lang="en-US" sz="2800" b="1" dirty="0"/>
              <a:t>toward the tropics</a:t>
            </a:r>
            <a:r>
              <a:rPr lang="en-US" sz="2800" dirty="0"/>
              <a:t>.</a:t>
            </a:r>
          </a:p>
          <a:p>
            <a:r>
              <a:rPr lang="en-US" sz="2800" dirty="0"/>
              <a:t>These effects were clearly visible in both WACCM and observations and were consistent in all chemical metrics. </a:t>
            </a:r>
          </a:p>
        </p:txBody>
      </p:sp>
      <p:sp>
        <p:nvSpPr>
          <p:cNvPr id="86" name="Google Shape;86;p12:notes">
            <a:extLst>
              <a:ext uri="{FF2B5EF4-FFF2-40B4-BE49-F238E27FC236}">
                <a16:creationId xmlns:a16="http://schemas.microsoft.com/office/drawing/2014/main" id="{20A99770-47BD-9C09-6FED-8A0B5F739A3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191244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a:extLst>
            <a:ext uri="{FF2B5EF4-FFF2-40B4-BE49-F238E27FC236}">
              <a16:creationId xmlns:a16="http://schemas.microsoft.com/office/drawing/2014/main" id="{2B589B77-D432-A1A3-C5EF-66D62B6C9286}"/>
            </a:ext>
          </a:extLst>
        </p:cNvPr>
        <p:cNvGrpSpPr/>
        <p:nvPr/>
      </p:nvGrpSpPr>
      <p:grpSpPr>
        <a:xfrm>
          <a:off x="0" y="0"/>
          <a:ext cx="0" cy="0"/>
          <a:chOff x="0" y="0"/>
          <a:chExt cx="0" cy="0"/>
        </a:xfrm>
      </p:grpSpPr>
      <p:sp>
        <p:nvSpPr>
          <p:cNvPr id="84" name="Google Shape;84;p12:notes">
            <a:extLst>
              <a:ext uri="{FF2B5EF4-FFF2-40B4-BE49-F238E27FC236}">
                <a16:creationId xmlns:a16="http://schemas.microsoft.com/office/drawing/2014/main" id="{C13D01F8-2ED0-AAAC-95D8-30268898413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2:notes">
            <a:extLst>
              <a:ext uri="{FF2B5EF4-FFF2-40B4-BE49-F238E27FC236}">
                <a16:creationId xmlns:a16="http://schemas.microsoft.com/office/drawing/2014/main" id="{90ABA93F-DABF-A964-1CCE-17BC788BF99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n-US" sz="2800" dirty="0"/>
              <a:t>Interestingly, in the </a:t>
            </a:r>
            <a:r>
              <a:rPr lang="en-US" sz="2800" b="1" dirty="0"/>
              <a:t>summer hemisphere</a:t>
            </a:r>
            <a:r>
              <a:rPr lang="en-US" sz="2800" dirty="0"/>
              <a:t>, </a:t>
            </a:r>
            <a:r>
              <a:rPr lang="en-US" sz="2800" b="1" dirty="0"/>
              <a:t>barriers</a:t>
            </a:r>
            <a:r>
              <a:rPr lang="en-US" sz="2800" dirty="0"/>
              <a:t> shifts were </a:t>
            </a:r>
            <a:r>
              <a:rPr lang="en-US" sz="2800" b="1" dirty="0"/>
              <a:t>equally strong</a:t>
            </a:r>
            <a:r>
              <a:rPr lang="en-US" sz="2800" dirty="0"/>
              <a:t>,  but arose from a different mechanism: </a:t>
            </a:r>
            <a:r>
              <a:rPr lang="en-US" sz="2800" b="1" dirty="0"/>
              <a:t>enhanced isentropic mixing</a:t>
            </a:r>
            <a:r>
              <a:rPr lang="en-US" sz="2800" dirty="0"/>
              <a:t>.</a:t>
            </a:r>
          </a:p>
          <a:p>
            <a:pPr>
              <a:buNone/>
            </a:pPr>
            <a:endParaRPr lang="en-US" sz="2800" dirty="0"/>
          </a:p>
          <a:p>
            <a:pPr>
              <a:buNone/>
            </a:pPr>
            <a:r>
              <a:rPr lang="en-US" sz="2800" kern="0" dirty="0">
                <a:solidFill>
                  <a:srgbClr val="000000"/>
                </a:solidFill>
                <a:effectLst/>
                <a:latin typeface="Calibri" panose="020F0502020204030204" pitchFamily="34" charset="0"/>
                <a:ea typeface="Times New Roman" panose="02020603050405020304" pitchFamily="18" charset="0"/>
              </a:rPr>
              <a:t>Right Figure  is similar to the left Figure but shows QBOE composited anomalies in equivalent length (EQLEN in shading). Positive EQLEN anomalies (pink shading) indicate increased contour elongation and mixing associated with enhanced wave breaking, while negative anomalies (green shading) suggest reduced mixing. </a:t>
            </a:r>
          </a:p>
          <a:p>
            <a:pPr>
              <a:buNone/>
            </a:pPr>
            <a:endParaRPr lang="en-US" sz="2800" dirty="0"/>
          </a:p>
          <a:p>
            <a:pPr>
              <a:buNone/>
            </a:pPr>
            <a:r>
              <a:rPr lang="en-US" sz="2800" dirty="0"/>
              <a:t>In the presence of QBO westerlies, </a:t>
            </a:r>
            <a:r>
              <a:rPr lang="en-US" sz="2800" b="1" dirty="0"/>
              <a:t>Rossby waves can cross the equator</a:t>
            </a:r>
            <a:r>
              <a:rPr lang="en-US" sz="2800" dirty="0"/>
              <a:t>, triggering mixing and flattening tracer gradients in the summer subtropics. This broadens the tracer transition zone and shifts the </a:t>
            </a:r>
            <a:r>
              <a:rPr lang="en-US" sz="2800" b="1" dirty="0"/>
              <a:t>barriers</a:t>
            </a:r>
            <a:r>
              <a:rPr lang="en-US" sz="2800" dirty="0"/>
              <a:t> poleward, even without a strong residual circulation anomaly.</a:t>
            </a:r>
          </a:p>
        </p:txBody>
      </p:sp>
      <p:sp>
        <p:nvSpPr>
          <p:cNvPr id="86" name="Google Shape;86;p12:notes">
            <a:extLst>
              <a:ext uri="{FF2B5EF4-FFF2-40B4-BE49-F238E27FC236}">
                <a16:creationId xmlns:a16="http://schemas.microsoft.com/office/drawing/2014/main" id="{08E6FE64-80F0-B53E-F2B9-6F1C89E7DE1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3197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a:extLst>
            <a:ext uri="{FF2B5EF4-FFF2-40B4-BE49-F238E27FC236}">
              <a16:creationId xmlns:a16="http://schemas.microsoft.com/office/drawing/2014/main" id="{64264668-9E0C-991F-4B53-7B390355E1F3}"/>
            </a:ext>
          </a:extLst>
        </p:cNvPr>
        <p:cNvGrpSpPr/>
        <p:nvPr/>
      </p:nvGrpSpPr>
      <p:grpSpPr>
        <a:xfrm>
          <a:off x="0" y="0"/>
          <a:ext cx="0" cy="0"/>
          <a:chOff x="0" y="0"/>
          <a:chExt cx="0" cy="0"/>
        </a:xfrm>
      </p:grpSpPr>
      <p:sp>
        <p:nvSpPr>
          <p:cNvPr id="112" name="Google Shape;112;p15:notes">
            <a:extLst>
              <a:ext uri="{FF2B5EF4-FFF2-40B4-BE49-F238E27FC236}">
                <a16:creationId xmlns:a16="http://schemas.microsoft.com/office/drawing/2014/main" id="{5B3D10F5-5DA3-E727-E9B2-C13DCD58A32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5:notes">
            <a:extLst>
              <a:ext uri="{FF2B5EF4-FFF2-40B4-BE49-F238E27FC236}">
                <a16:creationId xmlns:a16="http://schemas.microsoft.com/office/drawing/2014/main" id="{4F941DC6-D145-8916-C99F-E1910263F19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457200" algn="just" defTabSz="914400" rtl="0" eaLnBrk="1" fontAlgn="auto" latinLnBrk="0" hangingPunct="1">
              <a:lnSpc>
                <a:spcPct val="115000"/>
              </a:lnSpc>
              <a:spcBef>
                <a:spcPts val="0"/>
              </a:spcBef>
              <a:spcAft>
                <a:spcPts val="0"/>
              </a:spcAft>
              <a:buClr>
                <a:srgbClr val="000000"/>
              </a:buClr>
              <a:buSzPts val="1400"/>
              <a:buFont typeface="Arial"/>
              <a:buNone/>
              <a:tabLst/>
              <a:defRPr/>
            </a:pPr>
            <a:r>
              <a:rPr lang="en-US" sz="1800"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Previous studies have found a significant southward shift of the tropical pipe during the early 21st century.</a:t>
            </a:r>
            <a:endParaRPr lang="uk-UA" sz="1800" kern="100" dirty="0">
              <a:effectLst/>
              <a:latin typeface="Aptos" panose="020B0004020202020204" pitchFamily="34" charset="0"/>
              <a:ea typeface="Aptos" panose="020B0004020202020204" pitchFamily="34" charset="0"/>
              <a:cs typeface="Arial" panose="020B0604020202020204" pitchFamily="34" charset="0"/>
            </a:endParaRPr>
          </a:p>
          <a:p>
            <a:pPr marL="0" lvl="0" indent="457200" algn="just" rtl="0">
              <a:lnSpc>
                <a:spcPct val="115000"/>
              </a:lnSpc>
              <a:spcBef>
                <a:spcPts val="0"/>
              </a:spcBef>
              <a:spcAft>
                <a:spcPts val="0"/>
              </a:spcAft>
              <a:buNone/>
            </a:pPr>
            <a:endParaRPr lang="en-US" sz="1800" dirty="0">
              <a:latin typeface="Arial"/>
              <a:ea typeface="Arial"/>
              <a:cs typeface="Arial"/>
              <a:sym typeface="Arial"/>
            </a:endParaRPr>
          </a:p>
          <a:p>
            <a:pPr>
              <a:buNone/>
            </a:pPr>
            <a:r>
              <a:rPr lang="en-US" sz="2800" dirty="0"/>
              <a:t>From 2004 to 2012, we also found a </a:t>
            </a:r>
            <a:r>
              <a:rPr lang="en-US" sz="2800" b="1" dirty="0"/>
              <a:t>clear southward shift of the subtropical barriers in both hemispheres</a:t>
            </a:r>
            <a:r>
              <a:rPr lang="en-US" sz="2800" dirty="0"/>
              <a:t>, as seen in tracer diagnostics from both MLS and MIPAS (down left panels).</a:t>
            </a:r>
          </a:p>
          <a:p>
            <a:pPr marL="0" lvl="0" indent="457200" algn="just" rtl="0">
              <a:lnSpc>
                <a:spcPct val="115000"/>
              </a:lnSpc>
              <a:spcBef>
                <a:spcPts val="0"/>
              </a:spcBef>
              <a:spcAft>
                <a:spcPts val="0"/>
              </a:spcAft>
              <a:buNone/>
            </a:pPr>
            <a:endParaRPr sz="1800" dirty="0">
              <a:latin typeface="Arial"/>
              <a:ea typeface="Arial"/>
              <a:cs typeface="Arial"/>
              <a:sym typeface="Arial"/>
            </a:endParaRPr>
          </a:p>
        </p:txBody>
      </p:sp>
      <p:sp>
        <p:nvSpPr>
          <p:cNvPr id="114" name="Google Shape;114;p15:notes">
            <a:extLst>
              <a:ext uri="{FF2B5EF4-FFF2-40B4-BE49-F238E27FC236}">
                <a16:creationId xmlns:a16="http://schemas.microsoft.com/office/drawing/2014/main" id="{BA5AA069-BFC5-2A8E-FEEB-49998BC1D6D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416032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a:extLst>
            <a:ext uri="{FF2B5EF4-FFF2-40B4-BE49-F238E27FC236}">
              <a16:creationId xmlns:a16="http://schemas.microsoft.com/office/drawing/2014/main" id="{DB20A802-8E54-B75B-47B7-060F29A2468C}"/>
            </a:ext>
          </a:extLst>
        </p:cNvPr>
        <p:cNvGrpSpPr/>
        <p:nvPr/>
      </p:nvGrpSpPr>
      <p:grpSpPr>
        <a:xfrm>
          <a:off x="0" y="0"/>
          <a:ext cx="0" cy="0"/>
          <a:chOff x="0" y="0"/>
          <a:chExt cx="0" cy="0"/>
        </a:xfrm>
      </p:grpSpPr>
      <p:sp>
        <p:nvSpPr>
          <p:cNvPr id="112" name="Google Shape;112;p15:notes">
            <a:extLst>
              <a:ext uri="{FF2B5EF4-FFF2-40B4-BE49-F238E27FC236}">
                <a16:creationId xmlns:a16="http://schemas.microsoft.com/office/drawing/2014/main" id="{F44DDD48-1F9C-0F20-1C64-3D96D941876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5:notes">
            <a:extLst>
              <a:ext uri="{FF2B5EF4-FFF2-40B4-BE49-F238E27FC236}">
                <a16:creationId xmlns:a16="http://schemas.microsoft.com/office/drawing/2014/main" id="{1BE0B84F-C508-A0EE-3240-DB797D9726A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r>
              <a:rPr lang="en-US" sz="2800" b="1" dirty="0"/>
              <a:t>WACCM</a:t>
            </a:r>
            <a:r>
              <a:rPr lang="en-US" sz="2800" dirty="0"/>
              <a:t>, with prescribed SSTs and QBO from observations, captures the direction of this trend but underestimates the amplitude (down-right panels).</a:t>
            </a:r>
          </a:p>
          <a:p>
            <a:pPr marL="0" lvl="0" indent="457200" algn="just" rtl="0">
              <a:lnSpc>
                <a:spcPct val="115000"/>
              </a:lnSpc>
              <a:spcBef>
                <a:spcPts val="0"/>
              </a:spcBef>
              <a:spcAft>
                <a:spcPts val="0"/>
              </a:spcAft>
              <a:buNone/>
            </a:pPr>
            <a:endParaRPr sz="1800" dirty="0">
              <a:latin typeface="Arial"/>
              <a:ea typeface="Arial"/>
              <a:cs typeface="Arial"/>
              <a:sym typeface="Arial"/>
            </a:endParaRPr>
          </a:p>
        </p:txBody>
      </p:sp>
      <p:sp>
        <p:nvSpPr>
          <p:cNvPr id="114" name="Google Shape;114;p15:notes">
            <a:extLst>
              <a:ext uri="{FF2B5EF4-FFF2-40B4-BE49-F238E27FC236}">
                <a16:creationId xmlns:a16="http://schemas.microsoft.com/office/drawing/2014/main" id="{C5365D37-7808-B7C0-77EA-4216A5773BE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308522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a:extLst>
            <a:ext uri="{FF2B5EF4-FFF2-40B4-BE49-F238E27FC236}">
              <a16:creationId xmlns:a16="http://schemas.microsoft.com/office/drawing/2014/main" id="{6EE327BD-320B-DD76-D0B3-2F7AC4538535}"/>
            </a:ext>
          </a:extLst>
        </p:cNvPr>
        <p:cNvGrpSpPr/>
        <p:nvPr/>
      </p:nvGrpSpPr>
      <p:grpSpPr>
        <a:xfrm>
          <a:off x="0" y="0"/>
          <a:ext cx="0" cy="0"/>
          <a:chOff x="0" y="0"/>
          <a:chExt cx="0" cy="0"/>
        </a:xfrm>
      </p:grpSpPr>
      <p:sp>
        <p:nvSpPr>
          <p:cNvPr id="112" name="Google Shape;112;p15:notes">
            <a:extLst>
              <a:ext uri="{FF2B5EF4-FFF2-40B4-BE49-F238E27FC236}">
                <a16:creationId xmlns:a16="http://schemas.microsoft.com/office/drawing/2014/main" id="{4464D34A-D533-55BE-9223-8920F5638C8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5:notes">
            <a:extLst>
              <a:ext uri="{FF2B5EF4-FFF2-40B4-BE49-F238E27FC236}">
                <a16:creationId xmlns:a16="http://schemas.microsoft.com/office/drawing/2014/main" id="{4807D42B-4A3B-795E-50F4-CE5C746D77E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n-US" sz="2800" dirty="0"/>
              <a:t>These trends are </a:t>
            </a:r>
            <a:r>
              <a:rPr lang="en-US" sz="2800" b="1" dirty="0"/>
              <a:t>not reflected in the dynamical metrics</a:t>
            </a:r>
            <a:r>
              <a:rPr lang="en-US" sz="2800" dirty="0"/>
              <a:t>. This supports previous conclusions: </a:t>
            </a:r>
            <a:r>
              <a:rPr lang="en-US" sz="2800" b="1" dirty="0"/>
              <a:t>chemical metrics integrate the full transport response</a:t>
            </a:r>
            <a:r>
              <a:rPr lang="en-US" sz="2800" dirty="0"/>
              <a:t>, while dynamical ones are too localized to capture such long-term changes.</a:t>
            </a:r>
          </a:p>
          <a:p>
            <a:r>
              <a:rPr lang="en-US" sz="2800" dirty="0"/>
              <a:t>Moreover, this trend disappears over longer time periods, suggesting it is </a:t>
            </a:r>
            <a:r>
              <a:rPr lang="en-US" sz="2800" b="1" dirty="0"/>
              <a:t>likely internal variability</a:t>
            </a:r>
            <a:r>
              <a:rPr lang="en-US" sz="2800" dirty="0"/>
              <a:t>, not an externally forced climate signal.</a:t>
            </a:r>
          </a:p>
          <a:p>
            <a:endParaRPr lang="en-US" sz="1800" kern="0" dirty="0">
              <a:solidFill>
                <a:srgbClr val="000000"/>
              </a:solidFill>
              <a:effectLst/>
              <a:latin typeface="Calibri" panose="020F0502020204030204" pitchFamily="34" charset="0"/>
              <a:ea typeface="Arial"/>
              <a:cs typeface="Arial"/>
              <a:sym typeface="Arial"/>
            </a:endParaRPr>
          </a:p>
          <a:p>
            <a:pPr marL="0" marR="0" lvl="0" indent="457200" algn="just" defTabSz="914400" rtl="0" eaLnBrk="1" fontAlgn="auto" latinLnBrk="0" hangingPunct="1">
              <a:lnSpc>
                <a:spcPct val="115000"/>
              </a:lnSpc>
              <a:spcBef>
                <a:spcPts val="0"/>
              </a:spcBef>
              <a:spcAft>
                <a:spcPts val="0"/>
              </a:spcAft>
              <a:buClr>
                <a:srgbClr val="000000"/>
              </a:buClr>
              <a:buSzPts val="1400"/>
              <a:buFont typeface="Arial"/>
              <a:buNone/>
              <a:tabLst/>
              <a:defRPr/>
            </a:pPr>
            <a:r>
              <a:rPr lang="en-US" sz="1800"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quantitative differences between observed and modeled trends may suggest additional variability not accounted for by the linear QBO or SST impacts.</a:t>
            </a:r>
            <a:endParaRPr lang="en-US" sz="1800" dirty="0">
              <a:latin typeface="Arial"/>
              <a:ea typeface="Arial"/>
              <a:cs typeface="Arial"/>
              <a:sym typeface="Arial"/>
            </a:endParaRPr>
          </a:p>
          <a:p>
            <a:pPr marL="0" lvl="0" indent="457200" algn="just" rtl="0">
              <a:lnSpc>
                <a:spcPct val="115000"/>
              </a:lnSpc>
              <a:spcBef>
                <a:spcPts val="0"/>
              </a:spcBef>
              <a:spcAft>
                <a:spcPts val="0"/>
              </a:spcAft>
              <a:buNone/>
            </a:pPr>
            <a:endParaRPr sz="1800" dirty="0">
              <a:latin typeface="Arial"/>
              <a:ea typeface="Arial"/>
              <a:cs typeface="Arial"/>
              <a:sym typeface="Arial"/>
            </a:endParaRPr>
          </a:p>
        </p:txBody>
      </p:sp>
      <p:sp>
        <p:nvSpPr>
          <p:cNvPr id="114" name="Google Shape;114;p15:notes">
            <a:extLst>
              <a:ext uri="{FF2B5EF4-FFF2-40B4-BE49-F238E27FC236}">
                <a16:creationId xmlns:a16="http://schemas.microsoft.com/office/drawing/2014/main" id="{B3CA3BF9-5D1C-2886-5012-CB0E7E0BD14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3562584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4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Назва та вміст" type="obj">
  <p:cSld name="OBJECT">
    <p:spTree>
      <p:nvGrpSpPr>
        <p:cNvPr id="1" name="Shape 23"/>
        <p:cNvGrpSpPr/>
        <p:nvPr/>
      </p:nvGrpSpPr>
      <p:grpSpPr>
        <a:xfrm>
          <a:off x="0" y="0"/>
          <a:ext cx="0" cy="0"/>
          <a:chOff x="0" y="0"/>
          <a:chExt cx="0" cy="0"/>
        </a:xfrm>
      </p:grpSpPr>
      <p:sp>
        <p:nvSpPr>
          <p:cNvPr id="24" name="Google Shape;24;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9" name="Google Shape;29;p51"/>
          <p:cNvCxnSpPr/>
          <p:nvPr/>
        </p:nvCxnSpPr>
        <p:spPr>
          <a:xfrm>
            <a:off x="715890" y="356812"/>
            <a:ext cx="0" cy="6492875"/>
          </a:xfrm>
          <a:prstGeom prst="straightConnector1">
            <a:avLst/>
          </a:prstGeom>
          <a:noFill/>
          <a:ln w="25400" cap="sq" cmpd="sng">
            <a:solidFill>
              <a:schemeClr val="accent2"/>
            </a:solidFill>
            <a:prstDash val="solid"/>
            <a:bevel/>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30"/>
        <p:cNvGrpSpPr/>
        <p:nvPr/>
      </p:nvGrpSpPr>
      <p:grpSpPr>
        <a:xfrm>
          <a:off x="0" y="0"/>
          <a:ext cx="0" cy="0"/>
          <a:chOff x="0" y="0"/>
          <a:chExt cx="0" cy="0"/>
        </a:xfrm>
      </p:grpSpPr>
      <p:sp>
        <p:nvSpPr>
          <p:cNvPr id="31" name="Google Shape;31;p52"/>
          <p:cNvSpPr>
            <a:spLocks noGrp="1"/>
          </p:cNvSpPr>
          <p:nvPr>
            <p:ph type="pic" idx="2"/>
          </p:nvPr>
        </p:nvSpPr>
        <p:spPr>
          <a:xfrm>
            <a:off x="444500" y="1511300"/>
            <a:ext cx="2603500" cy="5346700"/>
          </a:xfrm>
          <a:prstGeom prst="rect">
            <a:avLst/>
          </a:prstGeom>
          <a:solidFill>
            <a:srgbClr val="D6D8DF"/>
          </a:solidFill>
          <a:ln>
            <a:noFill/>
          </a:ln>
        </p:spPr>
      </p:sp>
      <p:sp>
        <p:nvSpPr>
          <p:cNvPr id="32" name="Google Shape;32;p52"/>
          <p:cNvSpPr>
            <a:spLocks noGrp="1"/>
          </p:cNvSpPr>
          <p:nvPr>
            <p:ph type="pic" idx="3"/>
          </p:nvPr>
        </p:nvSpPr>
        <p:spPr>
          <a:xfrm>
            <a:off x="3341608" y="-629"/>
            <a:ext cx="2603500" cy="5346700"/>
          </a:xfrm>
          <a:prstGeom prst="rect">
            <a:avLst/>
          </a:prstGeom>
          <a:solidFill>
            <a:srgbClr val="D6D8DF"/>
          </a:solidFill>
          <a:ln>
            <a:noFill/>
          </a:ln>
        </p:spPr>
      </p:sp>
      <p:sp>
        <p:nvSpPr>
          <p:cNvPr id="33" name="Google Shape;33;p52"/>
          <p:cNvSpPr>
            <a:spLocks noGrp="1"/>
          </p:cNvSpPr>
          <p:nvPr>
            <p:ph type="pic" idx="4"/>
          </p:nvPr>
        </p:nvSpPr>
        <p:spPr>
          <a:xfrm>
            <a:off x="6220611" y="1511300"/>
            <a:ext cx="2603500" cy="5346700"/>
          </a:xfrm>
          <a:prstGeom prst="rect">
            <a:avLst/>
          </a:prstGeom>
          <a:solidFill>
            <a:srgbClr val="D6D8DF"/>
          </a:solidFill>
          <a:ln>
            <a:noFill/>
          </a:ln>
        </p:spPr>
      </p:sp>
      <p:sp>
        <p:nvSpPr>
          <p:cNvPr id="34" name="Google Shape;34;p52"/>
          <p:cNvSpPr>
            <a:spLocks noGrp="1"/>
          </p:cNvSpPr>
          <p:nvPr>
            <p:ph type="pic" idx="5"/>
          </p:nvPr>
        </p:nvSpPr>
        <p:spPr>
          <a:xfrm>
            <a:off x="9117719" y="-629"/>
            <a:ext cx="2603500" cy="5346700"/>
          </a:xfrm>
          <a:prstGeom prst="rect">
            <a:avLst/>
          </a:prstGeom>
          <a:solidFill>
            <a:srgbClr val="D6D8DF"/>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osaic">
  <p:cSld name="Mosaic">
    <p:spTree>
      <p:nvGrpSpPr>
        <p:cNvPr id="1" name="Shape 35"/>
        <p:cNvGrpSpPr/>
        <p:nvPr/>
      </p:nvGrpSpPr>
      <p:grpSpPr>
        <a:xfrm>
          <a:off x="0" y="0"/>
          <a:ext cx="0" cy="0"/>
          <a:chOff x="0" y="0"/>
          <a:chExt cx="0" cy="0"/>
        </a:xfrm>
      </p:grpSpPr>
      <p:sp>
        <p:nvSpPr>
          <p:cNvPr id="36" name="Google Shape;36;p53"/>
          <p:cNvSpPr>
            <a:spLocks noGrp="1"/>
          </p:cNvSpPr>
          <p:nvPr>
            <p:ph type="pic" idx="2"/>
          </p:nvPr>
        </p:nvSpPr>
        <p:spPr>
          <a:xfrm>
            <a:off x="-14288" y="-9525"/>
            <a:ext cx="4016376" cy="3446463"/>
          </a:xfrm>
          <a:prstGeom prst="rect">
            <a:avLst/>
          </a:prstGeom>
          <a:noFill/>
          <a:ln>
            <a:noFill/>
          </a:ln>
        </p:spPr>
      </p:sp>
      <p:sp>
        <p:nvSpPr>
          <p:cNvPr id="37" name="Google Shape;37;p53"/>
          <p:cNvSpPr>
            <a:spLocks noGrp="1"/>
          </p:cNvSpPr>
          <p:nvPr>
            <p:ph type="pic" idx="3"/>
          </p:nvPr>
        </p:nvSpPr>
        <p:spPr>
          <a:xfrm>
            <a:off x="4002088" y="-9525"/>
            <a:ext cx="4016376" cy="3446463"/>
          </a:xfrm>
          <a:prstGeom prst="rect">
            <a:avLst/>
          </a:prstGeom>
          <a:noFill/>
          <a:ln>
            <a:noFill/>
          </a:ln>
        </p:spPr>
      </p:sp>
      <p:sp>
        <p:nvSpPr>
          <p:cNvPr id="38" name="Google Shape;38;p53"/>
          <p:cNvSpPr>
            <a:spLocks noGrp="1"/>
          </p:cNvSpPr>
          <p:nvPr>
            <p:ph type="pic" idx="4"/>
          </p:nvPr>
        </p:nvSpPr>
        <p:spPr>
          <a:xfrm>
            <a:off x="-14288" y="3436040"/>
            <a:ext cx="4016376" cy="3446463"/>
          </a:xfrm>
          <a:prstGeom prst="rect">
            <a:avLst/>
          </a:prstGeom>
          <a:noFill/>
          <a:ln>
            <a:noFill/>
          </a:ln>
        </p:spPr>
      </p:sp>
      <p:sp>
        <p:nvSpPr>
          <p:cNvPr id="39" name="Google Shape;39;p53"/>
          <p:cNvSpPr>
            <a:spLocks noGrp="1"/>
          </p:cNvSpPr>
          <p:nvPr>
            <p:ph type="pic" idx="5"/>
          </p:nvPr>
        </p:nvSpPr>
        <p:spPr>
          <a:xfrm>
            <a:off x="4002088" y="3436040"/>
            <a:ext cx="4016376" cy="3446463"/>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Diseño personalizado">
  <p:cSld name="2_Diseño personalizado">
    <p:spTree>
      <p:nvGrpSpPr>
        <p:cNvPr id="1" name="Shape 40"/>
        <p:cNvGrpSpPr/>
        <p:nvPr/>
      </p:nvGrpSpPr>
      <p:grpSpPr>
        <a:xfrm>
          <a:off x="0" y="0"/>
          <a:ext cx="0" cy="0"/>
          <a:chOff x="0" y="0"/>
          <a:chExt cx="0" cy="0"/>
        </a:xfrm>
      </p:grpSpPr>
      <p:sp>
        <p:nvSpPr>
          <p:cNvPr id="41" name="Google Shape;41;p54"/>
          <p:cNvSpPr>
            <a:spLocks noGrp="1"/>
          </p:cNvSpPr>
          <p:nvPr>
            <p:ph type="pic" idx="2"/>
          </p:nvPr>
        </p:nvSpPr>
        <p:spPr>
          <a:xfrm>
            <a:off x="0" y="0"/>
            <a:ext cx="6135993" cy="3446463"/>
          </a:xfrm>
          <a:prstGeom prst="rect">
            <a:avLst/>
          </a:prstGeom>
          <a:noFill/>
          <a:ln>
            <a:noFill/>
          </a:ln>
        </p:spPr>
      </p:sp>
      <p:sp>
        <p:nvSpPr>
          <p:cNvPr id="42" name="Google Shape;42;p54"/>
          <p:cNvSpPr>
            <a:spLocks noGrp="1"/>
          </p:cNvSpPr>
          <p:nvPr>
            <p:ph type="pic" idx="3"/>
          </p:nvPr>
        </p:nvSpPr>
        <p:spPr>
          <a:xfrm>
            <a:off x="6135993" y="3446463"/>
            <a:ext cx="6056007" cy="3411537"/>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
        <p:cNvGrpSpPr/>
        <p:nvPr/>
      </p:nvGrpSpPr>
      <p:grpSpPr>
        <a:xfrm>
          <a:off x="0" y="0"/>
          <a:ext cx="0" cy="0"/>
          <a:chOff x="0" y="0"/>
          <a:chExt cx="0" cy="0"/>
        </a:xfrm>
      </p:grpSpPr>
      <p:sp>
        <p:nvSpPr>
          <p:cNvPr id="48" name="Google Shape;48;p1"/>
          <p:cNvSpPr/>
          <p:nvPr/>
        </p:nvSpPr>
        <p:spPr>
          <a:xfrm>
            <a:off x="8650423" y="0"/>
            <a:ext cx="3541486" cy="6858000"/>
          </a:xfrm>
          <a:prstGeom prst="rect">
            <a:avLst/>
          </a:prstGeom>
          <a:solidFill>
            <a:srgbClr val="222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 name="Google Shape;49;p1"/>
          <p:cNvSpPr/>
          <p:nvPr/>
        </p:nvSpPr>
        <p:spPr>
          <a:xfrm>
            <a:off x="707036" y="469692"/>
            <a:ext cx="10777927" cy="5918616"/>
          </a:xfrm>
          <a:prstGeom prst="rect">
            <a:avLst/>
          </a:prstGeom>
          <a:noFill/>
          <a:ln w="25400" cap="flat" cmpd="sng">
            <a:solidFill>
              <a:schemeClr val="accent2">
                <a:alpha val="55686"/>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0" name="Google Shape;50;p1"/>
          <p:cNvSpPr txBox="1"/>
          <p:nvPr/>
        </p:nvSpPr>
        <p:spPr>
          <a:xfrm>
            <a:off x="949423" y="1911250"/>
            <a:ext cx="7701000"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dirty="0">
                <a:solidFill>
                  <a:schemeClr val="accent2"/>
                </a:solidFill>
                <a:latin typeface="+mj-lt"/>
                <a:ea typeface="Oswald"/>
                <a:cs typeface="Oswald"/>
                <a:sym typeface="Oswald"/>
              </a:rPr>
              <a:t>Stratospheric subtropical transport barriers: climatology, variability, and trends</a:t>
            </a:r>
            <a:endParaRPr dirty="0">
              <a:latin typeface="+mj-lt"/>
            </a:endParaRPr>
          </a:p>
        </p:txBody>
      </p:sp>
      <p:sp>
        <p:nvSpPr>
          <p:cNvPr id="51" name="Google Shape;51;p1"/>
          <p:cNvSpPr txBox="1"/>
          <p:nvPr/>
        </p:nvSpPr>
        <p:spPr>
          <a:xfrm>
            <a:off x="974144" y="3924780"/>
            <a:ext cx="5776800" cy="200100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929AAB"/>
              </a:buClr>
              <a:buSzPts val="1200"/>
              <a:buFont typeface="Arial"/>
              <a:buNone/>
            </a:pPr>
            <a:r>
              <a:rPr lang="en-US" b="1" dirty="0">
                <a:solidFill>
                  <a:srgbClr val="929AAB"/>
                </a:solidFill>
              </a:rPr>
              <a:t>Oksana Ivaniha </a:t>
            </a:r>
            <a:r>
              <a:rPr lang="en-US" dirty="0">
                <a:solidFill>
                  <a:srgbClr val="929AAB"/>
                </a:solidFill>
                <a:latin typeface="Arial"/>
                <a:ea typeface="Arial"/>
                <a:cs typeface="Arial"/>
                <a:sym typeface="Arial"/>
              </a:rPr>
              <a:t>(1), Marta Abalos (1), Natalia Calvo (1), Gabriele P. Stiller (2), Kasturi Shah (3), Sean Davis (4)</a:t>
            </a:r>
            <a:endParaRPr sz="1600" dirty="0"/>
          </a:p>
          <a:p>
            <a:pPr marL="457200" marR="0" lvl="0" indent="0" algn="l" rtl="0">
              <a:spcBef>
                <a:spcPts val="0"/>
              </a:spcBef>
              <a:spcAft>
                <a:spcPts val="0"/>
              </a:spcAft>
              <a:buNone/>
            </a:pPr>
            <a:endParaRPr sz="1200" dirty="0">
              <a:solidFill>
                <a:srgbClr val="929AAB"/>
              </a:solidFill>
            </a:endParaRPr>
          </a:p>
          <a:p>
            <a:pPr marL="228600" marR="0" lvl="0" indent="-228600" algn="l" rtl="0">
              <a:spcBef>
                <a:spcPts val="0"/>
              </a:spcBef>
              <a:spcAft>
                <a:spcPts val="0"/>
              </a:spcAft>
              <a:buClr>
                <a:srgbClr val="929AAB"/>
              </a:buClr>
              <a:buSzPts val="1200"/>
              <a:buFont typeface="Arial"/>
              <a:buAutoNum type="arabicPeriod"/>
            </a:pPr>
            <a:r>
              <a:rPr lang="en-US" sz="1200" dirty="0">
                <a:solidFill>
                  <a:srgbClr val="929AAB"/>
                </a:solidFill>
                <a:latin typeface="Arial"/>
                <a:ea typeface="Arial"/>
                <a:cs typeface="Arial"/>
                <a:sym typeface="Arial"/>
              </a:rPr>
              <a:t>Department of Earth Physics and Astrophysics, Universidad Complutense de Madrid, Madrid, Spain</a:t>
            </a:r>
            <a:endParaRPr dirty="0"/>
          </a:p>
          <a:p>
            <a:pPr marL="228600" marR="0" lvl="0" indent="-228600" algn="l" rtl="0">
              <a:spcBef>
                <a:spcPts val="0"/>
              </a:spcBef>
              <a:spcAft>
                <a:spcPts val="0"/>
              </a:spcAft>
              <a:buClr>
                <a:srgbClr val="929AAB"/>
              </a:buClr>
              <a:buSzPts val="1200"/>
              <a:buFont typeface="Arial"/>
              <a:buAutoNum type="arabicPeriod"/>
            </a:pPr>
            <a:r>
              <a:rPr lang="en-US" sz="1200" dirty="0">
                <a:solidFill>
                  <a:srgbClr val="929AAB"/>
                </a:solidFill>
                <a:latin typeface="Arial"/>
                <a:ea typeface="Arial"/>
                <a:cs typeface="Arial"/>
                <a:sym typeface="Arial"/>
              </a:rPr>
              <a:t>Karlsruhe Institute of Technology, IMK, P.O. Box 3640, 76021 Karlsruhe, Germany</a:t>
            </a:r>
            <a:endParaRPr dirty="0"/>
          </a:p>
          <a:p>
            <a:pPr marL="228600" marR="0" lvl="0" indent="-228600" algn="l" rtl="0">
              <a:spcBef>
                <a:spcPts val="0"/>
              </a:spcBef>
              <a:spcAft>
                <a:spcPts val="0"/>
              </a:spcAft>
              <a:buClr>
                <a:srgbClr val="929AAB"/>
              </a:buClr>
              <a:buSzPts val="1200"/>
              <a:buFont typeface="Arial"/>
              <a:buAutoNum type="arabicPeriod"/>
            </a:pPr>
            <a:r>
              <a:rPr lang="en-US" sz="1200" dirty="0">
                <a:solidFill>
                  <a:srgbClr val="929AAB"/>
                </a:solidFill>
                <a:latin typeface="Arial"/>
                <a:ea typeface="Arial"/>
                <a:cs typeface="Arial"/>
                <a:sym typeface="Arial"/>
              </a:rPr>
              <a:t>Department of Applied Mathematics and Theoretical Physics, University of Cambridge, Wilberforce Road, Cambridge CB3 0WA</a:t>
            </a:r>
            <a:endParaRPr sz="1200" dirty="0">
              <a:solidFill>
                <a:srgbClr val="929AAB"/>
              </a:solidFill>
              <a:latin typeface="Arial"/>
              <a:ea typeface="Arial"/>
              <a:cs typeface="Arial"/>
              <a:sym typeface="Arial"/>
            </a:endParaRPr>
          </a:p>
          <a:p>
            <a:pPr marL="228600" marR="0" lvl="0" indent="-228600" algn="l" rtl="0">
              <a:spcBef>
                <a:spcPts val="0"/>
              </a:spcBef>
              <a:spcAft>
                <a:spcPts val="0"/>
              </a:spcAft>
              <a:buClr>
                <a:srgbClr val="929AAB"/>
              </a:buClr>
              <a:buSzPts val="1200"/>
              <a:buFont typeface="Arial"/>
              <a:buAutoNum type="arabicPeriod"/>
            </a:pPr>
            <a:r>
              <a:rPr lang="en-US" sz="1200" dirty="0">
                <a:solidFill>
                  <a:srgbClr val="929AAB"/>
                </a:solidFill>
                <a:latin typeface="Arial"/>
                <a:ea typeface="Arial"/>
                <a:cs typeface="Arial"/>
                <a:sym typeface="Arial"/>
              </a:rPr>
              <a:t>NOAA Chemical Sciences Laboratory, Boulder, CO, USA</a:t>
            </a:r>
            <a:endParaRPr dirty="0"/>
          </a:p>
        </p:txBody>
      </p:sp>
      <p:pic>
        <p:nvPicPr>
          <p:cNvPr id="52" name="Google Shape;52;p1"/>
          <p:cNvPicPr preferRelativeResize="0"/>
          <p:nvPr/>
        </p:nvPicPr>
        <p:blipFill rotWithShape="1">
          <a:blip r:embed="rId3">
            <a:alphaModFix/>
          </a:blip>
          <a:srcRect r="30369"/>
          <a:stretch/>
        </p:blipFill>
        <p:spPr>
          <a:xfrm>
            <a:off x="7322717" y="1898133"/>
            <a:ext cx="5077101" cy="4286767"/>
          </a:xfrm>
          <a:prstGeom prst="rect">
            <a:avLst/>
          </a:prstGeom>
          <a:noFill/>
          <a:ln>
            <a:noFill/>
          </a:ln>
        </p:spPr>
      </p:pic>
      <p:pic>
        <p:nvPicPr>
          <p:cNvPr id="53" name="Google Shape;53;p1" descr="Universidad Complutense de Madrid | Instituto Ramón y Cajal de  Investigación Sanitaria"/>
          <p:cNvPicPr preferRelativeResize="0"/>
          <p:nvPr/>
        </p:nvPicPr>
        <p:blipFill rotWithShape="1">
          <a:blip r:embed="rId4">
            <a:alphaModFix/>
          </a:blip>
          <a:srcRect/>
          <a:stretch/>
        </p:blipFill>
        <p:spPr>
          <a:xfrm>
            <a:off x="5309755" y="522233"/>
            <a:ext cx="3179071" cy="817662"/>
          </a:xfrm>
          <a:prstGeom prst="rect">
            <a:avLst/>
          </a:prstGeom>
          <a:noFill/>
          <a:ln>
            <a:noFill/>
          </a:ln>
        </p:spPr>
      </p:pic>
      <p:pic>
        <p:nvPicPr>
          <p:cNvPr id="54" name="Google Shape;54;p1" descr="EGU General Assembly 2025"/>
          <p:cNvPicPr preferRelativeResize="0"/>
          <p:nvPr/>
        </p:nvPicPr>
        <p:blipFill rotWithShape="1">
          <a:blip r:embed="rId5">
            <a:alphaModFix/>
          </a:blip>
          <a:srcRect/>
          <a:stretch/>
        </p:blipFill>
        <p:spPr>
          <a:xfrm>
            <a:off x="707036" y="43522"/>
            <a:ext cx="3101963" cy="17725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34fd8c32b5e_0_36"/>
          <p:cNvSpPr txBox="1"/>
          <p:nvPr/>
        </p:nvSpPr>
        <p:spPr>
          <a:xfrm>
            <a:off x="195943" y="239486"/>
            <a:ext cx="11867876" cy="1202700"/>
          </a:xfrm>
          <a:prstGeom prst="rect">
            <a:avLst/>
          </a:prstGeom>
          <a:noFill/>
          <a:ln>
            <a:noFill/>
          </a:ln>
        </p:spPr>
        <p:txBody>
          <a:bodyPr spcFirstLastPara="1" wrap="square" lIns="91425" tIns="45700" rIns="91425" bIns="45700" anchor="t" anchorCtr="0">
            <a:noAutofit/>
          </a:bodyPr>
          <a:lstStyle/>
          <a:p>
            <a:pPr marL="0" marR="0" lvl="0" indent="0" algn="ctr" rtl="0">
              <a:lnSpc>
                <a:spcPct val="110909"/>
              </a:lnSpc>
              <a:spcBef>
                <a:spcPts val="0"/>
              </a:spcBef>
              <a:spcAft>
                <a:spcPts val="0"/>
              </a:spcAft>
              <a:buClr>
                <a:srgbClr val="33363F"/>
              </a:buClr>
              <a:buSzPts val="4400"/>
              <a:buFont typeface="Oswald"/>
              <a:buNone/>
            </a:pPr>
            <a:r>
              <a:rPr lang="en-US" sz="4400" dirty="0">
                <a:solidFill>
                  <a:srgbClr val="33363F"/>
                </a:solidFill>
                <a:latin typeface="+mj-lt"/>
                <a:ea typeface="Oswald"/>
                <a:cs typeface="Oswald"/>
                <a:sym typeface="Oswald"/>
              </a:rPr>
              <a:t>Conclusions</a:t>
            </a:r>
            <a:endParaRPr sz="4400" dirty="0">
              <a:solidFill>
                <a:srgbClr val="33363F"/>
              </a:solidFill>
              <a:latin typeface="+mj-lt"/>
              <a:ea typeface="Oswald"/>
              <a:cs typeface="Oswald"/>
              <a:sym typeface="Oswald"/>
            </a:endParaRPr>
          </a:p>
          <a:p>
            <a:pPr marL="0" marR="0" lvl="0" indent="0" algn="ctr" rtl="0">
              <a:lnSpc>
                <a:spcPct val="110909"/>
              </a:lnSpc>
              <a:spcBef>
                <a:spcPts val="0"/>
              </a:spcBef>
              <a:spcAft>
                <a:spcPts val="0"/>
              </a:spcAft>
              <a:buClr>
                <a:schemeClr val="dk1"/>
              </a:buClr>
              <a:buSzPts val="4400"/>
              <a:buFont typeface="Arial"/>
              <a:buNone/>
            </a:pPr>
            <a:endParaRPr sz="4400" dirty="0">
              <a:solidFill>
                <a:srgbClr val="33363F"/>
              </a:solidFill>
              <a:latin typeface="+mj-lt"/>
              <a:ea typeface="Oswald"/>
              <a:cs typeface="Oswald"/>
              <a:sym typeface="Oswald"/>
            </a:endParaRPr>
          </a:p>
        </p:txBody>
      </p:sp>
      <p:sp>
        <p:nvSpPr>
          <p:cNvPr id="126" name="Google Shape;126;g34fd8c32b5e_0_36"/>
          <p:cNvSpPr txBox="1"/>
          <p:nvPr/>
        </p:nvSpPr>
        <p:spPr>
          <a:xfrm>
            <a:off x="1639556" y="1306286"/>
            <a:ext cx="8581292" cy="5312228"/>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2400" kern="0" dirty="0">
                <a:solidFill>
                  <a:srgbClr val="000000"/>
                </a:solidFill>
                <a:effectLst/>
                <a:latin typeface="+mj-lt"/>
                <a:ea typeface="Times New Roman" panose="02020603050405020304" pitchFamily="18" charset="0"/>
              </a:rPr>
              <a:t>Tracer-based metrics provide more robust and consistent diagnostics of subtropical transport barriers than dynamical metrics.</a:t>
            </a:r>
          </a:p>
          <a:p>
            <a:pPr marL="285750" lvl="0" indent="-285750" algn="l" rtl="0">
              <a:spcBef>
                <a:spcPts val="0"/>
              </a:spcBef>
              <a:spcAft>
                <a:spcPts val="0"/>
              </a:spcAft>
              <a:buFont typeface="Arial" panose="020B0604020202020204" pitchFamily="34" charset="0"/>
              <a:buChar char="•"/>
            </a:pPr>
            <a:endParaRPr lang="en-US" sz="2400" kern="0" dirty="0">
              <a:solidFill>
                <a:srgbClr val="000000"/>
              </a:solidFill>
              <a:effectLst/>
              <a:latin typeface="+mj-lt"/>
              <a:ea typeface="Times New Roman" panose="02020603050405020304" pitchFamily="18" charset="0"/>
            </a:endParaRPr>
          </a:p>
          <a:p>
            <a:pPr marL="285750" lvl="0" indent="-285750" algn="l" rtl="0">
              <a:spcBef>
                <a:spcPts val="0"/>
              </a:spcBef>
              <a:spcAft>
                <a:spcPts val="0"/>
              </a:spcAft>
              <a:buFont typeface="Arial" panose="020B0604020202020204" pitchFamily="34" charset="0"/>
              <a:buChar char="•"/>
            </a:pPr>
            <a:r>
              <a:rPr lang="en-US" sz="2400" kern="0" dirty="0">
                <a:solidFill>
                  <a:srgbClr val="000000"/>
                </a:solidFill>
                <a:effectLst/>
                <a:latin typeface="+mj-lt"/>
                <a:ea typeface="Times New Roman" panose="02020603050405020304" pitchFamily="18" charset="0"/>
              </a:rPr>
              <a:t>The QBO is the key driver of year-to-year STB variability, with residual circulation dominant in winter and mixing in summer.</a:t>
            </a:r>
          </a:p>
          <a:p>
            <a:pPr marL="285750" lvl="0" indent="-285750" algn="l" rtl="0">
              <a:spcBef>
                <a:spcPts val="0"/>
              </a:spcBef>
              <a:spcAft>
                <a:spcPts val="0"/>
              </a:spcAft>
              <a:buFont typeface="Arial" panose="020B0604020202020204" pitchFamily="34" charset="0"/>
              <a:buChar char="•"/>
            </a:pPr>
            <a:endParaRPr lang="en-US" sz="2400" kern="0" dirty="0">
              <a:solidFill>
                <a:srgbClr val="000000"/>
              </a:solidFill>
              <a:effectLst/>
              <a:latin typeface="+mj-lt"/>
              <a:ea typeface="Times New Roman" panose="02020603050405020304" pitchFamily="18" charset="0"/>
            </a:endParaRPr>
          </a:p>
          <a:p>
            <a:pPr marL="285750" lvl="0" indent="-285750" algn="l" rtl="0">
              <a:spcBef>
                <a:spcPts val="0"/>
              </a:spcBef>
              <a:spcAft>
                <a:spcPts val="0"/>
              </a:spcAft>
              <a:buFont typeface="Arial" panose="020B0604020202020204" pitchFamily="34" charset="0"/>
              <a:buChar char="•"/>
            </a:pPr>
            <a:r>
              <a:rPr lang="en-US" sz="2400" kern="0" dirty="0">
                <a:solidFill>
                  <a:srgbClr val="000000"/>
                </a:solidFill>
                <a:effectLst/>
                <a:latin typeface="+mj-lt"/>
                <a:ea typeface="Times New Roman" panose="02020603050405020304" pitchFamily="18" charset="0"/>
              </a:rPr>
              <a:t>Recent southward shifts in STBs from 2005 to 2012 are robust across datasets, are partially captured by models, and reflect internal variability.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6"/>
          <p:cNvSpPr txBox="1"/>
          <p:nvPr/>
        </p:nvSpPr>
        <p:spPr>
          <a:xfrm>
            <a:off x="13197" y="25647"/>
            <a:ext cx="12165605" cy="1202837"/>
          </a:xfrm>
          <a:prstGeom prst="rect">
            <a:avLst/>
          </a:prstGeom>
          <a:noFill/>
          <a:ln>
            <a:noFill/>
          </a:ln>
        </p:spPr>
        <p:txBody>
          <a:bodyPr spcFirstLastPara="1" wrap="square" lIns="91425" tIns="45700" rIns="91425" bIns="45700" anchor="t" anchorCtr="0">
            <a:noAutofit/>
          </a:bodyPr>
          <a:lstStyle/>
          <a:p>
            <a:pPr marL="0" marR="0" lvl="0" indent="0" algn="ctr" rtl="0">
              <a:lnSpc>
                <a:spcPct val="110909"/>
              </a:lnSpc>
              <a:spcBef>
                <a:spcPts val="0"/>
              </a:spcBef>
              <a:spcAft>
                <a:spcPts val="0"/>
              </a:spcAft>
              <a:buClr>
                <a:srgbClr val="33363F"/>
              </a:buClr>
              <a:buSzPts val="4400"/>
              <a:buFont typeface="Oswald"/>
              <a:buNone/>
            </a:pPr>
            <a:r>
              <a:rPr lang="en-US" sz="4400" dirty="0">
                <a:solidFill>
                  <a:srgbClr val="33363F"/>
                </a:solidFill>
                <a:latin typeface="+mj-lt"/>
                <a:ea typeface="Oswald"/>
                <a:cs typeface="Oswald"/>
                <a:sym typeface="Oswald"/>
              </a:rPr>
              <a:t>Subtropical transport barriers (STBs)</a:t>
            </a:r>
            <a:endParaRPr sz="4400" dirty="0">
              <a:solidFill>
                <a:srgbClr val="33363F"/>
              </a:solidFill>
              <a:latin typeface="+mj-lt"/>
              <a:ea typeface="Oswald"/>
              <a:cs typeface="Oswald"/>
              <a:sym typeface="Oswald"/>
            </a:endParaRPr>
          </a:p>
        </p:txBody>
      </p:sp>
      <p:cxnSp>
        <p:nvCxnSpPr>
          <p:cNvPr id="61" name="Google Shape;61;p6"/>
          <p:cNvCxnSpPr/>
          <p:nvPr/>
        </p:nvCxnSpPr>
        <p:spPr>
          <a:xfrm>
            <a:off x="0" y="6004433"/>
            <a:ext cx="12192000" cy="0"/>
          </a:xfrm>
          <a:prstGeom prst="straightConnector1">
            <a:avLst/>
          </a:prstGeom>
          <a:noFill/>
          <a:ln w="9525" cap="flat" cmpd="sng">
            <a:solidFill>
              <a:srgbClr val="979393">
                <a:alpha val="40000"/>
              </a:srgbClr>
            </a:solidFill>
            <a:prstDash val="solid"/>
            <a:miter lim="800000"/>
            <a:headEnd type="none" w="sm" len="sm"/>
            <a:tailEnd type="none" w="sm" len="sm"/>
          </a:ln>
        </p:spPr>
      </p:cxnSp>
      <p:sp>
        <p:nvSpPr>
          <p:cNvPr id="62" name="Google Shape;62;p6"/>
          <p:cNvSpPr txBox="1"/>
          <p:nvPr/>
        </p:nvSpPr>
        <p:spPr>
          <a:xfrm>
            <a:off x="353268" y="1354273"/>
            <a:ext cx="6029700" cy="41646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chemeClr val="dk1"/>
              </a:buClr>
              <a:buSzPts val="1100"/>
              <a:buFont typeface="Arial"/>
              <a:buNone/>
            </a:pPr>
            <a:r>
              <a:rPr lang="en-US" sz="1600" b="1" dirty="0">
                <a:solidFill>
                  <a:srgbClr val="22242A"/>
                </a:solidFill>
                <a:latin typeface="+mj-lt"/>
                <a:ea typeface="Open Sans"/>
                <a:cs typeface="Open Sans"/>
                <a:sym typeface="Open Sans"/>
              </a:rPr>
              <a:t>Chemical (or tracers based) metrics:</a:t>
            </a:r>
            <a:endParaRPr sz="1600" b="1" dirty="0">
              <a:solidFill>
                <a:srgbClr val="22242A"/>
              </a:solidFill>
              <a:latin typeface="+mj-lt"/>
              <a:ea typeface="Open Sans"/>
              <a:cs typeface="Open Sans"/>
              <a:sym typeface="Open Sans"/>
            </a:endParaRPr>
          </a:p>
          <a:p>
            <a:pPr marL="0" marR="0" lvl="0" indent="0" algn="l" rtl="0">
              <a:lnSpc>
                <a:spcPct val="100000"/>
              </a:lnSpc>
              <a:spcBef>
                <a:spcPts val="1200"/>
              </a:spcBef>
              <a:spcAft>
                <a:spcPts val="0"/>
              </a:spcAft>
              <a:buClr>
                <a:schemeClr val="dk1"/>
              </a:buClr>
              <a:buSzPts val="1600"/>
              <a:buFont typeface="Arial"/>
              <a:buNone/>
            </a:pPr>
            <a:r>
              <a:rPr lang="en-US" sz="1600" dirty="0">
                <a:solidFill>
                  <a:srgbClr val="22242A"/>
                </a:solidFill>
                <a:latin typeface="+mj-lt"/>
                <a:ea typeface="Open Sans"/>
                <a:cs typeface="Open Sans"/>
                <a:sym typeface="Open Sans"/>
              </a:rPr>
              <a:t>Long-lived tracers: N₂O, CH₄, and SF₆ (and AoA)</a:t>
            </a:r>
            <a:endParaRPr sz="1600" dirty="0">
              <a:latin typeface="+mj-lt"/>
            </a:endParaRPr>
          </a:p>
          <a:p>
            <a:pPr marL="342891" marR="0" lvl="0" indent="-342891" algn="l" rtl="0">
              <a:lnSpc>
                <a:spcPct val="100000"/>
              </a:lnSpc>
              <a:spcBef>
                <a:spcPts val="1200"/>
              </a:spcBef>
              <a:spcAft>
                <a:spcPts val="0"/>
              </a:spcAft>
              <a:buClr>
                <a:schemeClr val="dk1"/>
              </a:buClr>
              <a:buSzPts val="1600"/>
              <a:buFont typeface="Arial"/>
              <a:buAutoNum type="arabicPeriod"/>
            </a:pPr>
            <a:r>
              <a:rPr lang="en-US" sz="1600" b="1" dirty="0">
                <a:solidFill>
                  <a:srgbClr val="22242A"/>
                </a:solidFill>
                <a:latin typeface="+mj-lt"/>
                <a:ea typeface="Open Sans"/>
                <a:cs typeface="Open Sans"/>
                <a:sym typeface="Open Sans"/>
              </a:rPr>
              <a:t>1-Sigma</a:t>
            </a:r>
            <a:endParaRPr sz="1600" b="1" dirty="0">
              <a:solidFill>
                <a:srgbClr val="22242A"/>
              </a:solidFill>
              <a:latin typeface="+mj-lt"/>
              <a:ea typeface="Open Sans"/>
              <a:cs typeface="Open Sans"/>
              <a:sym typeface="Open Sans"/>
            </a:endParaRPr>
          </a:p>
          <a:p>
            <a:pPr marL="342891" marR="0" lvl="0" indent="-342891" algn="l" rtl="0">
              <a:lnSpc>
                <a:spcPct val="100000"/>
              </a:lnSpc>
              <a:spcBef>
                <a:spcPts val="1200"/>
              </a:spcBef>
              <a:spcAft>
                <a:spcPts val="0"/>
              </a:spcAft>
              <a:buClr>
                <a:schemeClr val="dk1"/>
              </a:buClr>
              <a:buSzPts val="1600"/>
              <a:buFont typeface="Arial"/>
              <a:buAutoNum type="arabicPeriod"/>
            </a:pPr>
            <a:r>
              <a:rPr lang="en-US" sz="1600" b="1" dirty="0">
                <a:solidFill>
                  <a:srgbClr val="22242A"/>
                </a:solidFill>
                <a:latin typeface="+mj-lt"/>
                <a:ea typeface="Open Sans"/>
                <a:cs typeface="Open Sans"/>
                <a:sym typeface="Open Sans"/>
              </a:rPr>
              <a:t>Gradient Weighted Latitude (GWL)</a:t>
            </a:r>
            <a:endParaRPr sz="1600" dirty="0">
              <a:latin typeface="+mj-lt"/>
            </a:endParaRPr>
          </a:p>
          <a:p>
            <a:pPr marL="342891" marR="0" lvl="0" indent="-342891" algn="l" rtl="0">
              <a:lnSpc>
                <a:spcPct val="100000"/>
              </a:lnSpc>
              <a:spcBef>
                <a:spcPts val="1200"/>
              </a:spcBef>
              <a:spcAft>
                <a:spcPts val="0"/>
              </a:spcAft>
              <a:buClr>
                <a:schemeClr val="dk1"/>
              </a:buClr>
              <a:buSzPts val="1600"/>
              <a:buFont typeface="Arial"/>
              <a:buAutoNum type="arabicPeriod"/>
            </a:pPr>
            <a:r>
              <a:rPr lang="en-US" sz="1600" b="1" dirty="0">
                <a:solidFill>
                  <a:srgbClr val="22242A"/>
                </a:solidFill>
                <a:latin typeface="+mj-lt"/>
                <a:ea typeface="Open Sans"/>
                <a:cs typeface="Open Sans"/>
                <a:sym typeface="Open Sans"/>
              </a:rPr>
              <a:t>Probability Distribution Functions (PDFs)</a:t>
            </a:r>
            <a:endParaRPr sz="1600" b="1" dirty="0">
              <a:solidFill>
                <a:srgbClr val="22242A"/>
              </a:solidFill>
              <a:latin typeface="+mj-lt"/>
              <a:ea typeface="Open Sans"/>
              <a:cs typeface="Open Sans"/>
              <a:sym typeface="Open Sans"/>
            </a:endParaRPr>
          </a:p>
          <a:p>
            <a:pPr marL="457200" marR="0" lvl="0" indent="0" algn="l" rtl="0">
              <a:lnSpc>
                <a:spcPct val="100000"/>
              </a:lnSpc>
              <a:spcBef>
                <a:spcPts val="1200"/>
              </a:spcBef>
              <a:spcAft>
                <a:spcPts val="0"/>
              </a:spcAft>
              <a:buNone/>
            </a:pPr>
            <a:endParaRPr sz="1600" b="1" dirty="0">
              <a:solidFill>
                <a:srgbClr val="22242A"/>
              </a:solidFill>
              <a:latin typeface="+mj-lt"/>
              <a:ea typeface="Open Sans"/>
              <a:cs typeface="Open Sans"/>
              <a:sym typeface="Open Sans"/>
            </a:endParaRPr>
          </a:p>
          <a:p>
            <a:pPr marL="0" marR="0" lvl="0" indent="0" algn="l" rtl="0">
              <a:lnSpc>
                <a:spcPct val="100000"/>
              </a:lnSpc>
              <a:spcBef>
                <a:spcPts val="1200"/>
              </a:spcBef>
              <a:spcAft>
                <a:spcPts val="0"/>
              </a:spcAft>
              <a:buNone/>
            </a:pPr>
            <a:r>
              <a:rPr lang="en-US" sz="1600" b="1" dirty="0">
                <a:solidFill>
                  <a:srgbClr val="22242A"/>
                </a:solidFill>
                <a:latin typeface="+mj-lt"/>
                <a:ea typeface="Open Sans"/>
                <a:cs typeface="Open Sans"/>
                <a:sym typeface="Open Sans"/>
              </a:rPr>
              <a:t>Dynamical metrics:</a:t>
            </a:r>
            <a:endParaRPr sz="1600" dirty="0">
              <a:latin typeface="+mj-lt"/>
            </a:endParaRPr>
          </a:p>
          <a:p>
            <a:pPr marL="342891" lvl="0" indent="-342891" algn="l" rtl="0">
              <a:spcBef>
                <a:spcPts val="1200"/>
              </a:spcBef>
              <a:spcAft>
                <a:spcPts val="0"/>
              </a:spcAft>
              <a:buClr>
                <a:schemeClr val="dk1"/>
              </a:buClr>
              <a:buSzPts val="1600"/>
              <a:buAutoNum type="arabicPeriod"/>
            </a:pPr>
            <a:r>
              <a:rPr lang="en-US" sz="1600" b="1" dirty="0">
                <a:solidFill>
                  <a:srgbClr val="22242A"/>
                </a:solidFill>
                <a:latin typeface="+mj-lt"/>
                <a:ea typeface="Open Sans"/>
                <a:cs typeface="Open Sans"/>
                <a:sym typeface="Open Sans"/>
              </a:rPr>
              <a:t>Residual Circulation Zero Crossing (𝑤* = 0) </a:t>
            </a:r>
            <a:endParaRPr sz="1600" b="1" dirty="0">
              <a:solidFill>
                <a:srgbClr val="22242A"/>
              </a:solidFill>
              <a:latin typeface="+mj-lt"/>
              <a:ea typeface="Open Sans"/>
              <a:cs typeface="Open Sans"/>
              <a:sym typeface="Open Sans"/>
            </a:endParaRPr>
          </a:p>
          <a:p>
            <a:pPr marL="342891" lvl="0" indent="-342891" algn="l" rtl="0">
              <a:spcBef>
                <a:spcPts val="1200"/>
              </a:spcBef>
              <a:spcAft>
                <a:spcPts val="0"/>
              </a:spcAft>
              <a:buClr>
                <a:schemeClr val="dk1"/>
              </a:buClr>
              <a:buSzPts val="1600"/>
              <a:buAutoNum type="arabicPeriod"/>
            </a:pPr>
            <a:r>
              <a:rPr lang="en-US" sz="1600" b="1" dirty="0">
                <a:solidFill>
                  <a:srgbClr val="22242A"/>
                </a:solidFill>
                <a:latin typeface="+mj-lt"/>
                <a:ea typeface="Open Sans"/>
                <a:cs typeface="Open Sans"/>
                <a:sym typeface="Open Sans"/>
              </a:rPr>
              <a:t>Zonal Wind Zero Crossing (ū = 0)</a:t>
            </a:r>
            <a:endParaRPr sz="1600" b="1" dirty="0">
              <a:solidFill>
                <a:srgbClr val="22242A"/>
              </a:solidFill>
              <a:latin typeface="+mj-lt"/>
              <a:ea typeface="Open Sans"/>
              <a:cs typeface="Open Sans"/>
              <a:sym typeface="Open Sans"/>
            </a:endParaRPr>
          </a:p>
          <a:p>
            <a:pPr marL="342891" lvl="0" indent="-342891" algn="l" rtl="0">
              <a:spcBef>
                <a:spcPts val="1200"/>
              </a:spcBef>
              <a:spcAft>
                <a:spcPts val="0"/>
              </a:spcAft>
              <a:buClr>
                <a:schemeClr val="dk1"/>
              </a:buClr>
              <a:buSzPts val="1600"/>
              <a:buAutoNum type="arabicPeriod"/>
            </a:pPr>
            <a:r>
              <a:rPr lang="en-US" sz="1600" b="1" dirty="0">
                <a:solidFill>
                  <a:srgbClr val="22242A"/>
                </a:solidFill>
                <a:latin typeface="+mj-lt"/>
                <a:ea typeface="Open Sans"/>
                <a:cs typeface="Open Sans"/>
                <a:sym typeface="Open Sans"/>
              </a:rPr>
              <a:t>Maximum Gradient of Equivalent Length (EQLEN)</a:t>
            </a:r>
            <a:endParaRPr sz="1600" dirty="0">
              <a:latin typeface="+mj-lt"/>
            </a:endParaRPr>
          </a:p>
          <a:p>
            <a:pPr marL="0" marR="0" lvl="0" indent="0" algn="l" rtl="0">
              <a:lnSpc>
                <a:spcPct val="100000"/>
              </a:lnSpc>
              <a:spcBef>
                <a:spcPts val="1200"/>
              </a:spcBef>
              <a:spcAft>
                <a:spcPts val="1200"/>
              </a:spcAft>
              <a:buNone/>
            </a:pPr>
            <a:endParaRPr sz="1600" b="1" dirty="0">
              <a:solidFill>
                <a:srgbClr val="22242A"/>
              </a:solidFill>
              <a:latin typeface="+mj-lt"/>
              <a:ea typeface="Open Sans"/>
              <a:cs typeface="Open Sans"/>
              <a:sym typeface="Open Sans"/>
            </a:endParaRPr>
          </a:p>
        </p:txBody>
      </p:sp>
      <p:pic>
        <p:nvPicPr>
          <p:cNvPr id="63" name="Google Shape;63;p6"/>
          <p:cNvPicPr preferRelativeResize="0"/>
          <p:nvPr/>
        </p:nvPicPr>
        <p:blipFill rotWithShape="1">
          <a:blip r:embed="rId3">
            <a:alphaModFix/>
          </a:blip>
          <a:srcRect/>
          <a:stretch/>
        </p:blipFill>
        <p:spPr>
          <a:xfrm>
            <a:off x="5809919" y="1117822"/>
            <a:ext cx="6028813" cy="4385905"/>
          </a:xfrm>
          <a:prstGeom prst="rect">
            <a:avLst/>
          </a:prstGeom>
          <a:noFill/>
          <a:ln>
            <a:noFill/>
          </a:ln>
        </p:spPr>
      </p:pic>
      <p:sp>
        <p:nvSpPr>
          <p:cNvPr id="64" name="Google Shape;64;p6"/>
          <p:cNvSpPr txBox="1"/>
          <p:nvPr/>
        </p:nvSpPr>
        <p:spPr>
          <a:xfrm>
            <a:off x="330095" y="6004414"/>
            <a:ext cx="11370207" cy="72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chemeClr val="tx1"/>
                </a:solidFill>
                <a:latin typeface="+mj-lt"/>
                <a:ea typeface="Open Sans" panose="020B0606030504020204" pitchFamily="34" charset="0"/>
                <a:cs typeface="Open Sans" panose="020B0606030504020204" pitchFamily="34" charset="0"/>
              </a:rPr>
              <a:t>Task: Analysis of STBs climatology, variability and trends using WACCM, ERA5 and satellite (MLS and MIPAS) data.</a:t>
            </a:r>
            <a:endParaRPr sz="1800" b="1" dirty="0">
              <a:solidFill>
                <a:schemeClr val="tx1"/>
              </a:solidFill>
              <a:latin typeface="+mj-lt"/>
              <a:ea typeface="Open Sans" panose="020B0606030504020204" pitchFamily="34" charset="0"/>
              <a:cs typeface="Open Sans" panose="020B06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a:extLst>
            <a:ext uri="{FF2B5EF4-FFF2-40B4-BE49-F238E27FC236}">
              <a16:creationId xmlns:a16="http://schemas.microsoft.com/office/drawing/2014/main" id="{85322806-464B-1522-DEDE-B38D5ADD8A28}"/>
            </a:ext>
          </a:extLst>
        </p:cNvPr>
        <p:cNvGrpSpPr/>
        <p:nvPr/>
      </p:nvGrpSpPr>
      <p:grpSpPr>
        <a:xfrm>
          <a:off x="0" y="0"/>
          <a:ext cx="0" cy="0"/>
          <a:chOff x="0" y="0"/>
          <a:chExt cx="0" cy="0"/>
        </a:xfrm>
      </p:grpSpPr>
      <p:sp>
        <p:nvSpPr>
          <p:cNvPr id="72" name="Google Shape;72;p8">
            <a:extLst>
              <a:ext uri="{FF2B5EF4-FFF2-40B4-BE49-F238E27FC236}">
                <a16:creationId xmlns:a16="http://schemas.microsoft.com/office/drawing/2014/main" id="{B2891FAD-FDBE-30DC-1821-1C8470864DD0}"/>
              </a:ext>
            </a:extLst>
          </p:cNvPr>
          <p:cNvSpPr txBox="1"/>
          <p:nvPr/>
        </p:nvSpPr>
        <p:spPr>
          <a:xfrm>
            <a:off x="6368018" y="903544"/>
            <a:ext cx="5541900" cy="540451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100"/>
              <a:buFont typeface="Arial"/>
              <a:buNone/>
            </a:pPr>
            <a:endParaRPr sz="1600" b="1" dirty="0">
              <a:solidFill>
                <a:srgbClr val="22242A"/>
              </a:solidFill>
              <a:latin typeface="+mj-lt"/>
              <a:ea typeface="Open Sans"/>
              <a:cs typeface="Open Sans"/>
              <a:sym typeface="Open Sans"/>
            </a:endParaRPr>
          </a:p>
          <a:p>
            <a:pPr marL="342891" marR="0" lvl="0" indent="-342891" algn="l" rtl="0">
              <a:lnSpc>
                <a:spcPct val="100000"/>
              </a:lnSpc>
              <a:spcBef>
                <a:spcPts val="0"/>
              </a:spcBef>
              <a:spcAft>
                <a:spcPts val="0"/>
              </a:spcAft>
              <a:buClr>
                <a:schemeClr val="dk1"/>
              </a:buClr>
              <a:buSzPts val="1600"/>
              <a:buFont typeface="Arial"/>
              <a:buChar char="•"/>
            </a:pPr>
            <a:r>
              <a:rPr lang="en-US" sz="1800" dirty="0">
                <a:solidFill>
                  <a:srgbClr val="22242A"/>
                </a:solidFill>
                <a:latin typeface="+mj-lt"/>
                <a:ea typeface="Open Sans"/>
                <a:cs typeface="Open Sans"/>
                <a:sym typeface="Open Sans"/>
              </a:rPr>
              <a:t>Chemical STB is well </a:t>
            </a:r>
            <a:r>
              <a:rPr lang="en-US" sz="1800" b="1" dirty="0">
                <a:solidFill>
                  <a:srgbClr val="22242A"/>
                </a:solidFill>
                <a:latin typeface="+mj-lt"/>
                <a:ea typeface="Open Sans"/>
                <a:cs typeface="Open Sans"/>
                <a:sym typeface="Open Sans"/>
              </a:rPr>
              <a:t>defined between 50 and 5 hPa</a:t>
            </a:r>
            <a:r>
              <a:rPr lang="en-US" sz="1800" dirty="0">
                <a:solidFill>
                  <a:srgbClr val="22242A"/>
                </a:solidFill>
                <a:latin typeface="+mj-lt"/>
                <a:ea typeface="Open Sans"/>
                <a:cs typeface="Open Sans"/>
                <a:sym typeface="Open Sans"/>
              </a:rPr>
              <a:t>. Significant spread exists outside this pressure range.</a:t>
            </a:r>
            <a:endParaRPr sz="1800" dirty="0">
              <a:solidFill>
                <a:srgbClr val="22242A"/>
              </a:solidFill>
              <a:latin typeface="+mj-lt"/>
              <a:ea typeface="Open Sans"/>
              <a:cs typeface="Open Sans"/>
              <a:sym typeface="Open Sans"/>
            </a:endParaRPr>
          </a:p>
          <a:p>
            <a:pPr marL="342891" marR="0" lvl="0" indent="-342891" algn="l" rtl="0">
              <a:lnSpc>
                <a:spcPct val="100000"/>
              </a:lnSpc>
              <a:spcBef>
                <a:spcPts val="0"/>
              </a:spcBef>
              <a:spcAft>
                <a:spcPts val="0"/>
              </a:spcAft>
              <a:buClr>
                <a:schemeClr val="dk1"/>
              </a:buClr>
              <a:buSzPts val="1600"/>
              <a:buFont typeface="Arial"/>
              <a:buChar char="•"/>
            </a:pPr>
            <a:endParaRPr lang="en-US" sz="1800" dirty="0">
              <a:solidFill>
                <a:srgbClr val="22242A"/>
              </a:solidFill>
              <a:latin typeface="+mj-lt"/>
              <a:ea typeface="Open Sans"/>
              <a:cs typeface="Open Sans"/>
              <a:sym typeface="Open Sans"/>
            </a:endParaRPr>
          </a:p>
          <a:p>
            <a:pPr marL="342891" indent="-342891">
              <a:buClr>
                <a:schemeClr val="dk1"/>
              </a:buClr>
              <a:buSzPts val="1600"/>
              <a:buFont typeface="Arial"/>
              <a:buChar char="•"/>
            </a:pPr>
            <a:r>
              <a:rPr lang="en-US" sz="1800" dirty="0">
                <a:solidFill>
                  <a:srgbClr val="22242A"/>
                </a:solidFill>
                <a:latin typeface="+mj-lt"/>
                <a:ea typeface="Open Sans"/>
                <a:cs typeface="Open Sans"/>
                <a:sym typeface="Open Sans"/>
              </a:rPr>
              <a:t>Overall, there is </a:t>
            </a:r>
            <a:r>
              <a:rPr lang="en-US" sz="1800" b="1" dirty="0">
                <a:solidFill>
                  <a:srgbClr val="22242A"/>
                </a:solidFill>
                <a:latin typeface="+mj-lt"/>
                <a:ea typeface="Open Sans"/>
                <a:cs typeface="Open Sans"/>
                <a:sym typeface="Open Sans"/>
              </a:rPr>
              <a:t>a good agreement </a:t>
            </a:r>
            <a:r>
              <a:rPr lang="en-US" sz="1800" dirty="0">
                <a:solidFill>
                  <a:srgbClr val="22242A"/>
                </a:solidFill>
                <a:latin typeface="+mj-lt"/>
                <a:ea typeface="Open Sans"/>
                <a:cs typeface="Open Sans"/>
                <a:sym typeface="Open Sans"/>
              </a:rPr>
              <a:t>between WACCM and observations. </a:t>
            </a:r>
            <a:endParaRPr sz="1800" dirty="0">
              <a:solidFill>
                <a:srgbClr val="22242A"/>
              </a:solidFill>
              <a:latin typeface="+mj-lt"/>
              <a:ea typeface="Open Sans"/>
              <a:cs typeface="Open Sans"/>
              <a:sym typeface="Open Sans"/>
            </a:endParaRPr>
          </a:p>
          <a:p>
            <a:pPr marL="342891" marR="0" lvl="0" indent="-342891" algn="l" rtl="0">
              <a:lnSpc>
                <a:spcPct val="100000"/>
              </a:lnSpc>
              <a:spcBef>
                <a:spcPts val="1200"/>
              </a:spcBef>
              <a:spcAft>
                <a:spcPts val="0"/>
              </a:spcAft>
              <a:buClr>
                <a:schemeClr val="dk1"/>
              </a:buClr>
              <a:buSzPts val="1600"/>
              <a:buFont typeface="Arial"/>
              <a:buChar char="•"/>
            </a:pPr>
            <a:r>
              <a:rPr lang="en-US" sz="1800" dirty="0">
                <a:solidFill>
                  <a:srgbClr val="22242A"/>
                </a:solidFill>
                <a:latin typeface="+mj-lt"/>
                <a:ea typeface="Open Sans"/>
                <a:cs typeface="Open Sans"/>
                <a:sym typeface="Open Sans"/>
              </a:rPr>
              <a:t>Boundaries display a </a:t>
            </a:r>
            <a:r>
              <a:rPr lang="en-US" sz="1800" b="1" dirty="0">
                <a:solidFill>
                  <a:srgbClr val="22242A"/>
                </a:solidFill>
                <a:latin typeface="+mj-lt"/>
                <a:ea typeface="Open Sans"/>
                <a:cs typeface="Open Sans"/>
                <a:sym typeface="Open Sans"/>
              </a:rPr>
              <a:t>seasonal shift </a:t>
            </a:r>
            <a:r>
              <a:rPr lang="en-US" sz="1800" dirty="0">
                <a:solidFill>
                  <a:srgbClr val="22242A"/>
                </a:solidFill>
                <a:latin typeface="+mj-lt"/>
                <a:ea typeface="Open Sans"/>
                <a:cs typeface="Open Sans"/>
                <a:sym typeface="Open Sans"/>
              </a:rPr>
              <a:t>toward the summer hemisphere.</a:t>
            </a:r>
            <a:endParaRPr sz="1800" dirty="0">
              <a:latin typeface="+mj-lt"/>
            </a:endParaRPr>
          </a:p>
          <a:p>
            <a:pPr marL="342891" marR="0" lvl="0" indent="-342891" algn="l" rtl="0">
              <a:lnSpc>
                <a:spcPct val="100000"/>
              </a:lnSpc>
              <a:spcBef>
                <a:spcPts val="1200"/>
              </a:spcBef>
              <a:spcAft>
                <a:spcPts val="0"/>
              </a:spcAft>
              <a:buClr>
                <a:schemeClr val="dk1"/>
              </a:buClr>
              <a:buSzPts val="1600"/>
              <a:buFont typeface="Arial"/>
              <a:buChar char="•"/>
            </a:pPr>
            <a:r>
              <a:rPr lang="en-US" sz="1800" dirty="0">
                <a:solidFill>
                  <a:srgbClr val="22242A"/>
                </a:solidFill>
                <a:latin typeface="+mj-lt"/>
                <a:ea typeface="Open Sans"/>
                <a:cs typeface="Open Sans"/>
                <a:sym typeface="Open Sans"/>
              </a:rPr>
              <a:t>In summer, the chemical boundaries are located over the </a:t>
            </a:r>
            <a:r>
              <a:rPr lang="en-US" sz="1800" b="1" dirty="0">
                <a:solidFill>
                  <a:srgbClr val="22242A"/>
                </a:solidFill>
                <a:latin typeface="+mj-lt"/>
                <a:ea typeface="Open Sans"/>
                <a:cs typeface="Open Sans"/>
                <a:sym typeface="Open Sans"/>
              </a:rPr>
              <a:t>maximum easterly winds</a:t>
            </a:r>
            <a:r>
              <a:rPr lang="en-US" sz="1800" dirty="0">
                <a:solidFill>
                  <a:srgbClr val="22242A"/>
                </a:solidFill>
                <a:latin typeface="+mj-lt"/>
                <a:ea typeface="Open Sans"/>
                <a:cs typeface="Open Sans"/>
                <a:sym typeface="Open Sans"/>
              </a:rPr>
              <a:t>, in the other seasons, they are located near the </a:t>
            </a:r>
            <a:r>
              <a:rPr lang="en-US" sz="1800" b="1" dirty="0">
                <a:solidFill>
                  <a:srgbClr val="22242A"/>
                </a:solidFill>
                <a:latin typeface="+mj-lt"/>
                <a:ea typeface="Open Sans"/>
                <a:cs typeface="Open Sans"/>
                <a:sym typeface="Open Sans"/>
              </a:rPr>
              <a:t>zero-wind line.</a:t>
            </a:r>
            <a:endParaRPr lang="en-US" sz="1800" dirty="0">
              <a:solidFill>
                <a:srgbClr val="22242A"/>
              </a:solidFill>
              <a:latin typeface="+mj-lt"/>
              <a:ea typeface="Open Sans"/>
              <a:cs typeface="Open Sans"/>
              <a:sym typeface="Open Sans"/>
            </a:endParaRPr>
          </a:p>
          <a:p>
            <a:pPr marL="342891" marR="0" lvl="0" indent="-342891" algn="l" rtl="0">
              <a:lnSpc>
                <a:spcPct val="100000"/>
              </a:lnSpc>
              <a:spcBef>
                <a:spcPts val="1200"/>
              </a:spcBef>
              <a:spcAft>
                <a:spcPts val="0"/>
              </a:spcAft>
              <a:buClr>
                <a:schemeClr val="dk1"/>
              </a:buClr>
              <a:buSzPts val="1600"/>
              <a:buFont typeface="Arial"/>
              <a:buChar char="•"/>
            </a:pPr>
            <a:r>
              <a:rPr lang="en-US" sz="1800" dirty="0">
                <a:solidFill>
                  <a:srgbClr val="22242A"/>
                </a:solidFill>
                <a:latin typeface="+mj-lt"/>
                <a:ea typeface="Open Sans" panose="020B0606030504020204" pitchFamily="34" charset="0"/>
                <a:cs typeface="Open Sans" panose="020B0606030504020204" pitchFamily="34" charset="0"/>
                <a:sym typeface="Open Sans"/>
              </a:rPr>
              <a:t>When using different tracers</a:t>
            </a:r>
            <a:r>
              <a:rPr lang="en-US" sz="1800" dirty="0">
                <a:latin typeface="+mj-lt"/>
                <a:ea typeface="Open Sans" panose="020B0606030504020204" pitchFamily="34" charset="0"/>
                <a:cs typeface="Open Sans" panose="020B0606030504020204" pitchFamily="34" charset="0"/>
              </a:rPr>
              <a:t>, the c</a:t>
            </a:r>
            <a:r>
              <a:rPr lang="en-US" sz="1800" dirty="0">
                <a:solidFill>
                  <a:srgbClr val="22242A"/>
                </a:solidFill>
                <a:latin typeface="+mj-lt"/>
                <a:ea typeface="Open Sans" panose="020B0606030504020204" pitchFamily="34" charset="0"/>
                <a:cs typeface="Open Sans" panose="020B0606030504020204" pitchFamily="34" charset="0"/>
                <a:sym typeface="Open Sans"/>
              </a:rPr>
              <a:t>hemical </a:t>
            </a:r>
            <a:r>
              <a:rPr lang="en-US" sz="1800" b="1" dirty="0">
                <a:solidFill>
                  <a:srgbClr val="22242A"/>
                </a:solidFill>
                <a:latin typeface="+mj-lt"/>
                <a:ea typeface="Open Sans" panose="020B0606030504020204" pitchFamily="34" charset="0"/>
                <a:cs typeface="Open Sans" panose="020B0606030504020204" pitchFamily="34" charset="0"/>
                <a:sym typeface="Open Sans"/>
              </a:rPr>
              <a:t>metrics are robust </a:t>
            </a:r>
            <a:r>
              <a:rPr lang="en-US" sz="1800" dirty="0">
                <a:solidFill>
                  <a:srgbClr val="22242A"/>
                </a:solidFill>
                <a:latin typeface="+mj-lt"/>
                <a:ea typeface="Open Sans" panose="020B0606030504020204" pitchFamily="34" charset="0"/>
                <a:cs typeface="Open Sans" panose="020B0606030504020204" pitchFamily="34" charset="0"/>
                <a:sym typeface="Open Sans"/>
              </a:rPr>
              <a:t>in both observations and the model. </a:t>
            </a:r>
            <a:endParaRPr sz="1800" dirty="0">
              <a:latin typeface="+mj-lt"/>
              <a:ea typeface="Open Sans" panose="020B0606030504020204" pitchFamily="34" charset="0"/>
              <a:cs typeface="Open Sans" panose="020B0606030504020204" pitchFamily="34" charset="0"/>
            </a:endParaRPr>
          </a:p>
          <a:p>
            <a:pPr marL="0" marR="0" lvl="0" indent="0" algn="l" rtl="0">
              <a:lnSpc>
                <a:spcPct val="100000"/>
              </a:lnSpc>
              <a:spcBef>
                <a:spcPts val="1200"/>
              </a:spcBef>
              <a:spcAft>
                <a:spcPts val="0"/>
              </a:spcAft>
              <a:buNone/>
            </a:pPr>
            <a:endParaRPr sz="1600" dirty="0">
              <a:solidFill>
                <a:srgbClr val="22242A"/>
              </a:solidFill>
              <a:latin typeface="+mj-lt"/>
              <a:ea typeface="Open Sans"/>
              <a:cs typeface="Open Sans"/>
              <a:sym typeface="Open Sans"/>
            </a:endParaRPr>
          </a:p>
        </p:txBody>
      </p:sp>
      <p:pic>
        <p:nvPicPr>
          <p:cNvPr id="73" name="Google Shape;73;p8">
            <a:extLst>
              <a:ext uri="{FF2B5EF4-FFF2-40B4-BE49-F238E27FC236}">
                <a16:creationId xmlns:a16="http://schemas.microsoft.com/office/drawing/2014/main" id="{9FA314CD-A12E-AF05-6596-C8CEADFA97F2}"/>
              </a:ext>
            </a:extLst>
          </p:cNvPr>
          <p:cNvPicPr preferRelativeResize="0"/>
          <p:nvPr/>
        </p:nvPicPr>
        <p:blipFill rotWithShape="1">
          <a:blip r:embed="rId3">
            <a:alphaModFix/>
          </a:blip>
          <a:srcRect b="-1481"/>
          <a:stretch/>
        </p:blipFill>
        <p:spPr>
          <a:xfrm>
            <a:off x="117792" y="282459"/>
            <a:ext cx="6250226" cy="6293082"/>
          </a:xfrm>
          <a:prstGeom prst="rect">
            <a:avLst/>
          </a:prstGeom>
          <a:noFill/>
          <a:ln>
            <a:noFill/>
          </a:ln>
        </p:spPr>
      </p:pic>
      <p:sp>
        <p:nvSpPr>
          <p:cNvPr id="71" name="Google Shape;71;p8">
            <a:extLst>
              <a:ext uri="{FF2B5EF4-FFF2-40B4-BE49-F238E27FC236}">
                <a16:creationId xmlns:a16="http://schemas.microsoft.com/office/drawing/2014/main" id="{422B1A4D-BC54-6FEA-8746-DF12E921A2FC}"/>
              </a:ext>
            </a:extLst>
          </p:cNvPr>
          <p:cNvSpPr txBox="1"/>
          <p:nvPr/>
        </p:nvSpPr>
        <p:spPr>
          <a:xfrm>
            <a:off x="5920741" y="27125"/>
            <a:ext cx="6271259" cy="762600"/>
          </a:xfrm>
          <a:prstGeom prst="rect">
            <a:avLst/>
          </a:prstGeom>
          <a:noFill/>
          <a:ln>
            <a:noFill/>
          </a:ln>
        </p:spPr>
        <p:txBody>
          <a:bodyPr spcFirstLastPara="1" wrap="square" lIns="91425" tIns="45700" rIns="91425" bIns="45700" anchor="t" anchorCtr="0">
            <a:noAutofit/>
          </a:bodyPr>
          <a:lstStyle/>
          <a:p>
            <a:pPr marL="0" marR="0" lvl="0" indent="0" algn="ctr" rtl="0">
              <a:lnSpc>
                <a:spcPct val="122000"/>
              </a:lnSpc>
              <a:spcBef>
                <a:spcPts val="0"/>
              </a:spcBef>
              <a:spcAft>
                <a:spcPts val="0"/>
              </a:spcAft>
              <a:buClr>
                <a:srgbClr val="33363F"/>
              </a:buClr>
              <a:buSzPts val="4000"/>
              <a:buFont typeface="Oswald"/>
              <a:buNone/>
            </a:pPr>
            <a:r>
              <a:rPr lang="en-US" sz="3600" dirty="0">
                <a:solidFill>
                  <a:srgbClr val="33363F"/>
                </a:solidFill>
                <a:latin typeface="+mj-lt"/>
                <a:ea typeface="Oswald"/>
                <a:cs typeface="Oswald"/>
                <a:sym typeface="Oswald"/>
              </a:rPr>
              <a:t>STB: Chemical metrics</a:t>
            </a:r>
            <a:endParaRPr sz="3600" dirty="0">
              <a:solidFill>
                <a:srgbClr val="33363F"/>
              </a:solidFill>
              <a:latin typeface="+mj-lt"/>
              <a:ea typeface="Oswald"/>
              <a:cs typeface="Oswald"/>
              <a:sym typeface="Oswald"/>
            </a:endParaRPr>
          </a:p>
        </p:txBody>
      </p:sp>
    </p:spTree>
    <p:extLst>
      <p:ext uri="{BB962C8B-B14F-4D97-AF65-F5344CB8AC3E}">
        <p14:creationId xmlns:p14="http://schemas.microsoft.com/office/powerpoint/2010/main" val="5310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a:extLst>
            <a:ext uri="{FF2B5EF4-FFF2-40B4-BE49-F238E27FC236}">
              <a16:creationId xmlns:a16="http://schemas.microsoft.com/office/drawing/2014/main" id="{018CC87B-D8A4-D104-D871-3F94E7C6321C}"/>
            </a:ext>
          </a:extLst>
        </p:cNvPr>
        <p:cNvGrpSpPr/>
        <p:nvPr/>
      </p:nvGrpSpPr>
      <p:grpSpPr>
        <a:xfrm>
          <a:off x="0" y="0"/>
          <a:ext cx="0" cy="0"/>
          <a:chOff x="0" y="0"/>
          <a:chExt cx="0" cy="0"/>
        </a:xfrm>
      </p:grpSpPr>
      <p:sp>
        <p:nvSpPr>
          <p:cNvPr id="71" name="Google Shape;71;p8">
            <a:extLst>
              <a:ext uri="{FF2B5EF4-FFF2-40B4-BE49-F238E27FC236}">
                <a16:creationId xmlns:a16="http://schemas.microsoft.com/office/drawing/2014/main" id="{CDD92BD3-08E6-6D7F-88D1-A45D9240A28F}"/>
              </a:ext>
            </a:extLst>
          </p:cNvPr>
          <p:cNvSpPr txBox="1"/>
          <p:nvPr/>
        </p:nvSpPr>
        <p:spPr>
          <a:xfrm>
            <a:off x="6181022" y="15027"/>
            <a:ext cx="5900755" cy="762600"/>
          </a:xfrm>
          <a:prstGeom prst="rect">
            <a:avLst/>
          </a:prstGeom>
          <a:noFill/>
          <a:ln>
            <a:noFill/>
          </a:ln>
        </p:spPr>
        <p:txBody>
          <a:bodyPr spcFirstLastPara="1" wrap="square" lIns="91425" tIns="45700" rIns="91425" bIns="45700" anchor="t" anchorCtr="0">
            <a:noAutofit/>
          </a:bodyPr>
          <a:lstStyle/>
          <a:p>
            <a:pPr marL="0" marR="0" lvl="0" indent="0" algn="ctr" rtl="0">
              <a:lnSpc>
                <a:spcPct val="122000"/>
              </a:lnSpc>
              <a:spcBef>
                <a:spcPts val="0"/>
              </a:spcBef>
              <a:spcAft>
                <a:spcPts val="0"/>
              </a:spcAft>
              <a:buClr>
                <a:srgbClr val="33363F"/>
              </a:buClr>
              <a:buSzPts val="4000"/>
              <a:buFont typeface="Oswald"/>
              <a:buNone/>
            </a:pPr>
            <a:r>
              <a:rPr lang="en-US" sz="3600" dirty="0">
                <a:solidFill>
                  <a:srgbClr val="33363F"/>
                </a:solidFill>
                <a:latin typeface="+mj-lt"/>
                <a:ea typeface="Oswald"/>
                <a:cs typeface="Oswald"/>
                <a:sym typeface="Oswald"/>
              </a:rPr>
              <a:t>STB: Dynamical metrics</a:t>
            </a:r>
          </a:p>
        </p:txBody>
      </p:sp>
      <p:sp>
        <p:nvSpPr>
          <p:cNvPr id="72" name="Google Shape;72;p8">
            <a:extLst>
              <a:ext uri="{FF2B5EF4-FFF2-40B4-BE49-F238E27FC236}">
                <a16:creationId xmlns:a16="http://schemas.microsoft.com/office/drawing/2014/main" id="{506F7CBE-CDFD-E0A3-00AB-09053B87DC5E}"/>
              </a:ext>
            </a:extLst>
          </p:cNvPr>
          <p:cNvSpPr txBox="1"/>
          <p:nvPr/>
        </p:nvSpPr>
        <p:spPr>
          <a:xfrm>
            <a:off x="6368018" y="785219"/>
            <a:ext cx="5541900" cy="5287561"/>
          </a:xfrm>
          <a:prstGeom prst="rect">
            <a:avLst/>
          </a:prstGeom>
          <a:noFill/>
          <a:ln>
            <a:noFill/>
          </a:ln>
        </p:spPr>
        <p:txBody>
          <a:bodyPr spcFirstLastPara="1" wrap="square" lIns="91425" tIns="45700" rIns="91425" bIns="45700" anchor="t" anchorCtr="0">
            <a:spAutoFit/>
          </a:bodyPr>
          <a:lstStyle/>
          <a:p>
            <a:pPr marL="285750" marR="0" lvl="0" indent="-215900" algn="l" rtl="0">
              <a:lnSpc>
                <a:spcPct val="120000"/>
              </a:lnSpc>
              <a:spcBef>
                <a:spcPts val="0"/>
              </a:spcBef>
              <a:spcAft>
                <a:spcPts val="0"/>
              </a:spcAft>
              <a:buClr>
                <a:schemeClr val="dk1"/>
              </a:buClr>
              <a:buSzPts val="1100"/>
              <a:buFont typeface="Arial"/>
              <a:buNone/>
            </a:pPr>
            <a:endParaRPr lang="fr-FR" sz="1800" b="1" dirty="0">
              <a:solidFill>
                <a:srgbClr val="22242A"/>
              </a:solidFill>
              <a:latin typeface="+mj-lt"/>
              <a:ea typeface="Open Sans"/>
              <a:cs typeface="Open Sans"/>
              <a:sym typeface="Open Sans"/>
            </a:endParaRPr>
          </a:p>
          <a:p>
            <a:pPr marL="342891" marR="0" lvl="0" indent="-342891" algn="l" rtl="0">
              <a:lnSpc>
                <a:spcPct val="100000"/>
              </a:lnSpc>
              <a:spcBef>
                <a:spcPts val="0"/>
              </a:spcBef>
              <a:spcAft>
                <a:spcPts val="0"/>
              </a:spcAft>
              <a:buClr>
                <a:schemeClr val="dk1"/>
              </a:buClr>
              <a:buSzPts val="1600"/>
              <a:buFont typeface="Arial"/>
              <a:buChar char="•"/>
            </a:pPr>
            <a:r>
              <a:rPr lang="fr-FR" sz="1800" dirty="0">
                <a:solidFill>
                  <a:srgbClr val="22242A"/>
                </a:solidFill>
                <a:latin typeface="+mj-lt"/>
                <a:ea typeface="Open Sans"/>
                <a:cs typeface="Open Sans"/>
                <a:sym typeface="Open Sans"/>
              </a:rPr>
              <a:t>There is a larger </a:t>
            </a:r>
            <a:r>
              <a:rPr lang="fr-FR" sz="1800" b="1" dirty="0">
                <a:solidFill>
                  <a:srgbClr val="22242A"/>
                </a:solidFill>
                <a:latin typeface="+mj-lt"/>
                <a:ea typeface="Open Sans"/>
                <a:cs typeface="Open Sans"/>
                <a:sym typeface="Open Sans"/>
              </a:rPr>
              <a:t>spread</a:t>
            </a:r>
            <a:r>
              <a:rPr lang="fr-FR" sz="1800" dirty="0">
                <a:solidFill>
                  <a:srgbClr val="22242A"/>
                </a:solidFill>
                <a:latin typeface="+mj-lt"/>
                <a:ea typeface="Open Sans"/>
                <a:cs typeface="Open Sans"/>
                <a:sym typeface="Open Sans"/>
              </a:rPr>
              <a:t> among the dynamical metrics than among the chemical metrics.</a:t>
            </a:r>
          </a:p>
          <a:p>
            <a:pPr marR="0" lvl="0" algn="l" rtl="0">
              <a:lnSpc>
                <a:spcPct val="100000"/>
              </a:lnSpc>
              <a:spcBef>
                <a:spcPts val="0"/>
              </a:spcBef>
              <a:spcAft>
                <a:spcPts val="0"/>
              </a:spcAft>
              <a:buClr>
                <a:schemeClr val="dk1"/>
              </a:buClr>
              <a:buSzPts val="1600"/>
            </a:pPr>
            <a:endParaRPr lang="fr-FR" sz="1800" dirty="0">
              <a:solidFill>
                <a:srgbClr val="22242A"/>
              </a:solidFill>
              <a:latin typeface="+mj-lt"/>
              <a:ea typeface="Open Sans"/>
              <a:cs typeface="Open Sans"/>
              <a:sym typeface="Open Sans"/>
            </a:endParaRPr>
          </a:p>
          <a:p>
            <a:pPr marL="342891" indent="-342891">
              <a:buClr>
                <a:schemeClr val="dk1"/>
              </a:buClr>
              <a:buSzPts val="1600"/>
              <a:buFont typeface="Arial"/>
              <a:buChar char="•"/>
            </a:pPr>
            <a:r>
              <a:rPr lang="en-US" sz="1800" dirty="0">
                <a:solidFill>
                  <a:srgbClr val="22242A"/>
                </a:solidFill>
                <a:latin typeface="+mj-lt"/>
                <a:ea typeface="Open Sans"/>
                <a:cs typeface="Open Sans"/>
                <a:sym typeface="Open Sans"/>
              </a:rPr>
              <a:t>Overall, there is a </a:t>
            </a:r>
            <a:r>
              <a:rPr lang="en-US" sz="1800" b="1" dirty="0">
                <a:solidFill>
                  <a:srgbClr val="22242A"/>
                </a:solidFill>
                <a:latin typeface="+mj-lt"/>
                <a:ea typeface="Open Sans"/>
                <a:cs typeface="Open Sans"/>
                <a:sym typeface="Open Sans"/>
              </a:rPr>
              <a:t>good agreement </a:t>
            </a:r>
            <a:r>
              <a:rPr lang="en-US" sz="1800" dirty="0">
                <a:solidFill>
                  <a:srgbClr val="22242A"/>
                </a:solidFill>
                <a:latin typeface="+mj-lt"/>
                <a:ea typeface="Open Sans"/>
                <a:cs typeface="Open Sans"/>
                <a:sym typeface="Open Sans"/>
              </a:rPr>
              <a:t>between WACCM and reanalysis.</a:t>
            </a:r>
          </a:p>
          <a:p>
            <a:pPr marL="342891" indent="-342891">
              <a:buClr>
                <a:schemeClr val="dk1"/>
              </a:buClr>
              <a:buSzPts val="1600"/>
              <a:buFont typeface="Arial"/>
              <a:buChar char="•"/>
            </a:pPr>
            <a:endParaRPr lang="fr-FR" sz="1800" dirty="0">
              <a:solidFill>
                <a:srgbClr val="22242A"/>
              </a:solidFill>
              <a:latin typeface="+mj-lt"/>
              <a:ea typeface="Open Sans"/>
              <a:cs typeface="Open Sans"/>
              <a:sym typeface="Open Sans"/>
            </a:endParaRPr>
          </a:p>
          <a:p>
            <a:pPr marL="342891" marR="0" lvl="0" indent="-342891" algn="l" rtl="0">
              <a:lnSpc>
                <a:spcPct val="100000"/>
              </a:lnSpc>
              <a:spcBef>
                <a:spcPts val="0"/>
              </a:spcBef>
              <a:spcAft>
                <a:spcPts val="0"/>
              </a:spcAft>
              <a:buClr>
                <a:schemeClr val="dk1"/>
              </a:buClr>
              <a:buSzPts val="1600"/>
              <a:buFont typeface="Arial"/>
              <a:buChar char="•"/>
            </a:pPr>
            <a:r>
              <a:rPr lang="fr-FR" sz="1800" dirty="0">
                <a:solidFill>
                  <a:srgbClr val="22242A"/>
                </a:solidFill>
                <a:latin typeface="+mj-lt"/>
                <a:ea typeface="Open Sans"/>
                <a:cs typeface="Open Sans"/>
                <a:sym typeface="Open Sans"/>
              </a:rPr>
              <a:t>Dynamical metrics display</a:t>
            </a:r>
            <a:r>
              <a:rPr lang="fr-FR" sz="1800" b="1" dirty="0">
                <a:solidFill>
                  <a:srgbClr val="22242A"/>
                </a:solidFill>
                <a:latin typeface="+mj-lt"/>
                <a:ea typeface="Open Sans"/>
                <a:cs typeface="Open Sans"/>
                <a:sym typeface="Open Sans"/>
              </a:rPr>
              <a:t> larger seasonal variability</a:t>
            </a:r>
            <a:r>
              <a:rPr lang="fr-FR" sz="1800" dirty="0">
                <a:solidFill>
                  <a:srgbClr val="22242A"/>
                </a:solidFill>
                <a:latin typeface="+mj-lt"/>
                <a:ea typeface="Open Sans"/>
                <a:cs typeface="Open Sans"/>
                <a:sym typeface="Open Sans"/>
              </a:rPr>
              <a:t> than chemical metrics and</a:t>
            </a:r>
            <a:r>
              <a:rPr lang="en-US" sz="1800" dirty="0">
                <a:solidFill>
                  <a:srgbClr val="22242A"/>
                </a:solidFill>
                <a:latin typeface="+mj-lt"/>
                <a:ea typeface="Open Sans"/>
                <a:cs typeface="Open Sans"/>
                <a:sym typeface="Open Sans"/>
              </a:rPr>
              <a:t> are not well-defined in the summer hemisphere.</a:t>
            </a:r>
          </a:p>
          <a:p>
            <a:pPr marL="342891" marR="0" lvl="0" indent="-342891" algn="l" rtl="0">
              <a:lnSpc>
                <a:spcPct val="100000"/>
              </a:lnSpc>
              <a:spcBef>
                <a:spcPts val="0"/>
              </a:spcBef>
              <a:spcAft>
                <a:spcPts val="0"/>
              </a:spcAft>
              <a:buClr>
                <a:schemeClr val="dk1"/>
              </a:buClr>
              <a:buSzPts val="1600"/>
              <a:buFont typeface="Arial"/>
              <a:buChar char="•"/>
            </a:pPr>
            <a:endParaRPr lang="en-US" sz="1800" dirty="0">
              <a:solidFill>
                <a:srgbClr val="22242A"/>
              </a:solidFill>
              <a:latin typeface="+mj-lt"/>
              <a:ea typeface="Open Sans"/>
              <a:cs typeface="Open Sans"/>
              <a:sym typeface="Open Sans"/>
            </a:endParaRPr>
          </a:p>
          <a:p>
            <a:pPr marL="342891" marR="0" lvl="0" indent="-342891" algn="l" rtl="0">
              <a:lnSpc>
                <a:spcPct val="100000"/>
              </a:lnSpc>
              <a:spcBef>
                <a:spcPts val="0"/>
              </a:spcBef>
              <a:spcAft>
                <a:spcPts val="0"/>
              </a:spcAft>
              <a:buClr>
                <a:schemeClr val="dk1"/>
              </a:buClr>
              <a:buSzPts val="1600"/>
              <a:buFont typeface="Arial"/>
              <a:buChar char="•"/>
            </a:pPr>
            <a:r>
              <a:rPr lang="en-US" sz="1800" dirty="0">
                <a:solidFill>
                  <a:srgbClr val="22242A"/>
                </a:solidFill>
                <a:latin typeface="+mj-lt"/>
                <a:ea typeface="Open Sans"/>
                <a:cs typeface="Open Sans"/>
                <a:sym typeface="Open Sans"/>
              </a:rPr>
              <a:t>The comparison of the dynamical metrics with the AoA metric highlights a </a:t>
            </a:r>
            <a:r>
              <a:rPr lang="en-US" sz="1800" b="1" dirty="0">
                <a:solidFill>
                  <a:srgbClr val="22242A"/>
                </a:solidFill>
                <a:latin typeface="+mj-lt"/>
                <a:ea typeface="Open Sans"/>
                <a:cs typeface="Open Sans"/>
                <a:sym typeface="Open Sans"/>
              </a:rPr>
              <a:t>discrepancy between tracer-based and dynamical </a:t>
            </a:r>
            <a:r>
              <a:rPr lang="en-US" sz="1800" dirty="0">
                <a:solidFill>
                  <a:srgbClr val="22242A"/>
                </a:solidFill>
                <a:latin typeface="+mj-lt"/>
                <a:ea typeface="Open Sans"/>
                <a:cs typeface="Open Sans"/>
                <a:sym typeface="Open Sans"/>
              </a:rPr>
              <a:t>STBs, which can reach up to 30° during summer. </a:t>
            </a:r>
            <a:endParaRPr lang="fr-FR" sz="1800" dirty="0">
              <a:solidFill>
                <a:srgbClr val="22242A"/>
              </a:solidFill>
              <a:latin typeface="+mj-lt"/>
              <a:ea typeface="Open Sans"/>
              <a:cs typeface="Open Sans"/>
              <a:sym typeface="Open Sans"/>
            </a:endParaRPr>
          </a:p>
          <a:p>
            <a:pPr marL="342891" marR="0" lvl="0" indent="-342891" algn="l" rtl="0">
              <a:lnSpc>
                <a:spcPct val="100000"/>
              </a:lnSpc>
              <a:spcBef>
                <a:spcPts val="1200"/>
              </a:spcBef>
              <a:spcAft>
                <a:spcPts val="0"/>
              </a:spcAft>
              <a:buClr>
                <a:schemeClr val="dk1"/>
              </a:buClr>
              <a:buSzPts val="1600"/>
              <a:buFont typeface="Arial"/>
              <a:buChar char="•"/>
            </a:pPr>
            <a:r>
              <a:rPr lang="fr-FR" sz="1800" dirty="0">
                <a:solidFill>
                  <a:srgbClr val="22242A"/>
                </a:solidFill>
                <a:latin typeface="+mj-lt"/>
                <a:ea typeface="Open Sans"/>
                <a:cs typeface="Open Sans"/>
                <a:sym typeface="Open Sans"/>
              </a:rPr>
              <a:t>Dynamical metrics reflect </a:t>
            </a:r>
            <a:r>
              <a:rPr lang="fr-FR" sz="1800" b="1" dirty="0">
                <a:solidFill>
                  <a:srgbClr val="22242A"/>
                </a:solidFill>
                <a:latin typeface="+mj-lt"/>
                <a:ea typeface="Open Sans"/>
                <a:cs typeface="Open Sans"/>
                <a:sym typeface="Open Sans"/>
              </a:rPr>
              <a:t>individual transport processes</a:t>
            </a:r>
            <a:r>
              <a:rPr lang="fr-FR" sz="1800" dirty="0">
                <a:solidFill>
                  <a:srgbClr val="22242A"/>
                </a:solidFill>
                <a:latin typeface="+mj-lt"/>
                <a:ea typeface="Open Sans"/>
                <a:cs typeface="Open Sans"/>
                <a:sym typeface="Open Sans"/>
              </a:rPr>
              <a:t>, while chemical metrics are related to the integrated net transport. </a:t>
            </a:r>
            <a:endParaRPr lang="fr-FR" sz="1800" dirty="0">
              <a:latin typeface="+mj-lt"/>
            </a:endParaRPr>
          </a:p>
        </p:txBody>
      </p:sp>
      <p:pic>
        <p:nvPicPr>
          <p:cNvPr id="73" name="Google Shape;73;p8">
            <a:extLst>
              <a:ext uri="{FF2B5EF4-FFF2-40B4-BE49-F238E27FC236}">
                <a16:creationId xmlns:a16="http://schemas.microsoft.com/office/drawing/2014/main" id="{0DB8B33F-E812-5908-7F95-C7D57E0EBAE2}"/>
              </a:ext>
            </a:extLst>
          </p:cNvPr>
          <p:cNvPicPr preferRelativeResize="0"/>
          <p:nvPr/>
        </p:nvPicPr>
        <p:blipFill rotWithShape="1">
          <a:blip r:embed="rId3"/>
          <a:srcRect t="17" b="17"/>
          <a:stretch/>
        </p:blipFill>
        <p:spPr>
          <a:xfrm>
            <a:off x="117792" y="243276"/>
            <a:ext cx="6250226" cy="6371450"/>
          </a:xfrm>
          <a:prstGeom prst="rect">
            <a:avLst/>
          </a:prstGeom>
          <a:noFill/>
          <a:ln>
            <a:noFill/>
          </a:ln>
        </p:spPr>
      </p:pic>
    </p:spTree>
    <p:extLst>
      <p:ext uri="{BB962C8B-B14F-4D97-AF65-F5344CB8AC3E}">
        <p14:creationId xmlns:p14="http://schemas.microsoft.com/office/powerpoint/2010/main" val="281069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89377C9-4E92-1283-5E0D-7E3FCCD1D6EC}"/>
            </a:ext>
          </a:extLst>
        </p:cNvPr>
        <p:cNvGrpSpPr/>
        <p:nvPr/>
      </p:nvGrpSpPr>
      <p:grpSpPr>
        <a:xfrm>
          <a:off x="0" y="0"/>
          <a:ext cx="0" cy="0"/>
          <a:chOff x="0" y="0"/>
          <a:chExt cx="0" cy="0"/>
        </a:xfrm>
      </p:grpSpPr>
      <p:sp>
        <p:nvSpPr>
          <p:cNvPr id="88" name="Google Shape;88;p12">
            <a:extLst>
              <a:ext uri="{FF2B5EF4-FFF2-40B4-BE49-F238E27FC236}">
                <a16:creationId xmlns:a16="http://schemas.microsoft.com/office/drawing/2014/main" id="{36DB6BB1-F888-A4FE-B284-712C1F207C32}"/>
              </a:ext>
            </a:extLst>
          </p:cNvPr>
          <p:cNvSpPr txBox="1"/>
          <p:nvPr/>
        </p:nvSpPr>
        <p:spPr>
          <a:xfrm>
            <a:off x="-1" y="-3165"/>
            <a:ext cx="12165605" cy="1202837"/>
          </a:xfrm>
          <a:prstGeom prst="rect">
            <a:avLst/>
          </a:prstGeom>
          <a:noFill/>
          <a:ln>
            <a:noFill/>
          </a:ln>
        </p:spPr>
        <p:txBody>
          <a:bodyPr spcFirstLastPara="1" wrap="square" lIns="91425" tIns="45700" rIns="91425" bIns="45700" anchor="t" anchorCtr="0">
            <a:noAutofit/>
          </a:bodyPr>
          <a:lstStyle/>
          <a:p>
            <a:pPr marL="0" marR="0" lvl="0" indent="0" algn="ctr" rtl="0">
              <a:lnSpc>
                <a:spcPct val="110909"/>
              </a:lnSpc>
              <a:spcBef>
                <a:spcPts val="0"/>
              </a:spcBef>
              <a:spcAft>
                <a:spcPts val="0"/>
              </a:spcAft>
              <a:buClr>
                <a:srgbClr val="33363F"/>
              </a:buClr>
              <a:buSzPts val="4400"/>
              <a:buFont typeface="Oswald"/>
              <a:buNone/>
            </a:pPr>
            <a:r>
              <a:rPr lang="en-US" sz="4400" dirty="0">
                <a:solidFill>
                  <a:srgbClr val="33363F"/>
                </a:solidFill>
                <a:latin typeface="+mj-lt"/>
                <a:ea typeface="Oswald"/>
                <a:cs typeface="Oswald"/>
                <a:sym typeface="Oswald"/>
              </a:rPr>
              <a:t>Impact of QBO on STB</a:t>
            </a:r>
            <a:endParaRPr sz="4400" dirty="0">
              <a:solidFill>
                <a:srgbClr val="33363F"/>
              </a:solidFill>
              <a:latin typeface="+mj-lt"/>
              <a:ea typeface="Oswald"/>
              <a:cs typeface="Oswald"/>
              <a:sym typeface="Oswald"/>
            </a:endParaRPr>
          </a:p>
          <a:p>
            <a:pPr marL="0" marR="0" lvl="0" indent="0" algn="ctr" rtl="0">
              <a:lnSpc>
                <a:spcPct val="110909"/>
              </a:lnSpc>
              <a:spcBef>
                <a:spcPts val="0"/>
              </a:spcBef>
              <a:spcAft>
                <a:spcPts val="0"/>
              </a:spcAft>
              <a:buClr>
                <a:schemeClr val="dk1"/>
              </a:buClr>
              <a:buSzPts val="4400"/>
              <a:buFont typeface="Arial"/>
              <a:buNone/>
            </a:pPr>
            <a:endParaRPr sz="4400" dirty="0">
              <a:solidFill>
                <a:srgbClr val="33363F"/>
              </a:solidFill>
              <a:latin typeface="+mj-lt"/>
              <a:ea typeface="Oswald"/>
              <a:cs typeface="Oswald"/>
              <a:sym typeface="Oswald"/>
            </a:endParaRPr>
          </a:p>
        </p:txBody>
      </p:sp>
      <p:sp>
        <p:nvSpPr>
          <p:cNvPr id="93" name="Google Shape;93;p12">
            <a:extLst>
              <a:ext uri="{FF2B5EF4-FFF2-40B4-BE49-F238E27FC236}">
                <a16:creationId xmlns:a16="http://schemas.microsoft.com/office/drawing/2014/main" id="{626F3362-8E50-7455-2836-8500CA78D13A}"/>
              </a:ext>
            </a:extLst>
          </p:cNvPr>
          <p:cNvSpPr txBox="1"/>
          <p:nvPr/>
        </p:nvSpPr>
        <p:spPr>
          <a:xfrm>
            <a:off x="642381" y="1603049"/>
            <a:ext cx="4218900" cy="4302867"/>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800" dirty="0">
                <a:solidFill>
                  <a:schemeClr val="dk1"/>
                </a:solidFill>
                <a:latin typeface="+mj-lt"/>
                <a:ea typeface="Open Sans" panose="020B0606030504020204" pitchFamily="34" charset="0"/>
                <a:cs typeface="Open Sans" panose="020B0606030504020204" pitchFamily="34" charset="0"/>
              </a:rPr>
              <a:t>In the </a:t>
            </a:r>
            <a:r>
              <a:rPr lang="en-US" sz="1800" b="1" dirty="0">
                <a:solidFill>
                  <a:schemeClr val="dk1"/>
                </a:solidFill>
                <a:latin typeface="+mj-lt"/>
                <a:ea typeface="Open Sans" panose="020B0606030504020204" pitchFamily="34" charset="0"/>
                <a:cs typeface="Open Sans" panose="020B0606030504020204" pitchFamily="34" charset="0"/>
              </a:rPr>
              <a:t>winter</a:t>
            </a:r>
            <a:r>
              <a:rPr lang="en-US" sz="1800" dirty="0">
                <a:solidFill>
                  <a:schemeClr val="dk1"/>
                </a:solidFill>
                <a:latin typeface="+mj-lt"/>
                <a:ea typeface="Open Sans" panose="020B0606030504020204" pitchFamily="34" charset="0"/>
                <a:cs typeface="Open Sans" panose="020B0606030504020204" pitchFamily="34" charset="0"/>
              </a:rPr>
              <a:t> hemisphere, the  STB shifts towards the </a:t>
            </a:r>
            <a:r>
              <a:rPr lang="en-US" sz="1800" dirty="0" err="1">
                <a:solidFill>
                  <a:schemeClr val="dk1"/>
                </a:solidFill>
                <a:latin typeface="+mj-lt"/>
                <a:ea typeface="Open Sans" panose="020B0606030504020204" pitchFamily="34" charset="0"/>
                <a:cs typeface="Open Sans" panose="020B0606030504020204" pitchFamily="34" charset="0"/>
              </a:rPr>
              <a:t>extratropics</a:t>
            </a:r>
            <a:r>
              <a:rPr lang="en-US" sz="1800" dirty="0">
                <a:solidFill>
                  <a:schemeClr val="dk1"/>
                </a:solidFill>
                <a:latin typeface="+mj-lt"/>
                <a:ea typeface="Open Sans" panose="020B0606030504020204" pitchFamily="34" charset="0"/>
                <a:cs typeface="Open Sans" panose="020B0606030504020204" pitchFamily="34" charset="0"/>
              </a:rPr>
              <a:t> in the westerly QBO shear region (~50-20 </a:t>
            </a:r>
            <a:r>
              <a:rPr lang="en-US" sz="1800" dirty="0" err="1">
                <a:solidFill>
                  <a:schemeClr val="dk1"/>
                </a:solidFill>
                <a:latin typeface="+mj-lt"/>
                <a:ea typeface="Open Sans" panose="020B0606030504020204" pitchFamily="34" charset="0"/>
                <a:cs typeface="Open Sans" panose="020B0606030504020204" pitchFamily="34" charset="0"/>
              </a:rPr>
              <a:t>hPa</a:t>
            </a:r>
            <a:r>
              <a:rPr lang="en-US" sz="1800" dirty="0">
                <a:solidFill>
                  <a:schemeClr val="dk1"/>
                </a:solidFill>
                <a:latin typeface="+mj-lt"/>
                <a:ea typeface="Open Sans" panose="020B0606030504020204" pitchFamily="34" charset="0"/>
                <a:cs typeface="Open Sans" panose="020B0606030504020204" pitchFamily="34" charset="0"/>
              </a:rPr>
              <a:t>).</a:t>
            </a:r>
          </a:p>
          <a:p>
            <a:pPr marL="285750" lvl="0" indent="-285750" algn="l" rtl="0">
              <a:spcBef>
                <a:spcPts val="0"/>
              </a:spcBef>
              <a:spcAft>
                <a:spcPts val="0"/>
              </a:spcAft>
              <a:buFont typeface="Arial" panose="020B0604020202020204" pitchFamily="34" charset="0"/>
              <a:buChar char="•"/>
            </a:pPr>
            <a:endParaRPr lang="en-US" sz="1800" dirty="0">
              <a:solidFill>
                <a:schemeClr val="dk1"/>
              </a:solidFill>
              <a:latin typeface="+mj-lt"/>
              <a:ea typeface="Open Sans" panose="020B0606030504020204" pitchFamily="34" charset="0"/>
              <a:cs typeface="Open Sans" panose="020B0606030504020204" pitchFamily="34" charset="0"/>
            </a:endParaRPr>
          </a:p>
          <a:p>
            <a:pPr marL="285750" lvl="0" indent="-285750" algn="l" rtl="0">
              <a:spcBef>
                <a:spcPts val="0"/>
              </a:spcBef>
              <a:spcAft>
                <a:spcPts val="0"/>
              </a:spcAft>
              <a:buFont typeface="Arial" panose="020B0604020202020204" pitchFamily="34" charset="0"/>
              <a:buChar char="•"/>
            </a:pPr>
            <a:r>
              <a:rPr lang="en-US" sz="1800" dirty="0">
                <a:solidFill>
                  <a:schemeClr val="dk1"/>
                </a:solidFill>
                <a:latin typeface="+mj-lt"/>
                <a:ea typeface="Open Sans" panose="020B0606030504020204" pitchFamily="34" charset="0"/>
                <a:cs typeface="Open Sans" panose="020B0606030504020204" pitchFamily="34" charset="0"/>
              </a:rPr>
              <a:t>At higher levels, between approximately 15 and 2 </a:t>
            </a:r>
            <a:r>
              <a:rPr lang="en-US" sz="1800" dirty="0" err="1">
                <a:solidFill>
                  <a:schemeClr val="dk1"/>
                </a:solidFill>
                <a:latin typeface="+mj-lt"/>
                <a:ea typeface="Open Sans" panose="020B0606030504020204" pitchFamily="34" charset="0"/>
                <a:cs typeface="Open Sans" panose="020B0606030504020204" pitchFamily="34" charset="0"/>
              </a:rPr>
              <a:t>hPa</a:t>
            </a:r>
            <a:r>
              <a:rPr lang="en-US" sz="1800" dirty="0">
                <a:solidFill>
                  <a:schemeClr val="dk1"/>
                </a:solidFill>
                <a:latin typeface="+mj-lt"/>
                <a:ea typeface="Open Sans" panose="020B0606030504020204" pitchFamily="34" charset="0"/>
                <a:cs typeface="Open Sans" panose="020B0606030504020204" pitchFamily="34" charset="0"/>
              </a:rPr>
              <a:t>,  STB shifts equatorward </a:t>
            </a:r>
          </a:p>
          <a:p>
            <a:pPr marL="285750" lvl="0" indent="-285750" algn="l" rtl="0">
              <a:spcBef>
                <a:spcPts val="0"/>
              </a:spcBef>
              <a:spcAft>
                <a:spcPts val="0"/>
              </a:spcAft>
              <a:buFont typeface="Arial" panose="020B0604020202020204" pitchFamily="34" charset="0"/>
              <a:buChar char="•"/>
            </a:pPr>
            <a:endParaRPr lang="en-US" sz="1800" dirty="0">
              <a:solidFill>
                <a:schemeClr val="dk1"/>
              </a:solidFill>
              <a:latin typeface="+mj-lt"/>
              <a:ea typeface="Open Sans" panose="020B0606030504020204" pitchFamily="34" charset="0"/>
              <a:cs typeface="Open Sans" panose="020B0606030504020204" pitchFamily="34" charset="0"/>
            </a:endParaRPr>
          </a:p>
          <a:p>
            <a:pPr marL="285750" lvl="0" indent="-285750" algn="l" rtl="0">
              <a:spcBef>
                <a:spcPts val="0"/>
              </a:spcBef>
              <a:spcAft>
                <a:spcPts val="0"/>
              </a:spcAft>
              <a:buFont typeface="Arial" panose="020B0604020202020204" pitchFamily="34" charset="0"/>
              <a:buChar char="•"/>
            </a:pPr>
            <a:r>
              <a:rPr lang="en-US" sz="1800" dirty="0">
                <a:solidFill>
                  <a:schemeClr val="dk1"/>
                </a:solidFill>
                <a:latin typeface="+mj-lt"/>
                <a:ea typeface="Open Sans" panose="020B0606030504020204" pitchFamily="34" charset="0"/>
                <a:cs typeface="Open Sans" panose="020B0606030504020204" pitchFamily="34" charset="0"/>
              </a:rPr>
              <a:t>This is due to the secondary residual circulation anomaly induced by QBO.</a:t>
            </a:r>
          </a:p>
          <a:p>
            <a:pPr marL="285750" lvl="0" indent="-285750" algn="l" rtl="0">
              <a:spcBef>
                <a:spcPts val="0"/>
              </a:spcBef>
              <a:spcAft>
                <a:spcPts val="0"/>
              </a:spcAft>
              <a:buFont typeface="Arial" panose="020B0604020202020204" pitchFamily="34" charset="0"/>
              <a:buChar char="•"/>
            </a:pPr>
            <a:endParaRPr lang="en-US" sz="1800" dirty="0">
              <a:solidFill>
                <a:schemeClr val="dk1"/>
              </a:solidFill>
              <a:latin typeface="+mj-lt"/>
              <a:ea typeface="Open Sans" panose="020B0606030504020204" pitchFamily="34" charset="0"/>
              <a:cs typeface="Open Sans" panose="020B0606030504020204" pitchFamily="34" charset="0"/>
            </a:endParaRPr>
          </a:p>
          <a:p>
            <a:pPr marL="285750" lvl="0" indent="-285750" algn="l" rtl="0">
              <a:spcBef>
                <a:spcPts val="0"/>
              </a:spcBef>
              <a:spcAft>
                <a:spcPts val="0"/>
              </a:spcAft>
              <a:buFont typeface="Arial" panose="020B0604020202020204" pitchFamily="34" charset="0"/>
              <a:buChar char="•"/>
            </a:pPr>
            <a:r>
              <a:rPr lang="en-US" sz="1800" dirty="0">
                <a:solidFill>
                  <a:schemeClr val="dk1"/>
                </a:solidFill>
                <a:latin typeface="+mj-lt"/>
                <a:ea typeface="Open Sans" panose="020B0606030504020204" pitchFamily="34" charset="0"/>
                <a:cs typeface="Open Sans" panose="020B0606030504020204" pitchFamily="34" charset="0"/>
              </a:rPr>
              <a:t>QBOE and QBOW shifts are opposite.</a:t>
            </a:r>
          </a:p>
          <a:p>
            <a:pPr marL="285750" lvl="0" indent="-285750" algn="l" rtl="0">
              <a:spcBef>
                <a:spcPts val="0"/>
              </a:spcBef>
              <a:spcAft>
                <a:spcPts val="0"/>
              </a:spcAft>
              <a:buFont typeface="Arial" panose="020B0604020202020204" pitchFamily="34" charset="0"/>
              <a:buChar char="•"/>
            </a:pPr>
            <a:endParaRPr lang="en-US" sz="1800" dirty="0">
              <a:solidFill>
                <a:schemeClr val="dk1"/>
              </a:solidFill>
              <a:latin typeface="+mj-lt"/>
              <a:ea typeface="Open Sans" panose="020B0606030504020204" pitchFamily="34" charset="0"/>
              <a:cs typeface="Open Sans" panose="020B0606030504020204" pitchFamily="34" charset="0"/>
            </a:endParaRPr>
          </a:p>
        </p:txBody>
      </p:sp>
      <p:grpSp>
        <p:nvGrpSpPr>
          <p:cNvPr id="84" name="Групувати 83">
            <a:extLst>
              <a:ext uri="{FF2B5EF4-FFF2-40B4-BE49-F238E27FC236}">
                <a16:creationId xmlns:a16="http://schemas.microsoft.com/office/drawing/2014/main" id="{F4419251-AE19-648E-0838-AC7842C631AD}"/>
              </a:ext>
            </a:extLst>
          </p:cNvPr>
          <p:cNvGrpSpPr/>
          <p:nvPr/>
        </p:nvGrpSpPr>
        <p:grpSpPr>
          <a:xfrm>
            <a:off x="5096335" y="1008232"/>
            <a:ext cx="6026668" cy="5672001"/>
            <a:chOff x="5096335" y="1008232"/>
            <a:chExt cx="6026668" cy="5672001"/>
          </a:xfrm>
        </p:grpSpPr>
        <p:pic>
          <p:nvPicPr>
            <p:cNvPr id="90" name="Google Shape;90;p12">
              <a:extLst>
                <a:ext uri="{FF2B5EF4-FFF2-40B4-BE49-F238E27FC236}">
                  <a16:creationId xmlns:a16="http://schemas.microsoft.com/office/drawing/2014/main" id="{857D47D3-C0DC-0B0A-30FB-30FC0928573E}"/>
                </a:ext>
              </a:extLst>
            </p:cNvPr>
            <p:cNvPicPr preferRelativeResize="0"/>
            <p:nvPr/>
          </p:nvPicPr>
          <p:blipFill rotWithShape="1">
            <a:blip r:embed="rId3">
              <a:alphaModFix/>
            </a:blip>
            <a:srcRect l="90003" t="6890"/>
            <a:stretch/>
          </p:blipFill>
          <p:spPr>
            <a:xfrm>
              <a:off x="7556878" y="1008232"/>
              <a:ext cx="566476" cy="5672001"/>
            </a:xfrm>
            <a:prstGeom prst="rect">
              <a:avLst/>
            </a:prstGeom>
            <a:noFill/>
            <a:ln>
              <a:noFill/>
            </a:ln>
          </p:spPr>
        </p:pic>
        <p:pic>
          <p:nvPicPr>
            <p:cNvPr id="91" name="Google Shape;91;p12">
              <a:extLst>
                <a:ext uri="{FF2B5EF4-FFF2-40B4-BE49-F238E27FC236}">
                  <a16:creationId xmlns:a16="http://schemas.microsoft.com/office/drawing/2014/main" id="{3BBC929A-A414-7F95-1C5F-030F5E297CD3}"/>
                </a:ext>
              </a:extLst>
            </p:cNvPr>
            <p:cNvPicPr preferRelativeResize="0"/>
            <p:nvPr/>
          </p:nvPicPr>
          <p:blipFill rotWithShape="1">
            <a:blip r:embed="rId3">
              <a:alphaModFix/>
            </a:blip>
            <a:srcRect t="6890" r="56961" b="10980"/>
            <a:stretch/>
          </p:blipFill>
          <p:spPr>
            <a:xfrm>
              <a:off x="5096335" y="1008232"/>
              <a:ext cx="2438925" cy="5002951"/>
            </a:xfrm>
            <a:prstGeom prst="rect">
              <a:avLst/>
            </a:prstGeom>
            <a:noFill/>
            <a:ln>
              <a:noFill/>
            </a:ln>
          </p:spPr>
        </p:pic>
        <p:pic>
          <p:nvPicPr>
            <p:cNvPr id="92" name="Google Shape;92;p12">
              <a:extLst>
                <a:ext uri="{FF2B5EF4-FFF2-40B4-BE49-F238E27FC236}">
                  <a16:creationId xmlns:a16="http://schemas.microsoft.com/office/drawing/2014/main" id="{76930BBC-0ADD-3337-6B06-2C8839E92C76}"/>
                </a:ext>
              </a:extLst>
            </p:cNvPr>
            <p:cNvPicPr preferRelativeResize="0"/>
            <p:nvPr/>
          </p:nvPicPr>
          <p:blipFill rotWithShape="1">
            <a:blip r:embed="rId3">
              <a:alphaModFix/>
            </a:blip>
            <a:srcRect l="7123" t="87713"/>
            <a:stretch/>
          </p:blipFill>
          <p:spPr>
            <a:xfrm>
              <a:off x="5860002" y="5905917"/>
              <a:ext cx="5263001" cy="748476"/>
            </a:xfrm>
            <a:prstGeom prst="rect">
              <a:avLst/>
            </a:prstGeom>
            <a:noFill/>
            <a:ln>
              <a:noFill/>
            </a:ln>
          </p:spPr>
        </p:pic>
        <p:cxnSp>
          <p:nvCxnSpPr>
            <p:cNvPr id="94" name="Google Shape;94;p12">
              <a:extLst>
                <a:ext uri="{FF2B5EF4-FFF2-40B4-BE49-F238E27FC236}">
                  <a16:creationId xmlns:a16="http://schemas.microsoft.com/office/drawing/2014/main" id="{E5A0F49C-B4B1-4295-62E1-469325F96432}"/>
                </a:ext>
              </a:extLst>
            </p:cNvPr>
            <p:cNvCxnSpPr>
              <a:cxnSpLocks/>
            </p:cNvCxnSpPr>
            <p:nvPr/>
          </p:nvCxnSpPr>
          <p:spPr>
            <a:xfrm flipV="1">
              <a:off x="6982120" y="2542174"/>
              <a:ext cx="229742" cy="135369"/>
            </a:xfrm>
            <a:prstGeom prst="straightConnector1">
              <a:avLst/>
            </a:prstGeom>
            <a:noFill/>
            <a:ln w="9525" cap="flat" cmpd="sng">
              <a:solidFill>
                <a:schemeClr val="dk2"/>
              </a:solidFill>
              <a:prstDash val="solid"/>
              <a:round/>
              <a:headEnd type="none" w="med" len="med"/>
              <a:tailEnd type="triangle" w="med" len="med"/>
            </a:ln>
          </p:spPr>
        </p:cxnSp>
        <p:cxnSp>
          <p:nvCxnSpPr>
            <p:cNvPr id="95" name="Google Shape;95;p12">
              <a:extLst>
                <a:ext uri="{FF2B5EF4-FFF2-40B4-BE49-F238E27FC236}">
                  <a16:creationId xmlns:a16="http://schemas.microsoft.com/office/drawing/2014/main" id="{2977CA5E-D863-A813-33B2-B7182F61AAC4}"/>
                </a:ext>
              </a:extLst>
            </p:cNvPr>
            <p:cNvCxnSpPr>
              <a:cxnSpLocks/>
            </p:cNvCxnSpPr>
            <p:nvPr/>
          </p:nvCxnSpPr>
          <p:spPr>
            <a:xfrm flipH="1">
              <a:off x="6390488" y="2088573"/>
              <a:ext cx="267529" cy="122496"/>
            </a:xfrm>
            <a:prstGeom prst="straightConnector1">
              <a:avLst/>
            </a:prstGeom>
            <a:noFill/>
            <a:ln w="9525" cap="flat" cmpd="sng">
              <a:solidFill>
                <a:schemeClr val="dk2"/>
              </a:solidFill>
              <a:prstDash val="solid"/>
              <a:round/>
              <a:headEnd type="none" w="med" len="med"/>
              <a:tailEnd type="triangle" w="med" len="med"/>
            </a:ln>
          </p:spPr>
        </p:cxnSp>
        <p:cxnSp>
          <p:nvCxnSpPr>
            <p:cNvPr id="4" name="Google Shape;95;p12">
              <a:extLst>
                <a:ext uri="{FF2B5EF4-FFF2-40B4-BE49-F238E27FC236}">
                  <a16:creationId xmlns:a16="http://schemas.microsoft.com/office/drawing/2014/main" id="{700300E1-FD01-8AB8-EE53-75105342893A}"/>
                </a:ext>
              </a:extLst>
            </p:cNvPr>
            <p:cNvCxnSpPr>
              <a:cxnSpLocks/>
            </p:cNvCxnSpPr>
            <p:nvPr/>
          </p:nvCxnSpPr>
          <p:spPr>
            <a:xfrm flipH="1" flipV="1">
              <a:off x="5875107" y="5242492"/>
              <a:ext cx="344681" cy="20215"/>
            </a:xfrm>
            <a:prstGeom prst="straightConnector1">
              <a:avLst/>
            </a:prstGeom>
            <a:noFill/>
            <a:ln w="9525" cap="flat" cmpd="sng">
              <a:solidFill>
                <a:schemeClr val="dk2"/>
              </a:solidFill>
              <a:prstDash val="solid"/>
              <a:round/>
              <a:headEnd type="none" w="med" len="med"/>
              <a:tailEnd type="triangle" w="med" len="med"/>
            </a:ln>
          </p:spPr>
        </p:cxnSp>
        <p:cxnSp>
          <p:nvCxnSpPr>
            <p:cNvPr id="5" name="Google Shape;94;p12">
              <a:extLst>
                <a:ext uri="{FF2B5EF4-FFF2-40B4-BE49-F238E27FC236}">
                  <a16:creationId xmlns:a16="http://schemas.microsoft.com/office/drawing/2014/main" id="{76929975-B02B-42FB-EDFB-8567DB5961EA}"/>
                </a:ext>
              </a:extLst>
            </p:cNvPr>
            <p:cNvCxnSpPr>
              <a:cxnSpLocks/>
            </p:cNvCxnSpPr>
            <p:nvPr/>
          </p:nvCxnSpPr>
          <p:spPr>
            <a:xfrm flipV="1">
              <a:off x="6471401" y="2838239"/>
              <a:ext cx="320125" cy="40706"/>
            </a:xfrm>
            <a:prstGeom prst="straightConnector1">
              <a:avLst/>
            </a:prstGeom>
            <a:noFill/>
            <a:ln w="9525" cap="flat" cmpd="sng">
              <a:solidFill>
                <a:schemeClr val="dk2"/>
              </a:solidFill>
              <a:prstDash val="solid"/>
              <a:round/>
              <a:headEnd type="none" w="med" len="med"/>
              <a:tailEnd type="triangle" w="med" len="med"/>
            </a:ln>
          </p:spPr>
        </p:cxnSp>
        <p:cxnSp>
          <p:nvCxnSpPr>
            <p:cNvPr id="6" name="Google Shape;95;p12">
              <a:extLst>
                <a:ext uri="{FF2B5EF4-FFF2-40B4-BE49-F238E27FC236}">
                  <a16:creationId xmlns:a16="http://schemas.microsoft.com/office/drawing/2014/main" id="{BE3E0ED5-2BC2-99E4-B825-2906C5EFB556}"/>
                </a:ext>
              </a:extLst>
            </p:cNvPr>
            <p:cNvCxnSpPr>
              <a:cxnSpLocks/>
            </p:cNvCxnSpPr>
            <p:nvPr/>
          </p:nvCxnSpPr>
          <p:spPr>
            <a:xfrm>
              <a:off x="7096991" y="2896137"/>
              <a:ext cx="161791" cy="189407"/>
            </a:xfrm>
            <a:prstGeom prst="straightConnector1">
              <a:avLst/>
            </a:prstGeom>
            <a:noFill/>
            <a:ln w="9525" cap="flat" cmpd="sng">
              <a:solidFill>
                <a:schemeClr val="dk2"/>
              </a:solidFill>
              <a:prstDash val="solid"/>
              <a:round/>
              <a:headEnd type="none" w="med" len="med"/>
              <a:tailEnd type="triangle" w="med" len="med"/>
            </a:ln>
          </p:spPr>
        </p:cxnSp>
        <p:cxnSp>
          <p:nvCxnSpPr>
            <p:cNvPr id="7" name="Google Shape;95;p12">
              <a:extLst>
                <a:ext uri="{FF2B5EF4-FFF2-40B4-BE49-F238E27FC236}">
                  <a16:creationId xmlns:a16="http://schemas.microsoft.com/office/drawing/2014/main" id="{703C0C99-A354-688A-96E6-278C21A89E81}"/>
                </a:ext>
              </a:extLst>
            </p:cNvPr>
            <p:cNvCxnSpPr>
              <a:cxnSpLocks/>
            </p:cNvCxnSpPr>
            <p:nvPr/>
          </p:nvCxnSpPr>
          <p:spPr>
            <a:xfrm flipV="1">
              <a:off x="7258782" y="2088573"/>
              <a:ext cx="0" cy="178511"/>
            </a:xfrm>
            <a:prstGeom prst="straightConnector1">
              <a:avLst/>
            </a:prstGeom>
            <a:noFill/>
            <a:ln w="9525" cap="flat" cmpd="sng">
              <a:solidFill>
                <a:schemeClr val="dk2"/>
              </a:solidFill>
              <a:prstDash val="solid"/>
              <a:round/>
              <a:headEnd type="none" w="med" len="med"/>
              <a:tailEnd type="triangle" w="med" len="med"/>
            </a:ln>
          </p:spPr>
        </p:cxnSp>
        <p:cxnSp>
          <p:nvCxnSpPr>
            <p:cNvPr id="11" name="Google Shape;95;p12">
              <a:extLst>
                <a:ext uri="{FF2B5EF4-FFF2-40B4-BE49-F238E27FC236}">
                  <a16:creationId xmlns:a16="http://schemas.microsoft.com/office/drawing/2014/main" id="{FD2B37CA-A7A1-6378-2420-60983191C856}"/>
                </a:ext>
              </a:extLst>
            </p:cNvPr>
            <p:cNvCxnSpPr>
              <a:cxnSpLocks/>
            </p:cNvCxnSpPr>
            <p:nvPr/>
          </p:nvCxnSpPr>
          <p:spPr>
            <a:xfrm flipV="1">
              <a:off x="6309601" y="3044423"/>
              <a:ext cx="0" cy="141628"/>
            </a:xfrm>
            <a:prstGeom prst="straightConnector1">
              <a:avLst/>
            </a:prstGeom>
            <a:noFill/>
            <a:ln w="9525" cap="flat" cmpd="sng">
              <a:solidFill>
                <a:schemeClr val="dk2"/>
              </a:solidFill>
              <a:prstDash val="solid"/>
              <a:round/>
              <a:headEnd type="none" w="med" len="med"/>
              <a:tailEnd type="triangle" w="med" len="med"/>
            </a:ln>
          </p:spPr>
        </p:cxnSp>
        <p:cxnSp>
          <p:nvCxnSpPr>
            <p:cNvPr id="12" name="Google Shape;95;p12">
              <a:extLst>
                <a:ext uri="{FF2B5EF4-FFF2-40B4-BE49-F238E27FC236}">
                  <a16:creationId xmlns:a16="http://schemas.microsoft.com/office/drawing/2014/main" id="{486E1343-8194-4BA9-3225-38EDB9D8BE66}"/>
                </a:ext>
              </a:extLst>
            </p:cNvPr>
            <p:cNvCxnSpPr>
              <a:cxnSpLocks/>
            </p:cNvCxnSpPr>
            <p:nvPr/>
          </p:nvCxnSpPr>
          <p:spPr>
            <a:xfrm flipH="1" flipV="1">
              <a:off x="6425666" y="5227469"/>
              <a:ext cx="76482" cy="214902"/>
            </a:xfrm>
            <a:prstGeom prst="straightConnector1">
              <a:avLst/>
            </a:prstGeom>
            <a:noFill/>
            <a:ln w="9525" cap="flat" cmpd="sng">
              <a:solidFill>
                <a:schemeClr val="dk2"/>
              </a:solidFill>
              <a:prstDash val="solid"/>
              <a:round/>
              <a:headEnd type="none" w="med" len="med"/>
              <a:tailEnd type="triangle" w="med" len="med"/>
            </a:ln>
          </p:spPr>
        </p:cxnSp>
        <p:cxnSp>
          <p:nvCxnSpPr>
            <p:cNvPr id="13" name="Google Shape;95;p12">
              <a:extLst>
                <a:ext uri="{FF2B5EF4-FFF2-40B4-BE49-F238E27FC236}">
                  <a16:creationId xmlns:a16="http://schemas.microsoft.com/office/drawing/2014/main" id="{9765C9FA-D7B0-848D-FE33-6D01C4E513B1}"/>
                </a:ext>
              </a:extLst>
            </p:cNvPr>
            <p:cNvCxnSpPr>
              <a:cxnSpLocks/>
            </p:cNvCxnSpPr>
            <p:nvPr/>
          </p:nvCxnSpPr>
          <p:spPr>
            <a:xfrm flipH="1" flipV="1">
              <a:off x="5875107" y="4748880"/>
              <a:ext cx="144664" cy="172577"/>
            </a:xfrm>
            <a:prstGeom prst="straightConnector1">
              <a:avLst/>
            </a:prstGeom>
            <a:noFill/>
            <a:ln w="9525" cap="flat" cmpd="sng">
              <a:solidFill>
                <a:schemeClr val="dk2"/>
              </a:solidFill>
              <a:prstDash val="solid"/>
              <a:round/>
              <a:headEnd type="none" w="med" len="med"/>
              <a:tailEnd type="triangle" w="med" len="med"/>
            </a:ln>
          </p:spPr>
        </p:cxnSp>
        <p:cxnSp>
          <p:nvCxnSpPr>
            <p:cNvPr id="15" name="Google Shape;95;p12">
              <a:extLst>
                <a:ext uri="{FF2B5EF4-FFF2-40B4-BE49-F238E27FC236}">
                  <a16:creationId xmlns:a16="http://schemas.microsoft.com/office/drawing/2014/main" id="{D10244AC-6638-99F9-FE2F-3D4A6FF40FD5}"/>
                </a:ext>
              </a:extLst>
            </p:cNvPr>
            <p:cNvCxnSpPr>
              <a:cxnSpLocks/>
            </p:cNvCxnSpPr>
            <p:nvPr/>
          </p:nvCxnSpPr>
          <p:spPr>
            <a:xfrm>
              <a:off x="6377959" y="2557282"/>
              <a:ext cx="124189" cy="195229"/>
            </a:xfrm>
            <a:prstGeom prst="straightConnector1">
              <a:avLst/>
            </a:prstGeom>
            <a:noFill/>
            <a:ln w="9525" cap="flat" cmpd="sng">
              <a:solidFill>
                <a:schemeClr val="dk2"/>
              </a:solidFill>
              <a:prstDash val="solid"/>
              <a:round/>
              <a:headEnd type="none" w="med" len="med"/>
              <a:tailEnd type="triangle" w="med" len="med"/>
            </a:ln>
          </p:spPr>
        </p:cxnSp>
        <p:cxnSp>
          <p:nvCxnSpPr>
            <p:cNvPr id="17" name="Google Shape;95;p12">
              <a:extLst>
                <a:ext uri="{FF2B5EF4-FFF2-40B4-BE49-F238E27FC236}">
                  <a16:creationId xmlns:a16="http://schemas.microsoft.com/office/drawing/2014/main" id="{664518E4-466F-BB67-2BE2-8C2BAFCAA08B}"/>
                </a:ext>
              </a:extLst>
            </p:cNvPr>
            <p:cNvCxnSpPr>
              <a:cxnSpLocks/>
            </p:cNvCxnSpPr>
            <p:nvPr/>
          </p:nvCxnSpPr>
          <p:spPr>
            <a:xfrm>
              <a:off x="5579919" y="5357308"/>
              <a:ext cx="0" cy="213601"/>
            </a:xfrm>
            <a:prstGeom prst="straightConnector1">
              <a:avLst/>
            </a:prstGeom>
            <a:noFill/>
            <a:ln w="9525" cap="flat" cmpd="sng">
              <a:solidFill>
                <a:schemeClr val="dk2"/>
              </a:solidFill>
              <a:prstDash val="solid"/>
              <a:round/>
              <a:headEnd type="none" w="med" len="med"/>
              <a:tailEnd type="triangle" w="med" len="med"/>
            </a:ln>
          </p:spPr>
        </p:cxnSp>
        <p:cxnSp>
          <p:nvCxnSpPr>
            <p:cNvPr id="18" name="Google Shape;95;p12">
              <a:extLst>
                <a:ext uri="{FF2B5EF4-FFF2-40B4-BE49-F238E27FC236}">
                  <a16:creationId xmlns:a16="http://schemas.microsoft.com/office/drawing/2014/main" id="{0E016EED-AB7F-69C4-A396-DFD87C7AE65C}"/>
                </a:ext>
              </a:extLst>
            </p:cNvPr>
            <p:cNvCxnSpPr>
              <a:cxnSpLocks/>
            </p:cNvCxnSpPr>
            <p:nvPr/>
          </p:nvCxnSpPr>
          <p:spPr>
            <a:xfrm flipH="1">
              <a:off x="6309601" y="4963517"/>
              <a:ext cx="136717" cy="136754"/>
            </a:xfrm>
            <a:prstGeom prst="straightConnector1">
              <a:avLst/>
            </a:prstGeom>
            <a:noFill/>
            <a:ln w="9525" cap="flat" cmpd="sng">
              <a:solidFill>
                <a:schemeClr val="dk2"/>
              </a:solidFill>
              <a:prstDash val="solid"/>
              <a:round/>
              <a:headEnd type="none" w="med" len="med"/>
              <a:tailEnd type="triangle" w="med" len="med"/>
            </a:ln>
          </p:spPr>
        </p:cxnSp>
        <p:cxnSp>
          <p:nvCxnSpPr>
            <p:cNvPr id="21" name="Google Shape;95;p12">
              <a:extLst>
                <a:ext uri="{FF2B5EF4-FFF2-40B4-BE49-F238E27FC236}">
                  <a16:creationId xmlns:a16="http://schemas.microsoft.com/office/drawing/2014/main" id="{B08D038F-882B-6055-5DC3-7ACDF26B189D}"/>
                </a:ext>
              </a:extLst>
            </p:cNvPr>
            <p:cNvCxnSpPr>
              <a:cxnSpLocks/>
            </p:cNvCxnSpPr>
            <p:nvPr/>
          </p:nvCxnSpPr>
          <p:spPr>
            <a:xfrm>
              <a:off x="6390790" y="4437705"/>
              <a:ext cx="80611" cy="311175"/>
            </a:xfrm>
            <a:prstGeom prst="straightConnector1">
              <a:avLst/>
            </a:prstGeom>
            <a:noFill/>
            <a:ln w="9525" cap="flat" cmpd="sng">
              <a:solidFill>
                <a:schemeClr val="dk2"/>
              </a:solidFill>
              <a:prstDash val="solid"/>
              <a:round/>
              <a:headEnd type="none" w="med" len="med"/>
              <a:tailEnd type="triangle" w="med" len="med"/>
            </a:ln>
          </p:spPr>
        </p:cxnSp>
        <p:cxnSp>
          <p:nvCxnSpPr>
            <p:cNvPr id="23" name="Google Shape;94;p12">
              <a:extLst>
                <a:ext uri="{FF2B5EF4-FFF2-40B4-BE49-F238E27FC236}">
                  <a16:creationId xmlns:a16="http://schemas.microsoft.com/office/drawing/2014/main" id="{E1E675CE-1133-59A3-7285-F199365C45F3}"/>
                </a:ext>
              </a:extLst>
            </p:cNvPr>
            <p:cNvCxnSpPr>
              <a:cxnSpLocks/>
            </p:cNvCxnSpPr>
            <p:nvPr/>
          </p:nvCxnSpPr>
          <p:spPr>
            <a:xfrm flipV="1">
              <a:off x="6020242" y="4372796"/>
              <a:ext cx="173074" cy="16034"/>
            </a:xfrm>
            <a:prstGeom prst="straightConnector1">
              <a:avLst/>
            </a:prstGeom>
            <a:noFill/>
            <a:ln w="9525" cap="flat" cmpd="sng">
              <a:solidFill>
                <a:schemeClr val="dk2"/>
              </a:solidFill>
              <a:prstDash val="solid"/>
              <a:round/>
              <a:headEnd type="none" w="med" len="med"/>
              <a:tailEnd type="triangle" w="med" len="med"/>
            </a:ln>
          </p:spPr>
        </p:cxnSp>
      </p:grpSp>
      <p:sp>
        <p:nvSpPr>
          <p:cNvPr id="10" name="TextBox 9">
            <a:extLst>
              <a:ext uri="{FF2B5EF4-FFF2-40B4-BE49-F238E27FC236}">
                <a16:creationId xmlns:a16="http://schemas.microsoft.com/office/drawing/2014/main" id="{D6E80779-394D-BB6B-3772-A29826DC94CB}"/>
              </a:ext>
            </a:extLst>
          </p:cNvPr>
          <p:cNvSpPr txBox="1"/>
          <p:nvPr/>
        </p:nvSpPr>
        <p:spPr>
          <a:xfrm>
            <a:off x="8123353" y="2361186"/>
            <a:ext cx="3426265" cy="954107"/>
          </a:xfrm>
          <a:prstGeom prst="rect">
            <a:avLst/>
          </a:prstGeom>
          <a:noFill/>
        </p:spPr>
        <p:txBody>
          <a:bodyPr wrap="square">
            <a:spAutoFit/>
          </a:bodyPr>
          <a:lstStyle/>
          <a:p>
            <a:r>
              <a:rPr lang="uk-UA" sz="1400" kern="0" dirty="0" err="1">
                <a:solidFill>
                  <a:srgbClr val="000000"/>
                </a:solidFill>
                <a:effectLst/>
                <a:latin typeface="+mj-lt"/>
                <a:ea typeface="Times New Roman" panose="02020603050405020304" pitchFamily="18" charset="0"/>
              </a:rPr>
              <a:t>Latitude-pressure</a:t>
            </a:r>
            <a:r>
              <a:rPr lang="uk-UA" sz="1400" kern="0" dirty="0">
                <a:solidFill>
                  <a:srgbClr val="000000"/>
                </a:solidFill>
                <a:effectLst/>
                <a:latin typeface="+mj-lt"/>
                <a:ea typeface="Times New Roman" panose="02020603050405020304" pitchFamily="18" charset="0"/>
              </a:rPr>
              <a:t> </a:t>
            </a:r>
            <a:r>
              <a:rPr lang="uk-UA" sz="1400" kern="0" dirty="0" err="1">
                <a:solidFill>
                  <a:srgbClr val="000000"/>
                </a:solidFill>
                <a:effectLst/>
                <a:latin typeface="+mj-lt"/>
                <a:ea typeface="Times New Roman" panose="02020603050405020304" pitchFamily="18" charset="0"/>
              </a:rPr>
              <a:t>cross-sections</a:t>
            </a:r>
            <a:r>
              <a:rPr lang="uk-UA" sz="1400" kern="0" dirty="0">
                <a:solidFill>
                  <a:srgbClr val="000000"/>
                </a:solidFill>
                <a:effectLst/>
                <a:latin typeface="+mj-lt"/>
                <a:ea typeface="Times New Roman" panose="02020603050405020304" pitchFamily="18" charset="0"/>
              </a:rPr>
              <a:t> </a:t>
            </a:r>
            <a:r>
              <a:rPr lang="uk-UA" sz="1400" kern="0" dirty="0" err="1">
                <a:solidFill>
                  <a:srgbClr val="000000"/>
                </a:solidFill>
                <a:effectLst/>
                <a:latin typeface="+mj-lt"/>
                <a:ea typeface="Times New Roman" panose="02020603050405020304" pitchFamily="18" charset="0"/>
              </a:rPr>
              <a:t>of</a:t>
            </a:r>
            <a:r>
              <a:rPr lang="uk-UA" sz="1400" kern="0" dirty="0">
                <a:solidFill>
                  <a:srgbClr val="000000"/>
                </a:solidFill>
                <a:effectLst/>
                <a:latin typeface="+mj-lt"/>
                <a:ea typeface="Times New Roman" panose="02020603050405020304" pitchFamily="18" charset="0"/>
              </a:rPr>
              <a:t> QBOE </a:t>
            </a:r>
            <a:r>
              <a:rPr lang="uk-UA" sz="1400" kern="0" dirty="0" err="1">
                <a:solidFill>
                  <a:srgbClr val="000000"/>
                </a:solidFill>
                <a:effectLst/>
                <a:latin typeface="+mj-lt"/>
                <a:ea typeface="Times New Roman" panose="02020603050405020304" pitchFamily="18" charset="0"/>
              </a:rPr>
              <a:t>anomalies</a:t>
            </a:r>
            <a:r>
              <a:rPr lang="uk-UA" sz="1400" kern="0" dirty="0">
                <a:solidFill>
                  <a:srgbClr val="000000"/>
                </a:solidFill>
                <a:effectLst/>
                <a:latin typeface="+mj-lt"/>
                <a:ea typeface="Times New Roman" panose="02020603050405020304" pitchFamily="18" charset="0"/>
              </a:rPr>
              <a:t> (QBOE </a:t>
            </a:r>
            <a:r>
              <a:rPr lang="uk-UA" sz="1400" kern="0" dirty="0" err="1">
                <a:solidFill>
                  <a:srgbClr val="000000"/>
                </a:solidFill>
                <a:effectLst/>
                <a:latin typeface="+mj-lt"/>
                <a:ea typeface="Times New Roman" panose="02020603050405020304" pitchFamily="18" charset="0"/>
              </a:rPr>
              <a:t>composite</a:t>
            </a:r>
            <a:r>
              <a:rPr lang="uk-UA" sz="1400" kern="0" dirty="0">
                <a:solidFill>
                  <a:srgbClr val="000000"/>
                </a:solidFill>
                <a:effectLst/>
                <a:latin typeface="+mj-lt"/>
                <a:ea typeface="Times New Roman" panose="02020603050405020304" pitchFamily="18" charset="0"/>
              </a:rPr>
              <a:t> </a:t>
            </a:r>
            <a:r>
              <a:rPr lang="uk-UA" sz="1400" kern="0" dirty="0" err="1">
                <a:solidFill>
                  <a:srgbClr val="000000"/>
                </a:solidFill>
                <a:effectLst/>
                <a:latin typeface="+mj-lt"/>
                <a:ea typeface="Times New Roman" panose="02020603050405020304" pitchFamily="18" charset="0"/>
              </a:rPr>
              <a:t>minus</a:t>
            </a:r>
            <a:r>
              <a:rPr lang="uk-UA" sz="1400" kern="0" dirty="0">
                <a:solidFill>
                  <a:srgbClr val="000000"/>
                </a:solidFill>
                <a:effectLst/>
                <a:latin typeface="+mj-lt"/>
                <a:ea typeface="Times New Roman" panose="02020603050405020304" pitchFamily="18" charset="0"/>
              </a:rPr>
              <a:t> </a:t>
            </a:r>
            <a:r>
              <a:rPr lang="uk-UA" sz="1400" kern="0" dirty="0" err="1">
                <a:solidFill>
                  <a:srgbClr val="000000"/>
                </a:solidFill>
                <a:effectLst/>
                <a:latin typeface="+mj-lt"/>
                <a:ea typeface="Times New Roman" panose="02020603050405020304" pitchFamily="18" charset="0"/>
              </a:rPr>
              <a:t>climatology</a:t>
            </a:r>
            <a:r>
              <a:rPr lang="uk-UA" sz="1400" kern="0" dirty="0">
                <a:solidFill>
                  <a:srgbClr val="000000"/>
                </a:solidFill>
                <a:effectLst/>
                <a:latin typeface="+mj-lt"/>
                <a:ea typeface="Times New Roman" panose="02020603050405020304" pitchFamily="18" charset="0"/>
              </a:rPr>
              <a:t>) </a:t>
            </a:r>
            <a:r>
              <a:rPr lang="uk-UA" sz="1400" kern="0" dirty="0" err="1">
                <a:solidFill>
                  <a:srgbClr val="000000"/>
                </a:solidFill>
                <a:effectLst/>
                <a:latin typeface="+mj-lt"/>
                <a:ea typeface="Times New Roman" panose="02020603050405020304" pitchFamily="18" charset="0"/>
              </a:rPr>
              <a:t>for</a:t>
            </a:r>
            <a:r>
              <a:rPr lang="uk-UA" sz="1400" kern="0" dirty="0">
                <a:solidFill>
                  <a:srgbClr val="000000"/>
                </a:solidFill>
                <a:effectLst/>
                <a:latin typeface="+mj-lt"/>
                <a:ea typeface="Times New Roman" panose="02020603050405020304" pitchFamily="18" charset="0"/>
              </a:rPr>
              <a:t> 2004-2020 </a:t>
            </a:r>
            <a:r>
              <a:rPr lang="uk-UA" sz="1400" kern="0" dirty="0" err="1">
                <a:solidFill>
                  <a:srgbClr val="000000"/>
                </a:solidFill>
                <a:effectLst/>
                <a:latin typeface="+mj-lt"/>
                <a:ea typeface="Times New Roman" panose="02020603050405020304" pitchFamily="18" charset="0"/>
              </a:rPr>
              <a:t>of</a:t>
            </a:r>
            <a:r>
              <a:rPr lang="uk-UA" sz="1400" kern="0" dirty="0">
                <a:solidFill>
                  <a:srgbClr val="000000"/>
                </a:solidFill>
                <a:effectLst/>
                <a:latin typeface="+mj-lt"/>
                <a:ea typeface="Times New Roman" panose="02020603050405020304" pitchFamily="18" charset="0"/>
              </a:rPr>
              <a:t> </a:t>
            </a:r>
            <a:r>
              <a:rPr lang="uk-UA" sz="1400" kern="0" dirty="0" err="1">
                <a:solidFill>
                  <a:srgbClr val="000000"/>
                </a:solidFill>
                <a:effectLst/>
                <a:latin typeface="+mj-lt"/>
                <a:ea typeface="Times New Roman" panose="02020603050405020304" pitchFamily="18" charset="0"/>
              </a:rPr>
              <a:t>the</a:t>
            </a:r>
            <a:r>
              <a:rPr lang="uk-UA" sz="1400" kern="0" dirty="0">
                <a:solidFill>
                  <a:srgbClr val="000000"/>
                </a:solidFill>
                <a:effectLst/>
                <a:latin typeface="+mj-lt"/>
                <a:ea typeface="Times New Roman" panose="02020603050405020304" pitchFamily="18" charset="0"/>
              </a:rPr>
              <a:t> </a:t>
            </a:r>
            <a:r>
              <a:rPr lang="uk-UA" sz="1400" kern="0" dirty="0" err="1">
                <a:solidFill>
                  <a:srgbClr val="000000"/>
                </a:solidFill>
                <a:effectLst/>
                <a:latin typeface="+mj-lt"/>
                <a:ea typeface="Times New Roman" panose="02020603050405020304" pitchFamily="18" charset="0"/>
              </a:rPr>
              <a:t>STBs</a:t>
            </a:r>
            <a:r>
              <a:rPr lang="uk-UA" sz="1400" kern="0" dirty="0">
                <a:solidFill>
                  <a:srgbClr val="000000"/>
                </a:solidFill>
                <a:effectLst/>
                <a:latin typeface="+mj-lt"/>
                <a:ea typeface="Times New Roman" panose="02020603050405020304" pitchFamily="18" charset="0"/>
              </a:rPr>
              <a:t> (</a:t>
            </a:r>
            <a:r>
              <a:rPr lang="uk-UA" sz="1400" kern="0" dirty="0" err="1">
                <a:solidFill>
                  <a:srgbClr val="000000"/>
                </a:solidFill>
                <a:effectLst/>
                <a:latin typeface="+mj-lt"/>
                <a:ea typeface="Times New Roman" panose="02020603050405020304" pitchFamily="18" charset="0"/>
              </a:rPr>
              <a:t>tracer-based</a:t>
            </a:r>
            <a:r>
              <a:rPr lang="uk-UA" sz="1400" kern="0" dirty="0">
                <a:solidFill>
                  <a:srgbClr val="000000"/>
                </a:solidFill>
                <a:effectLst/>
                <a:latin typeface="+mj-lt"/>
                <a:ea typeface="Times New Roman" panose="02020603050405020304" pitchFamily="18" charset="0"/>
              </a:rPr>
              <a:t>  </a:t>
            </a:r>
            <a:r>
              <a:rPr lang="uk-UA" sz="1400" kern="0" dirty="0" err="1">
                <a:solidFill>
                  <a:srgbClr val="000000"/>
                </a:solidFill>
                <a:effectLst/>
                <a:latin typeface="+mj-lt"/>
                <a:ea typeface="Times New Roman" panose="02020603050405020304" pitchFamily="18" charset="0"/>
              </a:rPr>
              <a:t>for</a:t>
            </a:r>
            <a:r>
              <a:rPr lang="uk-UA" sz="1400" kern="0" dirty="0">
                <a:solidFill>
                  <a:srgbClr val="000000"/>
                </a:solidFill>
                <a:effectLst/>
                <a:latin typeface="+mj-lt"/>
                <a:ea typeface="Times New Roman" panose="02020603050405020304" pitchFamily="18" charset="0"/>
              </a:rPr>
              <a:t> N₂O)</a:t>
            </a:r>
            <a:endParaRPr lang="uk-UA" dirty="0">
              <a:latin typeface="+mj-lt"/>
            </a:endParaRPr>
          </a:p>
        </p:txBody>
      </p:sp>
    </p:spTree>
    <p:extLst>
      <p:ext uri="{BB962C8B-B14F-4D97-AF65-F5344CB8AC3E}">
        <p14:creationId xmlns:p14="http://schemas.microsoft.com/office/powerpoint/2010/main" val="24719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E70405D-1C62-0C80-31B0-2E69A389D2E7}"/>
            </a:ext>
          </a:extLst>
        </p:cNvPr>
        <p:cNvGrpSpPr/>
        <p:nvPr/>
      </p:nvGrpSpPr>
      <p:grpSpPr>
        <a:xfrm>
          <a:off x="0" y="0"/>
          <a:ext cx="0" cy="0"/>
          <a:chOff x="0" y="0"/>
          <a:chExt cx="0" cy="0"/>
        </a:xfrm>
      </p:grpSpPr>
      <p:sp>
        <p:nvSpPr>
          <p:cNvPr id="88" name="Google Shape;88;p12">
            <a:extLst>
              <a:ext uri="{FF2B5EF4-FFF2-40B4-BE49-F238E27FC236}">
                <a16:creationId xmlns:a16="http://schemas.microsoft.com/office/drawing/2014/main" id="{A0D9DEF3-B575-5DEE-DDB8-010D4AF0BF40}"/>
              </a:ext>
            </a:extLst>
          </p:cNvPr>
          <p:cNvSpPr txBox="1"/>
          <p:nvPr/>
        </p:nvSpPr>
        <p:spPr>
          <a:xfrm>
            <a:off x="-1" y="-11375"/>
            <a:ext cx="12165605" cy="1202837"/>
          </a:xfrm>
          <a:prstGeom prst="rect">
            <a:avLst/>
          </a:prstGeom>
          <a:noFill/>
          <a:ln>
            <a:noFill/>
          </a:ln>
        </p:spPr>
        <p:txBody>
          <a:bodyPr spcFirstLastPara="1" wrap="square" lIns="91425" tIns="45700" rIns="91425" bIns="45700" anchor="t" anchorCtr="0">
            <a:noAutofit/>
          </a:bodyPr>
          <a:lstStyle/>
          <a:p>
            <a:pPr marL="0" marR="0" lvl="0" indent="0" algn="ctr" rtl="0">
              <a:lnSpc>
                <a:spcPct val="110909"/>
              </a:lnSpc>
              <a:spcBef>
                <a:spcPts val="0"/>
              </a:spcBef>
              <a:spcAft>
                <a:spcPts val="0"/>
              </a:spcAft>
              <a:buClr>
                <a:srgbClr val="33363F"/>
              </a:buClr>
              <a:buSzPts val="4400"/>
              <a:buFont typeface="Oswald"/>
              <a:buNone/>
            </a:pPr>
            <a:r>
              <a:rPr lang="en-US" sz="4400" dirty="0">
                <a:solidFill>
                  <a:srgbClr val="33363F"/>
                </a:solidFill>
                <a:latin typeface="+mj-lt"/>
                <a:ea typeface="Oswald"/>
                <a:cs typeface="Oswald"/>
                <a:sym typeface="Oswald"/>
              </a:rPr>
              <a:t>Impact of QBO on STB</a:t>
            </a:r>
            <a:endParaRPr sz="4400" dirty="0">
              <a:solidFill>
                <a:srgbClr val="33363F"/>
              </a:solidFill>
              <a:latin typeface="+mj-lt"/>
              <a:ea typeface="Oswald"/>
              <a:cs typeface="Oswald"/>
              <a:sym typeface="Oswald"/>
            </a:endParaRPr>
          </a:p>
          <a:p>
            <a:pPr marL="0" marR="0" lvl="0" indent="0" algn="ctr" rtl="0">
              <a:lnSpc>
                <a:spcPct val="110909"/>
              </a:lnSpc>
              <a:spcBef>
                <a:spcPts val="0"/>
              </a:spcBef>
              <a:spcAft>
                <a:spcPts val="0"/>
              </a:spcAft>
              <a:buClr>
                <a:schemeClr val="dk1"/>
              </a:buClr>
              <a:buSzPts val="4400"/>
              <a:buFont typeface="Arial"/>
              <a:buNone/>
            </a:pPr>
            <a:endParaRPr sz="4400" dirty="0">
              <a:solidFill>
                <a:srgbClr val="33363F"/>
              </a:solidFill>
              <a:latin typeface="+mj-lt"/>
              <a:ea typeface="Oswald"/>
              <a:cs typeface="Oswald"/>
              <a:sym typeface="Oswald"/>
            </a:endParaRPr>
          </a:p>
        </p:txBody>
      </p:sp>
      <p:sp>
        <p:nvSpPr>
          <p:cNvPr id="93" name="Google Shape;93;p12">
            <a:extLst>
              <a:ext uri="{FF2B5EF4-FFF2-40B4-BE49-F238E27FC236}">
                <a16:creationId xmlns:a16="http://schemas.microsoft.com/office/drawing/2014/main" id="{01161E30-9CE0-D6E2-CDBB-500AEFFD4F0C}"/>
              </a:ext>
            </a:extLst>
          </p:cNvPr>
          <p:cNvSpPr txBox="1"/>
          <p:nvPr/>
        </p:nvSpPr>
        <p:spPr>
          <a:xfrm>
            <a:off x="685846" y="1578839"/>
            <a:ext cx="4218900" cy="4777715"/>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800" dirty="0">
                <a:solidFill>
                  <a:schemeClr val="dk1"/>
                </a:solidFill>
                <a:latin typeface="+mj-lt"/>
                <a:ea typeface="Open Sans" panose="020B0606030504020204" pitchFamily="34" charset="0"/>
                <a:cs typeface="Open Sans" panose="020B0606030504020204" pitchFamily="34" charset="0"/>
              </a:rPr>
              <a:t>The changes in </a:t>
            </a:r>
            <a:r>
              <a:rPr lang="en-US" sz="1800" b="1" dirty="0">
                <a:solidFill>
                  <a:schemeClr val="dk1"/>
                </a:solidFill>
                <a:latin typeface="+mj-lt"/>
                <a:ea typeface="Open Sans" panose="020B0606030504020204" pitchFamily="34" charset="0"/>
                <a:cs typeface="Open Sans" panose="020B0606030504020204" pitchFamily="34" charset="0"/>
              </a:rPr>
              <a:t>summer</a:t>
            </a:r>
            <a:r>
              <a:rPr lang="en-US" sz="1800" dirty="0">
                <a:solidFill>
                  <a:schemeClr val="dk1"/>
                </a:solidFill>
                <a:latin typeface="+mj-lt"/>
                <a:ea typeface="Open Sans" panose="020B0606030504020204" pitchFamily="34" charset="0"/>
                <a:cs typeface="Open Sans" panose="020B0606030504020204" pitchFamily="34" charset="0"/>
              </a:rPr>
              <a:t> hemisphere STBs are comparable in magnitude to those in the winter hemisphere and shift in the same direction. </a:t>
            </a:r>
          </a:p>
          <a:p>
            <a:pPr lvl="0" algn="l" rtl="0">
              <a:spcBef>
                <a:spcPts val="0"/>
              </a:spcBef>
              <a:spcAft>
                <a:spcPts val="0"/>
              </a:spcAft>
            </a:pPr>
            <a:endParaRPr lang="en-US" sz="1800" dirty="0">
              <a:solidFill>
                <a:schemeClr val="dk1"/>
              </a:solidFill>
              <a:latin typeface="+mj-lt"/>
              <a:ea typeface="Open Sans" panose="020B0606030504020204" pitchFamily="34" charset="0"/>
              <a:cs typeface="Open Sans" panose="020B0606030504020204" pitchFamily="34" charset="0"/>
            </a:endParaRPr>
          </a:p>
          <a:p>
            <a:pPr marL="285750" lvl="0" indent="-285750" algn="l" rtl="0">
              <a:spcBef>
                <a:spcPts val="0"/>
              </a:spcBef>
              <a:spcAft>
                <a:spcPts val="0"/>
              </a:spcAft>
              <a:buFont typeface="Arial" panose="020B0604020202020204" pitchFamily="34" charset="0"/>
              <a:buChar char="•"/>
            </a:pPr>
            <a:r>
              <a:rPr lang="en-US" sz="1800" dirty="0">
                <a:solidFill>
                  <a:schemeClr val="dk1"/>
                </a:solidFill>
                <a:latin typeface="+mj-lt"/>
                <a:ea typeface="Open Sans" panose="020B0606030504020204" pitchFamily="34" charset="0"/>
                <a:cs typeface="Open Sans" panose="020B0606030504020204" pitchFamily="34" charset="0"/>
              </a:rPr>
              <a:t>This is linked to the increased mixing due to Rossby waves crossing the equator over the westerlies, as shown by the positive anomalies in effective diffusivity.</a:t>
            </a:r>
          </a:p>
          <a:p>
            <a:pPr marL="285750" lvl="0" indent="-285750" algn="l" rtl="0">
              <a:spcBef>
                <a:spcPts val="0"/>
              </a:spcBef>
              <a:spcAft>
                <a:spcPts val="0"/>
              </a:spcAft>
              <a:buFont typeface="Arial" panose="020B0604020202020204" pitchFamily="34" charset="0"/>
              <a:buChar char="•"/>
            </a:pPr>
            <a:endParaRPr lang="en-US" sz="1800" dirty="0">
              <a:solidFill>
                <a:schemeClr val="dk1"/>
              </a:solidFill>
              <a:latin typeface="+mj-lt"/>
              <a:ea typeface="Open Sans" panose="020B0606030504020204" pitchFamily="34" charset="0"/>
              <a:cs typeface="Open Sans" panose="020B0606030504020204" pitchFamily="34" charset="0"/>
            </a:endParaRPr>
          </a:p>
          <a:p>
            <a:pPr marL="285750" lvl="0" indent="-285750" algn="l" rtl="0">
              <a:spcBef>
                <a:spcPts val="0"/>
              </a:spcBef>
              <a:spcAft>
                <a:spcPts val="0"/>
              </a:spcAft>
              <a:buFont typeface="Arial" panose="020B0604020202020204" pitchFamily="34" charset="0"/>
              <a:buChar char="•"/>
            </a:pPr>
            <a:r>
              <a:rPr lang="en-US" sz="1800" dirty="0">
                <a:solidFill>
                  <a:schemeClr val="dk1"/>
                </a:solidFill>
                <a:latin typeface="+mj-lt"/>
                <a:ea typeface="Open Sans" panose="020B0606030504020204" pitchFamily="34" charset="0"/>
                <a:cs typeface="Open Sans" panose="020B0606030504020204" pitchFamily="34" charset="0"/>
              </a:rPr>
              <a:t>Overall, observational results for are largely consistent with the model simulations.</a:t>
            </a:r>
          </a:p>
        </p:txBody>
      </p:sp>
      <p:grpSp>
        <p:nvGrpSpPr>
          <p:cNvPr id="8" name="Групувати 7">
            <a:extLst>
              <a:ext uri="{FF2B5EF4-FFF2-40B4-BE49-F238E27FC236}">
                <a16:creationId xmlns:a16="http://schemas.microsoft.com/office/drawing/2014/main" id="{D1ABA490-EB22-FE8E-DAEE-008EB9BA3E34}"/>
              </a:ext>
            </a:extLst>
          </p:cNvPr>
          <p:cNvGrpSpPr/>
          <p:nvPr/>
        </p:nvGrpSpPr>
        <p:grpSpPr>
          <a:xfrm>
            <a:off x="8391541" y="1065266"/>
            <a:ext cx="3023850" cy="4940525"/>
            <a:chOff x="8497333" y="1156827"/>
            <a:chExt cx="3023850" cy="4940525"/>
          </a:xfrm>
        </p:grpSpPr>
        <p:pic>
          <p:nvPicPr>
            <p:cNvPr id="110" name="Google Shape;110;g34fd8c32b5e_0_21"/>
            <p:cNvPicPr preferRelativeResize="0"/>
            <p:nvPr/>
          </p:nvPicPr>
          <p:blipFill rotWithShape="1">
            <a:blip r:embed="rId3"/>
            <a:srcRect l="362" r="-1984"/>
            <a:stretch/>
          </p:blipFill>
          <p:spPr>
            <a:xfrm>
              <a:off x="8497333" y="1156827"/>
              <a:ext cx="3023850" cy="4940525"/>
            </a:xfrm>
            <a:prstGeom prst="rect">
              <a:avLst/>
            </a:prstGeom>
            <a:noFill/>
            <a:ln>
              <a:noFill/>
            </a:ln>
          </p:spPr>
        </p:pic>
        <p:sp>
          <p:nvSpPr>
            <p:cNvPr id="9" name="TextBox 8">
              <a:extLst>
                <a:ext uri="{FF2B5EF4-FFF2-40B4-BE49-F238E27FC236}">
                  <a16:creationId xmlns:a16="http://schemas.microsoft.com/office/drawing/2014/main" id="{9F8B214B-2A0F-6ADC-8D16-912345DF09A9}"/>
                </a:ext>
              </a:extLst>
            </p:cNvPr>
            <p:cNvSpPr txBox="1"/>
            <p:nvPr/>
          </p:nvSpPr>
          <p:spPr>
            <a:xfrm rot="5400000">
              <a:off x="10935125" y="3488589"/>
              <a:ext cx="864339" cy="276999"/>
            </a:xfrm>
            <a:prstGeom prst="rect">
              <a:avLst/>
            </a:prstGeom>
            <a:noFill/>
          </p:spPr>
          <p:txBody>
            <a:bodyPr wrap="none" rtlCol="0">
              <a:spAutoFit/>
            </a:bodyPr>
            <a:lstStyle/>
            <a:p>
              <a:r>
                <a:rPr lang="en-US" sz="1200" dirty="0">
                  <a:latin typeface="Consolas" panose="020B0609020204030204" pitchFamily="49" charset="0"/>
                </a:rPr>
                <a:t>EQLEN PV</a:t>
              </a:r>
              <a:endParaRPr lang="uk-UA" sz="1200" dirty="0">
                <a:latin typeface="Consolas" panose="020B0609020204030204" pitchFamily="49" charset="0"/>
              </a:endParaRPr>
            </a:p>
          </p:txBody>
        </p:sp>
      </p:grpSp>
      <p:grpSp>
        <p:nvGrpSpPr>
          <p:cNvPr id="2" name="Групувати 1">
            <a:extLst>
              <a:ext uri="{FF2B5EF4-FFF2-40B4-BE49-F238E27FC236}">
                <a16:creationId xmlns:a16="http://schemas.microsoft.com/office/drawing/2014/main" id="{F702803E-0B50-2F7D-5E7C-6F35AE4D926A}"/>
              </a:ext>
            </a:extLst>
          </p:cNvPr>
          <p:cNvGrpSpPr/>
          <p:nvPr/>
        </p:nvGrpSpPr>
        <p:grpSpPr>
          <a:xfrm>
            <a:off x="5096335" y="1008232"/>
            <a:ext cx="6026668" cy="5672001"/>
            <a:chOff x="5096335" y="1008232"/>
            <a:chExt cx="6026668" cy="5672001"/>
          </a:xfrm>
        </p:grpSpPr>
        <p:pic>
          <p:nvPicPr>
            <p:cNvPr id="10" name="Google Shape;90;p12">
              <a:extLst>
                <a:ext uri="{FF2B5EF4-FFF2-40B4-BE49-F238E27FC236}">
                  <a16:creationId xmlns:a16="http://schemas.microsoft.com/office/drawing/2014/main" id="{55055A37-0088-61F1-B6E5-1EEB2B321D31}"/>
                </a:ext>
              </a:extLst>
            </p:cNvPr>
            <p:cNvPicPr preferRelativeResize="0"/>
            <p:nvPr/>
          </p:nvPicPr>
          <p:blipFill rotWithShape="1">
            <a:blip r:embed="rId4">
              <a:alphaModFix/>
            </a:blip>
            <a:srcRect l="90003" t="6890"/>
            <a:stretch/>
          </p:blipFill>
          <p:spPr>
            <a:xfrm>
              <a:off x="7556878" y="1008232"/>
              <a:ext cx="566476" cy="5672001"/>
            </a:xfrm>
            <a:prstGeom prst="rect">
              <a:avLst/>
            </a:prstGeom>
            <a:noFill/>
            <a:ln>
              <a:noFill/>
            </a:ln>
          </p:spPr>
        </p:pic>
        <p:pic>
          <p:nvPicPr>
            <p:cNvPr id="14" name="Google Shape;91;p12">
              <a:extLst>
                <a:ext uri="{FF2B5EF4-FFF2-40B4-BE49-F238E27FC236}">
                  <a16:creationId xmlns:a16="http://schemas.microsoft.com/office/drawing/2014/main" id="{62306C27-96C9-8F61-6ABA-D0BE6291F72D}"/>
                </a:ext>
              </a:extLst>
            </p:cNvPr>
            <p:cNvPicPr preferRelativeResize="0"/>
            <p:nvPr/>
          </p:nvPicPr>
          <p:blipFill rotWithShape="1">
            <a:blip r:embed="rId4">
              <a:alphaModFix/>
            </a:blip>
            <a:srcRect t="6890" r="56961" b="10980"/>
            <a:stretch/>
          </p:blipFill>
          <p:spPr>
            <a:xfrm>
              <a:off x="5096335" y="1008232"/>
              <a:ext cx="2438925" cy="5002951"/>
            </a:xfrm>
            <a:prstGeom prst="rect">
              <a:avLst/>
            </a:prstGeom>
            <a:noFill/>
            <a:ln>
              <a:noFill/>
            </a:ln>
          </p:spPr>
        </p:pic>
        <p:pic>
          <p:nvPicPr>
            <p:cNvPr id="16" name="Google Shape;92;p12">
              <a:extLst>
                <a:ext uri="{FF2B5EF4-FFF2-40B4-BE49-F238E27FC236}">
                  <a16:creationId xmlns:a16="http://schemas.microsoft.com/office/drawing/2014/main" id="{FD500C84-4B11-C955-1D4B-2927EF121DF2}"/>
                </a:ext>
              </a:extLst>
            </p:cNvPr>
            <p:cNvPicPr preferRelativeResize="0"/>
            <p:nvPr/>
          </p:nvPicPr>
          <p:blipFill rotWithShape="1">
            <a:blip r:embed="rId4">
              <a:alphaModFix/>
            </a:blip>
            <a:srcRect l="7123" t="87713"/>
            <a:stretch/>
          </p:blipFill>
          <p:spPr>
            <a:xfrm>
              <a:off x="5860002" y="5905917"/>
              <a:ext cx="5263001" cy="748476"/>
            </a:xfrm>
            <a:prstGeom prst="rect">
              <a:avLst/>
            </a:prstGeom>
            <a:noFill/>
            <a:ln>
              <a:noFill/>
            </a:ln>
          </p:spPr>
        </p:pic>
        <p:cxnSp>
          <p:nvCxnSpPr>
            <p:cNvPr id="19" name="Google Shape;94;p12">
              <a:extLst>
                <a:ext uri="{FF2B5EF4-FFF2-40B4-BE49-F238E27FC236}">
                  <a16:creationId xmlns:a16="http://schemas.microsoft.com/office/drawing/2014/main" id="{9A1C754F-7F7E-3332-B722-67D9B7C7BECA}"/>
                </a:ext>
              </a:extLst>
            </p:cNvPr>
            <p:cNvCxnSpPr>
              <a:cxnSpLocks/>
            </p:cNvCxnSpPr>
            <p:nvPr/>
          </p:nvCxnSpPr>
          <p:spPr>
            <a:xfrm flipV="1">
              <a:off x="6982120" y="2542174"/>
              <a:ext cx="229742" cy="135369"/>
            </a:xfrm>
            <a:prstGeom prst="straightConnector1">
              <a:avLst/>
            </a:prstGeom>
            <a:noFill/>
            <a:ln w="9525" cap="flat" cmpd="sng">
              <a:solidFill>
                <a:schemeClr val="dk2"/>
              </a:solidFill>
              <a:prstDash val="solid"/>
              <a:round/>
              <a:headEnd type="none" w="med" len="med"/>
              <a:tailEnd type="triangle" w="med" len="med"/>
            </a:ln>
          </p:spPr>
        </p:cxnSp>
        <p:cxnSp>
          <p:nvCxnSpPr>
            <p:cNvPr id="20" name="Google Shape;95;p12">
              <a:extLst>
                <a:ext uri="{FF2B5EF4-FFF2-40B4-BE49-F238E27FC236}">
                  <a16:creationId xmlns:a16="http://schemas.microsoft.com/office/drawing/2014/main" id="{34A74896-C5A3-2D40-F81A-2C1E34F1244E}"/>
                </a:ext>
              </a:extLst>
            </p:cNvPr>
            <p:cNvCxnSpPr>
              <a:cxnSpLocks/>
            </p:cNvCxnSpPr>
            <p:nvPr/>
          </p:nvCxnSpPr>
          <p:spPr>
            <a:xfrm flipH="1">
              <a:off x="6390488" y="2088573"/>
              <a:ext cx="267529" cy="122496"/>
            </a:xfrm>
            <a:prstGeom prst="straightConnector1">
              <a:avLst/>
            </a:prstGeom>
            <a:noFill/>
            <a:ln w="9525" cap="flat" cmpd="sng">
              <a:solidFill>
                <a:schemeClr val="dk2"/>
              </a:solidFill>
              <a:prstDash val="solid"/>
              <a:round/>
              <a:headEnd type="none" w="med" len="med"/>
              <a:tailEnd type="triangle" w="med" len="med"/>
            </a:ln>
          </p:spPr>
        </p:cxnSp>
        <p:cxnSp>
          <p:nvCxnSpPr>
            <p:cNvPr id="22" name="Google Shape;95;p12">
              <a:extLst>
                <a:ext uri="{FF2B5EF4-FFF2-40B4-BE49-F238E27FC236}">
                  <a16:creationId xmlns:a16="http://schemas.microsoft.com/office/drawing/2014/main" id="{C527AB8D-3FAB-CC51-82A1-576E678A2DEE}"/>
                </a:ext>
              </a:extLst>
            </p:cNvPr>
            <p:cNvCxnSpPr>
              <a:cxnSpLocks/>
            </p:cNvCxnSpPr>
            <p:nvPr/>
          </p:nvCxnSpPr>
          <p:spPr>
            <a:xfrm flipH="1" flipV="1">
              <a:off x="5875107" y="5242492"/>
              <a:ext cx="344681" cy="20215"/>
            </a:xfrm>
            <a:prstGeom prst="straightConnector1">
              <a:avLst/>
            </a:prstGeom>
            <a:noFill/>
            <a:ln w="9525" cap="flat" cmpd="sng">
              <a:solidFill>
                <a:schemeClr val="dk2"/>
              </a:solidFill>
              <a:prstDash val="solid"/>
              <a:round/>
              <a:headEnd type="none" w="med" len="med"/>
              <a:tailEnd type="triangle" w="med" len="med"/>
            </a:ln>
          </p:spPr>
        </p:cxnSp>
        <p:cxnSp>
          <p:nvCxnSpPr>
            <p:cNvPr id="24" name="Google Shape;94;p12">
              <a:extLst>
                <a:ext uri="{FF2B5EF4-FFF2-40B4-BE49-F238E27FC236}">
                  <a16:creationId xmlns:a16="http://schemas.microsoft.com/office/drawing/2014/main" id="{A092BF75-582D-C29E-A3B5-11CF70E5369D}"/>
                </a:ext>
              </a:extLst>
            </p:cNvPr>
            <p:cNvCxnSpPr>
              <a:cxnSpLocks/>
            </p:cNvCxnSpPr>
            <p:nvPr/>
          </p:nvCxnSpPr>
          <p:spPr>
            <a:xfrm flipV="1">
              <a:off x="6471401" y="2838239"/>
              <a:ext cx="320125" cy="40706"/>
            </a:xfrm>
            <a:prstGeom prst="straightConnector1">
              <a:avLst/>
            </a:prstGeom>
            <a:noFill/>
            <a:ln w="9525" cap="flat" cmpd="sng">
              <a:solidFill>
                <a:schemeClr val="dk2"/>
              </a:solidFill>
              <a:prstDash val="solid"/>
              <a:round/>
              <a:headEnd type="none" w="med" len="med"/>
              <a:tailEnd type="triangle" w="med" len="med"/>
            </a:ln>
          </p:spPr>
        </p:cxnSp>
        <p:cxnSp>
          <p:nvCxnSpPr>
            <p:cNvPr id="25" name="Google Shape;95;p12">
              <a:extLst>
                <a:ext uri="{FF2B5EF4-FFF2-40B4-BE49-F238E27FC236}">
                  <a16:creationId xmlns:a16="http://schemas.microsoft.com/office/drawing/2014/main" id="{877FD367-1D2F-DE2D-55A2-5B18C44F33DA}"/>
                </a:ext>
              </a:extLst>
            </p:cNvPr>
            <p:cNvCxnSpPr>
              <a:cxnSpLocks/>
            </p:cNvCxnSpPr>
            <p:nvPr/>
          </p:nvCxnSpPr>
          <p:spPr>
            <a:xfrm>
              <a:off x="7096991" y="2896137"/>
              <a:ext cx="161791" cy="189407"/>
            </a:xfrm>
            <a:prstGeom prst="straightConnector1">
              <a:avLst/>
            </a:prstGeom>
            <a:noFill/>
            <a:ln w="9525" cap="flat" cmpd="sng">
              <a:solidFill>
                <a:schemeClr val="dk2"/>
              </a:solidFill>
              <a:prstDash val="solid"/>
              <a:round/>
              <a:headEnd type="none" w="med" len="med"/>
              <a:tailEnd type="triangle" w="med" len="med"/>
            </a:ln>
          </p:spPr>
        </p:cxnSp>
        <p:cxnSp>
          <p:nvCxnSpPr>
            <p:cNvPr id="26" name="Google Shape;95;p12">
              <a:extLst>
                <a:ext uri="{FF2B5EF4-FFF2-40B4-BE49-F238E27FC236}">
                  <a16:creationId xmlns:a16="http://schemas.microsoft.com/office/drawing/2014/main" id="{2D1EE956-DA2E-024E-A10B-70EFB51171B3}"/>
                </a:ext>
              </a:extLst>
            </p:cNvPr>
            <p:cNvCxnSpPr>
              <a:cxnSpLocks/>
            </p:cNvCxnSpPr>
            <p:nvPr/>
          </p:nvCxnSpPr>
          <p:spPr>
            <a:xfrm flipV="1">
              <a:off x="7258782" y="2088573"/>
              <a:ext cx="0" cy="178511"/>
            </a:xfrm>
            <a:prstGeom prst="straightConnector1">
              <a:avLst/>
            </a:prstGeom>
            <a:noFill/>
            <a:ln w="9525" cap="flat" cmpd="sng">
              <a:solidFill>
                <a:schemeClr val="dk2"/>
              </a:solidFill>
              <a:prstDash val="solid"/>
              <a:round/>
              <a:headEnd type="none" w="med" len="med"/>
              <a:tailEnd type="triangle" w="med" len="med"/>
            </a:ln>
          </p:spPr>
        </p:cxnSp>
        <p:cxnSp>
          <p:nvCxnSpPr>
            <p:cNvPr id="27" name="Google Shape;95;p12">
              <a:extLst>
                <a:ext uri="{FF2B5EF4-FFF2-40B4-BE49-F238E27FC236}">
                  <a16:creationId xmlns:a16="http://schemas.microsoft.com/office/drawing/2014/main" id="{981C940C-7BDB-A604-2498-AB80B98768E5}"/>
                </a:ext>
              </a:extLst>
            </p:cNvPr>
            <p:cNvCxnSpPr>
              <a:cxnSpLocks/>
            </p:cNvCxnSpPr>
            <p:nvPr/>
          </p:nvCxnSpPr>
          <p:spPr>
            <a:xfrm flipV="1">
              <a:off x="6309601" y="3044423"/>
              <a:ext cx="0" cy="141628"/>
            </a:xfrm>
            <a:prstGeom prst="straightConnector1">
              <a:avLst/>
            </a:prstGeom>
            <a:noFill/>
            <a:ln w="9525" cap="flat" cmpd="sng">
              <a:solidFill>
                <a:schemeClr val="dk2"/>
              </a:solidFill>
              <a:prstDash val="solid"/>
              <a:round/>
              <a:headEnd type="none" w="med" len="med"/>
              <a:tailEnd type="triangle" w="med" len="med"/>
            </a:ln>
          </p:spPr>
        </p:cxnSp>
        <p:cxnSp>
          <p:nvCxnSpPr>
            <p:cNvPr id="28" name="Google Shape;95;p12">
              <a:extLst>
                <a:ext uri="{FF2B5EF4-FFF2-40B4-BE49-F238E27FC236}">
                  <a16:creationId xmlns:a16="http://schemas.microsoft.com/office/drawing/2014/main" id="{47AF8954-F4EF-872F-9608-693F8E0DFE41}"/>
                </a:ext>
              </a:extLst>
            </p:cNvPr>
            <p:cNvCxnSpPr>
              <a:cxnSpLocks/>
            </p:cNvCxnSpPr>
            <p:nvPr/>
          </p:nvCxnSpPr>
          <p:spPr>
            <a:xfrm flipH="1" flipV="1">
              <a:off x="6425666" y="5227469"/>
              <a:ext cx="76482" cy="214902"/>
            </a:xfrm>
            <a:prstGeom prst="straightConnector1">
              <a:avLst/>
            </a:prstGeom>
            <a:noFill/>
            <a:ln w="9525" cap="flat" cmpd="sng">
              <a:solidFill>
                <a:schemeClr val="dk2"/>
              </a:solidFill>
              <a:prstDash val="solid"/>
              <a:round/>
              <a:headEnd type="none" w="med" len="med"/>
              <a:tailEnd type="triangle" w="med" len="med"/>
            </a:ln>
          </p:spPr>
        </p:cxnSp>
        <p:cxnSp>
          <p:nvCxnSpPr>
            <p:cNvPr id="29" name="Google Shape;95;p12">
              <a:extLst>
                <a:ext uri="{FF2B5EF4-FFF2-40B4-BE49-F238E27FC236}">
                  <a16:creationId xmlns:a16="http://schemas.microsoft.com/office/drawing/2014/main" id="{9E03E0BE-7C84-23EB-146E-ED5FACC603EE}"/>
                </a:ext>
              </a:extLst>
            </p:cNvPr>
            <p:cNvCxnSpPr>
              <a:cxnSpLocks/>
            </p:cNvCxnSpPr>
            <p:nvPr/>
          </p:nvCxnSpPr>
          <p:spPr>
            <a:xfrm flipH="1" flipV="1">
              <a:off x="5875107" y="4748880"/>
              <a:ext cx="144664" cy="172577"/>
            </a:xfrm>
            <a:prstGeom prst="straightConnector1">
              <a:avLst/>
            </a:prstGeom>
            <a:noFill/>
            <a:ln w="9525" cap="flat" cmpd="sng">
              <a:solidFill>
                <a:schemeClr val="dk2"/>
              </a:solidFill>
              <a:prstDash val="solid"/>
              <a:round/>
              <a:headEnd type="none" w="med" len="med"/>
              <a:tailEnd type="triangle" w="med" len="med"/>
            </a:ln>
          </p:spPr>
        </p:cxnSp>
        <p:cxnSp>
          <p:nvCxnSpPr>
            <p:cNvPr id="30" name="Google Shape;95;p12">
              <a:extLst>
                <a:ext uri="{FF2B5EF4-FFF2-40B4-BE49-F238E27FC236}">
                  <a16:creationId xmlns:a16="http://schemas.microsoft.com/office/drawing/2014/main" id="{2D398858-65C0-67C0-2F72-34B4B272E63E}"/>
                </a:ext>
              </a:extLst>
            </p:cNvPr>
            <p:cNvCxnSpPr>
              <a:cxnSpLocks/>
            </p:cNvCxnSpPr>
            <p:nvPr/>
          </p:nvCxnSpPr>
          <p:spPr>
            <a:xfrm>
              <a:off x="6377959" y="2557282"/>
              <a:ext cx="124189" cy="195229"/>
            </a:xfrm>
            <a:prstGeom prst="straightConnector1">
              <a:avLst/>
            </a:prstGeom>
            <a:noFill/>
            <a:ln w="9525" cap="flat" cmpd="sng">
              <a:solidFill>
                <a:schemeClr val="dk2"/>
              </a:solidFill>
              <a:prstDash val="solid"/>
              <a:round/>
              <a:headEnd type="none" w="med" len="med"/>
              <a:tailEnd type="triangle" w="med" len="med"/>
            </a:ln>
          </p:spPr>
        </p:cxnSp>
        <p:cxnSp>
          <p:nvCxnSpPr>
            <p:cNvPr id="31" name="Google Shape;95;p12">
              <a:extLst>
                <a:ext uri="{FF2B5EF4-FFF2-40B4-BE49-F238E27FC236}">
                  <a16:creationId xmlns:a16="http://schemas.microsoft.com/office/drawing/2014/main" id="{51B25466-A51E-E3FA-4D5F-1008AA3097C1}"/>
                </a:ext>
              </a:extLst>
            </p:cNvPr>
            <p:cNvCxnSpPr>
              <a:cxnSpLocks/>
            </p:cNvCxnSpPr>
            <p:nvPr/>
          </p:nvCxnSpPr>
          <p:spPr>
            <a:xfrm>
              <a:off x="5579919" y="5357308"/>
              <a:ext cx="0" cy="213601"/>
            </a:xfrm>
            <a:prstGeom prst="straightConnector1">
              <a:avLst/>
            </a:prstGeom>
            <a:noFill/>
            <a:ln w="9525" cap="flat" cmpd="sng">
              <a:solidFill>
                <a:schemeClr val="dk2"/>
              </a:solidFill>
              <a:prstDash val="solid"/>
              <a:round/>
              <a:headEnd type="none" w="med" len="med"/>
              <a:tailEnd type="triangle" w="med" len="med"/>
            </a:ln>
          </p:spPr>
        </p:cxnSp>
        <p:cxnSp>
          <p:nvCxnSpPr>
            <p:cNvPr id="64" name="Google Shape;95;p12">
              <a:extLst>
                <a:ext uri="{FF2B5EF4-FFF2-40B4-BE49-F238E27FC236}">
                  <a16:creationId xmlns:a16="http://schemas.microsoft.com/office/drawing/2014/main" id="{A01A8960-12C9-67BF-6B98-23A6F106A4B8}"/>
                </a:ext>
              </a:extLst>
            </p:cNvPr>
            <p:cNvCxnSpPr>
              <a:cxnSpLocks/>
            </p:cNvCxnSpPr>
            <p:nvPr/>
          </p:nvCxnSpPr>
          <p:spPr>
            <a:xfrm flipH="1">
              <a:off x="6309601" y="4963517"/>
              <a:ext cx="136717" cy="136754"/>
            </a:xfrm>
            <a:prstGeom prst="straightConnector1">
              <a:avLst/>
            </a:prstGeom>
            <a:noFill/>
            <a:ln w="9525" cap="flat" cmpd="sng">
              <a:solidFill>
                <a:schemeClr val="dk2"/>
              </a:solidFill>
              <a:prstDash val="solid"/>
              <a:round/>
              <a:headEnd type="none" w="med" len="med"/>
              <a:tailEnd type="triangle" w="med" len="med"/>
            </a:ln>
          </p:spPr>
        </p:cxnSp>
        <p:cxnSp>
          <p:nvCxnSpPr>
            <p:cNvPr id="65" name="Google Shape;95;p12">
              <a:extLst>
                <a:ext uri="{FF2B5EF4-FFF2-40B4-BE49-F238E27FC236}">
                  <a16:creationId xmlns:a16="http://schemas.microsoft.com/office/drawing/2014/main" id="{E92C98FE-DE37-5268-AFC9-303FED941B5F}"/>
                </a:ext>
              </a:extLst>
            </p:cNvPr>
            <p:cNvCxnSpPr>
              <a:cxnSpLocks/>
            </p:cNvCxnSpPr>
            <p:nvPr/>
          </p:nvCxnSpPr>
          <p:spPr>
            <a:xfrm>
              <a:off x="6390790" y="4437705"/>
              <a:ext cx="80611" cy="311175"/>
            </a:xfrm>
            <a:prstGeom prst="straightConnector1">
              <a:avLst/>
            </a:prstGeom>
            <a:noFill/>
            <a:ln w="9525" cap="flat" cmpd="sng">
              <a:solidFill>
                <a:schemeClr val="dk2"/>
              </a:solidFill>
              <a:prstDash val="solid"/>
              <a:round/>
              <a:headEnd type="none" w="med" len="med"/>
              <a:tailEnd type="triangle" w="med" len="med"/>
            </a:ln>
          </p:spPr>
        </p:cxnSp>
        <p:cxnSp>
          <p:nvCxnSpPr>
            <p:cNvPr id="66" name="Google Shape;94;p12">
              <a:extLst>
                <a:ext uri="{FF2B5EF4-FFF2-40B4-BE49-F238E27FC236}">
                  <a16:creationId xmlns:a16="http://schemas.microsoft.com/office/drawing/2014/main" id="{0A2A40D6-9482-B754-C121-9638E6F17989}"/>
                </a:ext>
              </a:extLst>
            </p:cNvPr>
            <p:cNvCxnSpPr>
              <a:cxnSpLocks/>
            </p:cNvCxnSpPr>
            <p:nvPr/>
          </p:nvCxnSpPr>
          <p:spPr>
            <a:xfrm flipV="1">
              <a:off x="6020242" y="4372796"/>
              <a:ext cx="173074" cy="16034"/>
            </a:xfrm>
            <a:prstGeom prst="straightConnector1">
              <a:avLst/>
            </a:prstGeom>
            <a:noFill/>
            <a:ln w="9525" cap="flat" cmpd="sng">
              <a:solidFill>
                <a:schemeClr val="dk2"/>
              </a:solidFill>
              <a:prstDash val="solid"/>
              <a:round/>
              <a:headEnd type="none" w="med" len="med"/>
              <a:tailEnd type="triangle" w="med" len="med"/>
            </a:ln>
          </p:spPr>
        </p:cxnSp>
      </p:grpSp>
    </p:spTree>
    <p:extLst>
      <p:ext uri="{BB962C8B-B14F-4D97-AF65-F5344CB8AC3E}">
        <p14:creationId xmlns:p14="http://schemas.microsoft.com/office/powerpoint/2010/main" val="284745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a:extLst>
            <a:ext uri="{FF2B5EF4-FFF2-40B4-BE49-F238E27FC236}">
              <a16:creationId xmlns:a16="http://schemas.microsoft.com/office/drawing/2014/main" id="{388A3CCA-1D9E-88AD-35D0-E548D5AF01D2}"/>
            </a:ext>
          </a:extLst>
        </p:cNvPr>
        <p:cNvGrpSpPr/>
        <p:nvPr/>
      </p:nvGrpSpPr>
      <p:grpSpPr>
        <a:xfrm>
          <a:off x="0" y="0"/>
          <a:ext cx="0" cy="0"/>
          <a:chOff x="0" y="0"/>
          <a:chExt cx="0" cy="0"/>
        </a:xfrm>
      </p:grpSpPr>
      <p:sp>
        <p:nvSpPr>
          <p:cNvPr id="116" name="Google Shape;116;p15">
            <a:extLst>
              <a:ext uri="{FF2B5EF4-FFF2-40B4-BE49-F238E27FC236}">
                <a16:creationId xmlns:a16="http://schemas.microsoft.com/office/drawing/2014/main" id="{966B9410-5C2B-35BB-0E8A-A87DBF2F8C50}"/>
              </a:ext>
            </a:extLst>
          </p:cNvPr>
          <p:cNvSpPr txBox="1"/>
          <p:nvPr/>
        </p:nvSpPr>
        <p:spPr>
          <a:xfrm>
            <a:off x="26395" y="35351"/>
            <a:ext cx="12165605" cy="1202837"/>
          </a:xfrm>
          <a:prstGeom prst="rect">
            <a:avLst/>
          </a:prstGeom>
          <a:noFill/>
          <a:ln>
            <a:noFill/>
          </a:ln>
        </p:spPr>
        <p:txBody>
          <a:bodyPr spcFirstLastPara="1" wrap="square" lIns="91425" tIns="45700" rIns="91425" bIns="45700" anchor="t" anchorCtr="0">
            <a:noAutofit/>
          </a:bodyPr>
          <a:lstStyle/>
          <a:p>
            <a:pPr marL="0" marR="0" lvl="0" indent="0" algn="ctr" rtl="0">
              <a:lnSpc>
                <a:spcPct val="110909"/>
              </a:lnSpc>
              <a:spcBef>
                <a:spcPts val="0"/>
              </a:spcBef>
              <a:spcAft>
                <a:spcPts val="0"/>
              </a:spcAft>
              <a:buClr>
                <a:srgbClr val="33363F"/>
              </a:buClr>
              <a:buSzPts val="4400"/>
              <a:buFont typeface="Oswald"/>
              <a:buNone/>
            </a:pPr>
            <a:r>
              <a:rPr lang="en-US" sz="4400" dirty="0">
                <a:solidFill>
                  <a:srgbClr val="33363F"/>
                </a:solidFill>
                <a:latin typeface="+mj-lt"/>
                <a:ea typeface="Oswald"/>
                <a:cs typeface="Oswald"/>
                <a:sym typeface="Oswald"/>
              </a:rPr>
              <a:t>Trends in STBs, 2004-2012</a:t>
            </a:r>
            <a:endParaRPr sz="4400" dirty="0">
              <a:solidFill>
                <a:srgbClr val="33363F"/>
              </a:solidFill>
              <a:latin typeface="+mj-lt"/>
              <a:ea typeface="Oswald"/>
              <a:cs typeface="Oswald"/>
              <a:sym typeface="Oswald"/>
            </a:endParaRPr>
          </a:p>
          <a:p>
            <a:pPr marL="0" marR="0" lvl="0" indent="0" algn="ctr" rtl="0">
              <a:lnSpc>
                <a:spcPct val="110909"/>
              </a:lnSpc>
              <a:spcBef>
                <a:spcPts val="0"/>
              </a:spcBef>
              <a:spcAft>
                <a:spcPts val="0"/>
              </a:spcAft>
              <a:buClr>
                <a:schemeClr val="dk1"/>
              </a:buClr>
              <a:buSzPts val="4400"/>
              <a:buFont typeface="Arial"/>
              <a:buNone/>
            </a:pPr>
            <a:endParaRPr sz="4400" dirty="0">
              <a:solidFill>
                <a:srgbClr val="33363F"/>
              </a:solidFill>
              <a:latin typeface="+mj-lt"/>
              <a:ea typeface="Oswald"/>
              <a:cs typeface="Oswald"/>
              <a:sym typeface="Oswald"/>
            </a:endParaRPr>
          </a:p>
        </p:txBody>
      </p:sp>
      <p:pic>
        <p:nvPicPr>
          <p:cNvPr id="117" name="Google Shape;117;p15">
            <a:extLst>
              <a:ext uri="{FF2B5EF4-FFF2-40B4-BE49-F238E27FC236}">
                <a16:creationId xmlns:a16="http://schemas.microsoft.com/office/drawing/2014/main" id="{335671F2-C2A5-FDFE-AE0F-EAEB28A5BEE9}"/>
              </a:ext>
            </a:extLst>
          </p:cNvPr>
          <p:cNvPicPr preferRelativeResize="0"/>
          <p:nvPr/>
        </p:nvPicPr>
        <p:blipFill rotWithShape="1">
          <a:blip r:embed="rId3">
            <a:alphaModFix/>
          </a:blip>
          <a:srcRect t="54095"/>
          <a:stretch/>
        </p:blipFill>
        <p:spPr>
          <a:xfrm>
            <a:off x="131721" y="3886200"/>
            <a:ext cx="4394560" cy="2674109"/>
          </a:xfrm>
          <a:prstGeom prst="rect">
            <a:avLst/>
          </a:prstGeom>
          <a:noFill/>
          <a:ln>
            <a:noFill/>
          </a:ln>
        </p:spPr>
      </p:pic>
      <p:sp>
        <p:nvSpPr>
          <p:cNvPr id="119" name="Google Shape;119;p15">
            <a:extLst>
              <a:ext uri="{FF2B5EF4-FFF2-40B4-BE49-F238E27FC236}">
                <a16:creationId xmlns:a16="http://schemas.microsoft.com/office/drawing/2014/main" id="{D84758BB-A615-3B19-BDB7-7D8101A878AC}"/>
              </a:ext>
            </a:extLst>
          </p:cNvPr>
          <p:cNvSpPr txBox="1"/>
          <p:nvPr/>
        </p:nvSpPr>
        <p:spPr>
          <a:xfrm>
            <a:off x="8920842" y="1223010"/>
            <a:ext cx="3044082" cy="486587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Clr>
                <a:schemeClr val="dk1"/>
              </a:buClr>
              <a:buSzPts val="2800"/>
              <a:buFont typeface="Arial" panose="020B0604020202020204" pitchFamily="34" charset="0"/>
              <a:buChar char="•"/>
            </a:pPr>
            <a:r>
              <a:rPr lang="en-US" sz="1800" dirty="0">
                <a:solidFill>
                  <a:schemeClr val="dk1"/>
                </a:solidFill>
              </a:rPr>
              <a:t>Southward shift of STB is observed in both hemispheres.</a:t>
            </a:r>
          </a:p>
          <a:p>
            <a:pPr marL="457200" lvl="0" indent="-406400" algn="l" rtl="0">
              <a:spcBef>
                <a:spcPts val="0"/>
              </a:spcBef>
              <a:spcAft>
                <a:spcPts val="0"/>
              </a:spcAft>
              <a:buClr>
                <a:schemeClr val="dk1"/>
              </a:buClr>
              <a:buSzPts val="2800"/>
              <a:buFont typeface="Arial" panose="020B0604020202020204" pitchFamily="34" charset="0"/>
              <a:buChar char="•"/>
            </a:pPr>
            <a:endParaRPr lang="en-US" sz="1800" dirty="0">
              <a:solidFill>
                <a:schemeClr val="dk1"/>
              </a:solidFill>
            </a:endParaRPr>
          </a:p>
          <a:p>
            <a:pPr marL="457200" lvl="0" indent="-406400" algn="l" rtl="0">
              <a:spcBef>
                <a:spcPts val="0"/>
              </a:spcBef>
              <a:spcAft>
                <a:spcPts val="0"/>
              </a:spcAft>
              <a:buClr>
                <a:schemeClr val="dk1"/>
              </a:buClr>
              <a:buSzPts val="2800"/>
              <a:buFont typeface="Arial" panose="020B0604020202020204" pitchFamily="34" charset="0"/>
              <a:buChar char="•"/>
            </a:pPr>
            <a:endParaRPr lang="en-US" sz="1800" dirty="0">
              <a:solidFill>
                <a:schemeClr val="dk1"/>
              </a:solidFill>
            </a:endParaRPr>
          </a:p>
          <a:p>
            <a:pPr marL="342900" lvl="0" indent="-342900" algn="l" rtl="0">
              <a:spcBef>
                <a:spcPts val="0"/>
              </a:spcBef>
              <a:spcAft>
                <a:spcPts val="0"/>
              </a:spcAft>
              <a:buFont typeface="Arial" panose="020B0604020202020204" pitchFamily="34" charset="0"/>
              <a:buChar char="•"/>
            </a:pPr>
            <a:endParaRPr sz="1800" dirty="0">
              <a:solidFill>
                <a:schemeClr val="dk1"/>
              </a:solidFill>
            </a:endParaRPr>
          </a:p>
        </p:txBody>
      </p:sp>
      <p:sp>
        <p:nvSpPr>
          <p:cNvPr id="2" name="TextBox 1">
            <a:extLst>
              <a:ext uri="{FF2B5EF4-FFF2-40B4-BE49-F238E27FC236}">
                <a16:creationId xmlns:a16="http://schemas.microsoft.com/office/drawing/2014/main" id="{7094EEF0-DBE0-2A73-310E-8D77E5131537}"/>
              </a:ext>
            </a:extLst>
          </p:cNvPr>
          <p:cNvSpPr txBox="1"/>
          <p:nvPr/>
        </p:nvSpPr>
        <p:spPr>
          <a:xfrm>
            <a:off x="1309255" y="3488863"/>
            <a:ext cx="2836718" cy="307777"/>
          </a:xfrm>
          <a:prstGeom prst="rect">
            <a:avLst/>
          </a:prstGeom>
          <a:noFill/>
        </p:spPr>
        <p:txBody>
          <a:bodyPr wrap="square" rtlCol="0">
            <a:spAutoFit/>
          </a:bodyPr>
          <a:lstStyle/>
          <a:p>
            <a:r>
              <a:rPr lang="en-US" dirty="0"/>
              <a:t>              Observations</a:t>
            </a:r>
            <a:endParaRPr lang="uk-UA" dirty="0"/>
          </a:p>
        </p:txBody>
      </p:sp>
    </p:spTree>
    <p:extLst>
      <p:ext uri="{BB962C8B-B14F-4D97-AF65-F5344CB8AC3E}">
        <p14:creationId xmlns:p14="http://schemas.microsoft.com/office/powerpoint/2010/main" val="233211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a:extLst>
            <a:ext uri="{FF2B5EF4-FFF2-40B4-BE49-F238E27FC236}">
              <a16:creationId xmlns:a16="http://schemas.microsoft.com/office/drawing/2014/main" id="{CD6E9343-9F9A-DF92-3231-DCB18D1647B4}"/>
            </a:ext>
          </a:extLst>
        </p:cNvPr>
        <p:cNvGrpSpPr/>
        <p:nvPr/>
      </p:nvGrpSpPr>
      <p:grpSpPr>
        <a:xfrm>
          <a:off x="0" y="0"/>
          <a:ext cx="0" cy="0"/>
          <a:chOff x="0" y="0"/>
          <a:chExt cx="0" cy="0"/>
        </a:xfrm>
      </p:grpSpPr>
      <p:sp>
        <p:nvSpPr>
          <p:cNvPr id="116" name="Google Shape;116;p15">
            <a:extLst>
              <a:ext uri="{FF2B5EF4-FFF2-40B4-BE49-F238E27FC236}">
                <a16:creationId xmlns:a16="http://schemas.microsoft.com/office/drawing/2014/main" id="{F9234D75-C235-160B-07DB-5A424263EAC4}"/>
              </a:ext>
            </a:extLst>
          </p:cNvPr>
          <p:cNvSpPr txBox="1"/>
          <p:nvPr/>
        </p:nvSpPr>
        <p:spPr>
          <a:xfrm>
            <a:off x="26395" y="35351"/>
            <a:ext cx="12165605" cy="1202837"/>
          </a:xfrm>
          <a:prstGeom prst="rect">
            <a:avLst/>
          </a:prstGeom>
          <a:noFill/>
          <a:ln>
            <a:noFill/>
          </a:ln>
        </p:spPr>
        <p:txBody>
          <a:bodyPr spcFirstLastPara="1" wrap="square" lIns="91425" tIns="45700" rIns="91425" bIns="45700" anchor="t" anchorCtr="0">
            <a:noAutofit/>
          </a:bodyPr>
          <a:lstStyle/>
          <a:p>
            <a:pPr marL="0" marR="0" lvl="0" indent="0" algn="ctr" rtl="0">
              <a:lnSpc>
                <a:spcPct val="110909"/>
              </a:lnSpc>
              <a:spcBef>
                <a:spcPts val="0"/>
              </a:spcBef>
              <a:spcAft>
                <a:spcPts val="0"/>
              </a:spcAft>
              <a:buClr>
                <a:srgbClr val="33363F"/>
              </a:buClr>
              <a:buSzPts val="4400"/>
              <a:buFont typeface="Oswald"/>
              <a:buNone/>
            </a:pPr>
            <a:r>
              <a:rPr lang="en-US" sz="4400" dirty="0">
                <a:solidFill>
                  <a:srgbClr val="33363F"/>
                </a:solidFill>
                <a:latin typeface="+mj-lt"/>
                <a:ea typeface="Oswald"/>
                <a:cs typeface="Oswald"/>
                <a:sym typeface="Oswald"/>
              </a:rPr>
              <a:t>Trends in STBs, 2004-2012</a:t>
            </a:r>
            <a:endParaRPr sz="4400" dirty="0">
              <a:solidFill>
                <a:srgbClr val="33363F"/>
              </a:solidFill>
              <a:latin typeface="+mj-lt"/>
              <a:ea typeface="Oswald"/>
              <a:cs typeface="Oswald"/>
              <a:sym typeface="Oswald"/>
            </a:endParaRPr>
          </a:p>
          <a:p>
            <a:pPr marL="0" marR="0" lvl="0" indent="0" algn="ctr" rtl="0">
              <a:lnSpc>
                <a:spcPct val="110909"/>
              </a:lnSpc>
              <a:spcBef>
                <a:spcPts val="0"/>
              </a:spcBef>
              <a:spcAft>
                <a:spcPts val="0"/>
              </a:spcAft>
              <a:buClr>
                <a:schemeClr val="dk1"/>
              </a:buClr>
              <a:buSzPts val="4400"/>
              <a:buFont typeface="Arial"/>
              <a:buNone/>
            </a:pPr>
            <a:endParaRPr sz="4400" dirty="0">
              <a:solidFill>
                <a:srgbClr val="33363F"/>
              </a:solidFill>
              <a:latin typeface="+mj-lt"/>
              <a:ea typeface="Oswald"/>
              <a:cs typeface="Oswald"/>
              <a:sym typeface="Oswald"/>
            </a:endParaRPr>
          </a:p>
        </p:txBody>
      </p:sp>
      <p:pic>
        <p:nvPicPr>
          <p:cNvPr id="117" name="Google Shape;117;p15">
            <a:extLst>
              <a:ext uri="{FF2B5EF4-FFF2-40B4-BE49-F238E27FC236}">
                <a16:creationId xmlns:a16="http://schemas.microsoft.com/office/drawing/2014/main" id="{44109480-C34C-3DB8-1D7F-1DFD13DCA3D0}"/>
              </a:ext>
            </a:extLst>
          </p:cNvPr>
          <p:cNvPicPr preferRelativeResize="0"/>
          <p:nvPr/>
        </p:nvPicPr>
        <p:blipFill rotWithShape="1">
          <a:blip r:embed="rId3">
            <a:alphaModFix/>
          </a:blip>
          <a:srcRect t="54095"/>
          <a:stretch/>
        </p:blipFill>
        <p:spPr>
          <a:xfrm>
            <a:off x="131721" y="3886200"/>
            <a:ext cx="4394560" cy="2674109"/>
          </a:xfrm>
          <a:prstGeom prst="rect">
            <a:avLst/>
          </a:prstGeom>
          <a:noFill/>
          <a:ln>
            <a:noFill/>
          </a:ln>
        </p:spPr>
      </p:pic>
      <p:pic>
        <p:nvPicPr>
          <p:cNvPr id="118" name="Google Shape;118;p15">
            <a:extLst>
              <a:ext uri="{FF2B5EF4-FFF2-40B4-BE49-F238E27FC236}">
                <a16:creationId xmlns:a16="http://schemas.microsoft.com/office/drawing/2014/main" id="{71508E36-B8C5-3346-0597-3EE19B50AB3E}"/>
              </a:ext>
            </a:extLst>
          </p:cNvPr>
          <p:cNvPicPr preferRelativeResize="0"/>
          <p:nvPr/>
        </p:nvPicPr>
        <p:blipFill rotWithShape="1">
          <a:blip r:embed="rId4"/>
          <a:srcRect l="194" r="-147"/>
          <a:stretch/>
        </p:blipFill>
        <p:spPr>
          <a:xfrm>
            <a:off x="4526281" y="3958936"/>
            <a:ext cx="4394560" cy="2590982"/>
          </a:xfrm>
          <a:prstGeom prst="rect">
            <a:avLst/>
          </a:prstGeom>
          <a:noFill/>
          <a:ln>
            <a:noFill/>
          </a:ln>
        </p:spPr>
      </p:pic>
      <p:sp>
        <p:nvSpPr>
          <p:cNvPr id="119" name="Google Shape;119;p15">
            <a:extLst>
              <a:ext uri="{FF2B5EF4-FFF2-40B4-BE49-F238E27FC236}">
                <a16:creationId xmlns:a16="http://schemas.microsoft.com/office/drawing/2014/main" id="{0D3EAD00-9A3D-F547-1238-229BA6481CCB}"/>
              </a:ext>
            </a:extLst>
          </p:cNvPr>
          <p:cNvSpPr txBox="1"/>
          <p:nvPr/>
        </p:nvSpPr>
        <p:spPr>
          <a:xfrm>
            <a:off x="8920842" y="1223010"/>
            <a:ext cx="3044082" cy="486587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Clr>
                <a:schemeClr val="dk1"/>
              </a:buClr>
              <a:buSzPts val="2800"/>
              <a:buFont typeface="Arial" panose="020B0604020202020204" pitchFamily="34" charset="0"/>
              <a:buChar char="•"/>
            </a:pPr>
            <a:r>
              <a:rPr lang="en-US" sz="1800" dirty="0">
                <a:solidFill>
                  <a:schemeClr val="dk1"/>
                </a:solidFill>
              </a:rPr>
              <a:t>Southward shift of STB is observed in both hemispheres.</a:t>
            </a:r>
          </a:p>
          <a:p>
            <a:pPr marL="457200" lvl="0" indent="-406400" algn="l" rtl="0">
              <a:spcBef>
                <a:spcPts val="0"/>
              </a:spcBef>
              <a:spcAft>
                <a:spcPts val="0"/>
              </a:spcAft>
              <a:buClr>
                <a:schemeClr val="dk1"/>
              </a:buClr>
              <a:buSzPts val="2800"/>
              <a:buFont typeface="Arial" panose="020B0604020202020204" pitchFamily="34" charset="0"/>
              <a:buChar char="•"/>
            </a:pPr>
            <a:endParaRPr lang="en-US" sz="1800" dirty="0">
              <a:solidFill>
                <a:schemeClr val="dk1"/>
              </a:solidFill>
            </a:endParaRPr>
          </a:p>
          <a:p>
            <a:pPr marL="457200" lvl="0" indent="-406400" algn="l" rtl="0">
              <a:spcBef>
                <a:spcPts val="0"/>
              </a:spcBef>
              <a:spcAft>
                <a:spcPts val="0"/>
              </a:spcAft>
              <a:buClr>
                <a:schemeClr val="dk1"/>
              </a:buClr>
              <a:buSzPts val="2800"/>
              <a:buFont typeface="Arial" panose="020B0604020202020204" pitchFamily="34" charset="0"/>
              <a:buChar char="•"/>
            </a:pPr>
            <a:r>
              <a:rPr lang="en-US" sz="1800" dirty="0">
                <a:solidFill>
                  <a:schemeClr val="dk1"/>
                </a:solidFill>
              </a:rPr>
              <a:t>WACCM with prescribed SST and QBO from observations can capture the trends, but they are smaller than in observations.</a:t>
            </a:r>
          </a:p>
          <a:p>
            <a:pPr marL="457200" lvl="0" indent="-406400" algn="l" rtl="0">
              <a:spcBef>
                <a:spcPts val="0"/>
              </a:spcBef>
              <a:spcAft>
                <a:spcPts val="0"/>
              </a:spcAft>
              <a:buClr>
                <a:schemeClr val="dk1"/>
              </a:buClr>
              <a:buSzPts val="2800"/>
              <a:buFont typeface="Arial" panose="020B0604020202020204" pitchFamily="34" charset="0"/>
              <a:buChar char="•"/>
            </a:pPr>
            <a:endParaRPr lang="en-US" sz="1800" dirty="0">
              <a:solidFill>
                <a:schemeClr val="dk1"/>
              </a:solidFill>
            </a:endParaRPr>
          </a:p>
          <a:p>
            <a:pPr marL="342900" lvl="0" indent="-342900" algn="l" rtl="0">
              <a:spcBef>
                <a:spcPts val="0"/>
              </a:spcBef>
              <a:spcAft>
                <a:spcPts val="0"/>
              </a:spcAft>
              <a:buFont typeface="Arial" panose="020B0604020202020204" pitchFamily="34" charset="0"/>
              <a:buChar char="•"/>
            </a:pPr>
            <a:endParaRPr sz="1800" dirty="0">
              <a:solidFill>
                <a:schemeClr val="dk1"/>
              </a:solidFill>
            </a:endParaRPr>
          </a:p>
        </p:txBody>
      </p:sp>
      <p:sp>
        <p:nvSpPr>
          <p:cNvPr id="2" name="TextBox 1">
            <a:extLst>
              <a:ext uri="{FF2B5EF4-FFF2-40B4-BE49-F238E27FC236}">
                <a16:creationId xmlns:a16="http://schemas.microsoft.com/office/drawing/2014/main" id="{C1B6D1FD-5FBC-B39D-6228-22AFC4ABB346}"/>
              </a:ext>
            </a:extLst>
          </p:cNvPr>
          <p:cNvSpPr txBox="1"/>
          <p:nvPr/>
        </p:nvSpPr>
        <p:spPr>
          <a:xfrm>
            <a:off x="5857048" y="3487882"/>
            <a:ext cx="2836718" cy="307777"/>
          </a:xfrm>
          <a:prstGeom prst="rect">
            <a:avLst/>
          </a:prstGeom>
          <a:noFill/>
        </p:spPr>
        <p:txBody>
          <a:bodyPr wrap="square" rtlCol="0">
            <a:spAutoFit/>
          </a:bodyPr>
          <a:lstStyle/>
          <a:p>
            <a:r>
              <a:rPr lang="en-US" dirty="0"/>
              <a:t>            WACCM</a:t>
            </a:r>
            <a:endParaRPr lang="uk-UA" dirty="0"/>
          </a:p>
        </p:txBody>
      </p:sp>
      <p:sp>
        <p:nvSpPr>
          <p:cNvPr id="3" name="TextBox 2">
            <a:extLst>
              <a:ext uri="{FF2B5EF4-FFF2-40B4-BE49-F238E27FC236}">
                <a16:creationId xmlns:a16="http://schemas.microsoft.com/office/drawing/2014/main" id="{8138EEEB-6E3A-18CB-372D-18042D84D77D}"/>
              </a:ext>
            </a:extLst>
          </p:cNvPr>
          <p:cNvSpPr txBox="1"/>
          <p:nvPr/>
        </p:nvSpPr>
        <p:spPr>
          <a:xfrm>
            <a:off x="1295400" y="3487882"/>
            <a:ext cx="2836718" cy="307777"/>
          </a:xfrm>
          <a:prstGeom prst="rect">
            <a:avLst/>
          </a:prstGeom>
          <a:noFill/>
        </p:spPr>
        <p:txBody>
          <a:bodyPr wrap="square" rtlCol="0">
            <a:spAutoFit/>
          </a:bodyPr>
          <a:lstStyle/>
          <a:p>
            <a:r>
              <a:rPr lang="en-US" dirty="0"/>
              <a:t>              Observations</a:t>
            </a:r>
            <a:endParaRPr lang="uk-UA" dirty="0"/>
          </a:p>
        </p:txBody>
      </p:sp>
    </p:spTree>
    <p:extLst>
      <p:ext uri="{BB962C8B-B14F-4D97-AF65-F5344CB8AC3E}">
        <p14:creationId xmlns:p14="http://schemas.microsoft.com/office/powerpoint/2010/main" val="199664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a:extLst>
            <a:ext uri="{FF2B5EF4-FFF2-40B4-BE49-F238E27FC236}">
              <a16:creationId xmlns:a16="http://schemas.microsoft.com/office/drawing/2014/main" id="{6206FBFA-ECC5-F9E8-6D8E-566B245DFC39}"/>
            </a:ext>
          </a:extLst>
        </p:cNvPr>
        <p:cNvGrpSpPr/>
        <p:nvPr/>
      </p:nvGrpSpPr>
      <p:grpSpPr>
        <a:xfrm>
          <a:off x="0" y="0"/>
          <a:ext cx="0" cy="0"/>
          <a:chOff x="0" y="0"/>
          <a:chExt cx="0" cy="0"/>
        </a:xfrm>
      </p:grpSpPr>
      <p:sp>
        <p:nvSpPr>
          <p:cNvPr id="116" name="Google Shape;116;p15">
            <a:extLst>
              <a:ext uri="{FF2B5EF4-FFF2-40B4-BE49-F238E27FC236}">
                <a16:creationId xmlns:a16="http://schemas.microsoft.com/office/drawing/2014/main" id="{3C2D6DFE-A44D-69F8-79C3-B2BF2698334A}"/>
              </a:ext>
            </a:extLst>
          </p:cNvPr>
          <p:cNvSpPr txBox="1"/>
          <p:nvPr/>
        </p:nvSpPr>
        <p:spPr>
          <a:xfrm>
            <a:off x="26395" y="35351"/>
            <a:ext cx="12165605" cy="1202837"/>
          </a:xfrm>
          <a:prstGeom prst="rect">
            <a:avLst/>
          </a:prstGeom>
          <a:noFill/>
          <a:ln>
            <a:noFill/>
          </a:ln>
        </p:spPr>
        <p:txBody>
          <a:bodyPr spcFirstLastPara="1" wrap="square" lIns="91425" tIns="45700" rIns="91425" bIns="45700" anchor="t" anchorCtr="0">
            <a:noAutofit/>
          </a:bodyPr>
          <a:lstStyle/>
          <a:p>
            <a:pPr marL="0" marR="0" lvl="0" indent="0" algn="ctr" rtl="0">
              <a:lnSpc>
                <a:spcPct val="110909"/>
              </a:lnSpc>
              <a:spcBef>
                <a:spcPts val="0"/>
              </a:spcBef>
              <a:spcAft>
                <a:spcPts val="0"/>
              </a:spcAft>
              <a:buClr>
                <a:srgbClr val="33363F"/>
              </a:buClr>
              <a:buSzPts val="4400"/>
              <a:buFont typeface="Oswald"/>
              <a:buNone/>
            </a:pPr>
            <a:r>
              <a:rPr lang="en-US" sz="4400" dirty="0">
                <a:solidFill>
                  <a:srgbClr val="33363F"/>
                </a:solidFill>
                <a:latin typeface="+mj-lt"/>
                <a:ea typeface="Oswald"/>
                <a:cs typeface="Oswald"/>
                <a:sym typeface="Oswald"/>
              </a:rPr>
              <a:t>Trends in STBs, 2004-2012</a:t>
            </a:r>
            <a:endParaRPr sz="4400" dirty="0">
              <a:solidFill>
                <a:srgbClr val="33363F"/>
              </a:solidFill>
              <a:latin typeface="+mj-lt"/>
              <a:ea typeface="Oswald"/>
              <a:cs typeface="Oswald"/>
              <a:sym typeface="Oswald"/>
            </a:endParaRPr>
          </a:p>
          <a:p>
            <a:pPr marL="0" marR="0" lvl="0" indent="0" algn="ctr" rtl="0">
              <a:lnSpc>
                <a:spcPct val="110909"/>
              </a:lnSpc>
              <a:spcBef>
                <a:spcPts val="0"/>
              </a:spcBef>
              <a:spcAft>
                <a:spcPts val="0"/>
              </a:spcAft>
              <a:buClr>
                <a:schemeClr val="dk1"/>
              </a:buClr>
              <a:buSzPts val="4400"/>
              <a:buFont typeface="Arial"/>
              <a:buNone/>
            </a:pPr>
            <a:endParaRPr sz="4400" dirty="0">
              <a:solidFill>
                <a:srgbClr val="33363F"/>
              </a:solidFill>
              <a:latin typeface="+mj-lt"/>
              <a:ea typeface="Oswald"/>
              <a:cs typeface="Oswald"/>
              <a:sym typeface="Oswald"/>
            </a:endParaRPr>
          </a:p>
        </p:txBody>
      </p:sp>
      <p:pic>
        <p:nvPicPr>
          <p:cNvPr id="117" name="Google Shape;117;p15">
            <a:extLst>
              <a:ext uri="{FF2B5EF4-FFF2-40B4-BE49-F238E27FC236}">
                <a16:creationId xmlns:a16="http://schemas.microsoft.com/office/drawing/2014/main" id="{3D8722C0-07BC-9B3A-A079-9F222ECA2B4C}"/>
              </a:ext>
            </a:extLst>
          </p:cNvPr>
          <p:cNvPicPr preferRelativeResize="0"/>
          <p:nvPr/>
        </p:nvPicPr>
        <p:blipFill rotWithShape="1">
          <a:blip r:embed="rId3">
            <a:alphaModFix/>
          </a:blip>
          <a:srcRect t="8377"/>
          <a:stretch/>
        </p:blipFill>
        <p:spPr>
          <a:xfrm>
            <a:off x="131721" y="1223010"/>
            <a:ext cx="4394560" cy="5337299"/>
          </a:xfrm>
          <a:prstGeom prst="rect">
            <a:avLst/>
          </a:prstGeom>
          <a:noFill/>
          <a:ln>
            <a:noFill/>
          </a:ln>
        </p:spPr>
      </p:pic>
      <p:pic>
        <p:nvPicPr>
          <p:cNvPr id="118" name="Google Shape;118;p15">
            <a:extLst>
              <a:ext uri="{FF2B5EF4-FFF2-40B4-BE49-F238E27FC236}">
                <a16:creationId xmlns:a16="http://schemas.microsoft.com/office/drawing/2014/main" id="{38BA2485-846A-E4F3-C668-472577D4E49B}"/>
              </a:ext>
            </a:extLst>
          </p:cNvPr>
          <p:cNvPicPr preferRelativeResize="0"/>
          <p:nvPr/>
        </p:nvPicPr>
        <p:blipFill rotWithShape="1">
          <a:blip r:embed="rId4"/>
          <a:srcRect l="-2397" t="359" r="-1735" b="1246"/>
          <a:stretch/>
        </p:blipFill>
        <p:spPr>
          <a:xfrm>
            <a:off x="4414702" y="1238187"/>
            <a:ext cx="4635779" cy="5256669"/>
          </a:xfrm>
          <a:prstGeom prst="rect">
            <a:avLst/>
          </a:prstGeom>
          <a:noFill/>
          <a:ln>
            <a:noFill/>
          </a:ln>
        </p:spPr>
      </p:pic>
      <p:sp>
        <p:nvSpPr>
          <p:cNvPr id="119" name="Google Shape;119;p15">
            <a:extLst>
              <a:ext uri="{FF2B5EF4-FFF2-40B4-BE49-F238E27FC236}">
                <a16:creationId xmlns:a16="http://schemas.microsoft.com/office/drawing/2014/main" id="{32AE8D79-DAFB-4C31-8F18-D7BCA5A94B8E}"/>
              </a:ext>
            </a:extLst>
          </p:cNvPr>
          <p:cNvSpPr txBox="1"/>
          <p:nvPr/>
        </p:nvSpPr>
        <p:spPr>
          <a:xfrm>
            <a:off x="8920842" y="1223010"/>
            <a:ext cx="3044082" cy="486587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Clr>
                <a:schemeClr val="dk1"/>
              </a:buClr>
              <a:buSzPts val="2800"/>
              <a:buFont typeface="Arial" panose="020B0604020202020204" pitchFamily="34" charset="0"/>
              <a:buChar char="•"/>
            </a:pPr>
            <a:r>
              <a:rPr lang="en-US" sz="1800" dirty="0">
                <a:solidFill>
                  <a:schemeClr val="dk1"/>
                </a:solidFill>
              </a:rPr>
              <a:t>Southward shift of STB is observed in both hemispheres.</a:t>
            </a:r>
          </a:p>
          <a:p>
            <a:pPr marL="457200" lvl="0" indent="-406400" algn="l" rtl="0">
              <a:spcBef>
                <a:spcPts val="0"/>
              </a:spcBef>
              <a:spcAft>
                <a:spcPts val="0"/>
              </a:spcAft>
              <a:buClr>
                <a:schemeClr val="dk1"/>
              </a:buClr>
              <a:buSzPts val="2800"/>
              <a:buFont typeface="Arial" panose="020B0604020202020204" pitchFamily="34" charset="0"/>
              <a:buChar char="•"/>
            </a:pPr>
            <a:endParaRPr lang="en-US" sz="1800" dirty="0">
              <a:solidFill>
                <a:schemeClr val="dk1"/>
              </a:solidFill>
            </a:endParaRPr>
          </a:p>
          <a:p>
            <a:pPr marL="457200" lvl="0" indent="-406400" algn="l" rtl="0">
              <a:spcBef>
                <a:spcPts val="0"/>
              </a:spcBef>
              <a:spcAft>
                <a:spcPts val="0"/>
              </a:spcAft>
              <a:buClr>
                <a:schemeClr val="dk1"/>
              </a:buClr>
              <a:buSzPts val="2800"/>
              <a:buFont typeface="Arial" panose="020B0604020202020204" pitchFamily="34" charset="0"/>
              <a:buChar char="•"/>
            </a:pPr>
            <a:r>
              <a:rPr lang="en-US" sz="1800" dirty="0">
                <a:solidFill>
                  <a:schemeClr val="dk1"/>
                </a:solidFill>
              </a:rPr>
              <a:t>WACCM with prescribed SST and QBO from observations can capture the trends, but they are smaller than in observations.</a:t>
            </a:r>
          </a:p>
          <a:p>
            <a:pPr marL="457200" lvl="0" indent="-406400" algn="l" rtl="0">
              <a:spcBef>
                <a:spcPts val="0"/>
              </a:spcBef>
              <a:spcAft>
                <a:spcPts val="0"/>
              </a:spcAft>
              <a:buClr>
                <a:schemeClr val="dk1"/>
              </a:buClr>
              <a:buSzPts val="2800"/>
              <a:buFont typeface="Arial" panose="020B0604020202020204" pitchFamily="34" charset="0"/>
              <a:buChar char="•"/>
            </a:pPr>
            <a:endParaRPr lang="en-US" sz="1800" dirty="0">
              <a:solidFill>
                <a:schemeClr val="dk1"/>
              </a:solidFill>
            </a:endParaRPr>
          </a:p>
          <a:p>
            <a:pPr marL="457200" indent="-406400">
              <a:buClr>
                <a:schemeClr val="dk1"/>
              </a:buClr>
              <a:buSzPts val="2800"/>
              <a:buFont typeface="Arial" panose="020B0604020202020204" pitchFamily="34" charset="0"/>
              <a:buChar char="•"/>
            </a:pPr>
            <a:r>
              <a:rPr lang="en-US" sz="1800" dirty="0">
                <a:solidFill>
                  <a:schemeClr val="dk1"/>
                </a:solidFill>
              </a:rPr>
              <a:t>But these trends do not show up in the dynamical metrics</a:t>
            </a:r>
          </a:p>
          <a:p>
            <a:pPr marL="457200" lvl="0" indent="-406400" algn="l" rtl="0">
              <a:spcBef>
                <a:spcPts val="0"/>
              </a:spcBef>
              <a:spcAft>
                <a:spcPts val="0"/>
              </a:spcAft>
              <a:buClr>
                <a:schemeClr val="dk1"/>
              </a:buClr>
              <a:buSzPts val="2800"/>
              <a:buFont typeface="Arial" panose="020B0604020202020204" pitchFamily="34" charset="0"/>
              <a:buChar char="•"/>
            </a:pPr>
            <a:endParaRPr lang="en-US" sz="1800" dirty="0">
              <a:solidFill>
                <a:schemeClr val="dk1"/>
              </a:solidFill>
            </a:endParaRPr>
          </a:p>
          <a:p>
            <a:pPr marL="457200" lvl="0" indent="-406400" algn="l" rtl="0">
              <a:spcBef>
                <a:spcPts val="0"/>
              </a:spcBef>
              <a:spcAft>
                <a:spcPts val="0"/>
              </a:spcAft>
              <a:buClr>
                <a:schemeClr val="dk1"/>
              </a:buClr>
              <a:buSzPts val="2800"/>
              <a:buFont typeface="Arial" panose="020B0604020202020204" pitchFamily="34" charset="0"/>
              <a:buChar char="•"/>
            </a:pPr>
            <a:endParaRPr lang="en-US" sz="1800" dirty="0">
              <a:solidFill>
                <a:schemeClr val="dk1"/>
              </a:solidFill>
            </a:endParaRPr>
          </a:p>
          <a:p>
            <a:pPr marL="342900" lvl="0" indent="-342900" algn="l" rtl="0">
              <a:spcBef>
                <a:spcPts val="0"/>
              </a:spcBef>
              <a:spcAft>
                <a:spcPts val="0"/>
              </a:spcAft>
              <a:buFont typeface="Arial" panose="020B0604020202020204" pitchFamily="34" charset="0"/>
              <a:buChar char="•"/>
            </a:pPr>
            <a:endParaRPr sz="1800" dirty="0">
              <a:solidFill>
                <a:schemeClr val="dk1"/>
              </a:solidFill>
            </a:endParaRPr>
          </a:p>
        </p:txBody>
      </p:sp>
    </p:spTree>
    <p:extLst>
      <p:ext uri="{BB962C8B-B14F-4D97-AF65-F5344CB8AC3E}">
        <p14:creationId xmlns:p14="http://schemas.microsoft.com/office/powerpoint/2010/main" val="358555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s 36">
      <a:dk1>
        <a:srgbClr val="0D0A0B"/>
      </a:dk1>
      <a:lt1>
        <a:srgbClr val="FFFFFF"/>
      </a:lt1>
      <a:dk2>
        <a:srgbClr val="454955"/>
      </a:dk2>
      <a:lt2>
        <a:srgbClr val="E7E6E6"/>
      </a:lt2>
      <a:accent1>
        <a:srgbClr val="0B0B0D"/>
      </a:accent1>
      <a:accent2>
        <a:srgbClr val="929AAB"/>
      </a:accent2>
      <a:accent3>
        <a:srgbClr val="F3EFF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Офіс">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524</TotalTime>
  <Words>1792</Words>
  <Application>Microsoft Office PowerPoint</Application>
  <PresentationFormat>Широкий екран</PresentationFormat>
  <Paragraphs>145</Paragraphs>
  <Slides>10</Slides>
  <Notes>10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10</vt:i4>
      </vt:variant>
    </vt:vector>
  </HeadingPairs>
  <TitlesOfParts>
    <vt:vector size="16" baseType="lpstr">
      <vt:lpstr>Consolas</vt:lpstr>
      <vt:lpstr>Aptos</vt:lpstr>
      <vt:lpstr>Arial</vt:lpstr>
      <vt:lpstr>Calibri</vt:lpstr>
      <vt:lpstr>Oswald</vt:lpstr>
      <vt:lpstr>Tema de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Office User</dc:creator>
  <cp:lastModifiedBy>Oksana Ivaniha</cp:lastModifiedBy>
  <cp:revision>9</cp:revision>
  <dcterms:created xsi:type="dcterms:W3CDTF">2020-02-25T20:10:06Z</dcterms:created>
  <dcterms:modified xsi:type="dcterms:W3CDTF">2025-04-30T12:25:41Z</dcterms:modified>
</cp:coreProperties>
</file>