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66" r:id="rId4"/>
    <p:sldId id="259" r:id="rId5"/>
    <p:sldId id="260" r:id="rId6"/>
    <p:sldId id="262" r:id="rId7"/>
    <p:sldId id="261" r:id="rId8"/>
    <p:sldId id="263" r:id="rId9"/>
    <p:sldId id="264" r:id="rId10"/>
    <p:sldId id="269" r:id="rId11"/>
    <p:sldId id="258" r:id="rId12"/>
    <p:sldId id="267" r:id="rId13"/>
    <p:sldId id="268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BFF"/>
    <a:srgbClr val="AAE4EC"/>
    <a:srgbClr val="009242"/>
    <a:srgbClr val="2056CE"/>
    <a:srgbClr val="9237AB"/>
    <a:srgbClr val="544FC1"/>
    <a:srgbClr val="1D4999"/>
    <a:srgbClr val="9148C8"/>
    <a:srgbClr val="9BE2F3"/>
    <a:srgbClr val="8DE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ittlere Formatvorlage 4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92" autoAdjust="0"/>
  </p:normalViewPr>
  <p:slideViewPr>
    <p:cSldViewPr snapToGrid="0">
      <p:cViewPr>
        <p:scale>
          <a:sx n="66" d="100"/>
          <a:sy n="66" d="100"/>
        </p:scale>
        <p:origin x="66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549C5-495F-4DD1-AD8E-8F87F5D30516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3CC63-83C4-4F30-A1AE-FB42FE2D75A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86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3CC63-83C4-4F30-A1AE-FB42FE2D75AA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9976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3CC63-83C4-4F30-A1AE-FB42FE2D75AA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9714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1.xml"/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4.xml"/><Relationship Id="rId5" Type="http://schemas.openxmlformats.org/officeDocument/2006/relationships/slide" Target="../slides/slide6.xml"/><Relationship Id="rId4" Type="http://schemas.openxmlformats.org/officeDocument/2006/relationships/slide" Target="../slides/slide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E0E5A-E9DE-46FB-855D-883EC6EF4B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37BD37-C950-4255-B190-54B89AAA9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3E0B5B7-E535-4604-B199-48FDEFEF6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5A03D79-2A28-4435-81B6-F4400623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1E89FC8-BCFF-40CF-B80B-0C1BF38A6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0764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0DCF7D-34EC-49EB-850B-24B35C69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9412D16B-8101-4FEB-8E51-51FB7DC839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5B51245-9EAA-4F5E-AECF-2746D6F9D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DC9C0D-E7D4-4220-82E4-9D95A9C7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612259C-9C61-4700-8650-B039B3AF6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42594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16A6CBD2-DD70-4E04-88FB-E29B1BF41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695B401-8431-4286-B262-0AEBFB106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3114C1-1CC5-44DF-89D1-6B6F770B4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1A67684-2361-4E5F-89B7-3DAF82936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10A010-A488-4A2F-AC47-6562B807A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1812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E3DB77-BC9E-4462-B3B4-4C63D4878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C4B10C8-6C29-48FC-B978-25A471AB9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6BB9A4-3DA8-4D7A-B604-19B615423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0668BC4-C9AA-461F-9068-40FAB6ECC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Rechteck: abgerundete Ecken 8">
            <a:hlinkClick r:id="rId2" action="ppaction://hlinksldjump"/>
            <a:extLst>
              <a:ext uri="{FF2B5EF4-FFF2-40B4-BE49-F238E27FC236}">
                <a16:creationId xmlns:a16="http://schemas.microsoft.com/office/drawing/2014/main" id="{724C9DAA-2BB5-4F6F-90FD-8897B715EBE0}"/>
              </a:ext>
            </a:extLst>
          </p:cNvPr>
          <p:cNvSpPr/>
          <p:nvPr userDrawn="1"/>
        </p:nvSpPr>
        <p:spPr>
          <a:xfrm>
            <a:off x="10972800" y="6249987"/>
            <a:ext cx="838200" cy="471488"/>
          </a:xfrm>
          <a:custGeom>
            <a:avLst/>
            <a:gdLst>
              <a:gd name="connsiteX0" fmla="*/ 0 w 838200"/>
              <a:gd name="connsiteY0" fmla="*/ 78583 h 471488"/>
              <a:gd name="connsiteX1" fmla="*/ 78583 w 838200"/>
              <a:gd name="connsiteY1" fmla="*/ 0 h 471488"/>
              <a:gd name="connsiteX2" fmla="*/ 759617 w 838200"/>
              <a:gd name="connsiteY2" fmla="*/ 0 h 471488"/>
              <a:gd name="connsiteX3" fmla="*/ 838200 w 838200"/>
              <a:gd name="connsiteY3" fmla="*/ 78583 h 471488"/>
              <a:gd name="connsiteX4" fmla="*/ 838200 w 838200"/>
              <a:gd name="connsiteY4" fmla="*/ 392905 h 471488"/>
              <a:gd name="connsiteX5" fmla="*/ 759617 w 838200"/>
              <a:gd name="connsiteY5" fmla="*/ 471488 h 471488"/>
              <a:gd name="connsiteX6" fmla="*/ 78583 w 838200"/>
              <a:gd name="connsiteY6" fmla="*/ 471488 h 471488"/>
              <a:gd name="connsiteX7" fmla="*/ 0 w 838200"/>
              <a:gd name="connsiteY7" fmla="*/ 392905 h 471488"/>
              <a:gd name="connsiteX8" fmla="*/ 0 w 838200"/>
              <a:gd name="connsiteY8" fmla="*/ 78583 h 471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8200" h="471488" fill="none" extrusionOk="0">
                <a:moveTo>
                  <a:pt x="0" y="78583"/>
                </a:moveTo>
                <a:cubicBezTo>
                  <a:pt x="-2276" y="34696"/>
                  <a:pt x="31124" y="7717"/>
                  <a:pt x="78583" y="0"/>
                </a:cubicBezTo>
                <a:cubicBezTo>
                  <a:pt x="283770" y="-25633"/>
                  <a:pt x="568942" y="-21658"/>
                  <a:pt x="759617" y="0"/>
                </a:cubicBezTo>
                <a:cubicBezTo>
                  <a:pt x="801143" y="6823"/>
                  <a:pt x="837783" y="36088"/>
                  <a:pt x="838200" y="78583"/>
                </a:cubicBezTo>
                <a:cubicBezTo>
                  <a:pt x="848225" y="232325"/>
                  <a:pt x="839348" y="260992"/>
                  <a:pt x="838200" y="392905"/>
                </a:cubicBezTo>
                <a:cubicBezTo>
                  <a:pt x="837967" y="434173"/>
                  <a:pt x="793225" y="475749"/>
                  <a:pt x="759617" y="471488"/>
                </a:cubicBezTo>
                <a:cubicBezTo>
                  <a:pt x="514603" y="458213"/>
                  <a:pt x="312044" y="470089"/>
                  <a:pt x="78583" y="471488"/>
                </a:cubicBezTo>
                <a:cubicBezTo>
                  <a:pt x="29118" y="471477"/>
                  <a:pt x="4810" y="437831"/>
                  <a:pt x="0" y="392905"/>
                </a:cubicBezTo>
                <a:cubicBezTo>
                  <a:pt x="13885" y="290573"/>
                  <a:pt x="7766" y="168928"/>
                  <a:pt x="0" y="78583"/>
                </a:cubicBezTo>
                <a:close/>
              </a:path>
              <a:path w="838200" h="471488" stroke="0" extrusionOk="0">
                <a:moveTo>
                  <a:pt x="0" y="78583"/>
                </a:moveTo>
                <a:cubicBezTo>
                  <a:pt x="-10349" y="35118"/>
                  <a:pt x="34097" y="1826"/>
                  <a:pt x="78583" y="0"/>
                </a:cubicBezTo>
                <a:cubicBezTo>
                  <a:pt x="219103" y="22759"/>
                  <a:pt x="601622" y="-25634"/>
                  <a:pt x="759617" y="0"/>
                </a:cubicBezTo>
                <a:cubicBezTo>
                  <a:pt x="793172" y="2728"/>
                  <a:pt x="839135" y="36555"/>
                  <a:pt x="838200" y="78583"/>
                </a:cubicBezTo>
                <a:cubicBezTo>
                  <a:pt x="835086" y="167782"/>
                  <a:pt x="829103" y="300084"/>
                  <a:pt x="838200" y="392905"/>
                </a:cubicBezTo>
                <a:cubicBezTo>
                  <a:pt x="843540" y="441899"/>
                  <a:pt x="798669" y="468993"/>
                  <a:pt x="759617" y="471488"/>
                </a:cubicBezTo>
                <a:cubicBezTo>
                  <a:pt x="603376" y="485275"/>
                  <a:pt x="339834" y="501107"/>
                  <a:pt x="78583" y="471488"/>
                </a:cubicBezTo>
                <a:cubicBezTo>
                  <a:pt x="32272" y="479043"/>
                  <a:pt x="5280" y="428012"/>
                  <a:pt x="0" y="392905"/>
                </a:cubicBezTo>
                <a:cubicBezTo>
                  <a:pt x="-1981" y="245485"/>
                  <a:pt x="11753" y="165289"/>
                  <a:pt x="0" y="78583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66734407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Bahnschrift SemiBold SemiConden" panose="020B0502040204020203" pitchFamily="34" charset="0"/>
              </a:rPr>
              <a:t>Home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0601E30-7101-4F3D-9E43-49BCE5379B83}"/>
              </a:ext>
            </a:extLst>
          </p:cNvPr>
          <p:cNvSpPr txBox="1"/>
          <p:nvPr userDrawn="1"/>
        </p:nvSpPr>
        <p:spPr>
          <a:xfrm>
            <a:off x="10859523" y="5465700"/>
            <a:ext cx="1615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9242"/>
                </a:solidFill>
                <a:latin typeface="Bahnschrift SemiBold Condensed" panose="020B0502040204020203" pitchFamily="34" charset="0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de-DE" dirty="0">
              <a:solidFill>
                <a:srgbClr val="009242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264D10A4-D820-4C70-856B-1F0D7D94ECE8}"/>
              </a:ext>
            </a:extLst>
          </p:cNvPr>
          <p:cNvSpPr txBox="1"/>
          <p:nvPr userDrawn="1"/>
        </p:nvSpPr>
        <p:spPr>
          <a:xfrm>
            <a:off x="10747047" y="3778581"/>
            <a:ext cx="144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u="none" dirty="0" err="1">
                <a:solidFill>
                  <a:srgbClr val="C00000"/>
                </a:solidFill>
                <a:latin typeface="Bahnschrift SemiBold Condensed" panose="020B0502040204020203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endParaRPr lang="de-DE" b="0" u="none" dirty="0">
              <a:solidFill>
                <a:srgbClr val="C00000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A42FD-7117-4482-8D84-6B97A6878989}"/>
              </a:ext>
            </a:extLst>
          </p:cNvPr>
          <p:cNvSpPr txBox="1"/>
          <p:nvPr userDrawn="1"/>
        </p:nvSpPr>
        <p:spPr>
          <a:xfrm>
            <a:off x="10972800" y="4884205"/>
            <a:ext cx="215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 err="1">
                <a:solidFill>
                  <a:srgbClr val="2056CE"/>
                </a:solidFill>
                <a:latin typeface="Bahnschrift SemiBold Condensed" panose="020B0502040204020203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</a:t>
            </a:r>
            <a:endParaRPr lang="de-DE" b="0" dirty="0">
              <a:solidFill>
                <a:srgbClr val="2056CE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48BAA482-B80C-4692-B8A6-537914DCDB04}"/>
              </a:ext>
            </a:extLst>
          </p:cNvPr>
          <p:cNvSpPr txBox="1"/>
          <p:nvPr userDrawn="1"/>
        </p:nvSpPr>
        <p:spPr>
          <a:xfrm>
            <a:off x="10928767" y="4327300"/>
            <a:ext cx="144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0" dirty="0">
                <a:solidFill>
                  <a:srgbClr val="9237AB"/>
                </a:solidFill>
                <a:latin typeface="Bahnschrift SemiBold Condensed" panose="020B0502040204020203" pitchFamily="34" charset="0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Methods</a:t>
            </a:r>
            <a:endParaRPr lang="de-DE" b="0" dirty="0">
              <a:solidFill>
                <a:srgbClr val="9237AB"/>
              </a:solidFill>
              <a:latin typeface="Bahnschrift SemiBold Condensed" panose="020B0502040204020203" pitchFamily="34" charset="0"/>
            </a:endParaRPr>
          </a:p>
        </p:txBody>
      </p:sp>
      <p:sp>
        <p:nvSpPr>
          <p:cNvPr id="8" name="Pfeil: nach rechts 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F3CF3A88-3012-4A65-96D4-4AF12A5CCDAB}"/>
              </a:ext>
            </a:extLst>
          </p:cNvPr>
          <p:cNvSpPr/>
          <p:nvPr userDrawn="1"/>
        </p:nvSpPr>
        <p:spPr>
          <a:xfrm>
            <a:off x="11882120" y="6259358"/>
            <a:ext cx="260720" cy="47148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Pfeil: nach rechts 13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E33AE51-3B64-409F-8B21-9F63440CB1B7}"/>
              </a:ext>
            </a:extLst>
          </p:cNvPr>
          <p:cNvSpPr/>
          <p:nvPr userDrawn="1"/>
        </p:nvSpPr>
        <p:spPr>
          <a:xfrm flipH="1">
            <a:off x="10642600" y="6259358"/>
            <a:ext cx="260720" cy="47148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0117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707278-B3BD-4F93-9FAE-B67304E32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293B09C-1151-406D-91EB-A4F7BE5A4A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1E0BA2-E368-470D-A00B-CDB3F930F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427B99-4997-4E4C-9D69-D65AA68CB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995FEE-3EBA-4EB8-83E3-D6C6C5B68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244724B-1E72-422F-A030-49E0DB2E4CD9}"/>
              </a:ext>
            </a:extLst>
          </p:cNvPr>
          <p:cNvSpPr txBox="1"/>
          <p:nvPr userDrawn="1"/>
        </p:nvSpPr>
        <p:spPr>
          <a:xfrm>
            <a:off x="234950" y="6467475"/>
            <a:ext cx="462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Schmidt and Noack, EGU 2025, 01.05.2025</a:t>
            </a:r>
          </a:p>
        </p:txBody>
      </p:sp>
    </p:spTree>
    <p:extLst>
      <p:ext uri="{BB962C8B-B14F-4D97-AF65-F5344CB8AC3E}">
        <p14:creationId xmlns:p14="http://schemas.microsoft.com/office/powerpoint/2010/main" val="248887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E63ACB-0A79-41DB-B2C3-C6526C910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FB5CDE-20FD-4C1D-831D-9B49964699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3150533-AE3B-4D8A-A88F-226CB8CB4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4B8000-A2EF-4E02-B06A-18DF2E5DB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042952A-0CB1-4295-95A4-FF5BA3EE9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4FE1B33-B6BB-4E84-9650-E63F0ABA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6455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1EF805-A8A9-40E0-9DDB-3D4793B84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DF0DEA-D234-403E-84F7-EBCE0D705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62AEB97-49B6-4BA4-8A3A-B69B0686D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7182344-C5EF-4B6E-8B94-4CBDCEE1EE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9BF58BD-D67B-4A95-BD05-5E57F5845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F25DFD1-361E-4048-A55F-F13542AE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B3B3BE8C-6D86-462F-9832-80F04CD95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6E8356E-5465-449A-A3C7-4FD4453AAD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598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ABA3CE-FB1A-4368-B9F5-FB29632E3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2AA0E29-F029-4D29-A493-036C89D1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E049EA3-B4BA-4863-8BED-21A189464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76AA968-F48E-4D96-81E6-14350586F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185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9A6C452-C9DA-45C9-9DAB-60617302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397E98E-8DBD-4F0D-9FC1-FE457AABB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8E0455-3B69-4314-B6A1-A51CE43B5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54467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A51638-AF1F-4971-8179-854C7B73C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D1FC475-FEF8-43C6-9CF8-ECA880178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63921B7-250F-4E9C-8326-1BB198F341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9219D60-B202-418E-8C32-B1DF40D10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9A5DAB1-A278-4C8C-BB67-E7082F169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EB2F535-41BC-4CDE-936D-3731581F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2509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C633DC-1E4F-4556-9B2E-9B2CBB1F4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8156B3D5-E7B7-4D5B-9A9A-D027D701D5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A6BD3D1-8D81-4C0D-8AA5-46946E547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238667A-3E97-4998-A9CF-6F8FC686D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CB67F66-B143-4053-95F7-84BB9004B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5EF08B-0C3E-473F-AAF2-4E482D500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4272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BE2F3">
            <a:alpha val="94902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8B009D5-9B92-4FE4-8DFA-CD7232B48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A2A4945-B42D-4180-8C07-C4EC7DEC0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A772507-FF9E-4ACD-8DC0-16673C065B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B6825-356D-4765-B670-4FE98CF01B42}" type="datetimeFigureOut">
              <a:rPr lang="de-DE" smtClean="0"/>
              <a:t>29.04.2025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7674D86-0D51-4E2D-A4BA-CB2ECFF77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98CC54-40C5-4AC3-B62B-E4514F1379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E2AC9-9504-486E-8687-8B2988330EA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5778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slide" Target="slide9.xml"/><Relationship Id="rId18" Type="http://schemas.openxmlformats.org/officeDocument/2006/relationships/image" Target="../media/image7.svg"/><Relationship Id="rId26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0.png"/><Relationship Id="rId7" Type="http://schemas.openxmlformats.org/officeDocument/2006/relationships/slide" Target="slide2.xml"/><Relationship Id="rId12" Type="http://schemas.openxmlformats.org/officeDocument/2006/relationships/slide" Target="slide8.xml"/><Relationship Id="rId17" Type="http://schemas.openxmlformats.org/officeDocument/2006/relationships/image" Target="../media/image6.png"/><Relationship Id="rId25" Type="http://schemas.openxmlformats.org/officeDocument/2006/relationships/image" Target="../media/image14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5.png"/><Relationship Id="rId20" Type="http://schemas.openxmlformats.org/officeDocument/2006/relationships/image" Target="../media/image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slide" Target="slide7.xml"/><Relationship Id="rId24" Type="http://schemas.openxmlformats.org/officeDocument/2006/relationships/image" Target="../media/image13.png"/><Relationship Id="rId5" Type="http://schemas.openxmlformats.org/officeDocument/2006/relationships/image" Target="../media/image3.png"/><Relationship Id="rId15" Type="http://schemas.openxmlformats.org/officeDocument/2006/relationships/slide" Target="slide11.xml"/><Relationship Id="rId23" Type="http://schemas.openxmlformats.org/officeDocument/2006/relationships/image" Target="../media/image12.png"/><Relationship Id="rId10" Type="http://schemas.openxmlformats.org/officeDocument/2006/relationships/slide" Target="slide6.xml"/><Relationship Id="rId19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slide" Target="slide5.xml"/><Relationship Id="rId14" Type="http://schemas.openxmlformats.org/officeDocument/2006/relationships/slide" Target="slide10.xml"/><Relationship Id="rId22" Type="http://schemas.openxmlformats.org/officeDocument/2006/relationships/image" Target="../media/image11.svg"/><Relationship Id="rId27" Type="http://schemas.openxmlformats.org/officeDocument/2006/relationships/slide" Target="slide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7.png"/><Relationship Id="rId7" Type="http://schemas.openxmlformats.org/officeDocument/2006/relationships/image" Target="../media/image48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4.png"/><Relationship Id="rId5" Type="http://schemas.openxmlformats.org/officeDocument/2006/relationships/image" Target="../media/image46.png"/><Relationship Id="rId10" Type="http://schemas.openxmlformats.org/officeDocument/2006/relationships/image" Target="../media/image28.png"/><Relationship Id="rId4" Type="http://schemas.microsoft.com/office/2007/relationships/hdphoto" Target="../media/hdphoto2.wdp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slide" Target="slide6.xml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10" Type="http://schemas.openxmlformats.org/officeDocument/2006/relationships/slide" Target="slide6.xml"/><Relationship Id="rId4" Type="http://schemas.openxmlformats.org/officeDocument/2006/relationships/image" Target="../media/image24.png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microsoft.com/office/2007/relationships/hdphoto" Target="../media/hdphoto1.wdp"/><Relationship Id="rId7" Type="http://schemas.openxmlformats.org/officeDocument/2006/relationships/slide" Target="slide1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slide" Target="slide17.xml"/><Relationship Id="rId5" Type="http://schemas.openxmlformats.org/officeDocument/2006/relationships/image" Target="../media/image25.png"/><Relationship Id="rId10" Type="http://schemas.openxmlformats.org/officeDocument/2006/relationships/slide" Target="slide16.xml"/><Relationship Id="rId4" Type="http://schemas.openxmlformats.org/officeDocument/2006/relationships/image" Target="../media/image24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microsoft.com/office/2007/relationships/hdphoto" Target="../media/hdphoto3.wdp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hteck: abgerundete Ecken 26">
            <a:extLst>
              <a:ext uri="{FF2B5EF4-FFF2-40B4-BE49-F238E27FC236}">
                <a16:creationId xmlns:a16="http://schemas.microsoft.com/office/drawing/2014/main" id="{B69C250C-BDA7-40E9-9669-A5C7CE00C42C}"/>
              </a:ext>
            </a:extLst>
          </p:cNvPr>
          <p:cNvSpPr/>
          <p:nvPr/>
        </p:nvSpPr>
        <p:spPr>
          <a:xfrm>
            <a:off x="8691663" y="165436"/>
            <a:ext cx="3434153" cy="6548758"/>
          </a:xfrm>
          <a:custGeom>
            <a:avLst/>
            <a:gdLst>
              <a:gd name="connsiteX0" fmla="*/ 0 w 3434153"/>
              <a:gd name="connsiteY0" fmla="*/ 572370 h 6548758"/>
              <a:gd name="connsiteX1" fmla="*/ 572370 w 3434153"/>
              <a:gd name="connsiteY1" fmla="*/ 0 h 6548758"/>
              <a:gd name="connsiteX2" fmla="*/ 2861783 w 3434153"/>
              <a:gd name="connsiteY2" fmla="*/ 0 h 6548758"/>
              <a:gd name="connsiteX3" fmla="*/ 3434153 w 3434153"/>
              <a:gd name="connsiteY3" fmla="*/ 572370 h 6548758"/>
              <a:gd name="connsiteX4" fmla="*/ 3434153 w 3434153"/>
              <a:gd name="connsiteY4" fmla="*/ 5976388 h 6548758"/>
              <a:gd name="connsiteX5" fmla="*/ 2861783 w 3434153"/>
              <a:gd name="connsiteY5" fmla="*/ 6548758 h 6548758"/>
              <a:gd name="connsiteX6" fmla="*/ 572370 w 3434153"/>
              <a:gd name="connsiteY6" fmla="*/ 6548758 h 6548758"/>
              <a:gd name="connsiteX7" fmla="*/ 0 w 3434153"/>
              <a:gd name="connsiteY7" fmla="*/ 5976388 h 6548758"/>
              <a:gd name="connsiteX8" fmla="*/ 0 w 3434153"/>
              <a:gd name="connsiteY8" fmla="*/ 572370 h 654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34153" h="6548758" fill="none" extrusionOk="0">
                <a:moveTo>
                  <a:pt x="0" y="572370"/>
                </a:moveTo>
                <a:cubicBezTo>
                  <a:pt x="-40328" y="263814"/>
                  <a:pt x="231765" y="-18349"/>
                  <a:pt x="572370" y="0"/>
                </a:cubicBezTo>
                <a:cubicBezTo>
                  <a:pt x="1279345" y="-98432"/>
                  <a:pt x="1910766" y="-63450"/>
                  <a:pt x="2861783" y="0"/>
                </a:cubicBezTo>
                <a:cubicBezTo>
                  <a:pt x="3198339" y="10808"/>
                  <a:pt x="3417453" y="218579"/>
                  <a:pt x="3434153" y="572370"/>
                </a:cubicBezTo>
                <a:cubicBezTo>
                  <a:pt x="3351905" y="1813838"/>
                  <a:pt x="3273138" y="3646289"/>
                  <a:pt x="3434153" y="5976388"/>
                </a:cubicBezTo>
                <a:cubicBezTo>
                  <a:pt x="3435819" y="6299032"/>
                  <a:pt x="3184145" y="6555099"/>
                  <a:pt x="2861783" y="6548758"/>
                </a:cubicBezTo>
                <a:cubicBezTo>
                  <a:pt x="2400858" y="6550002"/>
                  <a:pt x="937720" y="6650958"/>
                  <a:pt x="572370" y="6548758"/>
                </a:cubicBezTo>
                <a:cubicBezTo>
                  <a:pt x="208889" y="6520259"/>
                  <a:pt x="21927" y="6300433"/>
                  <a:pt x="0" y="5976388"/>
                </a:cubicBezTo>
                <a:cubicBezTo>
                  <a:pt x="27995" y="3853753"/>
                  <a:pt x="-42141" y="1834200"/>
                  <a:pt x="0" y="572370"/>
                </a:cubicBezTo>
                <a:close/>
              </a:path>
              <a:path w="3434153" h="6548758" stroke="0" extrusionOk="0">
                <a:moveTo>
                  <a:pt x="0" y="572370"/>
                </a:moveTo>
                <a:cubicBezTo>
                  <a:pt x="16298" y="291366"/>
                  <a:pt x="265434" y="-48682"/>
                  <a:pt x="572370" y="0"/>
                </a:cubicBezTo>
                <a:cubicBezTo>
                  <a:pt x="1692767" y="164109"/>
                  <a:pt x="2269964" y="62248"/>
                  <a:pt x="2861783" y="0"/>
                </a:cubicBezTo>
                <a:cubicBezTo>
                  <a:pt x="3175549" y="54025"/>
                  <a:pt x="3441549" y="235935"/>
                  <a:pt x="3434153" y="572370"/>
                </a:cubicBezTo>
                <a:cubicBezTo>
                  <a:pt x="3545554" y="1973385"/>
                  <a:pt x="3307256" y="4538470"/>
                  <a:pt x="3434153" y="5976388"/>
                </a:cubicBezTo>
                <a:cubicBezTo>
                  <a:pt x="3460700" y="6300603"/>
                  <a:pt x="3188629" y="6508649"/>
                  <a:pt x="2861783" y="6548758"/>
                </a:cubicBezTo>
                <a:cubicBezTo>
                  <a:pt x="2196591" y="6419151"/>
                  <a:pt x="990067" y="6688405"/>
                  <a:pt x="572370" y="6548758"/>
                </a:cubicBezTo>
                <a:cubicBezTo>
                  <a:pt x="213179" y="6565784"/>
                  <a:pt x="44761" y="6313745"/>
                  <a:pt x="0" y="5976388"/>
                </a:cubicBezTo>
                <a:cubicBezTo>
                  <a:pt x="-48253" y="3629267"/>
                  <a:pt x="-47612" y="1558833"/>
                  <a:pt x="0" y="572370"/>
                </a:cubicBezTo>
                <a:close/>
              </a:path>
            </a:pathLst>
          </a:custGeom>
          <a:solidFill>
            <a:schemeClr val="bg1"/>
          </a:solidFill>
          <a:ln w="31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775369186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6" name="Rechteck: abgerundete Ecken 5">
            <a:extLst>
              <a:ext uri="{FF2B5EF4-FFF2-40B4-BE49-F238E27FC236}">
                <a16:creationId xmlns:a16="http://schemas.microsoft.com/office/drawing/2014/main" id="{2E5996D6-FE1B-41A6-B0CD-101E02AC7417}"/>
              </a:ext>
            </a:extLst>
          </p:cNvPr>
          <p:cNvSpPr/>
          <p:nvPr/>
        </p:nvSpPr>
        <p:spPr>
          <a:xfrm>
            <a:off x="198694" y="127283"/>
            <a:ext cx="8247037" cy="1655762"/>
          </a:xfrm>
          <a:custGeom>
            <a:avLst/>
            <a:gdLst>
              <a:gd name="connsiteX0" fmla="*/ 0 w 8247037"/>
              <a:gd name="connsiteY0" fmla="*/ 275966 h 1655762"/>
              <a:gd name="connsiteX1" fmla="*/ 275966 w 8247037"/>
              <a:gd name="connsiteY1" fmla="*/ 0 h 1655762"/>
              <a:gd name="connsiteX2" fmla="*/ 821619 w 8247037"/>
              <a:gd name="connsiteY2" fmla="*/ 0 h 1655762"/>
              <a:gd name="connsiteX3" fmla="*/ 1675076 w 8247037"/>
              <a:gd name="connsiteY3" fmla="*/ 0 h 1655762"/>
              <a:gd name="connsiteX4" fmla="*/ 2374631 w 8247037"/>
              <a:gd name="connsiteY4" fmla="*/ 0 h 1655762"/>
              <a:gd name="connsiteX5" fmla="*/ 2843333 w 8247037"/>
              <a:gd name="connsiteY5" fmla="*/ 0 h 1655762"/>
              <a:gd name="connsiteX6" fmla="*/ 3696790 w 8247037"/>
              <a:gd name="connsiteY6" fmla="*/ 0 h 1655762"/>
              <a:gd name="connsiteX7" fmla="*/ 4165492 w 8247037"/>
              <a:gd name="connsiteY7" fmla="*/ 0 h 1655762"/>
              <a:gd name="connsiteX8" fmla="*/ 4711145 w 8247037"/>
              <a:gd name="connsiteY8" fmla="*/ 0 h 1655762"/>
              <a:gd name="connsiteX9" fmla="*/ 5410700 w 8247037"/>
              <a:gd name="connsiteY9" fmla="*/ 0 h 1655762"/>
              <a:gd name="connsiteX10" fmla="*/ 5956353 w 8247037"/>
              <a:gd name="connsiteY10" fmla="*/ 0 h 1655762"/>
              <a:gd name="connsiteX11" fmla="*/ 6809810 w 8247037"/>
              <a:gd name="connsiteY11" fmla="*/ 0 h 1655762"/>
              <a:gd name="connsiteX12" fmla="*/ 7971071 w 8247037"/>
              <a:gd name="connsiteY12" fmla="*/ 0 h 1655762"/>
              <a:gd name="connsiteX13" fmla="*/ 8247037 w 8247037"/>
              <a:gd name="connsiteY13" fmla="*/ 275966 h 1655762"/>
              <a:gd name="connsiteX14" fmla="*/ 8247037 w 8247037"/>
              <a:gd name="connsiteY14" fmla="*/ 816843 h 1655762"/>
              <a:gd name="connsiteX15" fmla="*/ 8247037 w 8247037"/>
              <a:gd name="connsiteY15" fmla="*/ 1379796 h 1655762"/>
              <a:gd name="connsiteX16" fmla="*/ 7971071 w 8247037"/>
              <a:gd name="connsiteY16" fmla="*/ 1655762 h 1655762"/>
              <a:gd name="connsiteX17" fmla="*/ 7194565 w 8247037"/>
              <a:gd name="connsiteY17" fmla="*/ 1655762 h 1655762"/>
              <a:gd name="connsiteX18" fmla="*/ 6418059 w 8247037"/>
              <a:gd name="connsiteY18" fmla="*/ 1655762 h 1655762"/>
              <a:gd name="connsiteX19" fmla="*/ 5718504 w 8247037"/>
              <a:gd name="connsiteY19" fmla="*/ 1655762 h 1655762"/>
              <a:gd name="connsiteX20" fmla="*/ 5249802 w 8247037"/>
              <a:gd name="connsiteY20" fmla="*/ 1655762 h 1655762"/>
              <a:gd name="connsiteX21" fmla="*/ 4550247 w 8247037"/>
              <a:gd name="connsiteY21" fmla="*/ 1655762 h 1655762"/>
              <a:gd name="connsiteX22" fmla="*/ 3850692 w 8247037"/>
              <a:gd name="connsiteY22" fmla="*/ 1655762 h 1655762"/>
              <a:gd name="connsiteX23" fmla="*/ 3305039 w 8247037"/>
              <a:gd name="connsiteY23" fmla="*/ 1655762 h 1655762"/>
              <a:gd name="connsiteX24" fmla="*/ 2682435 w 8247037"/>
              <a:gd name="connsiteY24" fmla="*/ 1655762 h 1655762"/>
              <a:gd name="connsiteX25" fmla="*/ 1982880 w 8247037"/>
              <a:gd name="connsiteY25" fmla="*/ 1655762 h 1655762"/>
              <a:gd name="connsiteX26" fmla="*/ 1129423 w 8247037"/>
              <a:gd name="connsiteY26" fmla="*/ 1655762 h 1655762"/>
              <a:gd name="connsiteX27" fmla="*/ 275966 w 8247037"/>
              <a:gd name="connsiteY27" fmla="*/ 1655762 h 1655762"/>
              <a:gd name="connsiteX28" fmla="*/ 0 w 8247037"/>
              <a:gd name="connsiteY28" fmla="*/ 1379796 h 1655762"/>
              <a:gd name="connsiteX29" fmla="*/ 0 w 8247037"/>
              <a:gd name="connsiteY29" fmla="*/ 849958 h 1655762"/>
              <a:gd name="connsiteX30" fmla="*/ 0 w 8247037"/>
              <a:gd name="connsiteY30" fmla="*/ 275966 h 1655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47037" h="1655762" fill="none" extrusionOk="0">
                <a:moveTo>
                  <a:pt x="0" y="275966"/>
                </a:moveTo>
                <a:cubicBezTo>
                  <a:pt x="-3741" y="138482"/>
                  <a:pt x="120267" y="22479"/>
                  <a:pt x="275966" y="0"/>
                </a:cubicBezTo>
                <a:cubicBezTo>
                  <a:pt x="523454" y="23875"/>
                  <a:pt x="565291" y="14232"/>
                  <a:pt x="821619" y="0"/>
                </a:cubicBezTo>
                <a:cubicBezTo>
                  <a:pt x="1077947" y="-14232"/>
                  <a:pt x="1310284" y="28733"/>
                  <a:pt x="1675076" y="0"/>
                </a:cubicBezTo>
                <a:cubicBezTo>
                  <a:pt x="2039868" y="-28733"/>
                  <a:pt x="2095302" y="-7094"/>
                  <a:pt x="2374631" y="0"/>
                </a:cubicBezTo>
                <a:cubicBezTo>
                  <a:pt x="2653960" y="7094"/>
                  <a:pt x="2726998" y="11527"/>
                  <a:pt x="2843333" y="0"/>
                </a:cubicBezTo>
                <a:cubicBezTo>
                  <a:pt x="2959668" y="-11527"/>
                  <a:pt x="3394770" y="32034"/>
                  <a:pt x="3696790" y="0"/>
                </a:cubicBezTo>
                <a:cubicBezTo>
                  <a:pt x="3998810" y="-32034"/>
                  <a:pt x="3945578" y="-20162"/>
                  <a:pt x="4165492" y="0"/>
                </a:cubicBezTo>
                <a:cubicBezTo>
                  <a:pt x="4385406" y="20162"/>
                  <a:pt x="4479711" y="16079"/>
                  <a:pt x="4711145" y="0"/>
                </a:cubicBezTo>
                <a:cubicBezTo>
                  <a:pt x="4942579" y="-16079"/>
                  <a:pt x="5158994" y="-21413"/>
                  <a:pt x="5410700" y="0"/>
                </a:cubicBezTo>
                <a:cubicBezTo>
                  <a:pt x="5662406" y="21413"/>
                  <a:pt x="5737172" y="16063"/>
                  <a:pt x="5956353" y="0"/>
                </a:cubicBezTo>
                <a:cubicBezTo>
                  <a:pt x="6175534" y="-16063"/>
                  <a:pt x="6533388" y="-20173"/>
                  <a:pt x="6809810" y="0"/>
                </a:cubicBezTo>
                <a:cubicBezTo>
                  <a:pt x="7086232" y="20173"/>
                  <a:pt x="7701592" y="-54482"/>
                  <a:pt x="7971071" y="0"/>
                </a:cubicBezTo>
                <a:cubicBezTo>
                  <a:pt x="8128412" y="653"/>
                  <a:pt x="8251236" y="93492"/>
                  <a:pt x="8247037" y="275966"/>
                </a:cubicBezTo>
                <a:cubicBezTo>
                  <a:pt x="8240353" y="430212"/>
                  <a:pt x="8258801" y="638976"/>
                  <a:pt x="8247037" y="816843"/>
                </a:cubicBezTo>
                <a:cubicBezTo>
                  <a:pt x="8235273" y="994710"/>
                  <a:pt x="8224047" y="1135449"/>
                  <a:pt x="8247037" y="1379796"/>
                </a:cubicBezTo>
                <a:cubicBezTo>
                  <a:pt x="8242506" y="1526254"/>
                  <a:pt x="8160383" y="1653082"/>
                  <a:pt x="7971071" y="1655762"/>
                </a:cubicBezTo>
                <a:cubicBezTo>
                  <a:pt x="7796197" y="1642976"/>
                  <a:pt x="7542169" y="1676043"/>
                  <a:pt x="7194565" y="1655762"/>
                </a:cubicBezTo>
                <a:cubicBezTo>
                  <a:pt x="6846961" y="1635481"/>
                  <a:pt x="6658388" y="1655621"/>
                  <a:pt x="6418059" y="1655762"/>
                </a:cubicBezTo>
                <a:cubicBezTo>
                  <a:pt x="6177730" y="1655903"/>
                  <a:pt x="5999942" y="1621704"/>
                  <a:pt x="5718504" y="1655762"/>
                </a:cubicBezTo>
                <a:cubicBezTo>
                  <a:pt x="5437066" y="1689820"/>
                  <a:pt x="5437380" y="1644723"/>
                  <a:pt x="5249802" y="1655762"/>
                </a:cubicBezTo>
                <a:cubicBezTo>
                  <a:pt x="5062224" y="1666801"/>
                  <a:pt x="4723738" y="1668007"/>
                  <a:pt x="4550247" y="1655762"/>
                </a:cubicBezTo>
                <a:cubicBezTo>
                  <a:pt x="4376756" y="1643517"/>
                  <a:pt x="4036115" y="1688061"/>
                  <a:pt x="3850692" y="1655762"/>
                </a:cubicBezTo>
                <a:cubicBezTo>
                  <a:pt x="3665270" y="1623463"/>
                  <a:pt x="3510040" y="1629897"/>
                  <a:pt x="3305039" y="1655762"/>
                </a:cubicBezTo>
                <a:cubicBezTo>
                  <a:pt x="3100038" y="1681627"/>
                  <a:pt x="2984969" y="1678215"/>
                  <a:pt x="2682435" y="1655762"/>
                </a:cubicBezTo>
                <a:cubicBezTo>
                  <a:pt x="2379901" y="1633309"/>
                  <a:pt x="2292969" y="1645647"/>
                  <a:pt x="1982880" y="1655762"/>
                </a:cubicBezTo>
                <a:cubicBezTo>
                  <a:pt x="1672791" y="1665877"/>
                  <a:pt x="1302589" y="1654607"/>
                  <a:pt x="1129423" y="1655762"/>
                </a:cubicBezTo>
                <a:cubicBezTo>
                  <a:pt x="956257" y="1656917"/>
                  <a:pt x="475841" y="1623292"/>
                  <a:pt x="275966" y="1655762"/>
                </a:cubicBezTo>
                <a:cubicBezTo>
                  <a:pt x="160697" y="1657043"/>
                  <a:pt x="32300" y="1531983"/>
                  <a:pt x="0" y="1379796"/>
                </a:cubicBezTo>
                <a:cubicBezTo>
                  <a:pt x="22530" y="1200130"/>
                  <a:pt x="13105" y="998897"/>
                  <a:pt x="0" y="849958"/>
                </a:cubicBezTo>
                <a:cubicBezTo>
                  <a:pt x="-13105" y="701019"/>
                  <a:pt x="-13513" y="425299"/>
                  <a:pt x="0" y="275966"/>
                </a:cubicBezTo>
                <a:close/>
              </a:path>
              <a:path w="8247037" h="1655762" stroke="0" extrusionOk="0">
                <a:moveTo>
                  <a:pt x="0" y="275966"/>
                </a:moveTo>
                <a:cubicBezTo>
                  <a:pt x="-6029" y="132567"/>
                  <a:pt x="114486" y="-8288"/>
                  <a:pt x="275966" y="0"/>
                </a:cubicBezTo>
                <a:cubicBezTo>
                  <a:pt x="654922" y="-8151"/>
                  <a:pt x="955720" y="25122"/>
                  <a:pt x="1129423" y="0"/>
                </a:cubicBezTo>
                <a:cubicBezTo>
                  <a:pt x="1303126" y="-25122"/>
                  <a:pt x="1536605" y="-5385"/>
                  <a:pt x="1675076" y="0"/>
                </a:cubicBezTo>
                <a:cubicBezTo>
                  <a:pt x="1813547" y="5385"/>
                  <a:pt x="2159799" y="-5958"/>
                  <a:pt x="2297680" y="0"/>
                </a:cubicBezTo>
                <a:cubicBezTo>
                  <a:pt x="2435561" y="5958"/>
                  <a:pt x="2899412" y="-16650"/>
                  <a:pt x="3151137" y="0"/>
                </a:cubicBezTo>
                <a:cubicBezTo>
                  <a:pt x="3402862" y="16650"/>
                  <a:pt x="3400748" y="12634"/>
                  <a:pt x="3619839" y="0"/>
                </a:cubicBezTo>
                <a:cubicBezTo>
                  <a:pt x="3838930" y="-12634"/>
                  <a:pt x="4034087" y="-17436"/>
                  <a:pt x="4165492" y="0"/>
                </a:cubicBezTo>
                <a:cubicBezTo>
                  <a:pt x="4296897" y="17436"/>
                  <a:pt x="4600813" y="-11753"/>
                  <a:pt x="4865047" y="0"/>
                </a:cubicBezTo>
                <a:cubicBezTo>
                  <a:pt x="5129281" y="11753"/>
                  <a:pt x="5260442" y="13476"/>
                  <a:pt x="5641553" y="0"/>
                </a:cubicBezTo>
                <a:cubicBezTo>
                  <a:pt x="6022664" y="-13476"/>
                  <a:pt x="6168781" y="26297"/>
                  <a:pt x="6341108" y="0"/>
                </a:cubicBezTo>
                <a:cubicBezTo>
                  <a:pt x="6513435" y="-26297"/>
                  <a:pt x="6755432" y="-27987"/>
                  <a:pt x="7117614" y="0"/>
                </a:cubicBezTo>
                <a:cubicBezTo>
                  <a:pt x="7479796" y="27987"/>
                  <a:pt x="7679386" y="-21823"/>
                  <a:pt x="7971071" y="0"/>
                </a:cubicBezTo>
                <a:cubicBezTo>
                  <a:pt x="8133021" y="-24016"/>
                  <a:pt x="8261965" y="146201"/>
                  <a:pt x="8247037" y="275966"/>
                </a:cubicBezTo>
                <a:cubicBezTo>
                  <a:pt x="8258544" y="424032"/>
                  <a:pt x="8221802" y="567413"/>
                  <a:pt x="8247037" y="827881"/>
                </a:cubicBezTo>
                <a:cubicBezTo>
                  <a:pt x="8272272" y="1088350"/>
                  <a:pt x="8269273" y="1179855"/>
                  <a:pt x="8247037" y="1379796"/>
                </a:cubicBezTo>
                <a:cubicBezTo>
                  <a:pt x="8261472" y="1541492"/>
                  <a:pt x="8098160" y="1675495"/>
                  <a:pt x="7971071" y="1655762"/>
                </a:cubicBezTo>
                <a:cubicBezTo>
                  <a:pt x="7776244" y="1677732"/>
                  <a:pt x="7546526" y="1644760"/>
                  <a:pt x="7425418" y="1655762"/>
                </a:cubicBezTo>
                <a:cubicBezTo>
                  <a:pt x="7304310" y="1666764"/>
                  <a:pt x="6976953" y="1645243"/>
                  <a:pt x="6802814" y="1655762"/>
                </a:cubicBezTo>
                <a:cubicBezTo>
                  <a:pt x="6628675" y="1666281"/>
                  <a:pt x="6358636" y="1685599"/>
                  <a:pt x="6180210" y="1655762"/>
                </a:cubicBezTo>
                <a:cubicBezTo>
                  <a:pt x="6001784" y="1625925"/>
                  <a:pt x="5819708" y="1642080"/>
                  <a:pt x="5634557" y="1655762"/>
                </a:cubicBezTo>
                <a:cubicBezTo>
                  <a:pt x="5449406" y="1669444"/>
                  <a:pt x="5288139" y="1647167"/>
                  <a:pt x="5165855" y="1655762"/>
                </a:cubicBezTo>
                <a:cubicBezTo>
                  <a:pt x="5043571" y="1664357"/>
                  <a:pt x="4887876" y="1669819"/>
                  <a:pt x="4620203" y="1655762"/>
                </a:cubicBezTo>
                <a:cubicBezTo>
                  <a:pt x="4352530" y="1641705"/>
                  <a:pt x="4178950" y="1659170"/>
                  <a:pt x="3920648" y="1655762"/>
                </a:cubicBezTo>
                <a:cubicBezTo>
                  <a:pt x="3662347" y="1652354"/>
                  <a:pt x="3435702" y="1625053"/>
                  <a:pt x="3298044" y="1655762"/>
                </a:cubicBezTo>
                <a:cubicBezTo>
                  <a:pt x="3160386" y="1686471"/>
                  <a:pt x="2931512" y="1633967"/>
                  <a:pt x="2829342" y="1655762"/>
                </a:cubicBezTo>
                <a:cubicBezTo>
                  <a:pt x="2727172" y="1677557"/>
                  <a:pt x="2421929" y="1687133"/>
                  <a:pt x="2052836" y="1655762"/>
                </a:cubicBezTo>
                <a:cubicBezTo>
                  <a:pt x="1683743" y="1624391"/>
                  <a:pt x="1644222" y="1687012"/>
                  <a:pt x="1353281" y="1655762"/>
                </a:cubicBezTo>
                <a:cubicBezTo>
                  <a:pt x="1062340" y="1624512"/>
                  <a:pt x="598911" y="1646723"/>
                  <a:pt x="275966" y="1655762"/>
                </a:cubicBezTo>
                <a:cubicBezTo>
                  <a:pt x="110017" y="1647681"/>
                  <a:pt x="394" y="1528656"/>
                  <a:pt x="0" y="1379796"/>
                </a:cubicBezTo>
                <a:cubicBezTo>
                  <a:pt x="7013" y="1213170"/>
                  <a:pt x="-14266" y="1014676"/>
                  <a:pt x="0" y="816843"/>
                </a:cubicBezTo>
                <a:cubicBezTo>
                  <a:pt x="14266" y="619010"/>
                  <a:pt x="7709" y="491962"/>
                  <a:pt x="0" y="275966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72177FF-F211-46B6-93C2-43CFCDFF7F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9869" y="86685"/>
            <a:ext cx="8075132" cy="1655762"/>
          </a:xfrm>
        </p:spPr>
        <p:txBody>
          <a:bodyPr>
            <a:noAutofit/>
          </a:bodyPr>
          <a:lstStyle/>
          <a:p>
            <a:r>
              <a:rPr lang="en-US" sz="3600" b="1" dirty="0"/>
              <a:t>Trace element and volatile redistribution from mantle to crust in rocky planetary bodies</a:t>
            </a:r>
            <a:endParaRPr lang="de-DE" sz="3600" b="1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8D43C0F-B7F2-43D3-AF83-A54A18D45376}"/>
              </a:ext>
            </a:extLst>
          </p:cNvPr>
          <p:cNvSpPr txBox="1"/>
          <p:nvPr/>
        </p:nvSpPr>
        <p:spPr>
          <a:xfrm>
            <a:off x="9770517" y="159372"/>
            <a:ext cx="1328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/>
              <a:t>Navigation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8B18FC75-927F-4764-8B17-226871322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88" y="6187035"/>
            <a:ext cx="561558" cy="54368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DB1EF52B-1556-49EA-986D-EB8C2F6855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6" y="6187035"/>
            <a:ext cx="557902" cy="552736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D3F0CB1-F3A6-44CD-A8F9-1325C391C0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55" y="5593604"/>
            <a:ext cx="1203416" cy="451191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5E00C443-C1D0-4EE5-AF36-0AD21D0C89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726" y="3003997"/>
            <a:ext cx="850005" cy="85000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51797CCF-7972-4902-9E53-401870ECDC6D}"/>
              </a:ext>
            </a:extLst>
          </p:cNvPr>
          <p:cNvSpPr txBox="1"/>
          <p:nvPr/>
        </p:nvSpPr>
        <p:spPr>
          <a:xfrm>
            <a:off x="7506138" y="2634665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Abstract: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661AD76-7FCE-445A-842D-40964BECBB24}"/>
              </a:ext>
            </a:extLst>
          </p:cNvPr>
          <p:cNvSpPr txBox="1"/>
          <p:nvPr/>
        </p:nvSpPr>
        <p:spPr>
          <a:xfrm>
            <a:off x="2415540" y="2237740"/>
            <a:ext cx="45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8FA66FB3-E76A-4543-ABAE-4B9F7A52593F}"/>
              </a:ext>
            </a:extLst>
          </p:cNvPr>
          <p:cNvSpPr txBox="1"/>
          <p:nvPr/>
        </p:nvSpPr>
        <p:spPr>
          <a:xfrm>
            <a:off x="179869" y="1920321"/>
            <a:ext cx="5500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Julia Schmidt and Lena Noack, Freie Universität Berlin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9B2B37B-A9EF-4F35-8F6C-DEBB1176C98E}"/>
              </a:ext>
            </a:extLst>
          </p:cNvPr>
          <p:cNvSpPr txBox="1"/>
          <p:nvPr/>
        </p:nvSpPr>
        <p:spPr>
          <a:xfrm>
            <a:off x="9036676" y="571889"/>
            <a:ext cx="41245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 err="1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Significance</a:t>
            </a:r>
            <a:r>
              <a:rPr lang="de-DE" dirty="0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of</a:t>
            </a:r>
            <a:r>
              <a:rPr lang="de-DE" dirty="0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partitioning</a:t>
            </a:r>
            <a:r>
              <a:rPr lang="de-DE" dirty="0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</a:p>
          <a:p>
            <a:r>
              <a:rPr lang="de-DE" dirty="0" err="1">
                <a:latin typeface="Bahnschrift SemiBold SemiConden" panose="020B0502040204020203" pitchFamily="34" charset="0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calculations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>
                <a:latin typeface="Bahnschrift SemiBold SemiConden" panose="020B0502040204020203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Partition </a:t>
            </a:r>
            <a:r>
              <a:rPr lang="de-DE" dirty="0" err="1">
                <a:latin typeface="Bahnschrift SemiBold SemiConden" panose="020B0502040204020203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coefficient</a:t>
            </a:r>
            <a:r>
              <a:rPr lang="de-DE" dirty="0">
                <a:latin typeface="Bahnschrift SemiBold SemiConden" panose="020B0502040204020203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modeling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>
                <a:latin typeface="Bahnschrift SemiBold SemiConden" panose="020B0502040204020203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1D </a:t>
            </a:r>
            <a:r>
              <a:rPr lang="de-DE" dirty="0" err="1">
                <a:latin typeface="Bahnschrift SemiBold SemiConden" panose="020B0502040204020203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interior</a:t>
            </a:r>
            <a:r>
              <a:rPr lang="de-DE" dirty="0">
                <a:latin typeface="Bahnschrift SemiBold SemiConden" panose="020B0502040204020203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evolution</a:t>
            </a:r>
            <a:r>
              <a:rPr lang="de-DE" dirty="0">
                <a:latin typeface="Bahnschrift SemiBold SemiConden" panose="020B0502040204020203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model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>
                <a:latin typeface="Bahnschrift SemiBold SemiConden" panose="020B0502040204020203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Partition </a:t>
            </a:r>
            <a:r>
              <a:rPr lang="de-DE" dirty="0" err="1">
                <a:latin typeface="Bahnschrift SemiBold SemiConden" panose="020B0502040204020203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coefficient</a:t>
            </a:r>
            <a:r>
              <a:rPr lang="de-DE" dirty="0">
                <a:latin typeface="Bahnschrift SemiBold SemiConden" panose="020B0502040204020203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ranges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>
                <a:latin typeface="Bahnschrift SemiBold SemiConden" panose="020B0502040204020203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on HPE </a:t>
            </a:r>
            <a:r>
              <a:rPr lang="de-DE" dirty="0" err="1">
                <a:latin typeface="Bahnschrift SemiBold SemiConden" panose="020B0502040204020203" pitchFamily="34" charset="0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partitioning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>
                <a:latin typeface="Bahnschrift SemiBold SemiConden" panose="020B0502040204020203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Impact on </a:t>
            </a:r>
            <a:r>
              <a:rPr lang="de-DE" dirty="0" err="1">
                <a:latin typeface="Bahnschrift SemiBold SemiConden" panose="020B0502040204020203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</a:t>
            </a:r>
            <a:r>
              <a:rPr lang="de-DE" dirty="0">
                <a:latin typeface="Bahnschrift SemiBold SemiConden" panose="020B0502040204020203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redistribution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 err="1">
                <a:latin typeface="Bahnschrift SemiBold SemiConden" panose="020B0502040204020203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Partitioning</a:t>
            </a:r>
            <a:r>
              <a:rPr lang="de-DE" dirty="0">
                <a:latin typeface="Bahnschrift SemiBold SemiConden" panose="020B0502040204020203" pitchFamily="34" charset="0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super-Earth 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 err="1">
                <a:latin typeface="Bahnschrift SemiBold SemiConden" panose="020B0502040204020203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Water</a:t>
            </a:r>
            <a:r>
              <a:rPr lang="de-DE" dirty="0">
                <a:latin typeface="Bahnschrift SemiBold SemiConden" panose="020B0502040204020203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latin typeface="Bahnschrift SemiBold SemiConden" panose="020B0502040204020203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retained</a:t>
            </a:r>
            <a:r>
              <a:rPr lang="de-DE" dirty="0">
                <a:latin typeface="Bahnschrift SemiBold SemiConden" panose="020B0502040204020203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super-</a:t>
            </a:r>
            <a:r>
              <a:rPr lang="de-DE" dirty="0" err="1">
                <a:latin typeface="Bahnschrift SemiBold SemiConden" panose="020B0502040204020203" pitchFamily="34" charset="0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Earths</a:t>
            </a:r>
            <a:endParaRPr lang="de-DE" dirty="0">
              <a:latin typeface="Bahnschrift SemiBold SemiConden" panose="020B0502040204020203" pitchFamily="34" charset="0"/>
            </a:endParaRPr>
          </a:p>
          <a:p>
            <a:endParaRPr lang="de-DE" dirty="0">
              <a:latin typeface="Bahnschrift SemiBold SemiConden" panose="020B0502040204020203" pitchFamily="34" charset="0"/>
            </a:endParaRPr>
          </a:p>
          <a:p>
            <a:r>
              <a:rPr lang="de-DE" dirty="0">
                <a:latin typeface="Bahnschrift SemiBold SemiConden" panose="020B0502040204020203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Summary and </a:t>
            </a:r>
            <a:r>
              <a:rPr lang="de-DE" dirty="0" err="1">
                <a:solidFill>
                  <a:srgbClr val="009242"/>
                </a:solidFill>
                <a:latin typeface="Bahnschrift SemiBold SemiConden" panose="020B0502040204020203" pitchFamily="34" charset="0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de-DE" dirty="0">
              <a:solidFill>
                <a:srgbClr val="009242"/>
              </a:solidFill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CFDA9FCA-EE52-4276-9E5B-B5A2456CDD77}"/>
              </a:ext>
            </a:extLst>
          </p:cNvPr>
          <p:cNvSpPr txBox="1"/>
          <p:nvPr/>
        </p:nvSpPr>
        <p:spPr>
          <a:xfrm>
            <a:off x="198694" y="2301816"/>
            <a:ext cx="3761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EGU </a:t>
            </a:r>
            <a:r>
              <a:rPr lang="de-DE" dirty="0" err="1"/>
              <a:t>conference</a:t>
            </a:r>
            <a:r>
              <a:rPr lang="de-DE" dirty="0"/>
              <a:t> 2025, Vienna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091DD6D3-9331-4249-ABBB-9B4492441753}"/>
              </a:ext>
            </a:extLst>
          </p:cNvPr>
          <p:cNvSpPr txBox="1"/>
          <p:nvPr/>
        </p:nvSpPr>
        <p:spPr>
          <a:xfrm>
            <a:off x="9770517" y="483171"/>
            <a:ext cx="139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C00000"/>
                </a:solid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Introduction</a:t>
            </a:r>
            <a:endParaRPr lang="de-DE" b="1" dirty="0">
              <a:solidFill>
                <a:srgbClr val="C00000"/>
              </a:solidFill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5978D750-30DD-4A38-916E-6E9196E1DF38}"/>
              </a:ext>
            </a:extLst>
          </p:cNvPr>
          <p:cNvSpPr txBox="1"/>
          <p:nvPr/>
        </p:nvSpPr>
        <p:spPr>
          <a:xfrm>
            <a:off x="9874682" y="2936329"/>
            <a:ext cx="2153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solidFill>
                  <a:srgbClr val="2056CE"/>
                </a:solidFill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</a:t>
            </a:r>
            <a:endParaRPr lang="de-DE" b="1" dirty="0">
              <a:solidFill>
                <a:srgbClr val="2056CE"/>
              </a:solidFill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62875336-92C8-470E-BF10-AE40AD80CE2F}"/>
              </a:ext>
            </a:extLst>
          </p:cNvPr>
          <p:cNvSpPr txBox="1"/>
          <p:nvPr/>
        </p:nvSpPr>
        <p:spPr>
          <a:xfrm>
            <a:off x="9874682" y="1598379"/>
            <a:ext cx="14449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solidFill>
                  <a:srgbClr val="9237AB"/>
                </a:solid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Methods</a:t>
            </a:r>
            <a:endParaRPr lang="de-DE" b="1" dirty="0">
              <a:solidFill>
                <a:srgbClr val="9237AB"/>
              </a:solidFill>
            </a:endParaRPr>
          </a:p>
        </p:txBody>
      </p:sp>
      <p:pic>
        <p:nvPicPr>
          <p:cNvPr id="58" name="Grafik 57">
            <a:extLst>
              <a:ext uri="{FF2B5EF4-FFF2-40B4-BE49-F238E27FC236}">
                <a16:creationId xmlns:a16="http://schemas.microsoft.com/office/drawing/2014/main" id="{B5C8A499-96DA-4691-A51A-EE55652BC9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07" y="2890964"/>
            <a:ext cx="6026180" cy="3247678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sp>
        <p:nvSpPr>
          <p:cNvPr id="59" name="Pfeil nach rechts 7">
            <a:extLst>
              <a:ext uri="{FF2B5EF4-FFF2-40B4-BE49-F238E27FC236}">
                <a16:creationId xmlns:a16="http://schemas.microsoft.com/office/drawing/2014/main" id="{474AC860-91C2-4AF7-8D21-EAD18CDB0A04}"/>
              </a:ext>
            </a:extLst>
          </p:cNvPr>
          <p:cNvSpPr/>
          <p:nvPr/>
        </p:nvSpPr>
        <p:spPr>
          <a:xfrm>
            <a:off x="4013695" y="4384716"/>
            <a:ext cx="703850" cy="610301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0" name="Grafik 59" descr="Pfeil Gerade">
            <a:extLst>
              <a:ext uri="{FF2B5EF4-FFF2-40B4-BE49-F238E27FC236}">
                <a16:creationId xmlns:a16="http://schemas.microsoft.com/office/drawing/2014/main" id="{2F92D3F1-C58D-416A-AC82-953F4A6B90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 rot="5400000">
            <a:off x="2284944" y="3451288"/>
            <a:ext cx="988259" cy="1138772"/>
          </a:xfrm>
          <a:prstGeom prst="rect">
            <a:avLst/>
          </a:prstGeom>
        </p:spPr>
      </p:pic>
      <p:pic>
        <p:nvPicPr>
          <p:cNvPr id="61" name="Grafik 60" descr="Pfeil Gerade">
            <a:extLst>
              <a:ext uri="{FF2B5EF4-FFF2-40B4-BE49-F238E27FC236}">
                <a16:creationId xmlns:a16="http://schemas.microsoft.com/office/drawing/2014/main" id="{B9B1A7D5-D69A-4428-A571-05A8C8EECD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 rot="3302443" flipH="1">
            <a:off x="2171853" y="4612942"/>
            <a:ext cx="589863" cy="500246"/>
          </a:xfrm>
          <a:prstGeom prst="rect">
            <a:avLst/>
          </a:prstGeom>
        </p:spPr>
      </p:pic>
      <p:pic>
        <p:nvPicPr>
          <p:cNvPr id="62" name="Grafik 61" descr="Pfeil Gerade">
            <a:extLst>
              <a:ext uri="{FF2B5EF4-FFF2-40B4-BE49-F238E27FC236}">
                <a16:creationId xmlns:a16="http://schemas.microsoft.com/office/drawing/2014/main" id="{147FBA1B-0A9C-4D76-AA9D-41EF28E35A8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 rot="6680656" flipH="1">
            <a:off x="2896219" y="4646569"/>
            <a:ext cx="488170" cy="475134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723262D1-66CA-4F6A-9253-7FEF56228095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1" t="11966" r="17785" b="13839"/>
          <a:stretch/>
        </p:blipFill>
        <p:spPr>
          <a:xfrm>
            <a:off x="2346388" y="2681305"/>
            <a:ext cx="4013200" cy="3702258"/>
          </a:xfrm>
          <a:prstGeom prst="rect">
            <a:avLst/>
          </a:prstGeom>
          <a:effectLst>
            <a:glow rad="101600">
              <a:schemeClr val="bg1">
                <a:alpha val="40000"/>
              </a:schemeClr>
            </a:glow>
          </a:effectLst>
        </p:spPr>
      </p:pic>
      <p:pic>
        <p:nvPicPr>
          <p:cNvPr id="42" name="Grafik 41" descr="Lupe">
            <a:extLst>
              <a:ext uri="{FF2B5EF4-FFF2-40B4-BE49-F238E27FC236}">
                <a16:creationId xmlns:a16="http://schemas.microsoft.com/office/drawing/2014/main" id="{7F8FFDA9-8147-4013-84AB-40F80A38AA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7432729">
            <a:off x="5224955" y="2730275"/>
            <a:ext cx="1548123" cy="154812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AB0D709-7EE1-48CD-8CB0-9BC93300C57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07" y="2917150"/>
            <a:ext cx="6026180" cy="327188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7930437E-622B-4025-A57A-4582EB1914DE}"/>
              </a:ext>
            </a:extLst>
          </p:cNvPr>
          <p:cNvSpPr txBox="1"/>
          <p:nvPr/>
        </p:nvSpPr>
        <p:spPr>
          <a:xfrm>
            <a:off x="1641498" y="4110818"/>
            <a:ext cx="18511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/>
              <a:t>Less</a:t>
            </a:r>
            <a:r>
              <a:rPr lang="de-DE" sz="1600" b="1" dirty="0"/>
              <a:t> </a:t>
            </a:r>
            <a:r>
              <a:rPr lang="de-DE" sz="1600" b="1" dirty="0" err="1"/>
              <a:t>water</a:t>
            </a:r>
            <a:r>
              <a:rPr lang="de-DE" sz="1600" b="1" dirty="0"/>
              <a:t> </a:t>
            </a:r>
            <a:br>
              <a:rPr lang="de-DE" sz="1600" b="1" dirty="0"/>
            </a:br>
            <a:r>
              <a:rPr lang="de-DE" sz="1600" b="1" dirty="0"/>
              <a:t>in </a:t>
            </a:r>
            <a:r>
              <a:rPr lang="de-DE" sz="1600" b="1" dirty="0" err="1"/>
              <a:t>mantle</a:t>
            </a:r>
            <a:endParaRPr lang="de-DE" sz="1600" b="1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355AB65F-E866-45CB-9AD1-BE107D6690BA}"/>
              </a:ext>
            </a:extLst>
          </p:cNvPr>
          <p:cNvSpPr txBox="1"/>
          <p:nvPr/>
        </p:nvSpPr>
        <p:spPr>
          <a:xfrm>
            <a:off x="5042509" y="4119826"/>
            <a:ext cx="12760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/>
              <a:t>More </a:t>
            </a:r>
            <a:r>
              <a:rPr lang="de-DE" sz="1600" b="1" dirty="0" err="1"/>
              <a:t>water</a:t>
            </a:r>
            <a:r>
              <a:rPr lang="de-DE" sz="1600" b="1" dirty="0"/>
              <a:t> in </a:t>
            </a:r>
            <a:r>
              <a:rPr lang="de-DE" sz="1600" b="1" dirty="0" err="1"/>
              <a:t>mantle</a:t>
            </a:r>
            <a:endParaRPr lang="de-DE" sz="1600" b="1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12028B68-558C-4543-8559-3C4B958CDB98}"/>
              </a:ext>
            </a:extLst>
          </p:cNvPr>
          <p:cNvSpPr txBox="1"/>
          <p:nvPr/>
        </p:nvSpPr>
        <p:spPr>
          <a:xfrm>
            <a:off x="9874681" y="6445961"/>
            <a:ext cx="14449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Bahnschrift SemiBold SemiConden" panose="020B0502040204020203" pitchFamily="34" charset="0"/>
              </a:rPr>
              <a:t> </a:t>
            </a:r>
            <a:r>
              <a:rPr lang="de-DE" sz="1400" dirty="0">
                <a:latin typeface="Bahnschrift SemiBold SemiConden" panose="020B0502040204020203" pitchFamily="34" charset="0"/>
                <a:hlinkClick r:id="rId27" action="ppaction://hlinksldjump"/>
              </a:rPr>
              <a:t>References</a:t>
            </a:r>
            <a:endParaRPr lang="de-DE" sz="1400" dirty="0"/>
          </a:p>
        </p:txBody>
      </p:sp>
      <p:sp>
        <p:nvSpPr>
          <p:cNvPr id="13" name="Pfeil: nach rechts 12">
            <a:hlinkClick r:id="rId7" action="ppaction://hlinksldjump"/>
            <a:extLst>
              <a:ext uri="{FF2B5EF4-FFF2-40B4-BE49-F238E27FC236}">
                <a16:creationId xmlns:a16="http://schemas.microsoft.com/office/drawing/2014/main" id="{890CD828-6412-42EB-B957-7070C96A0AA5}"/>
              </a:ext>
            </a:extLst>
          </p:cNvPr>
          <p:cNvSpPr/>
          <p:nvPr/>
        </p:nvSpPr>
        <p:spPr>
          <a:xfrm>
            <a:off x="11722100" y="6253941"/>
            <a:ext cx="247712" cy="447729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1862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5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>
            <a:extLst>
              <a:ext uri="{FF2B5EF4-FFF2-40B4-BE49-F238E27FC236}">
                <a16:creationId xmlns:a16="http://schemas.microsoft.com/office/drawing/2014/main" id="{45FBD3B1-A7B3-4136-84E3-7FB684F5314A}"/>
              </a:ext>
            </a:extLst>
          </p:cNvPr>
          <p:cNvSpPr/>
          <p:nvPr/>
        </p:nvSpPr>
        <p:spPr>
          <a:xfrm>
            <a:off x="257919" y="1156599"/>
            <a:ext cx="7815359" cy="541380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51AE6AE6-CB7E-4E04-A95A-97E572148355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7DDB0B-F53F-4D02-A601-9FCF7DAE37A1}"/>
              </a:ext>
            </a:extLst>
          </p:cNvPr>
          <p:cNvSpPr txBox="1"/>
          <p:nvPr/>
        </p:nvSpPr>
        <p:spPr>
          <a:xfrm>
            <a:off x="3637052" y="200581"/>
            <a:ext cx="5445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dirty="0" err="1">
                <a:latin typeface="+mj-lt"/>
              </a:rPr>
              <a:t>Water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retained</a:t>
            </a:r>
            <a:r>
              <a:rPr lang="de-DE" sz="2800" b="1" dirty="0">
                <a:latin typeface="+mj-lt"/>
              </a:rPr>
              <a:t> in super-</a:t>
            </a:r>
            <a:r>
              <a:rPr lang="de-DE" sz="2800" b="1" dirty="0" err="1">
                <a:latin typeface="+mj-lt"/>
              </a:rPr>
              <a:t>Earths</a:t>
            </a:r>
            <a:endParaRPr lang="de-DE" sz="2800" b="1" dirty="0">
              <a:latin typeface="+mj-lt"/>
            </a:endParaRP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5D490D9A-2A86-4C16-A997-CEBF201D7A91}"/>
              </a:ext>
            </a:extLst>
          </p:cNvPr>
          <p:cNvSpPr/>
          <p:nvPr/>
        </p:nvSpPr>
        <p:spPr>
          <a:xfrm>
            <a:off x="10922445" y="4959733"/>
            <a:ext cx="827596" cy="257427"/>
          </a:xfrm>
          <a:prstGeom prst="roundRect">
            <a:avLst/>
          </a:prstGeom>
          <a:noFill/>
          <a:ln w="28575">
            <a:solidFill>
              <a:srgbClr val="2056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283F46A-5B36-4CF6-9C89-E0BC308E3E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19" y="1156599"/>
            <a:ext cx="7815359" cy="5089874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4E964D87-8D59-4B3D-B123-D3722EE15960}"/>
              </a:ext>
            </a:extLst>
          </p:cNvPr>
          <p:cNvSpPr txBox="1"/>
          <p:nvPr/>
        </p:nvSpPr>
        <p:spPr>
          <a:xfrm>
            <a:off x="7465639" y="1893332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57%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E715277F-3857-4F95-B0F0-ED0C0DCC0DB0}"/>
              </a:ext>
            </a:extLst>
          </p:cNvPr>
          <p:cNvSpPr txBox="1"/>
          <p:nvPr/>
        </p:nvSpPr>
        <p:spPr>
          <a:xfrm>
            <a:off x="3637052" y="2320834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34%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1A4E405-498D-4AC9-B505-DB5F51235F27}"/>
              </a:ext>
            </a:extLst>
          </p:cNvPr>
          <p:cNvSpPr txBox="1"/>
          <p:nvPr/>
        </p:nvSpPr>
        <p:spPr>
          <a:xfrm>
            <a:off x="3637052" y="4225585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63%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9E51E83-F754-47D0-84C3-E6769A807F40}"/>
              </a:ext>
            </a:extLst>
          </p:cNvPr>
          <p:cNvSpPr txBox="1"/>
          <p:nvPr/>
        </p:nvSpPr>
        <p:spPr>
          <a:xfrm>
            <a:off x="7512517" y="4108402"/>
            <a:ext cx="6773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70%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C7AE294A-F4A3-4307-BF80-110C97EB5C4A}"/>
              </a:ext>
            </a:extLst>
          </p:cNvPr>
          <p:cNvSpPr txBox="1"/>
          <p:nvPr/>
        </p:nvSpPr>
        <p:spPr>
          <a:xfrm>
            <a:off x="8337795" y="1658720"/>
            <a:ext cx="20150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In </a:t>
            </a:r>
            <a:r>
              <a:rPr lang="de-DE" sz="2400" b="1" dirty="0" err="1"/>
              <a:t>higher</a:t>
            </a:r>
            <a:r>
              <a:rPr lang="de-DE" sz="2400" b="1" dirty="0"/>
              <a:t> </a:t>
            </a:r>
            <a:r>
              <a:rPr lang="de-DE" sz="2400" b="1" dirty="0" err="1"/>
              <a:t>mass</a:t>
            </a:r>
            <a:r>
              <a:rPr lang="de-DE" sz="2400" b="1" dirty="0"/>
              <a:t> </a:t>
            </a:r>
            <a:r>
              <a:rPr lang="de-DE" sz="2400" b="1" dirty="0" err="1"/>
              <a:t>planets</a:t>
            </a:r>
            <a:r>
              <a:rPr lang="de-DE" sz="2400" dirty="0"/>
              <a:t>, </a:t>
            </a:r>
            <a:r>
              <a:rPr lang="de-DE" sz="2400" dirty="0" err="1"/>
              <a:t>much</a:t>
            </a:r>
            <a:r>
              <a:rPr lang="de-DE" sz="2400" dirty="0"/>
              <a:t> </a:t>
            </a:r>
            <a:r>
              <a:rPr lang="de-DE" sz="2400" b="1" dirty="0" err="1"/>
              <a:t>less</a:t>
            </a:r>
            <a:r>
              <a:rPr lang="de-DE" sz="2400" b="1" dirty="0"/>
              <a:t> </a:t>
            </a:r>
            <a:r>
              <a:rPr lang="de-DE" sz="2400" b="1" dirty="0" err="1"/>
              <a:t>water</a:t>
            </a:r>
            <a:r>
              <a:rPr lang="de-DE" sz="2400" b="1" dirty="0"/>
              <a:t> </a:t>
            </a:r>
            <a:r>
              <a:rPr lang="de-DE" sz="2400" b="1" dirty="0" err="1"/>
              <a:t>is</a:t>
            </a:r>
            <a:r>
              <a:rPr lang="de-DE" sz="2400" b="1" dirty="0"/>
              <a:t> </a:t>
            </a:r>
            <a:r>
              <a:rPr lang="de-DE" sz="2400" b="1" dirty="0" err="1"/>
              <a:t>redistributed</a:t>
            </a:r>
            <a:r>
              <a:rPr lang="de-DE" sz="2400" b="1" dirty="0"/>
              <a:t>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A684B90-163E-40A7-AA8C-04CD84EF74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20" t="72392" r="2752" b="22222"/>
          <a:stretch/>
        </p:blipFill>
        <p:spPr>
          <a:xfrm>
            <a:off x="1351202" y="6246473"/>
            <a:ext cx="5628795" cy="323930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2CBFF307-B33A-407F-8DA3-6B2B86BE2B93}"/>
              </a:ext>
            </a:extLst>
          </p:cNvPr>
          <p:cNvSpPr txBox="1"/>
          <p:nvPr/>
        </p:nvSpPr>
        <p:spPr>
          <a:xfrm>
            <a:off x="8212667" y="3629620"/>
            <a:ext cx="201506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>
                <a:sym typeface="Wingdings" panose="05000000000000000000" pitchFamily="2" charset="2"/>
              </a:rPr>
              <a:t>much</a:t>
            </a:r>
            <a:r>
              <a:rPr lang="de-DE" sz="2400" dirty="0"/>
              <a:t> </a:t>
            </a:r>
            <a:r>
              <a:rPr lang="de-DE" sz="2400" dirty="0" err="1"/>
              <a:t>more</a:t>
            </a:r>
            <a:br>
              <a:rPr lang="de-DE" sz="2400" dirty="0"/>
            </a:br>
            <a:r>
              <a:rPr lang="de-DE" sz="2400" dirty="0"/>
              <a:t>      </a:t>
            </a:r>
            <a:r>
              <a:rPr lang="de-DE" sz="2400" dirty="0" err="1"/>
              <a:t>water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br>
              <a:rPr lang="de-DE" sz="2400" dirty="0"/>
            </a:br>
            <a:r>
              <a:rPr lang="de-DE" sz="2400" dirty="0"/>
              <a:t>      </a:t>
            </a:r>
            <a:r>
              <a:rPr lang="de-DE" sz="2400" dirty="0" err="1"/>
              <a:t>retained</a:t>
            </a:r>
            <a:br>
              <a:rPr lang="de-DE" sz="2400" dirty="0"/>
            </a:br>
            <a:r>
              <a:rPr lang="de-DE" sz="2400" dirty="0"/>
              <a:t>      </a:t>
            </a:r>
            <a:r>
              <a:rPr lang="de-DE" sz="2400" dirty="0" err="1"/>
              <a:t>within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br>
              <a:rPr lang="de-DE" sz="2400" dirty="0"/>
            </a:br>
            <a:r>
              <a:rPr lang="de-DE" sz="2400" dirty="0"/>
              <a:t>      </a:t>
            </a:r>
            <a:r>
              <a:rPr lang="de-DE" sz="2400" dirty="0" err="1"/>
              <a:t>mantle</a:t>
            </a:r>
            <a:r>
              <a:rPr lang="de-DE" sz="2400" dirty="0"/>
              <a:t>!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53021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A2681712-1009-4AEF-99F7-F31549A7E5E5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872532E-7B1B-4851-9BED-940773D654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86" y="980453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Partition coefficients of </a:t>
            </a:r>
            <a:r>
              <a:rPr lang="en-US" b="1" dirty="0"/>
              <a:t>K and Ce (and H</a:t>
            </a:r>
            <a:r>
              <a:rPr lang="en-US" b="1" baseline="-25000" dirty="0"/>
              <a:t>2</a:t>
            </a:r>
            <a:r>
              <a:rPr lang="en-US" b="1" dirty="0"/>
              <a:t>O </a:t>
            </a:r>
            <a:r>
              <a:rPr lang="en-US" dirty="0"/>
              <a:t>are </a:t>
            </a:r>
            <a:r>
              <a:rPr lang="en-US" b="1" dirty="0"/>
              <a:t>sensitive to pressure </a:t>
            </a:r>
            <a:r>
              <a:rPr lang="en-US" dirty="0"/>
              <a:t>changes,</a:t>
            </a:r>
            <a:br>
              <a:rPr lang="en-US" dirty="0"/>
            </a:br>
            <a:r>
              <a:rPr lang="en-US" dirty="0"/>
              <a:t>  Th and U (</a:t>
            </a:r>
            <a:r>
              <a:rPr lang="en-US" dirty="0"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supplementary material</a:t>
            </a:r>
            <a:r>
              <a:rPr lang="en-US" dirty="0"/>
              <a:t>) more sensitive to temperature</a:t>
            </a:r>
            <a:br>
              <a:rPr lang="en-US" dirty="0"/>
            </a:br>
            <a:r>
              <a:rPr lang="en-US" dirty="0"/>
              <a:t>  changes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The </a:t>
            </a:r>
            <a:r>
              <a:rPr lang="en-US" b="1" dirty="0"/>
              <a:t>HPE D calculation </a:t>
            </a:r>
            <a:r>
              <a:rPr lang="en-US" dirty="0"/>
              <a:t>impacts their redistribution only </a:t>
            </a:r>
            <a:r>
              <a:rPr lang="en-US" b="1" dirty="0"/>
              <a:t>minimally</a:t>
            </a:r>
            <a:br>
              <a:rPr lang="en-US" dirty="0"/>
            </a:br>
            <a:r>
              <a:rPr lang="en-US" dirty="0"/>
              <a:t>  (extremely incompatible behavior)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b="1" dirty="0"/>
              <a:t>H</a:t>
            </a:r>
            <a:r>
              <a:rPr lang="en-US" b="1" baseline="-25000" dirty="0"/>
              <a:t>2</a:t>
            </a:r>
            <a:r>
              <a:rPr lang="en-US" b="1" dirty="0"/>
              <a:t>O-redistribution is impacted significantly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dirty="0"/>
              <a:t> More water retained inside the mantles of higher-mass planets </a:t>
            </a:r>
            <a:br>
              <a:rPr lang="en-US" dirty="0"/>
            </a:br>
            <a:r>
              <a:rPr lang="en-US" dirty="0"/>
              <a:t> than expected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8499F9F-F7AF-4B72-B83C-9BB22809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068" y="188497"/>
            <a:ext cx="4077880" cy="547387"/>
          </a:xfrm>
        </p:spPr>
        <p:txBody>
          <a:bodyPr>
            <a:normAutofit/>
          </a:bodyPr>
          <a:lstStyle/>
          <a:p>
            <a:r>
              <a:rPr lang="de-DE" sz="2800" b="1" dirty="0"/>
              <a:t>Summary and </a:t>
            </a:r>
            <a:r>
              <a:rPr lang="de-DE" sz="2800" b="1" dirty="0" err="1"/>
              <a:t>Conclusion</a:t>
            </a:r>
            <a:endParaRPr lang="de-DE" sz="2800" b="1" dirty="0"/>
          </a:p>
        </p:txBody>
      </p:sp>
      <p:sp>
        <p:nvSpPr>
          <p:cNvPr id="5" name="Rechteck: abgerundete Ecken 4">
            <a:extLst>
              <a:ext uri="{FF2B5EF4-FFF2-40B4-BE49-F238E27FC236}">
                <a16:creationId xmlns:a16="http://schemas.microsoft.com/office/drawing/2014/main" id="{E73041BB-3C7D-4CE8-8171-A8558E7BD03E}"/>
              </a:ext>
            </a:extLst>
          </p:cNvPr>
          <p:cNvSpPr/>
          <p:nvPr/>
        </p:nvSpPr>
        <p:spPr>
          <a:xfrm>
            <a:off x="10847070" y="5519697"/>
            <a:ext cx="1078230" cy="300567"/>
          </a:xfrm>
          <a:prstGeom prst="roundRect">
            <a:avLst/>
          </a:prstGeom>
          <a:noFill/>
          <a:ln w="28575">
            <a:solidFill>
              <a:srgbClr val="009242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41E0BCC-3EB2-46BB-9815-7A08A6F0C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57" y="5332767"/>
            <a:ext cx="1346200" cy="13462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661BE88E-B958-49A4-B9EE-E7F8FB78D5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218" y="5561575"/>
            <a:ext cx="947368" cy="9450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BF8C6B9-8268-4C0F-A4C1-15E27BC178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218" y="5854836"/>
            <a:ext cx="327460" cy="32746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DBFA919-687D-4345-A69B-6CB8E9C884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846" y="5441709"/>
            <a:ext cx="838197" cy="1184731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7447965-36CC-4E42-B89F-7826CBB7D1D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3440" y="5925214"/>
            <a:ext cx="129397" cy="134814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29E0EEA-2ED2-4290-A190-9D740CE265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0814" y="5468418"/>
            <a:ext cx="1066298" cy="1074897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066233F2-06AF-43EB-AF12-132E66720D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658" y="1918816"/>
            <a:ext cx="850005" cy="85000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F4CA1D4F-4C45-4D8A-8942-8406B59CA811}"/>
              </a:ext>
            </a:extLst>
          </p:cNvPr>
          <p:cNvSpPr txBox="1"/>
          <p:nvPr/>
        </p:nvSpPr>
        <p:spPr>
          <a:xfrm>
            <a:off x="10847070" y="1549484"/>
            <a:ext cx="226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Abstract:</a:t>
            </a:r>
          </a:p>
        </p:txBody>
      </p:sp>
    </p:spTree>
    <p:extLst>
      <p:ext uri="{BB962C8B-B14F-4D97-AF65-F5344CB8AC3E}">
        <p14:creationId xmlns:p14="http://schemas.microsoft.com/office/powerpoint/2010/main" val="2194144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43E359-18DA-4CCF-BBB3-86E32847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007" y="1640690"/>
            <a:ext cx="9918843" cy="4351338"/>
          </a:xfrm>
        </p:spPr>
        <p:txBody>
          <a:bodyPr>
            <a:noAutofit/>
          </a:bodyPr>
          <a:lstStyle/>
          <a:p>
            <a:r>
              <a:rPr lang="de-DE" sz="1900" dirty="0" err="1"/>
              <a:t>Aubaud</a:t>
            </a:r>
            <a:r>
              <a:rPr lang="de-DE" sz="1900" dirty="0"/>
              <a:t>, C., Hauri, E. H., &amp; Hirschmann, M. M. (2004). Hydrogen </a:t>
            </a:r>
            <a:r>
              <a:rPr lang="de-DE" sz="1900" dirty="0" err="1"/>
              <a:t>partition</a:t>
            </a:r>
            <a:r>
              <a:rPr lang="de-DE" sz="1900" dirty="0"/>
              <a:t> </a:t>
            </a:r>
            <a:r>
              <a:rPr lang="de-DE" sz="1900" dirty="0" err="1"/>
              <a:t>coefficients</a:t>
            </a:r>
            <a:r>
              <a:rPr lang="de-DE" sz="1900" dirty="0"/>
              <a:t> </a:t>
            </a:r>
            <a:r>
              <a:rPr lang="de-DE" sz="1900" dirty="0" err="1"/>
              <a:t>between</a:t>
            </a:r>
            <a:r>
              <a:rPr lang="de-DE" sz="1900" dirty="0"/>
              <a:t> </a:t>
            </a:r>
            <a:r>
              <a:rPr lang="de-DE" sz="1900" dirty="0" err="1"/>
              <a:t>nominally</a:t>
            </a:r>
            <a:r>
              <a:rPr lang="de-DE" sz="1900" dirty="0"/>
              <a:t> </a:t>
            </a:r>
            <a:r>
              <a:rPr lang="de-DE" sz="1900" dirty="0" err="1"/>
              <a:t>anhydrous</a:t>
            </a:r>
            <a:r>
              <a:rPr lang="de-DE" sz="1900" dirty="0"/>
              <a:t> </a:t>
            </a:r>
            <a:r>
              <a:rPr lang="de-DE" sz="1900" dirty="0" err="1"/>
              <a:t>minerals</a:t>
            </a:r>
            <a:r>
              <a:rPr lang="de-DE" sz="1900" dirty="0"/>
              <a:t> and </a:t>
            </a:r>
            <a:r>
              <a:rPr lang="de-DE" sz="1900" dirty="0" err="1"/>
              <a:t>basaltic</a:t>
            </a:r>
            <a:r>
              <a:rPr lang="de-DE" sz="1900" dirty="0"/>
              <a:t> </a:t>
            </a:r>
            <a:r>
              <a:rPr lang="de-DE" sz="1900" dirty="0" err="1"/>
              <a:t>melts</a:t>
            </a:r>
            <a:r>
              <a:rPr lang="de-DE" sz="1900" dirty="0"/>
              <a:t>. </a:t>
            </a:r>
            <a:r>
              <a:rPr lang="de-DE" sz="1900" i="1" dirty="0" err="1"/>
              <a:t>Geophysical</a:t>
            </a:r>
            <a:r>
              <a:rPr lang="de-DE" sz="1900" i="1" dirty="0"/>
              <a:t> Research Letters</a:t>
            </a:r>
            <a:r>
              <a:rPr lang="de-DE" sz="1900" dirty="0"/>
              <a:t>, </a:t>
            </a:r>
            <a:r>
              <a:rPr lang="de-DE" sz="1900" i="1" dirty="0"/>
              <a:t>31</a:t>
            </a:r>
            <a:r>
              <a:rPr lang="de-DE" sz="1900" dirty="0"/>
              <a:t>(20).</a:t>
            </a:r>
          </a:p>
          <a:p>
            <a:r>
              <a:rPr lang="en-US" sz="1900" dirty="0" err="1"/>
              <a:t>Hauri</a:t>
            </a:r>
            <a:r>
              <a:rPr lang="en-US" sz="1900" dirty="0"/>
              <a:t>, E. H., Gaetani, G. A., and Green, T. H. (2006). Partitioning of water during melting of the Earth’s upper mantle at H2O-undersaturated conditions. </a:t>
            </a:r>
            <a:r>
              <a:rPr lang="en-US" sz="1900" i="1" dirty="0"/>
              <a:t>Earth and Planetary Science Letters</a:t>
            </a:r>
            <a:r>
              <a:rPr lang="en-US" sz="1900" dirty="0"/>
              <a:t>, 248(3-4):715–734.</a:t>
            </a:r>
          </a:p>
          <a:p>
            <a:r>
              <a:rPr lang="en-US" sz="1900" dirty="0"/>
              <a:t>Wood, B. J., &amp; Blundy, J. D. (2014). 3.11-Trace element partitioning: The influences of ionic radius, cation charge, pressure, and temperature. </a:t>
            </a:r>
            <a:r>
              <a:rPr lang="en-US" sz="1900" i="1" dirty="0"/>
              <a:t>Treatise on geochemistry</a:t>
            </a:r>
            <a:r>
              <a:rPr lang="en-US" sz="1900" dirty="0"/>
              <a:t>, 421-448.</a:t>
            </a:r>
          </a:p>
          <a:p>
            <a:r>
              <a:rPr lang="de-DE" sz="1900" dirty="0"/>
              <a:t>Schmidt, J. M., &amp; Noack, L. (2021) </a:t>
            </a:r>
            <a:r>
              <a:rPr lang="de-DE" sz="1900" dirty="0" err="1"/>
              <a:t>Clinopyroxene</a:t>
            </a:r>
            <a:r>
              <a:rPr lang="de-DE" sz="1900" dirty="0"/>
              <a:t>/Melt </a:t>
            </a:r>
            <a:r>
              <a:rPr lang="de-DE" sz="1900" dirty="0" err="1"/>
              <a:t>Partitioning</a:t>
            </a:r>
            <a:r>
              <a:rPr lang="de-DE" sz="1900" dirty="0"/>
              <a:t>: Models </a:t>
            </a:r>
            <a:r>
              <a:rPr lang="de-DE" sz="1900" dirty="0" err="1"/>
              <a:t>for</a:t>
            </a:r>
            <a:r>
              <a:rPr lang="de-DE" sz="1900" dirty="0"/>
              <a:t> Higher Upper Mantle Pressures Applied </a:t>
            </a:r>
            <a:r>
              <a:rPr lang="de-DE" sz="1900" dirty="0" err="1"/>
              <a:t>to</a:t>
            </a:r>
            <a:r>
              <a:rPr lang="de-DE" sz="1900" dirty="0"/>
              <a:t> Sodium and Potassium. </a:t>
            </a:r>
            <a:r>
              <a:rPr lang="en-US" sz="1900" i="1" dirty="0"/>
              <a:t>International Journal On Advances in Systems and Measurements</a:t>
            </a:r>
            <a:r>
              <a:rPr lang="en-US" sz="1900" dirty="0"/>
              <a:t>, 14:125–136.</a:t>
            </a:r>
            <a:endParaRPr lang="de-DE" sz="1900" dirty="0"/>
          </a:p>
          <a:p>
            <a:r>
              <a:rPr lang="de-DE" sz="1900" dirty="0"/>
              <a:t>Schmidt, J.M., Vulpius, S., Brachmann, C., and Noack, L.: </a:t>
            </a:r>
            <a:r>
              <a:rPr lang="en-US" sz="1900" dirty="0"/>
              <a:t>Redistribution of trace elements from mantle to the crust in rocky solar system bodies, (in revision).</a:t>
            </a:r>
          </a:p>
          <a:p>
            <a:r>
              <a:rPr lang="de-DE" sz="1900" dirty="0"/>
              <a:t>Schmidt and Noack: </a:t>
            </a:r>
            <a:r>
              <a:rPr lang="en-US" sz="1900" dirty="0"/>
              <a:t>Planet mass controls the mineral/melt partitioning of trace elements in the upper mantle of rocky planets, </a:t>
            </a:r>
            <a:r>
              <a:rPr lang="de-DE" sz="1900" dirty="0"/>
              <a:t>In </a:t>
            </a:r>
            <a:r>
              <a:rPr lang="de-DE" sz="1900" dirty="0" err="1"/>
              <a:t>preparation</a:t>
            </a:r>
            <a:r>
              <a:rPr lang="de-DE" sz="1900" dirty="0"/>
              <a:t>.</a:t>
            </a:r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23A98713-0412-4F8F-A684-B9B9B9FE35AC}"/>
              </a:ext>
            </a:extLst>
          </p:cNvPr>
          <p:cNvSpPr/>
          <p:nvPr/>
        </p:nvSpPr>
        <p:spPr>
          <a:xfrm>
            <a:off x="508000" y="103803"/>
            <a:ext cx="11176000" cy="899498"/>
          </a:xfrm>
          <a:custGeom>
            <a:avLst/>
            <a:gdLst>
              <a:gd name="connsiteX0" fmla="*/ 0 w 11176000"/>
              <a:gd name="connsiteY0" fmla="*/ 149919 h 899498"/>
              <a:gd name="connsiteX1" fmla="*/ 149919 w 11176000"/>
              <a:gd name="connsiteY1" fmla="*/ 0 h 899498"/>
              <a:gd name="connsiteX2" fmla="*/ 829679 w 11176000"/>
              <a:gd name="connsiteY2" fmla="*/ 0 h 899498"/>
              <a:gd name="connsiteX3" fmla="*/ 1726962 w 11176000"/>
              <a:gd name="connsiteY3" fmla="*/ 0 h 899498"/>
              <a:gd name="connsiteX4" fmla="*/ 2624246 w 11176000"/>
              <a:gd name="connsiteY4" fmla="*/ 0 h 899498"/>
              <a:gd name="connsiteX5" fmla="*/ 3086483 w 11176000"/>
              <a:gd name="connsiteY5" fmla="*/ 0 h 899498"/>
              <a:gd name="connsiteX6" fmla="*/ 3657481 w 11176000"/>
              <a:gd name="connsiteY6" fmla="*/ 0 h 899498"/>
              <a:gd name="connsiteX7" fmla="*/ 4337241 w 11176000"/>
              <a:gd name="connsiteY7" fmla="*/ 0 h 899498"/>
              <a:gd name="connsiteX8" fmla="*/ 4690717 w 11176000"/>
              <a:gd name="connsiteY8" fmla="*/ 0 h 899498"/>
              <a:gd name="connsiteX9" fmla="*/ 5044192 w 11176000"/>
              <a:gd name="connsiteY9" fmla="*/ 0 h 899498"/>
              <a:gd name="connsiteX10" fmla="*/ 5832714 w 11176000"/>
              <a:gd name="connsiteY10" fmla="*/ 0 h 899498"/>
              <a:gd name="connsiteX11" fmla="*/ 6512474 w 11176000"/>
              <a:gd name="connsiteY11" fmla="*/ 0 h 899498"/>
              <a:gd name="connsiteX12" fmla="*/ 6865949 w 11176000"/>
              <a:gd name="connsiteY12" fmla="*/ 0 h 899498"/>
              <a:gd name="connsiteX13" fmla="*/ 7545709 w 11176000"/>
              <a:gd name="connsiteY13" fmla="*/ 0 h 899498"/>
              <a:gd name="connsiteX14" fmla="*/ 8225469 w 11176000"/>
              <a:gd name="connsiteY14" fmla="*/ 0 h 899498"/>
              <a:gd name="connsiteX15" fmla="*/ 8687706 w 11176000"/>
              <a:gd name="connsiteY15" fmla="*/ 0 h 899498"/>
              <a:gd name="connsiteX16" fmla="*/ 9258705 w 11176000"/>
              <a:gd name="connsiteY16" fmla="*/ 0 h 899498"/>
              <a:gd name="connsiteX17" fmla="*/ 9938465 w 11176000"/>
              <a:gd name="connsiteY17" fmla="*/ 0 h 899498"/>
              <a:gd name="connsiteX18" fmla="*/ 11026081 w 11176000"/>
              <a:gd name="connsiteY18" fmla="*/ 0 h 899498"/>
              <a:gd name="connsiteX19" fmla="*/ 11176000 w 11176000"/>
              <a:gd name="connsiteY19" fmla="*/ 149919 h 899498"/>
              <a:gd name="connsiteX20" fmla="*/ 11176000 w 11176000"/>
              <a:gd name="connsiteY20" fmla="*/ 749579 h 899498"/>
              <a:gd name="connsiteX21" fmla="*/ 11026081 w 11176000"/>
              <a:gd name="connsiteY21" fmla="*/ 899498 h 899498"/>
              <a:gd name="connsiteX22" fmla="*/ 10563844 w 11176000"/>
              <a:gd name="connsiteY22" fmla="*/ 899498 h 899498"/>
              <a:gd name="connsiteX23" fmla="*/ 10210369 w 11176000"/>
              <a:gd name="connsiteY23" fmla="*/ 899498 h 899498"/>
              <a:gd name="connsiteX24" fmla="*/ 9639370 w 11176000"/>
              <a:gd name="connsiteY24" fmla="*/ 899498 h 899498"/>
              <a:gd name="connsiteX25" fmla="*/ 8742087 w 11176000"/>
              <a:gd name="connsiteY25" fmla="*/ 899498 h 899498"/>
              <a:gd name="connsiteX26" fmla="*/ 8171088 w 11176000"/>
              <a:gd name="connsiteY26" fmla="*/ 899498 h 899498"/>
              <a:gd name="connsiteX27" fmla="*/ 7600090 w 11176000"/>
              <a:gd name="connsiteY27" fmla="*/ 899498 h 899498"/>
              <a:gd name="connsiteX28" fmla="*/ 7029091 w 11176000"/>
              <a:gd name="connsiteY28" fmla="*/ 899498 h 899498"/>
              <a:gd name="connsiteX29" fmla="*/ 6131808 w 11176000"/>
              <a:gd name="connsiteY29" fmla="*/ 899498 h 899498"/>
              <a:gd name="connsiteX30" fmla="*/ 5343286 w 11176000"/>
              <a:gd name="connsiteY30" fmla="*/ 899498 h 899498"/>
              <a:gd name="connsiteX31" fmla="*/ 4554765 w 11176000"/>
              <a:gd name="connsiteY31" fmla="*/ 899498 h 899498"/>
              <a:gd name="connsiteX32" fmla="*/ 3875004 w 11176000"/>
              <a:gd name="connsiteY32" fmla="*/ 899498 h 899498"/>
              <a:gd name="connsiteX33" fmla="*/ 2977721 w 11176000"/>
              <a:gd name="connsiteY33" fmla="*/ 899498 h 899498"/>
              <a:gd name="connsiteX34" fmla="*/ 2080438 w 11176000"/>
              <a:gd name="connsiteY34" fmla="*/ 899498 h 899498"/>
              <a:gd name="connsiteX35" fmla="*/ 1509439 w 11176000"/>
              <a:gd name="connsiteY35" fmla="*/ 899498 h 899498"/>
              <a:gd name="connsiteX36" fmla="*/ 1047202 w 11176000"/>
              <a:gd name="connsiteY36" fmla="*/ 899498 h 899498"/>
              <a:gd name="connsiteX37" fmla="*/ 149919 w 11176000"/>
              <a:gd name="connsiteY37" fmla="*/ 899498 h 899498"/>
              <a:gd name="connsiteX38" fmla="*/ 0 w 11176000"/>
              <a:gd name="connsiteY38" fmla="*/ 749579 h 899498"/>
              <a:gd name="connsiteX39" fmla="*/ 0 w 11176000"/>
              <a:gd name="connsiteY39" fmla="*/ 149919 h 89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899498" fill="none" extrusionOk="0">
                <a:moveTo>
                  <a:pt x="0" y="149919"/>
                </a:moveTo>
                <a:cubicBezTo>
                  <a:pt x="9416" y="69862"/>
                  <a:pt x="67330" y="3529"/>
                  <a:pt x="149919" y="0"/>
                </a:cubicBezTo>
                <a:cubicBezTo>
                  <a:pt x="461842" y="14063"/>
                  <a:pt x="558405" y="8589"/>
                  <a:pt x="829679" y="0"/>
                </a:cubicBezTo>
                <a:cubicBezTo>
                  <a:pt x="1100953" y="-8589"/>
                  <a:pt x="1357399" y="20778"/>
                  <a:pt x="1726962" y="0"/>
                </a:cubicBezTo>
                <a:cubicBezTo>
                  <a:pt x="2096525" y="-20778"/>
                  <a:pt x="2295530" y="-30995"/>
                  <a:pt x="2624246" y="0"/>
                </a:cubicBezTo>
                <a:cubicBezTo>
                  <a:pt x="2952962" y="30995"/>
                  <a:pt x="2991009" y="-13934"/>
                  <a:pt x="3086483" y="0"/>
                </a:cubicBezTo>
                <a:cubicBezTo>
                  <a:pt x="3181957" y="13934"/>
                  <a:pt x="3435880" y="21042"/>
                  <a:pt x="3657481" y="0"/>
                </a:cubicBezTo>
                <a:cubicBezTo>
                  <a:pt x="3879082" y="-21042"/>
                  <a:pt x="4089049" y="5282"/>
                  <a:pt x="4337241" y="0"/>
                </a:cubicBezTo>
                <a:cubicBezTo>
                  <a:pt x="4585433" y="-5282"/>
                  <a:pt x="4606108" y="-11212"/>
                  <a:pt x="4690717" y="0"/>
                </a:cubicBezTo>
                <a:cubicBezTo>
                  <a:pt x="4775326" y="11212"/>
                  <a:pt x="4940817" y="-10950"/>
                  <a:pt x="5044192" y="0"/>
                </a:cubicBezTo>
                <a:cubicBezTo>
                  <a:pt x="5147567" y="10950"/>
                  <a:pt x="5485500" y="-34389"/>
                  <a:pt x="5832714" y="0"/>
                </a:cubicBezTo>
                <a:cubicBezTo>
                  <a:pt x="6179928" y="34389"/>
                  <a:pt x="6237790" y="5773"/>
                  <a:pt x="6512474" y="0"/>
                </a:cubicBezTo>
                <a:cubicBezTo>
                  <a:pt x="6787158" y="-5773"/>
                  <a:pt x="6724515" y="-13391"/>
                  <a:pt x="6865949" y="0"/>
                </a:cubicBezTo>
                <a:cubicBezTo>
                  <a:pt x="7007384" y="13391"/>
                  <a:pt x="7317476" y="8579"/>
                  <a:pt x="7545709" y="0"/>
                </a:cubicBezTo>
                <a:cubicBezTo>
                  <a:pt x="7773942" y="-8579"/>
                  <a:pt x="8044887" y="-17049"/>
                  <a:pt x="8225469" y="0"/>
                </a:cubicBezTo>
                <a:cubicBezTo>
                  <a:pt x="8406051" y="17049"/>
                  <a:pt x="8537739" y="-13081"/>
                  <a:pt x="8687706" y="0"/>
                </a:cubicBezTo>
                <a:cubicBezTo>
                  <a:pt x="8837673" y="13081"/>
                  <a:pt x="8987506" y="23568"/>
                  <a:pt x="9258705" y="0"/>
                </a:cubicBezTo>
                <a:cubicBezTo>
                  <a:pt x="9529904" y="-23568"/>
                  <a:pt x="9615264" y="-12293"/>
                  <a:pt x="9938465" y="0"/>
                </a:cubicBezTo>
                <a:cubicBezTo>
                  <a:pt x="10261666" y="12293"/>
                  <a:pt x="10595340" y="42251"/>
                  <a:pt x="11026081" y="0"/>
                </a:cubicBezTo>
                <a:cubicBezTo>
                  <a:pt x="11127763" y="6863"/>
                  <a:pt x="11185613" y="52661"/>
                  <a:pt x="11176000" y="149919"/>
                </a:cubicBezTo>
                <a:cubicBezTo>
                  <a:pt x="11172205" y="314222"/>
                  <a:pt x="11202788" y="551819"/>
                  <a:pt x="11176000" y="749579"/>
                </a:cubicBezTo>
                <a:cubicBezTo>
                  <a:pt x="11183182" y="828864"/>
                  <a:pt x="11097043" y="898869"/>
                  <a:pt x="11026081" y="899498"/>
                </a:cubicBezTo>
                <a:cubicBezTo>
                  <a:pt x="10854114" y="910666"/>
                  <a:pt x="10714164" y="898894"/>
                  <a:pt x="10563844" y="899498"/>
                </a:cubicBezTo>
                <a:cubicBezTo>
                  <a:pt x="10413524" y="900102"/>
                  <a:pt x="10324496" y="892240"/>
                  <a:pt x="10210369" y="899498"/>
                </a:cubicBezTo>
                <a:cubicBezTo>
                  <a:pt x="10096243" y="906756"/>
                  <a:pt x="9921357" y="922408"/>
                  <a:pt x="9639370" y="899498"/>
                </a:cubicBezTo>
                <a:cubicBezTo>
                  <a:pt x="9357383" y="876588"/>
                  <a:pt x="9108450" y="856111"/>
                  <a:pt x="8742087" y="899498"/>
                </a:cubicBezTo>
                <a:cubicBezTo>
                  <a:pt x="8375724" y="942885"/>
                  <a:pt x="8292294" y="916368"/>
                  <a:pt x="8171088" y="899498"/>
                </a:cubicBezTo>
                <a:cubicBezTo>
                  <a:pt x="8049882" y="882628"/>
                  <a:pt x="7757336" y="915341"/>
                  <a:pt x="7600090" y="899498"/>
                </a:cubicBezTo>
                <a:cubicBezTo>
                  <a:pt x="7442844" y="883655"/>
                  <a:pt x="7144252" y="879283"/>
                  <a:pt x="7029091" y="899498"/>
                </a:cubicBezTo>
                <a:cubicBezTo>
                  <a:pt x="6913930" y="919713"/>
                  <a:pt x="6411577" y="859220"/>
                  <a:pt x="6131808" y="899498"/>
                </a:cubicBezTo>
                <a:cubicBezTo>
                  <a:pt x="5852039" y="939776"/>
                  <a:pt x="5643302" y="937672"/>
                  <a:pt x="5343286" y="899498"/>
                </a:cubicBezTo>
                <a:cubicBezTo>
                  <a:pt x="5043270" y="861324"/>
                  <a:pt x="4935318" y="872184"/>
                  <a:pt x="4554765" y="899498"/>
                </a:cubicBezTo>
                <a:cubicBezTo>
                  <a:pt x="4174212" y="926812"/>
                  <a:pt x="4210866" y="921485"/>
                  <a:pt x="3875004" y="899498"/>
                </a:cubicBezTo>
                <a:cubicBezTo>
                  <a:pt x="3539142" y="877511"/>
                  <a:pt x="3293163" y="906338"/>
                  <a:pt x="2977721" y="899498"/>
                </a:cubicBezTo>
                <a:cubicBezTo>
                  <a:pt x="2662279" y="892658"/>
                  <a:pt x="2402143" y="859253"/>
                  <a:pt x="2080438" y="899498"/>
                </a:cubicBezTo>
                <a:cubicBezTo>
                  <a:pt x="1758733" y="939743"/>
                  <a:pt x="1773747" y="904867"/>
                  <a:pt x="1509439" y="899498"/>
                </a:cubicBezTo>
                <a:cubicBezTo>
                  <a:pt x="1245131" y="894129"/>
                  <a:pt x="1272878" y="882370"/>
                  <a:pt x="1047202" y="899498"/>
                </a:cubicBezTo>
                <a:cubicBezTo>
                  <a:pt x="821526" y="916626"/>
                  <a:pt x="537505" y="870931"/>
                  <a:pt x="149919" y="899498"/>
                </a:cubicBezTo>
                <a:cubicBezTo>
                  <a:pt x="65660" y="893322"/>
                  <a:pt x="1713" y="822054"/>
                  <a:pt x="0" y="749579"/>
                </a:cubicBezTo>
                <a:cubicBezTo>
                  <a:pt x="-15885" y="574374"/>
                  <a:pt x="-3782" y="401210"/>
                  <a:pt x="0" y="149919"/>
                </a:cubicBezTo>
                <a:close/>
              </a:path>
              <a:path w="11176000" h="899498" stroke="0" extrusionOk="0">
                <a:moveTo>
                  <a:pt x="0" y="149919"/>
                </a:moveTo>
                <a:cubicBezTo>
                  <a:pt x="-9795" y="81763"/>
                  <a:pt x="60590" y="-5970"/>
                  <a:pt x="149919" y="0"/>
                </a:cubicBezTo>
                <a:cubicBezTo>
                  <a:pt x="501360" y="20134"/>
                  <a:pt x="737833" y="-9012"/>
                  <a:pt x="1047202" y="0"/>
                </a:cubicBezTo>
                <a:cubicBezTo>
                  <a:pt x="1356571" y="9012"/>
                  <a:pt x="1307715" y="10733"/>
                  <a:pt x="1509439" y="0"/>
                </a:cubicBezTo>
                <a:cubicBezTo>
                  <a:pt x="1711163" y="-10733"/>
                  <a:pt x="1917069" y="-19080"/>
                  <a:pt x="2080438" y="0"/>
                </a:cubicBezTo>
                <a:cubicBezTo>
                  <a:pt x="2243807" y="19080"/>
                  <a:pt x="2574436" y="37008"/>
                  <a:pt x="2977721" y="0"/>
                </a:cubicBezTo>
                <a:cubicBezTo>
                  <a:pt x="3381006" y="-37008"/>
                  <a:pt x="3219322" y="13395"/>
                  <a:pt x="3331196" y="0"/>
                </a:cubicBezTo>
                <a:cubicBezTo>
                  <a:pt x="3443071" y="-13395"/>
                  <a:pt x="3564006" y="-9489"/>
                  <a:pt x="3793433" y="0"/>
                </a:cubicBezTo>
                <a:cubicBezTo>
                  <a:pt x="4022860" y="9489"/>
                  <a:pt x="4275250" y="-3161"/>
                  <a:pt x="4473193" y="0"/>
                </a:cubicBezTo>
                <a:cubicBezTo>
                  <a:pt x="4671136" y="3161"/>
                  <a:pt x="5073390" y="35141"/>
                  <a:pt x="5261715" y="0"/>
                </a:cubicBezTo>
                <a:cubicBezTo>
                  <a:pt x="5450040" y="-35141"/>
                  <a:pt x="5760137" y="-11303"/>
                  <a:pt x="5941475" y="0"/>
                </a:cubicBezTo>
                <a:cubicBezTo>
                  <a:pt x="6122813" y="11303"/>
                  <a:pt x="6390347" y="2230"/>
                  <a:pt x="6729997" y="0"/>
                </a:cubicBezTo>
                <a:cubicBezTo>
                  <a:pt x="7069647" y="-2230"/>
                  <a:pt x="7178586" y="-13106"/>
                  <a:pt x="7518519" y="0"/>
                </a:cubicBezTo>
                <a:cubicBezTo>
                  <a:pt x="7858452" y="13106"/>
                  <a:pt x="7970151" y="21910"/>
                  <a:pt x="8089517" y="0"/>
                </a:cubicBezTo>
                <a:cubicBezTo>
                  <a:pt x="8208883" y="-21910"/>
                  <a:pt x="8339754" y="12385"/>
                  <a:pt x="8551754" y="0"/>
                </a:cubicBezTo>
                <a:cubicBezTo>
                  <a:pt x="8763754" y="-12385"/>
                  <a:pt x="8939058" y="-17071"/>
                  <a:pt x="9122753" y="0"/>
                </a:cubicBezTo>
                <a:cubicBezTo>
                  <a:pt x="9306448" y="17071"/>
                  <a:pt x="9384202" y="-2881"/>
                  <a:pt x="9476228" y="0"/>
                </a:cubicBezTo>
                <a:cubicBezTo>
                  <a:pt x="9568254" y="2881"/>
                  <a:pt x="9709141" y="-17294"/>
                  <a:pt x="9938465" y="0"/>
                </a:cubicBezTo>
                <a:cubicBezTo>
                  <a:pt x="10167789" y="17294"/>
                  <a:pt x="10588710" y="32281"/>
                  <a:pt x="11026081" y="0"/>
                </a:cubicBezTo>
                <a:cubicBezTo>
                  <a:pt x="11089570" y="7254"/>
                  <a:pt x="11194628" y="72167"/>
                  <a:pt x="11176000" y="149919"/>
                </a:cubicBezTo>
                <a:cubicBezTo>
                  <a:pt x="11163987" y="326546"/>
                  <a:pt x="11175541" y="464004"/>
                  <a:pt x="11176000" y="749579"/>
                </a:cubicBezTo>
                <a:cubicBezTo>
                  <a:pt x="11170936" y="815135"/>
                  <a:pt x="11090841" y="889950"/>
                  <a:pt x="11026081" y="899498"/>
                </a:cubicBezTo>
                <a:cubicBezTo>
                  <a:pt x="10844768" y="872203"/>
                  <a:pt x="10597428" y="921817"/>
                  <a:pt x="10455082" y="899498"/>
                </a:cubicBezTo>
                <a:cubicBezTo>
                  <a:pt x="10312736" y="877179"/>
                  <a:pt x="10111239" y="899219"/>
                  <a:pt x="9775322" y="899498"/>
                </a:cubicBezTo>
                <a:cubicBezTo>
                  <a:pt x="9439405" y="899777"/>
                  <a:pt x="9433911" y="911159"/>
                  <a:pt x="9204324" y="899498"/>
                </a:cubicBezTo>
                <a:cubicBezTo>
                  <a:pt x="8974737" y="887837"/>
                  <a:pt x="9026414" y="913016"/>
                  <a:pt x="8850849" y="899498"/>
                </a:cubicBezTo>
                <a:cubicBezTo>
                  <a:pt x="8675284" y="885980"/>
                  <a:pt x="8274917" y="935299"/>
                  <a:pt x="8062327" y="899498"/>
                </a:cubicBezTo>
                <a:cubicBezTo>
                  <a:pt x="7849737" y="863697"/>
                  <a:pt x="7710146" y="913977"/>
                  <a:pt x="7382567" y="899498"/>
                </a:cubicBezTo>
                <a:cubicBezTo>
                  <a:pt x="7054988" y="885019"/>
                  <a:pt x="6930898" y="915271"/>
                  <a:pt x="6811568" y="899498"/>
                </a:cubicBezTo>
                <a:cubicBezTo>
                  <a:pt x="6692238" y="883725"/>
                  <a:pt x="6568755" y="914084"/>
                  <a:pt x="6349331" y="899498"/>
                </a:cubicBezTo>
                <a:cubicBezTo>
                  <a:pt x="6129907" y="884912"/>
                  <a:pt x="5959896" y="886505"/>
                  <a:pt x="5669571" y="899498"/>
                </a:cubicBezTo>
                <a:cubicBezTo>
                  <a:pt x="5379246" y="912491"/>
                  <a:pt x="5286837" y="875495"/>
                  <a:pt x="5098573" y="899498"/>
                </a:cubicBezTo>
                <a:cubicBezTo>
                  <a:pt x="4910309" y="923501"/>
                  <a:pt x="4895892" y="886742"/>
                  <a:pt x="4745097" y="899498"/>
                </a:cubicBezTo>
                <a:cubicBezTo>
                  <a:pt x="4594302" y="912254"/>
                  <a:pt x="4456269" y="906373"/>
                  <a:pt x="4282861" y="899498"/>
                </a:cubicBezTo>
                <a:cubicBezTo>
                  <a:pt x="4109453" y="892623"/>
                  <a:pt x="3893361" y="900150"/>
                  <a:pt x="3711862" y="899498"/>
                </a:cubicBezTo>
                <a:cubicBezTo>
                  <a:pt x="3530363" y="898846"/>
                  <a:pt x="3386705" y="914206"/>
                  <a:pt x="3249625" y="899498"/>
                </a:cubicBezTo>
                <a:cubicBezTo>
                  <a:pt x="3112545" y="884790"/>
                  <a:pt x="2537746" y="877275"/>
                  <a:pt x="2352342" y="899498"/>
                </a:cubicBezTo>
                <a:cubicBezTo>
                  <a:pt x="2166938" y="921721"/>
                  <a:pt x="1839722" y="883261"/>
                  <a:pt x="1672582" y="899498"/>
                </a:cubicBezTo>
                <a:cubicBezTo>
                  <a:pt x="1505442" y="915735"/>
                  <a:pt x="1400266" y="916581"/>
                  <a:pt x="1319106" y="899498"/>
                </a:cubicBezTo>
                <a:cubicBezTo>
                  <a:pt x="1237946" y="882415"/>
                  <a:pt x="423989" y="930848"/>
                  <a:pt x="149919" y="899498"/>
                </a:cubicBezTo>
                <a:cubicBezTo>
                  <a:pt x="66992" y="887319"/>
                  <a:pt x="-10395" y="816535"/>
                  <a:pt x="0" y="749579"/>
                </a:cubicBezTo>
                <a:cubicBezTo>
                  <a:pt x="3062" y="605483"/>
                  <a:pt x="7133" y="444645"/>
                  <a:pt x="0" y="14991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5FDEA79-E4EB-43AF-AD99-B165022C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4100" y="-109230"/>
            <a:ext cx="6489700" cy="1325563"/>
          </a:xfrm>
        </p:spPr>
        <p:txBody>
          <a:bodyPr>
            <a:normAutofit/>
          </a:bodyPr>
          <a:lstStyle/>
          <a:p>
            <a:r>
              <a:rPr lang="de-DE" sz="3200" b="1" dirty="0"/>
              <a:t>References</a:t>
            </a:r>
            <a:endParaRPr lang="de-DE" sz="3600" b="1" dirty="0"/>
          </a:p>
        </p:txBody>
      </p:sp>
    </p:spTree>
    <p:extLst>
      <p:ext uri="{BB962C8B-B14F-4D97-AF65-F5344CB8AC3E}">
        <p14:creationId xmlns:p14="http://schemas.microsoft.com/office/powerpoint/2010/main" val="22357807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5D1E81C-8CA4-4BBD-A22F-48F609E4DBC4}"/>
              </a:ext>
            </a:extLst>
          </p:cNvPr>
          <p:cNvSpPr/>
          <p:nvPr/>
        </p:nvSpPr>
        <p:spPr>
          <a:xfrm>
            <a:off x="508000" y="103803"/>
            <a:ext cx="11176000" cy="899498"/>
          </a:xfrm>
          <a:custGeom>
            <a:avLst/>
            <a:gdLst>
              <a:gd name="connsiteX0" fmla="*/ 0 w 11176000"/>
              <a:gd name="connsiteY0" fmla="*/ 149919 h 899498"/>
              <a:gd name="connsiteX1" fmla="*/ 149919 w 11176000"/>
              <a:gd name="connsiteY1" fmla="*/ 0 h 899498"/>
              <a:gd name="connsiteX2" fmla="*/ 829679 w 11176000"/>
              <a:gd name="connsiteY2" fmla="*/ 0 h 899498"/>
              <a:gd name="connsiteX3" fmla="*/ 1726962 w 11176000"/>
              <a:gd name="connsiteY3" fmla="*/ 0 h 899498"/>
              <a:gd name="connsiteX4" fmla="*/ 2624246 w 11176000"/>
              <a:gd name="connsiteY4" fmla="*/ 0 h 899498"/>
              <a:gd name="connsiteX5" fmla="*/ 3086483 w 11176000"/>
              <a:gd name="connsiteY5" fmla="*/ 0 h 899498"/>
              <a:gd name="connsiteX6" fmla="*/ 3657481 w 11176000"/>
              <a:gd name="connsiteY6" fmla="*/ 0 h 899498"/>
              <a:gd name="connsiteX7" fmla="*/ 4337241 w 11176000"/>
              <a:gd name="connsiteY7" fmla="*/ 0 h 899498"/>
              <a:gd name="connsiteX8" fmla="*/ 4690717 w 11176000"/>
              <a:gd name="connsiteY8" fmla="*/ 0 h 899498"/>
              <a:gd name="connsiteX9" fmla="*/ 5044192 w 11176000"/>
              <a:gd name="connsiteY9" fmla="*/ 0 h 899498"/>
              <a:gd name="connsiteX10" fmla="*/ 5832714 w 11176000"/>
              <a:gd name="connsiteY10" fmla="*/ 0 h 899498"/>
              <a:gd name="connsiteX11" fmla="*/ 6512474 w 11176000"/>
              <a:gd name="connsiteY11" fmla="*/ 0 h 899498"/>
              <a:gd name="connsiteX12" fmla="*/ 6865949 w 11176000"/>
              <a:gd name="connsiteY12" fmla="*/ 0 h 899498"/>
              <a:gd name="connsiteX13" fmla="*/ 7545709 w 11176000"/>
              <a:gd name="connsiteY13" fmla="*/ 0 h 899498"/>
              <a:gd name="connsiteX14" fmla="*/ 8225469 w 11176000"/>
              <a:gd name="connsiteY14" fmla="*/ 0 h 899498"/>
              <a:gd name="connsiteX15" fmla="*/ 8687706 w 11176000"/>
              <a:gd name="connsiteY15" fmla="*/ 0 h 899498"/>
              <a:gd name="connsiteX16" fmla="*/ 9258705 w 11176000"/>
              <a:gd name="connsiteY16" fmla="*/ 0 h 899498"/>
              <a:gd name="connsiteX17" fmla="*/ 9938465 w 11176000"/>
              <a:gd name="connsiteY17" fmla="*/ 0 h 899498"/>
              <a:gd name="connsiteX18" fmla="*/ 11026081 w 11176000"/>
              <a:gd name="connsiteY18" fmla="*/ 0 h 899498"/>
              <a:gd name="connsiteX19" fmla="*/ 11176000 w 11176000"/>
              <a:gd name="connsiteY19" fmla="*/ 149919 h 899498"/>
              <a:gd name="connsiteX20" fmla="*/ 11176000 w 11176000"/>
              <a:gd name="connsiteY20" fmla="*/ 749579 h 899498"/>
              <a:gd name="connsiteX21" fmla="*/ 11026081 w 11176000"/>
              <a:gd name="connsiteY21" fmla="*/ 899498 h 899498"/>
              <a:gd name="connsiteX22" fmla="*/ 10563844 w 11176000"/>
              <a:gd name="connsiteY22" fmla="*/ 899498 h 899498"/>
              <a:gd name="connsiteX23" fmla="*/ 10210369 w 11176000"/>
              <a:gd name="connsiteY23" fmla="*/ 899498 h 899498"/>
              <a:gd name="connsiteX24" fmla="*/ 9639370 w 11176000"/>
              <a:gd name="connsiteY24" fmla="*/ 899498 h 899498"/>
              <a:gd name="connsiteX25" fmla="*/ 8742087 w 11176000"/>
              <a:gd name="connsiteY25" fmla="*/ 899498 h 899498"/>
              <a:gd name="connsiteX26" fmla="*/ 8171088 w 11176000"/>
              <a:gd name="connsiteY26" fmla="*/ 899498 h 899498"/>
              <a:gd name="connsiteX27" fmla="*/ 7600090 w 11176000"/>
              <a:gd name="connsiteY27" fmla="*/ 899498 h 899498"/>
              <a:gd name="connsiteX28" fmla="*/ 7029091 w 11176000"/>
              <a:gd name="connsiteY28" fmla="*/ 899498 h 899498"/>
              <a:gd name="connsiteX29" fmla="*/ 6131808 w 11176000"/>
              <a:gd name="connsiteY29" fmla="*/ 899498 h 899498"/>
              <a:gd name="connsiteX30" fmla="*/ 5343286 w 11176000"/>
              <a:gd name="connsiteY30" fmla="*/ 899498 h 899498"/>
              <a:gd name="connsiteX31" fmla="*/ 4554765 w 11176000"/>
              <a:gd name="connsiteY31" fmla="*/ 899498 h 899498"/>
              <a:gd name="connsiteX32" fmla="*/ 3875004 w 11176000"/>
              <a:gd name="connsiteY32" fmla="*/ 899498 h 899498"/>
              <a:gd name="connsiteX33" fmla="*/ 2977721 w 11176000"/>
              <a:gd name="connsiteY33" fmla="*/ 899498 h 899498"/>
              <a:gd name="connsiteX34" fmla="*/ 2080438 w 11176000"/>
              <a:gd name="connsiteY34" fmla="*/ 899498 h 899498"/>
              <a:gd name="connsiteX35" fmla="*/ 1509439 w 11176000"/>
              <a:gd name="connsiteY35" fmla="*/ 899498 h 899498"/>
              <a:gd name="connsiteX36" fmla="*/ 1047202 w 11176000"/>
              <a:gd name="connsiteY36" fmla="*/ 899498 h 899498"/>
              <a:gd name="connsiteX37" fmla="*/ 149919 w 11176000"/>
              <a:gd name="connsiteY37" fmla="*/ 899498 h 899498"/>
              <a:gd name="connsiteX38" fmla="*/ 0 w 11176000"/>
              <a:gd name="connsiteY38" fmla="*/ 749579 h 899498"/>
              <a:gd name="connsiteX39" fmla="*/ 0 w 11176000"/>
              <a:gd name="connsiteY39" fmla="*/ 149919 h 89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899498" fill="none" extrusionOk="0">
                <a:moveTo>
                  <a:pt x="0" y="149919"/>
                </a:moveTo>
                <a:cubicBezTo>
                  <a:pt x="9416" y="69862"/>
                  <a:pt x="67330" y="3529"/>
                  <a:pt x="149919" y="0"/>
                </a:cubicBezTo>
                <a:cubicBezTo>
                  <a:pt x="461842" y="14063"/>
                  <a:pt x="558405" y="8589"/>
                  <a:pt x="829679" y="0"/>
                </a:cubicBezTo>
                <a:cubicBezTo>
                  <a:pt x="1100953" y="-8589"/>
                  <a:pt x="1357399" y="20778"/>
                  <a:pt x="1726962" y="0"/>
                </a:cubicBezTo>
                <a:cubicBezTo>
                  <a:pt x="2096525" y="-20778"/>
                  <a:pt x="2295530" y="-30995"/>
                  <a:pt x="2624246" y="0"/>
                </a:cubicBezTo>
                <a:cubicBezTo>
                  <a:pt x="2952962" y="30995"/>
                  <a:pt x="2991009" y="-13934"/>
                  <a:pt x="3086483" y="0"/>
                </a:cubicBezTo>
                <a:cubicBezTo>
                  <a:pt x="3181957" y="13934"/>
                  <a:pt x="3435880" y="21042"/>
                  <a:pt x="3657481" y="0"/>
                </a:cubicBezTo>
                <a:cubicBezTo>
                  <a:pt x="3879082" y="-21042"/>
                  <a:pt x="4089049" y="5282"/>
                  <a:pt x="4337241" y="0"/>
                </a:cubicBezTo>
                <a:cubicBezTo>
                  <a:pt x="4585433" y="-5282"/>
                  <a:pt x="4606108" y="-11212"/>
                  <a:pt x="4690717" y="0"/>
                </a:cubicBezTo>
                <a:cubicBezTo>
                  <a:pt x="4775326" y="11212"/>
                  <a:pt x="4940817" y="-10950"/>
                  <a:pt x="5044192" y="0"/>
                </a:cubicBezTo>
                <a:cubicBezTo>
                  <a:pt x="5147567" y="10950"/>
                  <a:pt x="5485500" y="-34389"/>
                  <a:pt x="5832714" y="0"/>
                </a:cubicBezTo>
                <a:cubicBezTo>
                  <a:pt x="6179928" y="34389"/>
                  <a:pt x="6237790" y="5773"/>
                  <a:pt x="6512474" y="0"/>
                </a:cubicBezTo>
                <a:cubicBezTo>
                  <a:pt x="6787158" y="-5773"/>
                  <a:pt x="6724515" y="-13391"/>
                  <a:pt x="6865949" y="0"/>
                </a:cubicBezTo>
                <a:cubicBezTo>
                  <a:pt x="7007384" y="13391"/>
                  <a:pt x="7317476" y="8579"/>
                  <a:pt x="7545709" y="0"/>
                </a:cubicBezTo>
                <a:cubicBezTo>
                  <a:pt x="7773942" y="-8579"/>
                  <a:pt x="8044887" y="-17049"/>
                  <a:pt x="8225469" y="0"/>
                </a:cubicBezTo>
                <a:cubicBezTo>
                  <a:pt x="8406051" y="17049"/>
                  <a:pt x="8537739" y="-13081"/>
                  <a:pt x="8687706" y="0"/>
                </a:cubicBezTo>
                <a:cubicBezTo>
                  <a:pt x="8837673" y="13081"/>
                  <a:pt x="8987506" y="23568"/>
                  <a:pt x="9258705" y="0"/>
                </a:cubicBezTo>
                <a:cubicBezTo>
                  <a:pt x="9529904" y="-23568"/>
                  <a:pt x="9615264" y="-12293"/>
                  <a:pt x="9938465" y="0"/>
                </a:cubicBezTo>
                <a:cubicBezTo>
                  <a:pt x="10261666" y="12293"/>
                  <a:pt x="10595340" y="42251"/>
                  <a:pt x="11026081" y="0"/>
                </a:cubicBezTo>
                <a:cubicBezTo>
                  <a:pt x="11127763" y="6863"/>
                  <a:pt x="11185613" y="52661"/>
                  <a:pt x="11176000" y="149919"/>
                </a:cubicBezTo>
                <a:cubicBezTo>
                  <a:pt x="11172205" y="314222"/>
                  <a:pt x="11202788" y="551819"/>
                  <a:pt x="11176000" y="749579"/>
                </a:cubicBezTo>
                <a:cubicBezTo>
                  <a:pt x="11183182" y="828864"/>
                  <a:pt x="11097043" y="898869"/>
                  <a:pt x="11026081" y="899498"/>
                </a:cubicBezTo>
                <a:cubicBezTo>
                  <a:pt x="10854114" y="910666"/>
                  <a:pt x="10714164" y="898894"/>
                  <a:pt x="10563844" y="899498"/>
                </a:cubicBezTo>
                <a:cubicBezTo>
                  <a:pt x="10413524" y="900102"/>
                  <a:pt x="10324496" y="892240"/>
                  <a:pt x="10210369" y="899498"/>
                </a:cubicBezTo>
                <a:cubicBezTo>
                  <a:pt x="10096243" y="906756"/>
                  <a:pt x="9921357" y="922408"/>
                  <a:pt x="9639370" y="899498"/>
                </a:cubicBezTo>
                <a:cubicBezTo>
                  <a:pt x="9357383" y="876588"/>
                  <a:pt x="9108450" y="856111"/>
                  <a:pt x="8742087" y="899498"/>
                </a:cubicBezTo>
                <a:cubicBezTo>
                  <a:pt x="8375724" y="942885"/>
                  <a:pt x="8292294" y="916368"/>
                  <a:pt x="8171088" y="899498"/>
                </a:cubicBezTo>
                <a:cubicBezTo>
                  <a:pt x="8049882" y="882628"/>
                  <a:pt x="7757336" y="915341"/>
                  <a:pt x="7600090" y="899498"/>
                </a:cubicBezTo>
                <a:cubicBezTo>
                  <a:pt x="7442844" y="883655"/>
                  <a:pt x="7144252" y="879283"/>
                  <a:pt x="7029091" y="899498"/>
                </a:cubicBezTo>
                <a:cubicBezTo>
                  <a:pt x="6913930" y="919713"/>
                  <a:pt x="6411577" y="859220"/>
                  <a:pt x="6131808" y="899498"/>
                </a:cubicBezTo>
                <a:cubicBezTo>
                  <a:pt x="5852039" y="939776"/>
                  <a:pt x="5643302" y="937672"/>
                  <a:pt x="5343286" y="899498"/>
                </a:cubicBezTo>
                <a:cubicBezTo>
                  <a:pt x="5043270" y="861324"/>
                  <a:pt x="4935318" y="872184"/>
                  <a:pt x="4554765" y="899498"/>
                </a:cubicBezTo>
                <a:cubicBezTo>
                  <a:pt x="4174212" y="926812"/>
                  <a:pt x="4210866" y="921485"/>
                  <a:pt x="3875004" y="899498"/>
                </a:cubicBezTo>
                <a:cubicBezTo>
                  <a:pt x="3539142" y="877511"/>
                  <a:pt x="3293163" y="906338"/>
                  <a:pt x="2977721" y="899498"/>
                </a:cubicBezTo>
                <a:cubicBezTo>
                  <a:pt x="2662279" y="892658"/>
                  <a:pt x="2402143" y="859253"/>
                  <a:pt x="2080438" y="899498"/>
                </a:cubicBezTo>
                <a:cubicBezTo>
                  <a:pt x="1758733" y="939743"/>
                  <a:pt x="1773747" y="904867"/>
                  <a:pt x="1509439" y="899498"/>
                </a:cubicBezTo>
                <a:cubicBezTo>
                  <a:pt x="1245131" y="894129"/>
                  <a:pt x="1272878" y="882370"/>
                  <a:pt x="1047202" y="899498"/>
                </a:cubicBezTo>
                <a:cubicBezTo>
                  <a:pt x="821526" y="916626"/>
                  <a:pt x="537505" y="870931"/>
                  <a:pt x="149919" y="899498"/>
                </a:cubicBezTo>
                <a:cubicBezTo>
                  <a:pt x="65660" y="893322"/>
                  <a:pt x="1713" y="822054"/>
                  <a:pt x="0" y="749579"/>
                </a:cubicBezTo>
                <a:cubicBezTo>
                  <a:pt x="-15885" y="574374"/>
                  <a:pt x="-3782" y="401210"/>
                  <a:pt x="0" y="149919"/>
                </a:cubicBezTo>
                <a:close/>
              </a:path>
              <a:path w="11176000" h="899498" stroke="0" extrusionOk="0">
                <a:moveTo>
                  <a:pt x="0" y="149919"/>
                </a:moveTo>
                <a:cubicBezTo>
                  <a:pt x="-9795" y="81763"/>
                  <a:pt x="60590" y="-5970"/>
                  <a:pt x="149919" y="0"/>
                </a:cubicBezTo>
                <a:cubicBezTo>
                  <a:pt x="501360" y="20134"/>
                  <a:pt x="737833" y="-9012"/>
                  <a:pt x="1047202" y="0"/>
                </a:cubicBezTo>
                <a:cubicBezTo>
                  <a:pt x="1356571" y="9012"/>
                  <a:pt x="1307715" y="10733"/>
                  <a:pt x="1509439" y="0"/>
                </a:cubicBezTo>
                <a:cubicBezTo>
                  <a:pt x="1711163" y="-10733"/>
                  <a:pt x="1917069" y="-19080"/>
                  <a:pt x="2080438" y="0"/>
                </a:cubicBezTo>
                <a:cubicBezTo>
                  <a:pt x="2243807" y="19080"/>
                  <a:pt x="2574436" y="37008"/>
                  <a:pt x="2977721" y="0"/>
                </a:cubicBezTo>
                <a:cubicBezTo>
                  <a:pt x="3381006" y="-37008"/>
                  <a:pt x="3219322" y="13395"/>
                  <a:pt x="3331196" y="0"/>
                </a:cubicBezTo>
                <a:cubicBezTo>
                  <a:pt x="3443071" y="-13395"/>
                  <a:pt x="3564006" y="-9489"/>
                  <a:pt x="3793433" y="0"/>
                </a:cubicBezTo>
                <a:cubicBezTo>
                  <a:pt x="4022860" y="9489"/>
                  <a:pt x="4275250" y="-3161"/>
                  <a:pt x="4473193" y="0"/>
                </a:cubicBezTo>
                <a:cubicBezTo>
                  <a:pt x="4671136" y="3161"/>
                  <a:pt x="5073390" y="35141"/>
                  <a:pt x="5261715" y="0"/>
                </a:cubicBezTo>
                <a:cubicBezTo>
                  <a:pt x="5450040" y="-35141"/>
                  <a:pt x="5760137" y="-11303"/>
                  <a:pt x="5941475" y="0"/>
                </a:cubicBezTo>
                <a:cubicBezTo>
                  <a:pt x="6122813" y="11303"/>
                  <a:pt x="6390347" y="2230"/>
                  <a:pt x="6729997" y="0"/>
                </a:cubicBezTo>
                <a:cubicBezTo>
                  <a:pt x="7069647" y="-2230"/>
                  <a:pt x="7178586" y="-13106"/>
                  <a:pt x="7518519" y="0"/>
                </a:cubicBezTo>
                <a:cubicBezTo>
                  <a:pt x="7858452" y="13106"/>
                  <a:pt x="7970151" y="21910"/>
                  <a:pt x="8089517" y="0"/>
                </a:cubicBezTo>
                <a:cubicBezTo>
                  <a:pt x="8208883" y="-21910"/>
                  <a:pt x="8339754" y="12385"/>
                  <a:pt x="8551754" y="0"/>
                </a:cubicBezTo>
                <a:cubicBezTo>
                  <a:pt x="8763754" y="-12385"/>
                  <a:pt x="8939058" y="-17071"/>
                  <a:pt x="9122753" y="0"/>
                </a:cubicBezTo>
                <a:cubicBezTo>
                  <a:pt x="9306448" y="17071"/>
                  <a:pt x="9384202" y="-2881"/>
                  <a:pt x="9476228" y="0"/>
                </a:cubicBezTo>
                <a:cubicBezTo>
                  <a:pt x="9568254" y="2881"/>
                  <a:pt x="9709141" y="-17294"/>
                  <a:pt x="9938465" y="0"/>
                </a:cubicBezTo>
                <a:cubicBezTo>
                  <a:pt x="10167789" y="17294"/>
                  <a:pt x="10588710" y="32281"/>
                  <a:pt x="11026081" y="0"/>
                </a:cubicBezTo>
                <a:cubicBezTo>
                  <a:pt x="11089570" y="7254"/>
                  <a:pt x="11194628" y="72167"/>
                  <a:pt x="11176000" y="149919"/>
                </a:cubicBezTo>
                <a:cubicBezTo>
                  <a:pt x="11163987" y="326546"/>
                  <a:pt x="11175541" y="464004"/>
                  <a:pt x="11176000" y="749579"/>
                </a:cubicBezTo>
                <a:cubicBezTo>
                  <a:pt x="11170936" y="815135"/>
                  <a:pt x="11090841" y="889950"/>
                  <a:pt x="11026081" y="899498"/>
                </a:cubicBezTo>
                <a:cubicBezTo>
                  <a:pt x="10844768" y="872203"/>
                  <a:pt x="10597428" y="921817"/>
                  <a:pt x="10455082" y="899498"/>
                </a:cubicBezTo>
                <a:cubicBezTo>
                  <a:pt x="10312736" y="877179"/>
                  <a:pt x="10111239" y="899219"/>
                  <a:pt x="9775322" y="899498"/>
                </a:cubicBezTo>
                <a:cubicBezTo>
                  <a:pt x="9439405" y="899777"/>
                  <a:pt x="9433911" y="911159"/>
                  <a:pt x="9204324" y="899498"/>
                </a:cubicBezTo>
                <a:cubicBezTo>
                  <a:pt x="8974737" y="887837"/>
                  <a:pt x="9026414" y="913016"/>
                  <a:pt x="8850849" y="899498"/>
                </a:cubicBezTo>
                <a:cubicBezTo>
                  <a:pt x="8675284" y="885980"/>
                  <a:pt x="8274917" y="935299"/>
                  <a:pt x="8062327" y="899498"/>
                </a:cubicBezTo>
                <a:cubicBezTo>
                  <a:pt x="7849737" y="863697"/>
                  <a:pt x="7710146" y="913977"/>
                  <a:pt x="7382567" y="899498"/>
                </a:cubicBezTo>
                <a:cubicBezTo>
                  <a:pt x="7054988" y="885019"/>
                  <a:pt x="6930898" y="915271"/>
                  <a:pt x="6811568" y="899498"/>
                </a:cubicBezTo>
                <a:cubicBezTo>
                  <a:pt x="6692238" y="883725"/>
                  <a:pt x="6568755" y="914084"/>
                  <a:pt x="6349331" y="899498"/>
                </a:cubicBezTo>
                <a:cubicBezTo>
                  <a:pt x="6129907" y="884912"/>
                  <a:pt x="5959896" y="886505"/>
                  <a:pt x="5669571" y="899498"/>
                </a:cubicBezTo>
                <a:cubicBezTo>
                  <a:pt x="5379246" y="912491"/>
                  <a:pt x="5286837" y="875495"/>
                  <a:pt x="5098573" y="899498"/>
                </a:cubicBezTo>
                <a:cubicBezTo>
                  <a:pt x="4910309" y="923501"/>
                  <a:pt x="4895892" y="886742"/>
                  <a:pt x="4745097" y="899498"/>
                </a:cubicBezTo>
                <a:cubicBezTo>
                  <a:pt x="4594302" y="912254"/>
                  <a:pt x="4456269" y="906373"/>
                  <a:pt x="4282861" y="899498"/>
                </a:cubicBezTo>
                <a:cubicBezTo>
                  <a:pt x="4109453" y="892623"/>
                  <a:pt x="3893361" y="900150"/>
                  <a:pt x="3711862" y="899498"/>
                </a:cubicBezTo>
                <a:cubicBezTo>
                  <a:pt x="3530363" y="898846"/>
                  <a:pt x="3386705" y="914206"/>
                  <a:pt x="3249625" y="899498"/>
                </a:cubicBezTo>
                <a:cubicBezTo>
                  <a:pt x="3112545" y="884790"/>
                  <a:pt x="2537746" y="877275"/>
                  <a:pt x="2352342" y="899498"/>
                </a:cubicBezTo>
                <a:cubicBezTo>
                  <a:pt x="2166938" y="921721"/>
                  <a:pt x="1839722" y="883261"/>
                  <a:pt x="1672582" y="899498"/>
                </a:cubicBezTo>
                <a:cubicBezTo>
                  <a:pt x="1505442" y="915735"/>
                  <a:pt x="1400266" y="916581"/>
                  <a:pt x="1319106" y="899498"/>
                </a:cubicBezTo>
                <a:cubicBezTo>
                  <a:pt x="1237946" y="882415"/>
                  <a:pt x="423989" y="930848"/>
                  <a:pt x="149919" y="899498"/>
                </a:cubicBezTo>
                <a:cubicBezTo>
                  <a:pt x="66992" y="887319"/>
                  <a:pt x="-10395" y="816535"/>
                  <a:pt x="0" y="749579"/>
                </a:cubicBezTo>
                <a:cubicBezTo>
                  <a:pt x="3062" y="605483"/>
                  <a:pt x="7133" y="444645"/>
                  <a:pt x="0" y="14991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Supplementary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: Partition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coefficient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modeling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 (1/2)</a:t>
            </a: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6B745907-08F1-4E0F-A112-29C8172DE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6" r="7723"/>
          <a:stretch/>
        </p:blipFill>
        <p:spPr>
          <a:xfrm>
            <a:off x="7770179" y="2253872"/>
            <a:ext cx="4156640" cy="351834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737E14AF-B35A-44C8-9668-072A2550AF84}"/>
              </a:ext>
            </a:extLst>
          </p:cNvPr>
          <p:cNvSpPr txBox="1"/>
          <p:nvPr/>
        </p:nvSpPr>
        <p:spPr>
          <a:xfrm>
            <a:off x="265181" y="5121660"/>
            <a:ext cx="7235867" cy="1015663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de-DE" sz="2000" dirty="0"/>
              <a:t>The </a:t>
            </a:r>
            <a:r>
              <a:rPr lang="de-DE" sz="2000" dirty="0" err="1"/>
              <a:t>logarithmic</a:t>
            </a:r>
            <a:r>
              <a:rPr lang="de-DE" sz="2000" dirty="0"/>
              <a:t> </a:t>
            </a:r>
            <a:r>
              <a:rPr lang="de-DE" sz="2000" dirty="0" err="1"/>
              <a:t>relationship</a:t>
            </a:r>
            <a:r>
              <a:rPr lang="de-DE" sz="2000" dirty="0"/>
              <a:t> </a:t>
            </a:r>
            <a:r>
              <a:rPr lang="de-DE" sz="2000" dirty="0" err="1"/>
              <a:t>between</a:t>
            </a:r>
            <a:r>
              <a:rPr lang="de-DE" sz="2000" dirty="0"/>
              <a:t> </a:t>
            </a:r>
            <a:r>
              <a:rPr lang="de-DE" sz="2000" dirty="0" err="1"/>
              <a:t>partition</a:t>
            </a:r>
            <a:r>
              <a:rPr lang="de-DE" sz="2000" dirty="0"/>
              <a:t> </a:t>
            </a:r>
            <a:r>
              <a:rPr lang="de-DE" sz="2000" dirty="0" err="1"/>
              <a:t>coefficients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charge</a:t>
            </a:r>
            <a:r>
              <a:rPr lang="de-DE" sz="2000" dirty="0"/>
              <a:t> and </a:t>
            </a:r>
            <a:r>
              <a:rPr lang="de-DE" sz="2000" dirty="0" err="1"/>
              <a:t>their</a:t>
            </a:r>
            <a:r>
              <a:rPr lang="de-DE" sz="2000" dirty="0"/>
              <a:t> </a:t>
            </a:r>
            <a:r>
              <a:rPr lang="de-DE" sz="2000" dirty="0" err="1"/>
              <a:t>dependence</a:t>
            </a:r>
            <a:r>
              <a:rPr lang="de-DE" sz="2000" dirty="0"/>
              <a:t> on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bulk</a:t>
            </a:r>
            <a:r>
              <a:rPr lang="de-DE" sz="2000" dirty="0"/>
              <a:t> </a:t>
            </a:r>
            <a:r>
              <a:rPr lang="de-DE" sz="2000" dirty="0" err="1"/>
              <a:t>modulus</a:t>
            </a:r>
            <a:r>
              <a:rPr lang="de-DE" sz="2000" dirty="0"/>
              <a:t> E and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lattice</a:t>
            </a:r>
            <a:r>
              <a:rPr lang="de-DE" sz="2000" dirty="0"/>
              <a:t> </a:t>
            </a:r>
            <a:r>
              <a:rPr lang="de-DE" sz="2000" dirty="0" err="1"/>
              <a:t>site</a:t>
            </a:r>
            <a:r>
              <a:rPr lang="de-DE" sz="2000" dirty="0"/>
              <a:t> </a:t>
            </a:r>
            <a:r>
              <a:rPr lang="de-DE" sz="2000" dirty="0" err="1"/>
              <a:t>radius</a:t>
            </a:r>
            <a:r>
              <a:rPr lang="de-DE" sz="2000" dirty="0"/>
              <a:t> R</a:t>
            </a:r>
            <a:r>
              <a:rPr lang="de-DE" sz="2000" baseline="-25000" dirty="0"/>
              <a:t>0</a:t>
            </a:r>
            <a:r>
              <a:rPr lang="de-DE" sz="2000" dirty="0"/>
              <a:t> </a:t>
            </a:r>
            <a:r>
              <a:rPr lang="de-DE" sz="2000" dirty="0" err="1"/>
              <a:t>allows</a:t>
            </a:r>
            <a:r>
              <a:rPr lang="de-DE" sz="2000" dirty="0"/>
              <a:t> </a:t>
            </a:r>
            <a:r>
              <a:rPr lang="de-DE" sz="2000" dirty="0" err="1"/>
              <a:t>us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calculate</a:t>
            </a:r>
            <a:r>
              <a:rPr lang="de-DE" sz="2000" dirty="0"/>
              <a:t> </a:t>
            </a:r>
            <a:r>
              <a:rPr lang="de-DE" sz="2000" dirty="0" err="1"/>
              <a:t>Ds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all </a:t>
            </a:r>
            <a:r>
              <a:rPr lang="de-DE" sz="2000" dirty="0" err="1"/>
              <a:t>trace</a:t>
            </a:r>
            <a:r>
              <a:rPr lang="de-DE" sz="2000" dirty="0"/>
              <a:t> </a:t>
            </a:r>
            <a:r>
              <a:rPr lang="de-DE" sz="2000" dirty="0" err="1"/>
              <a:t>elements</a:t>
            </a:r>
            <a:r>
              <a:rPr lang="de-DE" sz="2000" dirty="0"/>
              <a:t>.</a:t>
            </a: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81BD7C33-39CC-48AC-B021-B7D95A034A90}"/>
              </a:ext>
            </a:extLst>
          </p:cNvPr>
          <p:cNvCxnSpPr>
            <a:cxnSpLocks/>
          </p:cNvCxnSpPr>
          <p:nvPr/>
        </p:nvCxnSpPr>
        <p:spPr>
          <a:xfrm>
            <a:off x="10396658" y="2675409"/>
            <a:ext cx="0" cy="2645764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7F9F5779-EF0F-4D42-BB36-57BDD568CF74}"/>
              </a:ext>
            </a:extLst>
          </p:cNvPr>
          <p:cNvCxnSpPr>
            <a:cxnSpLocks/>
          </p:cNvCxnSpPr>
          <p:nvPr/>
        </p:nvCxnSpPr>
        <p:spPr>
          <a:xfrm>
            <a:off x="8772287" y="3325514"/>
            <a:ext cx="2887623" cy="13558"/>
          </a:xfrm>
          <a:prstGeom prst="line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C736F62A-ECC5-4F82-B5FA-184EC8E6B6B5}"/>
              </a:ext>
            </a:extLst>
          </p:cNvPr>
          <p:cNvSpPr txBox="1"/>
          <p:nvPr/>
        </p:nvSpPr>
        <p:spPr>
          <a:xfrm>
            <a:off x="9129373" y="2316902"/>
            <a:ext cx="1032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log(</a:t>
            </a:r>
            <a:r>
              <a:rPr lang="de-DE" dirty="0" err="1"/>
              <a:t>D</a:t>
            </a:r>
            <a:r>
              <a:rPr lang="de-DE" baseline="-25000" dirty="0" err="1"/>
              <a:t>Na</a:t>
            </a:r>
            <a:r>
              <a:rPr lang="de-DE" dirty="0"/>
              <a:t>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3C96137-BE0E-45B4-9D16-3AC31A5568AD}"/>
              </a:ext>
            </a:extLst>
          </p:cNvPr>
          <p:cNvSpPr txBox="1"/>
          <p:nvPr/>
        </p:nvSpPr>
        <p:spPr>
          <a:xfrm>
            <a:off x="210644" y="1108926"/>
            <a:ext cx="1127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„</a:t>
            </a:r>
            <a:r>
              <a:rPr lang="de-DE" sz="2000" b="1" dirty="0" err="1"/>
              <a:t>lattice</a:t>
            </a:r>
            <a:r>
              <a:rPr lang="de-DE" sz="2000" b="1" dirty="0"/>
              <a:t> </a:t>
            </a:r>
            <a:r>
              <a:rPr lang="de-DE" sz="2000" b="1" dirty="0" err="1"/>
              <a:t>strain</a:t>
            </a:r>
            <a:r>
              <a:rPr lang="de-DE" sz="2000" b="1" dirty="0"/>
              <a:t> </a:t>
            </a:r>
            <a:r>
              <a:rPr lang="de-DE" sz="2000" b="1" dirty="0" err="1"/>
              <a:t>model</a:t>
            </a:r>
            <a:r>
              <a:rPr lang="de-DE" sz="2000" dirty="0"/>
              <a:t>“ </a:t>
            </a:r>
            <a:r>
              <a:rPr lang="de-DE" sz="2000" dirty="0" err="1"/>
              <a:t>you</a:t>
            </a:r>
            <a:r>
              <a:rPr lang="de-DE" sz="2000" dirty="0"/>
              <a:t>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determine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strain</a:t>
            </a:r>
            <a:r>
              <a:rPr lang="de-DE" sz="2000" dirty="0"/>
              <a:t> </a:t>
            </a:r>
            <a:r>
              <a:rPr lang="de-DE" sz="2000" dirty="0" err="1"/>
              <a:t>needed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fit an </a:t>
            </a:r>
            <a:r>
              <a:rPr lang="de-DE" sz="2000" dirty="0" err="1"/>
              <a:t>element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a </a:t>
            </a:r>
            <a:r>
              <a:rPr lang="de-DE" sz="2000" dirty="0" err="1"/>
              <a:t>mineral</a:t>
            </a:r>
            <a:r>
              <a:rPr lang="de-DE" sz="2000" dirty="0"/>
              <a:t> </a:t>
            </a:r>
            <a:r>
              <a:rPr lang="de-DE" sz="2000" dirty="0" err="1"/>
              <a:t>lattice</a:t>
            </a:r>
            <a:r>
              <a:rPr lang="de-DE" sz="2000" dirty="0"/>
              <a:t>. The </a:t>
            </a:r>
            <a:r>
              <a:rPr lang="de-DE" sz="2000" dirty="0" err="1"/>
              <a:t>higher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strain</a:t>
            </a:r>
            <a:r>
              <a:rPr lang="de-DE" sz="2000" dirty="0"/>
              <a:t>,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less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element</a:t>
            </a:r>
            <a:r>
              <a:rPr lang="de-DE" sz="2000" dirty="0"/>
              <a:t> </a:t>
            </a:r>
            <a:r>
              <a:rPr lang="de-DE" sz="2000" dirty="0" err="1"/>
              <a:t>fits</a:t>
            </a:r>
            <a:r>
              <a:rPr lang="de-DE" sz="2000" dirty="0"/>
              <a:t> </a:t>
            </a:r>
            <a:r>
              <a:rPr lang="de-DE" sz="2000" dirty="0" err="1"/>
              <a:t>into</a:t>
            </a:r>
            <a:r>
              <a:rPr lang="de-DE" sz="2000" dirty="0"/>
              <a:t> a </a:t>
            </a:r>
            <a:r>
              <a:rPr lang="de-DE" sz="2000" dirty="0" err="1"/>
              <a:t>mineral</a:t>
            </a:r>
            <a:r>
              <a:rPr lang="de-DE" sz="2000" dirty="0"/>
              <a:t> </a:t>
            </a:r>
            <a:r>
              <a:rPr lang="de-DE" sz="2000" dirty="0" err="1"/>
              <a:t>lattice</a:t>
            </a:r>
            <a:r>
              <a:rPr lang="de-DE" sz="2000" dirty="0"/>
              <a:t> </a:t>
            </a:r>
            <a:r>
              <a:rPr lang="de-DE" sz="2000" dirty="0" err="1"/>
              <a:t>site</a:t>
            </a:r>
            <a:r>
              <a:rPr lang="de-DE" sz="2000" dirty="0"/>
              <a:t> and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more</a:t>
            </a:r>
            <a:r>
              <a:rPr lang="de-DE" sz="2000" dirty="0"/>
              <a:t> </a:t>
            </a:r>
            <a:r>
              <a:rPr lang="de-DE" sz="2000" dirty="0" err="1"/>
              <a:t>incompatible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element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mineral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interest</a:t>
            </a:r>
            <a:r>
              <a:rPr lang="de-DE" sz="2000" dirty="0"/>
              <a:t>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1313C1FB-754A-4AF8-9BA8-BAACD6BDCDCC}"/>
              </a:ext>
            </a:extLst>
          </p:cNvPr>
          <p:cNvSpPr txBox="1"/>
          <p:nvPr/>
        </p:nvSpPr>
        <p:spPr>
          <a:xfrm>
            <a:off x="265181" y="2330851"/>
            <a:ext cx="4660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Model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Blundy</a:t>
            </a:r>
            <a:r>
              <a:rPr lang="de-DE" sz="2000" dirty="0"/>
              <a:t> et al. (1997):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2C6EB90-9961-4D23-8D79-455D9706B8C3}"/>
                  </a:ext>
                </a:extLst>
              </p:cNvPr>
              <p:cNvSpPr txBox="1"/>
              <p:nvPr/>
            </p:nvSpPr>
            <p:spPr>
              <a:xfrm>
                <a:off x="417884" y="2887254"/>
                <a:ext cx="6463802" cy="8424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de-DE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de-DE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r>
                        <a:rPr lang="de-DE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begChr m:val="["/>
                          <m:endChr m:val="]"/>
                          <m:ctrlPr>
                            <a:rPr lang="de-DE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−4</m:t>
                              </m:r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sSub>
                                <m:sSubPr>
                                  <m:ctrlPr>
                                    <a:rPr lang="de-DE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  <m:r>
                                    <a:rPr lang="de-DE" b="0" i="1" dirty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𝑟</m:t>
                                          </m:r>
                                        </m:e>
                                        <m:sub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de-DE" b="0" i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de-DE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de-DE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de-DE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de-DE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0</m:t>
                                              </m:r>
                                            </m:sub>
                                          </m:sSub>
                                          <m:r>
                                            <a:rPr lang="de-DE" i="0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 </m:t>
                                          </m:r>
                                          <m:r>
                                            <a:rPr lang="de-DE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de-DE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𝑟</m:t>
                                              </m:r>
                                            </m:e>
                                            <m:sub>
                                              <m:r>
                                                <a:rPr lang="de-DE" b="0" i="1" smtClean="0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  <m:sup>
                                      <m:r>
                                        <a:rPr lang="de-DE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num>
                            <m:den>
                              <m:r>
                                <a:rPr lang="de-DE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𝑅𝑇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de-D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02C6EB90-9961-4D23-8D79-455D9706B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884" y="2887254"/>
                <a:ext cx="6463802" cy="8424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9EAE861-22EC-4F17-B026-7432EFF0E49C}"/>
                  </a:ext>
                </a:extLst>
              </p:cNvPr>
              <p:cNvSpPr txBox="1"/>
              <p:nvPr/>
            </p:nvSpPr>
            <p:spPr>
              <a:xfrm>
                <a:off x="458973" y="3843122"/>
                <a:ext cx="629268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0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de-DE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=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Used</a:t>
                </a:r>
                <a:r>
                  <a:rPr lang="de-DE" sz="2000" dirty="0">
                    <a:solidFill>
                      <a:schemeClr val="tx1"/>
                    </a:solidFill>
                  </a:rPr>
                  <a:t> 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as</a:t>
                </a:r>
                <a:r>
                  <a:rPr lang="de-DE" sz="2000" dirty="0">
                    <a:solidFill>
                      <a:schemeClr val="tx1"/>
                    </a:solidFill>
                  </a:rPr>
                  <a:t> a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reference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to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model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other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elements</a:t>
                </a:r>
                <a:r>
                  <a:rPr lang="de-DE" sz="2000" dirty="0">
                    <a:solidFill>
                      <a:schemeClr val="tx1"/>
                    </a:solidFill>
                  </a:rPr>
                  <a:t>‘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partition</a:t>
                </a:r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  <a:r>
                  <a:rPr lang="de-DE" sz="2000" dirty="0" err="1">
                    <a:solidFill>
                      <a:schemeClr val="tx1"/>
                    </a:solidFill>
                  </a:rPr>
                  <a:t>coefficients</a:t>
                </a:r>
                <a:r>
                  <a:rPr lang="de-DE" sz="2000" dirty="0">
                    <a:solidFill>
                      <a:schemeClr val="tx1"/>
                    </a:solidFill>
                  </a:rPr>
                  <a:t>. Here: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de-DE" sz="2000" b="1" dirty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𝑫</m:t>
                        </m:r>
                      </m:e>
                      <m:sub>
                        <m:r>
                          <a:rPr lang="de-DE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𝑵𝒂</m:t>
                        </m:r>
                      </m:sub>
                    </m:sSub>
                  </m:oMath>
                </a14:m>
                <a:r>
                  <a:rPr lang="de-DE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5" name="Textfeld 14">
                <a:extLst>
                  <a:ext uri="{FF2B5EF4-FFF2-40B4-BE49-F238E27FC236}">
                    <a16:creationId xmlns:a16="http://schemas.microsoft.com/office/drawing/2014/main" id="{69EAE861-22EC-4F17-B026-7432EFF0E4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973" y="3843122"/>
                <a:ext cx="6292685" cy="707886"/>
              </a:xfrm>
              <a:prstGeom prst="rect">
                <a:avLst/>
              </a:prstGeom>
              <a:blipFill>
                <a:blip r:embed="rId4"/>
                <a:stretch>
                  <a:fillRect l="-968" t="-4274" b="-1367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hteck: abgerundete Ecken 15">
            <a:extLst>
              <a:ext uri="{FF2B5EF4-FFF2-40B4-BE49-F238E27FC236}">
                <a16:creationId xmlns:a16="http://schemas.microsoft.com/office/drawing/2014/main" id="{E5DE9CF2-E0C8-4942-A07D-49B42158610E}"/>
              </a:ext>
            </a:extLst>
          </p:cNvPr>
          <p:cNvSpPr/>
          <p:nvPr/>
        </p:nvSpPr>
        <p:spPr>
          <a:xfrm>
            <a:off x="150975" y="2245758"/>
            <a:ext cx="6554032" cy="2441075"/>
          </a:xfrm>
          <a:prstGeom prst="round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C2B3DDBA-ADB7-4758-8A09-08B6E3AE28D9}"/>
              </a:ext>
            </a:extLst>
          </p:cNvPr>
          <p:cNvSpPr/>
          <p:nvPr/>
        </p:nvSpPr>
        <p:spPr>
          <a:xfrm>
            <a:off x="9747294" y="6238043"/>
            <a:ext cx="566733" cy="559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D5F8B138-9EB3-4DBF-AACC-ED79FD273708}"/>
              </a:ext>
            </a:extLst>
          </p:cNvPr>
          <p:cNvSpPr txBox="1"/>
          <p:nvPr/>
        </p:nvSpPr>
        <p:spPr>
          <a:xfrm>
            <a:off x="9716472" y="633888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 Light SemiCondensed" panose="020B0502040204020203" pitchFamily="34" charset="0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endParaRPr lang="de-DE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3905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1B070200-0BBA-4D35-A51E-6094F31B6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589" y="1779414"/>
            <a:ext cx="5214967" cy="433209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15549AB-4BD4-45BD-85B7-83F6CB754FA0}"/>
              </a:ext>
            </a:extLst>
          </p:cNvPr>
          <p:cNvSpPr txBox="1"/>
          <p:nvPr/>
        </p:nvSpPr>
        <p:spPr>
          <a:xfrm>
            <a:off x="236279" y="3536376"/>
            <a:ext cx="5369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Saling</a:t>
            </a:r>
            <a:r>
              <a:rPr lang="de-DE" b="1" dirty="0"/>
              <a:t> </a:t>
            </a:r>
            <a:r>
              <a:rPr lang="de-DE" b="1" dirty="0" err="1"/>
              <a:t>law</a:t>
            </a:r>
            <a:r>
              <a:rPr lang="de-DE" b="1" dirty="0"/>
              <a:t> </a:t>
            </a:r>
            <a:r>
              <a:rPr lang="de-DE" b="1" dirty="0" err="1"/>
              <a:t>that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suitable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</a:t>
            </a:r>
            <a:r>
              <a:rPr lang="de-DE" b="1" dirty="0" err="1"/>
              <a:t>interior</a:t>
            </a:r>
            <a:r>
              <a:rPr lang="de-DE" b="1" dirty="0"/>
              <a:t> </a:t>
            </a:r>
            <a:r>
              <a:rPr lang="de-DE" b="1" dirty="0" err="1"/>
              <a:t>evolution</a:t>
            </a:r>
            <a:r>
              <a:rPr lang="de-DE" b="1" dirty="0"/>
              <a:t> </a:t>
            </a:r>
            <a:r>
              <a:rPr lang="de-DE" b="1" dirty="0" err="1"/>
              <a:t>models</a:t>
            </a:r>
            <a:endParaRPr lang="de-DE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C9086C08-EEAC-49C1-A38F-BCFACC4A5695}"/>
                  </a:ext>
                </a:extLst>
              </p:cNvPr>
              <p:cNvSpPr/>
              <p:nvPr/>
            </p:nvSpPr>
            <p:spPr>
              <a:xfrm>
                <a:off x="236279" y="3974853"/>
                <a:ext cx="6407519" cy="1143005"/>
              </a:xfrm>
              <a:prstGeom prst="rect">
                <a:avLst/>
              </a:prstGeom>
              <a:ln w="38100">
                <a:solidFill>
                  <a:srgbClr val="C00000"/>
                </a:solidFill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de-DE" sz="16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𝑵𝒂</m:t>
                          </m:r>
                        </m:sub>
                      </m:sSub>
                      <m:r>
                        <a:rPr lang="de-DE" sz="16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de-DE" sz="1600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endParaRPr lang="de-DE" sz="1600" dirty="0">
                  <a:solidFill>
                    <a:schemeClr val="bg1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de-DE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2183+2</m:t>
                              </m:r>
                              <m: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517</m:t>
                              </m:r>
                              <m: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de-DE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  <m: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57</m:t>
                              </m:r>
                              <m:sSup>
                                <m:sSupPr>
                                  <m:ctrlP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p>
                                  <m:r>
                                    <a:rPr lang="de-DE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den>
                          </m:f>
                          <m:r>
                            <a:rPr lang="de-DE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−4.575−0.</m:t>
                          </m:r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5149</m:t>
                          </m:r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de-DE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+0.0</m:t>
                          </m:r>
                          <m:r>
                            <a:rPr lang="de-DE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475</m:t>
                          </m:r>
                          <m:sSup>
                            <m:sSupPr>
                              <m:ctrlP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de-DE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de-DE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Rechteck 6">
                <a:extLst>
                  <a:ext uri="{FF2B5EF4-FFF2-40B4-BE49-F238E27FC236}">
                    <a16:creationId xmlns:a16="http://schemas.microsoft.com/office/drawing/2014/main" id="{C9086C08-EEAC-49C1-A38F-BCFACC4A56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279" y="3974853"/>
                <a:ext cx="6407519" cy="114300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381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feld 7">
            <a:extLst>
              <a:ext uri="{FF2B5EF4-FFF2-40B4-BE49-F238E27FC236}">
                <a16:creationId xmlns:a16="http://schemas.microsoft.com/office/drawing/2014/main" id="{3D8333FF-BE19-407A-A40A-2EDA73F77722}"/>
              </a:ext>
            </a:extLst>
          </p:cNvPr>
          <p:cNvSpPr txBox="1"/>
          <p:nvPr/>
        </p:nvSpPr>
        <p:spPr>
          <a:xfrm>
            <a:off x="8932100" y="5045114"/>
            <a:ext cx="3811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>
                <a:solidFill>
                  <a:schemeClr val="bg1"/>
                </a:solidFill>
              </a:rPr>
              <a:t>Schmidt and Noack (2021)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1E2EEC5C-D228-4181-9791-AD88BFFB6B78}"/>
              </a:ext>
            </a:extLst>
          </p:cNvPr>
          <p:cNvSpPr txBox="1"/>
          <p:nvPr/>
        </p:nvSpPr>
        <p:spPr>
          <a:xfrm>
            <a:off x="264540" y="1285046"/>
            <a:ext cx="6180467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2000" dirty="0"/>
              <a:t>The </a:t>
            </a:r>
            <a:r>
              <a:rPr lang="de-DE" sz="2000" dirty="0" err="1"/>
              <a:t>older</a:t>
            </a:r>
            <a:r>
              <a:rPr lang="de-DE" sz="2000" dirty="0"/>
              <a:t> </a:t>
            </a:r>
            <a:r>
              <a:rPr lang="de-DE" sz="2000" dirty="0" err="1"/>
              <a:t>scaling</a:t>
            </a:r>
            <a:r>
              <a:rPr lang="de-DE" sz="2000" dirty="0"/>
              <a:t> </a:t>
            </a:r>
            <a:r>
              <a:rPr lang="de-DE" sz="2000" dirty="0" err="1"/>
              <a:t>law</a:t>
            </a:r>
            <a:r>
              <a:rPr lang="de-DE" sz="2000" dirty="0"/>
              <a:t> </a:t>
            </a:r>
            <a:r>
              <a:rPr lang="de-DE" sz="2000" dirty="0" err="1"/>
              <a:t>by</a:t>
            </a:r>
            <a:r>
              <a:rPr lang="de-DE" sz="2000" dirty="0"/>
              <a:t> </a:t>
            </a:r>
            <a:r>
              <a:rPr lang="de-DE" sz="2000" dirty="0" err="1"/>
              <a:t>Blundy</a:t>
            </a:r>
            <a:r>
              <a:rPr lang="de-DE" sz="2000" dirty="0"/>
              <a:t> and Wood (1995)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only</a:t>
            </a:r>
            <a:r>
              <a:rPr lang="de-DE" sz="2000" dirty="0"/>
              <a:t> </a:t>
            </a:r>
            <a:r>
              <a:rPr lang="de-DE" sz="2000" dirty="0" err="1"/>
              <a:t>suitable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pressures</a:t>
            </a:r>
            <a:r>
              <a:rPr lang="de-DE" sz="2000" dirty="0"/>
              <a:t> &lt; 4 </a:t>
            </a:r>
            <a:r>
              <a:rPr lang="de-DE" sz="2000" dirty="0" err="1"/>
              <a:t>Gpa</a:t>
            </a:r>
            <a:r>
              <a:rPr lang="de-DE" sz="2000" dirty="0"/>
              <a:t>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sym typeface="Wingdings" panose="05000000000000000000" pitchFamily="2" charset="2"/>
              </a:rPr>
              <a:t>This </a:t>
            </a:r>
            <a:r>
              <a:rPr lang="de-DE" sz="2000" dirty="0" err="1">
                <a:sym typeface="Wingdings" panose="05000000000000000000" pitchFamily="2" charset="2"/>
              </a:rPr>
              <a:t>is</a:t>
            </a:r>
            <a:r>
              <a:rPr lang="de-DE" sz="2000" dirty="0">
                <a:sym typeface="Wingdings" panose="05000000000000000000" pitchFamily="2" charset="2"/>
              </a:rPr>
              <a:t> a </a:t>
            </a:r>
            <a:r>
              <a:rPr lang="de-DE" sz="2000" dirty="0" err="1">
                <a:sym typeface="Wingdings" panose="05000000000000000000" pitchFamily="2" charset="2"/>
              </a:rPr>
              <a:t>problem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because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most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mantle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evolution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codes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need</a:t>
            </a:r>
            <a:r>
              <a:rPr lang="de-DE" sz="2000" dirty="0">
                <a:sym typeface="Wingdings" panose="05000000000000000000" pitchFamily="2" charset="2"/>
              </a:rPr>
              <a:t> a </a:t>
            </a:r>
            <a:r>
              <a:rPr lang="de-DE" sz="2000" dirty="0" err="1">
                <a:sym typeface="Wingdings" panose="05000000000000000000" pitchFamily="2" charset="2"/>
              </a:rPr>
              <a:t>model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that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is</a:t>
            </a:r>
            <a:r>
              <a:rPr lang="de-DE" sz="2000" dirty="0">
                <a:sym typeface="Wingdings" panose="05000000000000000000" pitchFamily="2" charset="2"/>
              </a:rPr>
              <a:t> also </a:t>
            </a:r>
            <a:r>
              <a:rPr lang="de-DE" sz="2000" dirty="0" err="1">
                <a:sym typeface="Wingdings" panose="05000000000000000000" pitchFamily="2" charset="2"/>
              </a:rPr>
              <a:t>suitable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for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higher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pressures</a:t>
            </a:r>
            <a:r>
              <a:rPr lang="de-DE" sz="2000" dirty="0">
                <a:sym typeface="Wingdings" panose="05000000000000000000" pitchFamily="2" charset="2"/>
              </a:rPr>
              <a:t>.</a:t>
            </a:r>
            <a:endParaRPr lang="de-DE" sz="2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Based</a:t>
            </a:r>
            <a:r>
              <a:rPr lang="de-DE" sz="2000" dirty="0">
                <a:sym typeface="Wingdings" panose="05000000000000000000" pitchFamily="2" charset="2"/>
              </a:rPr>
              <a:t> on a </a:t>
            </a:r>
            <a:r>
              <a:rPr lang="de-DE" sz="2000" dirty="0" err="1">
                <a:sym typeface="Wingdings" panose="05000000000000000000" pitchFamily="2" charset="2"/>
              </a:rPr>
              <a:t>thermodynamic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model</a:t>
            </a:r>
            <a:r>
              <a:rPr lang="de-DE" sz="2000" dirty="0">
                <a:sym typeface="Wingdings" panose="05000000000000000000" pitchFamily="2" charset="2"/>
              </a:rPr>
              <a:t>, </a:t>
            </a:r>
            <a:r>
              <a:rPr lang="de-DE" sz="2000" dirty="0" err="1">
                <a:sym typeface="Wingdings" panose="05000000000000000000" pitchFamily="2" charset="2"/>
              </a:rPr>
              <a:t>we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parameterized</a:t>
            </a:r>
            <a:r>
              <a:rPr lang="de-DE" sz="2000" dirty="0">
                <a:sym typeface="Wingdings" panose="05000000000000000000" pitchFamily="2" charset="2"/>
              </a:rPr>
              <a:t> a </a:t>
            </a:r>
            <a:r>
              <a:rPr lang="de-DE" sz="2000" dirty="0" err="1">
                <a:sym typeface="Wingdings" panose="05000000000000000000" pitchFamily="2" charset="2"/>
              </a:rPr>
              <a:t>scaling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law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which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is</a:t>
            </a:r>
            <a:r>
              <a:rPr lang="de-DE" sz="2000" dirty="0">
                <a:sym typeface="Wingdings" panose="05000000000000000000" pitchFamily="2" charset="2"/>
              </a:rPr>
              <a:t> valid </a:t>
            </a:r>
            <a:r>
              <a:rPr lang="de-DE" sz="2000" dirty="0" err="1">
                <a:sym typeface="Wingdings" panose="05000000000000000000" pitchFamily="2" charset="2"/>
              </a:rPr>
              <a:t>for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higher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pressures</a:t>
            </a:r>
            <a:r>
              <a:rPr lang="de-DE" sz="2000" dirty="0">
                <a:sym typeface="Wingdings" panose="05000000000000000000" pitchFamily="2" charset="2"/>
              </a:rPr>
              <a:t>.</a:t>
            </a:r>
            <a:endParaRPr lang="de-DE" sz="20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3680E5F0-D4C9-41F9-9BD9-9E38328D461A}"/>
              </a:ext>
            </a:extLst>
          </p:cNvPr>
          <p:cNvSpPr txBox="1"/>
          <p:nvPr/>
        </p:nvSpPr>
        <p:spPr>
          <a:xfrm>
            <a:off x="264540" y="5388229"/>
            <a:ext cx="1166292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b="1" dirty="0"/>
              <a:t>The </a:t>
            </a:r>
            <a:r>
              <a:rPr lang="de-DE" b="1" dirty="0" err="1"/>
              <a:t>new</a:t>
            </a:r>
            <a:r>
              <a:rPr lang="de-DE" b="1" dirty="0"/>
              <a:t> </a:t>
            </a:r>
            <a:r>
              <a:rPr lang="de-DE" b="1" dirty="0" err="1"/>
              <a:t>scaling</a:t>
            </a:r>
            <a:r>
              <a:rPr lang="de-DE" b="1" dirty="0"/>
              <a:t> </a:t>
            </a:r>
            <a:r>
              <a:rPr lang="de-DE" b="1" dirty="0" err="1"/>
              <a:t>law</a:t>
            </a:r>
            <a:r>
              <a:rPr lang="de-DE" b="1" dirty="0"/>
              <a:t> </a:t>
            </a:r>
            <a:r>
              <a:rPr lang="de-DE" b="1" dirty="0" err="1"/>
              <a:t>fits</a:t>
            </a:r>
            <a:r>
              <a:rPr lang="de-DE" b="1" dirty="0"/>
              <a:t> </a:t>
            </a:r>
            <a:r>
              <a:rPr lang="de-DE" b="1" dirty="0" err="1"/>
              <a:t>very</a:t>
            </a:r>
            <a:r>
              <a:rPr lang="de-DE" b="1" dirty="0"/>
              <a:t> </a:t>
            </a:r>
            <a:r>
              <a:rPr lang="de-DE" b="1" dirty="0" err="1"/>
              <a:t>well</a:t>
            </a:r>
            <a:r>
              <a:rPr lang="de-DE" b="1" dirty="0"/>
              <a:t> </a:t>
            </a:r>
            <a:r>
              <a:rPr lang="de-DE" b="1" dirty="0" err="1"/>
              <a:t>to</a:t>
            </a:r>
            <a:r>
              <a:rPr lang="de-DE" b="1" dirty="0"/>
              <a:t> </a:t>
            </a:r>
            <a:r>
              <a:rPr lang="de-DE" b="1" dirty="0" err="1"/>
              <a:t>the</a:t>
            </a:r>
            <a:r>
              <a:rPr lang="de-DE" b="1" dirty="0"/>
              <a:t> </a:t>
            </a:r>
            <a:r>
              <a:rPr lang="de-DE" b="1" dirty="0" err="1"/>
              <a:t>thermodynamic</a:t>
            </a:r>
            <a:r>
              <a:rPr lang="de-DE" b="1" dirty="0"/>
              <a:t> </a:t>
            </a:r>
            <a:r>
              <a:rPr lang="de-DE" b="1" dirty="0" err="1"/>
              <a:t>model</a:t>
            </a:r>
            <a:r>
              <a:rPr lang="de-DE" b="1" dirty="0"/>
              <a:t> and </a:t>
            </a:r>
            <a:br>
              <a:rPr lang="de-DE" b="1" dirty="0"/>
            </a:br>
            <a:r>
              <a:rPr lang="de-DE" b="1" dirty="0" err="1"/>
              <a:t>the</a:t>
            </a:r>
            <a:r>
              <a:rPr lang="de-DE" b="1" dirty="0"/>
              <a:t> experimental </a:t>
            </a:r>
            <a:r>
              <a:rPr lang="de-DE" b="1" dirty="0" err="1"/>
              <a:t>literature</a:t>
            </a:r>
            <a:r>
              <a:rPr lang="de-DE" b="1" dirty="0"/>
              <a:t> </a:t>
            </a:r>
            <a:r>
              <a:rPr lang="de-DE" b="1" dirty="0" err="1"/>
              <a:t>data</a:t>
            </a:r>
            <a:r>
              <a:rPr lang="de-DE" b="1" dirty="0"/>
              <a:t> (</a:t>
            </a:r>
            <a:r>
              <a:rPr lang="de-DE" b="1" dirty="0" err="1"/>
              <a:t>gray</a:t>
            </a:r>
            <a:r>
              <a:rPr lang="de-DE" b="1" dirty="0"/>
              <a:t> </a:t>
            </a:r>
            <a:r>
              <a:rPr lang="de-DE" b="1" dirty="0" err="1"/>
              <a:t>shaded</a:t>
            </a:r>
            <a:r>
              <a:rPr lang="de-DE" b="1" dirty="0"/>
              <a:t> </a:t>
            </a:r>
            <a:r>
              <a:rPr lang="de-DE" b="1" dirty="0" err="1"/>
              <a:t>area</a:t>
            </a:r>
            <a:r>
              <a:rPr lang="de-DE" b="1" dirty="0"/>
              <a:t>). </a:t>
            </a:r>
          </a:p>
          <a:p>
            <a:pPr>
              <a:spcAft>
                <a:spcPts val="600"/>
              </a:spcAft>
            </a:pPr>
            <a:r>
              <a:rPr lang="de-DE" b="1" dirty="0" err="1"/>
              <a:t>It</a:t>
            </a:r>
            <a:r>
              <a:rPr lang="de-DE" b="1" dirty="0"/>
              <a:t> </a:t>
            </a:r>
            <a:r>
              <a:rPr lang="de-DE" b="1" dirty="0" err="1"/>
              <a:t>is</a:t>
            </a:r>
            <a:r>
              <a:rPr lang="de-DE" b="1" dirty="0"/>
              <a:t> </a:t>
            </a:r>
            <a:r>
              <a:rPr lang="de-DE" b="1" dirty="0" err="1"/>
              <a:t>suitable</a:t>
            </a:r>
            <a:r>
              <a:rPr lang="de-DE" b="1" dirty="0"/>
              <a:t> </a:t>
            </a:r>
            <a:r>
              <a:rPr lang="de-DE" b="1" dirty="0" err="1"/>
              <a:t>for</a:t>
            </a:r>
            <a:r>
              <a:rPr lang="de-DE" b="1" dirty="0"/>
              <a:t> P &lt; 12 </a:t>
            </a:r>
            <a:r>
              <a:rPr lang="de-DE" b="1" dirty="0" err="1"/>
              <a:t>GPa</a:t>
            </a:r>
            <a:r>
              <a:rPr lang="de-DE" b="1" dirty="0"/>
              <a:t>.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CB4F7E21-4F60-4883-B742-EBA232724727}"/>
              </a:ext>
            </a:extLst>
          </p:cNvPr>
          <p:cNvSpPr/>
          <p:nvPr/>
        </p:nvSpPr>
        <p:spPr>
          <a:xfrm>
            <a:off x="508000" y="103803"/>
            <a:ext cx="11176000" cy="899498"/>
          </a:xfrm>
          <a:custGeom>
            <a:avLst/>
            <a:gdLst>
              <a:gd name="connsiteX0" fmla="*/ 0 w 11176000"/>
              <a:gd name="connsiteY0" fmla="*/ 149919 h 899498"/>
              <a:gd name="connsiteX1" fmla="*/ 149919 w 11176000"/>
              <a:gd name="connsiteY1" fmla="*/ 0 h 899498"/>
              <a:gd name="connsiteX2" fmla="*/ 829679 w 11176000"/>
              <a:gd name="connsiteY2" fmla="*/ 0 h 899498"/>
              <a:gd name="connsiteX3" fmla="*/ 1726962 w 11176000"/>
              <a:gd name="connsiteY3" fmla="*/ 0 h 899498"/>
              <a:gd name="connsiteX4" fmla="*/ 2624246 w 11176000"/>
              <a:gd name="connsiteY4" fmla="*/ 0 h 899498"/>
              <a:gd name="connsiteX5" fmla="*/ 3086483 w 11176000"/>
              <a:gd name="connsiteY5" fmla="*/ 0 h 899498"/>
              <a:gd name="connsiteX6" fmla="*/ 3657481 w 11176000"/>
              <a:gd name="connsiteY6" fmla="*/ 0 h 899498"/>
              <a:gd name="connsiteX7" fmla="*/ 4337241 w 11176000"/>
              <a:gd name="connsiteY7" fmla="*/ 0 h 899498"/>
              <a:gd name="connsiteX8" fmla="*/ 4690717 w 11176000"/>
              <a:gd name="connsiteY8" fmla="*/ 0 h 899498"/>
              <a:gd name="connsiteX9" fmla="*/ 5044192 w 11176000"/>
              <a:gd name="connsiteY9" fmla="*/ 0 h 899498"/>
              <a:gd name="connsiteX10" fmla="*/ 5832714 w 11176000"/>
              <a:gd name="connsiteY10" fmla="*/ 0 h 899498"/>
              <a:gd name="connsiteX11" fmla="*/ 6512474 w 11176000"/>
              <a:gd name="connsiteY11" fmla="*/ 0 h 899498"/>
              <a:gd name="connsiteX12" fmla="*/ 6865949 w 11176000"/>
              <a:gd name="connsiteY12" fmla="*/ 0 h 899498"/>
              <a:gd name="connsiteX13" fmla="*/ 7545709 w 11176000"/>
              <a:gd name="connsiteY13" fmla="*/ 0 h 899498"/>
              <a:gd name="connsiteX14" fmla="*/ 8225469 w 11176000"/>
              <a:gd name="connsiteY14" fmla="*/ 0 h 899498"/>
              <a:gd name="connsiteX15" fmla="*/ 8687706 w 11176000"/>
              <a:gd name="connsiteY15" fmla="*/ 0 h 899498"/>
              <a:gd name="connsiteX16" fmla="*/ 9258705 w 11176000"/>
              <a:gd name="connsiteY16" fmla="*/ 0 h 899498"/>
              <a:gd name="connsiteX17" fmla="*/ 9938465 w 11176000"/>
              <a:gd name="connsiteY17" fmla="*/ 0 h 899498"/>
              <a:gd name="connsiteX18" fmla="*/ 11026081 w 11176000"/>
              <a:gd name="connsiteY18" fmla="*/ 0 h 899498"/>
              <a:gd name="connsiteX19" fmla="*/ 11176000 w 11176000"/>
              <a:gd name="connsiteY19" fmla="*/ 149919 h 899498"/>
              <a:gd name="connsiteX20" fmla="*/ 11176000 w 11176000"/>
              <a:gd name="connsiteY20" fmla="*/ 749579 h 899498"/>
              <a:gd name="connsiteX21" fmla="*/ 11026081 w 11176000"/>
              <a:gd name="connsiteY21" fmla="*/ 899498 h 899498"/>
              <a:gd name="connsiteX22" fmla="*/ 10563844 w 11176000"/>
              <a:gd name="connsiteY22" fmla="*/ 899498 h 899498"/>
              <a:gd name="connsiteX23" fmla="*/ 10210369 w 11176000"/>
              <a:gd name="connsiteY23" fmla="*/ 899498 h 899498"/>
              <a:gd name="connsiteX24" fmla="*/ 9639370 w 11176000"/>
              <a:gd name="connsiteY24" fmla="*/ 899498 h 899498"/>
              <a:gd name="connsiteX25" fmla="*/ 8742087 w 11176000"/>
              <a:gd name="connsiteY25" fmla="*/ 899498 h 899498"/>
              <a:gd name="connsiteX26" fmla="*/ 8171088 w 11176000"/>
              <a:gd name="connsiteY26" fmla="*/ 899498 h 899498"/>
              <a:gd name="connsiteX27" fmla="*/ 7600090 w 11176000"/>
              <a:gd name="connsiteY27" fmla="*/ 899498 h 899498"/>
              <a:gd name="connsiteX28" fmla="*/ 7029091 w 11176000"/>
              <a:gd name="connsiteY28" fmla="*/ 899498 h 899498"/>
              <a:gd name="connsiteX29" fmla="*/ 6131808 w 11176000"/>
              <a:gd name="connsiteY29" fmla="*/ 899498 h 899498"/>
              <a:gd name="connsiteX30" fmla="*/ 5343286 w 11176000"/>
              <a:gd name="connsiteY30" fmla="*/ 899498 h 899498"/>
              <a:gd name="connsiteX31" fmla="*/ 4554765 w 11176000"/>
              <a:gd name="connsiteY31" fmla="*/ 899498 h 899498"/>
              <a:gd name="connsiteX32" fmla="*/ 3875004 w 11176000"/>
              <a:gd name="connsiteY32" fmla="*/ 899498 h 899498"/>
              <a:gd name="connsiteX33" fmla="*/ 2977721 w 11176000"/>
              <a:gd name="connsiteY33" fmla="*/ 899498 h 899498"/>
              <a:gd name="connsiteX34" fmla="*/ 2080438 w 11176000"/>
              <a:gd name="connsiteY34" fmla="*/ 899498 h 899498"/>
              <a:gd name="connsiteX35" fmla="*/ 1509439 w 11176000"/>
              <a:gd name="connsiteY35" fmla="*/ 899498 h 899498"/>
              <a:gd name="connsiteX36" fmla="*/ 1047202 w 11176000"/>
              <a:gd name="connsiteY36" fmla="*/ 899498 h 899498"/>
              <a:gd name="connsiteX37" fmla="*/ 149919 w 11176000"/>
              <a:gd name="connsiteY37" fmla="*/ 899498 h 899498"/>
              <a:gd name="connsiteX38" fmla="*/ 0 w 11176000"/>
              <a:gd name="connsiteY38" fmla="*/ 749579 h 899498"/>
              <a:gd name="connsiteX39" fmla="*/ 0 w 11176000"/>
              <a:gd name="connsiteY39" fmla="*/ 149919 h 89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899498" fill="none" extrusionOk="0">
                <a:moveTo>
                  <a:pt x="0" y="149919"/>
                </a:moveTo>
                <a:cubicBezTo>
                  <a:pt x="9416" y="69862"/>
                  <a:pt x="67330" y="3529"/>
                  <a:pt x="149919" y="0"/>
                </a:cubicBezTo>
                <a:cubicBezTo>
                  <a:pt x="461842" y="14063"/>
                  <a:pt x="558405" y="8589"/>
                  <a:pt x="829679" y="0"/>
                </a:cubicBezTo>
                <a:cubicBezTo>
                  <a:pt x="1100953" y="-8589"/>
                  <a:pt x="1357399" y="20778"/>
                  <a:pt x="1726962" y="0"/>
                </a:cubicBezTo>
                <a:cubicBezTo>
                  <a:pt x="2096525" y="-20778"/>
                  <a:pt x="2295530" y="-30995"/>
                  <a:pt x="2624246" y="0"/>
                </a:cubicBezTo>
                <a:cubicBezTo>
                  <a:pt x="2952962" y="30995"/>
                  <a:pt x="2991009" y="-13934"/>
                  <a:pt x="3086483" y="0"/>
                </a:cubicBezTo>
                <a:cubicBezTo>
                  <a:pt x="3181957" y="13934"/>
                  <a:pt x="3435880" y="21042"/>
                  <a:pt x="3657481" y="0"/>
                </a:cubicBezTo>
                <a:cubicBezTo>
                  <a:pt x="3879082" y="-21042"/>
                  <a:pt x="4089049" y="5282"/>
                  <a:pt x="4337241" y="0"/>
                </a:cubicBezTo>
                <a:cubicBezTo>
                  <a:pt x="4585433" y="-5282"/>
                  <a:pt x="4606108" y="-11212"/>
                  <a:pt x="4690717" y="0"/>
                </a:cubicBezTo>
                <a:cubicBezTo>
                  <a:pt x="4775326" y="11212"/>
                  <a:pt x="4940817" y="-10950"/>
                  <a:pt x="5044192" y="0"/>
                </a:cubicBezTo>
                <a:cubicBezTo>
                  <a:pt x="5147567" y="10950"/>
                  <a:pt x="5485500" y="-34389"/>
                  <a:pt x="5832714" y="0"/>
                </a:cubicBezTo>
                <a:cubicBezTo>
                  <a:pt x="6179928" y="34389"/>
                  <a:pt x="6237790" y="5773"/>
                  <a:pt x="6512474" y="0"/>
                </a:cubicBezTo>
                <a:cubicBezTo>
                  <a:pt x="6787158" y="-5773"/>
                  <a:pt x="6724515" y="-13391"/>
                  <a:pt x="6865949" y="0"/>
                </a:cubicBezTo>
                <a:cubicBezTo>
                  <a:pt x="7007384" y="13391"/>
                  <a:pt x="7317476" y="8579"/>
                  <a:pt x="7545709" y="0"/>
                </a:cubicBezTo>
                <a:cubicBezTo>
                  <a:pt x="7773942" y="-8579"/>
                  <a:pt x="8044887" y="-17049"/>
                  <a:pt x="8225469" y="0"/>
                </a:cubicBezTo>
                <a:cubicBezTo>
                  <a:pt x="8406051" y="17049"/>
                  <a:pt x="8537739" y="-13081"/>
                  <a:pt x="8687706" y="0"/>
                </a:cubicBezTo>
                <a:cubicBezTo>
                  <a:pt x="8837673" y="13081"/>
                  <a:pt x="8987506" y="23568"/>
                  <a:pt x="9258705" y="0"/>
                </a:cubicBezTo>
                <a:cubicBezTo>
                  <a:pt x="9529904" y="-23568"/>
                  <a:pt x="9615264" y="-12293"/>
                  <a:pt x="9938465" y="0"/>
                </a:cubicBezTo>
                <a:cubicBezTo>
                  <a:pt x="10261666" y="12293"/>
                  <a:pt x="10595340" y="42251"/>
                  <a:pt x="11026081" y="0"/>
                </a:cubicBezTo>
                <a:cubicBezTo>
                  <a:pt x="11127763" y="6863"/>
                  <a:pt x="11185613" y="52661"/>
                  <a:pt x="11176000" y="149919"/>
                </a:cubicBezTo>
                <a:cubicBezTo>
                  <a:pt x="11172205" y="314222"/>
                  <a:pt x="11202788" y="551819"/>
                  <a:pt x="11176000" y="749579"/>
                </a:cubicBezTo>
                <a:cubicBezTo>
                  <a:pt x="11183182" y="828864"/>
                  <a:pt x="11097043" y="898869"/>
                  <a:pt x="11026081" y="899498"/>
                </a:cubicBezTo>
                <a:cubicBezTo>
                  <a:pt x="10854114" y="910666"/>
                  <a:pt x="10714164" y="898894"/>
                  <a:pt x="10563844" y="899498"/>
                </a:cubicBezTo>
                <a:cubicBezTo>
                  <a:pt x="10413524" y="900102"/>
                  <a:pt x="10324496" y="892240"/>
                  <a:pt x="10210369" y="899498"/>
                </a:cubicBezTo>
                <a:cubicBezTo>
                  <a:pt x="10096243" y="906756"/>
                  <a:pt x="9921357" y="922408"/>
                  <a:pt x="9639370" y="899498"/>
                </a:cubicBezTo>
                <a:cubicBezTo>
                  <a:pt x="9357383" y="876588"/>
                  <a:pt x="9108450" y="856111"/>
                  <a:pt x="8742087" y="899498"/>
                </a:cubicBezTo>
                <a:cubicBezTo>
                  <a:pt x="8375724" y="942885"/>
                  <a:pt x="8292294" y="916368"/>
                  <a:pt x="8171088" y="899498"/>
                </a:cubicBezTo>
                <a:cubicBezTo>
                  <a:pt x="8049882" y="882628"/>
                  <a:pt x="7757336" y="915341"/>
                  <a:pt x="7600090" y="899498"/>
                </a:cubicBezTo>
                <a:cubicBezTo>
                  <a:pt x="7442844" y="883655"/>
                  <a:pt x="7144252" y="879283"/>
                  <a:pt x="7029091" y="899498"/>
                </a:cubicBezTo>
                <a:cubicBezTo>
                  <a:pt x="6913930" y="919713"/>
                  <a:pt x="6411577" y="859220"/>
                  <a:pt x="6131808" y="899498"/>
                </a:cubicBezTo>
                <a:cubicBezTo>
                  <a:pt x="5852039" y="939776"/>
                  <a:pt x="5643302" y="937672"/>
                  <a:pt x="5343286" y="899498"/>
                </a:cubicBezTo>
                <a:cubicBezTo>
                  <a:pt x="5043270" y="861324"/>
                  <a:pt x="4935318" y="872184"/>
                  <a:pt x="4554765" y="899498"/>
                </a:cubicBezTo>
                <a:cubicBezTo>
                  <a:pt x="4174212" y="926812"/>
                  <a:pt x="4210866" y="921485"/>
                  <a:pt x="3875004" y="899498"/>
                </a:cubicBezTo>
                <a:cubicBezTo>
                  <a:pt x="3539142" y="877511"/>
                  <a:pt x="3293163" y="906338"/>
                  <a:pt x="2977721" y="899498"/>
                </a:cubicBezTo>
                <a:cubicBezTo>
                  <a:pt x="2662279" y="892658"/>
                  <a:pt x="2402143" y="859253"/>
                  <a:pt x="2080438" y="899498"/>
                </a:cubicBezTo>
                <a:cubicBezTo>
                  <a:pt x="1758733" y="939743"/>
                  <a:pt x="1773747" y="904867"/>
                  <a:pt x="1509439" y="899498"/>
                </a:cubicBezTo>
                <a:cubicBezTo>
                  <a:pt x="1245131" y="894129"/>
                  <a:pt x="1272878" y="882370"/>
                  <a:pt x="1047202" y="899498"/>
                </a:cubicBezTo>
                <a:cubicBezTo>
                  <a:pt x="821526" y="916626"/>
                  <a:pt x="537505" y="870931"/>
                  <a:pt x="149919" y="899498"/>
                </a:cubicBezTo>
                <a:cubicBezTo>
                  <a:pt x="65660" y="893322"/>
                  <a:pt x="1713" y="822054"/>
                  <a:pt x="0" y="749579"/>
                </a:cubicBezTo>
                <a:cubicBezTo>
                  <a:pt x="-15885" y="574374"/>
                  <a:pt x="-3782" y="401210"/>
                  <a:pt x="0" y="149919"/>
                </a:cubicBezTo>
                <a:close/>
              </a:path>
              <a:path w="11176000" h="899498" stroke="0" extrusionOk="0">
                <a:moveTo>
                  <a:pt x="0" y="149919"/>
                </a:moveTo>
                <a:cubicBezTo>
                  <a:pt x="-9795" y="81763"/>
                  <a:pt x="60590" y="-5970"/>
                  <a:pt x="149919" y="0"/>
                </a:cubicBezTo>
                <a:cubicBezTo>
                  <a:pt x="501360" y="20134"/>
                  <a:pt x="737833" y="-9012"/>
                  <a:pt x="1047202" y="0"/>
                </a:cubicBezTo>
                <a:cubicBezTo>
                  <a:pt x="1356571" y="9012"/>
                  <a:pt x="1307715" y="10733"/>
                  <a:pt x="1509439" y="0"/>
                </a:cubicBezTo>
                <a:cubicBezTo>
                  <a:pt x="1711163" y="-10733"/>
                  <a:pt x="1917069" y="-19080"/>
                  <a:pt x="2080438" y="0"/>
                </a:cubicBezTo>
                <a:cubicBezTo>
                  <a:pt x="2243807" y="19080"/>
                  <a:pt x="2574436" y="37008"/>
                  <a:pt x="2977721" y="0"/>
                </a:cubicBezTo>
                <a:cubicBezTo>
                  <a:pt x="3381006" y="-37008"/>
                  <a:pt x="3219322" y="13395"/>
                  <a:pt x="3331196" y="0"/>
                </a:cubicBezTo>
                <a:cubicBezTo>
                  <a:pt x="3443071" y="-13395"/>
                  <a:pt x="3564006" y="-9489"/>
                  <a:pt x="3793433" y="0"/>
                </a:cubicBezTo>
                <a:cubicBezTo>
                  <a:pt x="4022860" y="9489"/>
                  <a:pt x="4275250" y="-3161"/>
                  <a:pt x="4473193" y="0"/>
                </a:cubicBezTo>
                <a:cubicBezTo>
                  <a:pt x="4671136" y="3161"/>
                  <a:pt x="5073390" y="35141"/>
                  <a:pt x="5261715" y="0"/>
                </a:cubicBezTo>
                <a:cubicBezTo>
                  <a:pt x="5450040" y="-35141"/>
                  <a:pt x="5760137" y="-11303"/>
                  <a:pt x="5941475" y="0"/>
                </a:cubicBezTo>
                <a:cubicBezTo>
                  <a:pt x="6122813" y="11303"/>
                  <a:pt x="6390347" y="2230"/>
                  <a:pt x="6729997" y="0"/>
                </a:cubicBezTo>
                <a:cubicBezTo>
                  <a:pt x="7069647" y="-2230"/>
                  <a:pt x="7178586" y="-13106"/>
                  <a:pt x="7518519" y="0"/>
                </a:cubicBezTo>
                <a:cubicBezTo>
                  <a:pt x="7858452" y="13106"/>
                  <a:pt x="7970151" y="21910"/>
                  <a:pt x="8089517" y="0"/>
                </a:cubicBezTo>
                <a:cubicBezTo>
                  <a:pt x="8208883" y="-21910"/>
                  <a:pt x="8339754" y="12385"/>
                  <a:pt x="8551754" y="0"/>
                </a:cubicBezTo>
                <a:cubicBezTo>
                  <a:pt x="8763754" y="-12385"/>
                  <a:pt x="8939058" y="-17071"/>
                  <a:pt x="9122753" y="0"/>
                </a:cubicBezTo>
                <a:cubicBezTo>
                  <a:pt x="9306448" y="17071"/>
                  <a:pt x="9384202" y="-2881"/>
                  <a:pt x="9476228" y="0"/>
                </a:cubicBezTo>
                <a:cubicBezTo>
                  <a:pt x="9568254" y="2881"/>
                  <a:pt x="9709141" y="-17294"/>
                  <a:pt x="9938465" y="0"/>
                </a:cubicBezTo>
                <a:cubicBezTo>
                  <a:pt x="10167789" y="17294"/>
                  <a:pt x="10588710" y="32281"/>
                  <a:pt x="11026081" y="0"/>
                </a:cubicBezTo>
                <a:cubicBezTo>
                  <a:pt x="11089570" y="7254"/>
                  <a:pt x="11194628" y="72167"/>
                  <a:pt x="11176000" y="149919"/>
                </a:cubicBezTo>
                <a:cubicBezTo>
                  <a:pt x="11163987" y="326546"/>
                  <a:pt x="11175541" y="464004"/>
                  <a:pt x="11176000" y="749579"/>
                </a:cubicBezTo>
                <a:cubicBezTo>
                  <a:pt x="11170936" y="815135"/>
                  <a:pt x="11090841" y="889950"/>
                  <a:pt x="11026081" y="899498"/>
                </a:cubicBezTo>
                <a:cubicBezTo>
                  <a:pt x="10844768" y="872203"/>
                  <a:pt x="10597428" y="921817"/>
                  <a:pt x="10455082" y="899498"/>
                </a:cubicBezTo>
                <a:cubicBezTo>
                  <a:pt x="10312736" y="877179"/>
                  <a:pt x="10111239" y="899219"/>
                  <a:pt x="9775322" y="899498"/>
                </a:cubicBezTo>
                <a:cubicBezTo>
                  <a:pt x="9439405" y="899777"/>
                  <a:pt x="9433911" y="911159"/>
                  <a:pt x="9204324" y="899498"/>
                </a:cubicBezTo>
                <a:cubicBezTo>
                  <a:pt x="8974737" y="887837"/>
                  <a:pt x="9026414" y="913016"/>
                  <a:pt x="8850849" y="899498"/>
                </a:cubicBezTo>
                <a:cubicBezTo>
                  <a:pt x="8675284" y="885980"/>
                  <a:pt x="8274917" y="935299"/>
                  <a:pt x="8062327" y="899498"/>
                </a:cubicBezTo>
                <a:cubicBezTo>
                  <a:pt x="7849737" y="863697"/>
                  <a:pt x="7710146" y="913977"/>
                  <a:pt x="7382567" y="899498"/>
                </a:cubicBezTo>
                <a:cubicBezTo>
                  <a:pt x="7054988" y="885019"/>
                  <a:pt x="6930898" y="915271"/>
                  <a:pt x="6811568" y="899498"/>
                </a:cubicBezTo>
                <a:cubicBezTo>
                  <a:pt x="6692238" y="883725"/>
                  <a:pt x="6568755" y="914084"/>
                  <a:pt x="6349331" y="899498"/>
                </a:cubicBezTo>
                <a:cubicBezTo>
                  <a:pt x="6129907" y="884912"/>
                  <a:pt x="5959896" y="886505"/>
                  <a:pt x="5669571" y="899498"/>
                </a:cubicBezTo>
                <a:cubicBezTo>
                  <a:pt x="5379246" y="912491"/>
                  <a:pt x="5286837" y="875495"/>
                  <a:pt x="5098573" y="899498"/>
                </a:cubicBezTo>
                <a:cubicBezTo>
                  <a:pt x="4910309" y="923501"/>
                  <a:pt x="4895892" y="886742"/>
                  <a:pt x="4745097" y="899498"/>
                </a:cubicBezTo>
                <a:cubicBezTo>
                  <a:pt x="4594302" y="912254"/>
                  <a:pt x="4456269" y="906373"/>
                  <a:pt x="4282861" y="899498"/>
                </a:cubicBezTo>
                <a:cubicBezTo>
                  <a:pt x="4109453" y="892623"/>
                  <a:pt x="3893361" y="900150"/>
                  <a:pt x="3711862" y="899498"/>
                </a:cubicBezTo>
                <a:cubicBezTo>
                  <a:pt x="3530363" y="898846"/>
                  <a:pt x="3386705" y="914206"/>
                  <a:pt x="3249625" y="899498"/>
                </a:cubicBezTo>
                <a:cubicBezTo>
                  <a:pt x="3112545" y="884790"/>
                  <a:pt x="2537746" y="877275"/>
                  <a:pt x="2352342" y="899498"/>
                </a:cubicBezTo>
                <a:cubicBezTo>
                  <a:pt x="2166938" y="921721"/>
                  <a:pt x="1839722" y="883261"/>
                  <a:pt x="1672582" y="899498"/>
                </a:cubicBezTo>
                <a:cubicBezTo>
                  <a:pt x="1505442" y="915735"/>
                  <a:pt x="1400266" y="916581"/>
                  <a:pt x="1319106" y="899498"/>
                </a:cubicBezTo>
                <a:cubicBezTo>
                  <a:pt x="1237946" y="882415"/>
                  <a:pt x="423989" y="930848"/>
                  <a:pt x="149919" y="899498"/>
                </a:cubicBezTo>
                <a:cubicBezTo>
                  <a:pt x="66992" y="887319"/>
                  <a:pt x="-10395" y="816535"/>
                  <a:pt x="0" y="749579"/>
                </a:cubicBezTo>
                <a:cubicBezTo>
                  <a:pt x="3062" y="605483"/>
                  <a:pt x="7133" y="444645"/>
                  <a:pt x="0" y="14991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Supplementary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: Partition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coefficient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modeling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 (2/2)</a:t>
            </a: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71A4F0E-4232-4E7F-B44E-23714CEB5502}"/>
              </a:ext>
            </a:extLst>
          </p:cNvPr>
          <p:cNvSpPr/>
          <p:nvPr/>
        </p:nvSpPr>
        <p:spPr>
          <a:xfrm>
            <a:off x="9747294" y="6238043"/>
            <a:ext cx="566733" cy="559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0F178E-81A3-4D1A-9D3B-1203A3CDE3E8}"/>
              </a:ext>
            </a:extLst>
          </p:cNvPr>
          <p:cNvSpPr txBox="1"/>
          <p:nvPr/>
        </p:nvSpPr>
        <p:spPr>
          <a:xfrm>
            <a:off x="9716472" y="633888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 Light SemiCondensed" panose="020B0502040204020203" pitchFamily="34" charset="0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endParaRPr lang="de-DE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22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48074B66-8534-4905-8AB6-07C0030C1F06}"/>
              </a:ext>
            </a:extLst>
          </p:cNvPr>
          <p:cNvSpPr/>
          <p:nvPr/>
        </p:nvSpPr>
        <p:spPr>
          <a:xfrm>
            <a:off x="508000" y="103803"/>
            <a:ext cx="11176000" cy="899498"/>
          </a:xfrm>
          <a:custGeom>
            <a:avLst/>
            <a:gdLst>
              <a:gd name="connsiteX0" fmla="*/ 0 w 11176000"/>
              <a:gd name="connsiteY0" fmla="*/ 149919 h 899498"/>
              <a:gd name="connsiteX1" fmla="*/ 149919 w 11176000"/>
              <a:gd name="connsiteY1" fmla="*/ 0 h 899498"/>
              <a:gd name="connsiteX2" fmla="*/ 829679 w 11176000"/>
              <a:gd name="connsiteY2" fmla="*/ 0 h 899498"/>
              <a:gd name="connsiteX3" fmla="*/ 1726962 w 11176000"/>
              <a:gd name="connsiteY3" fmla="*/ 0 h 899498"/>
              <a:gd name="connsiteX4" fmla="*/ 2624246 w 11176000"/>
              <a:gd name="connsiteY4" fmla="*/ 0 h 899498"/>
              <a:gd name="connsiteX5" fmla="*/ 3086483 w 11176000"/>
              <a:gd name="connsiteY5" fmla="*/ 0 h 899498"/>
              <a:gd name="connsiteX6" fmla="*/ 3657481 w 11176000"/>
              <a:gd name="connsiteY6" fmla="*/ 0 h 899498"/>
              <a:gd name="connsiteX7" fmla="*/ 4337241 w 11176000"/>
              <a:gd name="connsiteY7" fmla="*/ 0 h 899498"/>
              <a:gd name="connsiteX8" fmla="*/ 4690717 w 11176000"/>
              <a:gd name="connsiteY8" fmla="*/ 0 h 899498"/>
              <a:gd name="connsiteX9" fmla="*/ 5044192 w 11176000"/>
              <a:gd name="connsiteY9" fmla="*/ 0 h 899498"/>
              <a:gd name="connsiteX10" fmla="*/ 5832714 w 11176000"/>
              <a:gd name="connsiteY10" fmla="*/ 0 h 899498"/>
              <a:gd name="connsiteX11" fmla="*/ 6512474 w 11176000"/>
              <a:gd name="connsiteY11" fmla="*/ 0 h 899498"/>
              <a:gd name="connsiteX12" fmla="*/ 6865949 w 11176000"/>
              <a:gd name="connsiteY12" fmla="*/ 0 h 899498"/>
              <a:gd name="connsiteX13" fmla="*/ 7545709 w 11176000"/>
              <a:gd name="connsiteY13" fmla="*/ 0 h 899498"/>
              <a:gd name="connsiteX14" fmla="*/ 8225469 w 11176000"/>
              <a:gd name="connsiteY14" fmla="*/ 0 h 899498"/>
              <a:gd name="connsiteX15" fmla="*/ 8687706 w 11176000"/>
              <a:gd name="connsiteY15" fmla="*/ 0 h 899498"/>
              <a:gd name="connsiteX16" fmla="*/ 9258705 w 11176000"/>
              <a:gd name="connsiteY16" fmla="*/ 0 h 899498"/>
              <a:gd name="connsiteX17" fmla="*/ 9938465 w 11176000"/>
              <a:gd name="connsiteY17" fmla="*/ 0 h 899498"/>
              <a:gd name="connsiteX18" fmla="*/ 11026081 w 11176000"/>
              <a:gd name="connsiteY18" fmla="*/ 0 h 899498"/>
              <a:gd name="connsiteX19" fmla="*/ 11176000 w 11176000"/>
              <a:gd name="connsiteY19" fmla="*/ 149919 h 899498"/>
              <a:gd name="connsiteX20" fmla="*/ 11176000 w 11176000"/>
              <a:gd name="connsiteY20" fmla="*/ 749579 h 899498"/>
              <a:gd name="connsiteX21" fmla="*/ 11026081 w 11176000"/>
              <a:gd name="connsiteY21" fmla="*/ 899498 h 899498"/>
              <a:gd name="connsiteX22" fmla="*/ 10563844 w 11176000"/>
              <a:gd name="connsiteY22" fmla="*/ 899498 h 899498"/>
              <a:gd name="connsiteX23" fmla="*/ 10210369 w 11176000"/>
              <a:gd name="connsiteY23" fmla="*/ 899498 h 899498"/>
              <a:gd name="connsiteX24" fmla="*/ 9639370 w 11176000"/>
              <a:gd name="connsiteY24" fmla="*/ 899498 h 899498"/>
              <a:gd name="connsiteX25" fmla="*/ 8742087 w 11176000"/>
              <a:gd name="connsiteY25" fmla="*/ 899498 h 899498"/>
              <a:gd name="connsiteX26" fmla="*/ 8171088 w 11176000"/>
              <a:gd name="connsiteY26" fmla="*/ 899498 h 899498"/>
              <a:gd name="connsiteX27" fmla="*/ 7600090 w 11176000"/>
              <a:gd name="connsiteY27" fmla="*/ 899498 h 899498"/>
              <a:gd name="connsiteX28" fmla="*/ 7029091 w 11176000"/>
              <a:gd name="connsiteY28" fmla="*/ 899498 h 899498"/>
              <a:gd name="connsiteX29" fmla="*/ 6131808 w 11176000"/>
              <a:gd name="connsiteY29" fmla="*/ 899498 h 899498"/>
              <a:gd name="connsiteX30" fmla="*/ 5343286 w 11176000"/>
              <a:gd name="connsiteY30" fmla="*/ 899498 h 899498"/>
              <a:gd name="connsiteX31" fmla="*/ 4554765 w 11176000"/>
              <a:gd name="connsiteY31" fmla="*/ 899498 h 899498"/>
              <a:gd name="connsiteX32" fmla="*/ 3875004 w 11176000"/>
              <a:gd name="connsiteY32" fmla="*/ 899498 h 899498"/>
              <a:gd name="connsiteX33" fmla="*/ 2977721 w 11176000"/>
              <a:gd name="connsiteY33" fmla="*/ 899498 h 899498"/>
              <a:gd name="connsiteX34" fmla="*/ 2080438 w 11176000"/>
              <a:gd name="connsiteY34" fmla="*/ 899498 h 899498"/>
              <a:gd name="connsiteX35" fmla="*/ 1509439 w 11176000"/>
              <a:gd name="connsiteY35" fmla="*/ 899498 h 899498"/>
              <a:gd name="connsiteX36" fmla="*/ 1047202 w 11176000"/>
              <a:gd name="connsiteY36" fmla="*/ 899498 h 899498"/>
              <a:gd name="connsiteX37" fmla="*/ 149919 w 11176000"/>
              <a:gd name="connsiteY37" fmla="*/ 899498 h 899498"/>
              <a:gd name="connsiteX38" fmla="*/ 0 w 11176000"/>
              <a:gd name="connsiteY38" fmla="*/ 749579 h 899498"/>
              <a:gd name="connsiteX39" fmla="*/ 0 w 11176000"/>
              <a:gd name="connsiteY39" fmla="*/ 149919 h 899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899498" fill="none" extrusionOk="0">
                <a:moveTo>
                  <a:pt x="0" y="149919"/>
                </a:moveTo>
                <a:cubicBezTo>
                  <a:pt x="9416" y="69862"/>
                  <a:pt x="67330" y="3529"/>
                  <a:pt x="149919" y="0"/>
                </a:cubicBezTo>
                <a:cubicBezTo>
                  <a:pt x="461842" y="14063"/>
                  <a:pt x="558405" y="8589"/>
                  <a:pt x="829679" y="0"/>
                </a:cubicBezTo>
                <a:cubicBezTo>
                  <a:pt x="1100953" y="-8589"/>
                  <a:pt x="1357399" y="20778"/>
                  <a:pt x="1726962" y="0"/>
                </a:cubicBezTo>
                <a:cubicBezTo>
                  <a:pt x="2096525" y="-20778"/>
                  <a:pt x="2295530" y="-30995"/>
                  <a:pt x="2624246" y="0"/>
                </a:cubicBezTo>
                <a:cubicBezTo>
                  <a:pt x="2952962" y="30995"/>
                  <a:pt x="2991009" y="-13934"/>
                  <a:pt x="3086483" y="0"/>
                </a:cubicBezTo>
                <a:cubicBezTo>
                  <a:pt x="3181957" y="13934"/>
                  <a:pt x="3435880" y="21042"/>
                  <a:pt x="3657481" y="0"/>
                </a:cubicBezTo>
                <a:cubicBezTo>
                  <a:pt x="3879082" y="-21042"/>
                  <a:pt x="4089049" y="5282"/>
                  <a:pt x="4337241" y="0"/>
                </a:cubicBezTo>
                <a:cubicBezTo>
                  <a:pt x="4585433" y="-5282"/>
                  <a:pt x="4606108" y="-11212"/>
                  <a:pt x="4690717" y="0"/>
                </a:cubicBezTo>
                <a:cubicBezTo>
                  <a:pt x="4775326" y="11212"/>
                  <a:pt x="4940817" y="-10950"/>
                  <a:pt x="5044192" y="0"/>
                </a:cubicBezTo>
                <a:cubicBezTo>
                  <a:pt x="5147567" y="10950"/>
                  <a:pt x="5485500" y="-34389"/>
                  <a:pt x="5832714" y="0"/>
                </a:cubicBezTo>
                <a:cubicBezTo>
                  <a:pt x="6179928" y="34389"/>
                  <a:pt x="6237790" y="5773"/>
                  <a:pt x="6512474" y="0"/>
                </a:cubicBezTo>
                <a:cubicBezTo>
                  <a:pt x="6787158" y="-5773"/>
                  <a:pt x="6724515" y="-13391"/>
                  <a:pt x="6865949" y="0"/>
                </a:cubicBezTo>
                <a:cubicBezTo>
                  <a:pt x="7007384" y="13391"/>
                  <a:pt x="7317476" y="8579"/>
                  <a:pt x="7545709" y="0"/>
                </a:cubicBezTo>
                <a:cubicBezTo>
                  <a:pt x="7773942" y="-8579"/>
                  <a:pt x="8044887" y="-17049"/>
                  <a:pt x="8225469" y="0"/>
                </a:cubicBezTo>
                <a:cubicBezTo>
                  <a:pt x="8406051" y="17049"/>
                  <a:pt x="8537739" y="-13081"/>
                  <a:pt x="8687706" y="0"/>
                </a:cubicBezTo>
                <a:cubicBezTo>
                  <a:pt x="8837673" y="13081"/>
                  <a:pt x="8987506" y="23568"/>
                  <a:pt x="9258705" y="0"/>
                </a:cubicBezTo>
                <a:cubicBezTo>
                  <a:pt x="9529904" y="-23568"/>
                  <a:pt x="9615264" y="-12293"/>
                  <a:pt x="9938465" y="0"/>
                </a:cubicBezTo>
                <a:cubicBezTo>
                  <a:pt x="10261666" y="12293"/>
                  <a:pt x="10595340" y="42251"/>
                  <a:pt x="11026081" y="0"/>
                </a:cubicBezTo>
                <a:cubicBezTo>
                  <a:pt x="11127763" y="6863"/>
                  <a:pt x="11185613" y="52661"/>
                  <a:pt x="11176000" y="149919"/>
                </a:cubicBezTo>
                <a:cubicBezTo>
                  <a:pt x="11172205" y="314222"/>
                  <a:pt x="11202788" y="551819"/>
                  <a:pt x="11176000" y="749579"/>
                </a:cubicBezTo>
                <a:cubicBezTo>
                  <a:pt x="11183182" y="828864"/>
                  <a:pt x="11097043" y="898869"/>
                  <a:pt x="11026081" y="899498"/>
                </a:cubicBezTo>
                <a:cubicBezTo>
                  <a:pt x="10854114" y="910666"/>
                  <a:pt x="10714164" y="898894"/>
                  <a:pt x="10563844" y="899498"/>
                </a:cubicBezTo>
                <a:cubicBezTo>
                  <a:pt x="10413524" y="900102"/>
                  <a:pt x="10324496" y="892240"/>
                  <a:pt x="10210369" y="899498"/>
                </a:cubicBezTo>
                <a:cubicBezTo>
                  <a:pt x="10096243" y="906756"/>
                  <a:pt x="9921357" y="922408"/>
                  <a:pt x="9639370" y="899498"/>
                </a:cubicBezTo>
                <a:cubicBezTo>
                  <a:pt x="9357383" y="876588"/>
                  <a:pt x="9108450" y="856111"/>
                  <a:pt x="8742087" y="899498"/>
                </a:cubicBezTo>
                <a:cubicBezTo>
                  <a:pt x="8375724" y="942885"/>
                  <a:pt x="8292294" y="916368"/>
                  <a:pt x="8171088" y="899498"/>
                </a:cubicBezTo>
                <a:cubicBezTo>
                  <a:pt x="8049882" y="882628"/>
                  <a:pt x="7757336" y="915341"/>
                  <a:pt x="7600090" y="899498"/>
                </a:cubicBezTo>
                <a:cubicBezTo>
                  <a:pt x="7442844" y="883655"/>
                  <a:pt x="7144252" y="879283"/>
                  <a:pt x="7029091" y="899498"/>
                </a:cubicBezTo>
                <a:cubicBezTo>
                  <a:pt x="6913930" y="919713"/>
                  <a:pt x="6411577" y="859220"/>
                  <a:pt x="6131808" y="899498"/>
                </a:cubicBezTo>
                <a:cubicBezTo>
                  <a:pt x="5852039" y="939776"/>
                  <a:pt x="5643302" y="937672"/>
                  <a:pt x="5343286" y="899498"/>
                </a:cubicBezTo>
                <a:cubicBezTo>
                  <a:pt x="5043270" y="861324"/>
                  <a:pt x="4935318" y="872184"/>
                  <a:pt x="4554765" y="899498"/>
                </a:cubicBezTo>
                <a:cubicBezTo>
                  <a:pt x="4174212" y="926812"/>
                  <a:pt x="4210866" y="921485"/>
                  <a:pt x="3875004" y="899498"/>
                </a:cubicBezTo>
                <a:cubicBezTo>
                  <a:pt x="3539142" y="877511"/>
                  <a:pt x="3293163" y="906338"/>
                  <a:pt x="2977721" y="899498"/>
                </a:cubicBezTo>
                <a:cubicBezTo>
                  <a:pt x="2662279" y="892658"/>
                  <a:pt x="2402143" y="859253"/>
                  <a:pt x="2080438" y="899498"/>
                </a:cubicBezTo>
                <a:cubicBezTo>
                  <a:pt x="1758733" y="939743"/>
                  <a:pt x="1773747" y="904867"/>
                  <a:pt x="1509439" y="899498"/>
                </a:cubicBezTo>
                <a:cubicBezTo>
                  <a:pt x="1245131" y="894129"/>
                  <a:pt x="1272878" y="882370"/>
                  <a:pt x="1047202" y="899498"/>
                </a:cubicBezTo>
                <a:cubicBezTo>
                  <a:pt x="821526" y="916626"/>
                  <a:pt x="537505" y="870931"/>
                  <a:pt x="149919" y="899498"/>
                </a:cubicBezTo>
                <a:cubicBezTo>
                  <a:pt x="65660" y="893322"/>
                  <a:pt x="1713" y="822054"/>
                  <a:pt x="0" y="749579"/>
                </a:cubicBezTo>
                <a:cubicBezTo>
                  <a:pt x="-15885" y="574374"/>
                  <a:pt x="-3782" y="401210"/>
                  <a:pt x="0" y="149919"/>
                </a:cubicBezTo>
                <a:close/>
              </a:path>
              <a:path w="11176000" h="899498" stroke="0" extrusionOk="0">
                <a:moveTo>
                  <a:pt x="0" y="149919"/>
                </a:moveTo>
                <a:cubicBezTo>
                  <a:pt x="-9795" y="81763"/>
                  <a:pt x="60590" y="-5970"/>
                  <a:pt x="149919" y="0"/>
                </a:cubicBezTo>
                <a:cubicBezTo>
                  <a:pt x="501360" y="20134"/>
                  <a:pt x="737833" y="-9012"/>
                  <a:pt x="1047202" y="0"/>
                </a:cubicBezTo>
                <a:cubicBezTo>
                  <a:pt x="1356571" y="9012"/>
                  <a:pt x="1307715" y="10733"/>
                  <a:pt x="1509439" y="0"/>
                </a:cubicBezTo>
                <a:cubicBezTo>
                  <a:pt x="1711163" y="-10733"/>
                  <a:pt x="1917069" y="-19080"/>
                  <a:pt x="2080438" y="0"/>
                </a:cubicBezTo>
                <a:cubicBezTo>
                  <a:pt x="2243807" y="19080"/>
                  <a:pt x="2574436" y="37008"/>
                  <a:pt x="2977721" y="0"/>
                </a:cubicBezTo>
                <a:cubicBezTo>
                  <a:pt x="3381006" y="-37008"/>
                  <a:pt x="3219322" y="13395"/>
                  <a:pt x="3331196" y="0"/>
                </a:cubicBezTo>
                <a:cubicBezTo>
                  <a:pt x="3443071" y="-13395"/>
                  <a:pt x="3564006" y="-9489"/>
                  <a:pt x="3793433" y="0"/>
                </a:cubicBezTo>
                <a:cubicBezTo>
                  <a:pt x="4022860" y="9489"/>
                  <a:pt x="4275250" y="-3161"/>
                  <a:pt x="4473193" y="0"/>
                </a:cubicBezTo>
                <a:cubicBezTo>
                  <a:pt x="4671136" y="3161"/>
                  <a:pt x="5073390" y="35141"/>
                  <a:pt x="5261715" y="0"/>
                </a:cubicBezTo>
                <a:cubicBezTo>
                  <a:pt x="5450040" y="-35141"/>
                  <a:pt x="5760137" y="-11303"/>
                  <a:pt x="5941475" y="0"/>
                </a:cubicBezTo>
                <a:cubicBezTo>
                  <a:pt x="6122813" y="11303"/>
                  <a:pt x="6390347" y="2230"/>
                  <a:pt x="6729997" y="0"/>
                </a:cubicBezTo>
                <a:cubicBezTo>
                  <a:pt x="7069647" y="-2230"/>
                  <a:pt x="7178586" y="-13106"/>
                  <a:pt x="7518519" y="0"/>
                </a:cubicBezTo>
                <a:cubicBezTo>
                  <a:pt x="7858452" y="13106"/>
                  <a:pt x="7970151" y="21910"/>
                  <a:pt x="8089517" y="0"/>
                </a:cubicBezTo>
                <a:cubicBezTo>
                  <a:pt x="8208883" y="-21910"/>
                  <a:pt x="8339754" y="12385"/>
                  <a:pt x="8551754" y="0"/>
                </a:cubicBezTo>
                <a:cubicBezTo>
                  <a:pt x="8763754" y="-12385"/>
                  <a:pt x="8939058" y="-17071"/>
                  <a:pt x="9122753" y="0"/>
                </a:cubicBezTo>
                <a:cubicBezTo>
                  <a:pt x="9306448" y="17071"/>
                  <a:pt x="9384202" y="-2881"/>
                  <a:pt x="9476228" y="0"/>
                </a:cubicBezTo>
                <a:cubicBezTo>
                  <a:pt x="9568254" y="2881"/>
                  <a:pt x="9709141" y="-17294"/>
                  <a:pt x="9938465" y="0"/>
                </a:cubicBezTo>
                <a:cubicBezTo>
                  <a:pt x="10167789" y="17294"/>
                  <a:pt x="10588710" y="32281"/>
                  <a:pt x="11026081" y="0"/>
                </a:cubicBezTo>
                <a:cubicBezTo>
                  <a:pt x="11089570" y="7254"/>
                  <a:pt x="11194628" y="72167"/>
                  <a:pt x="11176000" y="149919"/>
                </a:cubicBezTo>
                <a:cubicBezTo>
                  <a:pt x="11163987" y="326546"/>
                  <a:pt x="11175541" y="464004"/>
                  <a:pt x="11176000" y="749579"/>
                </a:cubicBezTo>
                <a:cubicBezTo>
                  <a:pt x="11170936" y="815135"/>
                  <a:pt x="11090841" y="889950"/>
                  <a:pt x="11026081" y="899498"/>
                </a:cubicBezTo>
                <a:cubicBezTo>
                  <a:pt x="10844768" y="872203"/>
                  <a:pt x="10597428" y="921817"/>
                  <a:pt x="10455082" y="899498"/>
                </a:cubicBezTo>
                <a:cubicBezTo>
                  <a:pt x="10312736" y="877179"/>
                  <a:pt x="10111239" y="899219"/>
                  <a:pt x="9775322" y="899498"/>
                </a:cubicBezTo>
                <a:cubicBezTo>
                  <a:pt x="9439405" y="899777"/>
                  <a:pt x="9433911" y="911159"/>
                  <a:pt x="9204324" y="899498"/>
                </a:cubicBezTo>
                <a:cubicBezTo>
                  <a:pt x="8974737" y="887837"/>
                  <a:pt x="9026414" y="913016"/>
                  <a:pt x="8850849" y="899498"/>
                </a:cubicBezTo>
                <a:cubicBezTo>
                  <a:pt x="8675284" y="885980"/>
                  <a:pt x="8274917" y="935299"/>
                  <a:pt x="8062327" y="899498"/>
                </a:cubicBezTo>
                <a:cubicBezTo>
                  <a:pt x="7849737" y="863697"/>
                  <a:pt x="7710146" y="913977"/>
                  <a:pt x="7382567" y="899498"/>
                </a:cubicBezTo>
                <a:cubicBezTo>
                  <a:pt x="7054988" y="885019"/>
                  <a:pt x="6930898" y="915271"/>
                  <a:pt x="6811568" y="899498"/>
                </a:cubicBezTo>
                <a:cubicBezTo>
                  <a:pt x="6692238" y="883725"/>
                  <a:pt x="6568755" y="914084"/>
                  <a:pt x="6349331" y="899498"/>
                </a:cubicBezTo>
                <a:cubicBezTo>
                  <a:pt x="6129907" y="884912"/>
                  <a:pt x="5959896" y="886505"/>
                  <a:pt x="5669571" y="899498"/>
                </a:cubicBezTo>
                <a:cubicBezTo>
                  <a:pt x="5379246" y="912491"/>
                  <a:pt x="5286837" y="875495"/>
                  <a:pt x="5098573" y="899498"/>
                </a:cubicBezTo>
                <a:cubicBezTo>
                  <a:pt x="4910309" y="923501"/>
                  <a:pt x="4895892" y="886742"/>
                  <a:pt x="4745097" y="899498"/>
                </a:cubicBezTo>
                <a:cubicBezTo>
                  <a:pt x="4594302" y="912254"/>
                  <a:pt x="4456269" y="906373"/>
                  <a:pt x="4282861" y="899498"/>
                </a:cubicBezTo>
                <a:cubicBezTo>
                  <a:pt x="4109453" y="892623"/>
                  <a:pt x="3893361" y="900150"/>
                  <a:pt x="3711862" y="899498"/>
                </a:cubicBezTo>
                <a:cubicBezTo>
                  <a:pt x="3530363" y="898846"/>
                  <a:pt x="3386705" y="914206"/>
                  <a:pt x="3249625" y="899498"/>
                </a:cubicBezTo>
                <a:cubicBezTo>
                  <a:pt x="3112545" y="884790"/>
                  <a:pt x="2537746" y="877275"/>
                  <a:pt x="2352342" y="899498"/>
                </a:cubicBezTo>
                <a:cubicBezTo>
                  <a:pt x="2166938" y="921721"/>
                  <a:pt x="1839722" y="883261"/>
                  <a:pt x="1672582" y="899498"/>
                </a:cubicBezTo>
                <a:cubicBezTo>
                  <a:pt x="1505442" y="915735"/>
                  <a:pt x="1400266" y="916581"/>
                  <a:pt x="1319106" y="899498"/>
                </a:cubicBezTo>
                <a:cubicBezTo>
                  <a:pt x="1237946" y="882415"/>
                  <a:pt x="423989" y="930848"/>
                  <a:pt x="149919" y="899498"/>
                </a:cubicBezTo>
                <a:cubicBezTo>
                  <a:pt x="66992" y="887319"/>
                  <a:pt x="-10395" y="816535"/>
                  <a:pt x="0" y="749579"/>
                </a:cubicBezTo>
                <a:cubicBezTo>
                  <a:pt x="3062" y="605483"/>
                  <a:pt x="7133" y="444645"/>
                  <a:pt x="0" y="14991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Supplementary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: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upper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mantle</a:t>
            </a:r>
            <a:r>
              <a:rPr lang="de-DE" sz="28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de-DE" sz="2800" b="1" dirty="0" err="1">
                <a:solidFill>
                  <a:schemeClr val="tx1"/>
                </a:solidFill>
                <a:latin typeface="+mj-lt"/>
              </a:rPr>
              <a:t>mineralogies</a:t>
            </a:r>
            <a:endParaRPr lang="de-DE" sz="28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2A50700-1FDB-480D-8B82-5E2305371E1D}"/>
              </a:ext>
            </a:extLst>
          </p:cNvPr>
          <p:cNvSpPr txBox="1"/>
          <p:nvPr/>
        </p:nvSpPr>
        <p:spPr>
          <a:xfrm>
            <a:off x="2088982" y="1837253"/>
            <a:ext cx="80140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Fixed </a:t>
            </a:r>
            <a:r>
              <a:rPr lang="de-DE" sz="2400" dirty="0" err="1"/>
              <a:t>literature</a:t>
            </a:r>
            <a:r>
              <a:rPr lang="de-DE" sz="2400" dirty="0"/>
              <a:t> </a:t>
            </a:r>
            <a:r>
              <a:rPr lang="de-DE" sz="2400" dirty="0" err="1"/>
              <a:t>mantle</a:t>
            </a:r>
            <a:r>
              <a:rPr lang="de-DE" sz="2400" dirty="0"/>
              <a:t> </a:t>
            </a:r>
            <a:r>
              <a:rPr lang="de-DE" sz="2400" dirty="0" err="1"/>
              <a:t>mineralogy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each</a:t>
            </a:r>
            <a:r>
              <a:rPr lang="de-DE" sz="2400" dirty="0"/>
              <a:t> planet in </a:t>
            </a:r>
            <a:r>
              <a:rPr lang="de-DE" sz="2400" dirty="0" err="1"/>
              <a:t>wt</a:t>
            </a:r>
            <a:r>
              <a:rPr lang="de-DE" sz="2400" dirty="0"/>
              <a:t>% </a:t>
            </a:r>
          </a:p>
        </p:txBody>
      </p:sp>
      <p:graphicFrame>
        <p:nvGraphicFramePr>
          <p:cNvPr id="6" name="Tabelle 5">
            <a:extLst>
              <a:ext uri="{FF2B5EF4-FFF2-40B4-BE49-F238E27FC236}">
                <a16:creationId xmlns:a16="http://schemas.microsoft.com/office/drawing/2014/main" id="{495DFC50-86AE-4FB8-B6F3-FFB705C931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043608"/>
              </p:ext>
            </p:extLst>
          </p:nvPr>
        </p:nvGraphicFramePr>
        <p:xfrm>
          <a:off x="1501407" y="2375600"/>
          <a:ext cx="8529120" cy="1752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421520">
                  <a:extLst>
                    <a:ext uri="{9D8B030D-6E8A-4147-A177-3AD203B41FA5}">
                      <a16:colId xmlns:a16="http://schemas.microsoft.com/office/drawing/2014/main" val="61514234"/>
                    </a:ext>
                  </a:extLst>
                </a:gridCol>
                <a:gridCol w="1087800">
                  <a:extLst>
                    <a:ext uri="{9D8B030D-6E8A-4147-A177-3AD203B41FA5}">
                      <a16:colId xmlns:a16="http://schemas.microsoft.com/office/drawing/2014/main" val="2919028370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1181608448"/>
                    </a:ext>
                  </a:extLst>
                </a:gridCol>
                <a:gridCol w="1104900">
                  <a:extLst>
                    <a:ext uri="{9D8B030D-6E8A-4147-A177-3AD203B41FA5}">
                      <a16:colId xmlns:a16="http://schemas.microsoft.com/office/drawing/2014/main" val="3678567160"/>
                    </a:ext>
                  </a:extLst>
                </a:gridCol>
                <a:gridCol w="993240">
                  <a:extLst>
                    <a:ext uri="{9D8B030D-6E8A-4147-A177-3AD203B41FA5}">
                      <a16:colId xmlns:a16="http://schemas.microsoft.com/office/drawing/2014/main" val="1397822683"/>
                    </a:ext>
                  </a:extLst>
                </a:gridCol>
                <a:gridCol w="2931060">
                  <a:extLst>
                    <a:ext uri="{9D8B030D-6E8A-4147-A177-3AD203B41FA5}">
                      <a16:colId xmlns:a16="http://schemas.microsoft.com/office/drawing/2014/main" val="148936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Planet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Olivine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Cpx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Opx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Garnet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Ref</a:t>
                      </a:r>
                      <a:r>
                        <a:rPr lang="de-DE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28321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Earth/Moon/Venus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Pyrolite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by</a:t>
                      </a:r>
                      <a:r>
                        <a:rPr lang="de-DE" dirty="0"/>
                        <a:t> Duffy and Anderson (1989)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80048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Mars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19.2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9.8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Waenke</a:t>
                      </a:r>
                      <a:r>
                        <a:rPr lang="de-DE" dirty="0"/>
                        <a:t> and </a:t>
                      </a:r>
                      <a:r>
                        <a:rPr lang="de-DE" dirty="0" err="1"/>
                        <a:t>Dreibus</a:t>
                      </a:r>
                      <a:r>
                        <a:rPr lang="de-DE" dirty="0"/>
                        <a:t> (1988)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6821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Mercury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27.2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8.9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Padovan</a:t>
                      </a:r>
                      <a:r>
                        <a:rPr lang="de-DE" dirty="0"/>
                        <a:t> et al 2014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569212"/>
                  </a:ext>
                </a:extLst>
              </a:tr>
            </a:tbl>
          </a:graphicData>
        </a:graphic>
      </p:graphicFrame>
      <p:sp>
        <p:nvSpPr>
          <p:cNvPr id="7" name="Ellipse 6">
            <a:extLst>
              <a:ext uri="{FF2B5EF4-FFF2-40B4-BE49-F238E27FC236}">
                <a16:creationId xmlns:a16="http://schemas.microsoft.com/office/drawing/2014/main" id="{C659B1A4-9EB8-41A8-BAD0-853988082E2F}"/>
              </a:ext>
            </a:extLst>
          </p:cNvPr>
          <p:cNvSpPr/>
          <p:nvPr/>
        </p:nvSpPr>
        <p:spPr>
          <a:xfrm>
            <a:off x="9747294" y="6238043"/>
            <a:ext cx="566733" cy="559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9567732-6F3D-4061-9977-09A784A4E351}"/>
              </a:ext>
            </a:extLst>
          </p:cNvPr>
          <p:cNvSpPr txBox="1"/>
          <p:nvPr/>
        </p:nvSpPr>
        <p:spPr>
          <a:xfrm>
            <a:off x="9716472" y="633888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 Light SemiCondensed" panose="020B0502040204020203" pitchFamily="34" charset="0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endParaRPr lang="de-DE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018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hteck 41">
            <a:extLst>
              <a:ext uri="{FF2B5EF4-FFF2-40B4-BE49-F238E27FC236}">
                <a16:creationId xmlns:a16="http://schemas.microsoft.com/office/drawing/2014/main" id="{8080DAE1-A997-40FE-94B3-09EC5196A121}"/>
              </a:ext>
            </a:extLst>
          </p:cNvPr>
          <p:cNvSpPr/>
          <p:nvPr/>
        </p:nvSpPr>
        <p:spPr>
          <a:xfrm>
            <a:off x="5218046" y="1615211"/>
            <a:ext cx="5076660" cy="498343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8028BD5-9562-4A27-8862-25DD7D3D99BB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FC7DC1-18C6-4DC6-9FEF-763A998A57E6}"/>
              </a:ext>
            </a:extLst>
          </p:cNvPr>
          <p:cNvSpPr txBox="1"/>
          <p:nvPr/>
        </p:nvSpPr>
        <p:spPr>
          <a:xfrm>
            <a:off x="4206258" y="179972"/>
            <a:ext cx="448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Partition </a:t>
            </a:r>
            <a:r>
              <a:rPr lang="de-DE" sz="2800" b="1" dirty="0" err="1">
                <a:latin typeface="+mj-lt"/>
              </a:rPr>
              <a:t>coefficient</a:t>
            </a:r>
            <a:r>
              <a:rPr lang="de-DE" sz="2800" b="1" dirty="0">
                <a:latin typeface="+mj-lt"/>
              </a:rPr>
              <a:t> (D) </a:t>
            </a:r>
            <a:r>
              <a:rPr lang="de-DE" sz="2800" b="1" dirty="0" err="1">
                <a:latin typeface="+mj-lt"/>
              </a:rPr>
              <a:t>ranges</a:t>
            </a:r>
            <a:endParaRPr lang="de-DE" sz="2800" b="1" dirty="0">
              <a:latin typeface="+mj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92A91B-B6B7-4BE8-9FDB-25060F7CC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8" y="1757656"/>
            <a:ext cx="2985880" cy="17948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6084A77-24B6-4077-85C4-5FA7EB72DBDD}"/>
              </a:ext>
            </a:extLst>
          </p:cNvPr>
          <p:cNvSpPr txBox="1"/>
          <p:nvPr/>
        </p:nvSpPr>
        <p:spPr>
          <a:xfrm>
            <a:off x="876300" y="1323689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Meltzone</a:t>
            </a:r>
            <a:r>
              <a:rPr lang="de-DE" b="1" dirty="0"/>
              <a:t> in SL Earth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7D99AE-5E7D-49A6-A79E-DBA04AC3D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6"/>
          <a:stretch/>
        </p:blipFill>
        <p:spPr>
          <a:xfrm>
            <a:off x="5251405" y="5966039"/>
            <a:ext cx="4860020" cy="57524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A37DA388-0606-43C2-8FFF-062C337FB002}"/>
              </a:ext>
            </a:extLst>
          </p:cNvPr>
          <p:cNvSpPr txBox="1"/>
          <p:nvPr/>
        </p:nvSpPr>
        <p:spPr>
          <a:xfrm>
            <a:off x="5716694" y="1628207"/>
            <a:ext cx="239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clinopyroxene</a:t>
            </a:r>
            <a:r>
              <a:rPr lang="de-DE" dirty="0"/>
              <a:t>/</a:t>
            </a:r>
            <a:r>
              <a:rPr lang="de-DE" dirty="0" err="1"/>
              <a:t>melt</a:t>
            </a:r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50CA842C-D7FC-43C2-B379-B4524D8ACC6B}"/>
              </a:ext>
            </a:extLst>
          </p:cNvPr>
          <p:cNvSpPr txBox="1"/>
          <p:nvPr/>
        </p:nvSpPr>
        <p:spPr>
          <a:xfrm>
            <a:off x="8005700" y="1635202"/>
            <a:ext cx="239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Bulk</a:t>
            </a:r>
            <a:r>
              <a:rPr lang="de-DE" dirty="0"/>
              <a:t> </a:t>
            </a:r>
            <a:r>
              <a:rPr lang="de-DE" dirty="0" err="1"/>
              <a:t>mineral</a:t>
            </a:r>
            <a:r>
              <a:rPr lang="de-DE" dirty="0"/>
              <a:t>/</a:t>
            </a:r>
            <a:r>
              <a:rPr lang="de-DE" dirty="0" err="1"/>
              <a:t>melt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2D1CEEA-E17A-48B3-915F-D6F92D4D0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4097280"/>
            <a:ext cx="2932807" cy="176295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18A3176-4723-4578-93D1-B3AA3FA558EC}"/>
              </a:ext>
            </a:extLst>
          </p:cNvPr>
          <p:cNvSpPr txBox="1"/>
          <p:nvPr/>
        </p:nvSpPr>
        <p:spPr>
          <a:xfrm>
            <a:off x="876300" y="3699591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Meltzone</a:t>
            </a:r>
            <a:r>
              <a:rPr lang="de-DE" b="1" dirty="0"/>
              <a:t> in ML Earth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1120E33-307B-47DB-9D97-B1BFB53CA0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87778" r="15790"/>
          <a:stretch/>
        </p:blipFill>
        <p:spPr>
          <a:xfrm>
            <a:off x="608707" y="6001519"/>
            <a:ext cx="3691467" cy="750420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2B3E4E94-AB7D-4F86-82DE-D32C47DBF9A0}"/>
              </a:ext>
            </a:extLst>
          </p:cNvPr>
          <p:cNvSpPr/>
          <p:nvPr/>
        </p:nvSpPr>
        <p:spPr>
          <a:xfrm>
            <a:off x="10866120" y="4943470"/>
            <a:ext cx="899160" cy="300567"/>
          </a:xfrm>
          <a:prstGeom prst="roundRect">
            <a:avLst/>
          </a:prstGeom>
          <a:noFill/>
          <a:ln w="28575">
            <a:solidFill>
              <a:srgbClr val="2056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B2F919-6147-4AEC-919F-D2C0BF0D580B}"/>
              </a:ext>
            </a:extLst>
          </p:cNvPr>
          <p:cNvSpPr txBox="1"/>
          <p:nvPr/>
        </p:nvSpPr>
        <p:spPr>
          <a:xfrm>
            <a:off x="4503420" y="1099260"/>
            <a:ext cx="666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 variations across planets and within a single planetary melt zone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D67BEC5-A3D1-4F2D-A3B3-EB9CBDF0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38" b="74082"/>
          <a:stretch/>
        </p:blipFill>
        <p:spPr>
          <a:xfrm>
            <a:off x="5332346" y="1984543"/>
            <a:ext cx="4911478" cy="198278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EB8070A-1DB6-495A-8AF6-D6523AE48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00" b="7340"/>
          <a:stretch/>
        </p:blipFill>
        <p:spPr>
          <a:xfrm>
            <a:off x="5198725" y="3967323"/>
            <a:ext cx="5032400" cy="1952295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152934F-3D8C-48DA-B811-22A44D462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" y="1185174"/>
            <a:ext cx="717930" cy="71793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F29F98A-416F-4A87-8776-36D70D0052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4" y="3685676"/>
            <a:ext cx="591990" cy="596764"/>
          </a:xfrm>
          <a:prstGeom prst="rect">
            <a:avLst/>
          </a:prstGeom>
        </p:spPr>
      </p:pic>
      <p:cxnSp>
        <p:nvCxnSpPr>
          <p:cNvPr id="40" name="Verbinder: gewinkelt 39">
            <a:extLst>
              <a:ext uri="{FF2B5EF4-FFF2-40B4-BE49-F238E27FC236}">
                <a16:creationId xmlns:a16="http://schemas.microsoft.com/office/drawing/2014/main" id="{B43C0D57-DDB8-4C7A-A935-CC774588C99F}"/>
              </a:ext>
            </a:extLst>
          </p:cNvPr>
          <p:cNvCxnSpPr>
            <a:cxnSpLocks/>
          </p:cNvCxnSpPr>
          <p:nvPr/>
        </p:nvCxnSpPr>
        <p:spPr>
          <a:xfrm>
            <a:off x="2275840" y="4282440"/>
            <a:ext cx="4355966" cy="1232863"/>
          </a:xfrm>
          <a:prstGeom prst="bentConnector3">
            <a:avLst/>
          </a:prstGeom>
          <a:ln w="38100">
            <a:solidFill>
              <a:srgbClr val="544F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B870EC6C-8B92-4EEA-A594-63E20BAA3D6F}"/>
              </a:ext>
            </a:extLst>
          </p:cNvPr>
          <p:cNvCxnSpPr>
            <a:cxnSpLocks/>
          </p:cNvCxnSpPr>
          <p:nvPr/>
        </p:nvCxnSpPr>
        <p:spPr>
          <a:xfrm>
            <a:off x="1808480" y="2244462"/>
            <a:ext cx="4484328" cy="191855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llipse 2">
            <a:extLst>
              <a:ext uri="{FF2B5EF4-FFF2-40B4-BE49-F238E27FC236}">
                <a16:creationId xmlns:a16="http://schemas.microsoft.com/office/drawing/2014/main" id="{BBE42E97-A8DE-46A3-A643-C5EF6D1BC3DA}"/>
              </a:ext>
            </a:extLst>
          </p:cNvPr>
          <p:cNvSpPr/>
          <p:nvPr/>
        </p:nvSpPr>
        <p:spPr>
          <a:xfrm>
            <a:off x="9747294" y="6238043"/>
            <a:ext cx="566733" cy="559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7DD8578-4093-432C-BBCD-A6A9F9C8642D}"/>
              </a:ext>
            </a:extLst>
          </p:cNvPr>
          <p:cNvSpPr txBox="1"/>
          <p:nvPr/>
        </p:nvSpPr>
        <p:spPr>
          <a:xfrm>
            <a:off x="9716472" y="633888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 Light SemiCondensed" panose="020B0502040204020203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endParaRPr lang="de-DE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9805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extLst>
              <a:ext uri="{FF2B5EF4-FFF2-40B4-BE49-F238E27FC236}">
                <a16:creationId xmlns:a16="http://schemas.microsoft.com/office/drawing/2014/main" id="{9816FC7B-629E-4389-A9E5-E2EBB8D551E6}"/>
              </a:ext>
            </a:extLst>
          </p:cNvPr>
          <p:cNvSpPr/>
          <p:nvPr/>
        </p:nvSpPr>
        <p:spPr>
          <a:xfrm>
            <a:off x="4215531" y="1042365"/>
            <a:ext cx="6166517" cy="574071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2921AA62-FFB7-4E32-9BAF-DFFAE405EE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30" b="29588"/>
          <a:stretch/>
        </p:blipFill>
        <p:spPr>
          <a:xfrm>
            <a:off x="4215532" y="1344775"/>
            <a:ext cx="6166518" cy="4749064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718DE04A-BF78-49A8-AC8C-9C9A024A7212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82A211A-8523-4989-9DA8-86F5110B3C72}"/>
              </a:ext>
            </a:extLst>
          </p:cNvPr>
          <p:cNvSpPr txBox="1"/>
          <p:nvPr/>
        </p:nvSpPr>
        <p:spPr>
          <a:xfrm>
            <a:off x="4370644" y="200581"/>
            <a:ext cx="31727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U and Th </a:t>
            </a:r>
            <a:r>
              <a:rPr lang="de-DE" sz="2800" b="1" dirty="0" err="1">
                <a:latin typeface="+mj-lt"/>
              </a:rPr>
              <a:t>Partitioning</a:t>
            </a:r>
            <a:endParaRPr lang="de-DE" sz="2800" b="1" dirty="0">
              <a:latin typeface="+mj-lt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130F0F17-D694-4B47-8AF1-8272629AD6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8" y="1757656"/>
            <a:ext cx="2985880" cy="179485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F7F76B9E-15FE-4131-B80A-21260C4C16F5}"/>
              </a:ext>
            </a:extLst>
          </p:cNvPr>
          <p:cNvSpPr txBox="1"/>
          <p:nvPr/>
        </p:nvSpPr>
        <p:spPr>
          <a:xfrm>
            <a:off x="876300" y="1323689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Meltzone</a:t>
            </a:r>
            <a:r>
              <a:rPr lang="de-DE" b="1" dirty="0"/>
              <a:t> in SL Earth 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2D2F391-08E7-4A7C-B7D6-698D0BE20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7280"/>
            <a:ext cx="2932807" cy="176295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4A61799C-664B-4FDB-8B84-E16EAD555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87778" r="15790"/>
          <a:stretch/>
        </p:blipFill>
        <p:spPr>
          <a:xfrm>
            <a:off x="201014" y="5916486"/>
            <a:ext cx="3691467" cy="75042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F917B6F-92BB-4EBF-9F3B-C3CFD3AF82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" y="1185174"/>
            <a:ext cx="717930" cy="71793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99F4FA1-350A-4787-95D7-7A6B2F0293F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4" y="3685676"/>
            <a:ext cx="591990" cy="596764"/>
          </a:xfrm>
          <a:prstGeom prst="rect">
            <a:avLst/>
          </a:prstGeom>
        </p:spPr>
      </p:pic>
      <p:cxnSp>
        <p:nvCxnSpPr>
          <p:cNvPr id="12" name="Verbinder: gewinkelt 11">
            <a:extLst>
              <a:ext uri="{FF2B5EF4-FFF2-40B4-BE49-F238E27FC236}">
                <a16:creationId xmlns:a16="http://schemas.microsoft.com/office/drawing/2014/main" id="{86E56AE7-6EF6-44BB-839D-9651BD72AC5D}"/>
              </a:ext>
            </a:extLst>
          </p:cNvPr>
          <p:cNvCxnSpPr>
            <a:cxnSpLocks/>
          </p:cNvCxnSpPr>
          <p:nvPr/>
        </p:nvCxnSpPr>
        <p:spPr>
          <a:xfrm>
            <a:off x="1859163" y="4210207"/>
            <a:ext cx="3754237" cy="327793"/>
          </a:xfrm>
          <a:prstGeom prst="bentConnector3">
            <a:avLst/>
          </a:prstGeom>
          <a:ln w="38100">
            <a:solidFill>
              <a:srgbClr val="544F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Verbinder: gewinkelt 12">
            <a:extLst>
              <a:ext uri="{FF2B5EF4-FFF2-40B4-BE49-F238E27FC236}">
                <a16:creationId xmlns:a16="http://schemas.microsoft.com/office/drawing/2014/main" id="{442C7158-8E8C-4FEC-BBA6-0BDD65627769}"/>
              </a:ext>
            </a:extLst>
          </p:cNvPr>
          <p:cNvCxnSpPr>
            <a:cxnSpLocks/>
          </p:cNvCxnSpPr>
          <p:nvPr/>
        </p:nvCxnSpPr>
        <p:spPr>
          <a:xfrm>
            <a:off x="1409700" y="2177761"/>
            <a:ext cx="4066426" cy="87650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fik 15">
            <a:extLst>
              <a:ext uri="{FF2B5EF4-FFF2-40B4-BE49-F238E27FC236}">
                <a16:creationId xmlns:a16="http://schemas.microsoft.com/office/drawing/2014/main" id="{DD5D8668-DECE-4DE4-B352-EA7FDFFE524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6"/>
          <a:stretch/>
        </p:blipFill>
        <p:spPr>
          <a:xfrm>
            <a:off x="4215532" y="6053194"/>
            <a:ext cx="6166518" cy="72988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796A9A43-A847-4C47-AE2A-8B9D6B61EF7C}"/>
              </a:ext>
            </a:extLst>
          </p:cNvPr>
          <p:cNvSpPr txBox="1"/>
          <p:nvPr/>
        </p:nvSpPr>
        <p:spPr>
          <a:xfrm>
            <a:off x="4759006" y="1021817"/>
            <a:ext cx="239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clinopyroxene</a:t>
            </a:r>
            <a:r>
              <a:rPr lang="de-DE" dirty="0"/>
              <a:t>/</a:t>
            </a:r>
            <a:r>
              <a:rPr lang="de-DE" dirty="0" err="1"/>
              <a:t>melt</a:t>
            </a:r>
            <a:endParaRPr lang="de-DE" dirty="0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5DAC7A20-F4DA-43F1-A457-FB0ABD2BE8BA}"/>
              </a:ext>
            </a:extLst>
          </p:cNvPr>
          <p:cNvSpPr txBox="1"/>
          <p:nvPr/>
        </p:nvSpPr>
        <p:spPr>
          <a:xfrm>
            <a:off x="7917097" y="1042365"/>
            <a:ext cx="2396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bulk</a:t>
            </a:r>
            <a:r>
              <a:rPr lang="de-DE" dirty="0"/>
              <a:t> </a:t>
            </a:r>
            <a:r>
              <a:rPr lang="de-DE" dirty="0" err="1"/>
              <a:t>mineral</a:t>
            </a:r>
            <a:r>
              <a:rPr lang="de-DE" dirty="0"/>
              <a:t>/</a:t>
            </a:r>
            <a:r>
              <a:rPr lang="de-DE" dirty="0" err="1"/>
              <a:t>melt</a:t>
            </a:r>
            <a:endParaRPr lang="de-DE" dirty="0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AD90D6F1-9672-4E44-BBC3-17206E8EFB2A}"/>
              </a:ext>
            </a:extLst>
          </p:cNvPr>
          <p:cNvSpPr/>
          <p:nvPr/>
        </p:nvSpPr>
        <p:spPr>
          <a:xfrm>
            <a:off x="9747294" y="6238043"/>
            <a:ext cx="566733" cy="5590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63A2E33-C1CA-4433-833E-C57D923DBC61}"/>
              </a:ext>
            </a:extLst>
          </p:cNvPr>
          <p:cNvSpPr txBox="1"/>
          <p:nvPr/>
        </p:nvSpPr>
        <p:spPr>
          <a:xfrm>
            <a:off x="9716472" y="6338880"/>
            <a:ext cx="622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chemeClr val="bg1"/>
                </a:solidFill>
                <a:latin typeface="Bahnschrift Light SemiCondensed" panose="020B0502040204020203" pitchFamily="34" charset="0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Back</a:t>
            </a:r>
            <a:endParaRPr lang="de-DE" b="1" dirty="0">
              <a:solidFill>
                <a:schemeClr val="bg1"/>
              </a:solidFill>
              <a:latin typeface="Bahnschrift Light Semi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516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92551CD6-8075-43FF-9C1D-2148A3008E45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14" name="Rechteck: abgerundete Ecken 13">
            <a:extLst>
              <a:ext uri="{FF2B5EF4-FFF2-40B4-BE49-F238E27FC236}">
                <a16:creationId xmlns:a16="http://schemas.microsoft.com/office/drawing/2014/main" id="{E03FDBC8-ED4B-4ECE-84D8-24132A81046C}"/>
              </a:ext>
            </a:extLst>
          </p:cNvPr>
          <p:cNvSpPr/>
          <p:nvPr/>
        </p:nvSpPr>
        <p:spPr>
          <a:xfrm>
            <a:off x="1335640" y="2661648"/>
            <a:ext cx="8578922" cy="73427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173C145-BA36-4FBB-A740-850957C719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100" y="891772"/>
            <a:ext cx="10845800" cy="20351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dirty="0"/>
              <a:t>Mineral/</a:t>
            </a:r>
            <a:r>
              <a:rPr lang="de-DE" sz="2400" b="1" dirty="0" err="1"/>
              <a:t>melt</a:t>
            </a:r>
            <a:r>
              <a:rPr lang="de-DE" sz="2400" b="1" dirty="0"/>
              <a:t> </a:t>
            </a:r>
            <a:r>
              <a:rPr lang="de-DE" sz="2400" b="1" dirty="0" err="1"/>
              <a:t>partition</a:t>
            </a:r>
            <a:r>
              <a:rPr lang="de-DE" sz="2400" b="1" dirty="0"/>
              <a:t> </a:t>
            </a:r>
            <a:r>
              <a:rPr lang="de-DE" sz="2400" b="1" dirty="0" err="1"/>
              <a:t>coefficients</a:t>
            </a:r>
            <a:r>
              <a:rPr lang="de-DE" sz="2400" b="1" dirty="0"/>
              <a:t> (D) </a:t>
            </a:r>
            <a:r>
              <a:rPr lang="de-DE" sz="2400" dirty="0" err="1"/>
              <a:t>determine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amount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redistributed</a:t>
            </a:r>
            <a:r>
              <a:rPr lang="de-DE" sz="2400" dirty="0"/>
              <a:t> </a:t>
            </a:r>
            <a:r>
              <a:rPr lang="de-DE" sz="2400" dirty="0" err="1"/>
              <a:t>elements</a:t>
            </a:r>
            <a:r>
              <a:rPr lang="de-DE" sz="2400" dirty="0"/>
              <a:t> </a:t>
            </a:r>
            <a:r>
              <a:rPr lang="de-DE" sz="2400" dirty="0" err="1"/>
              <a:t>from</a:t>
            </a:r>
            <a:r>
              <a:rPr lang="de-DE" sz="2400" dirty="0"/>
              <a:t> solid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dirty="0" err="1"/>
              <a:t>melt</a:t>
            </a:r>
            <a:endParaRPr lang="de-DE" sz="2400" dirty="0"/>
          </a:p>
          <a:p>
            <a:r>
              <a:rPr lang="de-DE" sz="2400" dirty="0"/>
              <a:t>0-1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>
                <a:sym typeface="Wingdings" panose="05000000000000000000" pitchFamily="2" charset="2"/>
              </a:rPr>
              <a:t>incompatile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with</a:t>
            </a:r>
            <a:r>
              <a:rPr lang="de-DE" sz="2400" dirty="0">
                <a:sym typeface="Wingdings" panose="05000000000000000000" pitchFamily="2" charset="2"/>
              </a:rPr>
              <a:t> solid material (a </a:t>
            </a:r>
            <a:r>
              <a:rPr lang="de-DE" sz="2400" dirty="0" err="1">
                <a:sym typeface="Wingdings" panose="05000000000000000000" pitchFamily="2" charset="2"/>
              </a:rPr>
              <a:t>lot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of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redistribution</a:t>
            </a:r>
            <a:r>
              <a:rPr lang="de-DE" sz="2400" dirty="0">
                <a:sym typeface="Wingdings" panose="05000000000000000000" pitchFamily="2" charset="2"/>
              </a:rPr>
              <a:t>)</a:t>
            </a:r>
          </a:p>
          <a:p>
            <a:r>
              <a:rPr lang="de-DE" sz="2400" dirty="0">
                <a:sym typeface="Wingdings" panose="05000000000000000000" pitchFamily="2" charset="2"/>
              </a:rPr>
              <a:t>&gt;1  </a:t>
            </a:r>
            <a:r>
              <a:rPr lang="de-DE" sz="2400" dirty="0" err="1">
                <a:sym typeface="Wingdings" panose="05000000000000000000" pitchFamily="2" charset="2"/>
              </a:rPr>
              <a:t>compatible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with</a:t>
            </a:r>
            <a:r>
              <a:rPr lang="de-DE" sz="2400" dirty="0">
                <a:sym typeface="Wingdings" panose="05000000000000000000" pitchFamily="2" charset="2"/>
              </a:rPr>
              <a:t> solid material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7EF739-D8ED-43F6-BA42-746C88FAAC08}"/>
              </a:ext>
            </a:extLst>
          </p:cNvPr>
          <p:cNvSpPr txBox="1"/>
          <p:nvPr/>
        </p:nvSpPr>
        <p:spPr>
          <a:xfrm>
            <a:off x="1137960" y="188014"/>
            <a:ext cx="1035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latin typeface="+mj-lt"/>
              </a:rPr>
              <a:t>Significance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of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partitioniong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caluclations</a:t>
            </a:r>
            <a:r>
              <a:rPr lang="de-DE" sz="2800" b="1" dirty="0">
                <a:latin typeface="+mj-lt"/>
              </a:rPr>
              <a:t> in </a:t>
            </a:r>
            <a:r>
              <a:rPr lang="de-DE" sz="2800" b="1" dirty="0" err="1">
                <a:latin typeface="+mj-lt"/>
              </a:rPr>
              <a:t>interior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evolution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models</a:t>
            </a:r>
            <a:r>
              <a:rPr lang="de-DE" sz="2800" b="1" dirty="0">
                <a:latin typeface="+mj-lt"/>
              </a:rPr>
              <a:t> (1)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500F768C-DF0C-41FD-A876-628C1F33D7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679" y="3748727"/>
            <a:ext cx="5387776" cy="2903623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</p:pic>
      <p:sp>
        <p:nvSpPr>
          <p:cNvPr id="7" name="Pfeil nach rechts 7">
            <a:extLst>
              <a:ext uri="{FF2B5EF4-FFF2-40B4-BE49-F238E27FC236}">
                <a16:creationId xmlns:a16="http://schemas.microsoft.com/office/drawing/2014/main" id="{306F1919-4AD4-4EAF-AB99-1A327F45AB44}"/>
              </a:ext>
            </a:extLst>
          </p:cNvPr>
          <p:cNvSpPr/>
          <p:nvPr/>
        </p:nvSpPr>
        <p:spPr>
          <a:xfrm>
            <a:off x="5458426" y="5070527"/>
            <a:ext cx="671373" cy="607914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Grafik 7" descr="Pfeil Gerade">
            <a:extLst>
              <a:ext uri="{FF2B5EF4-FFF2-40B4-BE49-F238E27FC236}">
                <a16:creationId xmlns:a16="http://schemas.microsoft.com/office/drawing/2014/main" id="{53096944-426B-4CE8-AACE-6096C96F6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4049202" y="4322356"/>
            <a:ext cx="791271" cy="911783"/>
          </a:xfrm>
          <a:prstGeom prst="rect">
            <a:avLst/>
          </a:prstGeom>
        </p:spPr>
      </p:pic>
      <p:pic>
        <p:nvPicPr>
          <p:cNvPr id="9" name="Grafik 8" descr="Pfeil Gerade">
            <a:extLst>
              <a:ext uri="{FF2B5EF4-FFF2-40B4-BE49-F238E27FC236}">
                <a16:creationId xmlns:a16="http://schemas.microsoft.com/office/drawing/2014/main" id="{9CF458F3-EC0A-4E4A-9217-1F98AB5C38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3302443" flipH="1">
            <a:off x="3833849" y="5322017"/>
            <a:ext cx="472288" cy="400534"/>
          </a:xfrm>
          <a:prstGeom prst="rect">
            <a:avLst/>
          </a:prstGeom>
        </p:spPr>
      </p:pic>
      <p:pic>
        <p:nvPicPr>
          <p:cNvPr id="10" name="Grafik 9" descr="Pfeil Gerade">
            <a:extLst>
              <a:ext uri="{FF2B5EF4-FFF2-40B4-BE49-F238E27FC236}">
                <a16:creationId xmlns:a16="http://schemas.microsoft.com/office/drawing/2014/main" id="{141F97CA-FEFE-41FD-AD69-895AD6E16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6680656" flipH="1">
            <a:off x="4456999" y="5389096"/>
            <a:ext cx="390864" cy="380427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77BF6691-9520-4BA7-85C1-4CF1D752D712}"/>
              </a:ext>
            </a:extLst>
          </p:cNvPr>
          <p:cNvSpPr txBox="1"/>
          <p:nvPr/>
        </p:nvSpPr>
        <p:spPr>
          <a:xfrm>
            <a:off x="1001730" y="2670628"/>
            <a:ext cx="924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b="1" dirty="0"/>
              <a:t>In </a:t>
            </a:r>
            <a:r>
              <a:rPr lang="de-DE" sz="2000" b="1" dirty="0" err="1"/>
              <a:t>most</a:t>
            </a:r>
            <a:r>
              <a:rPr lang="de-DE" sz="2000" b="1" dirty="0"/>
              <a:t> </a:t>
            </a:r>
            <a:r>
              <a:rPr lang="de-DE" sz="2000" b="1" dirty="0" err="1"/>
              <a:t>models</a:t>
            </a:r>
            <a:r>
              <a:rPr lang="de-DE" sz="2000" b="1" dirty="0"/>
              <a:t>, </a:t>
            </a:r>
            <a:r>
              <a:rPr lang="de-DE" sz="2000" b="1" dirty="0" err="1"/>
              <a:t>they</a:t>
            </a:r>
            <a:r>
              <a:rPr lang="de-DE" sz="2000" b="1" dirty="0"/>
              <a:t> </a:t>
            </a:r>
            <a:r>
              <a:rPr lang="de-DE" sz="2000" b="1" dirty="0" err="1"/>
              <a:t>are</a:t>
            </a:r>
            <a:r>
              <a:rPr lang="de-DE" sz="2000" b="1" dirty="0"/>
              <a:t> </a:t>
            </a:r>
            <a:r>
              <a:rPr lang="de-DE" sz="2000" b="1" dirty="0" err="1"/>
              <a:t>taken</a:t>
            </a:r>
            <a:r>
              <a:rPr lang="de-DE" sz="2000" b="1" dirty="0"/>
              <a:t> </a:t>
            </a:r>
            <a:r>
              <a:rPr lang="de-DE" sz="2000" b="1" dirty="0" err="1"/>
              <a:t>as</a:t>
            </a:r>
            <a:r>
              <a:rPr lang="de-DE" sz="2000" b="1" dirty="0"/>
              <a:t> </a:t>
            </a:r>
            <a:r>
              <a:rPr lang="de-DE" sz="2000" b="1" dirty="0" err="1"/>
              <a:t>constant</a:t>
            </a:r>
            <a:r>
              <a:rPr lang="de-DE" sz="2000" b="1" dirty="0"/>
              <a:t>. </a:t>
            </a:r>
            <a:r>
              <a:rPr lang="de-DE" sz="2000" b="1" dirty="0" err="1"/>
              <a:t>We</a:t>
            </a:r>
            <a:r>
              <a:rPr lang="de-DE" sz="2000" b="1" dirty="0"/>
              <a:t> </a:t>
            </a:r>
            <a:r>
              <a:rPr lang="de-DE" sz="2000" b="1" dirty="0" err="1"/>
              <a:t>investigate</a:t>
            </a:r>
            <a:r>
              <a:rPr lang="de-DE" sz="2000" b="1" dirty="0"/>
              <a:t> </a:t>
            </a:r>
            <a:r>
              <a:rPr lang="de-DE" sz="2000" b="1" dirty="0" err="1"/>
              <a:t>the</a:t>
            </a:r>
            <a:r>
              <a:rPr lang="de-DE" sz="2000" b="1" dirty="0"/>
              <a:t> </a:t>
            </a:r>
            <a:r>
              <a:rPr lang="de-DE" sz="2000" b="1" dirty="0" err="1"/>
              <a:t>effect</a:t>
            </a:r>
            <a:r>
              <a:rPr lang="de-DE" sz="2000" b="1" dirty="0"/>
              <a:t> </a:t>
            </a:r>
            <a:r>
              <a:rPr lang="de-DE" sz="2000" b="1" dirty="0" err="1"/>
              <a:t>if</a:t>
            </a:r>
            <a:r>
              <a:rPr lang="de-DE" sz="2000" b="1" dirty="0"/>
              <a:t> </a:t>
            </a:r>
            <a:r>
              <a:rPr lang="de-DE" sz="2000" b="1" dirty="0" err="1"/>
              <a:t>we</a:t>
            </a:r>
            <a:r>
              <a:rPr lang="de-DE" sz="2000" b="1" dirty="0"/>
              <a:t> </a:t>
            </a:r>
            <a:r>
              <a:rPr lang="de-DE" sz="2000" b="1" dirty="0" err="1"/>
              <a:t>take</a:t>
            </a:r>
            <a:r>
              <a:rPr lang="de-DE" sz="2000" b="1" dirty="0"/>
              <a:t> </a:t>
            </a:r>
            <a:r>
              <a:rPr lang="de-DE" sz="2000" b="1" dirty="0" err="1"/>
              <a:t>pressure</a:t>
            </a:r>
            <a:r>
              <a:rPr lang="de-DE" sz="2000" b="1" dirty="0"/>
              <a:t>, </a:t>
            </a:r>
            <a:r>
              <a:rPr lang="de-DE" sz="2000" b="1" dirty="0" err="1"/>
              <a:t>temperature</a:t>
            </a:r>
            <a:r>
              <a:rPr lang="de-DE" sz="2000" b="1" dirty="0"/>
              <a:t>, and </a:t>
            </a:r>
            <a:r>
              <a:rPr lang="de-DE" sz="2000" b="1" dirty="0" err="1"/>
              <a:t>composition</a:t>
            </a:r>
            <a:r>
              <a:rPr lang="de-DE" sz="2000" b="1" dirty="0"/>
              <a:t> </a:t>
            </a:r>
            <a:r>
              <a:rPr lang="de-DE" sz="2000" b="1" dirty="0" err="1"/>
              <a:t>into</a:t>
            </a:r>
            <a:r>
              <a:rPr lang="de-DE" sz="2000" b="1" dirty="0"/>
              <a:t> </a:t>
            </a:r>
            <a:r>
              <a:rPr lang="de-DE" sz="2000" b="1" dirty="0" err="1"/>
              <a:t>account</a:t>
            </a:r>
            <a:r>
              <a:rPr lang="de-DE" sz="2000" b="1" dirty="0"/>
              <a:t>.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88023639-3212-4615-9DA1-70FADF89A523}"/>
              </a:ext>
            </a:extLst>
          </p:cNvPr>
          <p:cNvSpPr/>
          <p:nvPr/>
        </p:nvSpPr>
        <p:spPr>
          <a:xfrm>
            <a:off x="10677159" y="3850983"/>
            <a:ext cx="1248141" cy="2765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6698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A1EE9536-EEAE-440F-A5AA-FCE61C5EB503}"/>
              </a:ext>
            </a:extLst>
          </p:cNvPr>
          <p:cNvSpPr/>
          <p:nvPr/>
        </p:nvSpPr>
        <p:spPr>
          <a:xfrm>
            <a:off x="1645920" y="5476773"/>
            <a:ext cx="7498896" cy="1197402"/>
          </a:xfrm>
          <a:prstGeom prst="roundRect">
            <a:avLst/>
          </a:prstGeom>
          <a:solidFill>
            <a:srgbClr val="D1FBFF"/>
          </a:solidFill>
          <a:ln w="28575">
            <a:solidFill>
              <a:schemeClr val="tx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: abgerundete Ecken 12">
            <a:extLst>
              <a:ext uri="{FF2B5EF4-FFF2-40B4-BE49-F238E27FC236}">
                <a16:creationId xmlns:a16="http://schemas.microsoft.com/office/drawing/2014/main" id="{9971E1F1-4450-419B-A31F-82FEC6765CBA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2" name="Rechteck: abgerundete Ecken 1">
            <a:extLst>
              <a:ext uri="{FF2B5EF4-FFF2-40B4-BE49-F238E27FC236}">
                <a16:creationId xmlns:a16="http://schemas.microsoft.com/office/drawing/2014/main" id="{FCCB87FB-60B5-4E0B-AD7A-B855996F27E8}"/>
              </a:ext>
            </a:extLst>
          </p:cNvPr>
          <p:cNvSpPr/>
          <p:nvPr/>
        </p:nvSpPr>
        <p:spPr>
          <a:xfrm>
            <a:off x="10677159" y="3850983"/>
            <a:ext cx="1248141" cy="276517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17EF739-D8ED-43F6-BA42-746C88FAAC08}"/>
              </a:ext>
            </a:extLst>
          </p:cNvPr>
          <p:cNvSpPr txBox="1"/>
          <p:nvPr/>
        </p:nvSpPr>
        <p:spPr>
          <a:xfrm>
            <a:off x="1136850" y="188327"/>
            <a:ext cx="103520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latin typeface="+mj-lt"/>
              </a:rPr>
              <a:t>Significance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of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partitioniong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caluclations</a:t>
            </a:r>
            <a:r>
              <a:rPr lang="de-DE" sz="2800" b="1" dirty="0">
                <a:latin typeface="+mj-lt"/>
              </a:rPr>
              <a:t> in </a:t>
            </a:r>
            <a:r>
              <a:rPr lang="de-DE" sz="2800" b="1" dirty="0" err="1">
                <a:latin typeface="+mj-lt"/>
              </a:rPr>
              <a:t>interior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evolution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models</a:t>
            </a:r>
            <a:r>
              <a:rPr lang="de-DE" sz="2800" b="1" dirty="0">
                <a:latin typeface="+mj-lt"/>
              </a:rPr>
              <a:t> (2)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37953DB-2D77-423A-9DAB-DDCDBF299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111" y="3822263"/>
            <a:ext cx="1441709" cy="1320664"/>
          </a:xfrm>
          <a:prstGeom prst="rect">
            <a:avLst/>
          </a:prstGeom>
          <a:effectLst>
            <a:outerShdw blurRad="76200" dist="50800" dir="9480000" sx="102000" sy="102000" algn="ctr" rotWithShape="0">
              <a:prstClr val="black">
                <a:alpha val="67000"/>
              </a:prstClr>
            </a:outerShdw>
          </a:effectLst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B22E28B-F03E-41C9-93ED-CBCAEED66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588" y="3465849"/>
            <a:ext cx="2295649" cy="2295649"/>
          </a:xfrm>
          <a:prstGeom prst="rect">
            <a:avLst/>
          </a:prstGeom>
          <a:effectLst>
            <a:outerShdw blurRad="63500" dist="12700" dir="11400000" sx="110000" sy="110000" algn="ctr" rotWithShape="0">
              <a:prstClr val="black">
                <a:alpha val="44000"/>
              </a:prstClr>
            </a:outerShdw>
          </a:effectLst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9BA2EEB9-867E-496C-A360-0E8C7BDF7827}"/>
              </a:ext>
            </a:extLst>
          </p:cNvPr>
          <p:cNvSpPr txBox="1"/>
          <p:nvPr/>
        </p:nvSpPr>
        <p:spPr>
          <a:xfrm>
            <a:off x="5860683" y="1833607"/>
            <a:ext cx="4816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Lowers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melting</a:t>
            </a:r>
            <a:r>
              <a:rPr lang="de-DE" sz="2400" dirty="0"/>
              <a:t> </a:t>
            </a:r>
            <a:r>
              <a:rPr lang="de-DE" sz="2400" dirty="0" err="1"/>
              <a:t>temperature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rocks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More H</a:t>
            </a:r>
            <a:r>
              <a:rPr lang="de-DE" sz="2400" baseline="-25000" dirty="0"/>
              <a:t>2</a:t>
            </a:r>
            <a:r>
              <a:rPr lang="de-DE" sz="2400" dirty="0"/>
              <a:t>O in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crust</a:t>
            </a:r>
            <a:r>
              <a:rPr lang="de-DE" sz="2400" dirty="0"/>
              <a:t> </a:t>
            </a:r>
            <a:r>
              <a:rPr lang="de-DE" sz="2400" dirty="0">
                <a:sym typeface="Wingdings" panose="05000000000000000000" pitchFamily="2" charset="2"/>
              </a:rPr>
              <a:t> larger </a:t>
            </a:r>
            <a:r>
              <a:rPr lang="de-DE" sz="2400" dirty="0" err="1">
                <a:sym typeface="Wingdings" panose="05000000000000000000" pitchFamily="2" charset="2"/>
              </a:rPr>
              <a:t>reservoir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for</a:t>
            </a:r>
            <a:r>
              <a:rPr lang="de-DE" sz="2400" dirty="0">
                <a:sym typeface="Wingdings" panose="05000000000000000000" pitchFamily="2" charset="2"/>
              </a:rPr>
              <a:t> outgassing</a:t>
            </a:r>
            <a:endParaRPr lang="de-DE" sz="2400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6603296-22DB-4498-96C0-1A67EB6CF155}"/>
              </a:ext>
            </a:extLst>
          </p:cNvPr>
          <p:cNvSpPr txBox="1"/>
          <p:nvPr/>
        </p:nvSpPr>
        <p:spPr>
          <a:xfrm>
            <a:off x="7048500" y="1253408"/>
            <a:ext cx="2096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>
                <a:solidFill>
                  <a:schemeClr val="accent1">
                    <a:lumMod val="50000"/>
                  </a:schemeClr>
                </a:solidFill>
              </a:rPr>
              <a:t>Water</a:t>
            </a:r>
            <a:endParaRPr lang="de-DE" sz="2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751BE0C-570C-433C-9CCB-CB7668A451AA}"/>
              </a:ext>
            </a:extLst>
          </p:cNvPr>
          <p:cNvSpPr txBox="1"/>
          <p:nvPr/>
        </p:nvSpPr>
        <p:spPr>
          <a:xfrm>
            <a:off x="924034" y="1253409"/>
            <a:ext cx="4648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>
                <a:solidFill>
                  <a:srgbClr val="FF0000"/>
                </a:solidFill>
              </a:rPr>
              <a:t>Heat-</a:t>
            </a:r>
            <a:r>
              <a:rPr lang="de-DE" sz="2400" b="1" dirty="0" err="1">
                <a:solidFill>
                  <a:srgbClr val="FF0000"/>
                </a:solidFill>
              </a:rPr>
              <a:t>producing</a:t>
            </a:r>
            <a:r>
              <a:rPr lang="de-DE" sz="2400" b="1" dirty="0">
                <a:solidFill>
                  <a:srgbClr val="FF0000"/>
                </a:solidFill>
              </a:rPr>
              <a:t> </a:t>
            </a:r>
            <a:r>
              <a:rPr lang="de-DE" sz="2400" b="1" dirty="0" err="1">
                <a:solidFill>
                  <a:srgbClr val="FF0000"/>
                </a:solidFill>
              </a:rPr>
              <a:t>elements</a:t>
            </a:r>
            <a:r>
              <a:rPr lang="de-DE" sz="2400" b="1" dirty="0">
                <a:solidFill>
                  <a:srgbClr val="FF0000"/>
                </a:solidFill>
              </a:rPr>
              <a:t> (HPE)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503F161B-DFA5-44FD-AAE7-F4ACA040D5E5}"/>
              </a:ext>
            </a:extLst>
          </p:cNvPr>
          <p:cNvSpPr txBox="1"/>
          <p:nvPr/>
        </p:nvSpPr>
        <p:spPr>
          <a:xfrm>
            <a:off x="1344204" y="1775184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ym typeface="Wingdings" panose="05000000000000000000" pitchFamily="2" charset="2"/>
              </a:rPr>
              <a:t></a:t>
            </a:r>
            <a:r>
              <a:rPr lang="de-DE" sz="2400" baseline="30000" dirty="0"/>
              <a:t> 40</a:t>
            </a:r>
            <a:r>
              <a:rPr lang="de-DE" sz="2400" dirty="0"/>
              <a:t>K, </a:t>
            </a:r>
            <a:r>
              <a:rPr lang="de-DE" sz="2400" baseline="30000" dirty="0"/>
              <a:t>235</a:t>
            </a:r>
            <a:r>
              <a:rPr lang="de-DE" sz="2400" dirty="0"/>
              <a:t>U, </a:t>
            </a:r>
            <a:r>
              <a:rPr lang="de-DE" sz="2400" baseline="30000" dirty="0"/>
              <a:t>238</a:t>
            </a:r>
            <a:r>
              <a:rPr lang="de-DE" sz="2400" dirty="0"/>
              <a:t>U, </a:t>
            </a:r>
            <a:r>
              <a:rPr lang="de-DE" sz="2400" baseline="30000" dirty="0"/>
              <a:t>232</a:t>
            </a:r>
            <a:r>
              <a:rPr lang="de-DE" sz="2400" dirty="0"/>
              <a:t>Th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8357A6-D2A0-46EB-97D5-DB624735F651}"/>
              </a:ext>
            </a:extLst>
          </p:cNvPr>
          <p:cNvSpPr txBox="1"/>
          <p:nvPr/>
        </p:nvSpPr>
        <p:spPr>
          <a:xfrm>
            <a:off x="647593" y="2488985"/>
            <a:ext cx="48831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Higher HPE </a:t>
            </a:r>
            <a:r>
              <a:rPr lang="de-DE" sz="2400" dirty="0" err="1"/>
              <a:t>abundances</a:t>
            </a:r>
            <a:r>
              <a:rPr lang="de-DE" sz="2400" dirty="0"/>
              <a:t>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/>
              <a:t>increase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temperature</a:t>
            </a:r>
            <a:r>
              <a:rPr lang="de-DE" sz="2400" dirty="0"/>
              <a:t> </a:t>
            </a:r>
            <a:r>
              <a:rPr lang="de-DE" sz="2400" dirty="0">
                <a:sym typeface="Wingdings" panose="05000000000000000000" pitchFamily="2" charset="2"/>
              </a:rPr>
              <a:t> </a:t>
            </a:r>
            <a:r>
              <a:rPr lang="de-DE" sz="2400" dirty="0" err="1"/>
              <a:t>faciliated</a:t>
            </a:r>
            <a:r>
              <a:rPr lang="de-DE" sz="2400" dirty="0"/>
              <a:t> </a:t>
            </a:r>
            <a:r>
              <a:rPr lang="de-DE" sz="2400" dirty="0" err="1"/>
              <a:t>melting</a:t>
            </a:r>
            <a:r>
              <a:rPr lang="de-DE" sz="2400" dirty="0"/>
              <a:t> due </a:t>
            </a:r>
            <a:r>
              <a:rPr lang="de-DE" sz="2400" dirty="0" err="1"/>
              <a:t>to</a:t>
            </a:r>
            <a:r>
              <a:rPr lang="de-DE" sz="2400" dirty="0"/>
              <a:t> </a:t>
            </a:r>
            <a:r>
              <a:rPr lang="de-DE" sz="2400" b="1" dirty="0" err="1"/>
              <a:t>radioactive</a:t>
            </a:r>
            <a:r>
              <a:rPr lang="de-DE" sz="2400" b="1" dirty="0"/>
              <a:t> </a:t>
            </a:r>
            <a:r>
              <a:rPr lang="de-DE" sz="2400" b="1" dirty="0" err="1"/>
              <a:t>decay</a:t>
            </a:r>
            <a:endParaRPr lang="de-DE" sz="2400" b="1" dirty="0"/>
          </a:p>
          <a:p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8F38580-F455-4598-9B90-F80B094FC3F0}"/>
              </a:ext>
            </a:extLst>
          </p:cNvPr>
          <p:cNvSpPr txBox="1"/>
          <p:nvPr/>
        </p:nvSpPr>
        <p:spPr>
          <a:xfrm>
            <a:off x="1885448" y="5548832"/>
            <a:ext cx="82007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We</a:t>
            </a:r>
            <a:r>
              <a:rPr lang="de-DE" sz="2400" dirty="0"/>
              <a:t> </a:t>
            </a:r>
            <a:r>
              <a:rPr lang="de-DE" sz="2400" dirty="0" err="1"/>
              <a:t>focus</a:t>
            </a:r>
            <a:r>
              <a:rPr lang="de-DE" sz="2400" dirty="0"/>
              <a:t> on </a:t>
            </a:r>
            <a:r>
              <a:rPr lang="de-DE" sz="2400" b="1" dirty="0" err="1"/>
              <a:t>clinopyroxene</a:t>
            </a:r>
            <a:r>
              <a:rPr lang="de-DE" sz="2400" dirty="0"/>
              <a:t>/</a:t>
            </a:r>
            <a:r>
              <a:rPr lang="de-DE" sz="2400" dirty="0" err="1"/>
              <a:t>melt</a:t>
            </a:r>
            <a:r>
              <a:rPr lang="de-DE" sz="2400" dirty="0"/>
              <a:t> D </a:t>
            </a:r>
            <a:r>
              <a:rPr lang="de-DE" sz="2400" dirty="0" err="1"/>
              <a:t>modeling</a:t>
            </a:r>
            <a:r>
              <a:rPr lang="de-DE" sz="2400" dirty="0"/>
              <a:t> </a:t>
            </a:r>
            <a:r>
              <a:rPr lang="de-DE" sz="2400" dirty="0" err="1"/>
              <a:t>because</a:t>
            </a:r>
            <a:r>
              <a:rPr lang="de-DE" sz="2400" dirty="0"/>
              <a:t>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takes</a:t>
            </a:r>
            <a:r>
              <a:rPr lang="de-DE" sz="2000" dirty="0"/>
              <a:t> </a:t>
            </a:r>
            <a:r>
              <a:rPr lang="de-DE" sz="2000" dirty="0" err="1"/>
              <a:t>up</a:t>
            </a:r>
            <a:r>
              <a:rPr lang="de-DE" sz="2000" dirty="0"/>
              <a:t> </a:t>
            </a:r>
            <a:r>
              <a:rPr lang="de-DE" sz="2000" dirty="0" err="1"/>
              <a:t>most</a:t>
            </a:r>
            <a:r>
              <a:rPr lang="de-DE" sz="2000" dirty="0"/>
              <a:t> trace </a:t>
            </a:r>
            <a:r>
              <a:rPr lang="de-DE" sz="2000" dirty="0" err="1"/>
              <a:t>elements</a:t>
            </a:r>
            <a:r>
              <a:rPr lang="de-DE" sz="2000" dirty="0"/>
              <a:t> </a:t>
            </a:r>
            <a:r>
              <a:rPr lang="de-DE" sz="2000" dirty="0" err="1"/>
              <a:t>inside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Earth‘s</a:t>
            </a:r>
            <a:r>
              <a:rPr lang="de-DE" sz="2000" dirty="0"/>
              <a:t> </a:t>
            </a:r>
            <a:r>
              <a:rPr lang="de-DE" sz="2000" dirty="0" err="1"/>
              <a:t>upper</a:t>
            </a:r>
            <a:r>
              <a:rPr lang="de-DE" sz="2000" dirty="0"/>
              <a:t> </a:t>
            </a:r>
            <a:r>
              <a:rPr lang="de-DE" sz="2000" dirty="0" err="1"/>
              <a:t>mantle</a:t>
            </a:r>
            <a:r>
              <a:rPr lang="de-DE" sz="2000" dirty="0"/>
              <a:t>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000" dirty="0" err="1"/>
              <a:t>It</a:t>
            </a:r>
            <a:r>
              <a:rPr lang="de-DE" sz="2000" dirty="0"/>
              <a:t> </a:t>
            </a:r>
            <a:r>
              <a:rPr lang="de-DE" sz="2000" dirty="0" err="1"/>
              <a:t>has</a:t>
            </a:r>
            <a:r>
              <a:rPr lang="de-DE" sz="2000" dirty="0"/>
              <a:t> </a:t>
            </a:r>
            <a:r>
              <a:rPr lang="de-DE" sz="2000" dirty="0" err="1"/>
              <a:t>one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</a:t>
            </a:r>
            <a:r>
              <a:rPr lang="de-DE" sz="2000" dirty="0" err="1"/>
              <a:t>largest</a:t>
            </a:r>
            <a:r>
              <a:rPr lang="de-DE" sz="2000" dirty="0"/>
              <a:t> D </a:t>
            </a:r>
            <a:r>
              <a:rPr lang="de-DE" sz="2000" dirty="0" err="1"/>
              <a:t>variations</a:t>
            </a:r>
            <a:r>
              <a:rPr lang="de-DE" sz="2000" dirty="0"/>
              <a:t> vor P-t-X </a:t>
            </a:r>
            <a:r>
              <a:rPr lang="de-DE" sz="2000" dirty="0" err="1"/>
              <a:t>conditions</a:t>
            </a:r>
            <a:r>
              <a:rPr lang="de-DE" sz="2000" dirty="0"/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803968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1C502E57-A410-4492-90BB-F09099E00E0B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8856F7DD-4580-4508-A14D-F15B9C57D54F}"/>
              </a:ext>
            </a:extLst>
          </p:cNvPr>
          <p:cNvSpPr/>
          <p:nvPr/>
        </p:nvSpPr>
        <p:spPr>
          <a:xfrm>
            <a:off x="4416527" y="5587314"/>
            <a:ext cx="5950097" cy="1124470"/>
          </a:xfrm>
          <a:prstGeom prst="roundRect">
            <a:avLst/>
          </a:pr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981765707">
                  <a:custGeom>
                    <a:avLst/>
                    <a:gdLst>
                      <a:gd name="connsiteX0" fmla="*/ 0 w 5816600"/>
                      <a:gd name="connsiteY0" fmla="*/ 187415 h 1124470"/>
                      <a:gd name="connsiteX1" fmla="*/ 187415 w 5816600"/>
                      <a:gd name="connsiteY1" fmla="*/ 0 h 1124470"/>
                      <a:gd name="connsiteX2" fmla="*/ 5629185 w 5816600"/>
                      <a:gd name="connsiteY2" fmla="*/ 0 h 1124470"/>
                      <a:gd name="connsiteX3" fmla="*/ 5816600 w 5816600"/>
                      <a:gd name="connsiteY3" fmla="*/ 187415 h 1124470"/>
                      <a:gd name="connsiteX4" fmla="*/ 5816600 w 5816600"/>
                      <a:gd name="connsiteY4" fmla="*/ 937055 h 1124470"/>
                      <a:gd name="connsiteX5" fmla="*/ 5629185 w 5816600"/>
                      <a:gd name="connsiteY5" fmla="*/ 1124470 h 1124470"/>
                      <a:gd name="connsiteX6" fmla="*/ 187415 w 5816600"/>
                      <a:gd name="connsiteY6" fmla="*/ 1124470 h 1124470"/>
                      <a:gd name="connsiteX7" fmla="*/ 0 w 5816600"/>
                      <a:gd name="connsiteY7" fmla="*/ 937055 h 1124470"/>
                      <a:gd name="connsiteX8" fmla="*/ 0 w 5816600"/>
                      <a:gd name="connsiteY8" fmla="*/ 187415 h 11244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816600" h="1124470" extrusionOk="0">
                        <a:moveTo>
                          <a:pt x="0" y="187415"/>
                        </a:moveTo>
                        <a:cubicBezTo>
                          <a:pt x="-8427" y="98694"/>
                          <a:pt x="69313" y="-6027"/>
                          <a:pt x="187415" y="0"/>
                        </a:cubicBezTo>
                        <a:cubicBezTo>
                          <a:pt x="1873591" y="-60713"/>
                          <a:pt x="3867413" y="61072"/>
                          <a:pt x="5629185" y="0"/>
                        </a:cubicBezTo>
                        <a:cubicBezTo>
                          <a:pt x="5725140" y="2524"/>
                          <a:pt x="5807796" y="94320"/>
                          <a:pt x="5816600" y="187415"/>
                        </a:cubicBezTo>
                        <a:cubicBezTo>
                          <a:pt x="5774612" y="297663"/>
                          <a:pt x="5844911" y="840336"/>
                          <a:pt x="5816600" y="937055"/>
                        </a:cubicBezTo>
                        <a:cubicBezTo>
                          <a:pt x="5824686" y="1032876"/>
                          <a:pt x="5736815" y="1124742"/>
                          <a:pt x="5629185" y="1124470"/>
                        </a:cubicBezTo>
                        <a:cubicBezTo>
                          <a:pt x="3742741" y="1050699"/>
                          <a:pt x="2246278" y="968587"/>
                          <a:pt x="187415" y="1124470"/>
                        </a:cubicBezTo>
                        <a:cubicBezTo>
                          <a:pt x="98708" y="1126616"/>
                          <a:pt x="-14911" y="1033756"/>
                          <a:pt x="0" y="937055"/>
                        </a:cubicBezTo>
                        <a:cubicBezTo>
                          <a:pt x="19853" y="787744"/>
                          <a:pt x="-54768" y="463725"/>
                          <a:pt x="0" y="187415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89E490-34D3-4A3C-AEEB-B9EBD3A372FC}"/>
              </a:ext>
            </a:extLst>
          </p:cNvPr>
          <p:cNvSpPr txBox="1"/>
          <p:nvPr/>
        </p:nvSpPr>
        <p:spPr>
          <a:xfrm>
            <a:off x="3739342" y="200581"/>
            <a:ext cx="48753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Partition </a:t>
            </a:r>
            <a:r>
              <a:rPr lang="de-DE" sz="2800" b="1" dirty="0" err="1">
                <a:latin typeface="+mj-lt"/>
              </a:rPr>
              <a:t>coefficient</a:t>
            </a:r>
            <a:r>
              <a:rPr lang="de-DE" sz="2800" b="1" dirty="0">
                <a:latin typeface="+mj-lt"/>
              </a:rPr>
              <a:t> (D) </a:t>
            </a:r>
            <a:r>
              <a:rPr lang="de-DE" sz="2800" b="1" dirty="0" err="1">
                <a:latin typeface="+mj-lt"/>
              </a:rPr>
              <a:t>modeling</a:t>
            </a:r>
            <a:endParaRPr lang="de-DE" sz="2800" b="1" dirty="0">
              <a:latin typeface="+mj-lt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13E46B8-B11B-490B-AA2E-EEF4D8CF110F}"/>
              </a:ext>
            </a:extLst>
          </p:cNvPr>
          <p:cNvSpPr txBox="1"/>
          <p:nvPr/>
        </p:nvSpPr>
        <p:spPr>
          <a:xfrm>
            <a:off x="261005" y="897831"/>
            <a:ext cx="5720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Sodium </a:t>
            </a:r>
            <a:r>
              <a:rPr lang="de-DE" sz="2000" b="1" dirty="0" err="1"/>
              <a:t>partitioning</a:t>
            </a:r>
            <a:r>
              <a:rPr lang="de-DE" sz="2000" b="1" dirty="0"/>
              <a:t> </a:t>
            </a:r>
            <a:r>
              <a:rPr lang="de-DE" sz="2000" b="1" dirty="0" err="1"/>
              <a:t>between</a:t>
            </a:r>
            <a:r>
              <a:rPr lang="de-DE" sz="2000" b="1" dirty="0"/>
              <a:t> </a:t>
            </a:r>
            <a:r>
              <a:rPr lang="de-DE" sz="2000" b="1" dirty="0" err="1"/>
              <a:t>clinopyroxene</a:t>
            </a:r>
            <a:r>
              <a:rPr lang="de-DE" sz="2000" b="1" dirty="0"/>
              <a:t>/</a:t>
            </a:r>
            <a:r>
              <a:rPr lang="de-DE" sz="2000" b="1" dirty="0" err="1"/>
              <a:t>melt</a:t>
            </a:r>
            <a:endParaRPr lang="de-DE" sz="2000" b="1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CC2D41-8D98-42E5-A372-99677ED91D7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232" y="5495867"/>
            <a:ext cx="964455" cy="11991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92C8C47-EB5C-40CE-ACA2-FE69E0E4B8A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67" y="5495867"/>
            <a:ext cx="964456" cy="1199140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C9AFEFA6-A73E-485A-A0AA-7314E5C0EFE6}"/>
              </a:ext>
            </a:extLst>
          </p:cNvPr>
          <p:cNvSpPr/>
          <p:nvPr/>
        </p:nvSpPr>
        <p:spPr>
          <a:xfrm>
            <a:off x="789898" y="6466781"/>
            <a:ext cx="776817" cy="182033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6CA503E5-DC2E-45C2-9B7F-3027DD419AC7}"/>
              </a:ext>
            </a:extLst>
          </p:cNvPr>
          <p:cNvSpPr/>
          <p:nvPr/>
        </p:nvSpPr>
        <p:spPr>
          <a:xfrm>
            <a:off x="2246641" y="6466780"/>
            <a:ext cx="776817" cy="182033"/>
          </a:xfrm>
          <a:prstGeom prst="rect">
            <a:avLst/>
          </a:prstGeom>
          <a:solidFill>
            <a:srgbClr val="1D4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04EE029D-A3C1-4112-9413-14CAF24516E7}"/>
              </a:ext>
            </a:extLst>
          </p:cNvPr>
          <p:cNvSpPr txBox="1"/>
          <p:nvPr/>
        </p:nvSpPr>
        <p:spPr>
          <a:xfrm>
            <a:off x="760518" y="6432622"/>
            <a:ext cx="8001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50" dirty="0" err="1">
                <a:solidFill>
                  <a:schemeClr val="bg1"/>
                </a:solidFill>
              </a:rPr>
              <a:t>Publication</a:t>
            </a:r>
            <a:endParaRPr lang="de-DE" sz="1050" dirty="0">
              <a:solidFill>
                <a:schemeClr val="bg1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ACCA5F3E-4F29-4995-9D1E-9C1490700B0A}"/>
              </a:ext>
            </a:extLst>
          </p:cNvPr>
          <p:cNvSpPr txBox="1"/>
          <p:nvPr/>
        </p:nvSpPr>
        <p:spPr>
          <a:xfrm>
            <a:off x="2130000" y="6438973"/>
            <a:ext cx="13176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chemeClr val="bg1"/>
                </a:solidFill>
              </a:rPr>
              <a:t>Open Source Code</a:t>
            </a:r>
          </a:p>
        </p:txBody>
      </p:sp>
      <p:sp>
        <p:nvSpPr>
          <p:cNvPr id="17" name="Rechteck: abgerundete Ecken 16">
            <a:extLst>
              <a:ext uri="{FF2B5EF4-FFF2-40B4-BE49-F238E27FC236}">
                <a16:creationId xmlns:a16="http://schemas.microsoft.com/office/drawing/2014/main" id="{3823E4A8-A492-41A2-A5CA-BCAEC1D5FE13}"/>
              </a:ext>
            </a:extLst>
          </p:cNvPr>
          <p:cNvSpPr/>
          <p:nvPr/>
        </p:nvSpPr>
        <p:spPr>
          <a:xfrm>
            <a:off x="10911531" y="4369869"/>
            <a:ext cx="873175" cy="288759"/>
          </a:xfrm>
          <a:prstGeom prst="roundRect">
            <a:avLst/>
          </a:prstGeom>
          <a:noFill/>
          <a:ln w="28575">
            <a:solidFill>
              <a:srgbClr val="9237A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BAAC560-4197-467B-828B-724B44E0CDD8}"/>
              </a:ext>
            </a:extLst>
          </p:cNvPr>
          <p:cNvSpPr txBox="1"/>
          <p:nvPr/>
        </p:nvSpPr>
        <p:spPr>
          <a:xfrm>
            <a:off x="4523431" y="5612830"/>
            <a:ext cx="6388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Cerium</a:t>
            </a:r>
            <a:r>
              <a:rPr lang="de-DE" sz="2000" dirty="0"/>
              <a:t> </a:t>
            </a:r>
            <a:r>
              <a:rPr lang="de-DE" sz="2000" dirty="0" err="1"/>
              <a:t>exhibits</a:t>
            </a:r>
            <a:r>
              <a:rPr lang="de-DE" sz="2000" dirty="0"/>
              <a:t> </a:t>
            </a:r>
            <a:r>
              <a:rPr lang="de-DE" sz="2000" dirty="0" err="1"/>
              <a:t>similar</a:t>
            </a:r>
            <a:r>
              <a:rPr lang="de-DE" sz="2000" dirty="0"/>
              <a:t> </a:t>
            </a:r>
            <a:r>
              <a:rPr lang="de-DE" sz="2000" dirty="0" err="1"/>
              <a:t>redistribution</a:t>
            </a:r>
            <a:r>
              <a:rPr lang="de-DE" sz="2000" dirty="0"/>
              <a:t> </a:t>
            </a:r>
            <a:r>
              <a:rPr lang="de-DE" sz="2000" dirty="0" err="1"/>
              <a:t>behavior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H</a:t>
            </a:r>
            <a:r>
              <a:rPr lang="de-DE" sz="2000" baseline="-25000" dirty="0"/>
              <a:t>2</a:t>
            </a:r>
            <a:r>
              <a:rPr lang="de-DE" sz="2000" dirty="0"/>
              <a:t>O </a:t>
            </a:r>
            <a:r>
              <a:rPr lang="de-DE" sz="2000" i="1" dirty="0"/>
              <a:t>(</a:t>
            </a:r>
            <a:r>
              <a:rPr lang="de-DE" sz="2000" i="1" dirty="0" err="1"/>
              <a:t>Aubaud</a:t>
            </a:r>
            <a:r>
              <a:rPr lang="de-DE" sz="2000" i="1" dirty="0"/>
              <a:t> et al., 2004 ; Hauri et al., 2006)</a:t>
            </a:r>
            <a:r>
              <a:rPr lang="de-DE" sz="2000" dirty="0"/>
              <a:t>, and </a:t>
            </a:r>
            <a:r>
              <a:rPr lang="de-DE" sz="2000" dirty="0" err="1"/>
              <a:t>therefore</a:t>
            </a:r>
            <a:r>
              <a:rPr lang="de-DE" sz="2000" dirty="0"/>
              <a:t> </a:t>
            </a:r>
            <a:r>
              <a:rPr lang="de-DE" sz="2000" dirty="0" err="1"/>
              <a:t>functions</a:t>
            </a:r>
            <a:r>
              <a:rPr lang="de-DE" sz="2000" dirty="0"/>
              <a:t> </a:t>
            </a:r>
            <a:r>
              <a:rPr lang="de-DE" sz="2000" dirty="0" err="1"/>
              <a:t>here</a:t>
            </a:r>
            <a:r>
              <a:rPr lang="de-DE" sz="2000" dirty="0"/>
              <a:t> </a:t>
            </a:r>
            <a:r>
              <a:rPr lang="de-DE" sz="2000" dirty="0" err="1"/>
              <a:t>as</a:t>
            </a:r>
            <a:r>
              <a:rPr lang="de-DE" sz="2000" dirty="0"/>
              <a:t> a </a:t>
            </a:r>
            <a:r>
              <a:rPr lang="de-DE" sz="2000" b="1" dirty="0" err="1"/>
              <a:t>water</a:t>
            </a:r>
            <a:r>
              <a:rPr lang="de-DE" sz="2000" b="1" dirty="0"/>
              <a:t> </a:t>
            </a:r>
            <a:r>
              <a:rPr lang="de-DE" sz="2000" b="1" dirty="0" err="1"/>
              <a:t>analogue</a:t>
            </a:r>
            <a:r>
              <a:rPr lang="de-DE" sz="2000" b="1" dirty="0"/>
              <a:t> </a:t>
            </a:r>
            <a:r>
              <a:rPr lang="de-DE" sz="2000" dirty="0" err="1"/>
              <a:t>partitioning</a:t>
            </a:r>
            <a:r>
              <a:rPr lang="de-DE" sz="2000" dirty="0"/>
              <a:t>.</a:t>
            </a:r>
            <a:endParaRPr lang="de-DE" sz="2000" i="1" dirty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1FB8572-AB4B-4FE6-813F-3881AEA5B29F}"/>
              </a:ext>
            </a:extLst>
          </p:cNvPr>
          <p:cNvSpPr txBox="1"/>
          <p:nvPr/>
        </p:nvSpPr>
        <p:spPr>
          <a:xfrm>
            <a:off x="760518" y="5202053"/>
            <a:ext cx="3192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/>
              <a:t>Schmidt and Noack, 2021</a:t>
            </a:r>
          </a:p>
        </p:txBody>
      </p:sp>
      <p:pic>
        <p:nvPicPr>
          <p:cNvPr id="24" name="Inhaltsplatzhalter 4">
            <a:extLst>
              <a:ext uri="{FF2B5EF4-FFF2-40B4-BE49-F238E27FC236}">
                <a16:creationId xmlns:a16="http://schemas.microsoft.com/office/drawing/2014/main" id="{978BEA0A-7647-4691-8953-AA6DA2F2F1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54" y="1344514"/>
            <a:ext cx="5081287" cy="3810966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8ED85925-C96C-42AF-B76C-9A6C933EC274}"/>
              </a:ext>
            </a:extLst>
          </p:cNvPr>
          <p:cNvSpPr txBox="1"/>
          <p:nvPr/>
        </p:nvSpPr>
        <p:spPr>
          <a:xfrm>
            <a:off x="5551306" y="1245170"/>
            <a:ext cx="5236559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b="1" dirty="0" err="1"/>
              <a:t>Cpx</a:t>
            </a:r>
            <a:r>
              <a:rPr lang="de-DE" sz="2400" b="1" dirty="0"/>
              <a:t>/</a:t>
            </a:r>
            <a:r>
              <a:rPr lang="de-DE" sz="2400" b="1" dirty="0" err="1"/>
              <a:t>melt</a:t>
            </a:r>
            <a:r>
              <a:rPr lang="de-DE" sz="2400" b="1" dirty="0"/>
              <a:t> </a:t>
            </a:r>
            <a:r>
              <a:rPr lang="de-DE" sz="2400" b="1" dirty="0" err="1"/>
              <a:t>partition</a:t>
            </a:r>
            <a:r>
              <a:rPr lang="de-DE" sz="2400" b="1" dirty="0"/>
              <a:t> </a:t>
            </a:r>
            <a:r>
              <a:rPr lang="de-DE" sz="2400" b="1" dirty="0" err="1"/>
              <a:t>coefficient</a:t>
            </a:r>
            <a:r>
              <a:rPr lang="de-DE" sz="2400" b="1" dirty="0"/>
              <a:t> </a:t>
            </a:r>
            <a:r>
              <a:rPr lang="de-DE" sz="2400" dirty="0" err="1"/>
              <a:t>model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</a:t>
            </a:r>
            <a:r>
              <a:rPr lang="de-DE" sz="2400" dirty="0" err="1"/>
              <a:t>based</a:t>
            </a:r>
            <a:r>
              <a:rPr lang="de-DE" sz="2400" dirty="0"/>
              <a:t> on </a:t>
            </a:r>
            <a:r>
              <a:rPr lang="de-DE" sz="2400" i="1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Wood and </a:t>
            </a:r>
            <a:r>
              <a:rPr lang="de-DE" sz="2400" i="1" dirty="0" err="1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Blundy</a:t>
            </a:r>
            <a:r>
              <a:rPr lang="de-DE" sz="2400" i="1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(2014)</a:t>
            </a:r>
            <a:r>
              <a:rPr lang="de-DE" sz="2400" i="1" dirty="0"/>
              <a:t>, </a:t>
            </a:r>
            <a:r>
              <a:rPr lang="de-DE" sz="2400" dirty="0" err="1"/>
              <a:t>using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scaling</a:t>
            </a:r>
            <a:r>
              <a:rPr lang="de-DE" sz="2400" dirty="0"/>
              <a:t> </a:t>
            </a:r>
            <a:r>
              <a:rPr lang="de-DE" sz="2400" dirty="0" err="1"/>
              <a:t>law</a:t>
            </a:r>
            <a:r>
              <a:rPr lang="de-DE" sz="2400" dirty="0"/>
              <a:t> </a:t>
            </a:r>
            <a:r>
              <a:rPr lang="de-DE" sz="2400" dirty="0" err="1"/>
              <a:t>that</a:t>
            </a:r>
            <a:r>
              <a:rPr lang="de-DE" sz="2400" dirty="0"/>
              <a:t> </a:t>
            </a:r>
            <a:r>
              <a:rPr lang="de-DE" sz="2400" dirty="0" err="1"/>
              <a:t>reaches</a:t>
            </a:r>
            <a:r>
              <a:rPr lang="de-DE" sz="2400" dirty="0"/>
              <a:t> </a:t>
            </a:r>
            <a:r>
              <a:rPr lang="de-DE" sz="2400" dirty="0" err="1"/>
              <a:t>higher</a:t>
            </a:r>
            <a:r>
              <a:rPr lang="de-DE" sz="2400" dirty="0"/>
              <a:t> </a:t>
            </a:r>
            <a:r>
              <a:rPr lang="de-DE" sz="2400" dirty="0" err="1"/>
              <a:t>pressures</a:t>
            </a:r>
            <a:r>
              <a:rPr lang="de-DE" sz="2400" dirty="0"/>
              <a:t> </a:t>
            </a:r>
            <a:r>
              <a:rPr lang="de-DE" sz="2400" dirty="0" err="1"/>
              <a:t>by</a:t>
            </a:r>
            <a:r>
              <a:rPr lang="de-DE" sz="2400" dirty="0"/>
              <a:t> </a:t>
            </a:r>
            <a:r>
              <a:rPr lang="de-DE" sz="2400" i="1" dirty="0"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Schmidt an Noack (2021)</a:t>
            </a:r>
            <a:endParaRPr lang="de-DE" sz="2400" i="1" dirty="0"/>
          </a:p>
          <a:p>
            <a:endParaRPr lang="de-DE" sz="24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/>
              <a:t>Mantle </a:t>
            </a:r>
            <a:r>
              <a:rPr lang="de-DE" sz="2400" dirty="0" err="1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mineralogy</a:t>
            </a:r>
            <a:r>
              <a:rPr lang="de-DE" sz="2400" dirty="0"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sz="2400" dirty="0" err="1"/>
              <a:t>taken</a:t>
            </a:r>
            <a:r>
              <a:rPr lang="de-DE" sz="2400" dirty="0"/>
              <a:t> </a:t>
            </a:r>
            <a:r>
              <a:rPr lang="de-DE" sz="2400" dirty="0" err="1"/>
              <a:t>into</a:t>
            </a:r>
            <a:r>
              <a:rPr lang="de-DE" sz="2400" dirty="0"/>
              <a:t> </a:t>
            </a:r>
            <a:r>
              <a:rPr lang="de-DE" sz="2400" dirty="0" err="1"/>
              <a:t>account</a:t>
            </a:r>
            <a:r>
              <a:rPr lang="de-DE" sz="2400" dirty="0"/>
              <a:t>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bulk</a:t>
            </a:r>
            <a:r>
              <a:rPr lang="de-DE" sz="2400" dirty="0"/>
              <a:t> </a:t>
            </a:r>
            <a:r>
              <a:rPr lang="de-DE" sz="2400" dirty="0" err="1"/>
              <a:t>partition</a:t>
            </a:r>
            <a:r>
              <a:rPr lang="de-DE" sz="2400" dirty="0"/>
              <a:t> </a:t>
            </a:r>
            <a:r>
              <a:rPr lang="de-DE" sz="2400" dirty="0" err="1"/>
              <a:t>coefficient</a:t>
            </a:r>
            <a:r>
              <a:rPr lang="de-DE" sz="2400" dirty="0"/>
              <a:t> (D*)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sz="2400" dirty="0"/>
          </a:p>
          <a:p>
            <a:r>
              <a:rPr lang="de-DE" sz="2400" dirty="0">
                <a:sym typeface="Wingdings" panose="05000000000000000000" pitchFamily="2" charset="2"/>
              </a:rPr>
              <a:t>      </a:t>
            </a:r>
            <a:r>
              <a:rPr lang="de-DE" sz="2400" dirty="0" err="1">
                <a:sym typeface="Wingdings" panose="05000000000000000000" pitchFamily="2" charset="2"/>
              </a:rPr>
              <a:t>Please</a:t>
            </a:r>
            <a:r>
              <a:rPr lang="de-DE" sz="2400" dirty="0">
                <a:sym typeface="Wingdings" panose="05000000000000000000" pitchFamily="2" charset="2"/>
              </a:rPr>
              <a:t> find </a:t>
            </a:r>
            <a:r>
              <a:rPr lang="de-DE" sz="2400" dirty="0" err="1">
                <a:sym typeface="Wingdings" panose="05000000000000000000" pitchFamily="2" charset="2"/>
              </a:rPr>
              <a:t>more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information</a:t>
            </a:r>
            <a:r>
              <a:rPr lang="de-DE" sz="2400" dirty="0">
                <a:sym typeface="Wingdings" panose="05000000000000000000" pitchFamily="2" charset="2"/>
              </a:rPr>
              <a:t> in </a:t>
            </a:r>
            <a:r>
              <a:rPr lang="de-DE" sz="2400" dirty="0" err="1">
                <a:sym typeface="Wingdings" panose="05000000000000000000" pitchFamily="2" charset="2"/>
              </a:rPr>
              <a:t>the</a:t>
            </a:r>
            <a:br>
              <a:rPr lang="de-DE" sz="2400" dirty="0">
                <a:sym typeface="Wingdings" panose="05000000000000000000" pitchFamily="2" charset="2"/>
              </a:rPr>
            </a:br>
            <a:r>
              <a:rPr lang="de-DE" sz="2400" dirty="0">
                <a:sym typeface="Wingdings" panose="05000000000000000000" pitchFamily="2" charset="2"/>
              </a:rPr>
              <a:t>      </a:t>
            </a:r>
            <a:r>
              <a:rPr lang="de-DE" sz="2400" dirty="0" err="1">
                <a:sym typeface="Wingdings" panose="05000000000000000000" pitchFamily="2" charset="2"/>
                <a:hlinkClick r:id="rId8" action="ppaction://hlinksldjump"/>
              </a:rPr>
              <a:t>supplementary</a:t>
            </a:r>
            <a:r>
              <a:rPr lang="de-DE" sz="2400" dirty="0">
                <a:sym typeface="Wingdings" panose="05000000000000000000" pitchFamily="2" charset="2"/>
                <a:hlinkClick r:id="rId8" action="ppaction://hlinksldjump"/>
              </a:rPr>
              <a:t> materia</a:t>
            </a:r>
            <a:r>
              <a:rPr lang="de-DE" sz="2000" dirty="0">
                <a:sym typeface="Wingdings" panose="05000000000000000000" pitchFamily="2" charset="2"/>
                <a:hlinkClick r:id="rId8" action="ppaction://hlinksldjump"/>
              </a:rPr>
              <a:t>l</a:t>
            </a:r>
            <a:r>
              <a:rPr lang="de-DE" sz="2000" dirty="0">
                <a:sym typeface="Wingdings" panose="05000000000000000000" pitchFamily="2" charset="2"/>
              </a:rPr>
              <a:t>.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914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E8D431A3-34C8-4361-99E0-35BF58664B8D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56A09D96-956C-4129-9717-012ACA577EB8}"/>
              </a:ext>
            </a:extLst>
          </p:cNvPr>
          <p:cNvSpPr txBox="1"/>
          <p:nvPr/>
        </p:nvSpPr>
        <p:spPr>
          <a:xfrm>
            <a:off x="4046945" y="200581"/>
            <a:ext cx="4098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1D </a:t>
            </a:r>
            <a:r>
              <a:rPr lang="de-DE" sz="2800" b="1" dirty="0" err="1">
                <a:latin typeface="+mj-lt"/>
              </a:rPr>
              <a:t>interior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evolution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model</a:t>
            </a:r>
            <a:endParaRPr lang="de-DE" sz="2800" b="1" dirty="0">
              <a:latin typeface="+mj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35B2727-D9B1-4FEF-93C2-E12592919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769383"/>
            <a:ext cx="6400800" cy="5575770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C559B66-C68E-4F61-9896-486CE64F6296}"/>
              </a:ext>
            </a:extLst>
          </p:cNvPr>
          <p:cNvSpPr txBox="1"/>
          <p:nvPr/>
        </p:nvSpPr>
        <p:spPr>
          <a:xfrm>
            <a:off x="802431" y="6208159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Schmidt et al. (in </a:t>
            </a:r>
            <a:r>
              <a:rPr lang="de-DE" i="1" dirty="0" err="1"/>
              <a:t>revision</a:t>
            </a:r>
            <a:r>
              <a:rPr lang="de-DE" i="1" dirty="0"/>
              <a:t>)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76CF0E9-BED6-478E-8562-35F8DBAE9402}"/>
              </a:ext>
            </a:extLst>
          </p:cNvPr>
          <p:cNvSpPr txBox="1"/>
          <p:nvPr/>
        </p:nvSpPr>
        <p:spPr>
          <a:xfrm>
            <a:off x="6496407" y="1086663"/>
            <a:ext cx="3952411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Model </a:t>
            </a:r>
            <a:r>
              <a:rPr lang="de-DE" sz="2400" dirty="0" err="1"/>
              <a:t>runs</a:t>
            </a:r>
            <a:r>
              <a:rPr lang="de-DE" sz="2400" dirty="0"/>
              <a:t> </a:t>
            </a:r>
            <a:r>
              <a:rPr lang="de-DE" sz="2400" dirty="0" err="1"/>
              <a:t>forward</a:t>
            </a:r>
            <a:r>
              <a:rPr lang="de-DE" sz="2400" dirty="0"/>
              <a:t> in time (</a:t>
            </a:r>
            <a:r>
              <a:rPr lang="de-DE" sz="2400" dirty="0" err="1"/>
              <a:t>over</a:t>
            </a:r>
            <a:r>
              <a:rPr lang="de-DE" sz="2400" dirty="0"/>
              <a:t> 4.5 Gyrs)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The </a:t>
            </a:r>
            <a:r>
              <a:rPr lang="de-DE" sz="2400" dirty="0" err="1"/>
              <a:t>starting</a:t>
            </a:r>
            <a:r>
              <a:rPr lang="de-DE" sz="2400" dirty="0"/>
              <a:t> </a:t>
            </a:r>
            <a:r>
              <a:rPr lang="de-DE" sz="2400" dirty="0" err="1"/>
              <a:t>point</a:t>
            </a:r>
            <a:r>
              <a:rPr lang="de-DE" sz="2400" dirty="0"/>
              <a:t> </a:t>
            </a:r>
            <a:r>
              <a:rPr lang="de-DE" sz="2400" dirty="0" err="1"/>
              <a:t>is</a:t>
            </a:r>
            <a:r>
              <a:rPr lang="de-DE" sz="2400" dirty="0"/>
              <a:t> after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magma</a:t>
            </a:r>
            <a:r>
              <a:rPr lang="de-DE" sz="2400" dirty="0"/>
              <a:t> </a:t>
            </a:r>
            <a:r>
              <a:rPr lang="de-DE" sz="2400" dirty="0" err="1"/>
              <a:t>ocean</a:t>
            </a:r>
            <a:r>
              <a:rPr lang="de-DE" sz="2400" dirty="0"/>
              <a:t> </a:t>
            </a:r>
            <a:r>
              <a:rPr lang="de-DE" sz="2400" dirty="0" err="1"/>
              <a:t>phase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 planet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/>
              <a:t>Focus in </a:t>
            </a:r>
            <a:r>
              <a:rPr lang="de-DE" sz="2400" b="1" dirty="0"/>
              <a:t>thermal </a:t>
            </a:r>
            <a:r>
              <a:rPr lang="de-DE" sz="2400" b="1" dirty="0" err="1"/>
              <a:t>evolution</a:t>
            </a:r>
            <a:r>
              <a:rPr lang="de-DE" sz="2400" b="1" dirty="0"/>
              <a:t>, </a:t>
            </a:r>
            <a:r>
              <a:rPr lang="de-DE" sz="2400" b="1" dirty="0" err="1"/>
              <a:t>crust</a:t>
            </a:r>
            <a:r>
              <a:rPr lang="de-DE" sz="2400" b="1" dirty="0"/>
              <a:t> </a:t>
            </a:r>
            <a:r>
              <a:rPr lang="de-DE" sz="2400" dirty="0"/>
              <a:t>and </a:t>
            </a:r>
            <a:r>
              <a:rPr lang="de-DE" sz="2400" b="1" dirty="0" err="1"/>
              <a:t>lithsphere</a:t>
            </a:r>
            <a:r>
              <a:rPr lang="de-DE" sz="2400" b="1" dirty="0"/>
              <a:t> </a:t>
            </a:r>
            <a:r>
              <a:rPr lang="de-DE" sz="2400" b="1" dirty="0" err="1"/>
              <a:t>evolution</a:t>
            </a:r>
            <a:r>
              <a:rPr lang="de-DE" sz="2400" b="1" dirty="0"/>
              <a:t> </a:t>
            </a:r>
            <a:r>
              <a:rPr lang="de-DE" sz="2400" dirty="0"/>
              <a:t>and </a:t>
            </a:r>
            <a:r>
              <a:rPr lang="de-DE" sz="2400" b="1" dirty="0"/>
              <a:t>trace </a:t>
            </a:r>
            <a:r>
              <a:rPr lang="de-DE" sz="2400" b="1" dirty="0" err="1"/>
              <a:t>element</a:t>
            </a:r>
            <a:r>
              <a:rPr lang="de-DE" sz="2400" b="1" dirty="0"/>
              <a:t> </a:t>
            </a:r>
            <a:r>
              <a:rPr lang="de-DE" sz="2400" b="1" dirty="0" err="1"/>
              <a:t>redistribution</a:t>
            </a:r>
            <a:endParaRPr lang="de-DE" sz="2400" b="1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b="1" dirty="0" err="1"/>
              <a:t>Eclogitization</a:t>
            </a:r>
            <a:r>
              <a:rPr lang="de-DE" sz="2400" dirty="0"/>
              <a:t> </a:t>
            </a:r>
            <a:r>
              <a:rPr lang="de-DE" sz="2400" dirty="0" err="1"/>
              <a:t>inhibits</a:t>
            </a:r>
            <a:r>
              <a:rPr lang="de-DE" sz="2400" dirty="0"/>
              <a:t> </a:t>
            </a:r>
            <a:r>
              <a:rPr lang="de-DE" sz="2400" dirty="0" err="1"/>
              <a:t>growth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crust</a:t>
            </a:r>
            <a:endParaRPr lang="de-DE" sz="2400" dirty="0"/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b="1" dirty="0" err="1"/>
              <a:t>Stagnant</a:t>
            </a:r>
            <a:r>
              <a:rPr lang="de-DE" sz="2400" b="1" dirty="0"/>
              <a:t> </a:t>
            </a:r>
            <a:r>
              <a:rPr lang="de-DE" sz="2400" b="1" dirty="0" err="1"/>
              <a:t>lid</a:t>
            </a:r>
            <a:r>
              <a:rPr lang="de-DE" sz="2400" dirty="0"/>
              <a:t> and </a:t>
            </a:r>
            <a:r>
              <a:rPr lang="de-DE" sz="2400" b="1" dirty="0"/>
              <a:t>mobile </a:t>
            </a:r>
            <a:r>
              <a:rPr lang="de-DE" sz="2400" b="1" dirty="0" err="1"/>
              <a:t>lid</a:t>
            </a:r>
            <a:endParaRPr lang="de-DE" sz="2400" b="1" dirty="0"/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de-DE" dirty="0"/>
          </a:p>
        </p:txBody>
      </p:sp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60C26AB3-6B42-47E7-BDC8-01565F76388A}"/>
              </a:ext>
            </a:extLst>
          </p:cNvPr>
          <p:cNvSpPr/>
          <p:nvPr/>
        </p:nvSpPr>
        <p:spPr>
          <a:xfrm>
            <a:off x="10911531" y="4369869"/>
            <a:ext cx="873175" cy="288759"/>
          </a:xfrm>
          <a:prstGeom prst="roundRect">
            <a:avLst/>
          </a:prstGeom>
          <a:noFill/>
          <a:ln w="28575">
            <a:solidFill>
              <a:srgbClr val="9237AB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444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hteck: abgerundete Ecken 34">
            <a:extLst>
              <a:ext uri="{FF2B5EF4-FFF2-40B4-BE49-F238E27FC236}">
                <a16:creationId xmlns:a16="http://schemas.microsoft.com/office/drawing/2014/main" id="{2F876EE0-4010-47C4-A071-79236377DED1}"/>
              </a:ext>
            </a:extLst>
          </p:cNvPr>
          <p:cNvSpPr/>
          <p:nvPr/>
        </p:nvSpPr>
        <p:spPr>
          <a:xfrm>
            <a:off x="7789843" y="6220575"/>
            <a:ext cx="1715785" cy="5638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1" name="Rechteck: abgerundete Ecken 30">
            <a:extLst>
              <a:ext uri="{FF2B5EF4-FFF2-40B4-BE49-F238E27FC236}">
                <a16:creationId xmlns:a16="http://schemas.microsoft.com/office/drawing/2014/main" id="{66F96C22-3D2B-4223-918A-06222F902BBC}"/>
              </a:ext>
            </a:extLst>
          </p:cNvPr>
          <p:cNvSpPr/>
          <p:nvPr/>
        </p:nvSpPr>
        <p:spPr>
          <a:xfrm>
            <a:off x="4376095" y="6220575"/>
            <a:ext cx="1719905" cy="60041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080DAE1-A997-40FE-94B3-09EC5196A121}"/>
              </a:ext>
            </a:extLst>
          </p:cNvPr>
          <p:cNvSpPr/>
          <p:nvPr/>
        </p:nvSpPr>
        <p:spPr>
          <a:xfrm>
            <a:off x="3646193" y="1901375"/>
            <a:ext cx="6997067" cy="363293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18028BD5-9562-4A27-8862-25DD7D3D99BB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4BFC7DC1-18C6-4DC6-9FEF-763A998A57E6}"/>
              </a:ext>
            </a:extLst>
          </p:cNvPr>
          <p:cNvSpPr txBox="1"/>
          <p:nvPr/>
        </p:nvSpPr>
        <p:spPr>
          <a:xfrm>
            <a:off x="4206258" y="179972"/>
            <a:ext cx="4485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Partition </a:t>
            </a:r>
            <a:r>
              <a:rPr lang="de-DE" sz="2800" b="1" dirty="0" err="1">
                <a:latin typeface="+mj-lt"/>
              </a:rPr>
              <a:t>coefficient</a:t>
            </a:r>
            <a:r>
              <a:rPr lang="de-DE" sz="2800" b="1" dirty="0">
                <a:latin typeface="+mj-lt"/>
              </a:rPr>
              <a:t> (D) </a:t>
            </a:r>
            <a:r>
              <a:rPr lang="de-DE" sz="2800" b="1" dirty="0" err="1">
                <a:latin typeface="+mj-lt"/>
              </a:rPr>
              <a:t>ranges</a:t>
            </a:r>
            <a:endParaRPr lang="de-DE" sz="2800" b="1" dirty="0">
              <a:latin typeface="+mj-lt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092A91B-B6B7-4BE8-9FDB-25060F7CCB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28" y="1757656"/>
            <a:ext cx="2985880" cy="1794858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6084A77-24B6-4077-85C4-5FA7EB72DBDD}"/>
              </a:ext>
            </a:extLst>
          </p:cNvPr>
          <p:cNvSpPr txBox="1"/>
          <p:nvPr/>
        </p:nvSpPr>
        <p:spPr>
          <a:xfrm>
            <a:off x="876300" y="1323689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Meltzone</a:t>
            </a:r>
            <a:r>
              <a:rPr lang="de-DE" b="1" dirty="0"/>
              <a:t> in SL Earth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F7D99AE-5E7D-49A6-A79E-DBA04AC3D6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86"/>
          <a:stretch/>
        </p:blipFill>
        <p:spPr>
          <a:xfrm>
            <a:off x="3637726" y="5329465"/>
            <a:ext cx="7019817" cy="83088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50CA842C-D7FC-43C2-B379-B4524D8ACC6B}"/>
              </a:ext>
            </a:extLst>
          </p:cNvPr>
          <p:cNvSpPr txBox="1"/>
          <p:nvPr/>
        </p:nvSpPr>
        <p:spPr>
          <a:xfrm>
            <a:off x="5158610" y="2052039"/>
            <a:ext cx="3902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Bulk</a:t>
            </a:r>
            <a:r>
              <a:rPr lang="de-DE" dirty="0"/>
              <a:t> </a:t>
            </a:r>
            <a:r>
              <a:rPr lang="de-DE" dirty="0" err="1"/>
              <a:t>mineral</a:t>
            </a:r>
            <a:r>
              <a:rPr lang="de-DE" dirty="0"/>
              <a:t>/</a:t>
            </a:r>
            <a:r>
              <a:rPr lang="de-DE" dirty="0" err="1"/>
              <a:t>melt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coefficients</a:t>
            </a:r>
            <a:endParaRPr lang="de-DE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12D1CEEA-E17A-48B3-915F-D6F92D4D09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7280"/>
            <a:ext cx="2932807" cy="1762955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18A3176-4723-4578-93D1-B3AA3FA558EC}"/>
              </a:ext>
            </a:extLst>
          </p:cNvPr>
          <p:cNvSpPr txBox="1"/>
          <p:nvPr/>
        </p:nvSpPr>
        <p:spPr>
          <a:xfrm>
            <a:off x="876300" y="3699591"/>
            <a:ext cx="3213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Meltzone</a:t>
            </a:r>
            <a:r>
              <a:rPr lang="de-DE" b="1" dirty="0"/>
              <a:t> in ML Earth 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61120E33-307B-47DB-9D97-B1BFB53CA02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6" t="87778" r="15790"/>
          <a:stretch/>
        </p:blipFill>
        <p:spPr>
          <a:xfrm>
            <a:off x="201014" y="5916486"/>
            <a:ext cx="3691467" cy="750420"/>
          </a:xfrm>
          <a:prstGeom prst="rect">
            <a:avLst/>
          </a:prstGeom>
        </p:spPr>
      </p:pic>
      <p:sp>
        <p:nvSpPr>
          <p:cNvPr id="19" name="Rechteck: abgerundete Ecken 18">
            <a:extLst>
              <a:ext uri="{FF2B5EF4-FFF2-40B4-BE49-F238E27FC236}">
                <a16:creationId xmlns:a16="http://schemas.microsoft.com/office/drawing/2014/main" id="{2B3E4E94-AB7D-4F86-82DE-D32C47DBF9A0}"/>
              </a:ext>
            </a:extLst>
          </p:cNvPr>
          <p:cNvSpPr/>
          <p:nvPr/>
        </p:nvSpPr>
        <p:spPr>
          <a:xfrm>
            <a:off x="10922445" y="4959733"/>
            <a:ext cx="827596" cy="257427"/>
          </a:xfrm>
          <a:prstGeom prst="roundRect">
            <a:avLst/>
          </a:prstGeom>
          <a:noFill/>
          <a:ln w="28575">
            <a:solidFill>
              <a:srgbClr val="2056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1B2F919-6147-4AEC-919F-D2C0BF0D580B}"/>
              </a:ext>
            </a:extLst>
          </p:cNvPr>
          <p:cNvSpPr txBox="1"/>
          <p:nvPr/>
        </p:nvSpPr>
        <p:spPr>
          <a:xfrm>
            <a:off x="4186301" y="1464997"/>
            <a:ext cx="666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 variations across planets and within a single planetary melt zone</a:t>
            </a:r>
            <a:endParaRPr lang="de-DE" b="1" dirty="0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8D67BEC5-A3D1-4F2D-A3B3-EB9CBDF0CE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5" t="2338" b="74082"/>
          <a:stretch/>
        </p:blipFill>
        <p:spPr>
          <a:xfrm>
            <a:off x="3665049" y="2340882"/>
            <a:ext cx="3521798" cy="2914338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6EB8070A-1DB6-495A-8AF6-D6523AE4882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75" t="70000" b="7340"/>
          <a:stretch/>
        </p:blipFill>
        <p:spPr>
          <a:xfrm>
            <a:off x="6958065" y="2385122"/>
            <a:ext cx="3685195" cy="288089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1152934F-3D8C-48DA-B811-22A44D462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77" y="1185174"/>
            <a:ext cx="717930" cy="71793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CF29F98A-416F-4A87-8776-36D70D0052E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14" y="3685676"/>
            <a:ext cx="591990" cy="596764"/>
          </a:xfrm>
          <a:prstGeom prst="rect">
            <a:avLst/>
          </a:prstGeom>
        </p:spPr>
      </p:pic>
      <p:cxnSp>
        <p:nvCxnSpPr>
          <p:cNvPr id="40" name="Verbinder: gewinkelt 39">
            <a:extLst>
              <a:ext uri="{FF2B5EF4-FFF2-40B4-BE49-F238E27FC236}">
                <a16:creationId xmlns:a16="http://schemas.microsoft.com/office/drawing/2014/main" id="{B43C0D57-DDB8-4C7A-A935-CC774588C99F}"/>
              </a:ext>
            </a:extLst>
          </p:cNvPr>
          <p:cNvCxnSpPr>
            <a:cxnSpLocks/>
          </p:cNvCxnSpPr>
          <p:nvPr/>
        </p:nvCxnSpPr>
        <p:spPr>
          <a:xfrm>
            <a:off x="1859163" y="4210207"/>
            <a:ext cx="3754237" cy="327793"/>
          </a:xfrm>
          <a:prstGeom prst="bentConnector3">
            <a:avLst/>
          </a:prstGeom>
          <a:ln w="38100">
            <a:solidFill>
              <a:srgbClr val="544FC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Verbinder: gewinkelt 31">
            <a:extLst>
              <a:ext uri="{FF2B5EF4-FFF2-40B4-BE49-F238E27FC236}">
                <a16:creationId xmlns:a16="http://schemas.microsoft.com/office/drawing/2014/main" id="{B870EC6C-8B92-4EEA-A594-63E20BAA3D6F}"/>
              </a:ext>
            </a:extLst>
          </p:cNvPr>
          <p:cNvCxnSpPr>
            <a:cxnSpLocks/>
          </p:cNvCxnSpPr>
          <p:nvPr/>
        </p:nvCxnSpPr>
        <p:spPr>
          <a:xfrm>
            <a:off x="1409700" y="2177761"/>
            <a:ext cx="3672504" cy="105275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>
            <a:extLst>
              <a:ext uri="{FF2B5EF4-FFF2-40B4-BE49-F238E27FC236}">
                <a16:creationId xmlns:a16="http://schemas.microsoft.com/office/drawing/2014/main" id="{531ED4E4-4FCC-472F-B42C-BB308172AA06}"/>
              </a:ext>
            </a:extLst>
          </p:cNvPr>
          <p:cNvSpPr txBox="1"/>
          <p:nvPr/>
        </p:nvSpPr>
        <p:spPr>
          <a:xfrm>
            <a:off x="4376095" y="6180513"/>
            <a:ext cx="186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Comparison</a:t>
            </a:r>
            <a:r>
              <a:rPr lang="de-DE" dirty="0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de-DE" dirty="0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</a:t>
            </a:r>
            <a:r>
              <a:rPr lang="de-DE" baseline="30000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cpx</a:t>
            </a:r>
            <a:r>
              <a:rPr lang="de-DE" baseline="30000" dirty="0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de-DE" baseline="30000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melt</a:t>
            </a:r>
            <a:r>
              <a:rPr lang="de-DE" baseline="30000" dirty="0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</a:t>
            </a:r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3C74FA81-4912-4130-BF8D-9B53A35B0D72}"/>
              </a:ext>
            </a:extLst>
          </p:cNvPr>
          <p:cNvSpPr txBox="1"/>
          <p:nvPr/>
        </p:nvSpPr>
        <p:spPr>
          <a:xfrm>
            <a:off x="7789843" y="6195209"/>
            <a:ext cx="1869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Comparison</a:t>
            </a:r>
            <a:r>
              <a:rPr lang="de-DE" dirty="0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e-DE" dirty="0" err="1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with</a:t>
            </a:r>
            <a:r>
              <a:rPr lang="de-DE" dirty="0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Th and U </a:t>
            </a:r>
            <a:r>
              <a:rPr lang="de-DE" dirty="0" err="1"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results</a:t>
            </a:r>
            <a:endParaRPr lang="de-DE" dirty="0"/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69127F2F-4486-459F-BE63-E8DB7E6895C6}"/>
              </a:ext>
            </a:extLst>
          </p:cNvPr>
          <p:cNvSpPr txBox="1"/>
          <p:nvPr/>
        </p:nvSpPr>
        <p:spPr>
          <a:xfrm>
            <a:off x="7975278" y="5811181"/>
            <a:ext cx="3060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Schmidt et al. (in </a:t>
            </a:r>
            <a:r>
              <a:rPr lang="de-DE" i="1" dirty="0" err="1"/>
              <a:t>revision</a:t>
            </a:r>
            <a:r>
              <a:rPr lang="de-DE" i="1" dirty="0"/>
              <a:t>)</a:t>
            </a: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178AF3A0-6538-42C5-AF78-5495A8ACF7FB}"/>
              </a:ext>
            </a:extLst>
          </p:cNvPr>
          <p:cNvSpPr txBox="1"/>
          <p:nvPr/>
        </p:nvSpPr>
        <p:spPr>
          <a:xfrm>
            <a:off x="6262199" y="6178900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i="1" dirty="0"/>
              <a:t>Schmidt et al. </a:t>
            </a:r>
          </a:p>
          <a:p>
            <a:r>
              <a:rPr lang="de-DE" i="1" dirty="0"/>
              <a:t>(in </a:t>
            </a:r>
            <a:r>
              <a:rPr lang="de-DE" i="1" dirty="0" err="1"/>
              <a:t>revision</a:t>
            </a:r>
            <a:r>
              <a:rPr lang="de-DE" i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22546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60F2259C-A324-4B0A-9BCC-5C69978907D1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98AD067-B03C-4075-9477-4110F0819F37}"/>
              </a:ext>
            </a:extLst>
          </p:cNvPr>
          <p:cNvSpPr txBox="1"/>
          <p:nvPr/>
        </p:nvSpPr>
        <p:spPr>
          <a:xfrm>
            <a:off x="4100101" y="200581"/>
            <a:ext cx="3991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Impact on HPE </a:t>
            </a:r>
            <a:r>
              <a:rPr lang="de-DE" sz="2800" b="1" dirty="0" err="1">
                <a:latin typeface="+mj-lt"/>
              </a:rPr>
              <a:t>partitioning</a:t>
            </a:r>
            <a:endParaRPr lang="de-DE" sz="2800" b="1" dirty="0">
              <a:latin typeface="+mj-lt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2A5DFB6-19FC-4AAF-AA6A-54ECB8109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0" y="1125084"/>
            <a:ext cx="6933787" cy="460488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39EFB60C-A55B-41F0-A2C5-F2A41DCB8885}"/>
              </a:ext>
            </a:extLst>
          </p:cNvPr>
          <p:cNvSpPr txBox="1"/>
          <p:nvPr/>
        </p:nvSpPr>
        <p:spPr>
          <a:xfrm>
            <a:off x="7756989" y="1664413"/>
            <a:ext cx="208565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P-T-X </a:t>
            </a:r>
            <a:r>
              <a:rPr lang="de-DE" sz="2400" dirty="0" err="1"/>
              <a:t>dependent</a:t>
            </a:r>
            <a:r>
              <a:rPr lang="de-DE" sz="2400" dirty="0"/>
              <a:t> </a:t>
            </a:r>
            <a:r>
              <a:rPr lang="de-DE" sz="2400" dirty="0" err="1"/>
              <a:t>partition</a:t>
            </a:r>
            <a:r>
              <a:rPr lang="de-DE" sz="2400" dirty="0"/>
              <a:t> </a:t>
            </a:r>
            <a:r>
              <a:rPr lang="de-DE" sz="2400" dirty="0" err="1"/>
              <a:t>coefficient</a:t>
            </a:r>
            <a:r>
              <a:rPr lang="de-DE" sz="2400" dirty="0"/>
              <a:t> </a:t>
            </a:r>
            <a:r>
              <a:rPr lang="de-DE" sz="2400" dirty="0" err="1"/>
              <a:t>only</a:t>
            </a:r>
            <a:r>
              <a:rPr lang="de-DE" sz="2400" dirty="0"/>
              <a:t> </a:t>
            </a:r>
            <a:r>
              <a:rPr lang="de-DE" sz="2400" dirty="0" err="1"/>
              <a:t>have</a:t>
            </a:r>
            <a:r>
              <a:rPr lang="de-DE" sz="2400" dirty="0"/>
              <a:t> a </a:t>
            </a:r>
            <a:r>
              <a:rPr lang="de-DE" sz="2400" b="1" dirty="0"/>
              <a:t>minimal </a:t>
            </a:r>
            <a:r>
              <a:rPr lang="de-DE" sz="2400" b="1" dirty="0" err="1"/>
              <a:t>effect</a:t>
            </a:r>
            <a:r>
              <a:rPr lang="de-DE" sz="2400" b="1" dirty="0"/>
              <a:t> </a:t>
            </a:r>
            <a:r>
              <a:rPr lang="de-DE" sz="2400" dirty="0"/>
              <a:t>on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distribution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HPE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AF0F292-D267-439E-9858-29F73D09F1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58" r="2235" b="22217"/>
          <a:stretch/>
        </p:blipFill>
        <p:spPr>
          <a:xfrm>
            <a:off x="523139" y="5729965"/>
            <a:ext cx="6933788" cy="223885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27B799A4-B0BA-4CB3-B5A6-57B2BFF8039D}"/>
              </a:ext>
            </a:extLst>
          </p:cNvPr>
          <p:cNvSpPr txBox="1"/>
          <p:nvPr/>
        </p:nvSpPr>
        <p:spPr>
          <a:xfrm>
            <a:off x="608707" y="6065118"/>
            <a:ext cx="927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P-T-X </a:t>
            </a:r>
            <a:r>
              <a:rPr lang="de-DE" b="1" dirty="0" err="1"/>
              <a:t>dependent</a:t>
            </a:r>
            <a:r>
              <a:rPr lang="de-DE" dirty="0"/>
              <a:t>: </a:t>
            </a:r>
            <a:r>
              <a:rPr lang="de-DE" dirty="0" err="1"/>
              <a:t>locally</a:t>
            </a:r>
            <a:r>
              <a:rPr lang="de-DE" dirty="0"/>
              <a:t> </a:t>
            </a:r>
            <a:r>
              <a:rPr lang="de-DE" dirty="0" err="1"/>
              <a:t>modeled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coefficient</a:t>
            </a:r>
            <a:endParaRPr lang="de-DE" dirty="0"/>
          </a:p>
          <a:p>
            <a:r>
              <a:rPr lang="de-DE" b="1" dirty="0" err="1"/>
              <a:t>const</a:t>
            </a:r>
            <a:r>
              <a:rPr lang="de-DE" dirty="0"/>
              <a:t>.: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coefficient</a:t>
            </a:r>
            <a:r>
              <a:rPr lang="de-DE" dirty="0"/>
              <a:t>, but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and </a:t>
            </a:r>
            <a:r>
              <a:rPr lang="de-DE" dirty="0" err="1"/>
              <a:t>mineralogy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account</a:t>
            </a:r>
            <a:endParaRPr lang="de-DE" dirty="0"/>
          </a:p>
          <a:p>
            <a:r>
              <a:rPr lang="de-DE" dirty="0"/>
              <a:t> </a:t>
            </a:r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AFA0EA2A-0651-45EA-8A8B-0826FEC52C01}"/>
              </a:ext>
            </a:extLst>
          </p:cNvPr>
          <p:cNvSpPr/>
          <p:nvPr/>
        </p:nvSpPr>
        <p:spPr>
          <a:xfrm>
            <a:off x="10922445" y="4959733"/>
            <a:ext cx="827596" cy="257427"/>
          </a:xfrm>
          <a:prstGeom prst="roundRect">
            <a:avLst/>
          </a:prstGeom>
          <a:noFill/>
          <a:ln w="28575">
            <a:solidFill>
              <a:srgbClr val="2056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67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DAA80273-8DF8-4E50-AD82-E6E7317016DF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98AD067-B03C-4075-9477-4110F0819F37}"/>
              </a:ext>
            </a:extLst>
          </p:cNvPr>
          <p:cNvSpPr txBox="1"/>
          <p:nvPr/>
        </p:nvSpPr>
        <p:spPr>
          <a:xfrm>
            <a:off x="3840511" y="204384"/>
            <a:ext cx="45109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>
                <a:latin typeface="+mj-lt"/>
              </a:rPr>
              <a:t>Impact on </a:t>
            </a:r>
            <a:r>
              <a:rPr lang="de-DE" sz="2800" b="1" dirty="0" err="1">
                <a:latin typeface="+mj-lt"/>
              </a:rPr>
              <a:t>water</a:t>
            </a:r>
            <a:r>
              <a:rPr lang="de-DE" sz="2800" b="1" dirty="0">
                <a:latin typeface="+mj-lt"/>
              </a:rPr>
              <a:t> </a:t>
            </a:r>
            <a:r>
              <a:rPr lang="de-DE" sz="2800" b="1" dirty="0" err="1">
                <a:latin typeface="+mj-lt"/>
              </a:rPr>
              <a:t>redistribution</a:t>
            </a:r>
            <a:endParaRPr lang="de-DE" sz="2800" b="1" dirty="0">
              <a:latin typeface="+mj-lt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DEA7A39-70BF-412F-9ABE-BB4D0E2FD4E8}"/>
              </a:ext>
            </a:extLst>
          </p:cNvPr>
          <p:cNvSpPr txBox="1"/>
          <p:nvPr/>
        </p:nvSpPr>
        <p:spPr>
          <a:xfrm>
            <a:off x="8114097" y="1568918"/>
            <a:ext cx="19956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b="1" dirty="0"/>
              <a:t>larger </a:t>
            </a:r>
            <a:r>
              <a:rPr lang="de-DE" sz="2400" b="1" dirty="0" err="1"/>
              <a:t>stagnant</a:t>
            </a:r>
            <a:r>
              <a:rPr lang="de-DE" sz="2400" b="1" dirty="0"/>
              <a:t> </a:t>
            </a:r>
            <a:r>
              <a:rPr lang="de-DE" sz="2400" b="1" dirty="0" err="1"/>
              <a:t>lid</a:t>
            </a:r>
            <a:r>
              <a:rPr lang="de-DE" sz="2400" b="1" dirty="0"/>
              <a:t>  </a:t>
            </a:r>
            <a:r>
              <a:rPr lang="de-DE" sz="2400" b="1" dirty="0" err="1"/>
              <a:t>planets</a:t>
            </a:r>
            <a:r>
              <a:rPr lang="de-DE" sz="2400" b="1" dirty="0"/>
              <a:t>, </a:t>
            </a:r>
            <a:r>
              <a:rPr lang="de-DE" sz="2400" b="1" dirty="0" err="1"/>
              <a:t>more</a:t>
            </a:r>
            <a:r>
              <a:rPr lang="de-DE" sz="2400" b="1" dirty="0"/>
              <a:t> H</a:t>
            </a:r>
            <a:r>
              <a:rPr lang="de-DE" sz="2400" b="1" baseline="-25000" dirty="0"/>
              <a:t>2</a:t>
            </a:r>
            <a:r>
              <a:rPr lang="de-DE" sz="2400" b="1" dirty="0"/>
              <a:t>O </a:t>
            </a:r>
            <a:r>
              <a:rPr lang="de-DE" sz="2400" b="1" dirty="0" err="1"/>
              <a:t>is</a:t>
            </a:r>
            <a:r>
              <a:rPr lang="de-DE" sz="2400" b="1" dirty="0"/>
              <a:t> </a:t>
            </a:r>
            <a:r>
              <a:rPr lang="de-DE" sz="2400" b="1" dirty="0" err="1"/>
              <a:t>retained</a:t>
            </a:r>
            <a:r>
              <a:rPr lang="de-DE" sz="2400" b="1" dirty="0"/>
              <a:t> in </a:t>
            </a:r>
            <a:r>
              <a:rPr lang="de-DE" sz="2400" b="1" dirty="0" err="1"/>
              <a:t>the</a:t>
            </a:r>
            <a:r>
              <a:rPr lang="de-DE" sz="2400" b="1" dirty="0"/>
              <a:t> </a:t>
            </a:r>
            <a:r>
              <a:rPr lang="de-DE" sz="2400" b="1" dirty="0" err="1"/>
              <a:t>mantle</a:t>
            </a:r>
            <a:r>
              <a:rPr lang="de-DE" sz="2400" b="1" dirty="0"/>
              <a:t> </a:t>
            </a:r>
            <a:r>
              <a:rPr lang="de-DE" sz="2400" dirty="0" err="1"/>
              <a:t>than</a:t>
            </a:r>
            <a:r>
              <a:rPr lang="de-DE" sz="2400" dirty="0"/>
              <a:t> </a:t>
            </a:r>
            <a:r>
              <a:rPr lang="de-DE" sz="2400" dirty="0" err="1"/>
              <a:t>expected</a:t>
            </a:r>
            <a:r>
              <a:rPr lang="de-DE" sz="2400" dirty="0"/>
              <a:t> </a:t>
            </a:r>
            <a:r>
              <a:rPr lang="de-DE" sz="2400" dirty="0" err="1"/>
              <a:t>compared</a:t>
            </a:r>
            <a:r>
              <a:rPr lang="de-DE" sz="2400" dirty="0"/>
              <a:t> </a:t>
            </a:r>
            <a:r>
              <a:rPr lang="de-DE" sz="2400" dirty="0" err="1"/>
              <a:t>to</a:t>
            </a:r>
            <a:endParaRPr lang="de-DE" sz="2400" dirty="0"/>
          </a:p>
          <a:p>
            <a:r>
              <a:rPr lang="de-DE" sz="2400" dirty="0" err="1"/>
              <a:t>constant</a:t>
            </a:r>
            <a:r>
              <a:rPr lang="de-DE" sz="2400" dirty="0"/>
              <a:t> </a:t>
            </a:r>
            <a:r>
              <a:rPr lang="de-DE" sz="2400" dirty="0" err="1"/>
              <a:t>or</a:t>
            </a:r>
            <a:r>
              <a:rPr lang="de-DE" sz="2400" dirty="0"/>
              <a:t> D=0.01 </a:t>
            </a:r>
            <a:r>
              <a:rPr lang="de-DE" sz="2400" dirty="0" err="1"/>
              <a:t>Ds</a:t>
            </a:r>
            <a:r>
              <a:rPr lang="de-DE" sz="2400" dirty="0"/>
              <a:t>!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9E2C4986-FF6F-4BF7-A5BA-8BEC307845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1" t="72823" r="1714" b="23226"/>
          <a:stretch/>
        </p:blipFill>
        <p:spPr>
          <a:xfrm>
            <a:off x="749612" y="5740577"/>
            <a:ext cx="7132320" cy="21798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64FEBC23-26B9-43B6-B214-D1C9AE2513F3}"/>
              </a:ext>
            </a:extLst>
          </p:cNvPr>
          <p:cNvSpPr txBox="1"/>
          <p:nvPr/>
        </p:nvSpPr>
        <p:spPr>
          <a:xfrm>
            <a:off x="749612" y="6191951"/>
            <a:ext cx="9277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P-T-X </a:t>
            </a:r>
            <a:r>
              <a:rPr lang="de-DE" b="1" dirty="0" err="1"/>
              <a:t>dependent</a:t>
            </a:r>
            <a:r>
              <a:rPr lang="de-DE" dirty="0"/>
              <a:t>: </a:t>
            </a:r>
            <a:r>
              <a:rPr lang="de-DE" dirty="0" err="1"/>
              <a:t>locally</a:t>
            </a:r>
            <a:r>
              <a:rPr lang="de-DE" dirty="0"/>
              <a:t> </a:t>
            </a:r>
            <a:r>
              <a:rPr lang="de-DE" dirty="0" err="1"/>
              <a:t>modeled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coefficient</a:t>
            </a:r>
            <a:endParaRPr lang="de-DE" dirty="0"/>
          </a:p>
          <a:p>
            <a:r>
              <a:rPr lang="de-DE" b="1" dirty="0" err="1"/>
              <a:t>const</a:t>
            </a:r>
            <a:r>
              <a:rPr lang="de-DE" dirty="0"/>
              <a:t>.: </a:t>
            </a:r>
            <a:r>
              <a:rPr lang="de-DE" dirty="0" err="1"/>
              <a:t>constant</a:t>
            </a:r>
            <a:r>
              <a:rPr lang="de-DE" dirty="0"/>
              <a:t> </a:t>
            </a:r>
            <a:r>
              <a:rPr lang="de-DE" dirty="0" err="1"/>
              <a:t>partition</a:t>
            </a:r>
            <a:r>
              <a:rPr lang="de-DE" dirty="0"/>
              <a:t> </a:t>
            </a:r>
            <a:r>
              <a:rPr lang="de-DE" dirty="0" err="1"/>
              <a:t>coefficient</a:t>
            </a:r>
            <a:r>
              <a:rPr lang="de-DE" dirty="0"/>
              <a:t>, but 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literature</a:t>
            </a:r>
            <a:r>
              <a:rPr lang="de-DE" dirty="0"/>
              <a:t> </a:t>
            </a:r>
            <a:r>
              <a:rPr lang="de-DE" dirty="0" err="1"/>
              <a:t>values</a:t>
            </a:r>
            <a:r>
              <a:rPr lang="de-DE" dirty="0"/>
              <a:t> and </a:t>
            </a:r>
            <a:r>
              <a:rPr lang="de-DE" dirty="0" err="1"/>
              <a:t>mineralogy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</a:t>
            </a:r>
            <a:r>
              <a:rPr lang="de-DE" dirty="0" err="1"/>
              <a:t>account</a:t>
            </a:r>
            <a:endParaRPr lang="de-DE" dirty="0"/>
          </a:p>
          <a:p>
            <a:r>
              <a:rPr lang="de-DE" dirty="0"/>
              <a:t> 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5BE48DDF-EA5B-419B-AE20-040E78F62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12" y="1095542"/>
            <a:ext cx="7132320" cy="4645035"/>
          </a:xfrm>
          <a:prstGeom prst="rect">
            <a:avLst/>
          </a:prstGeom>
        </p:spPr>
      </p:pic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CC19016E-0AA8-42FD-B912-8C3F6AD7CD86}"/>
              </a:ext>
            </a:extLst>
          </p:cNvPr>
          <p:cNvSpPr/>
          <p:nvPr/>
        </p:nvSpPr>
        <p:spPr>
          <a:xfrm>
            <a:off x="10922445" y="4959733"/>
            <a:ext cx="827596" cy="257427"/>
          </a:xfrm>
          <a:prstGeom prst="roundRect">
            <a:avLst/>
          </a:prstGeom>
          <a:noFill/>
          <a:ln w="28575">
            <a:solidFill>
              <a:srgbClr val="2056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489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20DF8F1C-173D-4478-9081-939A5E6FB327}"/>
              </a:ext>
            </a:extLst>
          </p:cNvPr>
          <p:cNvSpPr/>
          <p:nvPr/>
        </p:nvSpPr>
        <p:spPr>
          <a:xfrm>
            <a:off x="608707" y="134452"/>
            <a:ext cx="11176000" cy="655479"/>
          </a:xfrm>
          <a:custGeom>
            <a:avLst/>
            <a:gdLst>
              <a:gd name="connsiteX0" fmla="*/ 0 w 11176000"/>
              <a:gd name="connsiteY0" fmla="*/ 109249 h 655479"/>
              <a:gd name="connsiteX1" fmla="*/ 109249 w 11176000"/>
              <a:gd name="connsiteY1" fmla="*/ 0 h 655479"/>
              <a:gd name="connsiteX2" fmla="*/ 794093 w 11176000"/>
              <a:gd name="connsiteY2" fmla="*/ 0 h 655479"/>
              <a:gd name="connsiteX3" fmla="*/ 1698087 w 11176000"/>
              <a:gd name="connsiteY3" fmla="*/ 0 h 655479"/>
              <a:gd name="connsiteX4" fmla="*/ 2602081 w 11176000"/>
              <a:gd name="connsiteY4" fmla="*/ 0 h 655479"/>
              <a:gd name="connsiteX5" fmla="*/ 3067775 w 11176000"/>
              <a:gd name="connsiteY5" fmla="*/ 0 h 655479"/>
              <a:gd name="connsiteX6" fmla="*/ 3643043 w 11176000"/>
              <a:gd name="connsiteY6" fmla="*/ 0 h 655479"/>
              <a:gd name="connsiteX7" fmla="*/ 4327887 w 11176000"/>
              <a:gd name="connsiteY7" fmla="*/ 0 h 655479"/>
              <a:gd name="connsiteX8" fmla="*/ 4684006 w 11176000"/>
              <a:gd name="connsiteY8" fmla="*/ 0 h 655479"/>
              <a:gd name="connsiteX9" fmla="*/ 5040125 w 11176000"/>
              <a:gd name="connsiteY9" fmla="*/ 0 h 655479"/>
              <a:gd name="connsiteX10" fmla="*/ 5834544 w 11176000"/>
              <a:gd name="connsiteY10" fmla="*/ 0 h 655479"/>
              <a:gd name="connsiteX11" fmla="*/ 6519388 w 11176000"/>
              <a:gd name="connsiteY11" fmla="*/ 0 h 655479"/>
              <a:gd name="connsiteX12" fmla="*/ 6875506 w 11176000"/>
              <a:gd name="connsiteY12" fmla="*/ 0 h 655479"/>
              <a:gd name="connsiteX13" fmla="*/ 7560350 w 11176000"/>
              <a:gd name="connsiteY13" fmla="*/ 0 h 655479"/>
              <a:gd name="connsiteX14" fmla="*/ 8245194 w 11176000"/>
              <a:gd name="connsiteY14" fmla="*/ 0 h 655479"/>
              <a:gd name="connsiteX15" fmla="*/ 8710888 w 11176000"/>
              <a:gd name="connsiteY15" fmla="*/ 0 h 655479"/>
              <a:gd name="connsiteX16" fmla="*/ 9286157 w 11176000"/>
              <a:gd name="connsiteY16" fmla="*/ 0 h 655479"/>
              <a:gd name="connsiteX17" fmla="*/ 9971001 w 11176000"/>
              <a:gd name="connsiteY17" fmla="*/ 0 h 655479"/>
              <a:gd name="connsiteX18" fmla="*/ 11066751 w 11176000"/>
              <a:gd name="connsiteY18" fmla="*/ 0 h 655479"/>
              <a:gd name="connsiteX19" fmla="*/ 11176000 w 11176000"/>
              <a:gd name="connsiteY19" fmla="*/ 109249 h 655479"/>
              <a:gd name="connsiteX20" fmla="*/ 11176000 w 11176000"/>
              <a:gd name="connsiteY20" fmla="*/ 546230 h 655479"/>
              <a:gd name="connsiteX21" fmla="*/ 11066751 w 11176000"/>
              <a:gd name="connsiteY21" fmla="*/ 655479 h 655479"/>
              <a:gd name="connsiteX22" fmla="*/ 10601057 w 11176000"/>
              <a:gd name="connsiteY22" fmla="*/ 655479 h 655479"/>
              <a:gd name="connsiteX23" fmla="*/ 10244938 w 11176000"/>
              <a:gd name="connsiteY23" fmla="*/ 655479 h 655479"/>
              <a:gd name="connsiteX24" fmla="*/ 9669669 w 11176000"/>
              <a:gd name="connsiteY24" fmla="*/ 655479 h 655479"/>
              <a:gd name="connsiteX25" fmla="*/ 8765676 w 11176000"/>
              <a:gd name="connsiteY25" fmla="*/ 655479 h 655479"/>
              <a:gd name="connsiteX26" fmla="*/ 8190407 w 11176000"/>
              <a:gd name="connsiteY26" fmla="*/ 655479 h 655479"/>
              <a:gd name="connsiteX27" fmla="*/ 7615138 w 11176000"/>
              <a:gd name="connsiteY27" fmla="*/ 655479 h 655479"/>
              <a:gd name="connsiteX28" fmla="*/ 7039869 w 11176000"/>
              <a:gd name="connsiteY28" fmla="*/ 655479 h 655479"/>
              <a:gd name="connsiteX29" fmla="*/ 6135875 w 11176000"/>
              <a:gd name="connsiteY29" fmla="*/ 655479 h 655479"/>
              <a:gd name="connsiteX30" fmla="*/ 5341456 w 11176000"/>
              <a:gd name="connsiteY30" fmla="*/ 655479 h 655479"/>
              <a:gd name="connsiteX31" fmla="*/ 4547037 w 11176000"/>
              <a:gd name="connsiteY31" fmla="*/ 655479 h 655479"/>
              <a:gd name="connsiteX32" fmla="*/ 3862193 w 11176000"/>
              <a:gd name="connsiteY32" fmla="*/ 655479 h 655479"/>
              <a:gd name="connsiteX33" fmla="*/ 2958200 w 11176000"/>
              <a:gd name="connsiteY33" fmla="*/ 655479 h 655479"/>
              <a:gd name="connsiteX34" fmla="*/ 2054206 w 11176000"/>
              <a:gd name="connsiteY34" fmla="*/ 655479 h 655479"/>
              <a:gd name="connsiteX35" fmla="*/ 1478937 w 11176000"/>
              <a:gd name="connsiteY35" fmla="*/ 655479 h 655479"/>
              <a:gd name="connsiteX36" fmla="*/ 1013243 w 11176000"/>
              <a:gd name="connsiteY36" fmla="*/ 655479 h 655479"/>
              <a:gd name="connsiteX37" fmla="*/ 109249 w 11176000"/>
              <a:gd name="connsiteY37" fmla="*/ 655479 h 655479"/>
              <a:gd name="connsiteX38" fmla="*/ 0 w 11176000"/>
              <a:gd name="connsiteY38" fmla="*/ 546230 h 655479"/>
              <a:gd name="connsiteX39" fmla="*/ 0 w 11176000"/>
              <a:gd name="connsiteY39" fmla="*/ 109249 h 6554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76000" h="655479" fill="none" extrusionOk="0">
                <a:moveTo>
                  <a:pt x="0" y="109249"/>
                </a:moveTo>
                <a:cubicBezTo>
                  <a:pt x="11751" y="52333"/>
                  <a:pt x="49296" y="6498"/>
                  <a:pt x="109249" y="0"/>
                </a:cubicBezTo>
                <a:cubicBezTo>
                  <a:pt x="340232" y="-29380"/>
                  <a:pt x="533441" y="-29267"/>
                  <a:pt x="794093" y="0"/>
                </a:cubicBezTo>
                <a:cubicBezTo>
                  <a:pt x="1054745" y="29267"/>
                  <a:pt x="1428680" y="-19491"/>
                  <a:pt x="1698087" y="0"/>
                </a:cubicBezTo>
                <a:cubicBezTo>
                  <a:pt x="1967494" y="19491"/>
                  <a:pt x="2347120" y="-7360"/>
                  <a:pt x="2602081" y="0"/>
                </a:cubicBezTo>
                <a:cubicBezTo>
                  <a:pt x="2857042" y="7360"/>
                  <a:pt x="2957564" y="2794"/>
                  <a:pt x="3067775" y="0"/>
                </a:cubicBezTo>
                <a:cubicBezTo>
                  <a:pt x="3177986" y="-2794"/>
                  <a:pt x="3421704" y="25365"/>
                  <a:pt x="3643043" y="0"/>
                </a:cubicBezTo>
                <a:cubicBezTo>
                  <a:pt x="3864382" y="-25365"/>
                  <a:pt x="4113714" y="21263"/>
                  <a:pt x="4327887" y="0"/>
                </a:cubicBezTo>
                <a:cubicBezTo>
                  <a:pt x="4542060" y="-21263"/>
                  <a:pt x="4551672" y="8234"/>
                  <a:pt x="4684006" y="0"/>
                </a:cubicBezTo>
                <a:cubicBezTo>
                  <a:pt x="4816340" y="-8234"/>
                  <a:pt x="4966041" y="-15117"/>
                  <a:pt x="5040125" y="0"/>
                </a:cubicBezTo>
                <a:cubicBezTo>
                  <a:pt x="5114209" y="15117"/>
                  <a:pt x="5509856" y="-18290"/>
                  <a:pt x="5834544" y="0"/>
                </a:cubicBezTo>
                <a:cubicBezTo>
                  <a:pt x="6159232" y="18290"/>
                  <a:pt x="6350518" y="20458"/>
                  <a:pt x="6519388" y="0"/>
                </a:cubicBezTo>
                <a:cubicBezTo>
                  <a:pt x="6688258" y="-20458"/>
                  <a:pt x="6769667" y="-7209"/>
                  <a:pt x="6875506" y="0"/>
                </a:cubicBezTo>
                <a:cubicBezTo>
                  <a:pt x="6981345" y="7209"/>
                  <a:pt x="7351554" y="-492"/>
                  <a:pt x="7560350" y="0"/>
                </a:cubicBezTo>
                <a:cubicBezTo>
                  <a:pt x="7769146" y="492"/>
                  <a:pt x="7957107" y="-9622"/>
                  <a:pt x="8245194" y="0"/>
                </a:cubicBezTo>
                <a:cubicBezTo>
                  <a:pt x="8533281" y="9622"/>
                  <a:pt x="8519616" y="22087"/>
                  <a:pt x="8710888" y="0"/>
                </a:cubicBezTo>
                <a:cubicBezTo>
                  <a:pt x="8902160" y="-22087"/>
                  <a:pt x="9030372" y="-1744"/>
                  <a:pt x="9286157" y="0"/>
                </a:cubicBezTo>
                <a:cubicBezTo>
                  <a:pt x="9541942" y="1744"/>
                  <a:pt x="9796838" y="1992"/>
                  <a:pt x="9971001" y="0"/>
                </a:cubicBezTo>
                <a:cubicBezTo>
                  <a:pt x="10145164" y="-1992"/>
                  <a:pt x="10627063" y="20338"/>
                  <a:pt x="11066751" y="0"/>
                </a:cubicBezTo>
                <a:cubicBezTo>
                  <a:pt x="11131208" y="1497"/>
                  <a:pt x="11180160" y="42654"/>
                  <a:pt x="11176000" y="109249"/>
                </a:cubicBezTo>
                <a:cubicBezTo>
                  <a:pt x="11158992" y="290533"/>
                  <a:pt x="11177292" y="390309"/>
                  <a:pt x="11176000" y="546230"/>
                </a:cubicBezTo>
                <a:cubicBezTo>
                  <a:pt x="11188982" y="600216"/>
                  <a:pt x="11118786" y="655038"/>
                  <a:pt x="11066751" y="655479"/>
                </a:cubicBezTo>
                <a:cubicBezTo>
                  <a:pt x="10954231" y="658980"/>
                  <a:pt x="10701523" y="639485"/>
                  <a:pt x="10601057" y="655479"/>
                </a:cubicBezTo>
                <a:cubicBezTo>
                  <a:pt x="10500591" y="671473"/>
                  <a:pt x="10370900" y="656415"/>
                  <a:pt x="10244938" y="655479"/>
                </a:cubicBezTo>
                <a:cubicBezTo>
                  <a:pt x="10118976" y="654543"/>
                  <a:pt x="9833851" y="684078"/>
                  <a:pt x="9669669" y="655479"/>
                </a:cubicBezTo>
                <a:cubicBezTo>
                  <a:pt x="9505487" y="626880"/>
                  <a:pt x="9153800" y="615575"/>
                  <a:pt x="8765676" y="655479"/>
                </a:cubicBezTo>
                <a:cubicBezTo>
                  <a:pt x="8377552" y="695383"/>
                  <a:pt x="8329816" y="645687"/>
                  <a:pt x="8190407" y="655479"/>
                </a:cubicBezTo>
                <a:cubicBezTo>
                  <a:pt x="8050998" y="665271"/>
                  <a:pt x="7755648" y="630255"/>
                  <a:pt x="7615138" y="655479"/>
                </a:cubicBezTo>
                <a:cubicBezTo>
                  <a:pt x="7474628" y="680703"/>
                  <a:pt x="7183350" y="654682"/>
                  <a:pt x="7039869" y="655479"/>
                </a:cubicBezTo>
                <a:cubicBezTo>
                  <a:pt x="6896388" y="656276"/>
                  <a:pt x="6486920" y="659208"/>
                  <a:pt x="6135875" y="655479"/>
                </a:cubicBezTo>
                <a:cubicBezTo>
                  <a:pt x="5784830" y="651750"/>
                  <a:pt x="5615357" y="628143"/>
                  <a:pt x="5341456" y="655479"/>
                </a:cubicBezTo>
                <a:cubicBezTo>
                  <a:pt x="5067555" y="682815"/>
                  <a:pt x="4742155" y="690061"/>
                  <a:pt x="4547037" y="655479"/>
                </a:cubicBezTo>
                <a:cubicBezTo>
                  <a:pt x="4351919" y="620897"/>
                  <a:pt x="4137509" y="635751"/>
                  <a:pt x="3862193" y="655479"/>
                </a:cubicBezTo>
                <a:cubicBezTo>
                  <a:pt x="3586877" y="675207"/>
                  <a:pt x="3210591" y="634298"/>
                  <a:pt x="2958200" y="655479"/>
                </a:cubicBezTo>
                <a:cubicBezTo>
                  <a:pt x="2705809" y="676660"/>
                  <a:pt x="2473135" y="623753"/>
                  <a:pt x="2054206" y="655479"/>
                </a:cubicBezTo>
                <a:cubicBezTo>
                  <a:pt x="1635277" y="687205"/>
                  <a:pt x="1596595" y="656389"/>
                  <a:pt x="1478937" y="655479"/>
                </a:cubicBezTo>
                <a:cubicBezTo>
                  <a:pt x="1361279" y="654569"/>
                  <a:pt x="1241671" y="665803"/>
                  <a:pt x="1013243" y="655479"/>
                </a:cubicBezTo>
                <a:cubicBezTo>
                  <a:pt x="784815" y="645155"/>
                  <a:pt x="383406" y="618479"/>
                  <a:pt x="109249" y="655479"/>
                </a:cubicBezTo>
                <a:cubicBezTo>
                  <a:pt x="46427" y="644974"/>
                  <a:pt x="1157" y="599596"/>
                  <a:pt x="0" y="546230"/>
                </a:cubicBezTo>
                <a:cubicBezTo>
                  <a:pt x="3354" y="436788"/>
                  <a:pt x="-6628" y="286063"/>
                  <a:pt x="0" y="109249"/>
                </a:cubicBezTo>
                <a:close/>
              </a:path>
              <a:path w="11176000" h="655479" stroke="0" extrusionOk="0">
                <a:moveTo>
                  <a:pt x="0" y="109249"/>
                </a:moveTo>
                <a:cubicBezTo>
                  <a:pt x="-6524" y="58664"/>
                  <a:pt x="40117" y="-8039"/>
                  <a:pt x="109249" y="0"/>
                </a:cubicBezTo>
                <a:cubicBezTo>
                  <a:pt x="513576" y="-1782"/>
                  <a:pt x="694497" y="-31509"/>
                  <a:pt x="1013243" y="0"/>
                </a:cubicBezTo>
                <a:cubicBezTo>
                  <a:pt x="1331989" y="31509"/>
                  <a:pt x="1284651" y="-12029"/>
                  <a:pt x="1478937" y="0"/>
                </a:cubicBezTo>
                <a:cubicBezTo>
                  <a:pt x="1673223" y="12029"/>
                  <a:pt x="1782167" y="13735"/>
                  <a:pt x="2054206" y="0"/>
                </a:cubicBezTo>
                <a:cubicBezTo>
                  <a:pt x="2326245" y="-13735"/>
                  <a:pt x="2698985" y="-2381"/>
                  <a:pt x="2958200" y="0"/>
                </a:cubicBezTo>
                <a:cubicBezTo>
                  <a:pt x="3217415" y="2381"/>
                  <a:pt x="3224134" y="-10289"/>
                  <a:pt x="3314318" y="0"/>
                </a:cubicBezTo>
                <a:cubicBezTo>
                  <a:pt x="3404502" y="10289"/>
                  <a:pt x="3642376" y="10906"/>
                  <a:pt x="3780012" y="0"/>
                </a:cubicBezTo>
                <a:cubicBezTo>
                  <a:pt x="3917648" y="-10906"/>
                  <a:pt x="4221662" y="-25666"/>
                  <a:pt x="4464856" y="0"/>
                </a:cubicBezTo>
                <a:cubicBezTo>
                  <a:pt x="4708050" y="25666"/>
                  <a:pt x="5044545" y="-34931"/>
                  <a:pt x="5259275" y="0"/>
                </a:cubicBezTo>
                <a:cubicBezTo>
                  <a:pt x="5474005" y="34931"/>
                  <a:pt x="5629068" y="-16882"/>
                  <a:pt x="5944119" y="0"/>
                </a:cubicBezTo>
                <a:cubicBezTo>
                  <a:pt x="6259170" y="16882"/>
                  <a:pt x="6478867" y="-9772"/>
                  <a:pt x="6738538" y="0"/>
                </a:cubicBezTo>
                <a:cubicBezTo>
                  <a:pt x="6998209" y="9772"/>
                  <a:pt x="7185365" y="-14221"/>
                  <a:pt x="7532957" y="0"/>
                </a:cubicBezTo>
                <a:cubicBezTo>
                  <a:pt x="7880549" y="14221"/>
                  <a:pt x="7866104" y="12869"/>
                  <a:pt x="8108225" y="0"/>
                </a:cubicBezTo>
                <a:cubicBezTo>
                  <a:pt x="8350346" y="-12869"/>
                  <a:pt x="8414544" y="15945"/>
                  <a:pt x="8573919" y="0"/>
                </a:cubicBezTo>
                <a:cubicBezTo>
                  <a:pt x="8733294" y="-15945"/>
                  <a:pt x="9004931" y="-26686"/>
                  <a:pt x="9149188" y="0"/>
                </a:cubicBezTo>
                <a:cubicBezTo>
                  <a:pt x="9293445" y="26686"/>
                  <a:pt x="9430232" y="3586"/>
                  <a:pt x="9505307" y="0"/>
                </a:cubicBezTo>
                <a:cubicBezTo>
                  <a:pt x="9580382" y="-3586"/>
                  <a:pt x="9743199" y="10948"/>
                  <a:pt x="9971001" y="0"/>
                </a:cubicBezTo>
                <a:cubicBezTo>
                  <a:pt x="10198803" y="-10948"/>
                  <a:pt x="10782675" y="-8441"/>
                  <a:pt x="11066751" y="0"/>
                </a:cubicBezTo>
                <a:cubicBezTo>
                  <a:pt x="11121823" y="1978"/>
                  <a:pt x="11182136" y="50574"/>
                  <a:pt x="11176000" y="109249"/>
                </a:cubicBezTo>
                <a:cubicBezTo>
                  <a:pt x="11177120" y="310078"/>
                  <a:pt x="11171694" y="347927"/>
                  <a:pt x="11176000" y="546230"/>
                </a:cubicBezTo>
                <a:cubicBezTo>
                  <a:pt x="11173919" y="599482"/>
                  <a:pt x="11120538" y="652012"/>
                  <a:pt x="11066751" y="655479"/>
                </a:cubicBezTo>
                <a:cubicBezTo>
                  <a:pt x="10857063" y="677975"/>
                  <a:pt x="10712996" y="657406"/>
                  <a:pt x="10491482" y="655479"/>
                </a:cubicBezTo>
                <a:cubicBezTo>
                  <a:pt x="10269968" y="653552"/>
                  <a:pt x="9985736" y="674083"/>
                  <a:pt x="9806638" y="655479"/>
                </a:cubicBezTo>
                <a:cubicBezTo>
                  <a:pt x="9627540" y="636875"/>
                  <a:pt x="9439065" y="676123"/>
                  <a:pt x="9231369" y="655479"/>
                </a:cubicBezTo>
                <a:cubicBezTo>
                  <a:pt x="9023673" y="634835"/>
                  <a:pt x="9046727" y="663526"/>
                  <a:pt x="8875251" y="655479"/>
                </a:cubicBezTo>
                <a:cubicBezTo>
                  <a:pt x="8703775" y="647432"/>
                  <a:pt x="8472490" y="637857"/>
                  <a:pt x="8080832" y="655479"/>
                </a:cubicBezTo>
                <a:cubicBezTo>
                  <a:pt x="7689174" y="673101"/>
                  <a:pt x="7566694" y="636852"/>
                  <a:pt x="7395988" y="655479"/>
                </a:cubicBezTo>
                <a:cubicBezTo>
                  <a:pt x="7225282" y="674106"/>
                  <a:pt x="7004288" y="654676"/>
                  <a:pt x="6820719" y="655479"/>
                </a:cubicBezTo>
                <a:cubicBezTo>
                  <a:pt x="6637150" y="656282"/>
                  <a:pt x="6538940" y="639968"/>
                  <a:pt x="6355025" y="655479"/>
                </a:cubicBezTo>
                <a:cubicBezTo>
                  <a:pt x="6171110" y="670990"/>
                  <a:pt x="5994492" y="627933"/>
                  <a:pt x="5670181" y="655479"/>
                </a:cubicBezTo>
                <a:cubicBezTo>
                  <a:pt x="5345870" y="683025"/>
                  <a:pt x="5252833" y="653836"/>
                  <a:pt x="5094912" y="655479"/>
                </a:cubicBezTo>
                <a:cubicBezTo>
                  <a:pt x="4936991" y="657122"/>
                  <a:pt x="4910702" y="667015"/>
                  <a:pt x="4738794" y="655479"/>
                </a:cubicBezTo>
                <a:cubicBezTo>
                  <a:pt x="4566886" y="643943"/>
                  <a:pt x="4421782" y="661611"/>
                  <a:pt x="4273100" y="655479"/>
                </a:cubicBezTo>
                <a:cubicBezTo>
                  <a:pt x="4124418" y="649347"/>
                  <a:pt x="3829072" y="632129"/>
                  <a:pt x="3697831" y="655479"/>
                </a:cubicBezTo>
                <a:cubicBezTo>
                  <a:pt x="3566590" y="678829"/>
                  <a:pt x="3411699" y="638033"/>
                  <a:pt x="3232137" y="655479"/>
                </a:cubicBezTo>
                <a:cubicBezTo>
                  <a:pt x="3052575" y="672925"/>
                  <a:pt x="2553802" y="676549"/>
                  <a:pt x="2328143" y="655479"/>
                </a:cubicBezTo>
                <a:cubicBezTo>
                  <a:pt x="2102484" y="634409"/>
                  <a:pt x="1823045" y="647877"/>
                  <a:pt x="1643299" y="655479"/>
                </a:cubicBezTo>
                <a:cubicBezTo>
                  <a:pt x="1463553" y="663081"/>
                  <a:pt x="1366439" y="661918"/>
                  <a:pt x="1287180" y="655479"/>
                </a:cubicBezTo>
                <a:cubicBezTo>
                  <a:pt x="1207921" y="649040"/>
                  <a:pt x="519727" y="635917"/>
                  <a:pt x="109249" y="655479"/>
                </a:cubicBezTo>
                <a:cubicBezTo>
                  <a:pt x="48881" y="652526"/>
                  <a:pt x="-4278" y="600048"/>
                  <a:pt x="0" y="546230"/>
                </a:cubicBezTo>
                <a:cubicBezTo>
                  <a:pt x="-2994" y="344492"/>
                  <a:pt x="16330" y="209341"/>
                  <a:pt x="0" y="109249"/>
                </a:cubicBezTo>
                <a:close/>
              </a:path>
            </a:pathLst>
          </a:custGeom>
          <a:solidFill>
            <a:schemeClr val="bg1"/>
          </a:solidFill>
          <a:ln>
            <a:extLst>
              <a:ext uri="{C807C97D-BFC1-408E-A445-0C87EB9F89A2}">
                <ask:lineSketchStyleProps xmlns:ask="http://schemas.microsoft.com/office/drawing/2018/sketchyshapes" sd="318793406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Par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23B9F72A-DFA0-449E-96FD-1B89DA15D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3" y="2298247"/>
            <a:ext cx="5339417" cy="324412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98AD067-B03C-4075-9477-4110F0819F37}"/>
              </a:ext>
            </a:extLst>
          </p:cNvPr>
          <p:cNvSpPr txBox="1"/>
          <p:nvPr/>
        </p:nvSpPr>
        <p:spPr>
          <a:xfrm>
            <a:off x="3315787" y="179817"/>
            <a:ext cx="58762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800" b="1" dirty="0" err="1">
                <a:latin typeface="+mj-lt"/>
              </a:rPr>
              <a:t>Partitioning</a:t>
            </a:r>
            <a:r>
              <a:rPr lang="de-DE" sz="2800" b="1" dirty="0">
                <a:latin typeface="+mj-lt"/>
              </a:rPr>
              <a:t> in super-</a:t>
            </a:r>
            <a:r>
              <a:rPr lang="de-DE" sz="2800" b="1" dirty="0" err="1">
                <a:latin typeface="+mj-lt"/>
              </a:rPr>
              <a:t>Earths</a:t>
            </a:r>
            <a:r>
              <a:rPr lang="de-DE" sz="2800" b="1" dirty="0">
                <a:latin typeface="+mj-lt"/>
              </a:rPr>
              <a:t> </a:t>
            </a:r>
            <a:r>
              <a:rPr lang="de-DE" sz="2000" b="1" dirty="0">
                <a:latin typeface="+mj-lt"/>
              </a:rPr>
              <a:t>(and sub-</a:t>
            </a:r>
            <a:r>
              <a:rPr lang="de-DE" sz="2000" b="1" dirty="0" err="1">
                <a:latin typeface="+mj-lt"/>
              </a:rPr>
              <a:t>Earths</a:t>
            </a:r>
            <a:r>
              <a:rPr lang="de-DE" sz="2000" b="1" dirty="0">
                <a:latin typeface="+mj-lt"/>
              </a:rPr>
              <a:t>)</a:t>
            </a:r>
            <a:endParaRPr lang="de-DE" sz="2800" b="1" dirty="0">
              <a:latin typeface="+mj-lt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EC72EAA-DD9A-4A97-B9F7-BC3BDB251E86}"/>
              </a:ext>
            </a:extLst>
          </p:cNvPr>
          <p:cNvSpPr txBox="1"/>
          <p:nvPr/>
        </p:nvSpPr>
        <p:spPr>
          <a:xfrm>
            <a:off x="101479" y="1461903"/>
            <a:ext cx="568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/>
              <a:t>Meltzone</a:t>
            </a:r>
            <a:r>
              <a:rPr lang="de-DE" sz="2400" dirty="0"/>
              <a:t> </a:t>
            </a:r>
            <a:r>
              <a:rPr lang="de-DE" sz="2400" dirty="0" err="1"/>
              <a:t>conditions</a:t>
            </a:r>
            <a:r>
              <a:rPr lang="de-DE" sz="2400" dirty="0"/>
              <a:t> at different time </a:t>
            </a:r>
            <a:r>
              <a:rPr lang="de-DE" sz="2400" dirty="0" err="1"/>
              <a:t>steps</a:t>
            </a:r>
            <a:endParaRPr lang="de-DE" sz="2400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43109E28-888D-4A75-A0D9-A501939C247A}"/>
              </a:ext>
            </a:extLst>
          </p:cNvPr>
          <p:cNvSpPr txBox="1"/>
          <p:nvPr/>
        </p:nvSpPr>
        <p:spPr>
          <a:xfrm>
            <a:off x="249169" y="5438479"/>
            <a:ext cx="6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Click </a:t>
            </a:r>
            <a:r>
              <a:rPr lang="de-DE" dirty="0" err="1">
                <a:solidFill>
                  <a:schemeClr val="bg1"/>
                </a:solidFill>
              </a:rPr>
              <a:t>me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Sprechblase: oval 14">
            <a:extLst>
              <a:ext uri="{FF2B5EF4-FFF2-40B4-BE49-F238E27FC236}">
                <a16:creationId xmlns:a16="http://schemas.microsoft.com/office/drawing/2014/main" id="{7CBD07AC-D2F3-4784-9824-A74210B92914}"/>
              </a:ext>
            </a:extLst>
          </p:cNvPr>
          <p:cNvSpPr/>
          <p:nvPr/>
        </p:nvSpPr>
        <p:spPr>
          <a:xfrm rot="10583970">
            <a:off x="154616" y="5451647"/>
            <a:ext cx="877945" cy="68309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6DDFAF0-3DBC-4082-82C0-4EAF6AE5B51C}"/>
              </a:ext>
            </a:extLst>
          </p:cNvPr>
          <p:cNvSpPr txBox="1"/>
          <p:nvPr/>
        </p:nvSpPr>
        <p:spPr>
          <a:xfrm>
            <a:off x="249403" y="5501575"/>
            <a:ext cx="6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Click </a:t>
            </a:r>
            <a:r>
              <a:rPr lang="de-DE" dirty="0" err="1">
                <a:solidFill>
                  <a:schemeClr val="bg1"/>
                </a:solidFill>
              </a:rPr>
              <a:t>me</a:t>
            </a:r>
            <a:endParaRPr lang="de-DE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93D653-BE91-408B-B46A-A9D9C0E1E7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245" y="166148"/>
            <a:ext cx="2035982" cy="2035982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7F7E431-E5B9-4428-81F9-D6D331BE3523}"/>
              </a:ext>
            </a:extLst>
          </p:cNvPr>
          <p:cNvSpPr txBox="1"/>
          <p:nvPr/>
        </p:nvSpPr>
        <p:spPr>
          <a:xfrm>
            <a:off x="3853889" y="5640074"/>
            <a:ext cx="44757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Preliminary</a:t>
            </a:r>
            <a:r>
              <a:rPr lang="de-DE" dirty="0"/>
              <a:t>, will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extended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5 M</a:t>
            </a:r>
            <a:r>
              <a:rPr lang="de-DE" baseline="-25000" dirty="0"/>
              <a:t>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43217B97-F202-4985-9ED7-D7784BE4A2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84" y="2284294"/>
            <a:ext cx="5373676" cy="326494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0E9FA3E-EEE1-4F56-BB6C-BA8B26D090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866" y="2286104"/>
            <a:ext cx="5404989" cy="328396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2F591405-8A76-4569-B23F-B0D230B925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552" y="2284306"/>
            <a:ext cx="5373676" cy="326494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2B6FC35-1E5C-4F5C-AA33-044773CFDFC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46" y="2276830"/>
            <a:ext cx="5416782" cy="3291509"/>
          </a:xfrm>
          <a:prstGeom prst="rect">
            <a:avLst/>
          </a:prstGeom>
        </p:spPr>
      </p:pic>
      <p:sp>
        <p:nvSpPr>
          <p:cNvPr id="29" name="Sprechblase: oval 28">
            <a:extLst>
              <a:ext uri="{FF2B5EF4-FFF2-40B4-BE49-F238E27FC236}">
                <a16:creationId xmlns:a16="http://schemas.microsoft.com/office/drawing/2014/main" id="{C9280AE5-149D-4400-9CB1-B0A7A6EE0F99}"/>
              </a:ext>
            </a:extLst>
          </p:cNvPr>
          <p:cNvSpPr/>
          <p:nvPr/>
        </p:nvSpPr>
        <p:spPr>
          <a:xfrm rot="10583970">
            <a:off x="154617" y="5451647"/>
            <a:ext cx="877945" cy="683091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F55E0C07-F5C0-432A-8169-A997D3C7138D}"/>
              </a:ext>
            </a:extLst>
          </p:cNvPr>
          <p:cNvSpPr txBox="1"/>
          <p:nvPr/>
        </p:nvSpPr>
        <p:spPr>
          <a:xfrm>
            <a:off x="249404" y="5501575"/>
            <a:ext cx="688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bg1"/>
                </a:solidFill>
              </a:rPr>
              <a:t>Click </a:t>
            </a:r>
            <a:r>
              <a:rPr lang="de-DE" dirty="0" err="1">
                <a:solidFill>
                  <a:schemeClr val="bg1"/>
                </a:solidFill>
              </a:rPr>
              <a:t>me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2896CAAF-AE38-4CFA-8F85-E3C4244B54B8}"/>
              </a:ext>
            </a:extLst>
          </p:cNvPr>
          <p:cNvSpPr txBox="1"/>
          <p:nvPr/>
        </p:nvSpPr>
        <p:spPr>
          <a:xfrm>
            <a:off x="7960093" y="5686240"/>
            <a:ext cx="3051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Find </a:t>
            </a:r>
            <a:r>
              <a:rPr lang="de-DE" dirty="0" err="1"/>
              <a:t>D</a:t>
            </a:r>
            <a:r>
              <a:rPr lang="de-DE" baseline="30000" dirty="0" err="1"/>
              <a:t>cpx</a:t>
            </a:r>
            <a:r>
              <a:rPr lang="de-DE" baseline="30000" dirty="0"/>
              <a:t>/</a:t>
            </a:r>
            <a:r>
              <a:rPr lang="de-DE" baseline="30000" dirty="0" err="1"/>
              <a:t>melt</a:t>
            </a:r>
            <a:r>
              <a:rPr lang="de-DE" baseline="30000" dirty="0"/>
              <a:t> </a:t>
            </a:r>
            <a:r>
              <a:rPr lang="de-DE" dirty="0"/>
              <a:t>in </a:t>
            </a:r>
            <a:br>
              <a:rPr lang="de-DE" dirty="0"/>
            </a:br>
            <a:r>
              <a:rPr lang="de-DE" dirty="0" err="1"/>
              <a:t>supplementary</a:t>
            </a:r>
            <a:r>
              <a:rPr lang="de-DE" dirty="0"/>
              <a:t> material</a:t>
            </a:r>
          </a:p>
        </p:txBody>
      </p:sp>
      <p:sp>
        <p:nvSpPr>
          <p:cNvPr id="34" name="Textfeld 33">
            <a:extLst>
              <a:ext uri="{FF2B5EF4-FFF2-40B4-BE49-F238E27FC236}">
                <a16:creationId xmlns:a16="http://schemas.microsoft.com/office/drawing/2014/main" id="{86A0F845-6F8C-488F-A1CF-B8BA8994B6A5}"/>
              </a:ext>
            </a:extLst>
          </p:cNvPr>
          <p:cNvSpPr txBox="1"/>
          <p:nvPr/>
        </p:nvSpPr>
        <p:spPr>
          <a:xfrm>
            <a:off x="5820548" y="1448622"/>
            <a:ext cx="4996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="1" dirty="0" err="1"/>
              <a:t>Increasing</a:t>
            </a:r>
            <a:r>
              <a:rPr lang="de-DE" sz="2400" b="1" dirty="0"/>
              <a:t> D</a:t>
            </a:r>
            <a:r>
              <a:rPr lang="de-DE" sz="2400" b="1" baseline="30000" dirty="0"/>
              <a:t>*</a:t>
            </a:r>
            <a:r>
              <a:rPr lang="de-DE" sz="2400" b="1" baseline="-25000" dirty="0"/>
              <a:t>Ce/H2O </a:t>
            </a:r>
            <a:r>
              <a:rPr lang="de-DE" sz="2400" dirty="0" err="1"/>
              <a:t>with</a:t>
            </a:r>
            <a:r>
              <a:rPr lang="de-DE" sz="2400" dirty="0"/>
              <a:t> </a:t>
            </a:r>
            <a:r>
              <a:rPr lang="de-DE" sz="2400" dirty="0" err="1"/>
              <a:t>rising</a:t>
            </a:r>
            <a:r>
              <a:rPr lang="de-DE" sz="2400" dirty="0"/>
              <a:t> P-T </a:t>
            </a:r>
            <a:r>
              <a:rPr lang="de-DE" sz="2400" dirty="0" err="1"/>
              <a:t>conditions</a:t>
            </a:r>
            <a:endParaRPr lang="de-DE" sz="2400" dirty="0"/>
          </a:p>
        </p:txBody>
      </p:sp>
      <p:pic>
        <p:nvPicPr>
          <p:cNvPr id="40" name="Grafik 39">
            <a:extLst>
              <a:ext uri="{FF2B5EF4-FFF2-40B4-BE49-F238E27FC236}">
                <a16:creationId xmlns:a16="http://schemas.microsoft.com/office/drawing/2014/main" id="{19A38682-459E-4479-84A6-7C1425FF63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818748" y="2297276"/>
            <a:ext cx="4784907" cy="3280836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7AD2DB83-144E-4FA8-99C6-7AF539F111F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839428" y="2301653"/>
            <a:ext cx="4761027" cy="3264462"/>
          </a:xfrm>
          <a:prstGeom prst="rect">
            <a:avLst/>
          </a:prstGeom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825EA41A-BFB5-4B85-AB9E-161E7FF5BBB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820375" y="2268288"/>
            <a:ext cx="4761027" cy="3264462"/>
          </a:xfrm>
          <a:prstGeom prst="rect">
            <a:avLst/>
          </a:prstGeom>
        </p:spPr>
      </p:pic>
      <p:pic>
        <p:nvPicPr>
          <p:cNvPr id="46" name="Grafik 45">
            <a:extLst>
              <a:ext uri="{FF2B5EF4-FFF2-40B4-BE49-F238E27FC236}">
                <a16:creationId xmlns:a16="http://schemas.microsoft.com/office/drawing/2014/main" id="{4993650D-AE08-4A3C-92DB-9D33FAA7E4A3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5832783" y="2291616"/>
            <a:ext cx="4761027" cy="3264462"/>
          </a:xfrm>
          <a:prstGeom prst="rect">
            <a:avLst/>
          </a:prstGeom>
        </p:spPr>
      </p:pic>
      <p:pic>
        <p:nvPicPr>
          <p:cNvPr id="50" name="Grafik 49">
            <a:extLst>
              <a:ext uri="{FF2B5EF4-FFF2-40B4-BE49-F238E27FC236}">
                <a16:creationId xmlns:a16="http://schemas.microsoft.com/office/drawing/2014/main" id="{22F810A7-CB2E-4A67-8EFE-50BBE5EF046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0375" y="2174309"/>
            <a:ext cx="4761027" cy="3487273"/>
          </a:xfrm>
          <a:prstGeom prst="rect">
            <a:avLst/>
          </a:prstGeom>
        </p:spPr>
      </p:pic>
      <p:sp>
        <p:nvSpPr>
          <p:cNvPr id="52" name="Rechteck: abgerundete Ecken 51">
            <a:extLst>
              <a:ext uri="{FF2B5EF4-FFF2-40B4-BE49-F238E27FC236}">
                <a16:creationId xmlns:a16="http://schemas.microsoft.com/office/drawing/2014/main" id="{55259052-AF47-4063-8A50-86A6A368650B}"/>
              </a:ext>
            </a:extLst>
          </p:cNvPr>
          <p:cNvSpPr/>
          <p:nvPr/>
        </p:nvSpPr>
        <p:spPr>
          <a:xfrm>
            <a:off x="10922445" y="4959733"/>
            <a:ext cx="827596" cy="257427"/>
          </a:xfrm>
          <a:prstGeom prst="roundRect">
            <a:avLst/>
          </a:prstGeom>
          <a:noFill/>
          <a:ln w="28575">
            <a:solidFill>
              <a:srgbClr val="2056CE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9237A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18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1315</Words>
  <Application>Microsoft Office PowerPoint</Application>
  <PresentationFormat>Breitbild</PresentationFormat>
  <Paragraphs>191</Paragraphs>
  <Slides>17</Slides>
  <Notes>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Bahnschrift Light SemiCondensed</vt:lpstr>
      <vt:lpstr>Bahnschrift SemiBold Condensed</vt:lpstr>
      <vt:lpstr>Bahnschrift SemiBold SemiConden</vt:lpstr>
      <vt:lpstr>Calibri</vt:lpstr>
      <vt:lpstr>Calibri Light</vt:lpstr>
      <vt:lpstr>Cambria Math</vt:lpstr>
      <vt:lpstr>Wingdings</vt:lpstr>
      <vt:lpstr>Office</vt:lpstr>
      <vt:lpstr>Trace element and volatile redistribution from mantle to crust in rocky planetary bodies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Summary and Conclusion</vt:lpstr>
      <vt:lpstr>References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Trace element and volatile redistribution from mantle to crust in rocky planetary bodies</dc:title>
  <dc:creator>Schmidt, Julia Marleen</dc:creator>
  <cp:lastModifiedBy>Schmidt, Julia Marleen</cp:lastModifiedBy>
  <cp:revision>87</cp:revision>
  <dcterms:created xsi:type="dcterms:W3CDTF">2025-04-22T10:52:10Z</dcterms:created>
  <dcterms:modified xsi:type="dcterms:W3CDTF">2025-04-30T05:38:11Z</dcterms:modified>
</cp:coreProperties>
</file>