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640" r:id="rId2"/>
    <p:sldId id="646" r:id="rId3"/>
    <p:sldId id="644" r:id="rId4"/>
    <p:sldId id="645" r:id="rId5"/>
    <p:sldId id="669" r:id="rId6"/>
    <p:sldId id="647" r:id="rId7"/>
    <p:sldId id="627" r:id="rId8"/>
    <p:sldId id="657" r:id="rId9"/>
    <p:sldId id="626" r:id="rId10"/>
    <p:sldId id="663" r:id="rId11"/>
    <p:sldId id="672" r:id="rId12"/>
    <p:sldId id="678" r:id="rId13"/>
    <p:sldId id="674" r:id="rId14"/>
    <p:sldId id="649" r:id="rId15"/>
    <p:sldId id="676" r:id="rId16"/>
    <p:sldId id="650" r:id="rId17"/>
    <p:sldId id="679" r:id="rId18"/>
    <p:sldId id="666" r:id="rId19"/>
    <p:sldId id="668" r:id="rId20"/>
    <p:sldId id="670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043" autoAdjust="0"/>
  </p:normalViewPr>
  <p:slideViewPr>
    <p:cSldViewPr snapToGrid="0">
      <p:cViewPr varScale="1">
        <p:scale>
          <a:sx n="45" d="100"/>
          <a:sy n="45" d="100"/>
        </p:scale>
        <p:origin x="5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E503A-1DB0-4E79-8438-F69D3D3922A0}" type="datetimeFigureOut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BD2C1-2E73-41F0-8348-7F22FA1B6C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81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8CFAB058-D988-00DB-1B4B-9DE02C661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石柳沙</a:t>
            </a:r>
          </a:p>
          <a:p>
            <a:r>
              <a:rPr lang="en-US" altLang="zh-TW" dirty="0"/>
              <a:t>Density</a:t>
            </a:r>
          </a:p>
          <a:p>
            <a:r>
              <a:rPr lang="en-US" altLang="zh-TW" dirty="0"/>
              <a:t>Given by the supplier: 3.9g/cm3.</a:t>
            </a:r>
          </a:p>
          <a:p>
            <a:r>
              <a:rPr lang="en-US" altLang="zh-TW" dirty="0"/>
              <a:t>Pycnometer tests result by Jia-Jun Hung(2020): 3.52g/cm3.</a:t>
            </a:r>
          </a:p>
          <a:p>
            <a:r>
              <a:rPr lang="en-US" altLang="zh-TW" dirty="0"/>
              <a:t>It has a relatively uniform particle size(Chou,2021).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2738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B57F95F6-2395-4C5C-82B6-F2D80ACCD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對齊時間</a:t>
            </a:r>
          </a:p>
          <a:p>
            <a:r>
              <a:rPr lang="en-US" altLang="zh-TW" dirty="0"/>
              <a:t>This picture is for synchronization. </a:t>
            </a:r>
          </a:p>
          <a:p>
            <a:endParaRPr lang="en-US" altLang="zh-TW" dirty="0"/>
          </a:p>
          <a:p>
            <a:r>
              <a:rPr lang="en-US" altLang="zh-TW" dirty="0"/>
              <a:t>The bucket might have deformed, but I have already solved this issue by finding a better bucket.</a:t>
            </a:r>
          </a:p>
        </p:txBody>
      </p:sp>
    </p:spTree>
    <p:extLst>
      <p:ext uri="{BB962C8B-B14F-4D97-AF65-F5344CB8AC3E}">
        <p14:creationId xmlns:p14="http://schemas.microsoft.com/office/powerpoint/2010/main" val="319962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D809B0F0-2BFF-4625-B9E8-5F4468A3B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實驗和模擬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The picture shows the DTM of the experimental topography.</a:t>
            </a:r>
          </a:p>
        </p:txBody>
      </p:sp>
    </p:spTree>
    <p:extLst>
      <p:ext uri="{BB962C8B-B14F-4D97-AF65-F5344CB8AC3E}">
        <p14:creationId xmlns:p14="http://schemas.microsoft.com/office/powerpoint/2010/main" val="422967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35F1C-6226-49F2-6160-90C416423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6FF6AD12-1D93-2B89-2D37-7DB62228C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模擬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This is one of the analysis methods we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We simulate the terrain after suctioning the sand.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The basis of the simulation is the relationship between distance from the center of the conical pit and z from the experiment of the z-axis.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Based on this relationship, we can continuously stack this expanding conical pit to obtain the simulated results.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This picture is a DTM of the result of modeling topography.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E:\Meeting\20250418\Simulate_inconstantSlope_20250321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4581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BDF25006-D362-4D45-A1E1-F93B6AA37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DoD</a:t>
            </a:r>
            <a:r>
              <a:rPr lang="zh-TW" alt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差異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Then we compare the experimental results with the modeling DTM.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is a DoD map from experimental and modeling topography.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差異原因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current depth used is around 25mm, and it is extended with an equal slope.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 the future, I will try different depths to confirm whether the impact is caused by the equal slope extension.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(The difference of experiment and simulation DTM)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E:\Meeting\20250418\Simulate_inconstantSlope_20250321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7069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DA34FC26-E343-4588-A4A6-5889A6254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LED</a:t>
            </a:r>
            <a:r>
              <a:rPr lang="zh-TW" altLang="en-US" dirty="0"/>
              <a:t>燈</a:t>
            </a:r>
          </a:p>
          <a:p>
            <a:r>
              <a:rPr lang="en-US" altLang="zh-TW" dirty="0"/>
              <a:t>I designed the connection between the machine and the suction nozzle and used a 3D printer to print it. </a:t>
            </a:r>
          </a:p>
          <a:p>
            <a:r>
              <a:rPr lang="en-US" altLang="zh-TW" dirty="0"/>
              <a:t>It also allows for the placement of a 3D light to track the movement.</a:t>
            </a:r>
          </a:p>
          <a:p>
            <a:endParaRPr lang="en-US" altLang="zh-TW" dirty="0"/>
          </a:p>
          <a:p>
            <a:r>
              <a:rPr lang="en-US" altLang="zh-TW" dirty="0"/>
              <a:t>"E:\Meeting\20250306\SuctionLEDconnect\IMG_9583.JPG"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8914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8E5B8-3D44-B20A-0C3E-7F33A268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9F6EAE81-42A8-9EDE-DE5A-661D6A3CD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追蹤</a:t>
            </a:r>
          </a:p>
          <a:p>
            <a:r>
              <a:rPr lang="en-US" altLang="zh-TW" dirty="0"/>
              <a:t>This is the LED light tracking data from one of my experiments. In the future, I will also combine the path of the LED light, which is the path of the suction nozzle, with data such as the landslide area to obtain a more comprehensive analysis.</a:t>
            </a:r>
          </a:p>
        </p:txBody>
      </p:sp>
    </p:spTree>
    <p:extLst>
      <p:ext uri="{BB962C8B-B14F-4D97-AF65-F5344CB8AC3E}">
        <p14:creationId xmlns:p14="http://schemas.microsoft.com/office/powerpoint/2010/main" val="102404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F3A42AD0-9424-409E-9A9E-E58012AE5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為甚麼要全部路徑都吸</a:t>
            </a:r>
          </a:p>
          <a:p>
            <a:r>
              <a:rPr lang="en-US" altLang="zh-TW" dirty="0"/>
              <a:t>If I don't suction the front part of the quarter of the ellipse, the volume of the collapse will be too large</a:t>
            </a:r>
          </a:p>
          <a:p>
            <a:r>
              <a:rPr lang="en-US" altLang="zh-TW" dirty="0"/>
              <a:t>It will block the suction nozzle or cause it to hit the sand during operation.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"E:\Meeting\20250404\Gcode\y_z.png"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3114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FB8AE-E3D2-8E00-7647-41E2FC75A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BF624DAA-D562-E7B3-7C18-30BC3A3EF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長剖面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Idealized curved profiles, designed to mimic the geometry of incising river, is employed to replicate the incision process.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It is the long profile of the river, so I set this profile to the idealized situation, a quarter of ellipse.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We then explore imposed motions along curved profiles, similar to incising rivers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"E:\Meeting\20250404\Gcode\y_z.png"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4990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CA261C6-661A-4716-87C1-4F6BB9F9C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未來</a:t>
            </a:r>
          </a:p>
          <a:p>
            <a:r>
              <a:rPr lang="en-US" altLang="zh-TW" dirty="0"/>
              <a:t>Now, we just find the changed pixels between each frame. In the future, we will find the area for each collapse.</a:t>
            </a:r>
          </a:p>
          <a:p>
            <a:r>
              <a:rPr lang="zh-TW" altLang="en-US" dirty="0"/>
              <a:t>兩個視角</a:t>
            </a:r>
          </a:p>
          <a:p>
            <a:r>
              <a:rPr lang="en-US" altLang="zh-TW" dirty="0"/>
              <a:t>Because of the moving suction nozzle, it is difficult to capture the whole sand box for one camera. </a:t>
            </a:r>
          </a:p>
          <a:p>
            <a:r>
              <a:rPr lang="en-US" altLang="zh-TW" dirty="0"/>
              <a:t>So this is one of the cameras we use, it’s for the left half of the sand box. We also have another camera for a different angle to observe the right half of the sand box.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"E:\Meeting\20250418\Experiment\20250417\yzEllipse80\80Cam1Screenshot.jpg“</a:t>
            </a:r>
          </a:p>
          <a:p>
            <a:r>
              <a:rPr lang="en-US" altLang="zh-TW" dirty="0"/>
              <a:t>"E:\Meeting\20250418\Experiment\20250417\yzEllipse80\80Cam1Screenshot2.jpg“</a:t>
            </a:r>
          </a:p>
          <a:p>
            <a:r>
              <a:rPr lang="en-US" altLang="zh-TW" dirty="0"/>
              <a:t>"E:\Meeting\20250418\Experiment\20250417\yzEllipse80\80Cam3Screenshot.jpg“</a:t>
            </a:r>
          </a:p>
          <a:p>
            <a:r>
              <a:rPr lang="en-US" altLang="zh-TW" dirty="0"/>
              <a:t>"E:\Meeting\20250418\Experiment\20250417\yzEllipse80\80Cam3Screenshot2.jpg"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CA261C6-661A-4716-87C1-4F6BB9F9C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the same collapse for two cameras.</a:t>
            </a:r>
          </a:p>
          <a:p>
            <a:r>
              <a:rPr lang="en-US" altLang="zh-TW" dirty="0"/>
              <a:t>The two images can complement each other, where areas not visible in one image can be seen in the other.</a:t>
            </a:r>
          </a:p>
          <a:p>
            <a:endParaRPr lang="en-US" altLang="zh-TW" dirty="0"/>
          </a:p>
          <a:p>
            <a:r>
              <a:rPr lang="en-US" altLang="zh-TW" dirty="0"/>
              <a:t>"E:\Meeting\20250418\Experiment\20250417\yzEllipse80\80Cam1Screenshot.jpg“</a:t>
            </a:r>
          </a:p>
          <a:p>
            <a:r>
              <a:rPr lang="en-US" altLang="zh-TW" dirty="0"/>
              <a:t>"E:\Meeting\20250418\Experiment\20250417\yzEllipse80\80Cam1Screenshot2.jpg“</a:t>
            </a:r>
          </a:p>
          <a:p>
            <a:r>
              <a:rPr lang="en-US" altLang="zh-TW" dirty="0"/>
              <a:t>"E:\Meeting\20250418\Experiment\20250417\yzEllipse80\80Cam3Screenshot.jpg“</a:t>
            </a:r>
          </a:p>
          <a:p>
            <a:r>
              <a:rPr lang="en-US" altLang="zh-TW" dirty="0"/>
              <a:t>"E:\Meeting\20250418\Experiment\20250417\yzEllipse80\80Cam3Screenshot2.jpg"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586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9674B630-351E-F423-7F5E-49E85856B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3D</a:t>
            </a:r>
            <a:r>
              <a:rPr lang="zh-TW" altLang="en-US" dirty="0"/>
              <a:t>列印機</a:t>
            </a:r>
          </a:p>
          <a:p>
            <a:r>
              <a:rPr lang="en-US" altLang="zh-TW" dirty="0"/>
              <a:t>To developed our machine, we have more freedom in determining the desired dimensions and make it easier to design and construct the suction system.</a:t>
            </a:r>
          </a:p>
          <a:p>
            <a:r>
              <a:rPr lang="en-US" altLang="zh-TW" dirty="0"/>
              <a:t>The external dimensions of the sand box are length, width and height 312125 centimeter</a:t>
            </a:r>
          </a:p>
          <a:p>
            <a:r>
              <a:rPr lang="zh-TW" altLang="en-US" dirty="0"/>
              <a:t>沙箱 機器移動尺寸</a:t>
            </a:r>
          </a:p>
          <a:p>
            <a:r>
              <a:rPr lang="en-US" altLang="zh-TW" dirty="0"/>
              <a:t>The movement range of the tool.</a:t>
            </a:r>
            <a:r>
              <a:rPr lang="zh-TW" altLang="en-US" dirty="0"/>
              <a:t>乘 </a:t>
            </a:r>
            <a:r>
              <a:rPr lang="en-US" altLang="zh-TW" dirty="0"/>
              <a:t>times </a:t>
            </a:r>
            <a:r>
              <a:rPr lang="zh-TW" altLang="en-US" dirty="0"/>
              <a:t>公分</a:t>
            </a:r>
            <a:r>
              <a:rPr lang="en-US" altLang="zh-TW" dirty="0"/>
              <a:t>centimeter</a:t>
            </a:r>
          </a:p>
          <a:p>
            <a:r>
              <a:rPr lang="en-US" altLang="zh-TW" dirty="0"/>
              <a:t>The external dimensions of the sand box </a:t>
            </a:r>
          </a:p>
          <a:p>
            <a:r>
              <a:rPr lang="zh-TW" altLang="en-US" dirty="0"/>
              <a:t>外</a:t>
            </a:r>
            <a:r>
              <a:rPr lang="en-US" altLang="zh-TW" dirty="0"/>
              <a:t>: 31*21*25 </a:t>
            </a:r>
            <a:r>
              <a:rPr lang="zh-TW" altLang="en-US" dirty="0"/>
              <a:t>內</a:t>
            </a:r>
            <a:r>
              <a:rPr lang="en-US" altLang="zh-TW" dirty="0"/>
              <a:t>: 29*20*24.2</a:t>
            </a:r>
          </a:p>
          <a:p>
            <a:r>
              <a:rPr lang="zh-TW" altLang="en-US" dirty="0"/>
              <a:t>填積木</a:t>
            </a:r>
          </a:p>
          <a:p>
            <a:r>
              <a:rPr lang="en-US" altLang="zh-TW" dirty="0"/>
              <a:t>If the sand box is filled, it would be very heavy, so I used a 3D printer to print a few blocks to temporarily fill the bottom. Of course, if a deeper sand box is needed in the future, I can remove the 3D printed blocks.</a:t>
            </a:r>
          </a:p>
        </p:txBody>
      </p:sp>
    </p:spTree>
    <p:extLst>
      <p:ext uri="{BB962C8B-B14F-4D97-AF65-F5344CB8AC3E}">
        <p14:creationId xmlns:p14="http://schemas.microsoft.com/office/powerpoint/2010/main" val="3140577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CA261C6-661A-4716-87C1-4F6BB9F9C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黑白 彩色圖差別</a:t>
            </a:r>
          </a:p>
          <a:p>
            <a:r>
              <a:rPr lang="en-US" altLang="zh-TW" dirty="0"/>
              <a:t>We use the red layer from the RGB image and set the threshold and pixel size to identify the landslide area, avoiding the collection of other noise.</a:t>
            </a:r>
          </a:p>
          <a:p>
            <a:r>
              <a:rPr lang="zh-TW" altLang="en-US" dirty="0"/>
              <a:t>面積體積轉換</a:t>
            </a:r>
          </a:p>
          <a:p>
            <a:r>
              <a:rPr lang="en-US" altLang="zh-TW" dirty="0"/>
              <a:t>We will use the area we obtain, the mass from the scale, and the density of the garnet sand to convert.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We use the red layer from the RGB image and set the threshold and pixel size to identify the landslide area, avoiding the collection of other noise.</a:t>
            </a:r>
          </a:p>
          <a:p>
            <a:endParaRPr lang="en-US" altLang="zh-TW" dirty="0"/>
          </a:p>
          <a:p>
            <a:r>
              <a:rPr lang="en-US" altLang="zh-TW" dirty="0"/>
              <a:t>"E:\Meeting\20250418\Experiment\20250417\yzEllipse80\80Cam1Screenshot.jpg“</a:t>
            </a:r>
          </a:p>
          <a:p>
            <a:r>
              <a:rPr lang="en-US" altLang="zh-TW" dirty="0"/>
              <a:t>"E:\Meeting\20250418\Experiment\20250417\yzEllipse80\80Cam1Screenshot2.jpg“</a:t>
            </a:r>
          </a:p>
          <a:p>
            <a:r>
              <a:rPr lang="en-US" altLang="zh-TW" dirty="0"/>
              <a:t>"E:\Meeting\20250418\Experiment\20250417\yzEllipse80\80Cam3Screenshot.jpg“</a:t>
            </a:r>
          </a:p>
          <a:p>
            <a:r>
              <a:rPr lang="en-US" altLang="zh-TW" dirty="0"/>
              <a:t>"E:\Meeting\20250418\Experiment\20250417\yzEllipse80\80Cam3Screenshot2.jpg"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88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FE022B2C-0CCD-4A78-BE12-1697C7DAE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為甚麼用乾沙模擬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We want to use a simple laboratory setup to gain a deeper understanding of landslides induced by gradual river incision in mountainous regions.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The right-hand side figure is a part of landslide area in </a:t>
            </a:r>
            <a:r>
              <a:rPr lang="en-US" altLang="zh-TW" dirty="0" err="1"/>
              <a:t>Putunpunas</a:t>
            </a:r>
            <a:r>
              <a:rPr lang="en-US" altLang="zh-TW" dirty="0"/>
              <a:t> River.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We can see the topography is similar to the idealized experiment we set up.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實驗和現實哪裡像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The right-hand side figure is a part of landslide area in </a:t>
            </a:r>
            <a:r>
              <a:rPr lang="en-US" altLang="zh-TW" dirty="0" err="1"/>
              <a:t>Putunpunas</a:t>
            </a:r>
            <a:r>
              <a:rPr lang="en-US" altLang="zh-TW" dirty="0"/>
              <a:t> River.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We can see the topography is similar to the idealized experiment we set up.</a:t>
            </a:r>
          </a:p>
        </p:txBody>
      </p:sp>
    </p:spTree>
    <p:extLst>
      <p:ext uri="{BB962C8B-B14F-4D97-AF65-F5344CB8AC3E}">
        <p14:creationId xmlns:p14="http://schemas.microsoft.com/office/powerpoint/2010/main" val="26920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78997384-C166-45F2-A930-182B1E6EE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怎麼建模</a:t>
            </a:r>
          </a:p>
          <a:p>
            <a:r>
              <a:rPr lang="en-US" altLang="zh-TW" dirty="0"/>
              <a:t>The black one is our calibration tool, and the white ones are the markers, each with different coordinates.</a:t>
            </a:r>
          </a:p>
          <a:p>
            <a:endParaRPr lang="en-US" altLang="zh-TW" dirty="0"/>
          </a:p>
          <a:p>
            <a:r>
              <a:rPr lang="en-US" altLang="zh-TW" dirty="0"/>
              <a:t>E:\Meeting\20250404\Experiment\yzEllipse_75\Record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831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E7D4A23A-1BBA-4182-B9A3-705A569A1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With these fixed coordinates, we capture several vertically captured photos and use </a:t>
            </a:r>
            <a:r>
              <a:rPr lang="en-US" altLang="zh-TW" dirty="0" err="1"/>
              <a:t>Metashape</a:t>
            </a:r>
            <a:r>
              <a:rPr lang="en-US" altLang="zh-TW" dirty="0"/>
              <a:t> to build the 3D model.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E:\Meeting\20250404\Experiment\yzEllipse_70\yzEllipse_70Model\yzEllipse_70ModelPhoto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466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D5E7864C-709F-E1EF-AE68-53EBB8BCD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磅秤 分離箱</a:t>
            </a:r>
          </a:p>
          <a:p>
            <a:r>
              <a:rPr lang="en-US" altLang="zh-TW" dirty="0"/>
              <a:t>For the mass flow rate, because the mass of the sand and sand box exceeds the maximum weight the scale can measure.</a:t>
            </a:r>
          </a:p>
          <a:p>
            <a:r>
              <a:rPr lang="en-US" altLang="zh-TW" dirty="0"/>
              <a:t>We will remove the bucket and connect the tube to the separation box. </a:t>
            </a:r>
          </a:p>
          <a:p>
            <a:r>
              <a:rPr lang="en-US" altLang="zh-TW" dirty="0"/>
              <a:t>This will allow us to measure the mass of the sand suctioned, which is equivalent to the mass of the collapsed sand.</a:t>
            </a:r>
          </a:p>
        </p:txBody>
      </p:sp>
    </p:spTree>
    <p:extLst>
      <p:ext uri="{BB962C8B-B14F-4D97-AF65-F5344CB8AC3E}">
        <p14:creationId xmlns:p14="http://schemas.microsoft.com/office/powerpoint/2010/main" val="12028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B61B342A-2C25-45E3-9F14-90CD2D04A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z</a:t>
            </a:r>
            <a:r>
              <a:rPr lang="zh-TW" altLang="en-US" dirty="0"/>
              <a:t>實驗</a:t>
            </a:r>
          </a:p>
          <a:p>
            <a:r>
              <a:rPr lang="en-US" altLang="zh-TW" dirty="0"/>
              <a:t>For the process of z-axis experiments, we utilize a suction nozzle descending vertically at a controlled rate to produce an expanding conical pit </a:t>
            </a:r>
          </a:p>
          <a:p>
            <a:r>
              <a:rPr lang="en-US" altLang="zh-TW" dirty="0"/>
              <a:t>Video</a:t>
            </a:r>
          </a:p>
          <a:p>
            <a:r>
              <a:rPr lang="en-US" altLang="zh-TW" dirty="0"/>
              <a:t>One of the objectives of these experiments is to determine the relationship between distance from the center of the conical pit and elevation.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B61B342A-2C25-45E3-9F14-90CD2D04A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This is an eight times speed video of the z-axis experiment process.(</a:t>
            </a:r>
            <a:r>
              <a:rPr lang="en-US" altLang="zh-TW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Video: "E:\Meeting\EGU\Video\IMG_2445_8x.mp4"</a:t>
            </a:r>
          </a:p>
        </p:txBody>
      </p:sp>
    </p:spTree>
    <p:extLst>
      <p:ext uri="{BB962C8B-B14F-4D97-AF65-F5344CB8AC3E}">
        <p14:creationId xmlns:p14="http://schemas.microsoft.com/office/powerpoint/2010/main" val="136258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B57F95F6-2395-4C5C-82B6-F2D80ACCD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為甚麼用</a:t>
            </a:r>
            <a:r>
              <a:rPr lang="en-US" altLang="zh-TW" dirty="0"/>
              <a:t>u</a:t>
            </a:r>
            <a:r>
              <a:rPr lang="zh-TW" altLang="en-US" dirty="0"/>
              <a:t>型管</a:t>
            </a:r>
          </a:p>
          <a:p>
            <a:r>
              <a:rPr lang="en-US" altLang="zh-TW" dirty="0"/>
              <a:t>This is a Schematic diagram for the z axis experiment. We want to get the relationship of pressure, position of suction nozzle and mass of sand.</a:t>
            </a:r>
          </a:p>
        </p:txBody>
      </p:sp>
    </p:spTree>
    <p:extLst>
      <p:ext uri="{BB962C8B-B14F-4D97-AF65-F5344CB8AC3E}">
        <p14:creationId xmlns:p14="http://schemas.microsoft.com/office/powerpoint/2010/main" val="292875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47027-AED4-40E7-8A9C-62A41D71A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8D3DDFF-F264-4F4C-9D57-A3CD377D9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689BE7-D02E-436E-94FC-3AB9659F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AD9-A299-6A4E-9542-913E7B03DB62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CF0764-86D1-4D9F-B3FF-DF653AFC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9EF412-3DA1-4ECF-A10B-A8977EC5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79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1C4F3C-3A96-4A47-BF5E-13A3C25E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5D57860-B980-43D0-B14C-20B75AEFA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508D03-ACDC-49E7-A58B-C9EFFBF7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94591-8772-8D43-8A6B-B39DF2A1DE89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1B584D-F9F1-453D-BEB0-A2406D70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2CF592-14B9-4474-9E98-6B714E3C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40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5FD01DC-0B8E-44AE-8CD9-C95972D49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6B6E60A-CED1-442A-A1C3-66752D2DA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0DB7A8-6D6E-4526-BB94-52EB5794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CAEE3-85F5-924D-B4CD-6D988801F044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4E6622-481F-4DC8-AE99-741E018B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E5EACB-D2B5-4E66-8202-CF2BE80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85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9D11BA-1EF4-4F24-BD64-CB0D3569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ED4624-9245-47FB-AB0C-BB0DF4FFA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8A9DC5-E9EC-4261-9BA7-65C2344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5DC-45BD-E74D-865E-43280339A88B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E31F30-B8B6-4216-8487-B6660AF2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24F8F2F-7864-4D1D-8F32-59AC3B12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98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2FE8F-66F9-4087-99FD-70869865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5FB757-3A51-4CA1-95A8-ED9D7287A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976AB8-F224-4EBD-8BDF-4C44B171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B82A7-1E1D-FD4C-BD4A-93B4A1BED94C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8400E0-EE51-4DD7-8E51-06714532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BA7497-2505-452C-81CB-20D09E0B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70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6D9C57-7177-42F4-85C2-0A3543AF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53BDEE-AED1-4AF5-87D9-72EF9B65F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52B1A79-3619-46FF-BE8F-CE57F855C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5C803A-4620-41FE-BFB5-D6EEDE6F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F248-A77E-5A47-8D08-9CC86A3E6ED8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D7C5B5C-219A-4007-9F8E-A6B9D8CEB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5C2EF08-A2FD-4D3F-B6EF-D98C18B6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09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1F2502-65FB-48A9-AC74-3112F44D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23B13CC-4597-42AF-BA9D-D979D3B9D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9B419F-8BC0-44F6-B8DC-F3F6F1E6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D1E237C-8740-4190-A4AB-B728D0625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F66D0A5-DC1E-4EB7-94C5-DECE36FE7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2F6FAEF-69FE-49CC-B24E-99264DEE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F5666-1F8C-4B4D-8C86-B6E6FD71C7A6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4E4C603-8C44-4BBC-8CAD-C14BA661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4D03CAA-BB90-43FF-8D5D-78365036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01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D6042-30BA-421F-9A9E-2F75BC20A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2398AEB-B3D0-4DB2-9E03-B63CF88C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78BC-DE36-1841-97ED-A1CC5C782182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E18C765-61C4-4E8B-B1C1-85B728F6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5C3DC37-2493-4E8E-B192-1BA43A22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24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DD238B3-32E6-4148-A3FA-0C7BEAE9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0D38-8190-304A-9123-FF9BE29B830E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41E3734-E5A7-4F45-9AF4-52905875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A869F1-437E-44E2-A539-72D5EC14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76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EF686B-1AFD-4566-B555-42AB0C82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D680FB-644B-4BE2-A1F0-D6618470E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82FBC01-7C55-4FD1-9D53-4BADFF608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1BE43A2-EE91-4149-A359-19D48DDB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1F62-1A92-C24E-877A-DAC4C4A3528A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F9F186A-D927-4B9C-9912-ED357BC6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DF14290-3F78-4913-B0B9-731FE5A3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40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A3CF34-6F34-4DD1-AFFA-80C7DE15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5F076FD-50E2-44CB-A965-7FD4D5D8B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5CA2879-AD2A-44B4-9F85-515AF624C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E24C23-5A42-4073-82EB-63E58D72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25D09-8739-7944-AA49-0E65E85DFBED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3E6CA77-4E65-4451-91E2-9C480577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927F06-E755-4DD0-80BB-4D5B16AF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98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EF1AC64-F53F-44D1-98F6-074446DD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C7FD53E-0F71-4648-AF1D-A7F98854D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8EED92-3A03-4812-A9A3-0ADE81DCE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D77AB-F888-6443-AA98-26ABF10F9150}" type="datetime1">
              <a:rPr lang="zh-TW" altLang="en-US" smtClean="0"/>
              <a:t>2025/4/27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DE4F4B-5A8D-4DD1-9B30-F83D9352B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60600D-9440-40B3-AC72-3FFCD73D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26E0B-B85E-4A40-A17A-8D526DCBD4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8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Garnet sand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2C2C6A-2C16-406B-A35B-6A4DA67F4775}"/>
              </a:ext>
            </a:extLst>
          </p:cNvPr>
          <p:cNvSpPr txBox="1"/>
          <p:nvPr/>
        </p:nvSpPr>
        <p:spPr>
          <a:xfrm>
            <a:off x="2661749" y="1840799"/>
            <a:ext cx="6868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Density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Given by the supplier: 3.9g/cm</a:t>
            </a:r>
            <a:r>
              <a:rPr kumimoji="0" lang="en-US" altLang="zh-TW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kumimoji="0" lang="en-US" altLang="zh-TW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800" baseline="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Pyc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nometer tests result by Jia-Jun Hung(2020): 3.52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g/cm</a:t>
            </a:r>
            <a:r>
              <a:rPr kumimoji="0" lang="en-US" altLang="zh-TW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kumimoji="0" lang="en-US" altLang="zh-TW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It has a relatively uniform particle size(Chou,2021).</a:t>
            </a:r>
          </a:p>
        </p:txBody>
      </p:sp>
    </p:spTree>
    <p:extLst>
      <p:ext uri="{BB962C8B-B14F-4D97-AF65-F5344CB8AC3E}">
        <p14:creationId xmlns:p14="http://schemas.microsoft.com/office/powerpoint/2010/main" val="2844086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群組 30">
            <a:extLst>
              <a:ext uri="{FF2B5EF4-FFF2-40B4-BE49-F238E27FC236}">
                <a16:creationId xmlns:a16="http://schemas.microsoft.com/office/drawing/2014/main" id="{70490EE2-59C2-47EA-AAD2-1C965696AD9B}"/>
              </a:ext>
            </a:extLst>
          </p:cNvPr>
          <p:cNvGrpSpPr/>
          <p:nvPr/>
        </p:nvGrpSpPr>
        <p:grpSpPr>
          <a:xfrm>
            <a:off x="18151" y="1575878"/>
            <a:ext cx="8059813" cy="4657653"/>
            <a:chOff x="486776" y="2588159"/>
            <a:chExt cx="7152477" cy="4133316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6237E9C-60DA-4365-8F35-62C48F319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" r="6601"/>
            <a:stretch/>
          </p:blipFill>
          <p:spPr>
            <a:xfrm>
              <a:off x="486776" y="2588159"/>
              <a:ext cx="7152477" cy="4133316"/>
            </a:xfrm>
            <a:prstGeom prst="rect">
              <a:avLst/>
            </a:prstGeom>
          </p:spPr>
        </p:pic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52276278-80CD-404B-B7F0-EB176FFAC076}"/>
                </a:ext>
              </a:extLst>
            </p:cNvPr>
            <p:cNvSpPr/>
            <p:nvPr/>
          </p:nvSpPr>
          <p:spPr>
            <a:xfrm>
              <a:off x="1108038" y="2899186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5871C2F6-9288-4B66-828F-DECBDC1792DE}"/>
                </a:ext>
              </a:extLst>
            </p:cNvPr>
            <p:cNvSpPr/>
            <p:nvPr/>
          </p:nvSpPr>
          <p:spPr>
            <a:xfrm>
              <a:off x="1378771" y="3056964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3E47F154-AC9E-46A0-9D52-CAD963997319}"/>
                </a:ext>
              </a:extLst>
            </p:cNvPr>
            <p:cNvSpPr/>
            <p:nvPr/>
          </p:nvSpPr>
          <p:spPr>
            <a:xfrm>
              <a:off x="1583168" y="4528817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0EAC50CA-9707-4E42-880F-4F9F3BD7AA81}"/>
                </a:ext>
              </a:extLst>
            </p:cNvPr>
            <p:cNvSpPr/>
            <p:nvPr/>
          </p:nvSpPr>
          <p:spPr>
            <a:xfrm>
              <a:off x="2155743" y="3308964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5B3AF68E-2D45-4BFB-B48B-FF8DD451E84E}"/>
                </a:ext>
              </a:extLst>
            </p:cNvPr>
            <p:cNvSpPr/>
            <p:nvPr/>
          </p:nvSpPr>
          <p:spPr>
            <a:xfrm>
              <a:off x="4538675" y="3177000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17F2BD84-D2DA-4F59-8280-B5DDFC94DC15}"/>
                </a:ext>
              </a:extLst>
            </p:cNvPr>
            <p:cNvSpPr/>
            <p:nvPr/>
          </p:nvSpPr>
          <p:spPr>
            <a:xfrm>
              <a:off x="6659960" y="5520439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EC396A78-2950-449F-85C1-B244767A542F}"/>
                </a:ext>
              </a:extLst>
            </p:cNvPr>
            <p:cNvCxnSpPr/>
            <p:nvPr/>
          </p:nvCxnSpPr>
          <p:spPr>
            <a:xfrm>
              <a:off x="4636543" y="3490856"/>
              <a:ext cx="0" cy="2694791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5885B52B-5B75-4B65-A5E8-6C62AF2D3455}"/>
                </a:ext>
              </a:extLst>
            </p:cNvPr>
            <p:cNvCxnSpPr/>
            <p:nvPr/>
          </p:nvCxnSpPr>
          <p:spPr>
            <a:xfrm>
              <a:off x="4897498" y="3490856"/>
              <a:ext cx="0" cy="2694791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Experiment_z_process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C06E83-2376-4CA4-81B9-E5DD0390D2B7}"/>
              </a:ext>
            </a:extLst>
          </p:cNvPr>
          <p:cNvSpPr txBox="1"/>
          <p:nvPr/>
        </p:nvSpPr>
        <p:spPr>
          <a:xfrm>
            <a:off x="2047486" y="1297745"/>
            <a:ext cx="4119106" cy="433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For the purpose of synchronization.</a:t>
            </a:r>
            <a:endParaRPr kumimoji="0" lang="en-US" altLang="zh-TW" sz="9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AFC8E7F-896D-4C44-B2CF-D981EF7C2858}"/>
              </a:ext>
            </a:extLst>
          </p:cNvPr>
          <p:cNvSpPr txBox="1"/>
          <p:nvPr/>
        </p:nvSpPr>
        <p:spPr>
          <a:xfrm>
            <a:off x="7872420" y="3566829"/>
            <a:ext cx="43014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zh-TW" sz="20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Pressure</a:t>
            </a:r>
            <a:r>
              <a:rPr kumimoji="0" lang="en-US" altLang="zh-TW" sz="2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: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suction pressure (indicating suction force).</a:t>
            </a:r>
            <a:r>
              <a:rPr kumimoji="0" lang="en-US" altLang="zh-TW" sz="2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zh-TW" sz="20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Suction position</a:t>
            </a:r>
            <a:r>
              <a:rPr lang="en-US" altLang="zh-TW" sz="2000" kern="14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: The height of the suction nozzle relative to the surface of the sand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zh-TW" sz="20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Weight o</a:t>
            </a:r>
            <a:r>
              <a:rPr lang="en-US" altLang="zh-TW" sz="2000" b="1" kern="14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f sand</a:t>
            </a:r>
            <a:r>
              <a:rPr lang="en-US" altLang="zh-TW" sz="2000" kern="14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: The weight of the sand remaining in the sand box during the suction process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(indicating </a:t>
            </a:r>
            <a:r>
              <a:rPr lang="en-US" altLang="zh-TW" sz="2000" kern="14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the weight of the collapsed sand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altLang="zh-TW" sz="20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3A670B8D-8823-4964-976D-FA16C7E616F2}"/>
              </a:ext>
            </a:extLst>
          </p:cNvPr>
          <p:cNvCxnSpPr>
            <a:cxnSpLocks/>
            <a:stCxn id="23" idx="3"/>
          </p:cNvCxnSpPr>
          <p:nvPr/>
        </p:nvCxnSpPr>
        <p:spPr>
          <a:xfrm flipH="1">
            <a:off x="1702099" y="2630504"/>
            <a:ext cx="238324" cy="50967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41757622-42D0-4064-AFBE-B08D87B134AC}"/>
              </a:ext>
            </a:extLst>
          </p:cNvPr>
          <p:cNvGrpSpPr/>
          <p:nvPr/>
        </p:nvGrpSpPr>
        <p:grpSpPr>
          <a:xfrm>
            <a:off x="8176701" y="91933"/>
            <a:ext cx="4036408" cy="3039268"/>
            <a:chOff x="7961784" y="65552"/>
            <a:chExt cx="4036408" cy="3039268"/>
          </a:xfrm>
        </p:grpSpPr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69B29E90-CE50-41BB-85C5-5A4F5669D2B8}"/>
                </a:ext>
              </a:extLst>
            </p:cNvPr>
            <p:cNvSpPr/>
            <p:nvPr/>
          </p:nvSpPr>
          <p:spPr>
            <a:xfrm>
              <a:off x="7961784" y="65552"/>
              <a:ext cx="3908180" cy="2856706"/>
            </a:xfrm>
            <a:prstGeom prst="roundRect">
              <a:avLst>
                <a:gd name="adj" fmla="val 71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0D4B25EB-C1EC-49CE-8F2C-D6B7B8B9DC44}"/>
                </a:ext>
              </a:extLst>
            </p:cNvPr>
            <p:cNvGrpSpPr/>
            <p:nvPr/>
          </p:nvGrpSpPr>
          <p:grpSpPr>
            <a:xfrm>
              <a:off x="8048025" y="144330"/>
              <a:ext cx="3950167" cy="2960490"/>
              <a:chOff x="8014037" y="2028177"/>
              <a:chExt cx="3981163" cy="2960490"/>
            </a:xfrm>
          </p:grpSpPr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6D5E256-7490-4E8F-91E8-8E5143005FD3}"/>
                  </a:ext>
                </a:extLst>
              </p:cNvPr>
              <p:cNvSpPr txBox="1"/>
              <p:nvPr/>
            </p:nvSpPr>
            <p:spPr>
              <a:xfrm>
                <a:off x="8558879" y="2028177"/>
                <a:ext cx="3436321" cy="2960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>
                  <a:lnSpc>
                    <a:spcPct val="119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TW" sz="18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First and second times</a:t>
                </a:r>
                <a:r>
                  <a:rPr lang="zh-TW" altLang="en-US" sz="900" kern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zh-TW" sz="900" kern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zh-TW" kern="1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r>
                  <a:rPr lang="en-US" altLang="zh-TW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u</a:t>
                </a:r>
                <a:r>
                  <a:rPr lang="en-US" altLang="zh-TW" sz="18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ction nozzle touches the acrylic board.</a:t>
                </a:r>
              </a:p>
              <a:p>
                <a:pPr marL="0" marR="0" indent="0">
                  <a:lnSpc>
                    <a:spcPct val="11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18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Remove the acrylic board.</a:t>
                </a:r>
              </a:p>
              <a:p>
                <a:pPr marL="0" marR="0" indent="0">
                  <a:lnSpc>
                    <a:spcPct val="11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18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Turn on the vacuum cleaner.</a:t>
                </a:r>
              </a:p>
              <a:p>
                <a:pPr marL="0" marR="0" indent="0">
                  <a:lnSpc>
                    <a:spcPct val="11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18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Start suctioning the sand when the nozzle was 3mm above the sand surface.</a:t>
                </a:r>
              </a:p>
              <a:p>
                <a:pPr marL="0" marR="0" indent="0">
                  <a:lnSpc>
                    <a:spcPct val="119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18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Turn off the vacuum cleaner.</a:t>
                </a:r>
                <a:endParaRPr lang="en-US" altLang="zh-TW" sz="900" kern="140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endParaRPr>
              </a:p>
              <a:p>
                <a:pPr marL="0" marR="0" indent="0">
                  <a:lnSpc>
                    <a:spcPct val="119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TW" sz="9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新細明體" panose="02020500000000000000" pitchFamily="18" charset="-120"/>
                  </a:rPr>
                  <a:t> </a:t>
                </a:r>
                <a:endParaRPr lang="en-US" altLang="zh-TW" sz="900" kern="140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3D9BFF9D-D34E-4D6D-BE43-BCCEDEBF4DFE}"/>
                  </a:ext>
                </a:extLst>
              </p:cNvPr>
              <p:cNvSpPr/>
              <p:nvPr/>
            </p:nvSpPr>
            <p:spPr>
              <a:xfrm>
                <a:off x="8014037" y="2068345"/>
                <a:ext cx="283968" cy="2839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F83F811C-69AE-45A6-A631-C482790495F3}"/>
                  </a:ext>
                </a:extLst>
              </p:cNvPr>
              <p:cNvSpPr/>
              <p:nvPr/>
            </p:nvSpPr>
            <p:spPr>
              <a:xfrm>
                <a:off x="8292831" y="2068345"/>
                <a:ext cx="284400" cy="2839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B051A186-1CD8-45B1-A4A6-8C904A278386}"/>
                  </a:ext>
                </a:extLst>
              </p:cNvPr>
              <p:cNvSpPr/>
              <p:nvPr/>
            </p:nvSpPr>
            <p:spPr>
              <a:xfrm>
                <a:off x="8293263" y="2804585"/>
                <a:ext cx="283968" cy="2839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2BDD0BF6-653A-414C-892B-54271496E531}"/>
                  </a:ext>
                </a:extLst>
              </p:cNvPr>
              <p:cNvSpPr/>
              <p:nvPr/>
            </p:nvSpPr>
            <p:spPr>
              <a:xfrm>
                <a:off x="8294379" y="3142740"/>
                <a:ext cx="283968" cy="2839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5DAF2AE5-FA38-45D9-8446-D575DF043DA3}"/>
                  </a:ext>
                </a:extLst>
              </p:cNvPr>
              <p:cNvSpPr/>
              <p:nvPr/>
            </p:nvSpPr>
            <p:spPr>
              <a:xfrm>
                <a:off x="8292831" y="3472115"/>
                <a:ext cx="283968" cy="2839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9C8E36AE-09BA-4ACE-A7A9-E1F004ECE56D}"/>
                  </a:ext>
                </a:extLst>
              </p:cNvPr>
              <p:cNvSpPr/>
              <p:nvPr/>
            </p:nvSpPr>
            <p:spPr>
              <a:xfrm>
                <a:off x="8292831" y="4448205"/>
                <a:ext cx="283968" cy="2839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C8CACC-42B4-482D-B6B1-D92E5F43F71D}"/>
              </a:ext>
            </a:extLst>
          </p:cNvPr>
          <p:cNvSpPr txBox="1"/>
          <p:nvPr/>
        </p:nvSpPr>
        <p:spPr>
          <a:xfrm>
            <a:off x="7815096" y="2999691"/>
            <a:ext cx="2979095" cy="39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Initial Sand Surface elevation.</a:t>
            </a:r>
            <a:endParaRPr lang="en-US" altLang="zh-TW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2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2E930EC-2DBE-4D4A-ACA5-8CD16CA11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15816" r="3859"/>
          <a:stretch/>
        </p:blipFill>
        <p:spPr>
          <a:xfrm rot="5400000">
            <a:off x="577617" y="1601514"/>
            <a:ext cx="4716379" cy="43299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945E415-59CB-4A77-B136-712571C54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5418" r="10888" b="9097"/>
          <a:stretch/>
        </p:blipFill>
        <p:spPr>
          <a:xfrm>
            <a:off x="5212628" y="1650802"/>
            <a:ext cx="6795944" cy="4383884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3DC6F2-95B2-4F4D-84B0-8480111D7DB4}"/>
              </a:ext>
            </a:extLst>
          </p:cNvPr>
          <p:cNvSpPr/>
          <p:nvPr/>
        </p:nvSpPr>
        <p:spPr>
          <a:xfrm>
            <a:off x="238863" y="189644"/>
            <a:ext cx="1980000" cy="4431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3C4DBA8-3596-4C4A-A168-195ABAE01D6C}"/>
              </a:ext>
            </a:extLst>
          </p:cNvPr>
          <p:cNvSpPr/>
          <p:nvPr/>
        </p:nvSpPr>
        <p:spPr>
          <a:xfrm>
            <a:off x="221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73390E7-1B20-423A-A05D-49F00D30F18F}"/>
              </a:ext>
            </a:extLst>
          </p:cNvPr>
          <p:cNvSpPr/>
          <p:nvPr/>
        </p:nvSpPr>
        <p:spPr>
          <a:xfrm>
            <a:off x="2214405" y="92828"/>
            <a:ext cx="324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429C8EE-1806-4B69-AFBC-7C579CFD47D9}"/>
              </a:ext>
            </a:extLst>
          </p:cNvPr>
          <p:cNvSpPr/>
          <p:nvPr/>
        </p:nvSpPr>
        <p:spPr>
          <a:xfrm>
            <a:off x="0" y="632828"/>
            <a:ext cx="12192000" cy="9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371EA0D-243B-4710-B917-7E825241E8A6}"/>
              </a:ext>
            </a:extLst>
          </p:cNvPr>
          <p:cNvSpPr/>
          <p:nvPr/>
        </p:nvSpPr>
        <p:spPr>
          <a:xfrm>
            <a:off x="3294405" y="733314"/>
            <a:ext cx="108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FF74EFA-5EBD-42C8-8EA0-B9D8EB9B3D78}"/>
              </a:ext>
            </a:extLst>
          </p:cNvPr>
          <p:cNvSpPr/>
          <p:nvPr/>
        </p:nvSpPr>
        <p:spPr>
          <a:xfrm>
            <a:off x="437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ACF576A-46EF-440E-9AB2-D4AED4EEF869}"/>
              </a:ext>
            </a:extLst>
          </p:cNvPr>
          <p:cNvSpPr/>
          <p:nvPr/>
        </p:nvSpPr>
        <p:spPr>
          <a:xfrm>
            <a:off x="545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626A92D-0132-4E30-BF25-85B5B0ADDF38}"/>
              </a:ext>
            </a:extLst>
          </p:cNvPr>
          <p:cNvSpPr/>
          <p:nvPr/>
        </p:nvSpPr>
        <p:spPr>
          <a:xfrm>
            <a:off x="977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2EE8DAE-0FED-4A07-B233-B538C015C9D8}"/>
              </a:ext>
            </a:extLst>
          </p:cNvPr>
          <p:cNvSpPr/>
          <p:nvPr/>
        </p:nvSpPr>
        <p:spPr>
          <a:xfrm>
            <a:off x="7614405" y="194220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82D54D7-50A0-4CB7-ACF1-80B2FB7016FA}"/>
              </a:ext>
            </a:extLst>
          </p:cNvPr>
          <p:cNvSpPr txBox="1"/>
          <p:nvPr/>
        </p:nvSpPr>
        <p:spPr>
          <a:xfrm>
            <a:off x="6604315" y="6124686"/>
            <a:ext cx="4316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Fig. DTM of  the experimental topography</a:t>
            </a:r>
          </a:p>
          <a:p>
            <a:pPr algn="ctr"/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(Contour interval: 5mm)</a:t>
            </a:r>
            <a:endParaRPr lang="en-US" altLang="zh-TW" sz="1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51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DB5B4-996F-98F3-AE58-51F468ECA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E7C3EAE-8C62-56C7-23F4-2AEB4638F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7303" r="12432" b="9032"/>
          <a:stretch/>
        </p:blipFill>
        <p:spPr>
          <a:xfrm>
            <a:off x="5952154" y="2258070"/>
            <a:ext cx="5738726" cy="3711897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2CC536A-927C-D320-86B0-5830EB6E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D8C2036-CEFD-89CE-3ECF-068FE15C2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3" y="2493259"/>
            <a:ext cx="4447424" cy="3107442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8AB9A332-9486-5034-57DA-ADD9A99D7D78}"/>
              </a:ext>
            </a:extLst>
          </p:cNvPr>
          <p:cNvGrpSpPr/>
          <p:nvPr/>
        </p:nvGrpSpPr>
        <p:grpSpPr>
          <a:xfrm>
            <a:off x="537228" y="3132223"/>
            <a:ext cx="2277560" cy="1428217"/>
            <a:chOff x="89386" y="2852163"/>
            <a:chExt cx="2638573" cy="1654602"/>
          </a:xfrm>
        </p:grpSpPr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EB9EC2FA-9850-5CD5-532E-11E82DC657DF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89386" y="2852163"/>
              <a:ext cx="1096194" cy="164525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弧形 15">
              <a:extLst>
                <a:ext uri="{FF2B5EF4-FFF2-40B4-BE49-F238E27FC236}">
                  <a16:creationId xmlns:a16="http://schemas.microsoft.com/office/drawing/2014/main" id="{C8CA3E60-59A8-4029-E7A5-441874060A2C}"/>
                </a:ext>
              </a:extLst>
            </p:cNvPr>
            <p:cNvSpPr/>
            <p:nvPr/>
          </p:nvSpPr>
          <p:spPr>
            <a:xfrm rot="1057125" flipV="1">
              <a:off x="877104" y="4108119"/>
              <a:ext cx="737614" cy="398646"/>
            </a:xfrm>
            <a:prstGeom prst="arc">
              <a:avLst>
                <a:gd name="adj1" fmla="val 16200000"/>
                <a:gd name="adj2" fmla="val 20779524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216119BD-1F96-A1ED-4708-B308629D21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8006" y="2852163"/>
              <a:ext cx="1189953" cy="164525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B6A3827F-4321-19A7-B468-F931A8FF2076}"/>
              </a:ext>
            </a:extLst>
          </p:cNvPr>
          <p:cNvGrpSpPr/>
          <p:nvPr/>
        </p:nvGrpSpPr>
        <p:grpSpPr>
          <a:xfrm>
            <a:off x="1639622" y="3030705"/>
            <a:ext cx="2277560" cy="1428217"/>
            <a:chOff x="89386" y="2852163"/>
            <a:chExt cx="2638573" cy="1654602"/>
          </a:xfrm>
        </p:grpSpPr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B256B1D3-AC35-0656-8EC7-0C540C450F01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>
              <a:off x="89386" y="2852163"/>
              <a:ext cx="1096194" cy="164525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弧形 34">
              <a:extLst>
                <a:ext uri="{FF2B5EF4-FFF2-40B4-BE49-F238E27FC236}">
                  <a16:creationId xmlns:a16="http://schemas.microsoft.com/office/drawing/2014/main" id="{4AB2CF08-832D-3783-F053-F4D94F802616}"/>
                </a:ext>
              </a:extLst>
            </p:cNvPr>
            <p:cNvSpPr/>
            <p:nvPr/>
          </p:nvSpPr>
          <p:spPr>
            <a:xfrm rot="1057125" flipV="1">
              <a:off x="877104" y="4108119"/>
              <a:ext cx="737614" cy="398646"/>
            </a:xfrm>
            <a:prstGeom prst="arc">
              <a:avLst>
                <a:gd name="adj1" fmla="val 16200000"/>
                <a:gd name="adj2" fmla="val 20779524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82DF7971-9ACF-2D22-AB21-1D06E526CC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8006" y="2852163"/>
              <a:ext cx="1189953" cy="164525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3D8E7A3-C4DC-AC70-BF50-B1B1E825DE91}"/>
              </a:ext>
            </a:extLst>
          </p:cNvPr>
          <p:cNvGrpSpPr/>
          <p:nvPr/>
        </p:nvGrpSpPr>
        <p:grpSpPr>
          <a:xfrm>
            <a:off x="2402458" y="2756503"/>
            <a:ext cx="2277560" cy="1428217"/>
            <a:chOff x="95102" y="2852163"/>
            <a:chExt cx="2638573" cy="1654602"/>
          </a:xfrm>
        </p:grpSpPr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CB27C8AE-5B8C-44C0-A4BA-F5708B083EA0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95102" y="2852163"/>
              <a:ext cx="1096194" cy="164525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弧形 38">
              <a:extLst>
                <a:ext uri="{FF2B5EF4-FFF2-40B4-BE49-F238E27FC236}">
                  <a16:creationId xmlns:a16="http://schemas.microsoft.com/office/drawing/2014/main" id="{6B7F2FFF-FB3D-6B39-CE15-256C50E9C170}"/>
                </a:ext>
              </a:extLst>
            </p:cNvPr>
            <p:cNvSpPr/>
            <p:nvPr/>
          </p:nvSpPr>
          <p:spPr>
            <a:xfrm rot="1057125" flipV="1">
              <a:off x="882820" y="4108119"/>
              <a:ext cx="737614" cy="398646"/>
            </a:xfrm>
            <a:prstGeom prst="arc">
              <a:avLst>
                <a:gd name="adj1" fmla="val 16200000"/>
                <a:gd name="adj2" fmla="val 20779524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D5A838EC-3742-DF5F-352E-085E6D92AE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3722" y="2852163"/>
              <a:ext cx="1189953" cy="164525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816C556-FF69-B670-1DF3-E88AE8E6AD1F}"/>
              </a:ext>
            </a:extLst>
          </p:cNvPr>
          <p:cNvGrpSpPr/>
          <p:nvPr/>
        </p:nvGrpSpPr>
        <p:grpSpPr>
          <a:xfrm>
            <a:off x="3563633" y="2224765"/>
            <a:ext cx="2051434" cy="1273382"/>
            <a:chOff x="3563633" y="2224765"/>
            <a:chExt cx="2051434" cy="1273382"/>
          </a:xfrm>
        </p:grpSpPr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42CECD2C-898A-68FB-E2B5-B9BE9DD5F6C3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3563633" y="2241239"/>
              <a:ext cx="832071" cy="124883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弧形 42">
              <a:extLst>
                <a:ext uri="{FF2B5EF4-FFF2-40B4-BE49-F238E27FC236}">
                  <a16:creationId xmlns:a16="http://schemas.microsoft.com/office/drawing/2014/main" id="{28404DE2-80EB-2182-3F6A-74FE03B5F160}"/>
                </a:ext>
              </a:extLst>
            </p:cNvPr>
            <p:cNvSpPr/>
            <p:nvPr/>
          </p:nvSpPr>
          <p:spPr>
            <a:xfrm rot="1057125" flipV="1">
              <a:off x="4129435" y="3154044"/>
              <a:ext cx="636693" cy="344103"/>
            </a:xfrm>
            <a:prstGeom prst="arc">
              <a:avLst>
                <a:gd name="adj1" fmla="val 16200000"/>
                <a:gd name="adj2" fmla="val 20779524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E95E8DB3-74D3-61AA-A649-11FE336A2C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9912" y="2224765"/>
              <a:ext cx="915155" cy="126531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2770D09F-10E3-40D3-21BD-D218BD965D86}"/>
              </a:ext>
            </a:extLst>
          </p:cNvPr>
          <p:cNvSpPr/>
          <p:nvPr/>
        </p:nvSpPr>
        <p:spPr>
          <a:xfrm>
            <a:off x="238863" y="189644"/>
            <a:ext cx="1980000" cy="4431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C8D49B7F-A1B3-AADC-91B6-DE808A182DB4}"/>
              </a:ext>
            </a:extLst>
          </p:cNvPr>
          <p:cNvSpPr/>
          <p:nvPr/>
        </p:nvSpPr>
        <p:spPr>
          <a:xfrm>
            <a:off x="221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9DFC35A2-1EA3-8487-EC63-5490507E88B8}"/>
              </a:ext>
            </a:extLst>
          </p:cNvPr>
          <p:cNvSpPr/>
          <p:nvPr/>
        </p:nvSpPr>
        <p:spPr>
          <a:xfrm>
            <a:off x="2214405" y="92828"/>
            <a:ext cx="324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87492AB-87B0-FD4A-17BD-9C652368822D}"/>
              </a:ext>
            </a:extLst>
          </p:cNvPr>
          <p:cNvSpPr/>
          <p:nvPr/>
        </p:nvSpPr>
        <p:spPr>
          <a:xfrm>
            <a:off x="0" y="632828"/>
            <a:ext cx="12192000" cy="9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BB79D3E1-E708-F0CA-EFCE-8EFA45BFC52E}"/>
              </a:ext>
            </a:extLst>
          </p:cNvPr>
          <p:cNvSpPr/>
          <p:nvPr/>
        </p:nvSpPr>
        <p:spPr>
          <a:xfrm>
            <a:off x="3294405" y="733314"/>
            <a:ext cx="108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740E46CD-94CD-187D-A0AE-15C1F90405C9}"/>
              </a:ext>
            </a:extLst>
          </p:cNvPr>
          <p:cNvSpPr/>
          <p:nvPr/>
        </p:nvSpPr>
        <p:spPr>
          <a:xfrm>
            <a:off x="437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EB95172F-384F-D3E0-EB40-9CC21A83262A}"/>
              </a:ext>
            </a:extLst>
          </p:cNvPr>
          <p:cNvSpPr/>
          <p:nvPr/>
        </p:nvSpPr>
        <p:spPr>
          <a:xfrm>
            <a:off x="545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E281ACD3-8BE5-58E2-CDA9-C6B37B1AAA3B}"/>
              </a:ext>
            </a:extLst>
          </p:cNvPr>
          <p:cNvSpPr/>
          <p:nvPr/>
        </p:nvSpPr>
        <p:spPr>
          <a:xfrm>
            <a:off x="977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27606118-F455-CA99-18B4-AE5D1AFF2237}"/>
              </a:ext>
            </a:extLst>
          </p:cNvPr>
          <p:cNvSpPr/>
          <p:nvPr/>
        </p:nvSpPr>
        <p:spPr>
          <a:xfrm>
            <a:off x="7614405" y="194220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3EBEF86-289D-EA50-932F-52BA83537F33}"/>
              </a:ext>
            </a:extLst>
          </p:cNvPr>
          <p:cNvSpPr txBox="1"/>
          <p:nvPr/>
        </p:nvSpPr>
        <p:spPr>
          <a:xfrm>
            <a:off x="817889" y="1438747"/>
            <a:ext cx="105562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Basis: </a:t>
            </a:r>
            <a:r>
              <a:rPr lang="en-US" altLang="zh-TW" sz="2200" kern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2200" kern="1400" dirty="0">
                <a:latin typeface="Times New Roman" panose="02020603050405020304" pitchFamily="18" charset="0"/>
              </a:rPr>
              <a:t>elationship 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distance from the center of the conical pit and z from the experiment of the z-axis.</a:t>
            </a:r>
          </a:p>
          <a:p>
            <a:endParaRPr lang="en-US" altLang="zh-TW" sz="220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D686A32-5D3D-39F4-A2F2-5DA28E4A0B09}"/>
              </a:ext>
            </a:extLst>
          </p:cNvPr>
          <p:cNvSpPr txBox="1"/>
          <p:nvPr/>
        </p:nvSpPr>
        <p:spPr>
          <a:xfrm>
            <a:off x="5925637" y="6001342"/>
            <a:ext cx="6100762" cy="805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Fig.  DTMs of  the modeling topography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(Contour interval: 5mm)</a:t>
            </a:r>
            <a:endParaRPr lang="en-US" altLang="zh-TW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A22C9C02-858D-BBA4-070B-3CF7F1D4DE73}"/>
              </a:ext>
            </a:extLst>
          </p:cNvPr>
          <p:cNvSpPr txBox="1"/>
          <p:nvPr/>
        </p:nvSpPr>
        <p:spPr>
          <a:xfrm>
            <a:off x="1915097" y="6001342"/>
            <a:ext cx="2467416" cy="39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Fig.  </a:t>
            </a:r>
            <a:r>
              <a:rPr lang="en-US" altLang="zh-TW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odeling process</a:t>
            </a: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35B3D685-3C76-CFA5-5EE5-F9535FAE3246}"/>
              </a:ext>
            </a:extLst>
          </p:cNvPr>
          <p:cNvGrpSpPr/>
          <p:nvPr/>
        </p:nvGrpSpPr>
        <p:grpSpPr>
          <a:xfrm>
            <a:off x="6074748" y="1897494"/>
            <a:ext cx="5432211" cy="4132495"/>
            <a:chOff x="7297085" y="2624969"/>
            <a:chExt cx="5432211" cy="4132495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3CF913AB-17EA-55D9-1F84-804678365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90" t="18873" r="27799" b="22147"/>
            <a:stretch/>
          </p:blipFill>
          <p:spPr>
            <a:xfrm>
              <a:off x="7297085" y="2624969"/>
              <a:ext cx="5432211" cy="4132495"/>
            </a:xfrm>
            <a:prstGeom prst="rect">
              <a:avLst/>
            </a:prstGeom>
          </p:spPr>
        </p:pic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9796B85D-02F5-0E46-5BFE-F1C1046C1E2D}"/>
                </a:ext>
              </a:extLst>
            </p:cNvPr>
            <p:cNvSpPr/>
            <p:nvPr/>
          </p:nvSpPr>
          <p:spPr>
            <a:xfrm>
              <a:off x="7808271" y="6110953"/>
              <a:ext cx="95250" cy="95250"/>
            </a:xfrm>
            <a:prstGeom prst="ellipse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1C9A1116-D63A-F272-3C25-82E544C7C7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0197" y="4492916"/>
              <a:ext cx="447674" cy="1507627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86094646-BA46-34AD-3F9A-C6270A7B57FF}"/>
                </a:ext>
              </a:extLst>
            </p:cNvPr>
            <p:cNvSpPr txBox="1"/>
            <p:nvPr/>
          </p:nvSpPr>
          <p:spPr>
            <a:xfrm>
              <a:off x="7903521" y="3965066"/>
              <a:ext cx="274319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kern="1400" dirty="0">
                  <a:solidFill>
                    <a:srgbClr val="003399"/>
                  </a:solidFill>
                  <a:latin typeface="Times New Roman" panose="02020603050405020304" pitchFamily="18" charset="0"/>
                </a:rPr>
                <a:t>Center of the</a:t>
              </a:r>
              <a:r>
                <a:rPr lang="en-US" altLang="zh-TW" sz="2000" kern="1400" dirty="0">
                  <a:ln>
                    <a:noFill/>
                  </a:ln>
                  <a:solidFill>
                    <a:srgbClr val="003399"/>
                  </a:solidFill>
                  <a:effectLst/>
                  <a:latin typeface="Times New Roman" panose="02020603050405020304" pitchFamily="18" charset="0"/>
                </a:rPr>
                <a:t> conical pit.</a:t>
              </a:r>
              <a:r>
                <a:rPr lang="en-US" altLang="zh-TW" sz="2000" kern="1400" dirty="0">
                  <a:solidFill>
                    <a:srgbClr val="003399"/>
                  </a:solidFill>
                  <a:latin typeface="Times New Roman" panose="02020603050405020304" pitchFamily="18" charset="0"/>
                </a:rPr>
                <a:t> </a:t>
              </a:r>
              <a:endParaRPr lang="zh-TW" altLang="en-US" sz="2000" dirty="0">
                <a:solidFill>
                  <a:srgbClr val="003399"/>
                </a:solidFill>
              </a:endParaRPr>
            </a:p>
          </p:txBody>
        </p:sp>
      </p:grp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4373BF1A-AA7D-8C2F-2403-7A27DEAEBF8C}"/>
              </a:ext>
            </a:extLst>
          </p:cNvPr>
          <p:cNvSpPr txBox="1"/>
          <p:nvPr/>
        </p:nvSpPr>
        <p:spPr>
          <a:xfrm>
            <a:off x="7271919" y="6001342"/>
            <a:ext cx="3037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</a:pPr>
            <a:r>
              <a:rPr lang="en-US" altLang="zh-TW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Fig. Distance and elevation.</a:t>
            </a:r>
            <a:r>
              <a:rPr lang="en-US" altLang="zh-TW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 </a:t>
            </a:r>
            <a:endParaRPr lang="en-US" altLang="zh-TW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B222822-CC2B-42E9-A24F-3C26D66984AF}"/>
              </a:ext>
            </a:extLst>
          </p:cNvPr>
          <p:cNvSpPr/>
          <p:nvPr/>
        </p:nvSpPr>
        <p:spPr>
          <a:xfrm>
            <a:off x="238863" y="189644"/>
            <a:ext cx="1980000" cy="4431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CC0CD97-68A2-4D3C-B930-CBBA9B352E4A}"/>
              </a:ext>
            </a:extLst>
          </p:cNvPr>
          <p:cNvSpPr/>
          <p:nvPr/>
        </p:nvSpPr>
        <p:spPr>
          <a:xfrm>
            <a:off x="221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65A71B2-4CF8-4890-A341-7C7ECA3EFA2E}"/>
              </a:ext>
            </a:extLst>
          </p:cNvPr>
          <p:cNvSpPr/>
          <p:nvPr/>
        </p:nvSpPr>
        <p:spPr>
          <a:xfrm>
            <a:off x="2214405" y="92828"/>
            <a:ext cx="324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B184077-F978-4450-91E6-A608EEF2B416}"/>
              </a:ext>
            </a:extLst>
          </p:cNvPr>
          <p:cNvSpPr/>
          <p:nvPr/>
        </p:nvSpPr>
        <p:spPr>
          <a:xfrm>
            <a:off x="0" y="632828"/>
            <a:ext cx="12192000" cy="9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A36EE5E-58DD-4469-B85B-7568D32FD898}"/>
              </a:ext>
            </a:extLst>
          </p:cNvPr>
          <p:cNvSpPr/>
          <p:nvPr/>
        </p:nvSpPr>
        <p:spPr>
          <a:xfrm>
            <a:off x="3294405" y="733314"/>
            <a:ext cx="108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AD6F17C6-12B2-432E-B5B0-A69D15A9BFFC}"/>
              </a:ext>
            </a:extLst>
          </p:cNvPr>
          <p:cNvSpPr/>
          <p:nvPr/>
        </p:nvSpPr>
        <p:spPr>
          <a:xfrm>
            <a:off x="437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26FDD68-265F-4C0B-9A5B-E34C1DC64559}"/>
              </a:ext>
            </a:extLst>
          </p:cNvPr>
          <p:cNvSpPr/>
          <p:nvPr/>
        </p:nvSpPr>
        <p:spPr>
          <a:xfrm>
            <a:off x="545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5CB5080-E763-441D-82A8-178212041E54}"/>
              </a:ext>
            </a:extLst>
          </p:cNvPr>
          <p:cNvSpPr/>
          <p:nvPr/>
        </p:nvSpPr>
        <p:spPr>
          <a:xfrm>
            <a:off x="977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0451252-7102-43ED-912F-C8CB41962E0F}"/>
              </a:ext>
            </a:extLst>
          </p:cNvPr>
          <p:cNvSpPr/>
          <p:nvPr/>
        </p:nvSpPr>
        <p:spPr>
          <a:xfrm>
            <a:off x="7614405" y="194220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8F83E80-2F57-43AA-8C6A-3BA739AFECD8}"/>
              </a:ext>
            </a:extLst>
          </p:cNvPr>
          <p:cNvSpPr txBox="1"/>
          <p:nvPr/>
        </p:nvSpPr>
        <p:spPr>
          <a:xfrm>
            <a:off x="1517737" y="1535508"/>
            <a:ext cx="91565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 (the difference of DTMs): </a:t>
            </a:r>
            <a:r>
              <a:rPr lang="en-US" altLang="zh-TW" sz="2200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2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odeling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DTM – Experiment DTM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FCC8CA-C54B-48B7-BEFE-0C49180F39CB}"/>
              </a:ext>
            </a:extLst>
          </p:cNvPr>
          <p:cNvSpPr txBox="1"/>
          <p:nvPr/>
        </p:nvSpPr>
        <p:spPr>
          <a:xfrm>
            <a:off x="3045619" y="6052395"/>
            <a:ext cx="6100762" cy="805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Fig. DoD map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(Contour interval: 2mm)</a:t>
            </a:r>
            <a:endParaRPr lang="en-US" altLang="zh-TW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A4C23ED-5330-E0EF-E60E-1D25E325A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294" y="2009209"/>
            <a:ext cx="6545410" cy="40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24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 light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BF88A56-A0AE-4310-95DE-5775F521F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r="10622"/>
          <a:stretch/>
        </p:blipFill>
        <p:spPr>
          <a:xfrm>
            <a:off x="93402" y="2354723"/>
            <a:ext cx="4024254" cy="378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59B53FC-5CD7-4DE3-A40E-DBAEDB5FB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0" r="15097"/>
          <a:stretch/>
        </p:blipFill>
        <p:spPr>
          <a:xfrm>
            <a:off x="4238626" y="2354723"/>
            <a:ext cx="3935813" cy="3780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AA6F442-0F25-4DEC-B138-8AA7E18A17E8}"/>
              </a:ext>
            </a:extLst>
          </p:cNvPr>
          <p:cNvSpPr txBox="1"/>
          <p:nvPr/>
        </p:nvSpPr>
        <p:spPr>
          <a:xfrm>
            <a:off x="2419350" y="1590870"/>
            <a:ext cx="73533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tracking is used to monitor the path of the suction nozzle.</a:t>
            </a:r>
            <a:endParaRPr lang="zh-TW" altLang="en-US" sz="22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FE665C2B-69F0-4CA8-9ACD-EA8F1CF18F4E}"/>
              </a:ext>
            </a:extLst>
          </p:cNvPr>
          <p:cNvSpPr/>
          <p:nvPr/>
        </p:nvSpPr>
        <p:spPr>
          <a:xfrm>
            <a:off x="1419472" y="3859788"/>
            <a:ext cx="769870" cy="769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B5A2FCFE-F29F-42E0-8FA3-79BE9BA9AC7B}"/>
              </a:ext>
            </a:extLst>
          </p:cNvPr>
          <p:cNvCxnSpPr/>
          <p:nvPr/>
        </p:nvCxnSpPr>
        <p:spPr>
          <a:xfrm>
            <a:off x="1925377" y="4755647"/>
            <a:ext cx="819445" cy="1828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9887E80-DA03-41CE-A107-8034023CD398}"/>
              </a:ext>
            </a:extLst>
          </p:cNvPr>
          <p:cNvSpPr txBox="1"/>
          <p:nvPr/>
        </p:nvSpPr>
        <p:spPr>
          <a:xfrm>
            <a:off x="2744822" y="6479360"/>
            <a:ext cx="133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C6C8FF6-8705-470A-8D6F-FC709DE39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15972"/>
          <a:stretch/>
        </p:blipFill>
        <p:spPr>
          <a:xfrm rot="5400000">
            <a:off x="8295408" y="2354725"/>
            <a:ext cx="378000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1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EC465-A1ED-A383-47FB-CF9CFAC82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6DDCCFE-C691-B156-937E-326BB8C4AE86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0176B0F-9B32-E7C3-44BC-C700AFE7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 light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FAE58F-49D8-AABC-3C13-76480A5F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F02335B-BC5E-E61C-9856-97F2B8B09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3" y="1754135"/>
            <a:ext cx="11942734" cy="40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58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4246AE3-4B24-4299-845A-E99726E67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8" y="1826657"/>
            <a:ext cx="7758932" cy="385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6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73C8E-537E-3875-6907-6F3DAE37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9B67543-227A-9213-11C2-88EB05D1696B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4179324-AE24-4275-0ADD-D7FED7C4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B3B8D78-BD42-4D44-738E-EF1A65DC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C097368-9819-7DFE-7BA8-DE8EA2C58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3" y="1461399"/>
            <a:ext cx="9947787" cy="49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CBBF355-A6EC-43F8-ACE7-D4998F502389}"/>
              </a:ext>
            </a:extLst>
          </p:cNvPr>
          <p:cNvSpPr/>
          <p:nvPr/>
        </p:nvSpPr>
        <p:spPr>
          <a:xfrm>
            <a:off x="238863" y="189644"/>
            <a:ext cx="1980000" cy="4431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3911BC1-890F-4612-9022-8178B0BA15BE}"/>
              </a:ext>
            </a:extLst>
          </p:cNvPr>
          <p:cNvSpPr/>
          <p:nvPr/>
        </p:nvSpPr>
        <p:spPr>
          <a:xfrm>
            <a:off x="221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5D51185-5191-442A-AC86-6D676D44D466}"/>
              </a:ext>
            </a:extLst>
          </p:cNvPr>
          <p:cNvSpPr/>
          <p:nvPr/>
        </p:nvSpPr>
        <p:spPr>
          <a:xfrm>
            <a:off x="2214405" y="189642"/>
            <a:ext cx="3240000" cy="44318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3DE184-2F79-4A47-951A-D87BE1A74DC0}"/>
              </a:ext>
            </a:extLst>
          </p:cNvPr>
          <p:cNvSpPr/>
          <p:nvPr/>
        </p:nvSpPr>
        <p:spPr>
          <a:xfrm>
            <a:off x="0" y="632828"/>
            <a:ext cx="12192000" cy="9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AC4C8FA-1369-46C3-A221-2064B1475597}"/>
              </a:ext>
            </a:extLst>
          </p:cNvPr>
          <p:cNvSpPr/>
          <p:nvPr/>
        </p:nvSpPr>
        <p:spPr>
          <a:xfrm>
            <a:off x="329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95873C7-3AFB-4A5E-8D84-3E256C49DA6D}"/>
              </a:ext>
            </a:extLst>
          </p:cNvPr>
          <p:cNvSpPr/>
          <p:nvPr/>
        </p:nvSpPr>
        <p:spPr>
          <a:xfrm>
            <a:off x="437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BC61045-D096-46FC-82B1-36927F8855AF}"/>
              </a:ext>
            </a:extLst>
          </p:cNvPr>
          <p:cNvSpPr/>
          <p:nvPr/>
        </p:nvSpPr>
        <p:spPr>
          <a:xfrm>
            <a:off x="5454405" y="104220"/>
            <a:ext cx="2160000" cy="520348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A5EC365-FA98-4154-8519-75EDA3D54CA4}"/>
              </a:ext>
            </a:extLst>
          </p:cNvPr>
          <p:cNvSpPr/>
          <p:nvPr/>
        </p:nvSpPr>
        <p:spPr>
          <a:xfrm>
            <a:off x="977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22945CD-230A-45C9-BA1B-40EE59F58FD6}"/>
              </a:ext>
            </a:extLst>
          </p:cNvPr>
          <p:cNvSpPr/>
          <p:nvPr/>
        </p:nvSpPr>
        <p:spPr>
          <a:xfrm>
            <a:off x="7614405" y="194220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52FB666-926F-4910-BF96-7A201E9AC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306" r="17422" b="8627"/>
          <a:stretch/>
        </p:blipFill>
        <p:spPr>
          <a:xfrm>
            <a:off x="6180398" y="2098564"/>
            <a:ext cx="5629275" cy="423638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C3F553E-22B5-491E-A9F6-AB712D6A86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t="4583" r="17578" b="9305"/>
          <a:stretch/>
        </p:blipFill>
        <p:spPr>
          <a:xfrm>
            <a:off x="382327" y="2098564"/>
            <a:ext cx="5713673" cy="4257786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BE60DF8-3130-46E8-ACC2-1B22A195C717}"/>
              </a:ext>
            </a:extLst>
          </p:cNvPr>
          <p:cNvSpPr txBox="1"/>
          <p:nvPr/>
        </p:nvSpPr>
        <p:spPr>
          <a:xfrm>
            <a:off x="1744961" y="1557354"/>
            <a:ext cx="344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left half of the sand box.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2CFF164-282B-493D-B8A9-E8CCA18575AF}"/>
              </a:ext>
            </a:extLst>
          </p:cNvPr>
          <p:cNvSpPr txBox="1"/>
          <p:nvPr/>
        </p:nvSpPr>
        <p:spPr>
          <a:xfrm>
            <a:off x="7211286" y="1557354"/>
            <a:ext cx="35674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right half of the sand box.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06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CBBF355-A6EC-43F8-ACE7-D4998F502389}"/>
              </a:ext>
            </a:extLst>
          </p:cNvPr>
          <p:cNvSpPr/>
          <p:nvPr/>
        </p:nvSpPr>
        <p:spPr>
          <a:xfrm>
            <a:off x="238863" y="189644"/>
            <a:ext cx="1980000" cy="4431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3911BC1-890F-4612-9022-8178B0BA15BE}"/>
              </a:ext>
            </a:extLst>
          </p:cNvPr>
          <p:cNvSpPr/>
          <p:nvPr/>
        </p:nvSpPr>
        <p:spPr>
          <a:xfrm>
            <a:off x="221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5D51185-5191-442A-AC86-6D676D44D466}"/>
              </a:ext>
            </a:extLst>
          </p:cNvPr>
          <p:cNvSpPr/>
          <p:nvPr/>
        </p:nvSpPr>
        <p:spPr>
          <a:xfrm>
            <a:off x="2214405" y="189642"/>
            <a:ext cx="3240000" cy="44318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3DE184-2F79-4A47-951A-D87BE1A74DC0}"/>
              </a:ext>
            </a:extLst>
          </p:cNvPr>
          <p:cNvSpPr/>
          <p:nvPr/>
        </p:nvSpPr>
        <p:spPr>
          <a:xfrm>
            <a:off x="0" y="632828"/>
            <a:ext cx="12192000" cy="9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AC4C8FA-1369-46C3-A221-2064B1475597}"/>
              </a:ext>
            </a:extLst>
          </p:cNvPr>
          <p:cNvSpPr/>
          <p:nvPr/>
        </p:nvSpPr>
        <p:spPr>
          <a:xfrm>
            <a:off x="329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95873C7-3AFB-4A5E-8D84-3E256C49DA6D}"/>
              </a:ext>
            </a:extLst>
          </p:cNvPr>
          <p:cNvSpPr/>
          <p:nvPr/>
        </p:nvSpPr>
        <p:spPr>
          <a:xfrm>
            <a:off x="437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BC61045-D096-46FC-82B1-36927F8855AF}"/>
              </a:ext>
            </a:extLst>
          </p:cNvPr>
          <p:cNvSpPr/>
          <p:nvPr/>
        </p:nvSpPr>
        <p:spPr>
          <a:xfrm>
            <a:off x="5454405" y="104220"/>
            <a:ext cx="2160000" cy="520348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A5EC365-FA98-4154-8519-75EDA3D54CA4}"/>
              </a:ext>
            </a:extLst>
          </p:cNvPr>
          <p:cNvSpPr/>
          <p:nvPr/>
        </p:nvSpPr>
        <p:spPr>
          <a:xfrm>
            <a:off x="977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22945CD-230A-45C9-BA1B-40EE59F58FD6}"/>
              </a:ext>
            </a:extLst>
          </p:cNvPr>
          <p:cNvSpPr/>
          <p:nvPr/>
        </p:nvSpPr>
        <p:spPr>
          <a:xfrm>
            <a:off x="7614405" y="194220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954EC34-998C-4A0B-819E-70BD1D5DF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24402" r="14025" b="28282"/>
          <a:stretch/>
        </p:blipFill>
        <p:spPr>
          <a:xfrm>
            <a:off x="2361816" y="1236057"/>
            <a:ext cx="7468368" cy="2775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A83CE1C-E5CA-4702-97A5-03B0BDCDCD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24553" r="14025" b="28130"/>
          <a:stretch/>
        </p:blipFill>
        <p:spPr>
          <a:xfrm>
            <a:off x="2361816" y="4082400"/>
            <a:ext cx="7468368" cy="27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85451D2D-4BF1-170F-2BB9-6613A6979A99}"/>
              </a:ext>
            </a:extLst>
          </p:cNvPr>
          <p:cNvGrpSpPr/>
          <p:nvPr/>
        </p:nvGrpSpPr>
        <p:grpSpPr>
          <a:xfrm>
            <a:off x="4711309" y="1228844"/>
            <a:ext cx="6399688" cy="5558818"/>
            <a:chOff x="2896156" y="1260048"/>
            <a:chExt cx="6399688" cy="555881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5D15DEB-4B87-7507-588C-88854C1A3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5" t="4675" r="16961" b="8469"/>
            <a:stretch/>
          </p:blipFill>
          <p:spPr>
            <a:xfrm rot="5400000">
              <a:off x="3316591" y="839613"/>
              <a:ext cx="5558818" cy="6399688"/>
            </a:xfrm>
            <a:prstGeom prst="rect">
              <a:avLst/>
            </a:prstGeom>
          </p:spPr>
        </p:pic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CF98276C-A755-FC6E-7BDC-471DB8DCCE3E}"/>
                </a:ext>
              </a:extLst>
            </p:cNvPr>
            <p:cNvCxnSpPr>
              <a:cxnSpLocks/>
            </p:cNvCxnSpPr>
            <p:nvPr/>
          </p:nvCxnSpPr>
          <p:spPr>
            <a:xfrm>
              <a:off x="5336275" y="4544704"/>
              <a:ext cx="1589964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F4012383-40F3-305B-8F43-047501C66A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9671" y="4544704"/>
              <a:ext cx="211541" cy="451452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D2E20439-A604-A16E-804E-ED27A69D1236}"/>
                </a:ext>
              </a:extLst>
            </p:cNvPr>
            <p:cNvCxnSpPr>
              <a:cxnSpLocks/>
            </p:cNvCxnSpPr>
            <p:nvPr/>
          </p:nvCxnSpPr>
          <p:spPr>
            <a:xfrm>
              <a:off x="5049671" y="4996156"/>
              <a:ext cx="0" cy="136019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B4F3BB61-AA00-7E8A-50B8-5943590E4C3D}"/>
                </a:ext>
              </a:extLst>
            </p:cNvPr>
            <p:cNvSpPr txBox="1"/>
            <p:nvPr/>
          </p:nvSpPr>
          <p:spPr>
            <a:xfrm>
              <a:off x="5625864" y="3812459"/>
              <a:ext cx="9402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Length</a:t>
              </a: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31cm</a:t>
              </a:r>
              <a:endParaRPr lang="zh-TW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DE4A24D2-1093-33E5-F693-8FC0E65EEA0F}"/>
                </a:ext>
              </a:extLst>
            </p:cNvPr>
            <p:cNvSpPr txBox="1"/>
            <p:nvPr/>
          </p:nvSpPr>
          <p:spPr>
            <a:xfrm>
              <a:off x="4316673" y="4305685"/>
              <a:ext cx="8137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Width</a:t>
              </a: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21cm</a:t>
              </a:r>
              <a:endParaRPr lang="zh-TW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C76FB282-9E28-2DAF-3AEC-6DA519025469}"/>
                </a:ext>
              </a:extLst>
            </p:cNvPr>
            <p:cNvCxnSpPr>
              <a:cxnSpLocks/>
            </p:cNvCxnSpPr>
            <p:nvPr/>
          </p:nvCxnSpPr>
          <p:spPr>
            <a:xfrm>
              <a:off x="3471649" y="2561230"/>
              <a:ext cx="524870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01E0F6A1-5C2B-207F-7C12-FF24A2A67B8D}"/>
                </a:ext>
              </a:extLst>
            </p:cNvPr>
            <p:cNvCxnSpPr>
              <a:cxnSpLocks/>
            </p:cNvCxnSpPr>
            <p:nvPr/>
          </p:nvCxnSpPr>
          <p:spPr>
            <a:xfrm>
              <a:off x="3515436" y="3095487"/>
              <a:ext cx="0" cy="1856529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87022769-FA7A-74F0-AB95-8E3DF2D0E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5436" y="2201345"/>
              <a:ext cx="1079311" cy="14961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661F4D44-86DB-59AD-BFED-B0930014F1B0}"/>
                </a:ext>
              </a:extLst>
            </p:cNvPr>
            <p:cNvSpPr txBox="1"/>
            <p:nvPr/>
          </p:nvSpPr>
          <p:spPr>
            <a:xfrm>
              <a:off x="5771154" y="2130910"/>
              <a:ext cx="158996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Length 70cm</a:t>
              </a:r>
              <a:endParaRPr lang="zh-TW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printer?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D219694-17C2-9091-94C5-3128FCFD2755}"/>
              </a:ext>
            </a:extLst>
          </p:cNvPr>
          <p:cNvSpPr txBox="1"/>
          <p:nvPr/>
        </p:nvSpPr>
        <p:spPr>
          <a:xfrm>
            <a:off x="192979" y="4318621"/>
            <a:ext cx="4338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movement range of the tool.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external dimensions of the sand box 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C34A7D5-676A-3884-9E97-E7F0051E636A}"/>
              </a:ext>
            </a:extLst>
          </p:cNvPr>
          <p:cNvSpPr txBox="1"/>
          <p:nvPr/>
        </p:nvSpPr>
        <p:spPr>
          <a:xfrm>
            <a:off x="5467493" y="5464751"/>
            <a:ext cx="1257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</a:p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25cm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C707BD2-EB2B-3162-0764-20C8D95962C6}"/>
              </a:ext>
            </a:extLst>
          </p:cNvPr>
          <p:cNvSpPr txBox="1"/>
          <p:nvPr/>
        </p:nvSpPr>
        <p:spPr>
          <a:xfrm>
            <a:off x="5247005" y="1470422"/>
            <a:ext cx="84899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</a:p>
          <a:p>
            <a:pPr algn="ctr"/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40cm</a:t>
            </a:r>
            <a:endParaRPr lang="zh-TW" altLang="en-US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41802B4-5140-883D-6C18-B28D62282C9F}"/>
              </a:ext>
            </a:extLst>
          </p:cNvPr>
          <p:cNvSpPr txBox="1"/>
          <p:nvPr/>
        </p:nvSpPr>
        <p:spPr>
          <a:xfrm>
            <a:off x="4350804" y="3626522"/>
            <a:ext cx="84899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</a:p>
          <a:p>
            <a:pPr algn="ctr"/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85cm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9B212BF-082A-4B95-8E38-D410B58C4034}"/>
              </a:ext>
            </a:extLst>
          </p:cNvPr>
          <p:cNvSpPr txBox="1"/>
          <p:nvPr/>
        </p:nvSpPr>
        <p:spPr>
          <a:xfrm>
            <a:off x="192979" y="1929861"/>
            <a:ext cx="43472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our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more freedom in determining the desired dimensions.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it easier to design and construct the suction system.</a:t>
            </a:r>
          </a:p>
        </p:txBody>
      </p:sp>
    </p:spTree>
    <p:extLst>
      <p:ext uri="{BB962C8B-B14F-4D97-AF65-F5344CB8AC3E}">
        <p14:creationId xmlns:p14="http://schemas.microsoft.com/office/powerpoint/2010/main" val="2804882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CBBF355-A6EC-43F8-ACE7-D4998F502389}"/>
              </a:ext>
            </a:extLst>
          </p:cNvPr>
          <p:cNvSpPr/>
          <p:nvPr/>
        </p:nvSpPr>
        <p:spPr>
          <a:xfrm>
            <a:off x="238863" y="189644"/>
            <a:ext cx="1980000" cy="4431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3911BC1-890F-4612-9022-8178B0BA15BE}"/>
              </a:ext>
            </a:extLst>
          </p:cNvPr>
          <p:cNvSpPr/>
          <p:nvPr/>
        </p:nvSpPr>
        <p:spPr>
          <a:xfrm>
            <a:off x="221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5D51185-5191-442A-AC86-6D676D44D466}"/>
              </a:ext>
            </a:extLst>
          </p:cNvPr>
          <p:cNvSpPr/>
          <p:nvPr/>
        </p:nvSpPr>
        <p:spPr>
          <a:xfrm>
            <a:off x="2214405" y="189642"/>
            <a:ext cx="3240000" cy="44318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3DE184-2F79-4A47-951A-D87BE1A74DC0}"/>
              </a:ext>
            </a:extLst>
          </p:cNvPr>
          <p:cNvSpPr/>
          <p:nvPr/>
        </p:nvSpPr>
        <p:spPr>
          <a:xfrm>
            <a:off x="0" y="632828"/>
            <a:ext cx="12192000" cy="9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AC4C8FA-1369-46C3-A221-2064B1475597}"/>
              </a:ext>
            </a:extLst>
          </p:cNvPr>
          <p:cNvSpPr/>
          <p:nvPr/>
        </p:nvSpPr>
        <p:spPr>
          <a:xfrm>
            <a:off x="329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95873C7-3AFB-4A5E-8D84-3E256C49DA6D}"/>
              </a:ext>
            </a:extLst>
          </p:cNvPr>
          <p:cNvSpPr/>
          <p:nvPr/>
        </p:nvSpPr>
        <p:spPr>
          <a:xfrm>
            <a:off x="437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BC61045-D096-46FC-82B1-36927F8855AF}"/>
              </a:ext>
            </a:extLst>
          </p:cNvPr>
          <p:cNvSpPr/>
          <p:nvPr/>
        </p:nvSpPr>
        <p:spPr>
          <a:xfrm>
            <a:off x="5454405" y="104220"/>
            <a:ext cx="2160000" cy="520348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A5EC365-FA98-4154-8519-75EDA3D54CA4}"/>
              </a:ext>
            </a:extLst>
          </p:cNvPr>
          <p:cNvSpPr/>
          <p:nvPr/>
        </p:nvSpPr>
        <p:spPr>
          <a:xfrm>
            <a:off x="977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22945CD-230A-45C9-BA1B-40EE59F58FD6}"/>
              </a:ext>
            </a:extLst>
          </p:cNvPr>
          <p:cNvSpPr/>
          <p:nvPr/>
        </p:nvSpPr>
        <p:spPr>
          <a:xfrm>
            <a:off x="7614405" y="194220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1A96CD-C437-43C2-A713-32FD836B2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23760" r="13995" b="28994"/>
          <a:stretch/>
        </p:blipFill>
        <p:spPr>
          <a:xfrm>
            <a:off x="2332717" y="1229508"/>
            <a:ext cx="7526566" cy="27756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E12CB4A-4A61-462A-A3C5-AA1C0C75B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24065" r="14032" b="28467"/>
          <a:stretch/>
        </p:blipFill>
        <p:spPr>
          <a:xfrm>
            <a:off x="2332717" y="4069337"/>
            <a:ext cx="7526566" cy="27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Ridge lines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FF5937-883E-42FC-87A3-8330B76EA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20711" r="8334" b="1491"/>
          <a:stretch/>
        </p:blipFill>
        <p:spPr>
          <a:xfrm>
            <a:off x="435599" y="1757232"/>
            <a:ext cx="6002272" cy="443416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58DBF84-FA19-43CB-A106-77CCE4B81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217" b="8769"/>
          <a:stretch/>
        </p:blipFill>
        <p:spPr>
          <a:xfrm>
            <a:off x="6661826" y="1718919"/>
            <a:ext cx="4691974" cy="44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33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odel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82A472-4EE1-59B3-74CB-6F12B644D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" b="36436"/>
          <a:stretch/>
        </p:blipFill>
        <p:spPr>
          <a:xfrm>
            <a:off x="0" y="1555801"/>
            <a:ext cx="12192000" cy="456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7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odel</a:t>
            </a:r>
            <a:endParaRPr lang="zh-TW" alt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E7DCC05-5D17-436C-8EEF-5C798CFAF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25" y="1294684"/>
            <a:ext cx="3600000" cy="270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A1AED5-F272-481C-84E4-4F920E17C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25" y="4042461"/>
            <a:ext cx="3600000" cy="270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ACEAEB-8305-4FCA-84BA-BBFCE3EF9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7" y="4042461"/>
            <a:ext cx="3600000" cy="270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83384A9-E76C-430C-8D53-7F6B0C369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7" y="1294684"/>
            <a:ext cx="3600000" cy="2700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F8174F8-42B3-4DE2-8856-C34752E3E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3042" y="3159435"/>
            <a:ext cx="1833608" cy="196458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069E5BF-47AA-4413-807C-A56DB0DD9591}"/>
              </a:ext>
            </a:extLst>
          </p:cNvPr>
          <p:cNvSpPr txBox="1"/>
          <p:nvPr/>
        </p:nvSpPr>
        <p:spPr>
          <a:xfrm>
            <a:off x="8948737" y="5171792"/>
            <a:ext cx="3324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https://www.agisoft.com</a:t>
            </a:r>
          </a:p>
        </p:txBody>
      </p:sp>
    </p:spTree>
    <p:extLst>
      <p:ext uri="{BB962C8B-B14F-4D97-AF65-F5344CB8AC3E}">
        <p14:creationId xmlns:p14="http://schemas.microsoft.com/office/powerpoint/2010/main" val="414927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2C2C6A-2C16-406B-A35B-6A4DA67F4775}"/>
              </a:ext>
            </a:extLst>
          </p:cNvPr>
          <p:cNvSpPr txBox="1"/>
          <p:nvPr/>
        </p:nvSpPr>
        <p:spPr>
          <a:xfrm>
            <a:off x="925164" y="1312716"/>
            <a:ext cx="6450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For the mass flow rate, because the mass of the sand and sand box are exceed the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E69D990-5549-8879-A743-BC99E6803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r="4747" b="9344"/>
          <a:stretch/>
        </p:blipFill>
        <p:spPr>
          <a:xfrm rot="5400000">
            <a:off x="6600461" y="1633840"/>
            <a:ext cx="6532418" cy="3642852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DC633AEB-11AC-5FCA-8ED6-8DCE06633538}"/>
              </a:ext>
            </a:extLst>
          </p:cNvPr>
          <p:cNvGrpSpPr/>
          <p:nvPr/>
        </p:nvGrpSpPr>
        <p:grpSpPr>
          <a:xfrm>
            <a:off x="1044679" y="2297369"/>
            <a:ext cx="5872316" cy="4365111"/>
            <a:chOff x="2961068" y="1475617"/>
            <a:chExt cx="6688960" cy="534402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88A8AA8-4C6E-A9AB-25FB-6672CFE76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068" y="1508208"/>
              <a:ext cx="6688960" cy="5311431"/>
            </a:xfrm>
            <a:prstGeom prst="rect">
              <a:avLst/>
            </a:prstGeom>
          </p:spPr>
        </p:pic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3A43999E-9908-E825-78B5-7DC77FB179B7}"/>
                </a:ext>
              </a:extLst>
            </p:cNvPr>
            <p:cNvCxnSpPr>
              <a:cxnSpLocks/>
            </p:cNvCxnSpPr>
            <p:nvPr/>
          </p:nvCxnSpPr>
          <p:spPr>
            <a:xfrm>
              <a:off x="8220722" y="5587012"/>
              <a:ext cx="48309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7C11C21B-0874-41BB-606B-CBF77C7CA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4061" y="5501252"/>
              <a:ext cx="0" cy="44832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D9948FA9-CE97-B0B3-4EDE-0704E1F79A71}"/>
                </a:ext>
              </a:extLst>
            </p:cNvPr>
            <p:cNvCxnSpPr>
              <a:cxnSpLocks/>
            </p:cNvCxnSpPr>
            <p:nvPr/>
          </p:nvCxnSpPr>
          <p:spPr>
            <a:xfrm>
              <a:off x="5048694" y="5501252"/>
              <a:ext cx="0" cy="49117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B4944850-8F58-94AE-6697-EDD93D24D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8399" y="2107419"/>
              <a:ext cx="1" cy="43500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105A0535-5BD5-3B3C-2AE4-8ACEBD55F5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7623" y="1798297"/>
              <a:ext cx="457460" cy="6501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342C8C39-6A15-45D9-0A01-65045357CE42}"/>
                </a:ext>
              </a:extLst>
            </p:cNvPr>
            <p:cNvCxnSpPr>
              <a:cxnSpLocks/>
            </p:cNvCxnSpPr>
            <p:nvPr/>
          </p:nvCxnSpPr>
          <p:spPr>
            <a:xfrm>
              <a:off x="4903294" y="1475617"/>
              <a:ext cx="373378" cy="20089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F84C135D-1E30-2AA6-8B41-4E298B7C39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1167" y="3717354"/>
              <a:ext cx="0" cy="30423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515C4729-CD94-4756-2A0D-A7268E01C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1697" y="2542425"/>
              <a:ext cx="0" cy="40836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61593A26-17BA-4AE6-AEDC-F3299491653C}"/>
                </a:ext>
              </a:extLst>
            </p:cNvPr>
            <p:cNvCxnSpPr>
              <a:cxnSpLocks/>
            </p:cNvCxnSpPr>
            <p:nvPr/>
          </p:nvCxnSpPr>
          <p:spPr>
            <a:xfrm>
              <a:off x="4302571" y="2542425"/>
              <a:ext cx="0" cy="42227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乘號 20">
            <a:extLst>
              <a:ext uri="{FF2B5EF4-FFF2-40B4-BE49-F238E27FC236}">
                <a16:creationId xmlns:a16="http://schemas.microsoft.com/office/drawing/2014/main" id="{FC2F7A5D-51B8-94B8-5FCA-3F686F26A09B}"/>
              </a:ext>
            </a:extLst>
          </p:cNvPr>
          <p:cNvSpPr/>
          <p:nvPr/>
        </p:nvSpPr>
        <p:spPr>
          <a:xfrm>
            <a:off x="2256508" y="5224533"/>
            <a:ext cx="1823886" cy="1524524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CA3B1A19-AB53-632E-AD02-5BA32553D47B}"/>
              </a:ext>
            </a:extLst>
          </p:cNvPr>
          <p:cNvCxnSpPr/>
          <p:nvPr/>
        </p:nvCxnSpPr>
        <p:spPr>
          <a:xfrm>
            <a:off x="2042652" y="3429000"/>
            <a:ext cx="3892330" cy="199840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2A8D42B0-4655-9900-6496-A22DD313D799}"/>
              </a:ext>
            </a:extLst>
          </p:cNvPr>
          <p:cNvCxnSpPr>
            <a:cxnSpLocks/>
          </p:cNvCxnSpPr>
          <p:nvPr/>
        </p:nvCxnSpPr>
        <p:spPr>
          <a:xfrm>
            <a:off x="1983658" y="3471341"/>
            <a:ext cx="3985738" cy="204947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01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FF41EC0-FA72-46F9-A47E-C8B9AFF6B929}"/>
              </a:ext>
            </a:extLst>
          </p:cNvPr>
          <p:cNvGrpSpPr/>
          <p:nvPr/>
        </p:nvGrpSpPr>
        <p:grpSpPr>
          <a:xfrm>
            <a:off x="7403930" y="2622958"/>
            <a:ext cx="4433507" cy="3388244"/>
            <a:chOff x="7403930" y="2722709"/>
            <a:chExt cx="4433507" cy="338824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409763-9713-406F-AB20-D4F751340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6" t="18353" r="27347" b="21859"/>
            <a:stretch/>
          </p:blipFill>
          <p:spPr>
            <a:xfrm>
              <a:off x="7403930" y="2722709"/>
              <a:ext cx="4433507" cy="3388244"/>
            </a:xfrm>
            <a:prstGeom prst="rect">
              <a:avLst/>
            </a:prstGeom>
          </p:spPr>
        </p:pic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FCAFFABF-2932-418F-B539-D30446DE263D}"/>
                </a:ext>
              </a:extLst>
            </p:cNvPr>
            <p:cNvSpPr/>
            <p:nvPr/>
          </p:nvSpPr>
          <p:spPr>
            <a:xfrm>
              <a:off x="7811249" y="5551438"/>
              <a:ext cx="95250" cy="95250"/>
            </a:xfrm>
            <a:prstGeom prst="ellipse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8B3C043C-BD59-4F70-8C0D-F50B6F3A44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3175" y="3933401"/>
              <a:ext cx="447674" cy="1507627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6776E75-0750-4023-B272-2A0C6ABFA1DB}"/>
                </a:ext>
              </a:extLst>
            </p:cNvPr>
            <p:cNvSpPr txBox="1"/>
            <p:nvPr/>
          </p:nvSpPr>
          <p:spPr>
            <a:xfrm>
              <a:off x="7599638" y="3578675"/>
              <a:ext cx="274319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kern="1400" dirty="0">
                  <a:solidFill>
                    <a:srgbClr val="003399"/>
                  </a:solidFill>
                  <a:latin typeface="Times New Roman" panose="02020603050405020304" pitchFamily="18" charset="0"/>
                </a:rPr>
                <a:t>Center of the</a:t>
              </a:r>
              <a:r>
                <a:rPr lang="en-US" altLang="zh-TW" sz="2000" kern="1400" dirty="0">
                  <a:ln>
                    <a:noFill/>
                  </a:ln>
                  <a:solidFill>
                    <a:srgbClr val="003399"/>
                  </a:solidFill>
                  <a:effectLst/>
                  <a:latin typeface="Times New Roman" panose="02020603050405020304" pitchFamily="18" charset="0"/>
                </a:rPr>
                <a:t> conical pit.</a:t>
              </a:r>
              <a:r>
                <a:rPr lang="en-US" altLang="zh-TW" sz="2000" kern="1400" dirty="0">
                  <a:solidFill>
                    <a:srgbClr val="003399"/>
                  </a:solidFill>
                  <a:latin typeface="Times New Roman" panose="02020603050405020304" pitchFamily="18" charset="0"/>
                </a:rPr>
                <a:t> </a:t>
              </a:r>
              <a:endParaRPr lang="zh-TW" altLang="en-US" sz="2000" dirty="0">
                <a:solidFill>
                  <a:srgbClr val="003399"/>
                </a:solidFill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7</a:t>
            </a:fld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A10AE3E-EC0C-48B0-9EEF-4AA96F3CB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t="4991" r="26759" b="9053"/>
          <a:stretch/>
        </p:blipFill>
        <p:spPr>
          <a:xfrm>
            <a:off x="3786879" y="2602376"/>
            <a:ext cx="3561034" cy="350857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B4953D6-99FE-49A8-A317-DEDE7FC4A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8392"/>
          <a:stretch/>
        </p:blipFill>
        <p:spPr>
          <a:xfrm>
            <a:off x="363762" y="2754566"/>
            <a:ext cx="3485025" cy="3246184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AC446282-DDD2-4BFE-8182-A42BBAB77B5C}"/>
              </a:ext>
            </a:extLst>
          </p:cNvPr>
          <p:cNvGrpSpPr/>
          <p:nvPr/>
        </p:nvGrpSpPr>
        <p:grpSpPr>
          <a:xfrm>
            <a:off x="10623163" y="720053"/>
            <a:ext cx="1311242" cy="1358358"/>
            <a:chOff x="10697632" y="1196851"/>
            <a:chExt cx="1311242" cy="1358358"/>
          </a:xfrm>
        </p:grpSpPr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EB5CA869-730A-4F67-8D1C-024DA50189B1}"/>
                </a:ext>
              </a:extLst>
            </p:cNvPr>
            <p:cNvCxnSpPr>
              <a:cxnSpLocks/>
            </p:cNvCxnSpPr>
            <p:nvPr/>
          </p:nvCxnSpPr>
          <p:spPr>
            <a:xfrm>
              <a:off x="10821457" y="2362528"/>
              <a:ext cx="9186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AA0F5154-8353-4F74-974B-514C0194C9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0507" y="1571953"/>
              <a:ext cx="0" cy="8001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2EC39E48-3B59-48A6-BE9E-6ED88F6D1E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0508" y="1952953"/>
              <a:ext cx="747161" cy="4000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36C1DB8-4386-4EE8-A6E3-9A835F606625}"/>
                </a:ext>
              </a:extLst>
            </p:cNvPr>
            <p:cNvSpPr txBox="1"/>
            <p:nvPr/>
          </p:nvSpPr>
          <p:spPr>
            <a:xfrm>
              <a:off x="10697632" y="1196851"/>
              <a:ext cx="247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400" kern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TW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4683E1F-25FE-4E4B-8F42-63795559EAB7}"/>
                </a:ext>
              </a:extLst>
            </p:cNvPr>
            <p:cNvSpPr txBox="1"/>
            <p:nvPr/>
          </p:nvSpPr>
          <p:spPr>
            <a:xfrm>
              <a:off x="11761224" y="2093544"/>
              <a:ext cx="247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6238D9E-4B45-41A8-94D7-79645BB53ED6}"/>
                </a:ext>
              </a:extLst>
            </p:cNvPr>
            <p:cNvSpPr txBox="1"/>
            <p:nvPr/>
          </p:nvSpPr>
          <p:spPr>
            <a:xfrm>
              <a:off x="11559094" y="1631879"/>
              <a:ext cx="247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400" kern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9F2D5996-1FC6-47FC-BAEE-F33FBE466066}"/>
              </a:ext>
            </a:extLst>
          </p:cNvPr>
          <p:cNvSpPr/>
          <p:nvPr/>
        </p:nvSpPr>
        <p:spPr>
          <a:xfrm>
            <a:off x="238863" y="189644"/>
            <a:ext cx="1980000" cy="44318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47D20D75-EBEF-4A30-86CE-9A0FC2799353}"/>
              </a:ext>
            </a:extLst>
          </p:cNvPr>
          <p:cNvSpPr/>
          <p:nvPr/>
        </p:nvSpPr>
        <p:spPr>
          <a:xfrm>
            <a:off x="2214405" y="733314"/>
            <a:ext cx="108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50989BD5-EFC6-410C-9D5B-6D1E2A024DFF}"/>
              </a:ext>
            </a:extLst>
          </p:cNvPr>
          <p:cNvSpPr/>
          <p:nvPr/>
        </p:nvSpPr>
        <p:spPr>
          <a:xfrm>
            <a:off x="2214405" y="92828"/>
            <a:ext cx="3240000" cy="540000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6CBEE0D-0DA4-4930-A31C-DADD4CB68175}"/>
              </a:ext>
            </a:extLst>
          </p:cNvPr>
          <p:cNvSpPr/>
          <p:nvPr/>
        </p:nvSpPr>
        <p:spPr>
          <a:xfrm>
            <a:off x="0" y="632828"/>
            <a:ext cx="12192000" cy="9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277D7A2-A1BB-445C-B16D-A072AAEE65F8}"/>
              </a:ext>
            </a:extLst>
          </p:cNvPr>
          <p:cNvSpPr/>
          <p:nvPr/>
        </p:nvSpPr>
        <p:spPr>
          <a:xfrm>
            <a:off x="329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4946CD6C-C9D0-4749-9E28-0F3AF433BD17}"/>
              </a:ext>
            </a:extLst>
          </p:cNvPr>
          <p:cNvSpPr/>
          <p:nvPr/>
        </p:nvSpPr>
        <p:spPr>
          <a:xfrm>
            <a:off x="4374405" y="733314"/>
            <a:ext cx="108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yz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1F0164E0-4FC0-4801-9201-EF1F722AFDD3}"/>
              </a:ext>
            </a:extLst>
          </p:cNvPr>
          <p:cNvSpPr/>
          <p:nvPr/>
        </p:nvSpPr>
        <p:spPr>
          <a:xfrm>
            <a:off x="545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ED155129-CCBC-4254-953D-8413EE1BF485}"/>
              </a:ext>
            </a:extLst>
          </p:cNvPr>
          <p:cNvSpPr/>
          <p:nvPr/>
        </p:nvSpPr>
        <p:spPr>
          <a:xfrm>
            <a:off x="9774405" y="192568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7E8A3A31-59D1-4C63-B844-74C1F931D910}"/>
              </a:ext>
            </a:extLst>
          </p:cNvPr>
          <p:cNvSpPr/>
          <p:nvPr/>
        </p:nvSpPr>
        <p:spPr>
          <a:xfrm>
            <a:off x="7614405" y="194220"/>
            <a:ext cx="2160000" cy="432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63AD871-1834-4C0E-97AE-BBB3C3B34EB4}"/>
              </a:ext>
            </a:extLst>
          </p:cNvPr>
          <p:cNvSpPr txBox="1"/>
          <p:nvPr/>
        </p:nvSpPr>
        <p:spPr>
          <a:xfrm>
            <a:off x="3786879" y="6124686"/>
            <a:ext cx="4383901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Fig.  DTM of the expanding conical pit</a:t>
            </a:r>
            <a:endParaRPr lang="en-US" altLang="zh-TW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600"/>
              </a:spcAft>
            </a:pPr>
            <a:r>
              <a:rPr lang="en-US" altLang="zh-TW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Note :  Light from the northeast of the image.</a:t>
            </a:r>
            <a:r>
              <a:rPr lang="en-US" altLang="zh-TW" sz="9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 </a:t>
            </a:r>
            <a:endParaRPr lang="en-US" altLang="zh-TW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50E3E55-B690-41D2-9A7E-34C9A6F13A76}"/>
              </a:ext>
            </a:extLst>
          </p:cNvPr>
          <p:cNvSpPr txBox="1"/>
          <p:nvPr/>
        </p:nvSpPr>
        <p:spPr>
          <a:xfrm>
            <a:off x="8101749" y="6137947"/>
            <a:ext cx="3037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</a:pPr>
            <a:r>
              <a:rPr lang="en-US" altLang="zh-TW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Fig. Distance and elevation</a:t>
            </a:r>
            <a:r>
              <a:rPr lang="en-US" altLang="zh-TW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 </a:t>
            </a:r>
            <a:endParaRPr lang="en-US" altLang="zh-TW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2096A89-A997-4BE3-92EF-FE399AB00ECF}"/>
              </a:ext>
            </a:extLst>
          </p:cNvPr>
          <p:cNvSpPr txBox="1"/>
          <p:nvPr/>
        </p:nvSpPr>
        <p:spPr>
          <a:xfrm>
            <a:off x="565759" y="1274173"/>
            <a:ext cx="11583536" cy="14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2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Utilizing a suction nozzle descending vertically at a controlled rate to produce an </a:t>
            </a:r>
          </a:p>
          <a:p>
            <a:pPr marR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22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TW" sz="22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expanding conical pit (descending velocity: 1 mm/s, maximum distance: 20mm)</a:t>
            </a:r>
            <a:endParaRPr lang="en-US" altLang="zh-TW" sz="22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19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200" kern="1400" dirty="0">
                <a:latin typeface="Times New Roman" panose="02020603050405020304" pitchFamily="18" charset="0"/>
              </a:rPr>
              <a:t>Objective: </a:t>
            </a:r>
            <a:r>
              <a:rPr lang="en-US" altLang="zh-TW" sz="2400" kern="1400" dirty="0">
                <a:latin typeface="Times New Roman" panose="02020603050405020304" pitchFamily="18" charset="0"/>
              </a:rPr>
              <a:t>Determine</a:t>
            </a:r>
            <a:r>
              <a:rPr lang="en-US" altLang="zh-TW" sz="2200" kern="1400" dirty="0">
                <a:latin typeface="Times New Roman" panose="02020603050405020304" pitchFamily="18" charset="0"/>
              </a:rPr>
              <a:t> the relationship between distance from the c</a:t>
            </a:r>
            <a:r>
              <a:rPr lang="en-US" altLang="zh-TW" sz="2400" kern="1400" dirty="0">
                <a:latin typeface="Times New Roman" panose="02020603050405020304" pitchFamily="18" charset="0"/>
              </a:rPr>
              <a:t>enter of the</a:t>
            </a:r>
            <a:r>
              <a:rPr lang="en-US" altLang="zh-TW" sz="2400" kern="1400" dirty="0">
                <a:ln>
                  <a:noFill/>
                </a:ln>
                <a:effectLst/>
                <a:latin typeface="Times New Roman" panose="02020603050405020304" pitchFamily="18" charset="0"/>
              </a:rPr>
              <a:t> conical pit a</a:t>
            </a:r>
            <a:r>
              <a:rPr lang="en-US" altLang="zh-TW" sz="2200" kern="1400" dirty="0">
                <a:latin typeface="Times New Roman" panose="02020603050405020304" pitchFamily="18" charset="0"/>
              </a:rPr>
              <a:t>nd z.</a:t>
            </a:r>
          </a:p>
        </p:txBody>
      </p:sp>
    </p:spTree>
    <p:extLst>
      <p:ext uri="{BB962C8B-B14F-4D97-AF65-F5344CB8AC3E}">
        <p14:creationId xmlns:p14="http://schemas.microsoft.com/office/powerpoint/2010/main" val="376832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26E0B-B85E-4A40-A17A-8D526DCBD483}" type="slidenum">
              <a:rPr lang="zh-TW" altLang="en-US" smtClean="0"/>
              <a:t>8</a:t>
            </a:fld>
            <a:endParaRPr lang="zh-TW" altLang="en-US" dirty="0"/>
          </a:p>
        </p:txBody>
      </p:sp>
      <p:pic>
        <p:nvPicPr>
          <p:cNvPr id="2" name="IMG_2445_8x">
            <a:hlinkClick r:id="" action="ppaction://media"/>
            <a:extLst>
              <a:ext uri="{FF2B5EF4-FFF2-40B4-BE49-F238E27FC236}">
                <a16:creationId xmlns:a16="http://schemas.microsoft.com/office/drawing/2014/main" id="{58307CD6-D432-4C1C-B73B-0747430E3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4EB5282-B672-25F9-D68E-043BF3D8D161}"/>
              </a:ext>
            </a:extLst>
          </p:cNvPr>
          <p:cNvSpPr/>
          <p:nvPr/>
        </p:nvSpPr>
        <p:spPr>
          <a:xfrm>
            <a:off x="0" y="0"/>
            <a:ext cx="12192000" cy="11624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BBFB64-EE16-4964-92EC-FBC35045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8"/>
            <a:ext cx="10190388" cy="1162461"/>
          </a:xfrm>
        </p:spPr>
        <p:txBody>
          <a:bodyPr>
            <a:normAutofit/>
          </a:bodyPr>
          <a:lstStyle/>
          <a:p>
            <a:r>
              <a:rPr lang="en-US" altLang="zh-TW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Experiment_z_set</a:t>
            </a:r>
            <a:r>
              <a:rPr lang="en-US" altLang="zh-TW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-up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400B5E3-92C5-31B8-36EF-1776D31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26E0B-B85E-4A40-A17A-8D526DCBD48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3B5D112-BF5A-4D84-8989-D64B431F2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" y="2014322"/>
            <a:ext cx="6010638" cy="383397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C833958-A4C8-4D50-8440-C3238DD1FADA}"/>
              </a:ext>
            </a:extLst>
          </p:cNvPr>
          <p:cNvSpPr txBox="1"/>
          <p:nvPr/>
        </p:nvSpPr>
        <p:spPr>
          <a:xfrm>
            <a:off x="4559900" y="1348096"/>
            <a:ext cx="3072199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20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Experiment process – z axis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FF9B785-C7B1-4372-A74C-20BD14DDD338}"/>
              </a:ext>
            </a:extLst>
          </p:cNvPr>
          <p:cNvGrpSpPr/>
          <p:nvPr/>
        </p:nvGrpSpPr>
        <p:grpSpPr>
          <a:xfrm>
            <a:off x="5934982" y="2137667"/>
            <a:ext cx="6207589" cy="3587279"/>
            <a:chOff x="486776" y="2588159"/>
            <a:chExt cx="7152477" cy="413331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8F82505-A2B3-44D0-BFC1-8ACFE83FA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" r="6601"/>
            <a:stretch/>
          </p:blipFill>
          <p:spPr>
            <a:xfrm>
              <a:off x="486776" y="2588159"/>
              <a:ext cx="7152477" cy="4133316"/>
            </a:xfrm>
            <a:prstGeom prst="rect">
              <a:avLst/>
            </a:prstGeom>
          </p:spPr>
        </p:pic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D13CE62E-BE0A-43E1-92D6-6D17B9501093}"/>
                </a:ext>
              </a:extLst>
            </p:cNvPr>
            <p:cNvSpPr/>
            <p:nvPr/>
          </p:nvSpPr>
          <p:spPr>
            <a:xfrm>
              <a:off x="1108038" y="2899186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C0B6889A-3649-4AE3-AD20-24A98616245C}"/>
                </a:ext>
              </a:extLst>
            </p:cNvPr>
            <p:cNvSpPr/>
            <p:nvPr/>
          </p:nvSpPr>
          <p:spPr>
            <a:xfrm>
              <a:off x="1378771" y="3056964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9F6FFE5A-92EC-41E5-BBC5-4A1C0E0C6A31}"/>
                </a:ext>
              </a:extLst>
            </p:cNvPr>
            <p:cNvSpPr/>
            <p:nvPr/>
          </p:nvSpPr>
          <p:spPr>
            <a:xfrm>
              <a:off x="1583168" y="4528817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E2005C6C-442A-4D28-A552-6F7F05181962}"/>
                </a:ext>
              </a:extLst>
            </p:cNvPr>
            <p:cNvSpPr/>
            <p:nvPr/>
          </p:nvSpPr>
          <p:spPr>
            <a:xfrm>
              <a:off x="2155743" y="3308964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C2D871D5-7857-4287-BFD3-B394AC31E0C7}"/>
                </a:ext>
              </a:extLst>
            </p:cNvPr>
            <p:cNvSpPr/>
            <p:nvPr/>
          </p:nvSpPr>
          <p:spPr>
            <a:xfrm>
              <a:off x="4538675" y="3177000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986D62B3-E962-4112-B337-F9296E07C31E}"/>
                </a:ext>
              </a:extLst>
            </p:cNvPr>
            <p:cNvSpPr/>
            <p:nvPr/>
          </p:nvSpPr>
          <p:spPr>
            <a:xfrm>
              <a:off x="6659960" y="5520439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4599D2C1-6E0E-4E2C-92F6-3A47505FA93B}"/>
                </a:ext>
              </a:extLst>
            </p:cNvPr>
            <p:cNvCxnSpPr/>
            <p:nvPr/>
          </p:nvCxnSpPr>
          <p:spPr>
            <a:xfrm>
              <a:off x="4636543" y="3490856"/>
              <a:ext cx="0" cy="2694791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7CD5615D-C365-41BB-9AC5-FAA86CF59FBA}"/>
                </a:ext>
              </a:extLst>
            </p:cNvPr>
            <p:cNvCxnSpPr/>
            <p:nvPr/>
          </p:nvCxnSpPr>
          <p:spPr>
            <a:xfrm>
              <a:off x="4897498" y="3490856"/>
              <a:ext cx="0" cy="2694791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91912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7033</TotalTime>
  <Words>1926</Words>
  <Application>Microsoft Office PowerPoint</Application>
  <PresentationFormat>寬螢幕</PresentationFormat>
  <Paragraphs>282</Paragraphs>
  <Slides>20</Slides>
  <Notes>20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1_Office 佈景主題</vt:lpstr>
      <vt:lpstr>Garnet sand</vt:lpstr>
      <vt:lpstr>3D printer?</vt:lpstr>
      <vt:lpstr>Ridge lines</vt:lpstr>
      <vt:lpstr>3D Model</vt:lpstr>
      <vt:lpstr>3D Model</vt:lpstr>
      <vt:lpstr>Scale</vt:lpstr>
      <vt:lpstr>PowerPoint 簡報</vt:lpstr>
      <vt:lpstr>PowerPoint 簡報</vt:lpstr>
      <vt:lpstr>Experiment_z_set-up</vt:lpstr>
      <vt:lpstr>Experiment_z_process</vt:lpstr>
      <vt:lpstr>PowerPoint 簡報</vt:lpstr>
      <vt:lpstr>PowerPoint 簡報</vt:lpstr>
      <vt:lpstr>PowerPoint 簡報</vt:lpstr>
      <vt:lpstr>LED light</vt:lpstr>
      <vt:lpstr>LED light</vt:lpstr>
      <vt:lpstr>Path</vt:lpstr>
      <vt:lpstr>Path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恩嘉 張</dc:creator>
  <cp:lastModifiedBy>恩嘉 張</cp:lastModifiedBy>
  <cp:revision>35</cp:revision>
  <dcterms:created xsi:type="dcterms:W3CDTF">2025-04-17T21:06:46Z</dcterms:created>
  <dcterms:modified xsi:type="dcterms:W3CDTF">2025-04-27T16:31:53Z</dcterms:modified>
</cp:coreProperties>
</file>