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12" r:id="rId2"/>
    <p:sldId id="417" r:id="rId3"/>
    <p:sldId id="267" r:id="rId4"/>
    <p:sldId id="342" r:id="rId5"/>
    <p:sldId id="397" r:id="rId6"/>
    <p:sldId id="415" r:id="rId7"/>
    <p:sldId id="398" r:id="rId8"/>
    <p:sldId id="400" r:id="rId9"/>
    <p:sldId id="403" r:id="rId10"/>
    <p:sldId id="344" r:id="rId11"/>
    <p:sldId id="402" r:id="rId12"/>
    <p:sldId id="411" r:id="rId13"/>
    <p:sldId id="405" r:id="rId14"/>
    <p:sldId id="406" r:id="rId15"/>
    <p:sldId id="407" r:id="rId16"/>
    <p:sldId id="410" r:id="rId17"/>
    <p:sldId id="409"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9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78" autoAdjust="0"/>
  </p:normalViewPr>
  <p:slideViewPr>
    <p:cSldViewPr snapToGrid="0">
      <p:cViewPr varScale="1">
        <p:scale>
          <a:sx n="83" d="100"/>
          <a:sy n="83"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53336-A75B-421F-8C0C-3C9020B7AEE2}" type="datetimeFigureOut">
              <a:rPr lang="zh-CN" altLang="en-US" smtClean="0"/>
              <a:t>2025/4/29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7E9F0-E3DB-4DED-8E1B-476C59CD660A}" type="slidenum">
              <a:rPr lang="zh-CN" altLang="en-US" smtClean="0"/>
              <a:t>‹#›</a:t>
            </a:fld>
            <a:endParaRPr lang="zh-CN" altLang="en-US"/>
          </a:p>
        </p:txBody>
      </p:sp>
    </p:spTree>
    <p:extLst>
      <p:ext uri="{BB962C8B-B14F-4D97-AF65-F5344CB8AC3E}">
        <p14:creationId xmlns:p14="http://schemas.microsoft.com/office/powerpoint/2010/main" val="351240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a:t>
            </a:r>
            <a:r>
              <a:rPr lang="en-US" altLang="zh-CN" dirty="0" err="1"/>
              <a:t>everyone,I'am</a:t>
            </a:r>
            <a:r>
              <a:rPr lang="en-US" altLang="zh-CN" dirty="0"/>
              <a:t> Shuli. Our topic is Interpretable machine learning guided by physical mechanisms reveals drivers of runoff under dynamic land use changes.</a:t>
            </a:r>
          </a:p>
          <a:p>
            <a:r>
              <a:rPr lang="en-US" altLang="zh-CN" dirty="0"/>
              <a:t>Land use change profoundly affects hydrological processes in river basins. Traditionally, hydrological models have been used to examine how runoff responds to land use dynamics. In recent years, machine learning models have shown great potential in capturing complex, nonlinear interactions among hydrological variables, delivering high simulation accuracy. However, their “black-box” nature limits interpretability and trustworthiness, making it challenging to identify key dynamic drivers of runoff.</a:t>
            </a:r>
          </a:p>
          <a:p>
            <a:endParaRPr lang="en-US" altLang="zh-CN" dirty="0"/>
          </a:p>
          <a:p>
            <a:r>
              <a:rPr lang="en-US" altLang="zh-CN" dirty="0"/>
              <a:t>To address this challenge, we developed a physically-informed and interpretable machine learning framework. We coupled the SWAT model with an </a:t>
            </a:r>
            <a:r>
              <a:rPr lang="en-US" altLang="zh-CN" dirty="0" err="1"/>
              <a:t>XGBoost</a:t>
            </a:r>
            <a:r>
              <a:rPr lang="en-US" altLang="zh-CN" dirty="0"/>
              <a:t> algorithm and applied SHAP (</a:t>
            </a:r>
            <a:r>
              <a:rPr lang="en-US" altLang="zh-CN" dirty="0" err="1"/>
              <a:t>SHapley</a:t>
            </a:r>
            <a:r>
              <a:rPr lang="en-US" altLang="zh-CN" dirty="0"/>
              <a:t> Additive </a:t>
            </a:r>
            <a:r>
              <a:rPr lang="en-US" altLang="zh-CN" dirty="0" err="1"/>
              <a:t>exPlanations</a:t>
            </a:r>
            <a:r>
              <a:rPr lang="en-US" altLang="zh-CN" dirty="0"/>
              <a:t>) to identify the dominant factors controlling runoff under dynamic land use conditions.</a:t>
            </a:r>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1</a:t>
            </a:fld>
            <a:endParaRPr lang="zh-CN" altLang="en-US"/>
          </a:p>
        </p:txBody>
      </p:sp>
    </p:spTree>
    <p:extLst>
      <p:ext uri="{BB962C8B-B14F-4D97-AF65-F5344CB8AC3E}">
        <p14:creationId xmlns:p14="http://schemas.microsoft.com/office/powerpoint/2010/main" val="363300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Although machine learning algorithms are widely used in watershed hydrological forecasting, they typically model based on hydrological time series data without considering the inherent spatial variability of hydrological processes. In recent years, the coupling of physical mechanism models and machine learning is considered a promising future</a:t>
            </a:r>
          </a:p>
          <a:p>
            <a:r>
              <a:rPr lang="en-US" altLang="zh-CN" dirty="0"/>
              <a:t>modeling approach in hydrological research. This coupled method can overcome the limitations of single models, thereby enhancing the accuracy of hydrological simulations. However, most coupled modeling approaches only utilize physical mechanism models to generate long-term time series data and rely on the nonlinear fitting capabilities of machine learning models to enhance the accuracy of hydrological simulations, without using interpretable technologies to analyze the simulation results and deepen the understanding of hydrological processes.</a:t>
            </a:r>
            <a:endParaRPr lang="zh-CN" altLang="en-US" dirty="0"/>
          </a:p>
        </p:txBody>
      </p:sp>
      <p:sp>
        <p:nvSpPr>
          <p:cNvPr id="4" name="灯片编号占位符 3"/>
          <p:cNvSpPr>
            <a:spLocks noGrp="1"/>
          </p:cNvSpPr>
          <p:nvPr>
            <p:ph type="sldNum" sz="quarter" idx="5"/>
          </p:nvPr>
        </p:nvSpPr>
        <p:spPr/>
        <p:txBody>
          <a:bodyPr/>
          <a:lstStyle/>
          <a:p>
            <a:fld id="{76C288E1-527B-4FC3-A0CC-A2861CB465B0}" type="slidenum">
              <a:rPr lang="zh-CN" altLang="en-US" smtClean="0"/>
              <a:t>10</a:t>
            </a:fld>
            <a:endParaRPr lang="zh-CN" altLang="en-US"/>
          </a:p>
        </p:txBody>
      </p:sp>
    </p:spTree>
    <p:extLst>
      <p:ext uri="{BB962C8B-B14F-4D97-AF65-F5344CB8AC3E}">
        <p14:creationId xmlns:p14="http://schemas.microsoft.com/office/powerpoint/2010/main" val="2589832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modeling process. 70 sub-watersheds generated by SWAT from 1982 to 2018 as the training target for the </a:t>
            </a:r>
            <a:r>
              <a:rPr lang="en-US" altLang="zh-CN" dirty="0" err="1"/>
              <a:t>XGBoost</a:t>
            </a:r>
            <a:r>
              <a:rPr lang="en-US" altLang="zh-CN" dirty="0"/>
              <a:t> model. The </a:t>
            </a:r>
            <a:r>
              <a:rPr lang="en-US" altLang="zh-CN" dirty="0" err="1"/>
              <a:t>XGBoost</a:t>
            </a:r>
            <a:r>
              <a:rPr lang="en-US" altLang="zh-CN" dirty="0"/>
              <a:t> model was built</a:t>
            </a:r>
          </a:p>
          <a:p>
            <a:r>
              <a:rPr lang="en-US" altLang="zh-CN" dirty="0"/>
              <a:t>using SWAT-generated sub-watershed features and meteorological variables as inputs, including dynamic time-series data (land use and daily meteorological data) and static data (sub-watershed attributes and soil data). To ensure data consistency, all data were preprocessed with 0–1 normalization before being input into the </a:t>
            </a:r>
            <a:r>
              <a:rPr lang="en-US" altLang="zh-CN" dirty="0" err="1"/>
              <a:t>XGBoost</a:t>
            </a:r>
            <a:r>
              <a:rPr lang="en-US" altLang="zh-CN" dirty="0"/>
              <a:t> machine learning</a:t>
            </a:r>
          </a:p>
          <a:p>
            <a:r>
              <a:rPr lang="en-US" altLang="zh-CN" dirty="0"/>
              <a:t>model. The data were divided into four periods based on different land use </a:t>
            </a:r>
            <a:r>
              <a:rPr lang="en-US" altLang="zh-CN" dirty="0" err="1"/>
              <a:t>periods.Additionally</a:t>
            </a:r>
            <a:r>
              <a:rPr lang="en-US" altLang="zh-CN" dirty="0"/>
              <a:t>, for each period’s data set, 80% was used as the training set and 20% as the test set, for training and evaluating the </a:t>
            </a:r>
            <a:r>
              <a:rPr lang="en-US" altLang="zh-CN" dirty="0" err="1"/>
              <a:t>XGBoost</a:t>
            </a:r>
            <a:r>
              <a:rPr lang="en-US" altLang="zh-CN" dirty="0"/>
              <a:t> model. It not only provides the spatial variation characteristics of hydrological processes that cannot be obtained through actual observations, but also generates a substantial amount of sub-watershed data, thereby offering data support for </a:t>
            </a:r>
            <a:r>
              <a:rPr lang="en-US" altLang="zh-CN" dirty="0" err="1"/>
              <a:t>XGBoost</a:t>
            </a:r>
            <a:r>
              <a:rPr lang="en-US" altLang="zh-CN" dirty="0"/>
              <a:t> machine learning models. This lays the foundation for subsequent using the SHAP method to interpret </a:t>
            </a:r>
            <a:r>
              <a:rPr lang="en-US" altLang="zh-CN" dirty="0" err="1"/>
              <a:t>XGBoost</a:t>
            </a:r>
            <a:r>
              <a:rPr lang="en-US" altLang="zh-CN" dirty="0"/>
              <a:t> simulation results to analyze the main drivers of runoff.</a:t>
            </a:r>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11</a:t>
            </a:fld>
            <a:endParaRPr lang="zh-CN" altLang="en-US"/>
          </a:p>
        </p:txBody>
      </p:sp>
    </p:spTree>
    <p:extLst>
      <p:ext uri="{BB962C8B-B14F-4D97-AF65-F5344CB8AC3E}">
        <p14:creationId xmlns:p14="http://schemas.microsoft.com/office/powerpoint/2010/main" val="223705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each period covering approximately 8–10 years and including daily meteorological, land use, soil data, and daily flow data for 70 sub-watersheds, totaling 25 variables.</a:t>
            </a:r>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12</a:t>
            </a:fld>
            <a:endParaRPr lang="zh-CN" altLang="en-US"/>
          </a:p>
        </p:txBody>
      </p:sp>
    </p:spTree>
    <p:extLst>
      <p:ext uri="{BB962C8B-B14F-4D97-AF65-F5344CB8AC3E}">
        <p14:creationId xmlns:p14="http://schemas.microsoft.com/office/powerpoint/2010/main" val="370438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SWAT-</a:t>
            </a:r>
            <a:r>
              <a:rPr lang="en-US" altLang="zh-CN" dirty="0" err="1"/>
              <a:t>XGBoost</a:t>
            </a:r>
            <a:r>
              <a:rPr lang="en-US" altLang="zh-CN" dirty="0"/>
              <a:t> provides higher simulation accuracy than the traditional SWAT model. Because, the SWAT not only provides the spatial variation characteristics of hydrological processes for the </a:t>
            </a:r>
            <a:r>
              <a:rPr lang="en-US" altLang="zh-CN" dirty="0" err="1"/>
              <a:t>XGBoost</a:t>
            </a:r>
            <a:r>
              <a:rPr lang="en-US" altLang="zh-CN" dirty="0"/>
              <a:t> machine learning model, but also generates a amount of data, thus offering data support for </a:t>
            </a:r>
            <a:r>
              <a:rPr lang="en-US" altLang="zh-CN" dirty="0" err="1"/>
              <a:t>XGBoost</a:t>
            </a:r>
            <a:r>
              <a:rPr lang="en-US" altLang="zh-CN" dirty="0"/>
              <a:t> machine learning models. This guided mechanism allows </a:t>
            </a:r>
            <a:r>
              <a:rPr lang="en-US" altLang="zh-CN" dirty="0" err="1"/>
              <a:t>XGBoost</a:t>
            </a:r>
            <a:r>
              <a:rPr lang="en-US" altLang="zh-CN" dirty="0"/>
              <a:t> to better capture the complex physical processes, thereby improving runoff simulation performance.</a:t>
            </a:r>
          </a:p>
          <a:p>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13</a:t>
            </a:fld>
            <a:endParaRPr lang="zh-CN" altLang="en-US"/>
          </a:p>
        </p:txBody>
      </p:sp>
    </p:spTree>
    <p:extLst>
      <p:ext uri="{BB962C8B-B14F-4D97-AF65-F5344CB8AC3E}">
        <p14:creationId xmlns:p14="http://schemas.microsoft.com/office/powerpoint/2010/main" val="246918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 to the obtained results, SUB_KM (areas of sub-watershed) , the </a:t>
            </a:r>
            <a:r>
              <a:rPr lang="en-US" altLang="zh-CN" dirty="0" err="1"/>
              <a:t>ATc</a:t>
            </a:r>
            <a:r>
              <a:rPr lang="en-US" altLang="zh-CN" dirty="0"/>
              <a:t> (artificial soil areas) ,  and PAST grassland  ranked first, were the main factors affecting the runoff process in the study area. Red and blue colors represent high and low SHAP values ​​of the variable‘s effect on runoff, respectively. For example, SUB_KM ,PAST primarily exhibiting a negative effect on runoff. Because High value gets negative </a:t>
            </a:r>
            <a:r>
              <a:rPr lang="en-US" altLang="zh-CN" dirty="0" err="1"/>
              <a:t>shap</a:t>
            </a:r>
            <a:r>
              <a:rPr lang="en-US" altLang="zh-CN" dirty="0"/>
              <a:t> value, which is consistent with classical hydrological laws.</a:t>
            </a:r>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14</a:t>
            </a:fld>
            <a:endParaRPr lang="zh-CN" altLang="en-US"/>
          </a:p>
        </p:txBody>
      </p:sp>
    </p:spTree>
    <p:extLst>
      <p:ext uri="{BB962C8B-B14F-4D97-AF65-F5344CB8AC3E}">
        <p14:creationId xmlns:p14="http://schemas.microsoft.com/office/powerpoint/2010/main" val="2528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Land use and meteorological</a:t>
            </a:r>
            <a:r>
              <a:rPr lang="zh-CN" altLang="en-US" dirty="0"/>
              <a:t> </a:t>
            </a:r>
            <a:r>
              <a:rPr lang="en-US" altLang="zh-CN" dirty="0"/>
              <a:t>factors are key components</a:t>
            </a:r>
            <a:r>
              <a:rPr lang="zh-CN" altLang="en-US" dirty="0"/>
              <a:t> </a:t>
            </a:r>
            <a:r>
              <a:rPr lang="en-US" altLang="zh-CN" dirty="0"/>
              <a:t>in dynamic environmental conditions. Therefore, it is important to better understand the effects of land use-climate interactions on runoff processes. we calculated the SHAP values of the interaction. It can be seen from the results that different land use types have significant interactions with meteorological factors on runoff, showed as higher interaction SHAP. For example, AGRL, representing agriculture lands, interacts most strongly with PCP (Precipitation) in the first period, with RH(Relative humidity in the second period, with </a:t>
            </a:r>
            <a:r>
              <a:rPr lang="en-US" altLang="zh-CN" dirty="0" err="1"/>
              <a:t>MinT</a:t>
            </a:r>
            <a:r>
              <a:rPr lang="en-US" altLang="zh-CN" dirty="0"/>
              <a:t>(Minimum temperature) in the third period, and with </a:t>
            </a:r>
            <a:r>
              <a:rPr lang="en-US" altLang="zh-CN" dirty="0" err="1"/>
              <a:t>MaxT</a:t>
            </a:r>
            <a:r>
              <a:rPr lang="en-US" altLang="zh-CN" dirty="0"/>
              <a:t>(</a:t>
            </a:r>
            <a:r>
              <a:rPr lang="en-US" altLang="zh-CN" dirty="0" err="1"/>
              <a:t>Maxmum</a:t>
            </a:r>
            <a:r>
              <a:rPr lang="en-US" altLang="zh-CN" dirty="0"/>
              <a:t> temperature)  in the fourth period. And we draw the SHAP </a:t>
            </a:r>
            <a:r>
              <a:rPr lang="en-US" altLang="zh-CN" dirty="0" err="1"/>
              <a:t>values’s</a:t>
            </a:r>
            <a:r>
              <a:rPr lang="en-US" altLang="zh-CN" dirty="0"/>
              <a:t> distribution ​​of interactions between them. For instance, the AGRL areas showed a pronounced enhancing effect on the runoff under high precipitation when compared with those under low precipitation. Moreover, there are threshold</a:t>
            </a:r>
            <a:r>
              <a:rPr lang="zh-CN" altLang="en-US" dirty="0"/>
              <a:t> </a:t>
            </a:r>
            <a:r>
              <a:rPr lang="en-US" altLang="zh-CN" dirty="0"/>
              <a:t>effects in the interactions between </a:t>
            </a:r>
            <a:r>
              <a:rPr lang="en-US" altLang="zh-CN" dirty="0" err="1"/>
              <a:t>MaxT</a:t>
            </a:r>
            <a:r>
              <a:rPr lang="en-US" altLang="zh-CN" dirty="0"/>
              <a:t>, </a:t>
            </a:r>
            <a:r>
              <a:rPr lang="en-US" altLang="zh-CN" dirty="0" err="1"/>
              <a:t>MinT</a:t>
            </a:r>
            <a:r>
              <a:rPr lang="en-US" altLang="zh-CN" dirty="0"/>
              <a:t>, RH, and land use on runoff. This may relate to the optimal</a:t>
            </a:r>
            <a:r>
              <a:rPr lang="zh-CN" altLang="en-US" dirty="0"/>
              <a:t> </a:t>
            </a:r>
            <a:r>
              <a:rPr lang="en-US" altLang="zh-CN" dirty="0"/>
              <a:t>temperature and humidity for plant growth.</a:t>
            </a:r>
          </a:p>
          <a:p>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15</a:t>
            </a:fld>
            <a:endParaRPr lang="zh-CN" altLang="en-US"/>
          </a:p>
        </p:txBody>
      </p:sp>
    </p:spTree>
    <p:extLst>
      <p:ext uri="{BB962C8B-B14F-4D97-AF65-F5344CB8AC3E}">
        <p14:creationId xmlns:p14="http://schemas.microsoft.com/office/powerpoint/2010/main" val="45566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CAF1E-5631-A239-E8C7-95CC3B069D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905395-2AF0-ACA8-808B-683657C6719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AF8405-FD7B-6D2D-C311-2EF52A9A9ED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F3FAD18-7343-757C-7CF2-2323FC088AF2}"/>
              </a:ext>
            </a:extLst>
          </p:cNvPr>
          <p:cNvSpPr>
            <a:spLocks noGrp="1"/>
          </p:cNvSpPr>
          <p:nvPr>
            <p:ph type="sldNum" sz="quarter" idx="5"/>
          </p:nvPr>
        </p:nvSpPr>
        <p:spPr/>
        <p:txBody>
          <a:bodyPr/>
          <a:lstStyle/>
          <a:p>
            <a:fld id="{45871466-7243-4EDC-9818-DD0C6C977B6A}" type="slidenum">
              <a:rPr lang="zh-CN" altLang="en-US" smtClean="0"/>
              <a:t>17</a:t>
            </a:fld>
            <a:endParaRPr lang="zh-CN" altLang="en-US"/>
          </a:p>
        </p:txBody>
      </p:sp>
    </p:spTree>
    <p:extLst>
      <p:ext uri="{BB962C8B-B14F-4D97-AF65-F5344CB8AC3E}">
        <p14:creationId xmlns:p14="http://schemas.microsoft.com/office/powerpoint/2010/main" val="2466060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3188C-56C1-ABB0-B9A9-7532D894A17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DD8C51-86E1-52F2-33F8-3C76521140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949C6A9-64B6-7143-6675-C562CE3F879A}"/>
              </a:ext>
            </a:extLst>
          </p:cNvPr>
          <p:cNvSpPr>
            <a:spLocks noGrp="1"/>
          </p:cNvSpPr>
          <p:nvPr>
            <p:ph type="body" idx="1"/>
          </p:nvPr>
        </p:nvSpPr>
        <p:spPr/>
        <p:txBody>
          <a:bodyPr/>
          <a:lstStyle/>
          <a:p>
            <a:r>
              <a:rPr lang="en-US" altLang="zh-CN" dirty="0"/>
              <a:t>Our study focuses on the Ningxia section of the middle Yellow River Basin, covering four land use snapshots from 1982 to 2018. We used SWAT to generate sub-basin hydrological and meteorological features, which served as inputs for </a:t>
            </a:r>
            <a:r>
              <a:rPr lang="en-US" altLang="zh-CN" dirty="0" err="1"/>
              <a:t>XGBoost</a:t>
            </a:r>
            <a:r>
              <a:rPr lang="en-US" altLang="zh-CN" dirty="0"/>
              <a:t> to simulate runoff across numerous sub-basins.</a:t>
            </a:r>
          </a:p>
          <a:p>
            <a:endParaRPr lang="en-US" altLang="zh-CN" dirty="0"/>
          </a:p>
          <a:p>
            <a:r>
              <a:rPr lang="en-US" altLang="zh-CN" dirty="0"/>
              <a:t>The results show increasingly frequent land use transitions, especially between agricultural and forested lands.  The </a:t>
            </a:r>
            <a:r>
              <a:rPr lang="en-US" altLang="zh-CN" dirty="0" err="1"/>
              <a:t>XGBoost</a:t>
            </a:r>
            <a:r>
              <a:rPr lang="en-US" altLang="zh-CN" dirty="0"/>
              <a:t> effectively captured the characteristics of the hydrological processes in the SWAT-derived sub-watersheds. The coupled model not only improved simulation accuracy over single models, but also enhanced process understanding. SHAP analysis revealed a declining influence of agricultural land on runoff and an increasing suppressing effect of forests, consistent with observed land use policies. Moreover, we found threshold interactions between land use and climate variables that influence runoff generation.</a:t>
            </a:r>
          </a:p>
          <a:p>
            <a:endParaRPr lang="en-US" altLang="zh-CN" dirty="0"/>
          </a:p>
          <a:p>
            <a:r>
              <a:rPr lang="en-US" altLang="zh-CN" dirty="0"/>
              <a:t>This reverse-engineering approach offers a powerful tool for uncovering interactions between human activity and hydrological processes, supporting better water management under changing environmental conditions.</a:t>
            </a:r>
          </a:p>
          <a:p>
            <a:endParaRPr lang="en-US" altLang="zh-CN" dirty="0"/>
          </a:p>
          <a:p>
            <a:r>
              <a:rPr lang="en-US" altLang="zh-CN" dirty="0"/>
              <a:t>Thank you!</a:t>
            </a:r>
            <a:endParaRPr lang="zh-CN" altLang="en-US" dirty="0"/>
          </a:p>
        </p:txBody>
      </p:sp>
      <p:sp>
        <p:nvSpPr>
          <p:cNvPr id="4" name="灯片编号占位符 3">
            <a:extLst>
              <a:ext uri="{FF2B5EF4-FFF2-40B4-BE49-F238E27FC236}">
                <a16:creationId xmlns:a16="http://schemas.microsoft.com/office/drawing/2014/main" id="{494AE74C-623B-4A9A-821C-DF032188B369}"/>
              </a:ext>
            </a:extLst>
          </p:cNvPr>
          <p:cNvSpPr>
            <a:spLocks noGrp="1"/>
          </p:cNvSpPr>
          <p:nvPr>
            <p:ph type="sldNum" sz="quarter" idx="5"/>
          </p:nvPr>
        </p:nvSpPr>
        <p:spPr/>
        <p:txBody>
          <a:bodyPr/>
          <a:lstStyle/>
          <a:p>
            <a:fld id="{45871466-7243-4EDC-9818-DD0C6C977B6A}" type="slidenum">
              <a:rPr lang="zh-CN" altLang="en-US" smtClean="0"/>
              <a:t>2</a:t>
            </a:fld>
            <a:endParaRPr lang="zh-CN" altLang="en-US"/>
          </a:p>
        </p:txBody>
      </p:sp>
    </p:spTree>
    <p:extLst>
      <p:ext uri="{BB962C8B-B14F-4D97-AF65-F5344CB8AC3E}">
        <p14:creationId xmlns:p14="http://schemas.microsoft.com/office/powerpoint/2010/main" val="92640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a:t>
            </a:r>
            <a:r>
              <a:rPr lang="en-US" altLang="zh-CN" dirty="0" err="1"/>
              <a:t>everyone,I'am</a:t>
            </a:r>
            <a:r>
              <a:rPr lang="en-US" altLang="zh-CN" dirty="0"/>
              <a:t> Shuli. From </a:t>
            </a:r>
            <a:r>
              <a:rPr lang="en-US" altLang="zh-CN" dirty="0" err="1"/>
              <a:t>Chang’an</a:t>
            </a:r>
            <a:r>
              <a:rPr lang="en-US" altLang="zh-CN" dirty="0"/>
              <a:t> University, China and University of Helsinki, Finland. Our topic is Interpretable machine learning guided by physical mechanisms reveals drivers of runoff under dynamic land use changes.</a:t>
            </a:r>
          </a:p>
          <a:p>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3</a:t>
            </a:fld>
            <a:endParaRPr lang="zh-CN" altLang="en-US"/>
          </a:p>
        </p:txBody>
      </p:sp>
    </p:spTree>
    <p:extLst>
      <p:ext uri="{BB962C8B-B14F-4D97-AF65-F5344CB8AC3E}">
        <p14:creationId xmlns:p14="http://schemas.microsoft.com/office/powerpoint/2010/main" val="15183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I will report on the following 6 aspects:</a:t>
            </a:r>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4</a:t>
            </a:fld>
            <a:endParaRPr lang="zh-CN" altLang="en-US"/>
          </a:p>
        </p:txBody>
      </p:sp>
    </p:spTree>
    <p:extLst>
      <p:ext uri="{BB962C8B-B14F-4D97-AF65-F5344CB8AC3E}">
        <p14:creationId xmlns:p14="http://schemas.microsoft.com/office/powerpoint/2010/main" val="421199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river runoff process is an important role in the hydrological cycle. Influenced by climate change such as precipitation, evaporation and Human activities such as land use changes, the watershed runoff process exhibits significant spatial and temporal variations. Two important questions are </a:t>
            </a:r>
            <a:r>
              <a:rPr lang="en-US" altLang="zh-CN" sz="1200" kern="1200" dirty="0" err="1">
                <a:solidFill>
                  <a:schemeClr val="tx1"/>
                </a:solidFill>
                <a:effectLst/>
                <a:latin typeface="+mn-lt"/>
                <a:ea typeface="+mn-ea"/>
                <a:cs typeface="+mn-cs"/>
              </a:rPr>
              <a:t>arised</a:t>
            </a:r>
            <a:r>
              <a:rPr lang="en-US" altLang="zh-CN" sz="1200" kern="1200" dirty="0">
                <a:solidFill>
                  <a:schemeClr val="tx1"/>
                </a:solidFill>
                <a:effectLst/>
                <a:latin typeface="+mn-lt"/>
                <a:ea typeface="+mn-ea"/>
                <a:cs typeface="+mn-cs"/>
              </a:rPr>
              <a:t>. First, how to improve the accuracy of runoff simulation in watersheds</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Second, what is the main driving factors on the long-term dynamics of runoff?</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5</a:t>
            </a:fld>
            <a:endParaRPr lang="zh-CN" altLang="en-US"/>
          </a:p>
        </p:txBody>
      </p:sp>
    </p:spTree>
    <p:extLst>
      <p:ext uri="{BB962C8B-B14F-4D97-AF65-F5344CB8AC3E}">
        <p14:creationId xmlns:p14="http://schemas.microsoft.com/office/powerpoint/2010/main" val="77110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Hydrologists often use hydrological models to study the drivers of runoff under changing conditions. The development of hydrological models has gone through a process from lumped, semi-distributed, and distributed hydrological models to hydrological modeling using machine learning and deep learning.</a:t>
            </a:r>
            <a:endParaRPr lang="zh-CN" altLang="en-US" dirty="0"/>
          </a:p>
        </p:txBody>
      </p:sp>
      <p:sp>
        <p:nvSpPr>
          <p:cNvPr id="4" name="灯片编号占位符 3"/>
          <p:cNvSpPr>
            <a:spLocks noGrp="1"/>
          </p:cNvSpPr>
          <p:nvPr>
            <p:ph type="sldNum" sz="quarter" idx="5"/>
          </p:nvPr>
        </p:nvSpPr>
        <p:spPr/>
        <p:txBody>
          <a:bodyPr/>
          <a:lstStyle/>
          <a:p>
            <a:fld id="{76C288E1-527B-4FC3-A0CC-A2861CB465B0}" type="slidenum">
              <a:rPr lang="zh-CN" altLang="en-US" smtClean="0"/>
              <a:t>6</a:t>
            </a:fld>
            <a:endParaRPr lang="zh-CN" altLang="en-US"/>
          </a:p>
        </p:txBody>
      </p:sp>
    </p:spTree>
    <p:extLst>
      <p:ext uri="{BB962C8B-B14F-4D97-AF65-F5344CB8AC3E}">
        <p14:creationId xmlns:p14="http://schemas.microsoft.com/office/powerpoint/2010/main" val="236383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2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Although machine learning models demonstrate promise in capturing the intricate interplay between hydrological factors, their “black box” nature makes it challenging to identify the dynamic drivers of runoff. The emergence of interpretable machine learning methods overcomes this difficulty.</a:t>
            </a:r>
            <a:r>
              <a:rPr lang="zh-CN" altLang="en-US"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t>Like a combination of </a:t>
            </a:r>
            <a:r>
              <a:rPr lang="en-US" altLang="zh-CN" b="1" dirty="0" err="1"/>
              <a:t>XGBoost</a:t>
            </a:r>
            <a:r>
              <a:rPr lang="en-US" altLang="zh-CN" b="1" dirty="0"/>
              <a:t> and SHAP.</a:t>
            </a:r>
            <a:r>
              <a:rPr lang="en-US" altLang="zh-CN" b="1" dirty="0">
                <a:latin typeface="Calibri" panose="020F0502020204030204" pitchFamily="34" charset="0"/>
                <a:ea typeface="微软雅黑" panose="020B0503020204020204" pitchFamily="34" charset="-122"/>
                <a:cs typeface="Calibri" panose="020F0502020204030204" pitchFamily="34" charset="0"/>
              </a:rPr>
              <a:t> </a:t>
            </a:r>
            <a:r>
              <a:rPr lang="en-US" altLang="zh-CN" b="1" dirty="0" err="1">
                <a:latin typeface="Calibri" panose="020F0502020204030204" pitchFamily="34" charset="0"/>
                <a:ea typeface="微软雅黑" panose="020B0503020204020204" pitchFamily="34" charset="-122"/>
                <a:cs typeface="Calibri" panose="020F0502020204030204" pitchFamily="34" charset="0"/>
              </a:rPr>
              <a:t>XGBoost</a:t>
            </a:r>
            <a:r>
              <a:rPr lang="en-US" altLang="zh-CN" b="1" dirty="0">
                <a:latin typeface="Calibri" panose="020F0502020204030204" pitchFamily="34" charset="0"/>
                <a:ea typeface="微软雅黑" panose="020B0503020204020204" pitchFamily="34" charset="-122"/>
                <a:cs typeface="Calibri" panose="020F0502020204030204" pitchFamily="34" charset="0"/>
              </a:rPr>
              <a:t> is used for long-term runoff simulation. SHAP is used to reveal the inner workings of </a:t>
            </a:r>
            <a:r>
              <a:rPr lang="en-US" altLang="zh-CN" b="1" dirty="0" err="1">
                <a:latin typeface="Calibri" panose="020F0502020204030204" pitchFamily="34" charset="0"/>
                <a:ea typeface="微软雅黑" panose="020B0503020204020204" pitchFamily="34" charset="-122"/>
                <a:cs typeface="Calibri" panose="020F0502020204030204" pitchFamily="34" charset="0"/>
              </a:rPr>
              <a:t>XGBoost</a:t>
            </a:r>
            <a:r>
              <a:rPr lang="en-US" altLang="zh-CN" b="1" dirty="0">
                <a:latin typeface="Calibri" panose="020F0502020204030204" pitchFamily="34" charset="0"/>
                <a:ea typeface="微软雅黑" panose="020B0503020204020204" pitchFamily="34" charset="-122"/>
                <a:cs typeface="Calibri" panose="020F0502020204030204" pitchFamily="34" charset="0"/>
              </a:rPr>
              <a:t> and to infer the relationship between hydrological and environmental variables.</a:t>
            </a:r>
            <a:endParaRPr lang="zh-CN" altLang="en-US" b="1"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7</a:t>
            </a:fld>
            <a:endParaRPr lang="zh-CN" altLang="en-US"/>
          </a:p>
        </p:txBody>
      </p:sp>
    </p:spTree>
    <p:extLst>
      <p:ext uri="{BB962C8B-B14F-4D97-AF65-F5344CB8AC3E}">
        <p14:creationId xmlns:p14="http://schemas.microsoft.com/office/powerpoint/2010/main" val="393545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dirty="0"/>
              <a:t>Our study focuses on the Ningxia section of the middle Yellow River Basin, covering four land use snapshots from 1982 to 2018. </a:t>
            </a:r>
            <a:r>
              <a:rPr lang="en-US" altLang="zh-CN" sz="1200" kern="1200" dirty="0">
                <a:solidFill>
                  <a:schemeClr val="tx1"/>
                </a:solidFill>
                <a:effectLst/>
                <a:latin typeface="+mn-lt"/>
                <a:ea typeface="+mn-ea"/>
                <a:cs typeface="+mn-cs"/>
              </a:rPr>
              <a:t> The land use type in this region is affected by government policies and economic development. We can see the interannual variation is obvious, and the frequent transitions of land use types have become more intense. Therefore, the main objectives of this study are to identify the dynamic driving factors of runoff under four distinct periods of land use and to explore new hydrological laws.</a:t>
            </a:r>
            <a:endParaRPr lang="zh-CN" altLang="zh-CN" sz="1200" kern="1200" dirty="0">
              <a:solidFill>
                <a:schemeClr val="tx1"/>
              </a:solidFill>
              <a:effectLst/>
              <a:latin typeface="+mn-lt"/>
              <a:ea typeface="+mn-ea"/>
              <a:cs typeface="+mn-cs"/>
            </a:endParaRPr>
          </a:p>
          <a:p>
            <a:pPr algn="just"/>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8</a:t>
            </a:fld>
            <a:endParaRPr lang="zh-CN" altLang="en-US"/>
          </a:p>
        </p:txBody>
      </p:sp>
    </p:spTree>
    <p:extLst>
      <p:ext uri="{BB962C8B-B14F-4D97-AF65-F5344CB8AC3E}">
        <p14:creationId xmlns:p14="http://schemas.microsoft.com/office/powerpoint/2010/main" val="385330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Wingdings" panose="05000000000000000000" pitchFamily="2" charset="2"/>
              <a:buNone/>
            </a:pPr>
            <a:r>
              <a:rPr lang="en-US" altLang="zh-CN" sz="12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This is the ecohydrological physical model : Soil and Water Assessment Tool (SWAT).</a:t>
            </a:r>
            <a:r>
              <a:rPr lang="en-US" altLang="zh-CN" dirty="0"/>
              <a:t> </a:t>
            </a:r>
            <a:r>
              <a:rPr lang="en-US" altLang="zh-CN" dirty="0" err="1"/>
              <a:t>Fistly</a:t>
            </a:r>
            <a:r>
              <a:rPr lang="en-US" altLang="zh-CN" dirty="0"/>
              <a:t>, we used DEM, soils</a:t>
            </a:r>
            <a:r>
              <a:rPr lang="zh-CN" altLang="en-US" dirty="0"/>
              <a:t>，</a:t>
            </a:r>
            <a:r>
              <a:rPr lang="en-US" altLang="zh-CN" dirty="0"/>
              <a:t>land use ,hydrological and weather station data for building SWAT model.</a:t>
            </a:r>
            <a:r>
              <a:rPr lang="zh-CN" altLang="en-US" dirty="0"/>
              <a:t> </a:t>
            </a:r>
            <a:r>
              <a:rPr lang="en-US" altLang="zh-CN" dirty="0"/>
              <a:t>The SWAT model divides 70 sub-basins.</a:t>
            </a:r>
            <a:endParaRPr lang="zh-CN" altLang="en-US" sz="1200" b="1" dirty="0">
              <a:solidFill>
                <a:srgbClr val="404040"/>
              </a:solidFill>
              <a:latin typeface="Calibri" panose="020F0502020204030204" pitchFamily="34" charset="0"/>
              <a:ea typeface="微软雅黑" panose="020B0503020204020204" pitchFamily="34" charset="-122"/>
              <a:cs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3467E9F0-E3DB-4DED-8E1B-476C59CD660A}" type="slidenum">
              <a:rPr lang="zh-CN" altLang="en-US" smtClean="0"/>
              <a:t>9</a:t>
            </a:fld>
            <a:endParaRPr lang="zh-CN" altLang="en-US"/>
          </a:p>
        </p:txBody>
      </p:sp>
    </p:spTree>
    <p:extLst>
      <p:ext uri="{BB962C8B-B14F-4D97-AF65-F5344CB8AC3E}">
        <p14:creationId xmlns:p14="http://schemas.microsoft.com/office/powerpoint/2010/main" val="271392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CC4E68-ADEE-4530-87CE-3360339F5BB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DB65688-28C9-4FC3-B6AA-D69C45434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5D0065A-E80B-443D-A20A-34702A8D38CD}"/>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E5B39524-B55E-431F-A1AD-DB355329D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CDF2BD-F8D4-475F-A917-734228A50977}"/>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365217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175DA-F597-4BB2-B284-6789E34332B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77BB2A1-4C27-4772-AC3F-2AFDA8344E8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F01D1B-B964-40F5-8544-0E66A35DEA0A}"/>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F2933132-8741-46C8-B0C2-D311E8096F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BBCC51-2DF5-4C5B-95DD-EA96EC888781}"/>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1170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3657A0-E13A-45A9-8DB8-0A6CED2F562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2F4EDC-3148-4E36-996B-5D7489CF994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BB42EC-2D25-44ED-8C47-99ED4EA6006A}"/>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FB9192E8-48EB-4841-B0EE-9FFEDED7BC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0E81CD-4675-455B-ACA9-7318ED0E3B95}"/>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152565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120502"/>
      </p:ext>
    </p:extLst>
  </p:cSld>
  <p:clrMapOvr>
    <a:masterClrMapping/>
  </p:clrMapOvr>
  <p:transition spd="slow" advTm="7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503006-5D6F-4BAB-91F4-97A824E5ED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BC31EEB-735A-4EE6-A266-80EC6A7084B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7CDFA0-C17B-446E-AF29-136ACE252C78}"/>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B66FC8EC-E7D2-40C8-96FF-F4C0484D74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A2E680-46EB-4DFF-A104-7E5C972801E7}"/>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201615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AC001A-CA98-43A8-9D0F-04AA76C6629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A3A704-A5B8-4DC1-9EF6-253BA2F29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98FC1-D9BB-4F2B-9FE6-EDBE59838447}"/>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6B864D93-ED65-4EB5-BDE2-61CC57ADB3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01415-4DC5-43A3-B965-68E6D4194AAE}"/>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353451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C0D089-2C0A-4FA4-A1C6-9F4846A78F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E2EC98E-7FA3-4E2B-BABD-E6AD6B089A5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7F69A5-DBD4-4D3C-888C-E2EA19BA009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497566E-A6E6-41A4-B5EB-F55C80FA79CD}"/>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08D04FC0-EA1D-47BA-98EE-96E65BC2AB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0D0E55-BAF4-4AD9-A0B6-EFD2AD589FBA}"/>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336726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10705-701C-400F-8A66-7B6D05213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AE34DD4-0904-4471-B52E-AB1F5FCDE3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8951CF2-DA9A-45B8-85FF-A962352D739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3AA79B-23C0-4B1E-A52C-798B2E318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34113E8-CD16-4FBB-BC10-22B0ED214E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9224F4D-308B-4F4B-87F3-AF4007869AF0}"/>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8" name="页脚占位符 7">
            <a:extLst>
              <a:ext uri="{FF2B5EF4-FFF2-40B4-BE49-F238E27FC236}">
                <a16:creationId xmlns:a16="http://schemas.microsoft.com/office/drawing/2014/main" id="{93C4F9D0-9D4B-40AE-9B1A-5180D5DDE01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9AC088-1DC2-4C61-97DD-7A2A55752F4B}"/>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2432632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D58E6-C0D3-4418-84E2-4AA5A1399E2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5548312-396D-4E9C-AFE3-A6C94A8C20AB}"/>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4" name="页脚占位符 3">
            <a:extLst>
              <a:ext uri="{FF2B5EF4-FFF2-40B4-BE49-F238E27FC236}">
                <a16:creationId xmlns:a16="http://schemas.microsoft.com/office/drawing/2014/main" id="{91B88300-5F94-48B5-BF50-E94709A6B2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5E4A0DF-7558-49AF-AD49-08BD74527DA3}"/>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32958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D557B9D-D6F3-4B07-A750-579764E60710}"/>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3" name="页脚占位符 2">
            <a:extLst>
              <a:ext uri="{FF2B5EF4-FFF2-40B4-BE49-F238E27FC236}">
                <a16:creationId xmlns:a16="http://schemas.microsoft.com/office/drawing/2014/main" id="{989B51D0-9A59-44E3-A26A-78A2B6A0B5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288D22A-79F2-43C6-87BF-86B9D1DD49C2}"/>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2078763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7C836-C874-4112-A26B-2E210A437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BB4D50B-BCCB-4990-971B-E42C2BBEC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174195-2E14-4195-B913-BED9EAC93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41CCF1-8F0D-4DA2-8C48-C49D3397F1E1}"/>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91DA1AF4-31FA-4343-B233-382D4AD03C2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B68425-E3DF-4AC5-95BE-DF60BBA7C7EE}"/>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426549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6344FC-9F68-4929-8783-01A347B947F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599F9D-5389-4DDE-8635-3D01ADC834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B972DF-2ABC-4BCB-ABB0-D580D93FA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54F8BB-73DB-46FD-A1CA-55A693E6F5D9}"/>
              </a:ext>
            </a:extLst>
          </p:cNvPr>
          <p:cNvSpPr>
            <a:spLocks noGrp="1"/>
          </p:cNvSpPr>
          <p:nvPr>
            <p:ph type="dt" sz="half" idx="10"/>
          </p:nvPr>
        </p:nvSpPr>
        <p:spPr/>
        <p:txBody>
          <a:bodyPr/>
          <a:lstStyle/>
          <a:p>
            <a:fld id="{A92F7FF6-D5C8-4350-B0D8-F57657BB8101}"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6A4B0F50-4EB3-4F4C-9976-CEB8855FE2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1EF9222-2B05-4CEC-97CD-EAD5B5FA31A3}"/>
              </a:ext>
            </a:extLst>
          </p:cNvPr>
          <p:cNvSpPr>
            <a:spLocks noGrp="1"/>
          </p:cNvSpPr>
          <p:nvPr>
            <p:ph type="sldNum" sz="quarter" idx="12"/>
          </p:nvPr>
        </p:nvSpPr>
        <p:spPr/>
        <p:txBody>
          <a:body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10595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EBCFE74-8243-4469-9545-8033EE7790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523637-2504-4A88-8990-293803D4C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FE0AFD3-BF7B-4271-9F25-8053ECB26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F7FF6-D5C8-4350-B0D8-F57657BB8101}"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10EAC010-5644-4B79-91BD-F34418868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A3F31C8-A164-4B9A-B7C4-E53C8FDC1B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E0986-8F30-4898-8B0A-860904BBD873}" type="slidenum">
              <a:rPr lang="zh-CN" altLang="en-US" smtClean="0"/>
              <a:t>‹#›</a:t>
            </a:fld>
            <a:endParaRPr lang="zh-CN" altLang="en-US"/>
          </a:p>
        </p:txBody>
      </p:sp>
    </p:spTree>
    <p:extLst>
      <p:ext uri="{BB962C8B-B14F-4D97-AF65-F5344CB8AC3E}">
        <p14:creationId xmlns:p14="http://schemas.microsoft.com/office/powerpoint/2010/main" val="1014350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370.png"/><Relationship Id="rId3"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0.png"/><Relationship Id="rId5" Type="http://schemas.openxmlformats.org/officeDocument/2006/relationships/image" Target="../media/image38.emf"/><Relationship Id="rId15" Type="http://schemas.openxmlformats.org/officeDocument/2006/relationships/image" Target="../media/image16.png"/><Relationship Id="rId10" Type="http://schemas.openxmlformats.org/officeDocument/2006/relationships/image" Target="../media/image320.png"/><Relationship Id="rId4" Type="http://schemas.openxmlformats.org/officeDocument/2006/relationships/image" Target="../media/image37.png"/><Relationship Id="rId9" Type="http://schemas.openxmlformats.org/officeDocument/2006/relationships/image" Target="../media/image310.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3.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20.jpg"/><Relationship Id="rId4" Type="http://schemas.openxmlformats.org/officeDocument/2006/relationships/image" Target="../media/image2.pn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jpeg"/><Relationship Id="rId11" Type="http://schemas.openxmlformats.org/officeDocument/2006/relationships/image" Target="../media/image14.png"/><Relationship Id="rId5" Type="http://schemas.openxmlformats.org/officeDocument/2006/relationships/image" Target="../media/image3.jpe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20.jpg"/><Relationship Id="rId4" Type="http://schemas.openxmlformats.org/officeDocument/2006/relationships/image" Target="../media/image18.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11.xml"/><Relationship Id="rId11" Type="http://schemas.openxmlformats.org/officeDocument/2006/relationships/image" Target="../media/image20.jpg"/><Relationship Id="rId5" Type="http://schemas.openxmlformats.org/officeDocument/2006/relationships/slide" Target="slide9.xml"/><Relationship Id="rId10" Type="http://schemas.openxmlformats.org/officeDocument/2006/relationships/image" Target="../media/image4.jpeg"/><Relationship Id="rId4" Type="http://schemas.openxmlformats.org/officeDocument/2006/relationships/slide" Target="slide8.xml"/><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5.xml"/><Relationship Id="rId7" Type="http://schemas.openxmlformats.org/officeDocument/2006/relationships/image" Target="../media/image23.jpeg"/><Relationship Id="rId12" Type="http://schemas.openxmlformats.org/officeDocument/2006/relationships/hyperlink" Target="https://doi.org/10.1016/j.jenvman.2024.121978" TargetMode="Externa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2.jpe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1.jp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pn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descr="图示&#10;&#10;AI 生成的内容可能不正确。">
            <a:extLst>
              <a:ext uri="{FF2B5EF4-FFF2-40B4-BE49-F238E27FC236}">
                <a16:creationId xmlns:a16="http://schemas.microsoft.com/office/drawing/2014/main" id="{10D25D41-ACA1-A834-729E-BF6E8F6DAB8D}"/>
              </a:ext>
            </a:extLst>
          </p:cNvPr>
          <p:cNvPicPr>
            <a:picLocks noChangeAspect="1"/>
          </p:cNvPicPr>
          <p:nvPr/>
        </p:nvPicPr>
        <p:blipFill>
          <a:blip r:embed="rId4"/>
          <a:srcRect r="5369" b="1382"/>
          <a:stretch/>
        </p:blipFill>
        <p:spPr>
          <a:xfrm>
            <a:off x="3461504" y="1537733"/>
            <a:ext cx="3887563" cy="2700910"/>
          </a:xfrm>
          <a:prstGeom prst="rect">
            <a:avLst/>
          </a:prstGeom>
        </p:spPr>
      </p:pic>
      <p:sp>
        <p:nvSpPr>
          <p:cNvPr id="2" name="矩形 1">
            <a:extLst>
              <a:ext uri="{FF2B5EF4-FFF2-40B4-BE49-F238E27FC236}">
                <a16:creationId xmlns:a16="http://schemas.microsoft.com/office/drawing/2014/main" id="{27636198-A825-AB6D-21DE-6DC12A33DD4D}"/>
              </a:ext>
            </a:extLst>
          </p:cNvPr>
          <p:cNvSpPr/>
          <p:nvPr/>
        </p:nvSpPr>
        <p:spPr>
          <a:xfrm>
            <a:off x="0" y="5504"/>
            <a:ext cx="12192000" cy="1504950"/>
          </a:xfrm>
          <a:prstGeom prst="rect">
            <a:avLst/>
          </a:prstGeom>
          <a:solidFill>
            <a:srgbClr val="469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6249BEF5-4324-CE0A-FDFC-03C27A403433}"/>
              </a:ext>
            </a:extLst>
          </p:cNvPr>
          <p:cNvSpPr txBox="1"/>
          <p:nvPr/>
        </p:nvSpPr>
        <p:spPr>
          <a:xfrm>
            <a:off x="1076263" y="0"/>
            <a:ext cx="10584873" cy="1877437"/>
          </a:xfrm>
          <a:prstGeom prst="rect">
            <a:avLst/>
          </a:prstGeom>
          <a:noFill/>
        </p:spPr>
        <p:txBody>
          <a:bodyPr wrap="square" rtlCol="0">
            <a:spAutoFit/>
          </a:bodyPr>
          <a:lstStyle/>
          <a:p>
            <a:pPr algn="ctr">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Interpretable machine learning guided by physical mechanisms reveals drivers of runoff</a:t>
            </a:r>
          </a:p>
          <a:p>
            <a:pPr algn="ctr">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under dynamic land use changes</a:t>
            </a:r>
          </a:p>
          <a:p>
            <a:pPr algn="ctr">
              <a:lnSpc>
                <a:spcPct val="150000"/>
              </a:lnSpc>
            </a:pPr>
            <a:r>
              <a:rPr lang="en-US" altLang="zh-CN" sz="1400" b="1" u="sng"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Shuli Wang</a:t>
            </a:r>
            <a:r>
              <a:rPr lang="en-US" altLang="zh-CN"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Timo Vesala, Wei Wang</a:t>
            </a:r>
          </a:p>
          <a:p>
            <a:pPr algn="ctr">
              <a:lnSpc>
                <a:spcPct val="150000"/>
              </a:lnSpc>
              <a:spcBef>
                <a:spcPts val="500"/>
              </a:spcBef>
            </a:pPr>
            <a:r>
              <a:rPr lang="en-US" altLang="zh-CN"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Contant:20220290011@chd.edu.cn</a:t>
            </a:r>
          </a:p>
          <a:p>
            <a:endParaRPr lang="zh-CN" altLang="en-US" dirty="0"/>
          </a:p>
        </p:txBody>
      </p:sp>
      <p:pic>
        <p:nvPicPr>
          <p:cNvPr id="4" name="图片 3" descr="校徽完整蓝黑">
            <a:extLst>
              <a:ext uri="{FF2B5EF4-FFF2-40B4-BE49-F238E27FC236}">
                <a16:creationId xmlns:a16="http://schemas.microsoft.com/office/drawing/2014/main" id="{96875C7F-62A1-D543-5819-DAB6CF14C76E}"/>
              </a:ext>
            </a:extLst>
          </p:cNvPr>
          <p:cNvPicPr>
            <a:picLocks noChangeAspect="1"/>
          </p:cNvPicPr>
          <p:nvPr>
            <p:custDataLst>
              <p:tags r:id="rId1"/>
            </p:custDataLst>
          </p:nvPr>
        </p:nvPicPr>
        <p:blipFill>
          <a:blip r:embed="rId5"/>
          <a:stretch>
            <a:fillRect/>
          </a:stretch>
        </p:blipFill>
        <p:spPr>
          <a:xfrm>
            <a:off x="736128" y="852770"/>
            <a:ext cx="2080962" cy="684962"/>
          </a:xfrm>
          <a:prstGeom prst="rect">
            <a:avLst/>
          </a:prstGeom>
        </p:spPr>
      </p:pic>
      <p:pic>
        <p:nvPicPr>
          <p:cNvPr id="5" name="Picture 33">
            <a:extLst>
              <a:ext uri="{FF2B5EF4-FFF2-40B4-BE49-F238E27FC236}">
                <a16:creationId xmlns:a16="http://schemas.microsoft.com/office/drawing/2014/main" id="{EE72D434-3640-D973-C7D1-F0FB4CD837AB}"/>
              </a:ext>
            </a:extLst>
          </p:cNvPr>
          <p:cNvPicPr>
            <a:picLocks noChangeAspect="1"/>
          </p:cNvPicPr>
          <p:nvPr/>
        </p:nvPicPr>
        <p:blipFill>
          <a:blip r:embed="rId6"/>
          <a:stretch>
            <a:fillRect/>
          </a:stretch>
        </p:blipFill>
        <p:spPr>
          <a:xfrm>
            <a:off x="-9235" y="16389"/>
            <a:ext cx="853440" cy="724535"/>
          </a:xfrm>
          <a:prstGeom prst="rect">
            <a:avLst/>
          </a:prstGeom>
        </p:spPr>
      </p:pic>
      <p:pic>
        <p:nvPicPr>
          <p:cNvPr id="6" name="图片 5">
            <a:extLst>
              <a:ext uri="{FF2B5EF4-FFF2-40B4-BE49-F238E27FC236}">
                <a16:creationId xmlns:a16="http://schemas.microsoft.com/office/drawing/2014/main" id="{DC1C4CB3-E6D8-9F2C-365F-D652B506FF6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931"/>
          <a:stretch>
            <a:fillRect/>
          </a:stretch>
        </p:blipFill>
        <p:spPr>
          <a:xfrm>
            <a:off x="-9235" y="740924"/>
            <a:ext cx="863195" cy="780415"/>
          </a:xfrm>
          <a:prstGeom prst="rect">
            <a:avLst/>
          </a:prstGeom>
        </p:spPr>
      </p:pic>
      <p:pic>
        <p:nvPicPr>
          <p:cNvPr id="7" name="图片 6">
            <a:extLst>
              <a:ext uri="{FF2B5EF4-FFF2-40B4-BE49-F238E27FC236}">
                <a16:creationId xmlns:a16="http://schemas.microsoft.com/office/drawing/2014/main" id="{03C1B1B4-AEBA-01F4-550D-1A6D6C9E2D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4142" y="930634"/>
            <a:ext cx="2158744" cy="579240"/>
          </a:xfrm>
          <a:prstGeom prst="rect">
            <a:avLst/>
          </a:prstGeom>
        </p:spPr>
      </p:pic>
      <p:pic>
        <p:nvPicPr>
          <p:cNvPr id="16" name="图片 15" descr="图示&#10;&#10;AI 生成的内容可能不正确。">
            <a:extLst>
              <a:ext uri="{FF2B5EF4-FFF2-40B4-BE49-F238E27FC236}">
                <a16:creationId xmlns:a16="http://schemas.microsoft.com/office/drawing/2014/main" id="{23D3551E-1AB7-A531-336D-3DAA5680E5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635" y="1588191"/>
            <a:ext cx="3282292" cy="3282292"/>
          </a:xfrm>
          <a:prstGeom prst="rect">
            <a:avLst/>
          </a:prstGeom>
        </p:spPr>
      </p:pic>
      <p:grpSp>
        <p:nvGrpSpPr>
          <p:cNvPr id="38" name="组合 37">
            <a:extLst>
              <a:ext uri="{FF2B5EF4-FFF2-40B4-BE49-F238E27FC236}">
                <a16:creationId xmlns:a16="http://schemas.microsoft.com/office/drawing/2014/main" id="{FCEA9083-8FB0-90A5-F009-CD75B33B8070}"/>
              </a:ext>
            </a:extLst>
          </p:cNvPr>
          <p:cNvGrpSpPr/>
          <p:nvPr/>
        </p:nvGrpSpPr>
        <p:grpSpPr>
          <a:xfrm>
            <a:off x="7700880" y="2258195"/>
            <a:ext cx="4438073" cy="4438073"/>
            <a:chOff x="7753927" y="1680004"/>
            <a:chExt cx="4438073" cy="4438073"/>
          </a:xfrm>
        </p:grpSpPr>
        <p:pic>
          <p:nvPicPr>
            <p:cNvPr id="14" name="图片 13" descr="图示&#10;&#10;AI 生成的内容可能不正确。">
              <a:extLst>
                <a:ext uri="{FF2B5EF4-FFF2-40B4-BE49-F238E27FC236}">
                  <a16:creationId xmlns:a16="http://schemas.microsoft.com/office/drawing/2014/main" id="{F317ED00-E6FB-7217-9618-117E28438F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3927" y="1680004"/>
              <a:ext cx="4438073" cy="4438073"/>
            </a:xfrm>
            <a:prstGeom prst="rect">
              <a:avLst/>
            </a:prstGeom>
          </p:spPr>
        </p:pic>
        <p:sp>
          <p:nvSpPr>
            <p:cNvPr id="17" name="矩形: 圆角 16">
              <a:extLst>
                <a:ext uri="{FF2B5EF4-FFF2-40B4-BE49-F238E27FC236}">
                  <a16:creationId xmlns:a16="http://schemas.microsoft.com/office/drawing/2014/main" id="{E14C20E0-35A1-396C-18DE-7D61CDF641AF}"/>
                </a:ext>
              </a:extLst>
            </p:cNvPr>
            <p:cNvSpPr/>
            <p:nvPr/>
          </p:nvSpPr>
          <p:spPr>
            <a:xfrm>
              <a:off x="9430328" y="2955637"/>
              <a:ext cx="956936" cy="315264"/>
            </a:xfrm>
            <a:prstGeom prst="roundRect">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900" b="1" dirty="0">
                  <a:solidFill>
                    <a:srgbClr val="C00000"/>
                  </a:solidFill>
                  <a:latin typeface="微软雅黑" pitchFamily="34" charset="-122"/>
                  <a:ea typeface="微软雅黑" pitchFamily="34" charset="-122"/>
                </a:rPr>
                <a:t>Hydrological parameters</a:t>
              </a:r>
              <a:endParaRPr lang="zh-CN" altLang="en-US" sz="900" b="1" dirty="0">
                <a:solidFill>
                  <a:srgbClr val="C00000"/>
                </a:solidFill>
                <a:latin typeface="微软雅黑" pitchFamily="34" charset="-122"/>
                <a:ea typeface="微软雅黑" pitchFamily="34" charset="-122"/>
              </a:endParaRPr>
            </a:p>
          </p:txBody>
        </p:sp>
        <p:sp>
          <p:nvSpPr>
            <p:cNvPr id="18" name="箭头: 上弧形 17">
              <a:extLst>
                <a:ext uri="{FF2B5EF4-FFF2-40B4-BE49-F238E27FC236}">
                  <a16:creationId xmlns:a16="http://schemas.microsoft.com/office/drawing/2014/main" id="{5BA9EC38-7B65-082B-7F07-2249C303CA1F}"/>
                </a:ext>
              </a:extLst>
            </p:cNvPr>
            <p:cNvSpPr/>
            <p:nvPr/>
          </p:nvSpPr>
          <p:spPr>
            <a:xfrm rot="10978941" flipH="1" flipV="1">
              <a:off x="9571281" y="3603542"/>
              <a:ext cx="638302" cy="240887"/>
            </a:xfrm>
            <a:prstGeom prst="curvedDownArrow">
              <a:avLst>
                <a:gd name="adj1" fmla="val 26718"/>
                <a:gd name="adj2" fmla="val 60980"/>
                <a:gd name="adj3" fmla="val 29219"/>
              </a:avLst>
            </a:prstGeom>
            <a:solidFill>
              <a:srgbClr val="004823"/>
            </a:solidFill>
            <a:ln w="6350">
              <a:solidFill>
                <a:srgbClr val="1F8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22" name="图片 21">
            <a:extLst>
              <a:ext uri="{FF2B5EF4-FFF2-40B4-BE49-F238E27FC236}">
                <a16:creationId xmlns:a16="http://schemas.microsoft.com/office/drawing/2014/main" id="{49D0E6F7-D905-7BE5-49B0-60BFF4EBEC52}"/>
              </a:ext>
            </a:extLst>
          </p:cNvPr>
          <p:cNvPicPr>
            <a:picLocks noChangeAspect="1"/>
          </p:cNvPicPr>
          <p:nvPr/>
        </p:nvPicPr>
        <p:blipFill>
          <a:blip r:embed="rId11"/>
          <a:srcRect r="724" b="6910"/>
          <a:stretch/>
        </p:blipFill>
        <p:spPr>
          <a:xfrm>
            <a:off x="-9235" y="5093644"/>
            <a:ext cx="5601894" cy="1417992"/>
          </a:xfrm>
          <a:prstGeom prst="rect">
            <a:avLst/>
          </a:prstGeom>
        </p:spPr>
      </p:pic>
      <p:sp>
        <p:nvSpPr>
          <p:cNvPr id="23" name="文本框 22">
            <a:extLst>
              <a:ext uri="{FF2B5EF4-FFF2-40B4-BE49-F238E27FC236}">
                <a16:creationId xmlns:a16="http://schemas.microsoft.com/office/drawing/2014/main" id="{922855E4-1E8F-1768-3CAE-2E7380ACC42A}"/>
              </a:ext>
            </a:extLst>
          </p:cNvPr>
          <p:cNvSpPr txBox="1"/>
          <p:nvPr/>
        </p:nvSpPr>
        <p:spPr>
          <a:xfrm>
            <a:off x="925422" y="4980564"/>
            <a:ext cx="5768906" cy="307777"/>
          </a:xfrm>
          <a:prstGeom prst="rect">
            <a:avLst/>
          </a:prstGeom>
          <a:noFill/>
        </p:spPr>
        <p:txBody>
          <a:bodyPr wrap="square">
            <a:spAutoFit/>
          </a:bodyPr>
          <a:lstStyle/>
          <a:p>
            <a:r>
              <a:rPr lang="en-US" altLang="zh-CN" sz="1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Hydrological model development</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4A4B6A9A-1C36-9CCC-FE68-44B0C368EA6E}"/>
              </a:ext>
            </a:extLst>
          </p:cNvPr>
          <p:cNvGrpSpPr/>
          <p:nvPr/>
        </p:nvGrpSpPr>
        <p:grpSpPr>
          <a:xfrm>
            <a:off x="6084042" y="4870540"/>
            <a:ext cx="889642" cy="984786"/>
            <a:chOff x="319115" y="4601973"/>
            <a:chExt cx="1887164" cy="1825349"/>
          </a:xfrm>
        </p:grpSpPr>
        <p:pic>
          <p:nvPicPr>
            <p:cNvPr id="26" name="图片 25">
              <a:extLst>
                <a:ext uri="{FF2B5EF4-FFF2-40B4-BE49-F238E27FC236}">
                  <a16:creationId xmlns:a16="http://schemas.microsoft.com/office/drawing/2014/main" id="{0D2BAA38-BCC8-9B8B-E88E-A3FB34BE4370}"/>
                </a:ext>
              </a:extLst>
            </p:cNvPr>
            <p:cNvPicPr>
              <a:picLocks noChangeAspect="1"/>
            </p:cNvPicPr>
            <p:nvPr/>
          </p:nvPicPr>
          <p:blipFill rotWithShape="1">
            <a:blip r:embed="rId12"/>
            <a:srcRect l="9649" t="46580" r="64519" b="313"/>
            <a:stretch/>
          </p:blipFill>
          <p:spPr>
            <a:xfrm>
              <a:off x="319115" y="5327049"/>
              <a:ext cx="848743" cy="1100273"/>
            </a:xfrm>
            <a:prstGeom prst="rect">
              <a:avLst/>
            </a:prstGeom>
          </p:spPr>
        </p:pic>
        <p:pic>
          <p:nvPicPr>
            <p:cNvPr id="27" name="图片 26">
              <a:extLst>
                <a:ext uri="{FF2B5EF4-FFF2-40B4-BE49-F238E27FC236}">
                  <a16:creationId xmlns:a16="http://schemas.microsoft.com/office/drawing/2014/main" id="{ED74217B-6F8F-82B9-09F9-AF53FAA9227A}"/>
                </a:ext>
              </a:extLst>
            </p:cNvPr>
            <p:cNvPicPr>
              <a:picLocks noChangeAspect="1"/>
            </p:cNvPicPr>
            <p:nvPr/>
          </p:nvPicPr>
          <p:blipFill rotWithShape="1">
            <a:blip r:embed="rId12"/>
            <a:srcRect l="41348" r="38500" b="68675"/>
            <a:stretch/>
          </p:blipFill>
          <p:spPr>
            <a:xfrm>
              <a:off x="878457" y="4601973"/>
              <a:ext cx="782448" cy="666656"/>
            </a:xfrm>
            <a:prstGeom prst="rect">
              <a:avLst/>
            </a:prstGeom>
          </p:spPr>
        </p:pic>
        <p:pic>
          <p:nvPicPr>
            <p:cNvPr id="28" name="图片 27">
              <a:extLst>
                <a:ext uri="{FF2B5EF4-FFF2-40B4-BE49-F238E27FC236}">
                  <a16:creationId xmlns:a16="http://schemas.microsoft.com/office/drawing/2014/main" id="{225B4E0F-FD00-BD48-06B5-BAC244FC9575}"/>
                </a:ext>
              </a:extLst>
            </p:cNvPr>
            <p:cNvPicPr>
              <a:picLocks noChangeAspect="1"/>
            </p:cNvPicPr>
            <p:nvPr/>
          </p:nvPicPr>
          <p:blipFill rotWithShape="1">
            <a:blip r:embed="rId12"/>
            <a:srcRect l="68762" t="46580" r="9817" b="313"/>
            <a:stretch/>
          </p:blipFill>
          <p:spPr>
            <a:xfrm>
              <a:off x="1502472" y="5327049"/>
              <a:ext cx="703807" cy="1100273"/>
            </a:xfrm>
            <a:prstGeom prst="rect">
              <a:avLst/>
            </a:prstGeom>
          </p:spPr>
        </p:pic>
      </p:grpSp>
      <p:sp>
        <p:nvSpPr>
          <p:cNvPr id="30" name="文本框 29">
            <a:extLst>
              <a:ext uri="{FF2B5EF4-FFF2-40B4-BE49-F238E27FC236}">
                <a16:creationId xmlns:a16="http://schemas.microsoft.com/office/drawing/2014/main" id="{A8A643B9-F205-A643-1B38-4AA981879D8E}"/>
              </a:ext>
            </a:extLst>
          </p:cNvPr>
          <p:cNvSpPr txBox="1"/>
          <p:nvPr/>
        </p:nvSpPr>
        <p:spPr>
          <a:xfrm>
            <a:off x="5796607" y="5955615"/>
            <a:ext cx="6104466" cy="230832"/>
          </a:xfrm>
          <a:prstGeom prst="rect">
            <a:avLst/>
          </a:prstGeom>
          <a:noFill/>
        </p:spPr>
        <p:txBody>
          <a:bodyPr wrap="square">
            <a:spAutoFit/>
          </a:bodyPr>
          <a:lstStyle/>
          <a:p>
            <a:r>
              <a:rPr lang="en-US" altLang="zh-CN" sz="900" b="1" dirty="0">
                <a:solidFill>
                  <a:srgbClr val="C00000"/>
                </a:solidFill>
                <a:latin typeface="微软雅黑" pitchFamily="34" charset="-122"/>
                <a:ea typeface="微软雅黑" pitchFamily="34" charset="-122"/>
              </a:rPr>
              <a:t>Interpretable method</a:t>
            </a:r>
            <a:endParaRPr lang="zh-CN" altLang="en-US" sz="900" b="1" dirty="0">
              <a:solidFill>
                <a:srgbClr val="C00000"/>
              </a:solidFill>
            </a:endParaRPr>
          </a:p>
        </p:txBody>
      </p:sp>
      <p:sp>
        <p:nvSpPr>
          <p:cNvPr id="32" name="文本框 31">
            <a:extLst>
              <a:ext uri="{FF2B5EF4-FFF2-40B4-BE49-F238E27FC236}">
                <a16:creationId xmlns:a16="http://schemas.microsoft.com/office/drawing/2014/main" id="{A967E112-08B2-F12A-AA46-ADE1AAA6FD22}"/>
              </a:ext>
            </a:extLst>
          </p:cNvPr>
          <p:cNvSpPr txBox="1"/>
          <p:nvPr/>
        </p:nvSpPr>
        <p:spPr>
          <a:xfrm>
            <a:off x="6254728" y="6218424"/>
            <a:ext cx="6104466" cy="215444"/>
          </a:xfrm>
          <a:prstGeom prst="rect">
            <a:avLst/>
          </a:prstGeom>
          <a:noFill/>
        </p:spPr>
        <p:txBody>
          <a:bodyPr wrap="square">
            <a:spAutoFit/>
          </a:bodyPr>
          <a:lstStyle/>
          <a:p>
            <a:r>
              <a:rPr lang="en-US" altLang="zh-CN" sz="800" b="1" dirty="0">
                <a:solidFill>
                  <a:schemeClr val="tx1">
                    <a:lumMod val="75000"/>
                    <a:lumOff val="25000"/>
                  </a:schemeClr>
                </a:solidFill>
                <a:latin typeface="微软雅黑" pitchFamily="34" charset="-122"/>
                <a:ea typeface="微软雅黑" pitchFamily="34" charset="-122"/>
              </a:rPr>
              <a:t>SHAP       </a:t>
            </a:r>
            <a:endParaRPr lang="zh-CN" altLang="en-US" sz="800" b="1" dirty="0">
              <a:solidFill>
                <a:schemeClr val="tx1">
                  <a:lumMod val="75000"/>
                  <a:lumOff val="25000"/>
                </a:schemeClr>
              </a:solidFill>
            </a:endParaRPr>
          </a:p>
        </p:txBody>
      </p:sp>
      <p:sp>
        <p:nvSpPr>
          <p:cNvPr id="34" name="文本框 33">
            <a:extLst>
              <a:ext uri="{FF2B5EF4-FFF2-40B4-BE49-F238E27FC236}">
                <a16:creationId xmlns:a16="http://schemas.microsoft.com/office/drawing/2014/main" id="{8D4203C7-29B8-D47E-7559-A2CA3E4E70D3}"/>
              </a:ext>
            </a:extLst>
          </p:cNvPr>
          <p:cNvSpPr txBox="1"/>
          <p:nvPr/>
        </p:nvSpPr>
        <p:spPr>
          <a:xfrm>
            <a:off x="5796607" y="6348172"/>
            <a:ext cx="6104466" cy="230832"/>
          </a:xfrm>
          <a:prstGeom prst="rect">
            <a:avLst/>
          </a:prstGeom>
          <a:noFill/>
        </p:spPr>
        <p:txBody>
          <a:bodyPr wrap="square">
            <a:spAutoFit/>
          </a:bodyPr>
          <a:lstStyle/>
          <a:p>
            <a:r>
              <a:rPr lang="en-US" altLang="zh-CN" sz="850" b="1"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rPr>
              <a:t>Lundberg and Lee, 2017)</a:t>
            </a:r>
            <a:endPar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2D238612-B64D-6274-E236-34C06522D6A6}"/>
              </a:ext>
            </a:extLst>
          </p:cNvPr>
          <p:cNvSpPr/>
          <p:nvPr/>
        </p:nvSpPr>
        <p:spPr>
          <a:xfrm>
            <a:off x="5772689" y="4800658"/>
            <a:ext cx="1518934" cy="1778347"/>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16CEF4B4-381F-E35D-F6CF-C339241B967C}"/>
              </a:ext>
            </a:extLst>
          </p:cNvPr>
          <p:cNvSpPr/>
          <p:nvPr/>
        </p:nvSpPr>
        <p:spPr>
          <a:xfrm>
            <a:off x="7198205" y="3903022"/>
            <a:ext cx="489527" cy="435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39BDDD1A-D8B4-065A-CA2A-017A30DC5D56}"/>
              </a:ext>
            </a:extLst>
          </p:cNvPr>
          <p:cNvSpPr txBox="1"/>
          <p:nvPr/>
        </p:nvSpPr>
        <p:spPr>
          <a:xfrm>
            <a:off x="7044921" y="1639622"/>
            <a:ext cx="5446392" cy="461665"/>
          </a:xfrm>
          <a:prstGeom prst="rect">
            <a:avLst/>
          </a:prstGeom>
          <a:noFill/>
        </p:spPr>
        <p:txBody>
          <a:bodyPr wrap="square">
            <a:spAutoFit/>
          </a:bodyPr>
          <a:lstStyle/>
          <a:p>
            <a:pPr algn="ctr"/>
            <a:r>
              <a:rPr lang="en-US" altLang="zh-CN" sz="1200" b="1" dirty="0">
                <a:solidFill>
                  <a:srgbClr val="C00000"/>
                </a:solidFill>
                <a:latin typeface="微软雅黑" panose="020B0503020204020204" pitchFamily="34" charset="-122"/>
                <a:ea typeface="微软雅黑" panose="020B0503020204020204" pitchFamily="34" charset="-122"/>
              </a:rPr>
              <a:t>Combining Interpretable machine learning with the physical mechanisms of hydrological models</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1C29E24A-DFEB-BAE6-EC36-01D97F6D2638}"/>
              </a:ext>
            </a:extLst>
          </p:cNvPr>
          <p:cNvSpPr/>
          <p:nvPr/>
        </p:nvSpPr>
        <p:spPr>
          <a:xfrm>
            <a:off x="7433732" y="1639622"/>
            <a:ext cx="4671290" cy="5056646"/>
          </a:xfrm>
          <a:prstGeom prst="rect">
            <a:avLst/>
          </a:prstGeom>
          <a:noFill/>
          <a:ln w="19050">
            <a:solidFill>
              <a:srgbClr val="469FB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加号 43">
            <a:extLst>
              <a:ext uri="{FF2B5EF4-FFF2-40B4-BE49-F238E27FC236}">
                <a16:creationId xmlns:a16="http://schemas.microsoft.com/office/drawing/2014/main" id="{59B7280D-FC17-61A8-95CA-CD7C4D08DDAD}"/>
              </a:ext>
            </a:extLst>
          </p:cNvPr>
          <p:cNvSpPr/>
          <p:nvPr/>
        </p:nvSpPr>
        <p:spPr>
          <a:xfrm>
            <a:off x="6329417" y="4363867"/>
            <a:ext cx="387169" cy="36153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302C9743-2ACA-5448-BDED-F24252F469F7}"/>
              </a:ext>
            </a:extLst>
          </p:cNvPr>
          <p:cNvCxnSpPr/>
          <p:nvPr/>
        </p:nvCxnSpPr>
        <p:spPr>
          <a:xfrm>
            <a:off x="134635" y="6579004"/>
            <a:ext cx="536100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86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9B8E8AA7-D66A-13DF-F2B6-4A1C4F43FFBB}"/>
              </a:ext>
            </a:extLst>
          </p:cNvPr>
          <p:cNvCxnSpPr>
            <a:cxnSpLocks/>
          </p:cNvCxnSpPr>
          <p:nvPr/>
        </p:nvCxnSpPr>
        <p:spPr>
          <a:xfrm>
            <a:off x="264000" y="721735"/>
            <a:ext cx="11664000" cy="0"/>
          </a:xfrm>
          <a:prstGeom prst="line">
            <a:avLst/>
          </a:prstGeom>
          <a:ln w="44450" cmpd="thickThin">
            <a:solidFill>
              <a:srgbClr val="014821"/>
            </a:solidFill>
          </a:ln>
        </p:spPr>
        <p:style>
          <a:lnRef idx="1">
            <a:schemeClr val="accent1"/>
          </a:lnRef>
          <a:fillRef idx="0">
            <a:schemeClr val="accent1"/>
          </a:fillRef>
          <a:effectRef idx="0">
            <a:schemeClr val="accent1"/>
          </a:effectRef>
          <a:fontRef idx="minor">
            <a:schemeClr val="tx1"/>
          </a:fontRef>
        </p:style>
      </p:cxnSp>
      <p:sp>
        <p:nvSpPr>
          <p:cNvPr id="176" name="文本框 175">
            <a:extLst>
              <a:ext uri="{FF2B5EF4-FFF2-40B4-BE49-F238E27FC236}">
                <a16:creationId xmlns:a16="http://schemas.microsoft.com/office/drawing/2014/main" id="{5EEC2325-6D4B-6AC2-8E9F-B0C9616DE06F}"/>
              </a:ext>
            </a:extLst>
          </p:cNvPr>
          <p:cNvSpPr txBox="1"/>
          <p:nvPr/>
        </p:nvSpPr>
        <p:spPr>
          <a:xfrm>
            <a:off x="233003" y="736744"/>
            <a:ext cx="11536624" cy="581057"/>
          </a:xfrm>
          <a:prstGeom prst="rect">
            <a:avLst/>
          </a:prstGeom>
          <a:noFill/>
        </p:spPr>
        <p:txBody>
          <a:bodyPr wrap="square">
            <a:spAutoFit/>
          </a:bodyPr>
          <a:lstStyle/>
          <a:p>
            <a:pPr>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Combining machine learning with the physics of hydrological models</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pic>
        <p:nvPicPr>
          <p:cNvPr id="399" name="图片 398">
            <a:extLst>
              <a:ext uri="{FF2B5EF4-FFF2-40B4-BE49-F238E27FC236}">
                <a16:creationId xmlns:a16="http://schemas.microsoft.com/office/drawing/2014/main" id="{9001973F-0502-1E81-F139-B4111DAEA5B7}"/>
              </a:ext>
            </a:extLst>
          </p:cNvPr>
          <p:cNvPicPr>
            <a:picLocks noChangeAspect="1"/>
          </p:cNvPicPr>
          <p:nvPr/>
        </p:nvPicPr>
        <p:blipFill rotWithShape="1">
          <a:blip r:embed="rId3">
            <a:extLst>
              <a:ext uri="{28A0092B-C50C-407E-A947-70E740481C1C}">
                <a14:useLocalDpi xmlns:a14="http://schemas.microsoft.com/office/drawing/2010/main" val="0"/>
              </a:ext>
            </a:extLst>
          </a:blip>
          <a:srcRect l="5568" r="7732"/>
          <a:stretch/>
        </p:blipFill>
        <p:spPr>
          <a:xfrm>
            <a:off x="311031" y="1944460"/>
            <a:ext cx="2889600" cy="1796009"/>
          </a:xfrm>
          <a:prstGeom prst="rect">
            <a:avLst/>
          </a:prstGeom>
        </p:spPr>
      </p:pic>
      <p:pic>
        <p:nvPicPr>
          <p:cNvPr id="407" name="图片 406">
            <a:extLst>
              <a:ext uri="{FF2B5EF4-FFF2-40B4-BE49-F238E27FC236}">
                <a16:creationId xmlns:a16="http://schemas.microsoft.com/office/drawing/2014/main" id="{E09BFC2F-A9BD-A770-7391-8C7F13AB10FF}"/>
              </a:ext>
            </a:extLst>
          </p:cNvPr>
          <p:cNvPicPr>
            <a:picLocks noChangeAspect="1"/>
          </p:cNvPicPr>
          <p:nvPr/>
        </p:nvPicPr>
        <p:blipFill rotWithShape="1">
          <a:blip r:embed="rId4"/>
          <a:srcRect b="19881"/>
          <a:stretch/>
        </p:blipFill>
        <p:spPr>
          <a:xfrm>
            <a:off x="6925424" y="2016932"/>
            <a:ext cx="4965070" cy="2721767"/>
          </a:xfrm>
          <a:prstGeom prst="rect">
            <a:avLst/>
          </a:prstGeom>
        </p:spPr>
      </p:pic>
      <p:pic>
        <p:nvPicPr>
          <p:cNvPr id="408" name="图片 407">
            <a:extLst>
              <a:ext uri="{FF2B5EF4-FFF2-40B4-BE49-F238E27FC236}">
                <a16:creationId xmlns:a16="http://schemas.microsoft.com/office/drawing/2014/main" id="{BB1B14DE-D15E-D1AB-378F-FDF3245AB544}"/>
              </a:ext>
            </a:extLst>
          </p:cNvPr>
          <p:cNvPicPr>
            <a:picLocks noChangeAspect="1"/>
          </p:cNvPicPr>
          <p:nvPr/>
        </p:nvPicPr>
        <p:blipFill rotWithShape="1">
          <a:blip r:embed="rId5">
            <a:extLst>
              <a:ext uri="{28A0092B-C50C-407E-A947-70E740481C1C}">
                <a14:useLocalDpi xmlns:a14="http://schemas.microsoft.com/office/drawing/2010/main" val="0"/>
              </a:ext>
            </a:extLst>
          </a:blip>
          <a:srcRect l="12220" t="16496" r="12081" b="20210"/>
          <a:stretch/>
        </p:blipFill>
        <p:spPr>
          <a:xfrm>
            <a:off x="9437483" y="5029658"/>
            <a:ext cx="2443486" cy="1375442"/>
          </a:xfrm>
          <a:prstGeom prst="rect">
            <a:avLst/>
          </a:prstGeom>
        </p:spPr>
      </p:pic>
      <p:pic>
        <p:nvPicPr>
          <p:cNvPr id="411" name="图片 410">
            <a:extLst>
              <a:ext uri="{FF2B5EF4-FFF2-40B4-BE49-F238E27FC236}">
                <a16:creationId xmlns:a16="http://schemas.microsoft.com/office/drawing/2014/main" id="{17C46084-E1A4-29CD-C9C8-C74E347F9996}"/>
              </a:ext>
            </a:extLst>
          </p:cNvPr>
          <p:cNvPicPr>
            <a:picLocks noChangeAspect="1"/>
          </p:cNvPicPr>
          <p:nvPr/>
        </p:nvPicPr>
        <p:blipFill rotWithShape="1">
          <a:blip r:embed="rId6"/>
          <a:srcRect l="9649" t="46580" r="64519" b="313"/>
          <a:stretch/>
        </p:blipFill>
        <p:spPr>
          <a:xfrm>
            <a:off x="319115" y="5327049"/>
            <a:ext cx="848743" cy="1100273"/>
          </a:xfrm>
          <a:prstGeom prst="rect">
            <a:avLst/>
          </a:prstGeom>
        </p:spPr>
      </p:pic>
      <p:pic>
        <p:nvPicPr>
          <p:cNvPr id="413" name="图片 412">
            <a:extLst>
              <a:ext uri="{FF2B5EF4-FFF2-40B4-BE49-F238E27FC236}">
                <a16:creationId xmlns:a16="http://schemas.microsoft.com/office/drawing/2014/main" id="{ABD97787-C0F9-AAF5-635E-A8B21B8E3110}"/>
              </a:ext>
            </a:extLst>
          </p:cNvPr>
          <p:cNvPicPr>
            <a:picLocks noChangeAspect="1"/>
          </p:cNvPicPr>
          <p:nvPr/>
        </p:nvPicPr>
        <p:blipFill rotWithShape="1">
          <a:blip r:embed="rId6"/>
          <a:srcRect l="37454" t="46580" r="35875" b="313"/>
          <a:stretch/>
        </p:blipFill>
        <p:spPr>
          <a:xfrm>
            <a:off x="1034757" y="5361050"/>
            <a:ext cx="497481" cy="956388"/>
          </a:xfrm>
          <a:prstGeom prst="rect">
            <a:avLst/>
          </a:prstGeom>
        </p:spPr>
      </p:pic>
      <p:sp>
        <p:nvSpPr>
          <p:cNvPr id="416" name="矩形: 圆角 415">
            <a:extLst>
              <a:ext uri="{FF2B5EF4-FFF2-40B4-BE49-F238E27FC236}">
                <a16:creationId xmlns:a16="http://schemas.microsoft.com/office/drawing/2014/main" id="{DEB33EA2-9773-ADF3-434D-BB2B6DE79357}"/>
              </a:ext>
            </a:extLst>
          </p:cNvPr>
          <p:cNvSpPr/>
          <p:nvPr/>
        </p:nvSpPr>
        <p:spPr>
          <a:xfrm>
            <a:off x="6697983" y="1409900"/>
            <a:ext cx="5376640" cy="5232389"/>
          </a:xfrm>
          <a:prstGeom prst="roundRect">
            <a:avLst>
              <a:gd name="adj" fmla="val 7306"/>
            </a:avLst>
          </a:prstGeom>
          <a:noFill/>
          <a:ln>
            <a:solidFill>
              <a:srgbClr val="01472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8" name="矩形: 圆角 417">
            <a:extLst>
              <a:ext uri="{FF2B5EF4-FFF2-40B4-BE49-F238E27FC236}">
                <a16:creationId xmlns:a16="http://schemas.microsoft.com/office/drawing/2014/main" id="{84372042-B83A-DFE8-665D-184D9E970918}"/>
              </a:ext>
            </a:extLst>
          </p:cNvPr>
          <p:cNvSpPr/>
          <p:nvPr/>
        </p:nvSpPr>
        <p:spPr>
          <a:xfrm>
            <a:off x="5341926" y="3233787"/>
            <a:ext cx="1393852" cy="581057"/>
          </a:xfrm>
          <a:prstGeom prst="roundRect">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C00000"/>
                </a:solidFill>
                <a:latin typeface="微软雅黑" pitchFamily="34" charset="-122"/>
                <a:ea typeface="微软雅黑" pitchFamily="34" charset="-122"/>
              </a:rPr>
              <a:t>Hydrological parameters</a:t>
            </a:r>
            <a:endParaRPr lang="zh-CN" altLang="en-US" sz="1400" b="1" dirty="0">
              <a:solidFill>
                <a:srgbClr val="C00000"/>
              </a:solidFill>
              <a:latin typeface="微软雅黑" pitchFamily="34" charset="-122"/>
              <a:ea typeface="微软雅黑" pitchFamily="34" charset="-122"/>
            </a:endParaRPr>
          </a:p>
        </p:txBody>
      </p:sp>
      <p:sp>
        <p:nvSpPr>
          <p:cNvPr id="421" name="TextBox 15">
            <a:extLst>
              <a:ext uri="{FF2B5EF4-FFF2-40B4-BE49-F238E27FC236}">
                <a16:creationId xmlns:a16="http://schemas.microsoft.com/office/drawing/2014/main" id="{3941F9E4-7C0B-1F08-5004-3F9899EF1A60}"/>
              </a:ext>
            </a:extLst>
          </p:cNvPr>
          <p:cNvSpPr txBox="1"/>
          <p:nvPr/>
        </p:nvSpPr>
        <p:spPr>
          <a:xfrm>
            <a:off x="6864790" y="1504737"/>
            <a:ext cx="4809974" cy="417358"/>
          </a:xfrm>
          <a:prstGeom prst="rect">
            <a:avLst/>
          </a:prstGeom>
          <a:noFill/>
        </p:spPr>
        <p:txBody>
          <a:bodyPr wrap="square" rtlCol="0">
            <a:spAutoFit/>
          </a:bodyPr>
          <a:lstStyle/>
          <a:p>
            <a:pPr>
              <a:lnSpc>
                <a:spcPct val="130000"/>
              </a:lnSpc>
            </a:pPr>
            <a:r>
              <a:rPr lang="en-US" altLang="zh-CN" b="1" dirty="0">
                <a:solidFill>
                  <a:srgbClr val="C00000"/>
                </a:solidFill>
                <a:latin typeface="微软雅黑" pitchFamily="34" charset="-122"/>
                <a:ea typeface="微软雅黑" pitchFamily="34" charset="-122"/>
              </a:rPr>
              <a:t>Hydrological model physical processes</a:t>
            </a:r>
            <a:endParaRPr lang="zh-CN" altLang="en-US" b="1" dirty="0">
              <a:solidFill>
                <a:srgbClr val="C00000"/>
              </a:solidFill>
              <a:latin typeface="微软雅黑" pitchFamily="34" charset="-122"/>
              <a:ea typeface="微软雅黑" pitchFamily="34"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3CF96907-3986-29DD-F333-65E8630DA3D8}"/>
                  </a:ext>
                </a:extLst>
              </p:cNvPr>
              <p:cNvSpPr txBox="1"/>
              <p:nvPr/>
            </p:nvSpPr>
            <p:spPr>
              <a:xfrm>
                <a:off x="3690149" y="2134157"/>
                <a:ext cx="1331696" cy="40735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000" i="1" smtClean="0">
                              <a:solidFill>
                                <a:srgbClr val="836967"/>
                              </a:solidFill>
                              <a:latin typeface="Cambria Math" panose="02040503050406030204" pitchFamily="18" charset="0"/>
                            </a:rPr>
                          </m:ctrlPr>
                        </m:sSubPr>
                        <m:e>
                          <m:acc>
                            <m:accPr>
                              <m:chr m:val="̂"/>
                              <m:ctrlPr>
                                <a:rPr lang="zh-CN" altLang="en-US" sz="1000" i="1">
                                  <a:solidFill>
                                    <a:srgbClr val="836967"/>
                                  </a:solidFill>
                                  <a:latin typeface="Cambria Math" panose="02040503050406030204" pitchFamily="18" charset="0"/>
                                </a:rPr>
                              </m:ctrlPr>
                            </m:accPr>
                            <m:e>
                              <m:r>
                                <a:rPr lang="zh-CN" altLang="en-US" sz="1000" i="1">
                                  <a:latin typeface="Cambria Math" panose="02040503050406030204" pitchFamily="18" charset="0"/>
                                </a:rPr>
                                <m:t>𝑦</m:t>
                              </m:r>
                            </m:e>
                          </m:acc>
                        </m:e>
                        <m:sub>
                          <m:r>
                            <a:rPr lang="zh-CN" altLang="en-US" sz="1000" i="1">
                              <a:latin typeface="Cambria Math" panose="02040503050406030204" pitchFamily="18" charset="0"/>
                            </a:rPr>
                            <m:t>𝑖</m:t>
                          </m:r>
                        </m:sub>
                      </m:sSub>
                      <m:r>
                        <a:rPr lang="zh-CN" altLang="en-US" sz="1000" i="0">
                          <a:latin typeface="Cambria Math" panose="02040503050406030204" pitchFamily="18" charset="0"/>
                        </a:rPr>
                        <m:t>=</m:t>
                      </m:r>
                      <m:nary>
                        <m:naryPr>
                          <m:chr m:val="∑"/>
                          <m:limLoc m:val="subSup"/>
                          <m:ctrlPr>
                            <a:rPr lang="zh-CN" altLang="en-US" sz="1000" i="1">
                              <a:latin typeface="Cambria Math" panose="02040503050406030204" pitchFamily="18" charset="0"/>
                            </a:rPr>
                          </m:ctrlPr>
                        </m:naryPr>
                        <m:sub>
                          <m:r>
                            <a:rPr lang="zh-CN" altLang="en-US" sz="1000" i="1">
                              <a:latin typeface="Cambria Math" panose="02040503050406030204" pitchFamily="18" charset="0"/>
                            </a:rPr>
                            <m:t>𝑘</m:t>
                          </m:r>
                          <m:r>
                            <a:rPr lang="zh-CN" altLang="en-US" sz="1000" i="0">
                              <a:latin typeface="Cambria Math" panose="02040503050406030204" pitchFamily="18" charset="0"/>
                            </a:rPr>
                            <m:t>=1</m:t>
                          </m:r>
                        </m:sub>
                        <m:sup>
                          <m:r>
                            <a:rPr lang="zh-CN" altLang="en-US" sz="1000" i="1">
                              <a:latin typeface="Cambria Math" panose="02040503050406030204" pitchFamily="18" charset="0"/>
                            </a:rPr>
                            <m:t>𝐾</m:t>
                          </m:r>
                        </m:sup>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𝑓</m:t>
                              </m:r>
                            </m:e>
                            <m:sub>
                              <m:r>
                                <a:rPr lang="zh-CN" altLang="en-US" sz="1000" i="1">
                                  <a:latin typeface="Cambria Math" panose="02040503050406030204" pitchFamily="18" charset="0"/>
                                </a:rPr>
                                <m:t>𝑘</m:t>
                              </m:r>
                            </m:sub>
                          </m:sSub>
                        </m:e>
                      </m:nary>
                      <m:d>
                        <m:dPr>
                          <m:ctrlPr>
                            <a:rPr lang="zh-CN" altLang="en-US" sz="1000" i="1">
                              <a:latin typeface="Cambria Math" panose="02040503050406030204" pitchFamily="18" charset="0"/>
                            </a:rPr>
                          </m:ctrlPr>
                        </m:dP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𝑥</m:t>
                              </m:r>
                            </m:e>
                            <m:sub>
                              <m:r>
                                <a:rPr lang="zh-CN" altLang="en-US" sz="1000" i="1">
                                  <a:latin typeface="Cambria Math" panose="02040503050406030204" pitchFamily="18" charset="0"/>
                                </a:rPr>
                                <m:t>𝑖</m:t>
                              </m:r>
                            </m:sub>
                          </m:sSub>
                        </m:e>
                      </m:d>
                    </m:oMath>
                  </m:oMathPara>
                </a14:m>
                <a:endParaRPr lang="zh-CN" altLang="en-US" sz="1000" dirty="0"/>
              </a:p>
            </p:txBody>
          </p:sp>
        </mc:Choice>
        <mc:Fallback xmlns="">
          <p:sp>
            <p:nvSpPr>
              <p:cNvPr id="8" name="文本框 7">
                <a:extLst>
                  <a:ext uri="{FF2B5EF4-FFF2-40B4-BE49-F238E27FC236}">
                    <a16:creationId xmlns:a16="http://schemas.microsoft.com/office/drawing/2014/main" id="{3CF96907-3986-29DD-F333-65E8630DA3D8}"/>
                  </a:ext>
                </a:extLst>
              </p:cNvPr>
              <p:cNvSpPr txBox="1">
                <a:spLocks noRot="1" noChangeAspect="1" noMove="1" noResize="1" noEditPoints="1" noAdjustHandles="1" noChangeArrowheads="1" noChangeShapeType="1" noTextEdit="1"/>
              </p:cNvSpPr>
              <p:nvPr/>
            </p:nvSpPr>
            <p:spPr>
              <a:xfrm>
                <a:off x="3690149" y="2134157"/>
                <a:ext cx="1331696" cy="407356"/>
              </a:xfrm>
              <a:prstGeom prst="rect">
                <a:avLst/>
              </a:prstGeom>
              <a:blipFill>
                <a:blip r:embed="rId9"/>
                <a:stretch>
                  <a:fillRect l="-2283" t="-126866" r="-18721" b="-1925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3B68869-EF51-7483-1B18-59A4996112BE}"/>
                  </a:ext>
                </a:extLst>
              </p:cNvPr>
              <p:cNvSpPr txBox="1"/>
              <p:nvPr/>
            </p:nvSpPr>
            <p:spPr>
              <a:xfrm>
                <a:off x="3176490" y="2689355"/>
                <a:ext cx="2262603" cy="377026"/>
              </a:xfrm>
              <a:prstGeom prst="rect">
                <a:avLst/>
              </a:prstGeom>
              <a:solidFill>
                <a:schemeClr val="bg1"/>
              </a:solidFill>
            </p:spPr>
            <p:txBody>
              <a:bodyPr wrap="square">
                <a:spAutoFit/>
              </a:bodyPr>
              <a:lstStyle/>
              <a:p>
                <a14:m>
                  <m:oMath xmlns:m="http://schemas.openxmlformats.org/officeDocument/2006/math">
                    <m:sSub>
                      <m:sSubPr>
                        <m:ctrlPr>
                          <a:rPr lang="zh-CN" altLang="zh-CN" i="1" smtClean="0">
                            <a:effectLst/>
                            <a:latin typeface="Cambria Math" panose="02040503050406030204" pitchFamily="18" charset="0"/>
                            <a:ea typeface="Cambria Math" panose="02040503050406030204" pitchFamily="18" charset="0"/>
                          </a:rPr>
                        </m:ctrlPr>
                      </m:sSubPr>
                      <m:e>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𝑋</m:t>
                        </m:r>
                      </m:e>
                      <m: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𝑂𝑏𝑗</m:t>
                        </m:r>
                      </m:sub>
                    </m:s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subSup"/>
                        <m:ctrlPr>
                          <a:rPr lang="zh-CN" altLang="zh-CN" i="1">
                            <a:effectLst/>
                            <a:latin typeface="Cambria Math" panose="02040503050406030204" pitchFamily="18" charset="0"/>
                            <a:ea typeface="Cambria Math" panose="02040503050406030204" pitchFamily="18" charset="0"/>
                          </a:rPr>
                        </m:ctrlPr>
                      </m:naryPr>
                      <m: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𝑁</m:t>
                        </m:r>
                      </m:sup>
                      <m:e>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𝑙</m:t>
                        </m:r>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m:t>
                        </m:r>
                      </m:e>
                    </m:nary>
                    <m:sSub>
                      <m:sSubPr>
                        <m:ctrlPr>
                          <a:rPr lang="zh-CN" altLang="zh-CN" i="1">
                            <a:effectLst/>
                            <a:latin typeface="Cambria Math" panose="02040503050406030204" pitchFamily="18" charset="0"/>
                            <a:ea typeface="Cambria Math" panose="02040503050406030204" pitchFamily="18" charset="0"/>
                          </a:rPr>
                        </m:ctrlPr>
                      </m:sSubPr>
                      <m:e>
                        <m:acc>
                          <m:accPr>
                            <m:chr m:val="̂"/>
                            <m:ctrlPr>
                              <a:rPr lang="zh-CN" altLang="zh-CN" i="1">
                                <a:effectLst/>
                                <a:latin typeface="Cambria Math" panose="02040503050406030204" pitchFamily="18" charset="0"/>
                                <a:ea typeface="Cambria Math" panose="02040503050406030204" pitchFamily="18" charset="0"/>
                              </a:rPr>
                            </m:ctrlPr>
                          </m:accPr>
                          <m:e>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𝑦</m:t>
                            </m:r>
                          </m:e>
                        </m:acc>
                      </m:e>
                      <m: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subSup"/>
                        <m:ctrlPr>
                          <a:rPr lang="zh-CN" altLang="zh-CN" i="1">
                            <a:effectLst/>
                            <a:latin typeface="Cambria Math" panose="02040503050406030204" pitchFamily="18" charset="0"/>
                            <a:ea typeface="Cambria Math" panose="02040503050406030204" pitchFamily="18" charset="0"/>
                          </a:rPr>
                        </m:ctrlPr>
                      </m:naryPr>
                      <m: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𝑘</m:t>
                        </m:r>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𝐾</m:t>
                        </m:r>
                      </m:sup>
                      <m:e>
                        <m:r>
                          <m:rPr>
                            <m:sty m:val="p"/>
                          </m:rPr>
                          <a:rPr lang="en-US" altLang="zh-CN" sz="1000" kern="0">
                            <a:effectLst/>
                            <a:latin typeface="Cambria Math" panose="02040503050406030204" pitchFamily="18" charset="0"/>
                            <a:ea typeface="宋体" panose="02010600030101010101" pitchFamily="2" charset="-122"/>
                            <a:cs typeface="Times New Roman" panose="02020603050405020304" pitchFamily="18" charset="0"/>
                          </a:rPr>
                          <m:t>Ω</m:t>
                        </m:r>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𝑓</m:t>
                            </m:r>
                          </m:e>
                          <m: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𝑘</m:t>
                            </m:r>
                          </m:sub>
                        </m:sSub>
                        <m:r>
                          <a:rPr lang="en-US" altLang="zh-CN" sz="1000" i="1" kern="0">
                            <a:effectLst/>
                            <a:latin typeface="Cambria Math" panose="02040503050406030204" pitchFamily="18" charset="0"/>
                            <a:ea typeface="宋体" panose="02010600030101010101" pitchFamily="2" charset="-122"/>
                            <a:cs typeface="Times New Roman" panose="02020603050405020304" pitchFamily="18" charset="0"/>
                          </a:rPr>
                          <m:t>)</m:t>
                        </m:r>
                      </m:e>
                    </m:nary>
                  </m:oMath>
                </a14:m>
                <a:r>
                  <a:rPr lang="en-US" altLang="zh-CN" sz="1000" kern="0" dirty="0">
                    <a:effectLst/>
                    <a:latin typeface="Times New Roman" panose="02020603050405020304" pitchFamily="18" charset="0"/>
                    <a:ea typeface="宋体" panose="02010600030101010101" pitchFamily="2" charset="-122"/>
                  </a:rPr>
                  <a:t> </a:t>
                </a:r>
                <a:endParaRPr lang="zh-CN" altLang="en-US" dirty="0"/>
              </a:p>
            </p:txBody>
          </p:sp>
        </mc:Choice>
        <mc:Fallback xmlns="">
          <p:sp>
            <p:nvSpPr>
              <p:cNvPr id="16" name="文本框 15">
                <a:extLst>
                  <a:ext uri="{FF2B5EF4-FFF2-40B4-BE49-F238E27FC236}">
                    <a16:creationId xmlns:a16="http://schemas.microsoft.com/office/drawing/2014/main" id="{A3B68869-EF51-7483-1B18-59A4996112BE}"/>
                  </a:ext>
                </a:extLst>
              </p:cNvPr>
              <p:cNvSpPr txBox="1">
                <a:spLocks noRot="1" noChangeAspect="1" noMove="1" noResize="1" noEditPoints="1" noAdjustHandles="1" noChangeArrowheads="1" noChangeShapeType="1" noTextEdit="1"/>
              </p:cNvSpPr>
              <p:nvPr/>
            </p:nvSpPr>
            <p:spPr>
              <a:xfrm>
                <a:off x="3176490" y="2689355"/>
                <a:ext cx="2262603" cy="377026"/>
              </a:xfrm>
              <a:prstGeom prst="rect">
                <a:avLst/>
              </a:prstGeom>
              <a:blipFill>
                <a:blip r:embed="rId10"/>
                <a:stretch>
                  <a:fillRect t="-116129" r="-10512" b="-1806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0BA51E65-4DEE-7AC0-7309-353A13D9E939}"/>
                  </a:ext>
                </a:extLst>
              </p:cNvPr>
              <p:cNvSpPr txBox="1"/>
              <p:nvPr/>
            </p:nvSpPr>
            <p:spPr>
              <a:xfrm>
                <a:off x="3429264" y="3250578"/>
                <a:ext cx="1785297" cy="39151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zh-CN" altLang="en-US" sz="900" smtClean="0">
                          <a:latin typeface="Cambria Math" panose="02040503050406030204" pitchFamily="18" charset="0"/>
                        </a:rPr>
                        <m:t>Ω</m:t>
                      </m:r>
                      <m:d>
                        <m:dPr>
                          <m:ctrlPr>
                            <a:rPr lang="zh-CN" altLang="en-US" sz="900" i="1">
                              <a:solidFill>
                                <a:srgbClr val="836967"/>
                              </a:solidFill>
                              <a:latin typeface="Cambria Math" panose="02040503050406030204" pitchFamily="18" charset="0"/>
                            </a:rPr>
                          </m:ctrlPr>
                        </m:dPr>
                        <m:e>
                          <m:sSub>
                            <m:sSubPr>
                              <m:ctrlPr>
                                <a:rPr lang="zh-CN" altLang="en-US" sz="900" i="1">
                                  <a:solidFill>
                                    <a:srgbClr val="836967"/>
                                  </a:solidFill>
                                  <a:latin typeface="Cambria Math" panose="02040503050406030204" pitchFamily="18" charset="0"/>
                                </a:rPr>
                              </m:ctrlPr>
                            </m:sSubPr>
                            <m:e>
                              <m:r>
                                <a:rPr lang="zh-CN" altLang="en-US" sz="900" i="1">
                                  <a:latin typeface="Cambria Math" panose="02040503050406030204" pitchFamily="18" charset="0"/>
                                </a:rPr>
                                <m:t>𝑓</m:t>
                              </m:r>
                            </m:e>
                            <m:sub>
                              <m:r>
                                <a:rPr lang="zh-CN" altLang="en-US" sz="900" i="1">
                                  <a:latin typeface="Cambria Math" panose="02040503050406030204" pitchFamily="18" charset="0"/>
                                </a:rPr>
                                <m:t>𝑘</m:t>
                              </m:r>
                            </m:sub>
                          </m:sSub>
                        </m:e>
                      </m:d>
                      <m:r>
                        <a:rPr lang="zh-CN" altLang="en-US" sz="900" i="0">
                          <a:latin typeface="Cambria Math" panose="02040503050406030204" pitchFamily="18" charset="0"/>
                        </a:rPr>
                        <m:t>=</m:t>
                      </m:r>
                      <m:r>
                        <a:rPr lang="zh-CN" altLang="en-US" sz="900" i="1">
                          <a:latin typeface="Cambria Math" panose="02040503050406030204" pitchFamily="18" charset="0"/>
                        </a:rPr>
                        <m:t>𝛾</m:t>
                      </m:r>
                      <m:r>
                        <a:rPr lang="zh-CN" altLang="en-US" sz="900" i="1">
                          <a:latin typeface="Cambria Math" panose="02040503050406030204" pitchFamily="18" charset="0"/>
                        </a:rPr>
                        <m:t>𝑇</m:t>
                      </m:r>
                      <m:r>
                        <a:rPr lang="zh-CN" altLang="en-US" sz="900" i="0">
                          <a:latin typeface="Cambria Math" panose="02040503050406030204" pitchFamily="18" charset="0"/>
                        </a:rPr>
                        <m:t>+</m:t>
                      </m:r>
                      <m:f>
                        <m:fPr>
                          <m:ctrlPr>
                            <a:rPr lang="zh-CN" altLang="en-US" sz="900" i="1">
                              <a:solidFill>
                                <a:srgbClr val="836967"/>
                              </a:solidFill>
                              <a:latin typeface="Cambria Math" panose="02040503050406030204" pitchFamily="18" charset="0"/>
                            </a:rPr>
                          </m:ctrlPr>
                        </m:fPr>
                        <m:num>
                          <m:r>
                            <a:rPr lang="zh-CN" altLang="en-US" sz="900" i="0">
                              <a:latin typeface="Cambria Math" panose="02040503050406030204" pitchFamily="18" charset="0"/>
                            </a:rPr>
                            <m:t>1</m:t>
                          </m:r>
                        </m:num>
                        <m:den>
                          <m:r>
                            <a:rPr lang="zh-CN" altLang="en-US" sz="900" i="0">
                              <a:latin typeface="Cambria Math" panose="02040503050406030204" pitchFamily="18" charset="0"/>
                            </a:rPr>
                            <m:t>2</m:t>
                          </m:r>
                        </m:den>
                      </m:f>
                      <m:r>
                        <a:rPr lang="zh-CN" altLang="en-US" sz="900" i="1">
                          <a:latin typeface="Cambria Math" panose="02040503050406030204" pitchFamily="18" charset="0"/>
                        </a:rPr>
                        <m:t>𝜆</m:t>
                      </m:r>
                      <m:nary>
                        <m:naryPr>
                          <m:chr m:val="∑"/>
                          <m:limLoc m:val="subSup"/>
                          <m:ctrlPr>
                            <a:rPr lang="zh-CN" altLang="en-US" sz="900" i="1">
                              <a:latin typeface="Cambria Math" panose="02040503050406030204" pitchFamily="18" charset="0"/>
                            </a:rPr>
                          </m:ctrlPr>
                        </m:naryPr>
                        <m:sub>
                          <m:r>
                            <a:rPr lang="zh-CN" altLang="en-US" sz="900" i="1">
                              <a:latin typeface="Cambria Math" panose="02040503050406030204" pitchFamily="18" charset="0"/>
                            </a:rPr>
                            <m:t>𝑗</m:t>
                          </m:r>
                          <m:r>
                            <a:rPr lang="zh-CN" altLang="en-US" sz="900" i="0">
                              <a:latin typeface="Cambria Math" panose="02040503050406030204" pitchFamily="18" charset="0"/>
                            </a:rPr>
                            <m:t>=1</m:t>
                          </m:r>
                        </m:sub>
                        <m:sup>
                          <m:r>
                            <a:rPr lang="zh-CN" altLang="en-US" sz="900" i="1">
                              <a:latin typeface="Cambria Math" panose="02040503050406030204" pitchFamily="18" charset="0"/>
                            </a:rPr>
                            <m:t>𝑇</m:t>
                          </m:r>
                        </m:sup>
                        <m:e>
                          <m:sSubSup>
                            <m:sSubSupPr>
                              <m:ctrlPr>
                                <a:rPr lang="zh-CN" altLang="en-US" sz="900" i="1">
                                  <a:solidFill>
                                    <a:srgbClr val="836967"/>
                                  </a:solidFill>
                                  <a:latin typeface="Cambria Math" panose="02040503050406030204" pitchFamily="18" charset="0"/>
                                </a:rPr>
                              </m:ctrlPr>
                            </m:sSubSupPr>
                            <m:e>
                              <m:r>
                                <a:rPr lang="zh-CN" altLang="en-US" sz="900" i="1">
                                  <a:latin typeface="Cambria Math" panose="02040503050406030204" pitchFamily="18" charset="0"/>
                                </a:rPr>
                                <m:t>𝑤</m:t>
                              </m:r>
                            </m:e>
                            <m:sub>
                              <m:r>
                                <a:rPr lang="zh-CN" altLang="en-US" sz="900" i="1">
                                  <a:latin typeface="Cambria Math" panose="02040503050406030204" pitchFamily="18" charset="0"/>
                                </a:rPr>
                                <m:t>𝑗</m:t>
                              </m:r>
                            </m:sub>
                            <m:sup>
                              <m:r>
                                <a:rPr lang="zh-CN" altLang="en-US" sz="900" i="0">
                                  <a:latin typeface="Cambria Math" panose="02040503050406030204" pitchFamily="18" charset="0"/>
                                </a:rPr>
                                <m:t>2</m:t>
                              </m:r>
                            </m:sup>
                          </m:sSubSup>
                        </m:e>
                      </m:nary>
                    </m:oMath>
                  </m:oMathPara>
                </a14:m>
                <a:endParaRPr lang="zh-CN" altLang="en-US" sz="900" dirty="0"/>
              </a:p>
            </p:txBody>
          </p:sp>
        </mc:Choice>
        <mc:Fallback xmlns="">
          <p:sp>
            <p:nvSpPr>
              <p:cNvPr id="18" name="文本框 17">
                <a:extLst>
                  <a:ext uri="{FF2B5EF4-FFF2-40B4-BE49-F238E27FC236}">
                    <a16:creationId xmlns:a16="http://schemas.microsoft.com/office/drawing/2014/main" id="{0BA51E65-4DEE-7AC0-7309-353A13D9E939}"/>
                  </a:ext>
                </a:extLst>
              </p:cNvPr>
              <p:cNvSpPr txBox="1">
                <a:spLocks noRot="1" noChangeAspect="1" noMove="1" noResize="1" noEditPoints="1" noAdjustHandles="1" noChangeArrowheads="1" noChangeShapeType="1" noTextEdit="1"/>
              </p:cNvSpPr>
              <p:nvPr/>
            </p:nvSpPr>
            <p:spPr>
              <a:xfrm>
                <a:off x="3429264" y="3250578"/>
                <a:ext cx="1785297" cy="391517"/>
              </a:xfrm>
              <a:prstGeom prst="rect">
                <a:avLst/>
              </a:prstGeom>
              <a:blipFill>
                <a:blip r:embed="rId11"/>
                <a:stretch>
                  <a:fillRect t="-123438" r="-19178" b="-182813"/>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2F619A44-9AF5-B864-5E58-42491A1891AC}"/>
              </a:ext>
            </a:extLst>
          </p:cNvPr>
          <p:cNvSpPr txBox="1"/>
          <p:nvPr/>
        </p:nvSpPr>
        <p:spPr>
          <a:xfrm>
            <a:off x="348736" y="3798917"/>
            <a:ext cx="5215738" cy="615553"/>
          </a:xfrm>
          <a:prstGeom prst="rect">
            <a:avLst/>
          </a:prstGeom>
          <a:noFill/>
        </p:spPr>
        <p:txBody>
          <a:bodyPr wrap="square">
            <a:spAutoFit/>
          </a:bodyPr>
          <a:lstStyle/>
          <a:p>
            <a:r>
              <a:rPr lang="en-US" altLang="zh-CN" b="1" dirty="0">
                <a:solidFill>
                  <a:srgbClr val="C00000"/>
                </a:solidFill>
                <a:latin typeface="微软雅黑" pitchFamily="34" charset="-122"/>
                <a:ea typeface="微软雅黑" pitchFamily="34" charset="-122"/>
              </a:rPr>
              <a:t>Interpretable method SHAP (</a:t>
            </a:r>
            <a:r>
              <a:rPr lang="en-US" altLang="zh-CN" sz="1600" b="1" dirty="0">
                <a:solidFill>
                  <a:srgbClr val="C00000"/>
                </a:solidFill>
                <a:latin typeface="微软雅黑" panose="020B0503020204020204" pitchFamily="34" charset="-122"/>
                <a:ea typeface="微软雅黑" panose="020B0503020204020204" pitchFamily="34" charset="-122"/>
              </a:rPr>
              <a:t>Shapley Additive explanation)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410" name="图片 409">
            <a:extLst>
              <a:ext uri="{FF2B5EF4-FFF2-40B4-BE49-F238E27FC236}">
                <a16:creationId xmlns:a16="http://schemas.microsoft.com/office/drawing/2014/main" id="{9A3C5F4E-D249-068D-7117-362EC6E98996}"/>
              </a:ext>
            </a:extLst>
          </p:cNvPr>
          <p:cNvPicPr>
            <a:picLocks noChangeAspect="1"/>
          </p:cNvPicPr>
          <p:nvPr/>
        </p:nvPicPr>
        <p:blipFill rotWithShape="1">
          <a:blip r:embed="rId6"/>
          <a:srcRect l="41348" r="38500" b="68675"/>
          <a:stretch/>
        </p:blipFill>
        <p:spPr>
          <a:xfrm>
            <a:off x="878457" y="4601973"/>
            <a:ext cx="782448" cy="666656"/>
          </a:xfrm>
          <a:prstGeom prst="rect">
            <a:avLst/>
          </a:prstGeom>
        </p:spPr>
      </p:pic>
      <p:pic>
        <p:nvPicPr>
          <p:cNvPr id="22" name="图片 21">
            <a:extLst>
              <a:ext uri="{FF2B5EF4-FFF2-40B4-BE49-F238E27FC236}">
                <a16:creationId xmlns:a16="http://schemas.microsoft.com/office/drawing/2014/main" id="{D7A30D29-C6C0-8812-58A6-8B59EC34F4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1836" y="4838002"/>
            <a:ext cx="2194242" cy="387219"/>
          </a:xfrm>
          <a:prstGeom prst="rect">
            <a:avLst/>
          </a:prstGeom>
        </p:spPr>
      </p:pic>
      <p:sp>
        <p:nvSpPr>
          <p:cNvPr id="24" name="文本框 23">
            <a:extLst>
              <a:ext uri="{FF2B5EF4-FFF2-40B4-BE49-F238E27FC236}">
                <a16:creationId xmlns:a16="http://schemas.microsoft.com/office/drawing/2014/main" id="{8CF1742E-FFD8-390F-A70E-72845833D2E0}"/>
              </a:ext>
            </a:extLst>
          </p:cNvPr>
          <p:cNvSpPr txBox="1"/>
          <p:nvPr/>
        </p:nvSpPr>
        <p:spPr>
          <a:xfrm>
            <a:off x="2306359" y="4576471"/>
            <a:ext cx="2705437" cy="276999"/>
          </a:xfrm>
          <a:prstGeom prst="rect">
            <a:avLst/>
          </a:prstGeom>
          <a:noFill/>
        </p:spPr>
        <p:txBody>
          <a:bodyPr wrap="square">
            <a:spAutoFit/>
          </a:bodyPr>
          <a:lstStyle/>
          <a:p>
            <a:r>
              <a:rPr lang="en-US" altLang="zh-CN" sz="1200" b="1" dirty="0">
                <a:latin typeface="微软雅黑" panose="020B0503020204020204" pitchFamily="34" charset="-122"/>
                <a:ea typeface="微软雅黑" panose="020B0503020204020204" pitchFamily="34" charset="-122"/>
              </a:rPr>
              <a:t>For model predictions:</a:t>
            </a:r>
            <a:endParaRPr lang="zh-CN" altLang="en-US" sz="1200" b="1" dirty="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F0AC86D6-4DDF-0EA6-A7E2-95A1119C0B3C}"/>
              </a:ext>
            </a:extLst>
          </p:cNvPr>
          <p:cNvSpPr txBox="1"/>
          <p:nvPr/>
        </p:nvSpPr>
        <p:spPr>
          <a:xfrm>
            <a:off x="2316408" y="5297474"/>
            <a:ext cx="3063312" cy="461665"/>
          </a:xfrm>
          <a:prstGeom prst="rect">
            <a:avLst/>
          </a:prstGeom>
          <a:noFill/>
        </p:spPr>
        <p:txBody>
          <a:bodyPr wrap="square">
            <a:spAutoFit/>
          </a:bodyPr>
          <a:lstStyle/>
          <a:p>
            <a:r>
              <a:rPr lang="en-US" altLang="zh-CN" sz="1200" b="1" dirty="0">
                <a:latin typeface="微软雅黑" panose="020B0503020204020204" pitchFamily="34" charset="-122"/>
                <a:ea typeface="微软雅黑" panose="020B0503020204020204" pitchFamily="34" charset="-122"/>
              </a:rPr>
              <a:t>The SHAP value of a feature indicates its contribution to the prediction:</a:t>
            </a:r>
            <a:endParaRPr lang="zh-CN" altLang="en-US" sz="12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6D9DB517-A88F-7368-A70B-EAAB3FF3520F}"/>
                  </a:ext>
                </a:extLst>
              </p:cNvPr>
              <p:cNvSpPr txBox="1"/>
              <p:nvPr/>
            </p:nvSpPr>
            <p:spPr>
              <a:xfrm>
                <a:off x="2090819" y="5738251"/>
                <a:ext cx="3253109" cy="37023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800" i="1" smtClean="0">
                              <a:solidFill>
                                <a:srgbClr val="836967"/>
                              </a:solidFill>
                              <a:latin typeface="Cambria Math" panose="02040503050406030204" pitchFamily="18" charset="0"/>
                            </a:rPr>
                          </m:ctrlPr>
                        </m:sSubPr>
                        <m:e>
                          <m:r>
                            <a:rPr lang="zh-CN" altLang="en-US" sz="800" i="1">
                              <a:latin typeface="Cambria Math" panose="02040503050406030204" pitchFamily="18" charset="0"/>
                            </a:rPr>
                            <m:t>𝜙</m:t>
                          </m:r>
                        </m:e>
                        <m:sub>
                          <m:r>
                            <a:rPr lang="zh-CN" altLang="en-US" sz="800" i="1">
                              <a:latin typeface="Cambria Math" panose="02040503050406030204" pitchFamily="18" charset="0"/>
                            </a:rPr>
                            <m:t>𝑖</m:t>
                          </m:r>
                        </m:sub>
                      </m:sSub>
                      <m:d>
                        <m:dPr>
                          <m:sepChr m:val=","/>
                          <m:ctrlPr>
                            <a:rPr lang="zh-CN" altLang="en-US" sz="800" i="1">
                              <a:latin typeface="Cambria Math" panose="02040503050406030204" pitchFamily="18" charset="0"/>
                            </a:rPr>
                          </m:ctrlPr>
                        </m:dPr>
                        <m:e>
                          <m:r>
                            <a:rPr lang="zh-CN" altLang="en-US" sz="800" i="1">
                              <a:latin typeface="Cambria Math" panose="02040503050406030204" pitchFamily="18" charset="0"/>
                            </a:rPr>
                            <m:t>𝑓</m:t>
                          </m:r>
                        </m:e>
                        <m:e>
                          <m:r>
                            <a:rPr lang="zh-CN" altLang="en-US" sz="800" i="0">
                              <a:latin typeface="Cambria Math" panose="02040503050406030204" pitchFamily="18" charset="0"/>
                            </a:rPr>
                            <m:t> </m:t>
                          </m:r>
                          <m:r>
                            <a:rPr lang="zh-CN" altLang="en-US" sz="800" i="1">
                              <a:latin typeface="Cambria Math" panose="02040503050406030204" pitchFamily="18" charset="0"/>
                            </a:rPr>
                            <m:t>𝑥</m:t>
                          </m:r>
                        </m:e>
                      </m:d>
                      <m:r>
                        <a:rPr lang="zh-CN" altLang="en-US" sz="800" i="0">
                          <a:latin typeface="Cambria Math" panose="02040503050406030204" pitchFamily="18" charset="0"/>
                        </a:rPr>
                        <m:t>=</m:t>
                      </m:r>
                      <m:nary>
                        <m:naryPr>
                          <m:chr m:val="∑"/>
                          <m:limLoc m:val="subSup"/>
                          <m:ctrlPr>
                            <a:rPr lang="zh-CN" altLang="en-US" sz="800" i="1">
                              <a:latin typeface="Cambria Math" panose="02040503050406030204" pitchFamily="18" charset="0"/>
                            </a:rPr>
                          </m:ctrlPr>
                        </m:naryPr>
                        <m:sub>
                          <m:r>
                            <a:rPr lang="zh-CN" altLang="en-US" sz="800" i="1">
                              <a:latin typeface="Cambria Math" panose="02040503050406030204" pitchFamily="18" charset="0"/>
                            </a:rPr>
                            <m:t>𝑆</m:t>
                          </m:r>
                          <m:r>
                            <a:rPr lang="zh-CN" altLang="en-US" sz="800" i="0">
                              <a:latin typeface="Cambria Math" panose="02040503050406030204" pitchFamily="18" charset="0"/>
                            </a:rPr>
                            <m:t>⊆</m:t>
                          </m:r>
                          <m:r>
                            <a:rPr lang="zh-CN" altLang="en-US" sz="800" i="1">
                              <a:latin typeface="Cambria Math" panose="02040503050406030204" pitchFamily="18" charset="0"/>
                            </a:rPr>
                            <m:t>𝑁</m:t>
                          </m:r>
                          <m:r>
                            <a:rPr lang="zh-CN" altLang="en-US" sz="800" i="0">
                              <a:latin typeface="Cambria Math" panose="02040503050406030204" pitchFamily="18" charset="0"/>
                            </a:rPr>
                            <m:t>\</m:t>
                          </m:r>
                          <m:d>
                            <m:dPr>
                              <m:begChr m:val="{"/>
                              <m:endChr m:val="}"/>
                              <m:ctrlPr>
                                <a:rPr lang="zh-CN" altLang="en-US" sz="800" i="1">
                                  <a:latin typeface="Cambria Math" panose="02040503050406030204" pitchFamily="18" charset="0"/>
                                </a:rPr>
                              </m:ctrlPr>
                            </m:dPr>
                            <m:e>
                              <m:r>
                                <a:rPr lang="zh-CN" altLang="en-US" sz="800" i="1">
                                  <a:latin typeface="Cambria Math" panose="02040503050406030204" pitchFamily="18" charset="0"/>
                                </a:rPr>
                                <m:t>𝑖</m:t>
                              </m:r>
                            </m:e>
                          </m:d>
                        </m:sub>
                        <m:sup/>
                        <m:e>
                          <m:f>
                            <m:fPr>
                              <m:ctrlPr>
                                <a:rPr lang="zh-CN" altLang="en-US" sz="800" i="1">
                                  <a:solidFill>
                                    <a:srgbClr val="836967"/>
                                  </a:solidFill>
                                  <a:latin typeface="Cambria Math" panose="02040503050406030204" pitchFamily="18" charset="0"/>
                                </a:rPr>
                              </m:ctrlPr>
                            </m:fPr>
                            <m:num>
                              <m:d>
                                <m:dPr>
                                  <m:begChr m:val="|"/>
                                  <m:endChr m:val="|"/>
                                  <m:ctrlPr>
                                    <a:rPr lang="zh-CN" altLang="en-US" sz="800" i="1">
                                      <a:latin typeface="Cambria Math" panose="02040503050406030204" pitchFamily="18" charset="0"/>
                                    </a:rPr>
                                  </m:ctrlPr>
                                </m:dPr>
                                <m:e>
                                  <m:r>
                                    <a:rPr lang="zh-CN" altLang="en-US" sz="800" i="1">
                                      <a:latin typeface="Cambria Math" panose="02040503050406030204" pitchFamily="18" charset="0"/>
                                    </a:rPr>
                                    <m:t>𝑆</m:t>
                                  </m:r>
                                </m:e>
                              </m:d>
                              <m:r>
                                <a:rPr lang="zh-CN" altLang="en-US" sz="800" i="0">
                                  <a:latin typeface="Cambria Math" panose="02040503050406030204" pitchFamily="18" charset="0"/>
                                </a:rPr>
                                <m:t>!</m:t>
                              </m:r>
                              <m:d>
                                <m:dPr>
                                  <m:ctrlPr>
                                    <a:rPr lang="zh-CN" altLang="en-US" sz="800" i="1">
                                      <a:latin typeface="Cambria Math" panose="02040503050406030204" pitchFamily="18" charset="0"/>
                                    </a:rPr>
                                  </m:ctrlPr>
                                </m:dPr>
                                <m:e>
                                  <m:r>
                                    <a:rPr lang="zh-CN" altLang="en-US" sz="800" i="1">
                                      <a:latin typeface="Cambria Math" panose="02040503050406030204" pitchFamily="18" charset="0"/>
                                    </a:rPr>
                                    <m:t>𝑁</m:t>
                                  </m:r>
                                </m:e>
                                <m:e>
                                  <m:r>
                                    <a:rPr lang="zh-CN" altLang="en-US" sz="800" i="0">
                                      <a:latin typeface="Cambria Math" panose="02040503050406030204" pitchFamily="18" charset="0"/>
                                    </a:rPr>
                                    <m:t>−</m:t>
                                  </m:r>
                                </m:e>
                                <m:e>
                                  <m:r>
                                    <a:rPr lang="zh-CN" altLang="en-US" sz="800" i="1">
                                      <a:latin typeface="Cambria Math" panose="02040503050406030204" pitchFamily="18" charset="0"/>
                                    </a:rPr>
                                    <m:t>𝑆</m:t>
                                  </m:r>
                                </m:e>
                                <m:e>
                                  <m:r>
                                    <a:rPr lang="zh-CN" altLang="en-US" sz="800" i="0">
                                      <a:latin typeface="Cambria Math" panose="02040503050406030204" pitchFamily="18" charset="0"/>
                                    </a:rPr>
                                    <m:t>−</m:t>
                                  </m:r>
                                </m:e>
                                <m:e>
                                  <m:r>
                                    <a:rPr lang="zh-CN" altLang="en-US" sz="800" i="0">
                                      <a:latin typeface="Cambria Math" panose="02040503050406030204" pitchFamily="18" charset="0"/>
                                    </a:rPr>
                                    <m:t>1</m:t>
                                  </m:r>
                                </m:e>
                              </m:d>
                              <m:r>
                                <a:rPr lang="zh-CN" altLang="en-US" sz="800" i="0">
                                  <a:latin typeface="Cambria Math" panose="02040503050406030204" pitchFamily="18" charset="0"/>
                                </a:rPr>
                                <m:t>!</m:t>
                              </m:r>
                            </m:num>
                            <m:den>
                              <m:d>
                                <m:dPr>
                                  <m:begChr m:val="|"/>
                                  <m:endChr m:val="|"/>
                                  <m:ctrlPr>
                                    <a:rPr lang="zh-CN" altLang="en-US" sz="800" i="1">
                                      <a:latin typeface="Cambria Math" panose="02040503050406030204" pitchFamily="18" charset="0"/>
                                    </a:rPr>
                                  </m:ctrlPr>
                                </m:dPr>
                                <m:e>
                                  <m:r>
                                    <a:rPr lang="zh-CN" altLang="en-US" sz="800" i="1">
                                      <a:latin typeface="Cambria Math" panose="02040503050406030204" pitchFamily="18" charset="0"/>
                                    </a:rPr>
                                    <m:t>𝑁</m:t>
                                  </m:r>
                                </m:e>
                              </m:d>
                              <m:r>
                                <a:rPr lang="zh-CN" altLang="en-US" sz="800" i="0">
                                  <a:latin typeface="Cambria Math" panose="02040503050406030204" pitchFamily="18" charset="0"/>
                                </a:rPr>
                                <m:t>!</m:t>
                              </m:r>
                            </m:den>
                          </m:f>
                          <m:d>
                            <m:dPr>
                              <m:begChr m:val="["/>
                              <m:endChr m:val="]"/>
                              <m:ctrlPr>
                                <a:rPr lang="zh-CN" altLang="en-US" sz="800" i="1">
                                  <a:latin typeface="Cambria Math" panose="02040503050406030204" pitchFamily="18" charset="0"/>
                                </a:rPr>
                              </m:ctrlPr>
                            </m:dPr>
                            <m:e>
                              <m:r>
                                <a:rPr lang="zh-CN" altLang="en-US" sz="800" i="1">
                                  <a:latin typeface="Cambria Math" panose="02040503050406030204" pitchFamily="18" charset="0"/>
                                </a:rPr>
                                <m:t>𝑓</m:t>
                              </m:r>
                              <m:d>
                                <m:dPr>
                                  <m:ctrlPr>
                                    <a:rPr lang="zh-CN" altLang="en-US" sz="800" i="1">
                                      <a:latin typeface="Cambria Math" panose="02040503050406030204" pitchFamily="18" charset="0"/>
                                    </a:rPr>
                                  </m:ctrlPr>
                                </m:dPr>
                                <m:e>
                                  <m:sSub>
                                    <m:sSubPr>
                                      <m:ctrlPr>
                                        <a:rPr lang="zh-CN" altLang="en-US" sz="800" i="1">
                                          <a:solidFill>
                                            <a:srgbClr val="836967"/>
                                          </a:solidFill>
                                          <a:latin typeface="Cambria Math" panose="02040503050406030204" pitchFamily="18" charset="0"/>
                                        </a:rPr>
                                      </m:ctrlPr>
                                    </m:sSubPr>
                                    <m:e>
                                      <m:r>
                                        <a:rPr lang="zh-CN" altLang="en-US" sz="800" i="1">
                                          <a:latin typeface="Cambria Math" panose="02040503050406030204" pitchFamily="18" charset="0"/>
                                        </a:rPr>
                                        <m:t>𝑥</m:t>
                                      </m:r>
                                    </m:e>
                                    <m:sub>
                                      <m:r>
                                        <a:rPr lang="zh-CN" altLang="en-US" sz="800" i="1">
                                          <a:latin typeface="Cambria Math" panose="02040503050406030204" pitchFamily="18" charset="0"/>
                                        </a:rPr>
                                        <m:t>𝑆</m:t>
                                      </m:r>
                                    </m:sub>
                                  </m:sSub>
                                  <m:r>
                                    <a:rPr lang="zh-CN" altLang="en-US" sz="800" i="0">
                                      <a:latin typeface="Cambria Math" panose="02040503050406030204" pitchFamily="18" charset="0"/>
                                    </a:rPr>
                                    <m:t>∪</m:t>
                                  </m:r>
                                  <m:d>
                                    <m:dPr>
                                      <m:begChr m:val="{"/>
                                      <m:endChr m:val="}"/>
                                      <m:ctrlPr>
                                        <a:rPr lang="zh-CN" altLang="en-US" sz="800" i="1">
                                          <a:latin typeface="Cambria Math" panose="02040503050406030204" pitchFamily="18" charset="0"/>
                                        </a:rPr>
                                      </m:ctrlPr>
                                    </m:dPr>
                                    <m:e>
                                      <m:sSub>
                                        <m:sSubPr>
                                          <m:ctrlPr>
                                            <a:rPr lang="zh-CN" altLang="en-US" sz="800" i="1">
                                              <a:solidFill>
                                                <a:srgbClr val="836967"/>
                                              </a:solidFill>
                                              <a:latin typeface="Cambria Math" panose="02040503050406030204" pitchFamily="18" charset="0"/>
                                            </a:rPr>
                                          </m:ctrlPr>
                                        </m:sSubPr>
                                        <m:e>
                                          <m:r>
                                            <a:rPr lang="zh-CN" altLang="en-US" sz="800" i="1">
                                              <a:latin typeface="Cambria Math" panose="02040503050406030204" pitchFamily="18" charset="0"/>
                                            </a:rPr>
                                            <m:t>𝑥</m:t>
                                          </m:r>
                                        </m:e>
                                        <m:sub>
                                          <m:r>
                                            <a:rPr lang="zh-CN" altLang="en-US" sz="800" i="1">
                                              <a:latin typeface="Cambria Math" panose="02040503050406030204" pitchFamily="18" charset="0"/>
                                            </a:rPr>
                                            <m:t>𝑖</m:t>
                                          </m:r>
                                        </m:sub>
                                      </m:sSub>
                                    </m:e>
                                  </m:d>
                                </m:e>
                              </m:d>
                              <m:r>
                                <a:rPr lang="zh-CN" altLang="en-US" sz="800" i="0">
                                  <a:latin typeface="Cambria Math" panose="02040503050406030204" pitchFamily="18" charset="0"/>
                                </a:rPr>
                                <m:t>−</m:t>
                              </m:r>
                              <m:r>
                                <a:rPr lang="zh-CN" altLang="en-US" sz="800" i="1">
                                  <a:latin typeface="Cambria Math" panose="02040503050406030204" pitchFamily="18" charset="0"/>
                                </a:rPr>
                                <m:t>𝑓</m:t>
                              </m:r>
                              <m:d>
                                <m:dPr>
                                  <m:ctrlPr>
                                    <a:rPr lang="zh-CN" altLang="en-US" sz="800" i="1">
                                      <a:latin typeface="Cambria Math" panose="02040503050406030204" pitchFamily="18" charset="0"/>
                                    </a:rPr>
                                  </m:ctrlPr>
                                </m:dPr>
                                <m:e>
                                  <m:sSub>
                                    <m:sSubPr>
                                      <m:ctrlPr>
                                        <a:rPr lang="zh-CN" altLang="en-US" sz="800" i="1">
                                          <a:solidFill>
                                            <a:srgbClr val="836967"/>
                                          </a:solidFill>
                                          <a:latin typeface="Cambria Math" panose="02040503050406030204" pitchFamily="18" charset="0"/>
                                        </a:rPr>
                                      </m:ctrlPr>
                                    </m:sSubPr>
                                    <m:e>
                                      <m:r>
                                        <a:rPr lang="zh-CN" altLang="en-US" sz="800" i="1">
                                          <a:latin typeface="Cambria Math" panose="02040503050406030204" pitchFamily="18" charset="0"/>
                                        </a:rPr>
                                        <m:t>𝑥</m:t>
                                      </m:r>
                                    </m:e>
                                    <m:sub>
                                      <m:r>
                                        <a:rPr lang="zh-CN" altLang="en-US" sz="800" i="1">
                                          <a:latin typeface="Cambria Math" panose="02040503050406030204" pitchFamily="18" charset="0"/>
                                        </a:rPr>
                                        <m:t>𝑆</m:t>
                                      </m:r>
                                    </m:sub>
                                  </m:sSub>
                                </m:e>
                              </m:d>
                            </m:e>
                          </m:d>
                        </m:e>
                      </m:nary>
                    </m:oMath>
                  </m:oMathPara>
                </a14:m>
                <a:endParaRPr lang="zh-CN" altLang="en-US" sz="800" dirty="0"/>
              </a:p>
            </p:txBody>
          </p:sp>
        </mc:Choice>
        <mc:Fallback xmlns="">
          <p:sp>
            <p:nvSpPr>
              <p:cNvPr id="28" name="文本框 27">
                <a:extLst>
                  <a:ext uri="{FF2B5EF4-FFF2-40B4-BE49-F238E27FC236}">
                    <a16:creationId xmlns:a16="http://schemas.microsoft.com/office/drawing/2014/main" id="{6D9DB517-A88F-7368-A70B-EAAB3FF3520F}"/>
                  </a:ext>
                </a:extLst>
              </p:cNvPr>
              <p:cNvSpPr txBox="1">
                <a:spLocks noRot="1" noChangeAspect="1" noMove="1" noResize="1" noEditPoints="1" noAdjustHandles="1" noChangeArrowheads="1" noChangeShapeType="1" noTextEdit="1"/>
              </p:cNvSpPr>
              <p:nvPr/>
            </p:nvSpPr>
            <p:spPr>
              <a:xfrm>
                <a:off x="2090819" y="5738251"/>
                <a:ext cx="3253109" cy="370230"/>
              </a:xfrm>
              <a:prstGeom prst="rect">
                <a:avLst/>
              </a:prstGeom>
              <a:blipFill>
                <a:blip r:embed="rId13"/>
                <a:stretch>
                  <a:fillRect t="-106557" b="-162295"/>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9B08655A-239B-3E9D-C972-0CAB2E2F8989}"/>
              </a:ext>
            </a:extLst>
          </p:cNvPr>
          <p:cNvSpPr txBox="1"/>
          <p:nvPr/>
        </p:nvSpPr>
        <p:spPr>
          <a:xfrm>
            <a:off x="2316408" y="6141649"/>
            <a:ext cx="3026277" cy="461665"/>
          </a:xfrm>
          <a:prstGeom prst="rect">
            <a:avLst/>
          </a:prstGeom>
          <a:noFill/>
        </p:spPr>
        <p:txBody>
          <a:bodyPr wrap="square">
            <a:spAutoFit/>
          </a:bodyPr>
          <a:lstStyle/>
          <a:p>
            <a:r>
              <a:rPr lang="en-US" altLang="zh-CN" sz="1200" b="1" dirty="0">
                <a:solidFill>
                  <a:srgbClr val="C00000"/>
                </a:solidFill>
                <a:latin typeface="微软雅黑" panose="020B0503020204020204" pitchFamily="34" charset="-122"/>
                <a:ea typeface="微软雅黑" panose="020B0503020204020204" pitchFamily="34" charset="-122"/>
              </a:rPr>
              <a:t>SHAP&gt;0 Indicates positive effect,&lt;0 Negative effect.</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sp>
        <p:nvSpPr>
          <p:cNvPr id="30" name="箭头: 上弧形 29">
            <a:extLst>
              <a:ext uri="{FF2B5EF4-FFF2-40B4-BE49-F238E27FC236}">
                <a16:creationId xmlns:a16="http://schemas.microsoft.com/office/drawing/2014/main" id="{C088F83F-CDB0-F462-31E3-8F8CB823D261}"/>
              </a:ext>
            </a:extLst>
          </p:cNvPr>
          <p:cNvSpPr/>
          <p:nvPr/>
        </p:nvSpPr>
        <p:spPr>
          <a:xfrm flipH="1">
            <a:off x="5476839" y="3883476"/>
            <a:ext cx="1091121" cy="392345"/>
          </a:xfrm>
          <a:prstGeom prst="curvedDownArrow">
            <a:avLst>
              <a:gd name="adj1" fmla="val 26718"/>
              <a:gd name="adj2" fmla="val 60980"/>
              <a:gd name="adj3" fmla="val 29219"/>
            </a:avLst>
          </a:prstGeom>
          <a:solidFill>
            <a:srgbClr val="004823"/>
          </a:solidFill>
          <a:ln w="6350">
            <a:solidFill>
              <a:srgbClr val="1F8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4" name="矩形: 圆角 413">
            <a:extLst>
              <a:ext uri="{FF2B5EF4-FFF2-40B4-BE49-F238E27FC236}">
                <a16:creationId xmlns:a16="http://schemas.microsoft.com/office/drawing/2014/main" id="{EF7A781D-E977-5243-80FE-A5C259C342F7}"/>
              </a:ext>
            </a:extLst>
          </p:cNvPr>
          <p:cNvSpPr/>
          <p:nvPr/>
        </p:nvSpPr>
        <p:spPr>
          <a:xfrm>
            <a:off x="233003" y="1517008"/>
            <a:ext cx="5146717" cy="5125282"/>
          </a:xfrm>
          <a:prstGeom prst="roundRect">
            <a:avLst>
              <a:gd name="adj" fmla="val 7306"/>
            </a:avLst>
          </a:prstGeom>
          <a:noFill/>
          <a:ln>
            <a:solidFill>
              <a:srgbClr val="01472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2" name="图片 411">
            <a:extLst>
              <a:ext uri="{FF2B5EF4-FFF2-40B4-BE49-F238E27FC236}">
                <a16:creationId xmlns:a16="http://schemas.microsoft.com/office/drawing/2014/main" id="{41F21ECF-5C4A-5632-2B46-3845EC8777AC}"/>
              </a:ext>
            </a:extLst>
          </p:cNvPr>
          <p:cNvPicPr>
            <a:picLocks noChangeAspect="1"/>
          </p:cNvPicPr>
          <p:nvPr/>
        </p:nvPicPr>
        <p:blipFill rotWithShape="1">
          <a:blip r:embed="rId6"/>
          <a:srcRect l="68762" t="46580" r="9817" b="313"/>
          <a:stretch/>
        </p:blipFill>
        <p:spPr>
          <a:xfrm>
            <a:off x="1502472" y="5327049"/>
            <a:ext cx="703807" cy="1100273"/>
          </a:xfrm>
          <a:prstGeom prst="rect">
            <a:avLst/>
          </a:prstGeom>
        </p:spPr>
      </p:pic>
      <p:pic>
        <p:nvPicPr>
          <p:cNvPr id="5" name="图片 4">
            <a:extLst>
              <a:ext uri="{FF2B5EF4-FFF2-40B4-BE49-F238E27FC236}">
                <a16:creationId xmlns:a16="http://schemas.microsoft.com/office/drawing/2014/main" id="{1FCBEBCD-BC99-FE29-4C7E-79C4FF3518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61235" y="59730"/>
            <a:ext cx="2475471" cy="632364"/>
          </a:xfrm>
          <a:prstGeom prst="rect">
            <a:avLst/>
          </a:prstGeom>
        </p:spPr>
      </p:pic>
      <p:sp>
        <p:nvSpPr>
          <p:cNvPr id="7" name="文本框 6">
            <a:extLst>
              <a:ext uri="{FF2B5EF4-FFF2-40B4-BE49-F238E27FC236}">
                <a16:creationId xmlns:a16="http://schemas.microsoft.com/office/drawing/2014/main" id="{DA4C35BE-36F9-D384-EAC9-550EABD93413}"/>
              </a:ext>
            </a:extLst>
          </p:cNvPr>
          <p:cNvSpPr txBox="1"/>
          <p:nvPr/>
        </p:nvSpPr>
        <p:spPr>
          <a:xfrm>
            <a:off x="5253940" y="184694"/>
            <a:ext cx="1684119"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Method</a:t>
            </a:r>
            <a:endParaRPr lang="zh-CN" altLang="en-US" sz="2800" dirty="0">
              <a:solidFill>
                <a:schemeClr val="tx1"/>
              </a:solidFill>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8C76EE69-D23B-BD1A-F085-9FD6D67D9DEE}"/>
              </a:ext>
            </a:extLst>
          </p:cNvPr>
          <p:cNvSpPr txBox="1"/>
          <p:nvPr/>
        </p:nvSpPr>
        <p:spPr>
          <a:xfrm>
            <a:off x="417229" y="1496567"/>
            <a:ext cx="6096000" cy="464871"/>
          </a:xfrm>
          <a:prstGeom prst="rect">
            <a:avLst/>
          </a:prstGeom>
          <a:noFill/>
        </p:spPr>
        <p:txBody>
          <a:bodyPr wrap="square">
            <a:spAutoFit/>
          </a:bodyPr>
          <a:lstStyle/>
          <a:p>
            <a:pPr>
              <a:lnSpc>
                <a:spcPct val="150000"/>
              </a:lnSpc>
            </a:pPr>
            <a:r>
              <a:rPr lang="en-US" altLang="zh-CN" b="1" dirty="0" err="1">
                <a:solidFill>
                  <a:srgbClr val="C00000"/>
                </a:solidFill>
                <a:latin typeface="微软雅黑" pitchFamily="34" charset="-122"/>
                <a:ea typeface="微软雅黑" pitchFamily="34" charset="-122"/>
              </a:rPr>
              <a:t>XGBoost</a:t>
            </a:r>
            <a:r>
              <a:rPr lang="en-US" altLang="zh-CN" b="1" dirty="0">
                <a:solidFill>
                  <a:srgbClr val="C00000"/>
                </a:solidFill>
                <a:latin typeface="微软雅黑" pitchFamily="34" charset="-122"/>
                <a:ea typeface="微软雅黑" pitchFamily="34" charset="-122"/>
              </a:rPr>
              <a:t> Structure</a:t>
            </a:r>
          </a:p>
        </p:txBody>
      </p:sp>
      <p:pic>
        <p:nvPicPr>
          <p:cNvPr id="14" name="图片 13">
            <a:extLst>
              <a:ext uri="{FF2B5EF4-FFF2-40B4-BE49-F238E27FC236}">
                <a16:creationId xmlns:a16="http://schemas.microsoft.com/office/drawing/2014/main" id="{641159EA-2BCE-27CC-9E5A-20652C2E186C}"/>
              </a:ext>
            </a:extLst>
          </p:cNvPr>
          <p:cNvPicPr>
            <a:picLocks noChangeAspect="1"/>
          </p:cNvPicPr>
          <p:nvPr/>
        </p:nvPicPr>
        <p:blipFill>
          <a:blip r:embed="rId15">
            <a:extLst>
              <a:ext uri="{28A0092B-C50C-407E-A947-70E740481C1C}">
                <a14:useLocalDpi xmlns:a14="http://schemas.microsoft.com/office/drawing/2010/main" val="0"/>
              </a:ext>
            </a:extLst>
          </a:blip>
          <a:srcRect l="13576" t="23760" r="13055" b="2693"/>
          <a:stretch/>
        </p:blipFill>
        <p:spPr>
          <a:xfrm>
            <a:off x="7164135" y="4956461"/>
            <a:ext cx="2079694" cy="1563580"/>
          </a:xfrm>
          <a:prstGeom prst="rect">
            <a:avLst/>
          </a:prstGeom>
        </p:spPr>
      </p:pic>
      <p:pic>
        <p:nvPicPr>
          <p:cNvPr id="2" name="图片 1">
            <a:extLst>
              <a:ext uri="{FF2B5EF4-FFF2-40B4-BE49-F238E27FC236}">
                <a16:creationId xmlns:a16="http://schemas.microsoft.com/office/drawing/2014/main" id="{D78AE347-4390-6D97-C861-0501D881A335}"/>
              </a:ext>
            </a:extLst>
          </p:cNvPr>
          <p:cNvPicPr>
            <a:picLocks noChangeAspect="1"/>
          </p:cNvPicPr>
          <p:nvPr/>
        </p:nvPicPr>
        <p:blipFill>
          <a:blip r:embed="rId16"/>
          <a:stretch>
            <a:fillRect/>
          </a:stretch>
        </p:blipFill>
        <p:spPr>
          <a:xfrm>
            <a:off x="26274" y="14078"/>
            <a:ext cx="2280085" cy="750334"/>
          </a:xfrm>
          <a:prstGeom prst="rect">
            <a:avLst/>
          </a:prstGeom>
        </p:spPr>
      </p:pic>
    </p:spTree>
    <p:extLst>
      <p:ext uri="{BB962C8B-B14F-4D97-AF65-F5344CB8AC3E}">
        <p14:creationId xmlns:p14="http://schemas.microsoft.com/office/powerpoint/2010/main" val="1357568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5868C-6913-42DB-425A-AFB78BA7F2DA}"/>
            </a:ext>
          </a:extLst>
        </p:cNvPr>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4D87707F-3067-CE17-DBBD-6F23E7981731}"/>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A4F80D23-ED80-3D75-0E3C-0A301FCE0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11" name="图片 10" descr="校徽完整蓝黑">
            <a:extLst>
              <a:ext uri="{FF2B5EF4-FFF2-40B4-BE49-F238E27FC236}">
                <a16:creationId xmlns:a16="http://schemas.microsoft.com/office/drawing/2014/main" id="{52B989D4-BEF8-8B74-A65B-0C2ECA858DB3}"/>
              </a:ext>
            </a:extLst>
          </p:cNvPr>
          <p:cNvPicPr>
            <a:picLocks noChangeAspect="1"/>
          </p:cNvPicPr>
          <p:nvPr>
            <p:custDataLst>
              <p:tags r:id="rId1"/>
            </p:custDataLst>
          </p:nvPr>
        </p:nvPicPr>
        <p:blipFill>
          <a:blip r:embed="rId5"/>
          <a:stretch>
            <a:fillRect/>
          </a:stretch>
        </p:blipFill>
        <p:spPr>
          <a:xfrm>
            <a:off x="0" y="-14098"/>
            <a:ext cx="2387150" cy="785746"/>
          </a:xfrm>
          <a:prstGeom prst="rect">
            <a:avLst/>
          </a:prstGeom>
        </p:spPr>
      </p:pic>
      <p:pic>
        <p:nvPicPr>
          <p:cNvPr id="8" name="图片 7">
            <a:extLst>
              <a:ext uri="{FF2B5EF4-FFF2-40B4-BE49-F238E27FC236}">
                <a16:creationId xmlns:a16="http://schemas.microsoft.com/office/drawing/2014/main" id="{388E7C62-9E2C-39C8-D465-57E3403A84A3}"/>
              </a:ext>
            </a:extLst>
          </p:cNvPr>
          <p:cNvPicPr>
            <a:picLocks noChangeAspect="1"/>
          </p:cNvPicPr>
          <p:nvPr/>
        </p:nvPicPr>
        <p:blipFill>
          <a:blip r:embed="rId6"/>
          <a:stretch>
            <a:fillRect/>
          </a:stretch>
        </p:blipFill>
        <p:spPr>
          <a:xfrm>
            <a:off x="368918" y="930947"/>
            <a:ext cx="7260856" cy="5340351"/>
          </a:xfrm>
          <a:prstGeom prst="rect">
            <a:avLst/>
          </a:prstGeom>
        </p:spPr>
      </p:pic>
      <p:sp>
        <p:nvSpPr>
          <p:cNvPr id="12" name="文本框 11">
            <a:extLst>
              <a:ext uri="{FF2B5EF4-FFF2-40B4-BE49-F238E27FC236}">
                <a16:creationId xmlns:a16="http://schemas.microsoft.com/office/drawing/2014/main" id="{C31E55F6-6965-4F97-C0D5-BA471B0C17B0}"/>
              </a:ext>
            </a:extLst>
          </p:cNvPr>
          <p:cNvSpPr txBox="1"/>
          <p:nvPr/>
        </p:nvSpPr>
        <p:spPr>
          <a:xfrm>
            <a:off x="4355223" y="173935"/>
            <a:ext cx="4565026"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Modeling process</a:t>
            </a:r>
            <a:endParaRPr lang="zh-CN" altLang="en-US" sz="2800" dirty="0">
              <a:solidFill>
                <a:schemeClr val="tx1"/>
              </a:solidFill>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C6EDA401-ACA0-777F-6D1D-99AB40451D7C}"/>
              </a:ext>
            </a:extLst>
          </p:cNvPr>
          <p:cNvSpPr txBox="1"/>
          <p:nvPr/>
        </p:nvSpPr>
        <p:spPr>
          <a:xfrm>
            <a:off x="105958" y="6352671"/>
            <a:ext cx="9219305" cy="369332"/>
          </a:xfrm>
          <a:prstGeom prst="rect">
            <a:avLst/>
          </a:prstGeom>
          <a:noFill/>
        </p:spPr>
        <p:txBody>
          <a:bodyPr wrap="square">
            <a:spAutoFit/>
          </a:bodyPr>
          <a:lstStyle/>
          <a:p>
            <a:r>
              <a:rPr lang="en-US" altLang="zh-CN" b="1" dirty="0">
                <a:latin typeface="Calibri" panose="020F0502020204030204" pitchFamily="34" charset="0"/>
                <a:cs typeface="Calibri" panose="020F0502020204030204" pitchFamily="34" charset="0"/>
              </a:rPr>
              <a:t>Modeling process of the SWAT-</a:t>
            </a:r>
            <a:r>
              <a:rPr lang="en-US" altLang="zh-CN" b="1" dirty="0" err="1">
                <a:latin typeface="Calibri" panose="020F0502020204030204" pitchFamily="34" charset="0"/>
                <a:cs typeface="Calibri" panose="020F0502020204030204" pitchFamily="34" charset="0"/>
              </a:rPr>
              <a:t>XGBoost</a:t>
            </a:r>
            <a:r>
              <a:rPr lang="en-US" altLang="zh-CN" b="1" dirty="0">
                <a:latin typeface="Calibri" panose="020F0502020204030204" pitchFamily="34" charset="0"/>
                <a:cs typeface="Calibri" panose="020F0502020204030204" pitchFamily="34" charset="0"/>
              </a:rPr>
              <a:t>-SHAP model used to identify runoff driving factors.</a:t>
            </a:r>
            <a:endParaRPr lang="zh-CN" altLang="en-US" b="1"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102B6C17-FC55-90E0-D9C3-2B4D8BE0B0CC}"/>
              </a:ext>
            </a:extLst>
          </p:cNvPr>
          <p:cNvSpPr txBox="1"/>
          <p:nvPr/>
        </p:nvSpPr>
        <p:spPr>
          <a:xfrm>
            <a:off x="7998691" y="1169457"/>
            <a:ext cx="4054764" cy="4567917"/>
          </a:xfrm>
          <a:prstGeom prst="rect">
            <a:avLst/>
          </a:prstGeom>
          <a:noFill/>
        </p:spPr>
        <p:txBody>
          <a:bodyPr wrap="square">
            <a:spAutoFit/>
          </a:bodyPr>
          <a:lstStyle/>
          <a:p>
            <a:pPr indent="457200" algn="just">
              <a:lnSpc>
                <a:spcPct val="125000"/>
              </a:lnSpc>
            </a:pPr>
            <a:r>
              <a:rPr lang="en-US" altLang="zh-CN" b="1" dirty="0">
                <a:latin typeface="Calibri" panose="020F0502020204030204" pitchFamily="34" charset="0"/>
                <a:cs typeface="Calibri" panose="020F0502020204030204" pitchFamily="34" charset="0"/>
              </a:rPr>
              <a:t>The SWAT model, by dividing the watershed </a:t>
            </a:r>
            <a:r>
              <a:rPr lang="en-US" altLang="zh-CN" b="1" dirty="0">
                <a:solidFill>
                  <a:srgbClr val="C00000"/>
                </a:solidFill>
                <a:latin typeface="Calibri" panose="020F0502020204030204" pitchFamily="34" charset="0"/>
                <a:cs typeface="Calibri" panose="020F0502020204030204" pitchFamily="34" charset="0"/>
              </a:rPr>
              <a:t>into 70 sub-watersheds and Hydrological Response Units (HRUs), </a:t>
            </a:r>
            <a:r>
              <a:rPr lang="en-US" altLang="zh-CN" b="1" dirty="0">
                <a:latin typeface="Calibri" panose="020F0502020204030204" pitchFamily="34" charset="0"/>
                <a:cs typeface="Calibri" panose="020F0502020204030204" pitchFamily="34" charset="0"/>
              </a:rPr>
              <a:t>not only provides effective spatial variability characteristics of hydrological processes for machine learning but also generates a substantial amount of sub-watershed data, thereby offering data </a:t>
            </a:r>
            <a:r>
              <a:rPr lang="en-US" altLang="zh-CN" b="1" dirty="0">
                <a:solidFill>
                  <a:srgbClr val="C00000"/>
                </a:solidFill>
                <a:latin typeface="Calibri" panose="020F0502020204030204" pitchFamily="34" charset="0"/>
                <a:cs typeface="Calibri" panose="020F0502020204030204" pitchFamily="34" charset="0"/>
              </a:rPr>
              <a:t>support for </a:t>
            </a:r>
            <a:r>
              <a:rPr lang="en-US" altLang="zh-CN" b="1" dirty="0" err="1">
                <a:solidFill>
                  <a:srgbClr val="C00000"/>
                </a:solidFill>
                <a:latin typeface="Calibri" panose="020F0502020204030204" pitchFamily="34" charset="0"/>
                <a:cs typeface="Calibri" panose="020F0502020204030204" pitchFamily="34" charset="0"/>
              </a:rPr>
              <a:t>XGBoost</a:t>
            </a:r>
            <a:r>
              <a:rPr lang="en-US" altLang="zh-CN" b="1" dirty="0">
                <a:solidFill>
                  <a:srgbClr val="C00000"/>
                </a:solidFill>
                <a:latin typeface="Calibri" panose="020F0502020204030204" pitchFamily="34" charset="0"/>
                <a:cs typeface="Calibri" panose="020F0502020204030204" pitchFamily="34" charset="0"/>
              </a:rPr>
              <a:t> machine learning models</a:t>
            </a:r>
            <a:r>
              <a:rPr lang="en-US" altLang="zh-CN" b="1" dirty="0">
                <a:latin typeface="Calibri" panose="020F0502020204030204" pitchFamily="34" charset="0"/>
                <a:cs typeface="Calibri" panose="020F0502020204030204" pitchFamily="34" charset="0"/>
              </a:rPr>
              <a:t>. This lays the foundation for subsequent using the SHAP method to interpret </a:t>
            </a:r>
            <a:r>
              <a:rPr lang="en-US" altLang="zh-CN" b="1" dirty="0" err="1">
                <a:latin typeface="Calibri" panose="020F0502020204030204" pitchFamily="34" charset="0"/>
                <a:cs typeface="Calibri" panose="020F0502020204030204" pitchFamily="34" charset="0"/>
              </a:rPr>
              <a:t>XGBoost</a:t>
            </a:r>
            <a:r>
              <a:rPr lang="en-US" altLang="zh-CN" b="1" dirty="0">
                <a:latin typeface="Calibri" panose="020F0502020204030204" pitchFamily="34" charset="0"/>
                <a:cs typeface="Calibri" panose="020F0502020204030204" pitchFamily="34" charset="0"/>
              </a:rPr>
              <a:t> simulation results to analyze the main drivers of runoff.</a:t>
            </a:r>
            <a:endParaRPr lang="zh-CN" altLang="en-US" b="1" dirty="0">
              <a:latin typeface="Calibri" panose="020F0502020204030204" pitchFamily="34" charset="0"/>
              <a:cs typeface="Calibri" panose="020F0502020204030204" pitchFamily="34" charset="0"/>
            </a:endParaRPr>
          </a:p>
        </p:txBody>
      </p:sp>
      <p:sp>
        <p:nvSpPr>
          <p:cNvPr id="2" name="矩形 1">
            <a:extLst>
              <a:ext uri="{FF2B5EF4-FFF2-40B4-BE49-F238E27FC236}">
                <a16:creationId xmlns:a16="http://schemas.microsoft.com/office/drawing/2014/main" id="{C44445A0-0D38-3F30-A2AB-6114DC35E137}"/>
              </a:ext>
            </a:extLst>
          </p:cNvPr>
          <p:cNvSpPr/>
          <p:nvPr/>
        </p:nvSpPr>
        <p:spPr>
          <a:xfrm>
            <a:off x="7934036" y="1129146"/>
            <a:ext cx="4119419" cy="5059218"/>
          </a:xfrm>
          <a:prstGeom prst="rect">
            <a:avLst/>
          </a:prstGeom>
          <a:noFill/>
          <a:ln w="19050">
            <a:solidFill>
              <a:srgbClr val="469FB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3192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D61BD-57C6-9E5A-4C9D-FD9E843F52AE}"/>
            </a:ext>
          </a:extLst>
        </p:cNvPr>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02ED530E-EB6E-C6CD-61D1-51E28CA6250A}"/>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00C30E1B-0839-C7F9-F8B1-A6FEEE941F15}"/>
              </a:ext>
            </a:extLst>
          </p:cNvPr>
          <p:cNvSpPr txBox="1"/>
          <p:nvPr/>
        </p:nvSpPr>
        <p:spPr>
          <a:xfrm>
            <a:off x="4698657" y="170693"/>
            <a:ext cx="2794685"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Modeling process</a:t>
            </a:r>
          </a:p>
        </p:txBody>
      </p:sp>
      <p:pic>
        <p:nvPicPr>
          <p:cNvPr id="5" name="图片 4">
            <a:extLst>
              <a:ext uri="{FF2B5EF4-FFF2-40B4-BE49-F238E27FC236}">
                <a16:creationId xmlns:a16="http://schemas.microsoft.com/office/drawing/2014/main" id="{0F027C48-BC7E-E36A-7B03-1C7352A45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6" name="图片 5">
            <a:extLst>
              <a:ext uri="{FF2B5EF4-FFF2-40B4-BE49-F238E27FC236}">
                <a16:creationId xmlns:a16="http://schemas.microsoft.com/office/drawing/2014/main" id="{CDAC5C41-C091-9EE7-3D16-EF24C39676EC}"/>
              </a:ext>
            </a:extLst>
          </p:cNvPr>
          <p:cNvPicPr>
            <a:picLocks noChangeAspect="1"/>
          </p:cNvPicPr>
          <p:nvPr/>
        </p:nvPicPr>
        <p:blipFill>
          <a:blip r:embed="rId4"/>
          <a:stretch>
            <a:fillRect/>
          </a:stretch>
        </p:blipFill>
        <p:spPr>
          <a:xfrm>
            <a:off x="26274" y="-5106"/>
            <a:ext cx="2389839" cy="786452"/>
          </a:xfrm>
          <a:prstGeom prst="rect">
            <a:avLst/>
          </a:prstGeom>
        </p:spPr>
      </p:pic>
      <p:pic>
        <p:nvPicPr>
          <p:cNvPr id="17" name="图片 16">
            <a:extLst>
              <a:ext uri="{FF2B5EF4-FFF2-40B4-BE49-F238E27FC236}">
                <a16:creationId xmlns:a16="http://schemas.microsoft.com/office/drawing/2014/main" id="{12AE146E-BDA2-F09E-7C5B-A9E3D037A769}"/>
              </a:ext>
            </a:extLst>
          </p:cNvPr>
          <p:cNvPicPr>
            <a:picLocks noChangeAspect="1"/>
          </p:cNvPicPr>
          <p:nvPr/>
        </p:nvPicPr>
        <p:blipFill>
          <a:blip r:embed="rId5"/>
          <a:stretch>
            <a:fillRect/>
          </a:stretch>
        </p:blipFill>
        <p:spPr>
          <a:xfrm>
            <a:off x="6370575" y="849450"/>
            <a:ext cx="4911114" cy="4589325"/>
          </a:xfrm>
          <a:prstGeom prst="rect">
            <a:avLst/>
          </a:prstGeom>
        </p:spPr>
      </p:pic>
      <p:pic>
        <p:nvPicPr>
          <p:cNvPr id="20" name="图片 19">
            <a:extLst>
              <a:ext uri="{FF2B5EF4-FFF2-40B4-BE49-F238E27FC236}">
                <a16:creationId xmlns:a16="http://schemas.microsoft.com/office/drawing/2014/main" id="{678C4019-F1D7-5420-0CA5-2B2C15D78516}"/>
              </a:ext>
            </a:extLst>
          </p:cNvPr>
          <p:cNvPicPr>
            <a:picLocks noChangeAspect="1"/>
          </p:cNvPicPr>
          <p:nvPr/>
        </p:nvPicPr>
        <p:blipFill>
          <a:blip r:embed="rId6"/>
          <a:stretch>
            <a:fillRect/>
          </a:stretch>
        </p:blipFill>
        <p:spPr>
          <a:xfrm>
            <a:off x="512942" y="849450"/>
            <a:ext cx="4440058" cy="5925549"/>
          </a:xfrm>
          <a:prstGeom prst="rect">
            <a:avLst/>
          </a:prstGeom>
        </p:spPr>
      </p:pic>
      <p:pic>
        <p:nvPicPr>
          <p:cNvPr id="7" name="图片 6">
            <a:extLst>
              <a:ext uri="{FF2B5EF4-FFF2-40B4-BE49-F238E27FC236}">
                <a16:creationId xmlns:a16="http://schemas.microsoft.com/office/drawing/2014/main" id="{3E649E24-3303-47B7-4567-073370BEC075}"/>
              </a:ext>
            </a:extLst>
          </p:cNvPr>
          <p:cNvPicPr>
            <a:picLocks noChangeAspect="1"/>
          </p:cNvPicPr>
          <p:nvPr/>
        </p:nvPicPr>
        <p:blipFill>
          <a:blip r:embed="rId7"/>
          <a:stretch>
            <a:fillRect/>
          </a:stretch>
        </p:blipFill>
        <p:spPr>
          <a:xfrm>
            <a:off x="6370575" y="5438775"/>
            <a:ext cx="5238750" cy="1419225"/>
          </a:xfrm>
          <a:prstGeom prst="rect">
            <a:avLst/>
          </a:prstGeom>
        </p:spPr>
      </p:pic>
    </p:spTree>
    <p:extLst>
      <p:ext uri="{BB962C8B-B14F-4D97-AF65-F5344CB8AC3E}">
        <p14:creationId xmlns:p14="http://schemas.microsoft.com/office/powerpoint/2010/main" val="218465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180E6-6CE8-BD19-FEF0-0726AD7AB978}"/>
            </a:ext>
          </a:extLst>
        </p:cNvPr>
        <p:cNvGrpSpPr/>
        <p:nvPr/>
      </p:nvGrpSpPr>
      <p:grpSpPr>
        <a:xfrm>
          <a:off x="0" y="0"/>
          <a:ext cx="0" cy="0"/>
          <a:chOff x="0" y="0"/>
          <a:chExt cx="0" cy="0"/>
        </a:xfrm>
      </p:grpSpPr>
      <p:cxnSp>
        <p:nvCxnSpPr>
          <p:cNvPr id="143" name="直接连接符 142">
            <a:extLst>
              <a:ext uri="{FF2B5EF4-FFF2-40B4-BE49-F238E27FC236}">
                <a16:creationId xmlns:a16="http://schemas.microsoft.com/office/drawing/2014/main" id="{E1071672-FE1F-B366-5BF0-86BFC954A262}"/>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9BBF646F-BFF0-25BA-6FD1-EF7E9D4D6938}"/>
              </a:ext>
            </a:extLst>
          </p:cNvPr>
          <p:cNvSpPr txBox="1"/>
          <p:nvPr/>
        </p:nvSpPr>
        <p:spPr>
          <a:xfrm>
            <a:off x="5253940" y="184694"/>
            <a:ext cx="1684119"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Results</a:t>
            </a:r>
            <a:endParaRPr lang="zh-CN" altLang="en-US" sz="2800" dirty="0">
              <a:solidFill>
                <a:schemeClr val="tx1"/>
              </a:solidFill>
              <a:latin typeface="Calibri" panose="020F0502020204030204" pitchFamily="34" charset="0"/>
              <a:cs typeface="Calibri" panose="020F0502020204030204" pitchFamily="34" charset="0"/>
            </a:endParaRPr>
          </a:p>
        </p:txBody>
      </p:sp>
      <p:pic>
        <p:nvPicPr>
          <p:cNvPr id="145" name="图片 144">
            <a:extLst>
              <a:ext uri="{FF2B5EF4-FFF2-40B4-BE49-F238E27FC236}">
                <a16:creationId xmlns:a16="http://schemas.microsoft.com/office/drawing/2014/main" id="{14344C71-A48D-77C6-76AF-FDDF51C9D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3" name="图片 2">
            <a:extLst>
              <a:ext uri="{FF2B5EF4-FFF2-40B4-BE49-F238E27FC236}">
                <a16:creationId xmlns:a16="http://schemas.microsoft.com/office/drawing/2014/main" id="{9738AADD-5516-890B-1A1C-22E51DF26769}"/>
              </a:ext>
            </a:extLst>
          </p:cNvPr>
          <p:cNvPicPr>
            <a:picLocks noChangeAspect="1"/>
          </p:cNvPicPr>
          <p:nvPr/>
        </p:nvPicPr>
        <p:blipFill>
          <a:blip r:embed="rId4"/>
          <a:stretch>
            <a:fillRect/>
          </a:stretch>
        </p:blipFill>
        <p:spPr>
          <a:xfrm>
            <a:off x="75663" y="1424152"/>
            <a:ext cx="6242229" cy="5093060"/>
          </a:xfrm>
          <a:prstGeom prst="rect">
            <a:avLst/>
          </a:prstGeom>
        </p:spPr>
      </p:pic>
      <p:pic>
        <p:nvPicPr>
          <p:cNvPr id="6" name="图片 5">
            <a:extLst>
              <a:ext uri="{FF2B5EF4-FFF2-40B4-BE49-F238E27FC236}">
                <a16:creationId xmlns:a16="http://schemas.microsoft.com/office/drawing/2014/main" id="{C3568503-1AB8-0E6F-FF84-BF6EA186B46F}"/>
              </a:ext>
            </a:extLst>
          </p:cNvPr>
          <p:cNvPicPr>
            <a:picLocks noChangeAspect="1"/>
          </p:cNvPicPr>
          <p:nvPr/>
        </p:nvPicPr>
        <p:blipFill>
          <a:blip r:embed="rId5"/>
          <a:stretch>
            <a:fillRect/>
          </a:stretch>
        </p:blipFill>
        <p:spPr>
          <a:xfrm>
            <a:off x="6242229" y="1748997"/>
            <a:ext cx="5874108" cy="4206309"/>
          </a:xfrm>
          <a:prstGeom prst="rect">
            <a:avLst/>
          </a:prstGeom>
        </p:spPr>
      </p:pic>
      <p:sp>
        <p:nvSpPr>
          <p:cNvPr id="8" name="文本框 7">
            <a:extLst>
              <a:ext uri="{FF2B5EF4-FFF2-40B4-BE49-F238E27FC236}">
                <a16:creationId xmlns:a16="http://schemas.microsoft.com/office/drawing/2014/main" id="{CC4A9CA2-87EC-CAD1-70A9-7835493A9B52}"/>
              </a:ext>
            </a:extLst>
          </p:cNvPr>
          <p:cNvSpPr txBox="1"/>
          <p:nvPr/>
        </p:nvSpPr>
        <p:spPr>
          <a:xfrm>
            <a:off x="55292" y="902694"/>
            <a:ext cx="8987107" cy="400110"/>
          </a:xfrm>
          <a:prstGeom prst="rect">
            <a:avLst/>
          </a:prstGeom>
          <a:noFill/>
        </p:spPr>
        <p:txBody>
          <a:bodyPr wrap="square">
            <a:spAutoFit/>
          </a:bodyPr>
          <a:lstStyle/>
          <a:p>
            <a:r>
              <a:rPr lang="en-US" altLang="zh-CN"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1. SWAT-</a:t>
            </a:r>
            <a:r>
              <a:rPr lang="en-US" altLang="zh-CN" sz="2000" b="1" dirty="0" err="1">
                <a:solidFill>
                  <a:srgbClr val="404040"/>
                </a:solidFill>
                <a:latin typeface="Calibri" panose="020F0502020204030204" pitchFamily="34" charset="0"/>
                <a:ea typeface="微软雅黑" panose="020B0503020204020204" pitchFamily="34" charset="-122"/>
                <a:cs typeface="Calibri" panose="020F0502020204030204" pitchFamily="34" charset="0"/>
              </a:rPr>
              <a:t>XGBoost</a:t>
            </a:r>
            <a:r>
              <a:rPr lang="en-US" altLang="zh-CN"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 coupling model improves runoff simulation accuracy</a:t>
            </a:r>
            <a:endParaRPr lang="zh-CN" altLang="en-US"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a:extLst>
              <a:ext uri="{FF2B5EF4-FFF2-40B4-BE49-F238E27FC236}">
                <a16:creationId xmlns:a16="http://schemas.microsoft.com/office/drawing/2014/main" id="{3B0EB85C-D09D-27E1-83BA-37B974661BE4}"/>
              </a:ext>
            </a:extLst>
          </p:cNvPr>
          <p:cNvPicPr>
            <a:picLocks noChangeAspect="1"/>
          </p:cNvPicPr>
          <p:nvPr/>
        </p:nvPicPr>
        <p:blipFill>
          <a:blip r:embed="rId6"/>
          <a:stretch>
            <a:fillRect/>
          </a:stretch>
        </p:blipFill>
        <p:spPr>
          <a:xfrm>
            <a:off x="26274" y="-5106"/>
            <a:ext cx="2389839" cy="786452"/>
          </a:xfrm>
          <a:prstGeom prst="rect">
            <a:avLst/>
          </a:prstGeom>
        </p:spPr>
      </p:pic>
      <p:sp>
        <p:nvSpPr>
          <p:cNvPr id="7" name="文本框 6">
            <a:extLst>
              <a:ext uri="{FF2B5EF4-FFF2-40B4-BE49-F238E27FC236}">
                <a16:creationId xmlns:a16="http://schemas.microsoft.com/office/drawing/2014/main" id="{E3FFF12E-189A-45CB-51A2-E577DED88D64}"/>
              </a:ext>
            </a:extLst>
          </p:cNvPr>
          <p:cNvSpPr txBox="1"/>
          <p:nvPr/>
        </p:nvSpPr>
        <p:spPr>
          <a:xfrm>
            <a:off x="6631709" y="6187354"/>
            <a:ext cx="5484628" cy="646331"/>
          </a:xfrm>
          <a:prstGeom prst="rect">
            <a:avLst/>
          </a:prstGeom>
          <a:noFill/>
        </p:spPr>
        <p:txBody>
          <a:bodyPr wrap="square">
            <a:spAutoFit/>
          </a:bodyPr>
          <a:lstStyle/>
          <a:p>
            <a:r>
              <a:rPr lang="en-US" altLang="zh-CN" b="1" dirty="0">
                <a:latin typeface="Calibri" panose="020F0502020204030204" pitchFamily="34" charset="0"/>
                <a:cs typeface="Calibri" panose="020F0502020204030204" pitchFamily="34" charset="0"/>
              </a:rPr>
              <a:t>Runoff simulation performance of the SWAT-</a:t>
            </a:r>
            <a:r>
              <a:rPr lang="en-US" altLang="zh-CN" b="1" dirty="0" err="1">
                <a:latin typeface="Calibri" panose="020F0502020204030204" pitchFamily="34" charset="0"/>
                <a:cs typeface="Calibri" panose="020F0502020204030204" pitchFamily="34" charset="0"/>
              </a:rPr>
              <a:t>XGBoost</a:t>
            </a:r>
            <a:r>
              <a:rPr lang="en-US" altLang="zh-CN" b="1" dirty="0">
                <a:latin typeface="Calibri" panose="020F0502020204030204" pitchFamily="34" charset="0"/>
                <a:cs typeface="Calibri" panose="020F0502020204030204" pitchFamily="34" charset="0"/>
              </a:rPr>
              <a:t> model in the 70 sub-watersheds </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0272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FF784-FD06-334A-B4AF-E257C81AFF73}"/>
            </a:ext>
          </a:extLst>
        </p:cNvPr>
        <p:cNvGrpSpPr/>
        <p:nvPr/>
      </p:nvGrpSpPr>
      <p:grpSpPr>
        <a:xfrm>
          <a:off x="0" y="0"/>
          <a:ext cx="0" cy="0"/>
          <a:chOff x="0" y="0"/>
          <a:chExt cx="0" cy="0"/>
        </a:xfrm>
      </p:grpSpPr>
      <p:cxnSp>
        <p:nvCxnSpPr>
          <p:cNvPr id="143" name="直接连接符 142">
            <a:extLst>
              <a:ext uri="{FF2B5EF4-FFF2-40B4-BE49-F238E27FC236}">
                <a16:creationId xmlns:a16="http://schemas.microsoft.com/office/drawing/2014/main" id="{A0985D86-42DD-BC01-EEEA-18E344184BEB}"/>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7231DE67-DEED-36DE-8E22-E4C29D3BA3E9}"/>
              </a:ext>
            </a:extLst>
          </p:cNvPr>
          <p:cNvSpPr txBox="1"/>
          <p:nvPr/>
        </p:nvSpPr>
        <p:spPr>
          <a:xfrm>
            <a:off x="5253940" y="184694"/>
            <a:ext cx="1684119"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Results</a:t>
            </a:r>
            <a:endParaRPr lang="zh-CN" altLang="en-US" sz="2800" dirty="0">
              <a:solidFill>
                <a:schemeClr val="tx1"/>
              </a:solidFill>
              <a:latin typeface="Calibri" panose="020F0502020204030204" pitchFamily="34" charset="0"/>
              <a:cs typeface="Calibri" panose="020F0502020204030204" pitchFamily="34" charset="0"/>
            </a:endParaRPr>
          </a:p>
        </p:txBody>
      </p:sp>
      <p:pic>
        <p:nvPicPr>
          <p:cNvPr id="145" name="图片 144">
            <a:extLst>
              <a:ext uri="{FF2B5EF4-FFF2-40B4-BE49-F238E27FC236}">
                <a16:creationId xmlns:a16="http://schemas.microsoft.com/office/drawing/2014/main" id="{B47B7AAC-01DD-07D9-A134-09CB52C51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4" name="图片 3">
            <a:extLst>
              <a:ext uri="{FF2B5EF4-FFF2-40B4-BE49-F238E27FC236}">
                <a16:creationId xmlns:a16="http://schemas.microsoft.com/office/drawing/2014/main" id="{AE084970-7163-34CD-5FD0-5CC31EF13C00}"/>
              </a:ext>
            </a:extLst>
          </p:cNvPr>
          <p:cNvPicPr>
            <a:picLocks noChangeAspect="1"/>
          </p:cNvPicPr>
          <p:nvPr/>
        </p:nvPicPr>
        <p:blipFill>
          <a:blip r:embed="rId4"/>
          <a:stretch>
            <a:fillRect/>
          </a:stretch>
        </p:blipFill>
        <p:spPr>
          <a:xfrm>
            <a:off x="602421" y="1456106"/>
            <a:ext cx="6444925" cy="4804718"/>
          </a:xfrm>
          <a:prstGeom prst="rect">
            <a:avLst/>
          </a:prstGeom>
        </p:spPr>
      </p:pic>
      <p:sp>
        <p:nvSpPr>
          <p:cNvPr id="7" name="文本框 6">
            <a:extLst>
              <a:ext uri="{FF2B5EF4-FFF2-40B4-BE49-F238E27FC236}">
                <a16:creationId xmlns:a16="http://schemas.microsoft.com/office/drawing/2014/main" id="{9D51317D-AAB7-CCC6-D9B2-6A16F47DF160}"/>
              </a:ext>
            </a:extLst>
          </p:cNvPr>
          <p:cNvSpPr txBox="1"/>
          <p:nvPr/>
        </p:nvSpPr>
        <p:spPr>
          <a:xfrm>
            <a:off x="1479585" y="6342595"/>
            <a:ext cx="6096000" cy="369332"/>
          </a:xfrm>
          <a:prstGeom prst="rect">
            <a:avLst/>
          </a:prstGeom>
          <a:noFill/>
        </p:spPr>
        <p:txBody>
          <a:bodyPr wrap="square">
            <a:spAutoFit/>
          </a:bodyPr>
          <a:lstStyle/>
          <a:p>
            <a:r>
              <a:rPr lang="en-US" altLang="zh-CN" b="1" dirty="0">
                <a:latin typeface="Calibri" panose="020F0502020204030204" pitchFamily="34" charset="0"/>
                <a:cs typeface="Calibri" panose="020F0502020204030204" pitchFamily="34" charset="0"/>
              </a:rPr>
              <a:t>Importance ranking of the variables on the runoff</a:t>
            </a:r>
            <a:endParaRPr lang="zh-CN" altLang="en-US" b="1"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D9BF7A1A-46C1-C187-57A0-E6A164C10628}"/>
              </a:ext>
            </a:extLst>
          </p:cNvPr>
          <p:cNvSpPr txBox="1"/>
          <p:nvPr/>
        </p:nvSpPr>
        <p:spPr>
          <a:xfrm>
            <a:off x="158886" y="893162"/>
            <a:ext cx="10752388" cy="400110"/>
          </a:xfrm>
          <a:prstGeom prst="rect">
            <a:avLst/>
          </a:prstGeom>
          <a:noFill/>
        </p:spPr>
        <p:txBody>
          <a:bodyPr wrap="square">
            <a:spAutoFit/>
          </a:bodyPr>
          <a:lstStyle/>
          <a:p>
            <a:r>
              <a:rPr lang="en-US" altLang="zh-CN"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2. Explaining </a:t>
            </a:r>
            <a:r>
              <a:rPr lang="en-US" altLang="zh-CN" sz="2000" b="1" dirty="0" err="1">
                <a:solidFill>
                  <a:srgbClr val="404040"/>
                </a:solidFill>
                <a:latin typeface="Calibri" panose="020F0502020204030204" pitchFamily="34" charset="0"/>
                <a:ea typeface="微软雅黑" panose="020B0503020204020204" pitchFamily="34" charset="-122"/>
                <a:cs typeface="Calibri" panose="020F0502020204030204" pitchFamily="34" charset="0"/>
              </a:rPr>
              <a:t>XGBoost</a:t>
            </a:r>
            <a:r>
              <a:rPr lang="en-US" altLang="zh-CN"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 with SHAP to reveal the dynamic drivers of runoff</a:t>
            </a:r>
            <a:endParaRPr lang="zh-CN" altLang="en-US"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2" name="图片 11">
            <a:extLst>
              <a:ext uri="{FF2B5EF4-FFF2-40B4-BE49-F238E27FC236}">
                <a16:creationId xmlns:a16="http://schemas.microsoft.com/office/drawing/2014/main" id="{B296DC14-57F1-68EF-03F7-4340333AF058}"/>
              </a:ext>
            </a:extLst>
          </p:cNvPr>
          <p:cNvPicPr>
            <a:picLocks noChangeAspect="1"/>
          </p:cNvPicPr>
          <p:nvPr/>
        </p:nvPicPr>
        <p:blipFill>
          <a:blip r:embed="rId5"/>
          <a:stretch>
            <a:fillRect/>
          </a:stretch>
        </p:blipFill>
        <p:spPr>
          <a:xfrm>
            <a:off x="26274" y="-5106"/>
            <a:ext cx="2389839" cy="786452"/>
          </a:xfrm>
          <a:prstGeom prst="rect">
            <a:avLst/>
          </a:prstGeom>
        </p:spPr>
      </p:pic>
      <p:sp>
        <p:nvSpPr>
          <p:cNvPr id="3" name="文本框 2">
            <a:extLst>
              <a:ext uri="{FF2B5EF4-FFF2-40B4-BE49-F238E27FC236}">
                <a16:creationId xmlns:a16="http://schemas.microsoft.com/office/drawing/2014/main" id="{D9484D21-6279-146F-08A9-23D6792800A8}"/>
              </a:ext>
            </a:extLst>
          </p:cNvPr>
          <p:cNvSpPr txBox="1"/>
          <p:nvPr/>
        </p:nvSpPr>
        <p:spPr>
          <a:xfrm>
            <a:off x="7477311" y="1709476"/>
            <a:ext cx="4209724" cy="4093428"/>
          </a:xfrm>
          <a:prstGeom prst="rect">
            <a:avLst/>
          </a:prstGeom>
          <a:noFill/>
        </p:spPr>
        <p:txBody>
          <a:bodyPr wrap="square">
            <a:spAutoFit/>
          </a:bodyPr>
          <a:lstStyle/>
          <a:p>
            <a:pPr indent="457200" algn="just"/>
            <a:r>
              <a:rPr lang="en-US" altLang="zh-CN" sz="2000" b="1" dirty="0">
                <a:latin typeface="Calibri" panose="020F0502020204030204" pitchFamily="34" charset="0"/>
                <a:cs typeface="Calibri" panose="020F0502020204030204" pitchFamily="34" charset="0"/>
              </a:rPr>
              <a:t>Although the </a:t>
            </a:r>
            <a:r>
              <a:rPr lang="en-US" altLang="zh-CN" sz="2000" b="1" dirty="0" err="1">
                <a:latin typeface="Calibri" panose="020F0502020204030204" pitchFamily="34" charset="0"/>
                <a:cs typeface="Calibri" panose="020F0502020204030204" pitchFamily="34" charset="0"/>
              </a:rPr>
              <a:t>XGBoost</a:t>
            </a:r>
            <a:r>
              <a:rPr lang="en-US" altLang="zh-CN" sz="2000" b="1" dirty="0">
                <a:latin typeface="Calibri" panose="020F0502020204030204" pitchFamily="34" charset="0"/>
                <a:cs typeface="Calibri" panose="020F0502020204030204" pitchFamily="34" charset="0"/>
              </a:rPr>
              <a:t> model demonstrated </a:t>
            </a:r>
            <a:r>
              <a:rPr lang="en-US" altLang="zh-CN" sz="2000" b="1" dirty="0">
                <a:solidFill>
                  <a:srgbClr val="C00000"/>
                </a:solidFill>
                <a:latin typeface="Calibri" panose="020F0502020204030204" pitchFamily="34" charset="0"/>
                <a:cs typeface="Calibri" panose="020F0502020204030204" pitchFamily="34" charset="0"/>
              </a:rPr>
              <a:t>high performance in simulating the runoff </a:t>
            </a:r>
            <a:r>
              <a:rPr lang="en-US" altLang="zh-CN" sz="2000" b="1" dirty="0">
                <a:latin typeface="Calibri" panose="020F0502020204030204" pitchFamily="34" charset="0"/>
                <a:cs typeface="Calibri" panose="020F0502020204030204" pitchFamily="34" charset="0"/>
              </a:rPr>
              <a:t>in the watershed, its </a:t>
            </a:r>
            <a:r>
              <a:rPr lang="zh-CN" altLang="zh-CN" sz="2000" b="1" dirty="0">
                <a:solidFill>
                  <a:srgbClr val="C00000"/>
                </a:solidFill>
                <a:latin typeface="Calibri" panose="020F0502020204030204" pitchFamily="34" charset="0"/>
                <a:cs typeface="Calibri" panose="020F0502020204030204" pitchFamily="34" charset="0"/>
              </a:rPr>
              <a:t>“</a:t>
            </a:r>
            <a:r>
              <a:rPr lang="en-US" altLang="zh-CN" sz="2000" b="1" dirty="0">
                <a:solidFill>
                  <a:srgbClr val="C00000"/>
                </a:solidFill>
                <a:latin typeface="Calibri" panose="020F0502020204030204" pitchFamily="34" charset="0"/>
                <a:cs typeface="Calibri" panose="020F0502020204030204" pitchFamily="34" charset="0"/>
              </a:rPr>
              <a:t>black box</a:t>
            </a:r>
            <a:r>
              <a:rPr lang="zh-CN" altLang="zh-CN" sz="2000" b="1" dirty="0">
                <a:solidFill>
                  <a:srgbClr val="C00000"/>
                </a:solidFill>
                <a:latin typeface="Calibri" panose="020F0502020204030204" pitchFamily="34" charset="0"/>
                <a:cs typeface="Calibri" panose="020F0502020204030204" pitchFamily="34" charset="0"/>
              </a:rPr>
              <a:t>”</a:t>
            </a:r>
            <a:r>
              <a:rPr lang="en-US" altLang="zh-CN" sz="2000" b="1" dirty="0">
                <a:solidFill>
                  <a:srgbClr val="C00000"/>
                </a:solidFill>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nature makes understanding its internal workings challenging, </a:t>
            </a:r>
            <a:r>
              <a:rPr lang="en-US" altLang="zh-CN" sz="2000" b="1" dirty="0">
                <a:solidFill>
                  <a:srgbClr val="C00000"/>
                </a:solidFill>
                <a:latin typeface="Calibri" panose="020F0502020204030204" pitchFamily="34" charset="0"/>
                <a:cs typeface="Calibri" panose="020F0502020204030204" pitchFamily="34" charset="0"/>
              </a:rPr>
              <a:t>affecting its reliability</a:t>
            </a:r>
            <a:r>
              <a:rPr lang="en-US" altLang="zh-CN" sz="2000" b="1" dirty="0">
                <a:latin typeface="Calibri" panose="020F0502020204030204" pitchFamily="34" charset="0"/>
                <a:cs typeface="Calibri" panose="020F0502020204030204" pitchFamily="34" charset="0"/>
              </a:rPr>
              <a:t>. Therefore, the </a:t>
            </a:r>
            <a:r>
              <a:rPr lang="en-US" altLang="zh-CN" sz="2000" b="1" dirty="0">
                <a:solidFill>
                  <a:srgbClr val="C00000"/>
                </a:solidFill>
                <a:latin typeface="Calibri" panose="020F0502020204030204" pitchFamily="34" charset="0"/>
                <a:cs typeface="Calibri" panose="020F0502020204030204" pitchFamily="34" charset="0"/>
              </a:rPr>
              <a:t>SHAP</a:t>
            </a:r>
            <a:r>
              <a:rPr lang="en-US" altLang="zh-CN" sz="2000" b="1" dirty="0">
                <a:latin typeface="Calibri" panose="020F0502020204030204" pitchFamily="34" charset="0"/>
                <a:cs typeface="Calibri" panose="020F0502020204030204" pitchFamily="34" charset="0"/>
              </a:rPr>
              <a:t> method was employed in this study to </a:t>
            </a:r>
            <a:r>
              <a:rPr lang="en-US" altLang="zh-CN" sz="2000" b="1" dirty="0">
                <a:solidFill>
                  <a:srgbClr val="C00000"/>
                </a:solidFill>
                <a:latin typeface="Calibri" panose="020F0502020204030204" pitchFamily="34" charset="0"/>
                <a:cs typeface="Calibri" panose="020F0502020204030204" pitchFamily="34" charset="0"/>
              </a:rPr>
              <a:t>enhance the interpretability of the </a:t>
            </a:r>
            <a:r>
              <a:rPr lang="en-US" altLang="zh-CN" sz="2000" b="1" dirty="0" err="1">
                <a:solidFill>
                  <a:srgbClr val="C00000"/>
                </a:solidFill>
                <a:latin typeface="Calibri" panose="020F0502020204030204" pitchFamily="34" charset="0"/>
                <a:cs typeface="Calibri" panose="020F0502020204030204" pitchFamily="34" charset="0"/>
              </a:rPr>
              <a:t>XGBoost</a:t>
            </a:r>
            <a:r>
              <a:rPr lang="en-US" altLang="zh-CN" sz="2000" b="1" dirty="0">
                <a:solidFill>
                  <a:srgbClr val="C00000"/>
                </a:solidFill>
                <a:latin typeface="Calibri" panose="020F0502020204030204" pitchFamily="34" charset="0"/>
                <a:cs typeface="Calibri" panose="020F0502020204030204" pitchFamily="34" charset="0"/>
              </a:rPr>
              <a:t> model</a:t>
            </a:r>
            <a:r>
              <a:rPr lang="en-US" altLang="zh-CN" sz="2000" b="1" dirty="0">
                <a:latin typeface="Calibri" panose="020F0502020204030204" pitchFamily="34" charset="0"/>
                <a:cs typeface="Calibri" panose="020F0502020204030204" pitchFamily="34" charset="0"/>
              </a:rPr>
              <a:t>. The specific contributions of different feature variables in runoff simulation were revealed. </a:t>
            </a:r>
            <a:endParaRPr lang="zh-CN" altLang="en-US" sz="2000" b="1" dirty="0">
              <a:latin typeface="Calibri" panose="020F0502020204030204" pitchFamily="34" charset="0"/>
              <a:cs typeface="Calibri" panose="020F0502020204030204" pitchFamily="34" charset="0"/>
            </a:endParaRPr>
          </a:p>
        </p:txBody>
      </p:sp>
      <p:sp>
        <p:nvSpPr>
          <p:cNvPr id="2" name="矩形 1">
            <a:extLst>
              <a:ext uri="{FF2B5EF4-FFF2-40B4-BE49-F238E27FC236}">
                <a16:creationId xmlns:a16="http://schemas.microsoft.com/office/drawing/2014/main" id="{B2563CAA-C4CD-1F25-7EB1-D35E44B2D5CA}"/>
              </a:ext>
            </a:extLst>
          </p:cNvPr>
          <p:cNvSpPr/>
          <p:nvPr/>
        </p:nvSpPr>
        <p:spPr>
          <a:xfrm>
            <a:off x="7380514" y="1490435"/>
            <a:ext cx="4403319" cy="4223734"/>
          </a:xfrm>
          <a:prstGeom prst="rect">
            <a:avLst/>
          </a:prstGeom>
          <a:noFill/>
          <a:ln w="19050">
            <a:solidFill>
              <a:srgbClr val="469FB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3594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A0F4-D988-4863-8F23-40287B788440}"/>
            </a:ext>
          </a:extLst>
        </p:cNvPr>
        <p:cNvGrpSpPr/>
        <p:nvPr/>
      </p:nvGrpSpPr>
      <p:grpSpPr>
        <a:xfrm>
          <a:off x="0" y="0"/>
          <a:ext cx="0" cy="0"/>
          <a:chOff x="0" y="0"/>
          <a:chExt cx="0" cy="0"/>
        </a:xfrm>
      </p:grpSpPr>
      <p:cxnSp>
        <p:nvCxnSpPr>
          <p:cNvPr id="143" name="直接连接符 142">
            <a:extLst>
              <a:ext uri="{FF2B5EF4-FFF2-40B4-BE49-F238E27FC236}">
                <a16:creationId xmlns:a16="http://schemas.microsoft.com/office/drawing/2014/main" id="{3F7C5F67-63D2-3F33-6BBA-72E6113007DB}"/>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BF7F0ED0-D989-E51C-F84A-7310A525C8CE}"/>
              </a:ext>
            </a:extLst>
          </p:cNvPr>
          <p:cNvSpPr txBox="1"/>
          <p:nvPr/>
        </p:nvSpPr>
        <p:spPr>
          <a:xfrm>
            <a:off x="5253940" y="184694"/>
            <a:ext cx="1684119"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Results</a:t>
            </a:r>
            <a:endParaRPr lang="zh-CN" altLang="en-US" sz="2800" dirty="0">
              <a:solidFill>
                <a:schemeClr val="tx1"/>
              </a:solidFill>
              <a:latin typeface="Calibri" panose="020F0502020204030204" pitchFamily="34" charset="0"/>
              <a:cs typeface="Calibri" panose="020F0502020204030204" pitchFamily="34" charset="0"/>
            </a:endParaRPr>
          </a:p>
        </p:txBody>
      </p:sp>
      <p:pic>
        <p:nvPicPr>
          <p:cNvPr id="145" name="图片 144">
            <a:extLst>
              <a:ext uri="{FF2B5EF4-FFF2-40B4-BE49-F238E27FC236}">
                <a16:creationId xmlns:a16="http://schemas.microsoft.com/office/drawing/2014/main" id="{FDCCA45D-2C01-83B5-CD70-52ED4E067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3" name="图片 2">
            <a:extLst>
              <a:ext uri="{FF2B5EF4-FFF2-40B4-BE49-F238E27FC236}">
                <a16:creationId xmlns:a16="http://schemas.microsoft.com/office/drawing/2014/main" id="{F016D9D4-F969-6CEF-E487-FDDCB7EFCDB8}"/>
              </a:ext>
            </a:extLst>
          </p:cNvPr>
          <p:cNvPicPr>
            <a:picLocks noChangeAspect="1"/>
          </p:cNvPicPr>
          <p:nvPr/>
        </p:nvPicPr>
        <p:blipFill>
          <a:blip r:embed="rId4"/>
          <a:stretch>
            <a:fillRect/>
          </a:stretch>
        </p:blipFill>
        <p:spPr>
          <a:xfrm>
            <a:off x="6928613" y="909729"/>
            <a:ext cx="4790985" cy="5569464"/>
          </a:xfrm>
          <a:prstGeom prst="rect">
            <a:avLst/>
          </a:prstGeom>
        </p:spPr>
      </p:pic>
      <p:sp>
        <p:nvSpPr>
          <p:cNvPr id="7" name="文本框 6">
            <a:extLst>
              <a:ext uri="{FF2B5EF4-FFF2-40B4-BE49-F238E27FC236}">
                <a16:creationId xmlns:a16="http://schemas.microsoft.com/office/drawing/2014/main" id="{6959E4EA-49BA-13DB-A3C5-3B9D5AC4FCA4}"/>
              </a:ext>
            </a:extLst>
          </p:cNvPr>
          <p:cNvSpPr txBox="1"/>
          <p:nvPr/>
        </p:nvSpPr>
        <p:spPr>
          <a:xfrm>
            <a:off x="6433760" y="6504713"/>
            <a:ext cx="6004754" cy="338554"/>
          </a:xfrm>
          <a:prstGeom prst="rect">
            <a:avLst/>
          </a:prstGeom>
          <a:noFill/>
        </p:spPr>
        <p:txBody>
          <a:bodyPr wrap="square">
            <a:spAutoFit/>
          </a:bodyPr>
          <a:lstStyle/>
          <a:p>
            <a:r>
              <a:rPr lang="en-US" altLang="zh-CN" sz="1600" b="1" dirty="0">
                <a:latin typeface="Calibri" panose="020F0502020204030204" pitchFamily="34" charset="0"/>
                <a:cs typeface="Calibri" panose="020F0502020204030204" pitchFamily="34" charset="0"/>
              </a:rPr>
              <a:t>Distribution of interactions between land use and climate variables</a:t>
            </a:r>
            <a:endParaRPr lang="zh-CN" altLang="en-US" sz="1600" b="1"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64447B0F-0623-9154-0B4F-1EEADDB91DDD}"/>
              </a:ext>
            </a:extLst>
          </p:cNvPr>
          <p:cNvSpPr txBox="1"/>
          <p:nvPr/>
        </p:nvSpPr>
        <p:spPr>
          <a:xfrm>
            <a:off x="198593" y="909728"/>
            <a:ext cx="6407753" cy="707886"/>
          </a:xfrm>
          <a:prstGeom prst="rect">
            <a:avLst/>
          </a:prstGeom>
          <a:noFill/>
        </p:spPr>
        <p:txBody>
          <a:bodyPr wrap="square">
            <a:spAutoFit/>
          </a:bodyPr>
          <a:lstStyle/>
          <a:p>
            <a:r>
              <a:rPr lang="en-US" altLang="zh-CN"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3. Interaction between land use and meteorological factors on runoff.</a:t>
            </a:r>
            <a:endParaRPr lang="zh-CN" altLang="en-US"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a:extLst>
              <a:ext uri="{FF2B5EF4-FFF2-40B4-BE49-F238E27FC236}">
                <a16:creationId xmlns:a16="http://schemas.microsoft.com/office/drawing/2014/main" id="{C6EC8F20-64EC-B6D4-1FDE-3E1DE414C39A}"/>
              </a:ext>
            </a:extLst>
          </p:cNvPr>
          <p:cNvPicPr>
            <a:picLocks noChangeAspect="1"/>
          </p:cNvPicPr>
          <p:nvPr/>
        </p:nvPicPr>
        <p:blipFill>
          <a:blip r:embed="rId5"/>
          <a:stretch>
            <a:fillRect/>
          </a:stretch>
        </p:blipFill>
        <p:spPr>
          <a:xfrm>
            <a:off x="26274" y="-5106"/>
            <a:ext cx="2389839" cy="786452"/>
          </a:xfrm>
          <a:prstGeom prst="rect">
            <a:avLst/>
          </a:prstGeom>
        </p:spPr>
      </p:pic>
      <p:pic>
        <p:nvPicPr>
          <p:cNvPr id="5" name="图片 4">
            <a:extLst>
              <a:ext uri="{FF2B5EF4-FFF2-40B4-BE49-F238E27FC236}">
                <a16:creationId xmlns:a16="http://schemas.microsoft.com/office/drawing/2014/main" id="{F74F2EB7-628E-F831-BD07-E3FC06DE1078}"/>
              </a:ext>
            </a:extLst>
          </p:cNvPr>
          <p:cNvPicPr>
            <a:picLocks noChangeAspect="1"/>
          </p:cNvPicPr>
          <p:nvPr/>
        </p:nvPicPr>
        <p:blipFill>
          <a:blip r:embed="rId6"/>
          <a:stretch>
            <a:fillRect/>
          </a:stretch>
        </p:blipFill>
        <p:spPr>
          <a:xfrm>
            <a:off x="462877" y="1728512"/>
            <a:ext cx="5690273" cy="4750680"/>
          </a:xfrm>
          <a:prstGeom prst="rect">
            <a:avLst/>
          </a:prstGeom>
        </p:spPr>
      </p:pic>
      <p:sp>
        <p:nvSpPr>
          <p:cNvPr id="10" name="文本框 9">
            <a:extLst>
              <a:ext uri="{FF2B5EF4-FFF2-40B4-BE49-F238E27FC236}">
                <a16:creationId xmlns:a16="http://schemas.microsoft.com/office/drawing/2014/main" id="{BDEEEFDA-37CF-2FA5-0338-AA9A131B1C31}"/>
              </a:ext>
            </a:extLst>
          </p:cNvPr>
          <p:cNvSpPr txBox="1"/>
          <p:nvPr/>
        </p:nvSpPr>
        <p:spPr>
          <a:xfrm>
            <a:off x="241573" y="6504029"/>
            <a:ext cx="6146800" cy="338554"/>
          </a:xfrm>
          <a:prstGeom prst="rect">
            <a:avLst/>
          </a:prstGeom>
          <a:noFill/>
        </p:spPr>
        <p:txBody>
          <a:bodyPr wrap="square">
            <a:spAutoFit/>
          </a:bodyPr>
          <a:lstStyle/>
          <a:p>
            <a:r>
              <a:rPr lang="en-US" altLang="zh-CN" sz="1600" b="1" dirty="0">
                <a:latin typeface="Calibri" panose="020F0502020204030204" pitchFamily="34" charset="0"/>
                <a:cs typeface="Calibri" panose="020F0502020204030204" pitchFamily="34" charset="0"/>
              </a:rPr>
              <a:t>SHAP values of the interaction between land use and climate variables</a:t>
            </a:r>
            <a:endParaRPr lang="zh-CN" alt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29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FAC0D-BDA9-BE10-9E8F-6105F6960ACE}"/>
            </a:ext>
          </a:extLst>
        </p:cNvPr>
        <p:cNvGrpSpPr/>
        <p:nvPr/>
      </p:nvGrpSpPr>
      <p:grpSpPr>
        <a:xfrm>
          <a:off x="0" y="0"/>
          <a:ext cx="0" cy="0"/>
          <a:chOff x="0" y="0"/>
          <a:chExt cx="0" cy="0"/>
        </a:xfrm>
      </p:grpSpPr>
      <p:cxnSp>
        <p:nvCxnSpPr>
          <p:cNvPr id="143" name="直接连接符 142">
            <a:extLst>
              <a:ext uri="{FF2B5EF4-FFF2-40B4-BE49-F238E27FC236}">
                <a16:creationId xmlns:a16="http://schemas.microsoft.com/office/drawing/2014/main" id="{285B18E2-CC08-B396-2FD0-65C93622CEB3}"/>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3F396113-71ED-E66B-4A37-B7FDA8BDDABD}"/>
              </a:ext>
            </a:extLst>
          </p:cNvPr>
          <p:cNvSpPr txBox="1"/>
          <p:nvPr/>
        </p:nvSpPr>
        <p:spPr>
          <a:xfrm>
            <a:off x="5253940" y="184694"/>
            <a:ext cx="2251760" cy="523220"/>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spcAft>
                <a:spcPts val="0"/>
              </a:spcAft>
              <a:defRPr/>
            </a:pPr>
            <a:r>
              <a:rPr lang="en-US"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rPr>
              <a:t>Conclusion</a:t>
            </a:r>
            <a:endParaRPr lang="zh-CN"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45" name="图片 144">
            <a:extLst>
              <a:ext uri="{FF2B5EF4-FFF2-40B4-BE49-F238E27FC236}">
                <a16:creationId xmlns:a16="http://schemas.microsoft.com/office/drawing/2014/main" id="{DB3A4E1C-F404-53AA-F901-B013C93F6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9" name="图片 8">
            <a:extLst>
              <a:ext uri="{FF2B5EF4-FFF2-40B4-BE49-F238E27FC236}">
                <a16:creationId xmlns:a16="http://schemas.microsoft.com/office/drawing/2014/main" id="{23DA0250-7AB0-E576-89D0-4C80F2AF1588}"/>
              </a:ext>
            </a:extLst>
          </p:cNvPr>
          <p:cNvPicPr>
            <a:picLocks noChangeAspect="1"/>
          </p:cNvPicPr>
          <p:nvPr/>
        </p:nvPicPr>
        <p:blipFill>
          <a:blip r:embed="rId3"/>
          <a:stretch>
            <a:fillRect/>
          </a:stretch>
        </p:blipFill>
        <p:spPr>
          <a:xfrm>
            <a:off x="26274" y="-5106"/>
            <a:ext cx="2389839" cy="786452"/>
          </a:xfrm>
          <a:prstGeom prst="rect">
            <a:avLst/>
          </a:prstGeom>
        </p:spPr>
      </p:pic>
      <p:sp>
        <p:nvSpPr>
          <p:cNvPr id="4" name="文本框 3">
            <a:extLst>
              <a:ext uri="{FF2B5EF4-FFF2-40B4-BE49-F238E27FC236}">
                <a16:creationId xmlns:a16="http://schemas.microsoft.com/office/drawing/2014/main" id="{DCB29419-8D62-C7AF-DBF2-0661868C81E2}"/>
              </a:ext>
            </a:extLst>
          </p:cNvPr>
          <p:cNvSpPr txBox="1"/>
          <p:nvPr/>
        </p:nvSpPr>
        <p:spPr>
          <a:xfrm>
            <a:off x="273187" y="1111508"/>
            <a:ext cx="11645626" cy="5375831"/>
          </a:xfrm>
          <a:prstGeom prst="rect">
            <a:avLst/>
          </a:prstGeom>
          <a:noFill/>
        </p:spPr>
        <p:txBody>
          <a:bodyPr wrap="square">
            <a:spAutoFit/>
          </a:bodyPr>
          <a:lstStyle/>
          <a:p>
            <a:pPr marL="285750" lvl="0" indent="-285750" algn="just">
              <a:lnSpc>
                <a:spcPct val="125000"/>
              </a:lnSpc>
              <a:spcBef>
                <a:spcPts val="800"/>
              </a:spcBef>
              <a:buFont typeface="Wingdings" panose="05000000000000000000" pitchFamily="2" charset="2"/>
              <a:buChar char="u"/>
            </a:pPr>
            <a:r>
              <a:rPr lang="en-US" altLang="zh-CN" b="1" dirty="0">
                <a:latin typeface="Calibri" panose="020F0502020204030204" pitchFamily="34" charset="0"/>
                <a:ea typeface="微软雅黑" panose="020B0503020204020204" pitchFamily="34" charset="-122"/>
                <a:cs typeface="Calibri" panose="020F0502020204030204" pitchFamily="34" charset="0"/>
              </a:rPr>
              <a:t>The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impact of land use changes </a:t>
            </a:r>
            <a:r>
              <a:rPr lang="en-US" altLang="zh-CN" b="1" dirty="0">
                <a:latin typeface="Calibri" panose="020F0502020204030204" pitchFamily="34" charset="0"/>
                <a:ea typeface="微软雅黑" panose="020B0503020204020204" pitchFamily="34" charset="-122"/>
                <a:cs typeface="Calibri" panose="020F0502020204030204" pitchFamily="34" charset="0"/>
              </a:rPr>
              <a:t>in the Yellow River Basin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on runoff </a:t>
            </a:r>
            <a:r>
              <a:rPr lang="en-US" altLang="zh-CN" b="1" dirty="0">
                <a:latin typeface="Calibri" panose="020F0502020204030204" pitchFamily="34" charset="0"/>
                <a:ea typeface="微软雅黑" panose="020B0503020204020204" pitchFamily="34" charset="-122"/>
                <a:cs typeface="Calibri" panose="020F0502020204030204" pitchFamily="34" charset="0"/>
              </a:rPr>
              <a:t>is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becoming increasingly significant</a:t>
            </a:r>
            <a:r>
              <a:rPr lang="en-US" altLang="zh-CN" b="1" dirty="0">
                <a:latin typeface="Calibri" panose="020F0502020204030204" pitchFamily="34" charset="0"/>
                <a:ea typeface="微软雅黑" panose="020B0503020204020204" pitchFamily="34" charset="-122"/>
                <a:cs typeface="Calibri" panose="020F0502020204030204" pitchFamily="34" charset="0"/>
              </a:rPr>
              <a:t>. Moreover,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SWAT-</a:t>
            </a:r>
            <a:r>
              <a:rPr lang="en-US" altLang="zh-CN"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XGBoost</a:t>
            </a:r>
            <a:r>
              <a:rPr lang="en-US" altLang="zh-CN" b="1" dirty="0">
                <a:latin typeface="Calibri" panose="020F0502020204030204" pitchFamily="34" charset="0"/>
                <a:ea typeface="微软雅黑" panose="020B0503020204020204" pitchFamily="34" charset="-122"/>
                <a:cs typeface="Calibri" panose="020F0502020204030204" pitchFamily="34" charset="0"/>
              </a:rPr>
              <a:t> not only provides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higher simulation accuracy </a:t>
            </a:r>
            <a:r>
              <a:rPr lang="en-US" altLang="zh-CN" b="1" dirty="0">
                <a:latin typeface="Calibri" panose="020F0502020204030204" pitchFamily="34" charset="0"/>
                <a:ea typeface="微软雅黑" panose="020B0503020204020204" pitchFamily="34" charset="-122"/>
                <a:cs typeface="Calibri" panose="020F0502020204030204" pitchFamily="34" charset="0"/>
              </a:rPr>
              <a:t>than the traditional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SWAT model </a:t>
            </a:r>
            <a:r>
              <a:rPr lang="en-US" altLang="zh-CN" b="1" dirty="0">
                <a:latin typeface="Calibri" panose="020F0502020204030204" pitchFamily="34" charset="0"/>
                <a:ea typeface="微软雅黑" panose="020B0503020204020204" pitchFamily="34" charset="-122"/>
                <a:cs typeface="Calibri" panose="020F0502020204030204" pitchFamily="34" charset="0"/>
              </a:rPr>
              <a:t>but also helps in gaining a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deeper understanding of hydrological processes</a:t>
            </a:r>
          </a:p>
          <a:p>
            <a:pPr marL="285750" lvl="0" indent="-285750" algn="just">
              <a:lnSpc>
                <a:spcPct val="125000"/>
              </a:lnSpc>
              <a:spcBef>
                <a:spcPts val="3000"/>
              </a:spcBef>
              <a:buFont typeface="Wingdings" panose="05000000000000000000" pitchFamily="2" charset="2"/>
              <a:buChar char="u"/>
            </a:pPr>
            <a:r>
              <a:rPr lang="en-US" altLang="zh-CN" b="1" dirty="0">
                <a:latin typeface="Calibri" panose="020F0502020204030204" pitchFamily="34" charset="0"/>
                <a:ea typeface="微软雅黑" panose="020B0503020204020204" pitchFamily="34" charset="-122"/>
                <a:cs typeface="Calibri" panose="020F0502020204030204" pitchFamily="34" charset="0"/>
              </a:rPr>
              <a:t>Notably, SUB_KM, </a:t>
            </a:r>
            <a:r>
              <a:rPr lang="en-US" altLang="zh-CN" b="1" dirty="0" err="1">
                <a:latin typeface="Calibri" panose="020F0502020204030204" pitchFamily="34" charset="0"/>
                <a:ea typeface="微软雅黑" panose="020B0503020204020204" pitchFamily="34" charset="-122"/>
                <a:cs typeface="Calibri" panose="020F0502020204030204" pitchFamily="34" charset="0"/>
              </a:rPr>
              <a:t>ATc</a:t>
            </a:r>
            <a:r>
              <a:rPr lang="en-US" altLang="zh-CN" b="1" dirty="0">
                <a:latin typeface="Calibri" panose="020F0502020204030204" pitchFamily="34" charset="0"/>
                <a:ea typeface="微软雅黑" panose="020B0503020204020204" pitchFamily="34" charset="-122"/>
                <a:cs typeface="Calibri" panose="020F0502020204030204" pitchFamily="34" charset="0"/>
              </a:rPr>
              <a:t>, and PAST are the primary factors influencing runoff in sub-watersheds. Additionally, there is a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threshold effect</a:t>
            </a:r>
            <a:r>
              <a:rPr lang="en-US" altLang="zh-CN" b="1" dirty="0">
                <a:latin typeface="Calibri" panose="020F0502020204030204" pitchFamily="34" charset="0"/>
                <a:ea typeface="微软雅黑" panose="020B0503020204020204" pitchFamily="34" charset="-122"/>
                <a:cs typeface="Calibri" panose="020F0502020204030204" pitchFamily="34" charset="0"/>
              </a:rPr>
              <a:t> in the impact of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land use combinations </a:t>
            </a:r>
            <a:r>
              <a:rPr lang="en-US" altLang="zh-CN" b="1" dirty="0">
                <a:latin typeface="Calibri" panose="020F0502020204030204" pitchFamily="34" charset="0"/>
                <a:ea typeface="微软雅黑" panose="020B0503020204020204" pitchFamily="34" charset="-122"/>
                <a:cs typeface="Calibri" panose="020F0502020204030204" pitchFamily="34" charset="0"/>
              </a:rPr>
              <a:t>on runoff. For example, when the area ratio of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AGRL reaches 30%–50%, </a:t>
            </a:r>
            <a:r>
              <a:rPr lang="en-US" altLang="zh-CN" b="1" dirty="0">
                <a:latin typeface="Calibri" panose="020F0502020204030204" pitchFamily="34" charset="0"/>
                <a:ea typeface="微软雅黑" panose="020B0503020204020204" pitchFamily="34" charset="-122"/>
                <a:cs typeface="Calibri" panose="020F0502020204030204" pitchFamily="34" charset="0"/>
              </a:rPr>
              <a:t>it significantly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enhances runoff generation</a:t>
            </a:r>
            <a:r>
              <a:rPr lang="en-US" altLang="zh-CN" b="1" dirty="0">
                <a:latin typeface="Calibri" panose="020F0502020204030204" pitchFamily="34" charset="0"/>
                <a:ea typeface="微软雅黑" panose="020B0503020204020204" pitchFamily="34" charset="-122"/>
                <a:cs typeface="Calibri" panose="020F0502020204030204" pitchFamily="34" charset="0"/>
              </a:rPr>
              <a:t>. The SHAP analysis also revealed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strong interactions </a:t>
            </a:r>
            <a:r>
              <a:rPr lang="en-US" altLang="zh-CN" b="1" dirty="0">
                <a:latin typeface="Calibri" panose="020F0502020204030204" pitchFamily="34" charset="0"/>
                <a:ea typeface="微软雅黑" panose="020B0503020204020204" pitchFamily="34" charset="-122"/>
                <a:cs typeface="Calibri" panose="020F0502020204030204" pitchFamily="34" charset="0"/>
              </a:rPr>
              <a:t>between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land use and meteorological</a:t>
            </a:r>
            <a:r>
              <a:rPr lang="en-US" altLang="zh-CN" b="1" dirty="0">
                <a:latin typeface="Calibri" panose="020F0502020204030204" pitchFamily="34" charset="0"/>
                <a:ea typeface="微软雅黑" panose="020B0503020204020204" pitchFamily="34" charset="-122"/>
                <a:cs typeface="Calibri" panose="020F0502020204030204" pitchFamily="34" charset="0"/>
              </a:rPr>
              <a:t> variables such as </a:t>
            </a:r>
            <a:r>
              <a:rPr lang="en-US" altLang="zh-CN" b="1" dirty="0" err="1">
                <a:latin typeface="Calibri" panose="020F0502020204030204" pitchFamily="34" charset="0"/>
                <a:ea typeface="微软雅黑" panose="020B0503020204020204" pitchFamily="34" charset="-122"/>
                <a:cs typeface="Calibri" panose="020F0502020204030204" pitchFamily="34" charset="0"/>
              </a:rPr>
              <a:t>MaxT</a:t>
            </a:r>
            <a:r>
              <a:rPr lang="en-US" altLang="zh-CN" b="1" dirty="0">
                <a:latin typeface="Calibri" panose="020F0502020204030204" pitchFamily="34" charset="0"/>
                <a:ea typeface="微软雅黑" panose="020B0503020204020204" pitchFamily="34" charset="-122"/>
                <a:cs typeface="Calibri" panose="020F0502020204030204" pitchFamily="34" charset="0"/>
              </a:rPr>
              <a:t>, </a:t>
            </a:r>
            <a:r>
              <a:rPr lang="en-US" altLang="zh-CN" b="1" dirty="0" err="1">
                <a:latin typeface="Calibri" panose="020F0502020204030204" pitchFamily="34" charset="0"/>
                <a:ea typeface="微软雅黑" panose="020B0503020204020204" pitchFamily="34" charset="-122"/>
                <a:cs typeface="Calibri" panose="020F0502020204030204" pitchFamily="34" charset="0"/>
              </a:rPr>
              <a:t>MinT</a:t>
            </a:r>
            <a:r>
              <a:rPr lang="en-US" altLang="zh-CN" b="1" dirty="0">
                <a:latin typeface="Calibri" panose="020F0502020204030204" pitchFamily="34" charset="0"/>
                <a:ea typeface="微软雅黑" panose="020B0503020204020204" pitchFamily="34" charset="-122"/>
                <a:cs typeface="Calibri" panose="020F0502020204030204" pitchFamily="34" charset="0"/>
              </a:rPr>
              <a:t>, PCP, and RH.</a:t>
            </a:r>
          </a:p>
          <a:p>
            <a:pPr marL="285750" lvl="0" indent="-285750" algn="just">
              <a:lnSpc>
                <a:spcPct val="125000"/>
              </a:lnSpc>
              <a:spcBef>
                <a:spcPts val="3000"/>
              </a:spcBef>
              <a:buFont typeface="Wingdings" panose="05000000000000000000" pitchFamily="2" charset="2"/>
              <a:buChar char="u"/>
            </a:pPr>
            <a:r>
              <a:rPr lang="en-US" altLang="zh-CN" b="1" dirty="0">
                <a:latin typeface="Calibri" panose="020F0502020204030204" pitchFamily="34" charset="0"/>
                <a:ea typeface="微软雅黑" panose="020B0503020204020204" pitchFamily="34" charset="-122"/>
                <a:cs typeface="Calibri" panose="020F0502020204030204" pitchFamily="34" charset="0"/>
              </a:rPr>
              <a:t>The study on the mechanisms of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interaction between meteorology and land use types provides new insights</a:t>
            </a:r>
            <a:r>
              <a:rPr lang="en-US" altLang="zh-CN" b="1" dirty="0">
                <a:latin typeface="Calibri" panose="020F0502020204030204" pitchFamily="34" charset="0"/>
                <a:ea typeface="微软雅黑" panose="020B0503020204020204" pitchFamily="34" charset="-122"/>
                <a:cs typeface="Calibri" panose="020F0502020204030204" pitchFamily="34" charset="0"/>
              </a:rPr>
              <a:t> into interdisciplinary fields of hydrology, climatology, and ecology. </a:t>
            </a:r>
          </a:p>
          <a:p>
            <a:pPr marL="285750" lvl="0" indent="-285750" algn="just">
              <a:lnSpc>
                <a:spcPct val="125000"/>
              </a:lnSpc>
              <a:spcBef>
                <a:spcPts val="3000"/>
              </a:spcBef>
              <a:buFont typeface="Wingdings" panose="05000000000000000000" pitchFamily="2" charset="2"/>
              <a:buChar char="u"/>
            </a:pP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Interpretable methods </a:t>
            </a:r>
            <a:r>
              <a:rPr lang="en-US" altLang="zh-CN" b="1" dirty="0">
                <a:latin typeface="Calibri" panose="020F0502020204030204" pitchFamily="34" charset="0"/>
                <a:ea typeface="微软雅黑" panose="020B0503020204020204" pitchFamily="34" charset="-122"/>
                <a:cs typeface="Calibri" panose="020F0502020204030204" pitchFamily="34" charset="0"/>
              </a:rPr>
              <a:t>have become a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critical link</a:t>
            </a:r>
            <a:r>
              <a:rPr lang="en-US" altLang="zh-CN" b="1" dirty="0">
                <a:latin typeface="Calibri" panose="020F0502020204030204" pitchFamily="34" charset="0"/>
                <a:ea typeface="微软雅黑" panose="020B0503020204020204" pitchFamily="34" charset="-122"/>
                <a:cs typeface="Calibri" panose="020F0502020204030204" pitchFamily="34" charset="0"/>
              </a:rPr>
              <a:t> between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traditional physical models and machine learning models</a:t>
            </a:r>
            <a:r>
              <a:rPr lang="en-US" altLang="zh-CN" b="1" dirty="0">
                <a:latin typeface="Calibri" panose="020F0502020204030204" pitchFamily="34" charset="0"/>
                <a:ea typeface="微软雅黑" panose="020B0503020204020204" pitchFamily="34" charset="-122"/>
                <a:cs typeface="Calibri" panose="020F0502020204030204" pitchFamily="34" charset="0"/>
              </a:rPr>
              <a:t>. These reverse deduction methods not only </a:t>
            </a:r>
            <a:r>
              <a:rPr lang="en-US" altLang="zh-CN" b="1" dirty="0">
                <a:solidFill>
                  <a:srgbClr val="C00000"/>
                </a:solidFill>
                <a:latin typeface="Calibri" panose="020F0502020204030204" pitchFamily="34" charset="0"/>
                <a:ea typeface="微软雅黑" panose="020B0503020204020204" pitchFamily="34" charset="-122"/>
                <a:cs typeface="Calibri" panose="020F0502020204030204" pitchFamily="34" charset="0"/>
              </a:rPr>
              <a:t>identify the dynamic drivers </a:t>
            </a:r>
            <a:r>
              <a:rPr lang="en-US" altLang="zh-CN" b="1" dirty="0">
                <a:latin typeface="Calibri" panose="020F0502020204030204" pitchFamily="34" charset="0"/>
                <a:ea typeface="微软雅黑" panose="020B0503020204020204" pitchFamily="34" charset="-122"/>
                <a:cs typeface="Calibri" panose="020F0502020204030204" pitchFamily="34" charset="0"/>
              </a:rPr>
              <a:t>of runoff but also reveal hydrological laws and interactions between variables that traditional physical methods may overlook.</a:t>
            </a:r>
            <a:endParaRPr lang="zh-CN" altLang="zh-CN" b="1"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30064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1BB67-9339-8619-3E4A-50EE859229F5}"/>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DFC7C0B3-3FE3-1BAD-06D5-364DF9A74138}"/>
              </a:ext>
            </a:extLst>
          </p:cNvPr>
          <p:cNvSpPr/>
          <p:nvPr/>
        </p:nvSpPr>
        <p:spPr>
          <a:xfrm>
            <a:off x="0" y="16390"/>
            <a:ext cx="12192000" cy="1504950"/>
          </a:xfrm>
          <a:prstGeom prst="rect">
            <a:avLst/>
          </a:prstGeom>
          <a:solidFill>
            <a:srgbClr val="469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F657D88-284D-3382-C127-C03AAC4AA16D}"/>
              </a:ext>
            </a:extLst>
          </p:cNvPr>
          <p:cNvSpPr txBox="1"/>
          <p:nvPr/>
        </p:nvSpPr>
        <p:spPr>
          <a:xfrm>
            <a:off x="1076263" y="0"/>
            <a:ext cx="10584873" cy="1849224"/>
          </a:xfrm>
          <a:prstGeom prst="rect">
            <a:avLst/>
          </a:prstGeom>
          <a:noFill/>
        </p:spPr>
        <p:txBody>
          <a:bodyPr wrap="square" rtlCol="0">
            <a:spAutoFit/>
          </a:bodyPr>
          <a:lstStyle/>
          <a:p>
            <a:pPr algn="ctr">
              <a:lnSpc>
                <a:spcPct val="150000"/>
              </a:lnSpc>
            </a:pPr>
            <a:r>
              <a:rPr lang="en-US" altLang="zh-CN" sz="20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Interpretable machine learning guided by physical mechanisms reveals drivers of runoff</a:t>
            </a:r>
          </a:p>
          <a:p>
            <a:pPr algn="ctr">
              <a:lnSpc>
                <a:spcPct val="150000"/>
              </a:lnSpc>
            </a:pPr>
            <a:r>
              <a:rPr lang="en-US" altLang="zh-CN" sz="20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 under dynamic land use changes</a:t>
            </a:r>
          </a:p>
          <a:p>
            <a:pPr algn="ctr"/>
            <a:r>
              <a:rPr lang="en-US" altLang="zh-CN" sz="1600" b="1" u="sng" dirty="0">
                <a:solidFill>
                  <a:schemeClr val="bg1"/>
                </a:solidFill>
                <a:latin typeface="Calibri" panose="020F0502020204030204" pitchFamily="34" charset="0"/>
                <a:ea typeface="微软雅黑" panose="020B0503020204020204" pitchFamily="34" charset="-122"/>
                <a:cs typeface="Calibri" panose="020F0502020204030204" pitchFamily="34" charset="0"/>
              </a:rPr>
              <a:t>Shuli Wang</a:t>
            </a:r>
            <a:r>
              <a:rPr lang="en-US" altLang="zh-CN" sz="16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 Timo Vesala, Wei Wang</a:t>
            </a:r>
          </a:p>
          <a:p>
            <a:pPr algn="ctr">
              <a:spcBef>
                <a:spcPts val="500"/>
              </a:spcBef>
            </a:pPr>
            <a:r>
              <a:rPr lang="en-US" altLang="zh-CN" sz="16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Contant:20220290011@chd.edu.cn</a:t>
            </a:r>
          </a:p>
          <a:p>
            <a:endParaRPr lang="zh-CN" altLang="en-US" dirty="0"/>
          </a:p>
        </p:txBody>
      </p:sp>
      <p:pic>
        <p:nvPicPr>
          <p:cNvPr id="2" name="图片 1" descr="校徽完整蓝黑">
            <a:extLst>
              <a:ext uri="{FF2B5EF4-FFF2-40B4-BE49-F238E27FC236}">
                <a16:creationId xmlns:a16="http://schemas.microsoft.com/office/drawing/2014/main" id="{D484906D-6C54-76D9-BEBA-D413B3B10CAA}"/>
              </a:ext>
            </a:extLst>
          </p:cNvPr>
          <p:cNvPicPr>
            <a:picLocks noChangeAspect="1"/>
          </p:cNvPicPr>
          <p:nvPr>
            <p:custDataLst>
              <p:tags r:id="rId1"/>
            </p:custDataLst>
          </p:nvPr>
        </p:nvPicPr>
        <p:blipFill>
          <a:blip r:embed="rId4"/>
          <a:stretch>
            <a:fillRect/>
          </a:stretch>
        </p:blipFill>
        <p:spPr>
          <a:xfrm>
            <a:off x="736128" y="852770"/>
            <a:ext cx="2080962" cy="684962"/>
          </a:xfrm>
          <a:prstGeom prst="rect">
            <a:avLst/>
          </a:prstGeom>
        </p:spPr>
      </p:pic>
      <p:pic>
        <p:nvPicPr>
          <p:cNvPr id="11" name="Picture 33">
            <a:extLst>
              <a:ext uri="{FF2B5EF4-FFF2-40B4-BE49-F238E27FC236}">
                <a16:creationId xmlns:a16="http://schemas.microsoft.com/office/drawing/2014/main" id="{F766BE30-0C67-1136-93EF-B3032BD94F5A}"/>
              </a:ext>
            </a:extLst>
          </p:cNvPr>
          <p:cNvPicPr>
            <a:picLocks noChangeAspect="1"/>
          </p:cNvPicPr>
          <p:nvPr/>
        </p:nvPicPr>
        <p:blipFill>
          <a:blip r:embed="rId5"/>
          <a:stretch>
            <a:fillRect/>
          </a:stretch>
        </p:blipFill>
        <p:spPr>
          <a:xfrm>
            <a:off x="-9235" y="16389"/>
            <a:ext cx="853440" cy="724535"/>
          </a:xfrm>
          <a:prstGeom prst="rect">
            <a:avLst/>
          </a:prstGeom>
        </p:spPr>
      </p:pic>
      <p:pic>
        <p:nvPicPr>
          <p:cNvPr id="14" name="图片 13">
            <a:extLst>
              <a:ext uri="{FF2B5EF4-FFF2-40B4-BE49-F238E27FC236}">
                <a16:creationId xmlns:a16="http://schemas.microsoft.com/office/drawing/2014/main" id="{AB4E36C1-A89C-C17E-806D-C863A6AF97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931"/>
          <a:stretch>
            <a:fillRect/>
          </a:stretch>
        </p:blipFill>
        <p:spPr>
          <a:xfrm>
            <a:off x="-9235" y="740924"/>
            <a:ext cx="863195" cy="780415"/>
          </a:xfrm>
          <a:prstGeom prst="rect">
            <a:avLst/>
          </a:prstGeom>
        </p:spPr>
      </p:pic>
      <p:pic>
        <p:nvPicPr>
          <p:cNvPr id="4" name="图片 3">
            <a:extLst>
              <a:ext uri="{FF2B5EF4-FFF2-40B4-BE49-F238E27FC236}">
                <a16:creationId xmlns:a16="http://schemas.microsoft.com/office/drawing/2014/main" id="{60A8BF3E-6901-924E-ABA5-734AD01092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4226" y="929898"/>
            <a:ext cx="2227774" cy="569089"/>
          </a:xfrm>
          <a:prstGeom prst="rect">
            <a:avLst/>
          </a:prstGeom>
        </p:spPr>
      </p:pic>
      <p:pic>
        <p:nvPicPr>
          <p:cNvPr id="1026" name="Picture 2" descr="中信环境技术助力黄河流域生态保护及高质量发展_央广网">
            <a:extLst>
              <a:ext uri="{FF2B5EF4-FFF2-40B4-BE49-F238E27FC236}">
                <a16:creationId xmlns:a16="http://schemas.microsoft.com/office/drawing/2014/main" id="{0BD34F63-82AD-C6D2-3ECD-A6AF45EDA0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47552"/>
            <a:ext cx="12182765" cy="2603142"/>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307E730A-486D-6674-8E6E-5E9567FDC373}"/>
              </a:ext>
            </a:extLst>
          </p:cNvPr>
          <p:cNvSpPr txBox="1"/>
          <p:nvPr/>
        </p:nvSpPr>
        <p:spPr>
          <a:xfrm>
            <a:off x="361722" y="5821765"/>
            <a:ext cx="2002155" cy="363855"/>
          </a:xfrm>
          <a:prstGeom prst="rect">
            <a:avLst/>
          </a:prstGeom>
          <a:noFill/>
        </p:spPr>
        <p:txBody>
          <a:bodyPr wrap="square" rtlCol="0" anchor="t">
            <a:noAutofit/>
          </a:bodyPr>
          <a:lstStyle/>
          <a:p>
            <a:pPr indent="0" algn="ctr" fontAlgn="auto">
              <a:lnSpc>
                <a:spcPct val="100000"/>
              </a:lnSpc>
            </a:pPr>
            <a:r>
              <a:rPr lang="en-US" altLang="zh-CN" sz="2000" b="1" dirty="0">
                <a:solidFill>
                  <a:schemeClr val="bg1"/>
                </a:solidFill>
                <a:latin typeface="微软雅黑" panose="020B0503020204020204" charset="-122"/>
                <a:ea typeface="微软雅黑" panose="020B0503020204020204" charset="-122"/>
                <a:cs typeface="Calibri" panose="020F0502020204030204" charset="0"/>
                <a:sym typeface="+mn-ea"/>
              </a:rPr>
              <a:t>2025/05/30</a:t>
            </a:r>
            <a:endParaRPr lang="en-US" altLang="zh-CN" sz="2000" b="1" dirty="0">
              <a:solidFill>
                <a:schemeClr val="bg1"/>
              </a:solidFill>
              <a:latin typeface="微软雅黑" panose="020B0503020204020204" charset="-122"/>
              <a:ea typeface="微软雅黑" panose="020B0503020204020204" charset="-122"/>
              <a:cs typeface="Calibri" panose="020F0502020204030204" charset="0"/>
            </a:endParaRPr>
          </a:p>
          <a:p>
            <a:pPr algn="ctr">
              <a:lnSpc>
                <a:spcPct val="140000"/>
              </a:lnSpc>
            </a:pPr>
            <a:endParaRPr lang="en-US" altLang="zh-CN" sz="2000" b="1" dirty="0">
              <a:solidFill>
                <a:schemeClr val="bg1"/>
              </a:solidFill>
              <a:latin typeface="微软雅黑" panose="020B0503020204020204" charset="-122"/>
              <a:ea typeface="微软雅黑" panose="020B0503020204020204" charset="-122"/>
              <a:cs typeface="Calibri" panose="020F0502020204030204" charset="0"/>
              <a:sym typeface="+mn-ea"/>
            </a:endParaRPr>
          </a:p>
        </p:txBody>
      </p:sp>
      <p:sp>
        <p:nvSpPr>
          <p:cNvPr id="26" name="文本框 25">
            <a:extLst>
              <a:ext uri="{FF2B5EF4-FFF2-40B4-BE49-F238E27FC236}">
                <a16:creationId xmlns:a16="http://schemas.microsoft.com/office/drawing/2014/main" id="{B3EBF8E2-EDAA-7E6E-17F0-A2B54EC8601F}"/>
              </a:ext>
            </a:extLst>
          </p:cNvPr>
          <p:cNvSpPr txBox="1"/>
          <p:nvPr/>
        </p:nvSpPr>
        <p:spPr>
          <a:xfrm>
            <a:off x="1663229" y="2218006"/>
            <a:ext cx="9145905" cy="1200329"/>
          </a:xfrm>
          <a:prstGeom prst="rect">
            <a:avLst/>
          </a:prstGeom>
          <a:noFill/>
        </p:spPr>
        <p:txBody>
          <a:bodyPr wrap="square">
            <a:spAutoFit/>
          </a:bodyPr>
          <a:lstStyle/>
          <a:p>
            <a:pPr algn="ctr"/>
            <a:r>
              <a:rPr lang="en-US" altLang="zh-CN" sz="7000" b="1" dirty="0">
                <a:solidFill>
                  <a:schemeClr val="bg1"/>
                </a:solidFill>
                <a:latin typeface="Calibri" panose="020F0502020204030204" pitchFamily="34" charset="0"/>
                <a:ea typeface="微软雅黑" panose="020B0503020204020204" charset="-122"/>
                <a:cs typeface="Calibri" panose="020F0502020204030204" pitchFamily="34" charset="0"/>
              </a:rPr>
              <a:t>Thank you</a:t>
            </a:r>
          </a:p>
        </p:txBody>
      </p:sp>
      <p:pic>
        <p:nvPicPr>
          <p:cNvPr id="1028" name="Picture 4" descr="黄河湿地 - 景点介绍 - 宁夏旅游-黄沙古渡国家AAAA级旅游景区-黄河古渡-宁夏黄沙古渡生态旅游景区">
            <a:extLst>
              <a:ext uri="{FF2B5EF4-FFF2-40B4-BE49-F238E27FC236}">
                <a16:creationId xmlns:a16="http://schemas.microsoft.com/office/drawing/2014/main" id="{2B08847E-E90C-0891-59FF-E8A0E72F53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5" y="4704215"/>
            <a:ext cx="12192000" cy="2142899"/>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63EA0AEC-51D5-6E57-B313-215E4D707094}"/>
              </a:ext>
            </a:extLst>
          </p:cNvPr>
          <p:cNvSpPr txBox="1"/>
          <p:nvPr/>
        </p:nvSpPr>
        <p:spPr>
          <a:xfrm>
            <a:off x="244733" y="6442767"/>
            <a:ext cx="11982895" cy="1090802"/>
          </a:xfrm>
          <a:prstGeom prst="rect">
            <a:avLst/>
          </a:prstGeom>
          <a:noFill/>
        </p:spPr>
        <p:txBody>
          <a:bodyPr wrap="square" rtlCol="0" anchor="t">
            <a:noAutofit/>
          </a:bodyPr>
          <a:lstStyle/>
          <a:p>
            <a:pPr indent="0" algn="just" fontAlgn="auto">
              <a:lnSpc>
                <a:spcPct val="100000"/>
              </a:lnSpc>
            </a:pPr>
            <a:r>
              <a:rPr lang="en-US" altLang="zh-CN" sz="2000" b="1" dirty="0">
                <a:solidFill>
                  <a:schemeClr val="bg1"/>
                </a:solidFill>
                <a:latin typeface="Calibri" panose="020F0502020204030204" pitchFamily="34" charset="0"/>
                <a:cs typeface="Calibri" panose="020F0502020204030204" pitchFamily="34" charset="0"/>
              </a:rPr>
              <a:t>Wang, S., et al (2024). </a:t>
            </a:r>
            <a:r>
              <a:rPr lang="en-US" altLang="zh-CN" sz="2000" b="1" i="1" dirty="0">
                <a:solidFill>
                  <a:schemeClr val="bg1"/>
                </a:solidFill>
                <a:latin typeface="Calibri" panose="020F0502020204030204" pitchFamily="34" charset="0"/>
                <a:cs typeface="Calibri" panose="020F0502020204030204" pitchFamily="34" charset="0"/>
              </a:rPr>
              <a:t>Journal of Environmental Management, </a:t>
            </a:r>
            <a:r>
              <a:rPr lang="en-US" altLang="zh-CN" sz="2000" b="1" dirty="0">
                <a:solidFill>
                  <a:schemeClr val="bg1"/>
                </a:solidFill>
                <a:latin typeface="Calibri" panose="020F0502020204030204" pitchFamily="34" charset="0"/>
                <a:cs typeface="Calibri" panose="020F0502020204030204" pitchFamily="34" charset="0"/>
              </a:rPr>
              <a:t>https://doi.org/10.1016/j.jenvman.2024.121978</a:t>
            </a:r>
            <a:endPar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sym typeface="+mn-ea"/>
            </a:endParaRPr>
          </a:p>
        </p:txBody>
      </p:sp>
      <p:sp>
        <p:nvSpPr>
          <p:cNvPr id="33" name="文本框 32">
            <a:extLst>
              <a:ext uri="{FF2B5EF4-FFF2-40B4-BE49-F238E27FC236}">
                <a16:creationId xmlns:a16="http://schemas.microsoft.com/office/drawing/2014/main" id="{32017BA9-FB6A-2846-70C8-2D08C5B30FA3}"/>
              </a:ext>
            </a:extLst>
          </p:cNvPr>
          <p:cNvSpPr txBox="1"/>
          <p:nvPr/>
        </p:nvSpPr>
        <p:spPr>
          <a:xfrm>
            <a:off x="10107778" y="5985657"/>
            <a:ext cx="2328955" cy="523220"/>
          </a:xfrm>
          <a:prstGeom prst="rect">
            <a:avLst/>
          </a:prstGeom>
          <a:noFill/>
        </p:spPr>
        <p:txBody>
          <a:bodyPr wrap="square">
            <a:spAutoFit/>
          </a:bodyPr>
          <a:lstStyle/>
          <a:p>
            <a:pPr algn="ctr"/>
            <a:r>
              <a:rPr lang="en-US" altLang="zh-CN" sz="2800" b="1" dirty="0">
                <a:solidFill>
                  <a:schemeClr val="bg1"/>
                </a:solidFill>
                <a:latin typeface="Calibri" panose="020F0502020204030204" pitchFamily="34" charset="0"/>
                <a:ea typeface="微软雅黑" panose="020B0503020204020204" charset="-122"/>
                <a:cs typeface="Calibri" panose="020F0502020204030204" pitchFamily="34" charset="0"/>
              </a:rPr>
              <a:t>2025/4/30</a:t>
            </a:r>
          </a:p>
        </p:txBody>
      </p:sp>
      <p:pic>
        <p:nvPicPr>
          <p:cNvPr id="5" name="图片 4" descr="QR 代码&#10;&#10;AI 生成的内容可能不正确。">
            <a:extLst>
              <a:ext uri="{FF2B5EF4-FFF2-40B4-BE49-F238E27FC236}">
                <a16:creationId xmlns:a16="http://schemas.microsoft.com/office/drawing/2014/main" id="{409ECEBF-04FC-61E7-D55E-B547A852DE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8013" y="4576906"/>
            <a:ext cx="1333500" cy="1333500"/>
          </a:xfrm>
          <a:prstGeom prst="rect">
            <a:avLst/>
          </a:prstGeom>
        </p:spPr>
      </p:pic>
    </p:spTree>
    <p:extLst>
      <p:ext uri="{BB962C8B-B14F-4D97-AF65-F5344CB8AC3E}">
        <p14:creationId xmlns:p14="http://schemas.microsoft.com/office/powerpoint/2010/main" val="2957989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B464-C6BB-D420-3EF0-63AB18987398}"/>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A10D0CA1-A83E-A76C-4EFC-F40F26CB5976}"/>
              </a:ext>
            </a:extLst>
          </p:cNvPr>
          <p:cNvSpPr/>
          <p:nvPr/>
        </p:nvSpPr>
        <p:spPr>
          <a:xfrm>
            <a:off x="0" y="5504"/>
            <a:ext cx="12192000" cy="1504950"/>
          </a:xfrm>
          <a:prstGeom prst="rect">
            <a:avLst/>
          </a:prstGeom>
          <a:solidFill>
            <a:srgbClr val="469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892C08F-1E03-C72E-D654-FB57487114E3}"/>
              </a:ext>
            </a:extLst>
          </p:cNvPr>
          <p:cNvSpPr txBox="1"/>
          <p:nvPr/>
        </p:nvSpPr>
        <p:spPr>
          <a:xfrm>
            <a:off x="1076263" y="0"/>
            <a:ext cx="10584873" cy="1877437"/>
          </a:xfrm>
          <a:prstGeom prst="rect">
            <a:avLst/>
          </a:prstGeom>
          <a:noFill/>
        </p:spPr>
        <p:txBody>
          <a:bodyPr wrap="square" rtlCol="0">
            <a:spAutoFit/>
          </a:bodyPr>
          <a:lstStyle/>
          <a:p>
            <a:pPr algn="ctr">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Interpretable machine learning guided by physical mechanisms reveals drivers of runoff</a:t>
            </a:r>
          </a:p>
          <a:p>
            <a:pPr algn="ctr">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under dynamic land use changes</a:t>
            </a:r>
          </a:p>
          <a:p>
            <a:pPr algn="ctr">
              <a:lnSpc>
                <a:spcPct val="150000"/>
              </a:lnSpc>
            </a:pPr>
            <a:r>
              <a:rPr lang="en-US" altLang="zh-CN" sz="1400" b="1" u="sng"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Shuli Wang</a:t>
            </a:r>
            <a:r>
              <a:rPr lang="en-US" altLang="zh-CN"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Timo Vesala, Wei Wang</a:t>
            </a:r>
          </a:p>
          <a:p>
            <a:pPr algn="ctr">
              <a:lnSpc>
                <a:spcPct val="150000"/>
              </a:lnSpc>
              <a:spcBef>
                <a:spcPts val="500"/>
              </a:spcBef>
            </a:pPr>
            <a:r>
              <a:rPr lang="en-US" altLang="zh-CN"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Contant:20220290011@chd.edu.cn</a:t>
            </a:r>
          </a:p>
          <a:p>
            <a:endParaRPr lang="zh-CN" altLang="en-US" dirty="0"/>
          </a:p>
        </p:txBody>
      </p:sp>
      <p:pic>
        <p:nvPicPr>
          <p:cNvPr id="2" name="图片 1" descr="校徽完整蓝黑">
            <a:extLst>
              <a:ext uri="{FF2B5EF4-FFF2-40B4-BE49-F238E27FC236}">
                <a16:creationId xmlns:a16="http://schemas.microsoft.com/office/drawing/2014/main" id="{4CE822BF-D9D5-BC90-8B02-86AA8FB36FFF}"/>
              </a:ext>
            </a:extLst>
          </p:cNvPr>
          <p:cNvPicPr>
            <a:picLocks noChangeAspect="1"/>
          </p:cNvPicPr>
          <p:nvPr>
            <p:custDataLst>
              <p:tags r:id="rId1"/>
            </p:custDataLst>
          </p:nvPr>
        </p:nvPicPr>
        <p:blipFill>
          <a:blip r:embed="rId4"/>
          <a:stretch>
            <a:fillRect/>
          </a:stretch>
        </p:blipFill>
        <p:spPr>
          <a:xfrm>
            <a:off x="736128" y="852770"/>
            <a:ext cx="2080962" cy="684962"/>
          </a:xfrm>
          <a:prstGeom prst="rect">
            <a:avLst/>
          </a:prstGeom>
        </p:spPr>
      </p:pic>
      <p:pic>
        <p:nvPicPr>
          <p:cNvPr id="11" name="Picture 33">
            <a:extLst>
              <a:ext uri="{FF2B5EF4-FFF2-40B4-BE49-F238E27FC236}">
                <a16:creationId xmlns:a16="http://schemas.microsoft.com/office/drawing/2014/main" id="{A0A32D35-8D42-382F-C129-E9521FD41BCC}"/>
              </a:ext>
            </a:extLst>
          </p:cNvPr>
          <p:cNvPicPr>
            <a:picLocks noChangeAspect="1"/>
          </p:cNvPicPr>
          <p:nvPr/>
        </p:nvPicPr>
        <p:blipFill>
          <a:blip r:embed="rId5"/>
          <a:stretch>
            <a:fillRect/>
          </a:stretch>
        </p:blipFill>
        <p:spPr>
          <a:xfrm>
            <a:off x="-9235" y="16389"/>
            <a:ext cx="853440" cy="724535"/>
          </a:xfrm>
          <a:prstGeom prst="rect">
            <a:avLst/>
          </a:prstGeom>
        </p:spPr>
      </p:pic>
      <p:pic>
        <p:nvPicPr>
          <p:cNvPr id="14" name="图片 13">
            <a:extLst>
              <a:ext uri="{FF2B5EF4-FFF2-40B4-BE49-F238E27FC236}">
                <a16:creationId xmlns:a16="http://schemas.microsoft.com/office/drawing/2014/main" id="{1FC05FE1-15AD-56C0-B491-39C1A23A37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931"/>
          <a:stretch>
            <a:fillRect/>
          </a:stretch>
        </p:blipFill>
        <p:spPr>
          <a:xfrm>
            <a:off x="-9235" y="740924"/>
            <a:ext cx="863195" cy="780415"/>
          </a:xfrm>
          <a:prstGeom prst="rect">
            <a:avLst/>
          </a:prstGeom>
        </p:spPr>
      </p:pic>
      <p:sp>
        <p:nvSpPr>
          <p:cNvPr id="20" name="文本框 19">
            <a:extLst>
              <a:ext uri="{FF2B5EF4-FFF2-40B4-BE49-F238E27FC236}">
                <a16:creationId xmlns:a16="http://schemas.microsoft.com/office/drawing/2014/main" id="{47413EE9-4287-9F15-044A-9D9B6C042E9D}"/>
              </a:ext>
            </a:extLst>
          </p:cNvPr>
          <p:cNvSpPr txBox="1"/>
          <p:nvPr/>
        </p:nvSpPr>
        <p:spPr>
          <a:xfrm>
            <a:off x="126422" y="1524495"/>
            <a:ext cx="1367374" cy="369332"/>
          </a:xfrm>
          <a:prstGeom prst="rect">
            <a:avLst/>
          </a:prstGeom>
          <a:noFill/>
        </p:spPr>
        <p:txBody>
          <a:bodyPr wrap="square">
            <a:spAutoFit/>
          </a:bodyPr>
          <a:lstStyle/>
          <a:p>
            <a:r>
              <a:rPr lang="en-US" altLang="zh-CN" sz="1800" b="1" dirty="0">
                <a:solidFill>
                  <a:srgbClr val="469FB6"/>
                </a:solidFill>
                <a:latin typeface="Times New Roman" panose="02020603050405020304" pitchFamily="18" charset="0"/>
                <a:cs typeface="Times New Roman" panose="02020603050405020304" pitchFamily="18" charset="0"/>
              </a:rPr>
              <a:t>1. Objective</a:t>
            </a:r>
            <a:endParaRPr lang="zh-CN" altLang="en-US" b="1" dirty="0">
              <a:solidFill>
                <a:srgbClr val="469FB6"/>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BC0ADCD1-6FCB-DFE5-4F85-E3AD39E035F3}"/>
              </a:ext>
            </a:extLst>
          </p:cNvPr>
          <p:cNvSpPr txBox="1"/>
          <p:nvPr/>
        </p:nvSpPr>
        <p:spPr>
          <a:xfrm>
            <a:off x="3817905" y="3045690"/>
            <a:ext cx="2452603" cy="383310"/>
          </a:xfrm>
          <a:prstGeom prst="rect">
            <a:avLst/>
          </a:prstGeom>
          <a:noFill/>
        </p:spPr>
        <p:txBody>
          <a:bodyPr wrap="square">
            <a:spAutoFit/>
          </a:bodyPr>
          <a:lstStyle/>
          <a:p>
            <a:pPr>
              <a:lnSpc>
                <a:spcPct val="114000"/>
              </a:lnSpc>
            </a:pPr>
            <a:r>
              <a:rPr lang="en-US" altLang="zh-CN" sz="1800" b="1" dirty="0">
                <a:solidFill>
                  <a:srgbClr val="469FB6"/>
                </a:solidFill>
                <a:latin typeface="Times New Roman" panose="02020603050405020304" pitchFamily="18" charset="0"/>
                <a:cs typeface="Times New Roman" panose="02020603050405020304" pitchFamily="18" charset="0"/>
              </a:rPr>
              <a:t>3. Modeling process</a:t>
            </a:r>
          </a:p>
        </p:txBody>
      </p:sp>
      <p:sp>
        <p:nvSpPr>
          <p:cNvPr id="22" name="文本框 21">
            <a:extLst>
              <a:ext uri="{FF2B5EF4-FFF2-40B4-BE49-F238E27FC236}">
                <a16:creationId xmlns:a16="http://schemas.microsoft.com/office/drawing/2014/main" id="{65FB6E0A-E622-30BE-7C38-1A12262F480C}"/>
              </a:ext>
            </a:extLst>
          </p:cNvPr>
          <p:cNvSpPr txBox="1"/>
          <p:nvPr/>
        </p:nvSpPr>
        <p:spPr>
          <a:xfrm>
            <a:off x="7669224" y="1492065"/>
            <a:ext cx="1943565" cy="390876"/>
          </a:xfrm>
          <a:prstGeom prst="rect">
            <a:avLst/>
          </a:prstGeom>
          <a:noFill/>
        </p:spPr>
        <p:txBody>
          <a:bodyPr wrap="square">
            <a:spAutoFit/>
          </a:bodyPr>
          <a:lstStyle/>
          <a:p>
            <a:pPr>
              <a:lnSpc>
                <a:spcPct val="114000"/>
              </a:lnSpc>
            </a:pPr>
            <a:r>
              <a:rPr lang="en-US" altLang="zh-CN" b="1" dirty="0">
                <a:solidFill>
                  <a:srgbClr val="469FB6"/>
                </a:solidFill>
                <a:latin typeface="Times New Roman" panose="02020603050405020304" pitchFamily="18" charset="0"/>
                <a:cs typeface="Times New Roman" panose="02020603050405020304" pitchFamily="18" charset="0"/>
              </a:rPr>
              <a:t>4</a:t>
            </a:r>
            <a:r>
              <a:rPr lang="en-US" altLang="zh-CN" sz="1800" b="1" dirty="0">
                <a:solidFill>
                  <a:srgbClr val="469FB6"/>
                </a:solidFill>
                <a:latin typeface="Times New Roman" panose="02020603050405020304" pitchFamily="18" charset="0"/>
                <a:cs typeface="Times New Roman" panose="02020603050405020304" pitchFamily="18" charset="0"/>
              </a:rPr>
              <a:t>. Results</a:t>
            </a:r>
            <a:endParaRPr lang="zh-CN" altLang="en-US" sz="1800" b="1" dirty="0">
              <a:solidFill>
                <a:srgbClr val="469FB6"/>
              </a:solidFill>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054A1489-C519-3E89-2022-20655F553C6A}"/>
              </a:ext>
            </a:extLst>
          </p:cNvPr>
          <p:cNvPicPr>
            <a:picLocks noChangeAspect="1"/>
          </p:cNvPicPr>
          <p:nvPr/>
        </p:nvPicPr>
        <p:blipFill>
          <a:blip r:embed="rId7"/>
          <a:stretch>
            <a:fillRect/>
          </a:stretch>
        </p:blipFill>
        <p:spPr>
          <a:xfrm>
            <a:off x="3895529" y="3400077"/>
            <a:ext cx="4679182" cy="3441533"/>
          </a:xfrm>
          <a:prstGeom prst="rect">
            <a:avLst/>
          </a:prstGeom>
        </p:spPr>
      </p:pic>
      <p:pic>
        <p:nvPicPr>
          <p:cNvPr id="24" name="图片 23">
            <a:extLst>
              <a:ext uri="{FF2B5EF4-FFF2-40B4-BE49-F238E27FC236}">
                <a16:creationId xmlns:a16="http://schemas.microsoft.com/office/drawing/2014/main" id="{06C04503-A430-1F3C-1413-D3463281E6D6}"/>
              </a:ext>
            </a:extLst>
          </p:cNvPr>
          <p:cNvPicPr>
            <a:picLocks noChangeAspect="1"/>
          </p:cNvPicPr>
          <p:nvPr/>
        </p:nvPicPr>
        <p:blipFill>
          <a:blip r:embed="rId8"/>
          <a:stretch>
            <a:fillRect/>
          </a:stretch>
        </p:blipFill>
        <p:spPr>
          <a:xfrm>
            <a:off x="8710173" y="4335120"/>
            <a:ext cx="3355404" cy="2501467"/>
          </a:xfrm>
          <a:prstGeom prst="rect">
            <a:avLst/>
          </a:prstGeom>
        </p:spPr>
      </p:pic>
      <p:pic>
        <p:nvPicPr>
          <p:cNvPr id="25" name="图片 24">
            <a:extLst>
              <a:ext uri="{FF2B5EF4-FFF2-40B4-BE49-F238E27FC236}">
                <a16:creationId xmlns:a16="http://schemas.microsoft.com/office/drawing/2014/main" id="{EC48C788-CCFA-BA83-4410-BC5C9A053DE9}"/>
              </a:ext>
            </a:extLst>
          </p:cNvPr>
          <p:cNvPicPr>
            <a:picLocks noChangeAspect="1"/>
          </p:cNvPicPr>
          <p:nvPr/>
        </p:nvPicPr>
        <p:blipFill>
          <a:blip r:embed="rId9"/>
          <a:stretch>
            <a:fillRect/>
          </a:stretch>
        </p:blipFill>
        <p:spPr>
          <a:xfrm>
            <a:off x="159650" y="1850837"/>
            <a:ext cx="3683047" cy="2613840"/>
          </a:xfrm>
          <a:prstGeom prst="rect">
            <a:avLst/>
          </a:prstGeom>
        </p:spPr>
      </p:pic>
      <p:pic>
        <p:nvPicPr>
          <p:cNvPr id="27" name="图片 26">
            <a:extLst>
              <a:ext uri="{FF2B5EF4-FFF2-40B4-BE49-F238E27FC236}">
                <a16:creationId xmlns:a16="http://schemas.microsoft.com/office/drawing/2014/main" id="{D210F80C-7DB9-8578-4074-AF9A034994BD}"/>
              </a:ext>
            </a:extLst>
          </p:cNvPr>
          <p:cNvPicPr>
            <a:picLocks noChangeAspect="1"/>
          </p:cNvPicPr>
          <p:nvPr/>
        </p:nvPicPr>
        <p:blipFill>
          <a:blip r:embed="rId10"/>
          <a:stretch>
            <a:fillRect/>
          </a:stretch>
        </p:blipFill>
        <p:spPr>
          <a:xfrm>
            <a:off x="126423" y="4461163"/>
            <a:ext cx="3631916" cy="2380447"/>
          </a:xfrm>
          <a:prstGeom prst="rect">
            <a:avLst/>
          </a:prstGeom>
        </p:spPr>
      </p:pic>
      <p:sp>
        <p:nvSpPr>
          <p:cNvPr id="5" name="文本框 4">
            <a:extLst>
              <a:ext uri="{FF2B5EF4-FFF2-40B4-BE49-F238E27FC236}">
                <a16:creationId xmlns:a16="http://schemas.microsoft.com/office/drawing/2014/main" id="{6F1D4E47-EBE4-2C34-1F7B-17F26A75B4F4}"/>
              </a:ext>
            </a:extLst>
          </p:cNvPr>
          <p:cNvSpPr txBox="1"/>
          <p:nvPr/>
        </p:nvSpPr>
        <p:spPr>
          <a:xfrm>
            <a:off x="7616080" y="2725225"/>
            <a:ext cx="885419" cy="336695"/>
          </a:xfrm>
          <a:prstGeom prst="rect">
            <a:avLst/>
          </a:prstGeom>
          <a:noFill/>
        </p:spPr>
        <p:txBody>
          <a:bodyPr wrap="square">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SHAP</a:t>
            </a:r>
          </a:p>
        </p:txBody>
      </p:sp>
      <p:sp>
        <p:nvSpPr>
          <p:cNvPr id="8" name="文本框 7">
            <a:extLst>
              <a:ext uri="{FF2B5EF4-FFF2-40B4-BE49-F238E27FC236}">
                <a16:creationId xmlns:a16="http://schemas.microsoft.com/office/drawing/2014/main" id="{EFECF5FC-CD6B-1A8B-5F68-03432129D235}"/>
              </a:ext>
            </a:extLst>
          </p:cNvPr>
          <p:cNvSpPr txBox="1"/>
          <p:nvPr/>
        </p:nvSpPr>
        <p:spPr>
          <a:xfrm>
            <a:off x="5908220" y="2699441"/>
            <a:ext cx="1518931" cy="336695"/>
          </a:xfrm>
          <a:prstGeom prst="rect">
            <a:avLst/>
          </a:prstGeom>
          <a:noFill/>
        </p:spPr>
        <p:txBody>
          <a:bodyPr wrap="square">
            <a:spAutoFit/>
          </a:bodyPr>
          <a:lstStyle/>
          <a:p>
            <a:pPr>
              <a:lnSpc>
                <a:spcPct val="150000"/>
              </a:lnSpc>
            </a:pPr>
            <a:r>
              <a:rPr lang="en-US" altLang="zh-CN" sz="1200" b="1" dirty="0" err="1">
                <a:latin typeface="微软雅黑" panose="020B0503020204020204" pitchFamily="34" charset="-122"/>
                <a:ea typeface="微软雅黑" panose="020B0503020204020204" pitchFamily="34" charset="-122"/>
              </a:rPr>
              <a:t>XGBoost</a:t>
            </a:r>
            <a:endParaRPr lang="en-US" altLang="zh-CN" sz="1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116901D6-0D0C-56DB-0F79-074D9F39A689}"/>
              </a:ext>
            </a:extLst>
          </p:cNvPr>
          <p:cNvSpPr txBox="1"/>
          <p:nvPr/>
        </p:nvSpPr>
        <p:spPr>
          <a:xfrm>
            <a:off x="4150096" y="2763794"/>
            <a:ext cx="1518931" cy="336695"/>
          </a:xfrm>
          <a:prstGeom prst="rect">
            <a:avLst/>
          </a:prstGeom>
          <a:noFill/>
        </p:spPr>
        <p:txBody>
          <a:bodyPr wrap="square">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SWAT</a:t>
            </a:r>
          </a:p>
        </p:txBody>
      </p:sp>
      <p:pic>
        <p:nvPicPr>
          <p:cNvPr id="13" name="Picture 4">
            <a:extLst>
              <a:ext uri="{FF2B5EF4-FFF2-40B4-BE49-F238E27FC236}">
                <a16:creationId xmlns:a16="http://schemas.microsoft.com/office/drawing/2014/main" id="{C7374BEF-DEC7-15BB-8A50-23C8DE236A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42039" y="1859595"/>
            <a:ext cx="1359459" cy="745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e structure of the XGBoost algorithm | Download Scientific Diagram">
            <a:extLst>
              <a:ext uri="{FF2B5EF4-FFF2-40B4-BE49-F238E27FC236}">
                <a16:creationId xmlns:a16="http://schemas.microsoft.com/office/drawing/2014/main" id="{626CB128-3302-FDFA-B69E-04C8956AB1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8246" y="1916006"/>
            <a:ext cx="1530849" cy="783435"/>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FC79E96E-C372-5E2B-C563-0769D616BE70}"/>
              </a:ext>
            </a:extLst>
          </p:cNvPr>
          <p:cNvPicPr>
            <a:picLocks noChangeAspect="1"/>
          </p:cNvPicPr>
          <p:nvPr/>
        </p:nvPicPr>
        <p:blipFill>
          <a:blip r:embed="rId13">
            <a:extLst>
              <a:ext uri="{28A0092B-C50C-407E-A947-70E740481C1C}">
                <a14:useLocalDpi xmlns:a14="http://schemas.microsoft.com/office/drawing/2010/main" val="0"/>
              </a:ext>
            </a:extLst>
          </a:blip>
          <a:srcRect l="13576" t="23760" r="13055" b="2693"/>
          <a:stretch/>
        </p:blipFill>
        <p:spPr>
          <a:xfrm>
            <a:off x="3980384" y="1901009"/>
            <a:ext cx="1130810" cy="850179"/>
          </a:xfrm>
          <a:prstGeom prst="rect">
            <a:avLst/>
          </a:prstGeom>
        </p:spPr>
      </p:pic>
      <p:sp>
        <p:nvSpPr>
          <p:cNvPr id="17" name="文本框 16">
            <a:extLst>
              <a:ext uri="{FF2B5EF4-FFF2-40B4-BE49-F238E27FC236}">
                <a16:creationId xmlns:a16="http://schemas.microsoft.com/office/drawing/2014/main" id="{4ABC3FAB-1AC6-D12D-8909-3F6858E6AFE3}"/>
              </a:ext>
            </a:extLst>
          </p:cNvPr>
          <p:cNvSpPr txBox="1"/>
          <p:nvPr/>
        </p:nvSpPr>
        <p:spPr>
          <a:xfrm>
            <a:off x="3758339" y="1498987"/>
            <a:ext cx="1367374" cy="369332"/>
          </a:xfrm>
          <a:prstGeom prst="rect">
            <a:avLst/>
          </a:prstGeom>
          <a:noFill/>
        </p:spPr>
        <p:txBody>
          <a:bodyPr wrap="square">
            <a:spAutoFit/>
          </a:bodyPr>
          <a:lstStyle/>
          <a:p>
            <a:r>
              <a:rPr lang="en-US" altLang="zh-CN" sz="1800" b="1" dirty="0">
                <a:solidFill>
                  <a:srgbClr val="469FB6"/>
                </a:solidFill>
                <a:latin typeface="Times New Roman" panose="02020603050405020304" pitchFamily="18" charset="0"/>
                <a:cs typeface="Times New Roman" panose="02020603050405020304" pitchFamily="18" charset="0"/>
              </a:rPr>
              <a:t>2. Methods</a:t>
            </a:r>
            <a:endParaRPr lang="zh-CN" altLang="en-US" b="1" dirty="0">
              <a:solidFill>
                <a:srgbClr val="469FB6"/>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79C86A1B-4BBF-E3AA-7599-C205E60DB120}"/>
              </a:ext>
            </a:extLst>
          </p:cNvPr>
          <p:cNvSpPr txBox="1"/>
          <p:nvPr/>
        </p:nvSpPr>
        <p:spPr>
          <a:xfrm>
            <a:off x="5043888" y="2088631"/>
            <a:ext cx="461705" cy="400110"/>
          </a:xfrm>
          <a:prstGeom prst="rect">
            <a:avLst/>
          </a:prstGeom>
          <a:noFill/>
        </p:spPr>
        <p:txBody>
          <a:bodyPr wrap="square" rtlCol="0">
            <a:spAutoFit/>
          </a:bodyPr>
          <a:lstStyle/>
          <a:p>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a:t>
            </a:r>
            <a:endParaRPr lang="zh-CN" altLang="en-US" sz="2000"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9D312B20-2205-8735-B541-82DD32B53370}"/>
              </a:ext>
            </a:extLst>
          </p:cNvPr>
          <p:cNvSpPr txBox="1"/>
          <p:nvPr/>
        </p:nvSpPr>
        <p:spPr>
          <a:xfrm>
            <a:off x="6848824" y="2077984"/>
            <a:ext cx="461705" cy="400110"/>
          </a:xfrm>
          <a:prstGeom prst="rect">
            <a:avLst/>
          </a:prstGeom>
          <a:noFill/>
        </p:spPr>
        <p:txBody>
          <a:bodyPr wrap="square" rtlCol="0">
            <a:spAutoFit/>
          </a:bodyPr>
          <a:lstStyle/>
          <a:p>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a:t>
            </a:r>
            <a:endParaRPr lang="zh-CN" altLang="en-US" sz="2000" b="1"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4729B376-0CB7-17DE-8BD8-FDCBA911B2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4142" y="930634"/>
            <a:ext cx="2158744" cy="579240"/>
          </a:xfrm>
          <a:prstGeom prst="rect">
            <a:avLst/>
          </a:prstGeom>
        </p:spPr>
      </p:pic>
      <p:pic>
        <p:nvPicPr>
          <p:cNvPr id="4" name="图片 3">
            <a:extLst>
              <a:ext uri="{FF2B5EF4-FFF2-40B4-BE49-F238E27FC236}">
                <a16:creationId xmlns:a16="http://schemas.microsoft.com/office/drawing/2014/main" id="{13FEA085-B2F5-8EE2-9F13-AFDB406BB7C1}"/>
              </a:ext>
            </a:extLst>
          </p:cNvPr>
          <p:cNvPicPr>
            <a:picLocks noChangeAspect="1"/>
          </p:cNvPicPr>
          <p:nvPr/>
        </p:nvPicPr>
        <p:blipFill>
          <a:blip r:embed="rId15"/>
          <a:stretch>
            <a:fillRect/>
          </a:stretch>
        </p:blipFill>
        <p:spPr>
          <a:xfrm>
            <a:off x="8780514" y="1521339"/>
            <a:ext cx="3395806" cy="2770652"/>
          </a:xfrm>
          <a:prstGeom prst="rect">
            <a:avLst/>
          </a:prstGeom>
        </p:spPr>
      </p:pic>
    </p:spTree>
    <p:extLst>
      <p:ext uri="{BB962C8B-B14F-4D97-AF65-F5344CB8AC3E}">
        <p14:creationId xmlns:p14="http://schemas.microsoft.com/office/powerpoint/2010/main" val="345142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宁夏实施黄河流域生态保护修复项目-国际在线-生态中国">
            <a:extLst>
              <a:ext uri="{FF2B5EF4-FFF2-40B4-BE49-F238E27FC236}">
                <a16:creationId xmlns:a16="http://schemas.microsoft.com/office/drawing/2014/main" id="{FC49A7B0-4468-4F52-ECCE-B73EFCAD5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12192000" cy="6838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3">
            <a:extLst>
              <a:ext uri="{FF2B5EF4-FFF2-40B4-BE49-F238E27FC236}">
                <a16:creationId xmlns:a16="http://schemas.microsoft.com/office/drawing/2014/main" id="{F82545CE-F78E-CF56-933A-BD96F8D32C2A}"/>
              </a:ext>
            </a:extLst>
          </p:cNvPr>
          <p:cNvPicPr>
            <a:picLocks noChangeAspect="1"/>
          </p:cNvPicPr>
          <p:nvPr/>
        </p:nvPicPr>
        <p:blipFill>
          <a:blip r:embed="rId5"/>
          <a:stretch>
            <a:fillRect/>
          </a:stretch>
        </p:blipFill>
        <p:spPr>
          <a:xfrm>
            <a:off x="0" y="0"/>
            <a:ext cx="853440" cy="724535"/>
          </a:xfrm>
          <a:prstGeom prst="rect">
            <a:avLst/>
          </a:prstGeom>
        </p:spPr>
      </p:pic>
      <p:sp>
        <p:nvSpPr>
          <p:cNvPr id="6" name="文本框 5">
            <a:extLst>
              <a:ext uri="{FF2B5EF4-FFF2-40B4-BE49-F238E27FC236}">
                <a16:creationId xmlns:a16="http://schemas.microsoft.com/office/drawing/2014/main" id="{FDDF9B3E-9221-9EF7-9DF2-C09F5311CFCF}"/>
              </a:ext>
            </a:extLst>
          </p:cNvPr>
          <p:cNvSpPr txBox="1"/>
          <p:nvPr/>
        </p:nvSpPr>
        <p:spPr>
          <a:xfrm>
            <a:off x="3048001" y="3552373"/>
            <a:ext cx="6096000" cy="1680029"/>
          </a:xfrm>
          <a:prstGeom prst="rect">
            <a:avLst/>
          </a:prstGeom>
          <a:noFill/>
        </p:spPr>
        <p:txBody>
          <a:bodyPr wrap="square" rtlCol="0" anchor="t">
            <a:noAutofit/>
          </a:bodyPr>
          <a:lstStyle/>
          <a:p>
            <a:pPr algn="ctr">
              <a:lnSpc>
                <a:spcPct val="150000"/>
              </a:lnSpc>
            </a:pPr>
            <a:r>
              <a:rPr lang="en-US" altLang="zh-CN" sz="2000" b="1" u="sng" dirty="0">
                <a:solidFill>
                  <a:schemeClr val="bg1"/>
                </a:solidFill>
                <a:latin typeface="Calibri" panose="020F0502020204030204" pitchFamily="34" charset="0"/>
                <a:ea typeface="微软雅黑" panose="020B0503020204020204" pitchFamily="34" charset="-122"/>
                <a:cs typeface="Calibri" panose="020F0502020204030204" pitchFamily="34" charset="0"/>
              </a:rPr>
              <a:t>Shuli Wang</a:t>
            </a:r>
            <a:r>
              <a:rPr lang="en-US" altLang="zh-CN" sz="2000" b="1" u="sng" baseline="30000" dirty="0">
                <a:solidFill>
                  <a:schemeClr val="bg1"/>
                </a:solidFill>
                <a:latin typeface="Calibri" panose="020F0502020204030204" pitchFamily="34" charset="0"/>
                <a:ea typeface="微软雅黑" panose="020B0503020204020204" pitchFamily="34" charset="-122"/>
                <a:cs typeface="Calibri" panose="020F0502020204030204" pitchFamily="34" charset="0"/>
              </a:rPr>
              <a:t>1,2</a:t>
            </a:r>
            <a:r>
              <a:rPr lang="en-US" altLang="zh-CN" sz="20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 Timo Vesala</a:t>
            </a:r>
            <a:r>
              <a:rPr lang="en-US" altLang="zh-CN" sz="2000" b="1" baseline="30000" dirty="0">
                <a:solidFill>
                  <a:schemeClr val="bg1"/>
                </a:solidFill>
                <a:latin typeface="Calibri" panose="020F0502020204030204" pitchFamily="34" charset="0"/>
                <a:ea typeface="微软雅黑" panose="020B0503020204020204" pitchFamily="34" charset="-122"/>
                <a:cs typeface="Calibri" panose="020F0502020204030204" pitchFamily="34" charset="0"/>
              </a:rPr>
              <a:t>2</a:t>
            </a:r>
            <a:r>
              <a:rPr lang="en-US" altLang="zh-CN" sz="20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 Wei Wang</a:t>
            </a:r>
            <a:r>
              <a:rPr lang="en-US" altLang="zh-CN" sz="2000" b="1" baseline="30000" dirty="0">
                <a:solidFill>
                  <a:schemeClr val="bg1"/>
                </a:solidFill>
                <a:latin typeface="Calibri" panose="020F0502020204030204" pitchFamily="34" charset="0"/>
                <a:ea typeface="微软雅黑" panose="020B0503020204020204" pitchFamily="34" charset="-122"/>
                <a:cs typeface="Calibri" panose="020F0502020204030204" pitchFamily="34" charset="0"/>
              </a:rPr>
              <a:t>1</a:t>
            </a:r>
          </a:p>
          <a:p>
            <a:pPr indent="0" algn="ctr" fontAlgn="auto">
              <a:lnSpc>
                <a:spcPct val="100000"/>
              </a:lnSpc>
            </a:pPr>
            <a:r>
              <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sym typeface="+mn-ea"/>
              </a:rPr>
              <a:t>1. </a:t>
            </a:r>
            <a:r>
              <a:rPr lang="en-US" altLang="zh-CN" sz="2000" b="1" dirty="0" err="1">
                <a:solidFill>
                  <a:schemeClr val="bg1"/>
                </a:solidFill>
                <a:latin typeface="Calibri" panose="020F0502020204030204" pitchFamily="34" charset="0"/>
                <a:ea typeface="微软雅黑" panose="020B0503020204020204" charset="-122"/>
                <a:cs typeface="Calibri" panose="020F0502020204030204" pitchFamily="34" charset="0"/>
                <a:sym typeface="+mn-ea"/>
              </a:rPr>
              <a:t>Chang’an</a:t>
            </a:r>
            <a:r>
              <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sym typeface="+mn-ea"/>
              </a:rPr>
              <a:t> University, China</a:t>
            </a:r>
          </a:p>
          <a:p>
            <a:pPr indent="0" algn="ctr" fontAlgn="auto">
              <a:lnSpc>
                <a:spcPct val="100000"/>
              </a:lnSpc>
            </a:pPr>
            <a:r>
              <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rPr>
              <a:t>2. University of Helsinki</a:t>
            </a:r>
            <a:r>
              <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sym typeface="+mn-ea"/>
              </a:rPr>
              <a:t>, Finland</a:t>
            </a:r>
            <a:endPar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endParaRPr>
          </a:p>
          <a:p>
            <a:pPr algn="ctr">
              <a:lnSpc>
                <a:spcPct val="140000"/>
              </a:lnSpc>
            </a:pPr>
            <a:r>
              <a:rPr lang="en-US" altLang="zh-CN" sz="2000" b="1" dirty="0">
                <a:solidFill>
                  <a:schemeClr val="bg1"/>
                </a:solidFill>
                <a:latin typeface="Calibri" panose="020F0502020204030204" pitchFamily="34" charset="0"/>
                <a:ea typeface="微软雅黑" panose="020B0503020204020204" charset="-122"/>
                <a:cs typeface="Calibri" panose="020F0502020204030204" pitchFamily="34" charset="0"/>
                <a:sym typeface="+mn-ea"/>
              </a:rPr>
              <a:t> </a:t>
            </a:r>
          </a:p>
        </p:txBody>
      </p:sp>
      <p:sp>
        <p:nvSpPr>
          <p:cNvPr id="7" name="文本框 6">
            <a:extLst>
              <a:ext uri="{FF2B5EF4-FFF2-40B4-BE49-F238E27FC236}">
                <a16:creationId xmlns:a16="http://schemas.microsoft.com/office/drawing/2014/main" id="{DE5877D9-4C27-C71C-6973-E314AC0A0A81}"/>
              </a:ext>
            </a:extLst>
          </p:cNvPr>
          <p:cNvSpPr txBox="1"/>
          <p:nvPr/>
        </p:nvSpPr>
        <p:spPr>
          <a:xfrm>
            <a:off x="1038777" y="1735967"/>
            <a:ext cx="10325100" cy="1569660"/>
          </a:xfrm>
          <a:prstGeom prst="rect">
            <a:avLst/>
          </a:prstGeom>
          <a:noFill/>
        </p:spPr>
        <p:txBody>
          <a:bodyPr wrap="square">
            <a:spAutoFit/>
          </a:bodyPr>
          <a:lstStyle/>
          <a:p>
            <a:pPr algn="ctr"/>
            <a:r>
              <a:rPr lang="en-US" altLang="zh-CN" sz="32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Interpretable machine learning guided by physical mechanisms reveals drivers of runoff under dynamic land use changes</a:t>
            </a:r>
            <a:endParaRPr lang="en-US" altLang="zh-CN" sz="3200" b="1" dirty="0">
              <a:solidFill>
                <a:schemeClr val="bg1"/>
              </a:solidFill>
              <a:latin typeface="Calibri" panose="020F0502020204030204" pitchFamily="34" charset="0"/>
              <a:ea typeface="微软雅黑" panose="020B0503020204020204" charset="-122"/>
              <a:cs typeface="Calibri" panose="020F0502020204030204" pitchFamily="34" charset="0"/>
            </a:endParaRPr>
          </a:p>
        </p:txBody>
      </p:sp>
      <p:sp>
        <p:nvSpPr>
          <p:cNvPr id="8" name="文本框 7">
            <a:extLst>
              <a:ext uri="{FF2B5EF4-FFF2-40B4-BE49-F238E27FC236}">
                <a16:creationId xmlns:a16="http://schemas.microsoft.com/office/drawing/2014/main" id="{DCB39A11-1973-ADC9-F878-4170E2E02410}"/>
              </a:ext>
            </a:extLst>
          </p:cNvPr>
          <p:cNvSpPr txBox="1"/>
          <p:nvPr/>
        </p:nvSpPr>
        <p:spPr>
          <a:xfrm>
            <a:off x="10362800" y="6345449"/>
            <a:ext cx="2002155" cy="363855"/>
          </a:xfrm>
          <a:prstGeom prst="rect">
            <a:avLst/>
          </a:prstGeom>
          <a:noFill/>
        </p:spPr>
        <p:txBody>
          <a:bodyPr wrap="square" rtlCol="0" anchor="t">
            <a:noAutofit/>
          </a:bodyPr>
          <a:lstStyle/>
          <a:p>
            <a:pPr indent="0" algn="ctr" fontAlgn="auto">
              <a:lnSpc>
                <a:spcPct val="100000"/>
              </a:lnSpc>
            </a:pPr>
            <a:r>
              <a:rPr lang="en-US" altLang="zh-CN" sz="2400" b="1" dirty="0">
                <a:solidFill>
                  <a:schemeClr val="bg1"/>
                </a:solidFill>
                <a:latin typeface="Calibri" panose="020F0502020204030204" pitchFamily="34" charset="0"/>
                <a:ea typeface="微软雅黑" panose="020B0503020204020204" charset="-122"/>
                <a:cs typeface="Calibri" panose="020F0502020204030204" pitchFamily="34" charset="0"/>
                <a:sym typeface="+mn-ea"/>
              </a:rPr>
              <a:t>2025/04/30</a:t>
            </a:r>
            <a:endParaRPr lang="en-US" altLang="zh-CN" sz="2400" b="1" dirty="0">
              <a:solidFill>
                <a:schemeClr val="bg1"/>
              </a:solidFill>
              <a:latin typeface="Calibri" panose="020F0502020204030204" pitchFamily="34" charset="0"/>
              <a:ea typeface="微软雅黑" panose="020B0503020204020204" charset="-122"/>
              <a:cs typeface="Calibri" panose="020F0502020204030204" pitchFamily="34" charset="0"/>
            </a:endParaRPr>
          </a:p>
          <a:p>
            <a:pPr algn="ctr">
              <a:lnSpc>
                <a:spcPct val="140000"/>
              </a:lnSpc>
            </a:pPr>
            <a:endParaRPr lang="en-US" altLang="zh-CN" sz="2400" b="1" dirty="0">
              <a:solidFill>
                <a:schemeClr val="bg1"/>
              </a:solidFill>
              <a:latin typeface="Calibri" panose="020F0502020204030204" pitchFamily="34" charset="0"/>
              <a:ea typeface="微软雅黑" panose="020B0503020204020204" charset="-122"/>
              <a:cs typeface="Calibri" panose="020F0502020204030204" pitchFamily="34" charset="0"/>
              <a:sym typeface="+mn-ea"/>
            </a:endParaRPr>
          </a:p>
        </p:txBody>
      </p:sp>
      <p:pic>
        <p:nvPicPr>
          <p:cNvPr id="2" name="Picture 33">
            <a:extLst>
              <a:ext uri="{FF2B5EF4-FFF2-40B4-BE49-F238E27FC236}">
                <a16:creationId xmlns:a16="http://schemas.microsoft.com/office/drawing/2014/main" id="{DE7DB316-0CB7-E9B9-DF5E-BB38E2FA76E7}"/>
              </a:ext>
            </a:extLst>
          </p:cNvPr>
          <p:cNvPicPr>
            <a:picLocks noChangeAspect="1"/>
          </p:cNvPicPr>
          <p:nvPr/>
        </p:nvPicPr>
        <p:blipFill>
          <a:blip r:embed="rId5"/>
          <a:stretch>
            <a:fillRect/>
          </a:stretch>
        </p:blipFill>
        <p:spPr>
          <a:xfrm>
            <a:off x="0" y="0"/>
            <a:ext cx="853440" cy="724535"/>
          </a:xfrm>
          <a:prstGeom prst="rect">
            <a:avLst/>
          </a:prstGeom>
        </p:spPr>
      </p:pic>
      <p:pic>
        <p:nvPicPr>
          <p:cNvPr id="9" name="图片 8">
            <a:extLst>
              <a:ext uri="{FF2B5EF4-FFF2-40B4-BE49-F238E27FC236}">
                <a16:creationId xmlns:a16="http://schemas.microsoft.com/office/drawing/2014/main" id="{E22F4EB8-6443-9830-5CF7-6C6AFAFF36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931"/>
          <a:stretch>
            <a:fillRect/>
          </a:stretch>
        </p:blipFill>
        <p:spPr>
          <a:xfrm>
            <a:off x="0" y="724535"/>
            <a:ext cx="863195" cy="780415"/>
          </a:xfrm>
          <a:prstGeom prst="rect">
            <a:avLst/>
          </a:prstGeom>
        </p:spPr>
      </p:pic>
      <p:pic>
        <p:nvPicPr>
          <p:cNvPr id="10" name="图片 9" descr="校徽完整蓝黑">
            <a:extLst>
              <a:ext uri="{FF2B5EF4-FFF2-40B4-BE49-F238E27FC236}">
                <a16:creationId xmlns:a16="http://schemas.microsoft.com/office/drawing/2014/main" id="{1BBDABC5-0FC9-0C5C-8CCC-DA63608D4513}"/>
              </a:ext>
            </a:extLst>
          </p:cNvPr>
          <p:cNvPicPr>
            <a:picLocks noChangeAspect="1"/>
          </p:cNvPicPr>
          <p:nvPr>
            <p:custDataLst>
              <p:tags r:id="rId1"/>
            </p:custDataLst>
          </p:nvPr>
        </p:nvPicPr>
        <p:blipFill>
          <a:blip r:embed="rId7"/>
          <a:stretch>
            <a:fillRect/>
          </a:stretch>
        </p:blipFill>
        <p:spPr>
          <a:xfrm>
            <a:off x="7894742" y="19786"/>
            <a:ext cx="2080962" cy="684962"/>
          </a:xfrm>
          <a:prstGeom prst="rect">
            <a:avLst/>
          </a:prstGeom>
        </p:spPr>
      </p:pic>
      <p:pic>
        <p:nvPicPr>
          <p:cNvPr id="11" name="图片 10">
            <a:extLst>
              <a:ext uri="{FF2B5EF4-FFF2-40B4-BE49-F238E27FC236}">
                <a16:creationId xmlns:a16="http://schemas.microsoft.com/office/drawing/2014/main" id="{24315277-B3D6-1C45-C071-B0958BF10C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0673" y="-2"/>
            <a:ext cx="2231328" cy="598716"/>
          </a:xfrm>
          <a:prstGeom prst="rect">
            <a:avLst/>
          </a:prstGeom>
        </p:spPr>
      </p:pic>
      <p:pic>
        <p:nvPicPr>
          <p:cNvPr id="4" name="图片 3">
            <a:extLst>
              <a:ext uri="{FF2B5EF4-FFF2-40B4-BE49-F238E27FC236}">
                <a16:creationId xmlns:a16="http://schemas.microsoft.com/office/drawing/2014/main" id="{413F420F-B64E-25C5-1A5D-268FFC355FC4}"/>
              </a:ext>
            </a:extLst>
          </p:cNvPr>
          <p:cNvPicPr>
            <a:picLocks noChangeAspect="1"/>
          </p:cNvPicPr>
          <p:nvPr/>
        </p:nvPicPr>
        <p:blipFill>
          <a:blip r:embed="rId9"/>
          <a:stretch>
            <a:fillRect/>
          </a:stretch>
        </p:blipFill>
        <p:spPr>
          <a:xfrm>
            <a:off x="860657" y="1314"/>
            <a:ext cx="2692805" cy="732305"/>
          </a:xfrm>
          <a:prstGeom prst="rect">
            <a:avLst/>
          </a:prstGeom>
        </p:spPr>
      </p:pic>
      <p:pic>
        <p:nvPicPr>
          <p:cNvPr id="12" name="图片 11" descr="QR 代码&#10;&#10;AI 生成的内容可能不正确。">
            <a:extLst>
              <a:ext uri="{FF2B5EF4-FFF2-40B4-BE49-F238E27FC236}">
                <a16:creationId xmlns:a16="http://schemas.microsoft.com/office/drawing/2014/main" id="{5C39428F-9165-71B4-D22C-1D926C4200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1" y="5491853"/>
            <a:ext cx="1333500" cy="1333500"/>
          </a:xfrm>
          <a:prstGeom prst="rect">
            <a:avLst/>
          </a:prstGeom>
        </p:spPr>
      </p:pic>
    </p:spTree>
    <p:extLst>
      <p:ext uri="{BB962C8B-B14F-4D97-AF65-F5344CB8AC3E}">
        <p14:creationId xmlns:p14="http://schemas.microsoft.com/office/powerpoint/2010/main" val="3501163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619012" y="307936"/>
            <a:ext cx="712106" cy="746184"/>
          </a:xfrm>
          <a:prstGeom prst="roundRect">
            <a:avLst/>
          </a:prstGeom>
          <a:solidFill>
            <a:srgbClr val="469F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latin typeface="Calibri" panose="020F0502020204030204" pitchFamily="34" charset="0"/>
                <a:ea typeface="Arial Unicode MS" panose="020B0604020202020204" pitchFamily="34" charset="-122"/>
                <a:cs typeface="Calibri" panose="020F0502020204030204" pitchFamily="34" charset="0"/>
              </a:rPr>
              <a:t>1</a:t>
            </a:r>
            <a:endParaRPr lang="zh-CN" altLang="en-US" sz="4000" b="1" dirty="0">
              <a:latin typeface="Calibri" panose="020F0502020204030204" pitchFamily="34" charset="0"/>
              <a:ea typeface="Arial Unicode MS" panose="020B0604020202020204" pitchFamily="34" charset="-122"/>
              <a:cs typeface="Calibri" panose="020F0502020204030204" pitchFamily="34" charset="0"/>
            </a:endParaRPr>
          </a:p>
        </p:txBody>
      </p:sp>
      <p:sp>
        <p:nvSpPr>
          <p:cNvPr id="6" name="矩形 5"/>
          <p:cNvSpPr/>
          <p:nvPr/>
        </p:nvSpPr>
        <p:spPr>
          <a:xfrm>
            <a:off x="6712962" y="373102"/>
            <a:ext cx="4763643" cy="677108"/>
          </a:xfrm>
          <a:prstGeom prst="rect">
            <a:avLst/>
          </a:prstGeom>
        </p:spPr>
        <p:txBody>
          <a:bodyPr wrap="square">
            <a:spAutoFit/>
          </a:bodyPr>
          <a:lstStyle/>
          <a:p>
            <a:pPr>
              <a:spcAft>
                <a:spcPts val="0"/>
              </a:spcAft>
              <a:defRPr/>
            </a:pPr>
            <a:r>
              <a:rPr lang="en-US" altLang="zh-CN" sz="3800" b="1" kern="100" dirty="0">
                <a:latin typeface="Calibri" panose="020F0502020204030204" pitchFamily="34" charset="0"/>
                <a:ea typeface="微软雅黑" panose="020B0503020204020204" pitchFamily="34" charset="-122"/>
                <a:cs typeface="Calibri" panose="020F0502020204030204" pitchFamily="34" charset="0"/>
                <a:hlinkClick r:id="rId3" action="ppaction://hlinksldjump"/>
              </a:rPr>
              <a:t>Background</a:t>
            </a:r>
            <a:endParaRPr lang="zh-CN" altLang="zh-CN" sz="3800" b="1" kern="100" dirty="0">
              <a:latin typeface="Calibri" panose="020F0502020204030204" pitchFamily="34" charset="0"/>
              <a:ea typeface="微软雅黑" panose="020B0503020204020204" pitchFamily="34" charset="-122"/>
              <a:cs typeface="Calibri" panose="020F0502020204030204" pitchFamily="34" charset="0"/>
            </a:endParaRPr>
          </a:p>
        </p:txBody>
      </p:sp>
      <p:sp>
        <p:nvSpPr>
          <p:cNvPr id="34" name="矩形 33"/>
          <p:cNvSpPr/>
          <p:nvPr/>
        </p:nvSpPr>
        <p:spPr>
          <a:xfrm>
            <a:off x="0" y="0"/>
            <a:ext cx="3347884" cy="6858000"/>
          </a:xfrm>
          <a:prstGeom prst="rect">
            <a:avLst/>
          </a:prstGeom>
          <a:solidFill>
            <a:srgbClr val="469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1200" dirty="0">
              <a:latin typeface="黑体" panose="02010609060101010101" pitchFamily="49" charset="-122"/>
              <a:ea typeface="黑体" panose="02010609060101010101" pitchFamily="49" charset="-122"/>
            </a:endParaRPr>
          </a:p>
        </p:txBody>
      </p:sp>
      <p:sp>
        <p:nvSpPr>
          <p:cNvPr id="36" name="矩形 35"/>
          <p:cNvSpPr/>
          <p:nvPr/>
        </p:nvSpPr>
        <p:spPr>
          <a:xfrm>
            <a:off x="178698" y="2733037"/>
            <a:ext cx="2954655" cy="850682"/>
          </a:xfrm>
          <a:prstGeom prst="rect">
            <a:avLst/>
          </a:prstGeom>
        </p:spPr>
        <p:txBody>
          <a:bodyPr wrap="square">
            <a:spAutoFit/>
          </a:bodyPr>
          <a:lstStyle/>
          <a:p>
            <a:pPr algn="ctr">
              <a:lnSpc>
                <a:spcPct val="120000"/>
              </a:lnSpc>
            </a:pPr>
            <a:r>
              <a:rPr lang="en-US" altLang="zh-CN" sz="44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Outline</a:t>
            </a:r>
          </a:p>
        </p:txBody>
      </p:sp>
      <p:grpSp>
        <p:nvGrpSpPr>
          <p:cNvPr id="15" name="组合 14"/>
          <p:cNvGrpSpPr/>
          <p:nvPr/>
        </p:nvGrpSpPr>
        <p:grpSpPr>
          <a:xfrm rot="21392191">
            <a:off x="4309621" y="326441"/>
            <a:ext cx="631323" cy="619211"/>
            <a:chOff x="6535243" y="2524701"/>
            <a:chExt cx="717051" cy="717051"/>
          </a:xfrm>
          <a:solidFill>
            <a:srgbClr val="469FB6"/>
          </a:solidFill>
        </p:grpSpPr>
        <p:sp>
          <p:nvSpPr>
            <p:cNvPr id="16" name="泪滴形 15"/>
            <p:cNvSpPr/>
            <p:nvPr/>
          </p:nvSpPr>
          <p:spPr>
            <a:xfrm rot="8247616">
              <a:off x="6535243" y="2524701"/>
              <a:ext cx="717051" cy="717051"/>
            </a:xfrm>
            <a:prstGeom prst="teardrop">
              <a:avLst/>
            </a:prstGeom>
            <a:grpFill/>
            <a:ln>
              <a:solidFill>
                <a:srgbClr val="568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p:cNvSpPr/>
            <p:nvPr/>
          </p:nvSpPr>
          <p:spPr>
            <a:xfrm>
              <a:off x="6675096" y="2662088"/>
              <a:ext cx="437342" cy="442274"/>
            </a:xfrm>
            <a:prstGeom prst="ellipse">
              <a:avLst/>
            </a:prstGeom>
            <a:grpFill/>
            <a:ln>
              <a:solidFill>
                <a:srgbClr val="568D1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7" name="圆角矩形 4">
            <a:extLst>
              <a:ext uri="{FF2B5EF4-FFF2-40B4-BE49-F238E27FC236}">
                <a16:creationId xmlns:a16="http://schemas.microsoft.com/office/drawing/2014/main" id="{576CAC57-5EEE-4040-867C-CAAF29465A96}"/>
              </a:ext>
            </a:extLst>
          </p:cNvPr>
          <p:cNvSpPr/>
          <p:nvPr/>
        </p:nvSpPr>
        <p:spPr>
          <a:xfrm>
            <a:off x="5619012" y="1427834"/>
            <a:ext cx="712106" cy="746184"/>
          </a:xfrm>
          <a:prstGeom prst="roundRect">
            <a:avLst/>
          </a:prstGeom>
          <a:solidFill>
            <a:srgbClr val="469F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latin typeface="Calibri" panose="020F0502020204030204" pitchFamily="34" charset="0"/>
                <a:ea typeface="Arial Unicode MS" panose="020B0604020202020204" pitchFamily="34" charset="-122"/>
                <a:cs typeface="Calibri" panose="020F0502020204030204" pitchFamily="34" charset="0"/>
              </a:rPr>
              <a:t>2</a:t>
            </a:r>
            <a:endParaRPr lang="zh-CN" altLang="en-US" sz="4000" b="1" dirty="0">
              <a:latin typeface="Calibri" panose="020F0502020204030204" pitchFamily="34" charset="0"/>
              <a:ea typeface="Arial Unicode MS" panose="020B0604020202020204" pitchFamily="34" charset="-122"/>
              <a:cs typeface="Calibri" panose="020F0502020204030204" pitchFamily="34" charset="0"/>
            </a:endParaRPr>
          </a:p>
        </p:txBody>
      </p:sp>
      <p:sp>
        <p:nvSpPr>
          <p:cNvPr id="18" name="圆角矩形 4">
            <a:extLst>
              <a:ext uri="{FF2B5EF4-FFF2-40B4-BE49-F238E27FC236}">
                <a16:creationId xmlns:a16="http://schemas.microsoft.com/office/drawing/2014/main" id="{B281CAC6-3147-4A6E-B103-F318F3228B06}"/>
              </a:ext>
            </a:extLst>
          </p:cNvPr>
          <p:cNvSpPr/>
          <p:nvPr/>
        </p:nvSpPr>
        <p:spPr>
          <a:xfrm>
            <a:off x="5619012" y="2566670"/>
            <a:ext cx="712106" cy="746184"/>
          </a:xfrm>
          <a:prstGeom prst="roundRect">
            <a:avLst/>
          </a:prstGeom>
          <a:solidFill>
            <a:srgbClr val="469F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latin typeface="Calibri" panose="020F0502020204030204" pitchFamily="34" charset="0"/>
                <a:ea typeface="Arial Unicode MS" panose="020B0604020202020204" pitchFamily="34" charset="-122"/>
                <a:cs typeface="Calibri" panose="020F0502020204030204" pitchFamily="34" charset="0"/>
              </a:rPr>
              <a:t>3</a:t>
            </a:r>
            <a:endParaRPr lang="zh-CN" altLang="en-US" sz="4000" b="1" dirty="0">
              <a:latin typeface="Calibri" panose="020F0502020204030204" pitchFamily="34" charset="0"/>
              <a:ea typeface="Arial Unicode MS" panose="020B0604020202020204" pitchFamily="34" charset="-122"/>
              <a:cs typeface="Calibri" panose="020F0502020204030204" pitchFamily="34" charset="0"/>
            </a:endParaRPr>
          </a:p>
        </p:txBody>
      </p:sp>
      <p:sp>
        <p:nvSpPr>
          <p:cNvPr id="20" name="矩形 19">
            <a:extLst>
              <a:ext uri="{FF2B5EF4-FFF2-40B4-BE49-F238E27FC236}">
                <a16:creationId xmlns:a16="http://schemas.microsoft.com/office/drawing/2014/main" id="{1BE1C165-AAE3-46D3-9B64-CA4538375D90}"/>
              </a:ext>
            </a:extLst>
          </p:cNvPr>
          <p:cNvSpPr/>
          <p:nvPr/>
        </p:nvSpPr>
        <p:spPr>
          <a:xfrm>
            <a:off x="6712962" y="1502431"/>
            <a:ext cx="4462854" cy="677108"/>
          </a:xfrm>
          <a:prstGeom prst="rect">
            <a:avLst/>
          </a:prstGeom>
        </p:spPr>
        <p:txBody>
          <a:bodyPr wrap="square">
            <a:spAutoFit/>
          </a:bodyPr>
          <a:lstStyle/>
          <a:p>
            <a:pPr>
              <a:spcAft>
                <a:spcPts val="0"/>
              </a:spcAft>
              <a:defRPr/>
            </a:pPr>
            <a:r>
              <a:rPr lang="en-US" altLang="zh-CN" sz="3800" b="1" kern="100" dirty="0">
                <a:latin typeface="Calibri" panose="020F0502020204030204" pitchFamily="34" charset="0"/>
                <a:ea typeface="微软雅黑" panose="020B0503020204020204" pitchFamily="34" charset="-122"/>
                <a:cs typeface="Calibri" panose="020F0502020204030204" pitchFamily="34" charset="0"/>
                <a:hlinkClick r:id="rId4" action="ppaction://hlinksldjump"/>
              </a:rPr>
              <a:t>Research Objective</a:t>
            </a:r>
            <a:endParaRPr lang="en-US" altLang="zh-CN" sz="3800" b="1" kern="100" dirty="0">
              <a:latin typeface="Calibri" panose="020F0502020204030204" pitchFamily="34" charset="0"/>
              <a:ea typeface="微软雅黑" panose="020B0503020204020204" pitchFamily="34" charset="-122"/>
              <a:cs typeface="Calibri" panose="020F0502020204030204" pitchFamily="34" charset="0"/>
            </a:endParaRPr>
          </a:p>
        </p:txBody>
      </p:sp>
      <p:sp>
        <p:nvSpPr>
          <p:cNvPr id="21" name="矩形 20">
            <a:extLst>
              <a:ext uri="{FF2B5EF4-FFF2-40B4-BE49-F238E27FC236}">
                <a16:creationId xmlns:a16="http://schemas.microsoft.com/office/drawing/2014/main" id="{6B5F8150-A896-4B26-B869-A2DE3DEE432F}"/>
              </a:ext>
            </a:extLst>
          </p:cNvPr>
          <p:cNvSpPr/>
          <p:nvPr/>
        </p:nvSpPr>
        <p:spPr>
          <a:xfrm>
            <a:off x="6712962" y="2643420"/>
            <a:ext cx="4763643" cy="677108"/>
          </a:xfrm>
          <a:prstGeom prst="rect">
            <a:avLst/>
          </a:prstGeom>
        </p:spPr>
        <p:txBody>
          <a:bodyPr wrap="square">
            <a:spAutoFit/>
          </a:bodyPr>
          <a:lstStyle/>
          <a:p>
            <a:pPr>
              <a:spcAft>
                <a:spcPts val="0"/>
              </a:spcAft>
              <a:defRPr/>
            </a:pPr>
            <a:r>
              <a:rPr lang="en-US" altLang="zh-CN" sz="3800" b="1" kern="100" dirty="0">
                <a:latin typeface="Calibri" panose="020F0502020204030204" pitchFamily="34" charset="0"/>
                <a:ea typeface="微软雅黑" panose="020B0503020204020204" pitchFamily="34" charset="-122"/>
                <a:cs typeface="Calibri" panose="020F0502020204030204" pitchFamily="34" charset="0"/>
                <a:hlinkClick r:id="rId5" action="ppaction://hlinksldjump"/>
              </a:rPr>
              <a:t>Method</a:t>
            </a:r>
            <a:endParaRPr lang="zh-CN" altLang="zh-CN" sz="3800" b="1" kern="100" dirty="0">
              <a:latin typeface="Calibri" panose="020F0502020204030204" pitchFamily="34" charset="0"/>
              <a:ea typeface="微软雅黑" panose="020B0503020204020204" pitchFamily="34" charset="-122"/>
              <a:cs typeface="Calibri" panose="020F0502020204030204" pitchFamily="34" charset="0"/>
            </a:endParaRPr>
          </a:p>
        </p:txBody>
      </p:sp>
      <p:sp>
        <p:nvSpPr>
          <p:cNvPr id="13" name="圆角矩形 4">
            <a:extLst>
              <a:ext uri="{FF2B5EF4-FFF2-40B4-BE49-F238E27FC236}">
                <a16:creationId xmlns:a16="http://schemas.microsoft.com/office/drawing/2014/main" id="{21EA9693-08D1-4FBF-92A8-D7313996C07A}"/>
              </a:ext>
            </a:extLst>
          </p:cNvPr>
          <p:cNvSpPr/>
          <p:nvPr/>
        </p:nvSpPr>
        <p:spPr>
          <a:xfrm>
            <a:off x="5619012" y="3669038"/>
            <a:ext cx="712106" cy="746184"/>
          </a:xfrm>
          <a:prstGeom prst="roundRect">
            <a:avLst/>
          </a:prstGeom>
          <a:solidFill>
            <a:srgbClr val="469F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latin typeface="Calibri" panose="020F0502020204030204" pitchFamily="34" charset="0"/>
                <a:ea typeface="Arial Unicode MS" panose="020B0604020202020204" pitchFamily="34" charset="-122"/>
                <a:cs typeface="Calibri" panose="020F0502020204030204" pitchFamily="34" charset="0"/>
              </a:rPr>
              <a:t>4</a:t>
            </a:r>
            <a:endParaRPr lang="zh-CN" altLang="en-US" sz="4000" b="1" dirty="0">
              <a:latin typeface="Calibri" panose="020F0502020204030204" pitchFamily="34" charset="0"/>
              <a:ea typeface="Arial Unicode MS" panose="020B0604020202020204" pitchFamily="34" charset="-122"/>
              <a:cs typeface="Calibri" panose="020F0502020204030204" pitchFamily="34" charset="0"/>
            </a:endParaRPr>
          </a:p>
        </p:txBody>
      </p:sp>
      <p:sp>
        <p:nvSpPr>
          <p:cNvPr id="14" name="矩形 13">
            <a:hlinkClick r:id="rId6" action="ppaction://hlinksldjump"/>
            <a:extLst>
              <a:ext uri="{FF2B5EF4-FFF2-40B4-BE49-F238E27FC236}">
                <a16:creationId xmlns:a16="http://schemas.microsoft.com/office/drawing/2014/main" id="{1A7A2AAF-E4C9-42AF-B8EC-99751547F3B9}"/>
              </a:ext>
            </a:extLst>
          </p:cNvPr>
          <p:cNvSpPr/>
          <p:nvPr/>
        </p:nvSpPr>
        <p:spPr>
          <a:xfrm>
            <a:off x="6712962" y="3729769"/>
            <a:ext cx="4763643" cy="677108"/>
          </a:xfrm>
          <a:prstGeom prst="rect">
            <a:avLst/>
          </a:prstGeom>
        </p:spPr>
        <p:txBody>
          <a:bodyPr wrap="square">
            <a:spAutoFit/>
          </a:bodyPr>
          <a:lstStyle/>
          <a:p>
            <a:pPr>
              <a:defRPr/>
            </a:pPr>
            <a:r>
              <a:rPr lang="en-US" altLang="zh-CN" sz="3800" b="1" kern="100" dirty="0">
                <a:latin typeface="Calibri" panose="020F0502020204030204" pitchFamily="34" charset="0"/>
                <a:ea typeface="微软雅黑" panose="020B0503020204020204" pitchFamily="34" charset="-122"/>
                <a:cs typeface="Calibri" panose="020F0502020204030204" pitchFamily="34" charset="0"/>
                <a:hlinkClick r:id="rId6" action="ppaction://hlinksldjump"/>
              </a:rPr>
              <a:t>Modeling Process</a:t>
            </a:r>
            <a:endParaRPr lang="zh-CN" altLang="en-US" sz="3800" b="1" kern="100" dirty="0">
              <a:latin typeface="Calibri" panose="020F0502020204030204" pitchFamily="34" charset="0"/>
              <a:ea typeface="微软雅黑" panose="020B0503020204020204" pitchFamily="34" charset="-122"/>
              <a:cs typeface="Calibri" panose="020F0502020204030204" pitchFamily="34" charset="0"/>
            </a:endParaRPr>
          </a:p>
        </p:txBody>
      </p:sp>
      <p:sp>
        <p:nvSpPr>
          <p:cNvPr id="23" name="圆角矩形 4">
            <a:extLst>
              <a:ext uri="{FF2B5EF4-FFF2-40B4-BE49-F238E27FC236}">
                <a16:creationId xmlns:a16="http://schemas.microsoft.com/office/drawing/2014/main" id="{A7D7B72C-8ACB-46B6-9D64-132EAC731322}"/>
              </a:ext>
            </a:extLst>
          </p:cNvPr>
          <p:cNvSpPr/>
          <p:nvPr/>
        </p:nvSpPr>
        <p:spPr>
          <a:xfrm>
            <a:off x="5619012" y="4771406"/>
            <a:ext cx="712106" cy="746184"/>
          </a:xfrm>
          <a:prstGeom prst="roundRect">
            <a:avLst/>
          </a:prstGeom>
          <a:solidFill>
            <a:srgbClr val="469F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latin typeface="Calibri" panose="020F0502020204030204" pitchFamily="34" charset="0"/>
                <a:ea typeface="Arial Unicode MS" panose="020B0604020202020204" pitchFamily="34" charset="-122"/>
                <a:cs typeface="Calibri" panose="020F0502020204030204" pitchFamily="34" charset="0"/>
              </a:rPr>
              <a:t>5</a:t>
            </a:r>
            <a:endParaRPr lang="zh-CN" altLang="en-US" sz="4000" b="1" dirty="0">
              <a:latin typeface="Calibri" panose="020F0502020204030204" pitchFamily="34" charset="0"/>
              <a:ea typeface="Arial Unicode MS" panose="020B0604020202020204" pitchFamily="34" charset="-122"/>
              <a:cs typeface="Calibri" panose="020F0502020204030204" pitchFamily="34" charset="0"/>
            </a:endParaRPr>
          </a:p>
        </p:txBody>
      </p:sp>
      <p:sp>
        <p:nvSpPr>
          <p:cNvPr id="24" name="矩形 23">
            <a:extLst>
              <a:ext uri="{FF2B5EF4-FFF2-40B4-BE49-F238E27FC236}">
                <a16:creationId xmlns:a16="http://schemas.microsoft.com/office/drawing/2014/main" id="{90188366-EE2A-4C3B-A014-5A082E6ED925}"/>
              </a:ext>
            </a:extLst>
          </p:cNvPr>
          <p:cNvSpPr/>
          <p:nvPr/>
        </p:nvSpPr>
        <p:spPr>
          <a:xfrm>
            <a:off x="6712962" y="4852457"/>
            <a:ext cx="4763643" cy="677108"/>
          </a:xfrm>
          <a:prstGeom prst="rect">
            <a:avLst/>
          </a:prstGeom>
        </p:spPr>
        <p:txBody>
          <a:bodyPr wrap="square">
            <a:spAutoFit/>
          </a:bodyPr>
          <a:lstStyle/>
          <a:p>
            <a:pPr>
              <a:spcAft>
                <a:spcPts val="0"/>
              </a:spcAft>
              <a:defRPr/>
            </a:pPr>
            <a:r>
              <a:rPr lang="en-US" altLang="zh-CN" sz="3800" b="1" kern="100" dirty="0">
                <a:latin typeface="Calibri" panose="020F0502020204030204" pitchFamily="34" charset="0"/>
                <a:ea typeface="微软雅黑" panose="020B0503020204020204" pitchFamily="34" charset="-122"/>
                <a:cs typeface="Calibri" panose="020F0502020204030204" pitchFamily="34" charset="0"/>
                <a:hlinkClick r:id="rId7" action="ppaction://hlinksldjump"/>
              </a:rPr>
              <a:t>Results</a:t>
            </a:r>
            <a:endParaRPr lang="zh-CN" altLang="zh-CN" sz="3800" b="1" kern="100" dirty="0">
              <a:latin typeface="Calibri" panose="020F0502020204030204" pitchFamily="34" charset="0"/>
              <a:ea typeface="微软雅黑" panose="020B0503020204020204" pitchFamily="34" charset="-122"/>
              <a:cs typeface="Calibri" panose="020F0502020204030204" pitchFamily="34" charset="0"/>
            </a:endParaRPr>
          </a:p>
        </p:txBody>
      </p:sp>
      <p:sp>
        <p:nvSpPr>
          <p:cNvPr id="2" name="圆角矩形 4">
            <a:extLst>
              <a:ext uri="{FF2B5EF4-FFF2-40B4-BE49-F238E27FC236}">
                <a16:creationId xmlns:a16="http://schemas.microsoft.com/office/drawing/2014/main" id="{858ED0AE-BF70-59DC-E9B2-DBF54EFB00B6}"/>
              </a:ext>
            </a:extLst>
          </p:cNvPr>
          <p:cNvSpPr/>
          <p:nvPr/>
        </p:nvSpPr>
        <p:spPr>
          <a:xfrm>
            <a:off x="5619012" y="5840800"/>
            <a:ext cx="712106" cy="746184"/>
          </a:xfrm>
          <a:prstGeom prst="roundRect">
            <a:avLst/>
          </a:prstGeom>
          <a:solidFill>
            <a:srgbClr val="469F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latin typeface="Calibri" panose="020F0502020204030204" pitchFamily="34" charset="0"/>
                <a:ea typeface="Arial Unicode MS" panose="020B0604020202020204" pitchFamily="34" charset="-122"/>
                <a:cs typeface="Calibri" panose="020F0502020204030204" pitchFamily="34" charset="0"/>
              </a:rPr>
              <a:t>6</a:t>
            </a:r>
            <a:endParaRPr lang="zh-CN" altLang="en-US" sz="4000" b="1" dirty="0">
              <a:latin typeface="Calibri" panose="020F0502020204030204" pitchFamily="34" charset="0"/>
              <a:ea typeface="Arial Unicode MS" panose="020B0604020202020204" pitchFamily="34" charset="-122"/>
              <a:cs typeface="Calibri" panose="020F0502020204030204" pitchFamily="34" charset="0"/>
            </a:endParaRPr>
          </a:p>
        </p:txBody>
      </p:sp>
      <p:sp>
        <p:nvSpPr>
          <p:cNvPr id="3" name="矩形 2">
            <a:extLst>
              <a:ext uri="{FF2B5EF4-FFF2-40B4-BE49-F238E27FC236}">
                <a16:creationId xmlns:a16="http://schemas.microsoft.com/office/drawing/2014/main" id="{D017DBE8-9966-F73D-0111-8EFD8FDD21C3}"/>
              </a:ext>
            </a:extLst>
          </p:cNvPr>
          <p:cNvSpPr/>
          <p:nvPr/>
        </p:nvSpPr>
        <p:spPr>
          <a:xfrm>
            <a:off x="6712962" y="5921851"/>
            <a:ext cx="4763643" cy="677108"/>
          </a:xfrm>
          <a:prstGeom prst="rect">
            <a:avLst/>
          </a:prstGeom>
        </p:spPr>
        <p:txBody>
          <a:bodyPr wrap="square">
            <a:spAutoFit/>
          </a:bodyPr>
          <a:lstStyle/>
          <a:p>
            <a:pPr>
              <a:spcAft>
                <a:spcPts val="0"/>
              </a:spcAft>
              <a:defRPr/>
            </a:pPr>
            <a:r>
              <a:rPr lang="en-US" altLang="zh-CN" sz="3800" b="1" kern="100" dirty="0">
                <a:latin typeface="Calibri" panose="020F0502020204030204" pitchFamily="34" charset="0"/>
                <a:ea typeface="微软雅黑" panose="020B0503020204020204" pitchFamily="34" charset="-122"/>
                <a:cs typeface="Calibri" panose="020F0502020204030204" pitchFamily="34" charset="0"/>
                <a:hlinkClick r:id="rId8" action="ppaction://hlinksldjump"/>
              </a:rPr>
              <a:t>Conclusion</a:t>
            </a:r>
            <a:endParaRPr lang="zh-CN" altLang="zh-CN" sz="3800" b="1" kern="100" dirty="0">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3">
            <a:extLst>
              <a:ext uri="{FF2B5EF4-FFF2-40B4-BE49-F238E27FC236}">
                <a16:creationId xmlns:a16="http://schemas.microsoft.com/office/drawing/2014/main" id="{FE78D4BF-AC79-6012-0D4F-AAC806489746}"/>
              </a:ext>
            </a:extLst>
          </p:cNvPr>
          <p:cNvPicPr>
            <a:picLocks noChangeAspect="1"/>
          </p:cNvPicPr>
          <p:nvPr/>
        </p:nvPicPr>
        <p:blipFill>
          <a:blip r:embed="rId9"/>
          <a:stretch>
            <a:fillRect/>
          </a:stretch>
        </p:blipFill>
        <p:spPr>
          <a:xfrm>
            <a:off x="-9235" y="16389"/>
            <a:ext cx="853440" cy="724535"/>
          </a:xfrm>
          <a:prstGeom prst="rect">
            <a:avLst/>
          </a:prstGeom>
        </p:spPr>
      </p:pic>
      <p:pic>
        <p:nvPicPr>
          <p:cNvPr id="7" name="图片 6">
            <a:extLst>
              <a:ext uri="{FF2B5EF4-FFF2-40B4-BE49-F238E27FC236}">
                <a16:creationId xmlns:a16="http://schemas.microsoft.com/office/drawing/2014/main" id="{E49A1504-0827-944A-91EA-A86A9FD01EF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931"/>
          <a:stretch>
            <a:fillRect/>
          </a:stretch>
        </p:blipFill>
        <p:spPr>
          <a:xfrm>
            <a:off x="-9235" y="740924"/>
            <a:ext cx="863195" cy="780415"/>
          </a:xfrm>
          <a:prstGeom prst="rect">
            <a:avLst/>
          </a:prstGeom>
        </p:spPr>
      </p:pic>
      <p:pic>
        <p:nvPicPr>
          <p:cNvPr id="8" name="图片 7" descr="QR 代码&#10;&#10;AI 生成的内容可能不正确。">
            <a:extLst>
              <a:ext uri="{FF2B5EF4-FFF2-40B4-BE49-F238E27FC236}">
                <a16:creationId xmlns:a16="http://schemas.microsoft.com/office/drawing/2014/main" id="{0134B751-BBA2-F2E9-621C-D4DF3C7295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71" y="5491853"/>
            <a:ext cx="1333500" cy="1333500"/>
          </a:xfrm>
          <a:prstGeom prst="rect">
            <a:avLst/>
          </a:prstGeom>
        </p:spPr>
      </p:pic>
    </p:spTree>
    <p:extLst>
      <p:ext uri="{BB962C8B-B14F-4D97-AF65-F5344CB8AC3E}">
        <p14:creationId xmlns:p14="http://schemas.microsoft.com/office/powerpoint/2010/main" val="1320027534"/>
      </p:ext>
    </p:extLst>
  </p:cSld>
  <p:clrMapOvr>
    <a:masterClrMapping/>
  </p:clrMapOvr>
  <p:transition spd="slow"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6" presetClass="path" presetSubtype="0" accel="50000" decel="50000" fill="hold" grpId="1" nodeType="withEffect">
                                  <p:stCondLst>
                                    <p:cond delay="0"/>
                                  </p:stCondLst>
                                  <p:childTnLst>
                                    <p:animMotion origin="layout" path="M -0.03737 0.0412 L -4.16667E-6 4.44444E-6 " pathEditMode="relative" rAng="0" ptsTypes="AA">
                                      <p:cBhvr>
                                        <p:cTn id="9" dur="500" fill="hold"/>
                                        <p:tgtEl>
                                          <p:spTgt spid="5"/>
                                        </p:tgtEl>
                                        <p:attrNameLst>
                                          <p:attrName>ppt_x</p:attrName>
                                          <p:attrName>ppt_y</p:attrName>
                                        </p:attrNameLst>
                                      </p:cBhvr>
                                      <p:rCtr x="1862" y="-2060"/>
                                    </p:animMotion>
                                  </p:childTnLst>
                                </p:cTn>
                              </p:par>
                              <p:par>
                                <p:cTn id="10" presetID="22" presetClass="entr" presetSubtype="8"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56" presetClass="path" presetSubtype="0" accel="50000" decel="50000" fill="hold" grpId="1" nodeType="withEffect">
                                  <p:stCondLst>
                                    <p:cond delay="0"/>
                                  </p:stCondLst>
                                  <p:childTnLst>
                                    <p:animMotion origin="layout" path="M -0.03737 0.0412 L -4.16667E-6 0 " pathEditMode="relative" rAng="0" ptsTypes="AA">
                                      <p:cBhvr>
                                        <p:cTn id="17" dur="500" fill="hold"/>
                                        <p:tgtEl>
                                          <p:spTgt spid="27"/>
                                        </p:tgtEl>
                                        <p:attrNameLst>
                                          <p:attrName>ppt_x</p:attrName>
                                          <p:attrName>ppt_y</p:attrName>
                                        </p:attrNameLst>
                                      </p:cBhvr>
                                      <p:rCtr x="1862" y="-2060"/>
                                    </p:animMotion>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56" presetClass="path" presetSubtype="0" accel="50000" decel="50000" fill="hold" grpId="1" nodeType="withEffect">
                                  <p:stCondLst>
                                    <p:cond delay="0"/>
                                  </p:stCondLst>
                                  <p:childTnLst>
                                    <p:animMotion origin="layout" path="M -0.03737 0.04121 L -4.16667E-6 -3.7037E-6 " pathEditMode="relative" rAng="0" ptsTypes="AA">
                                      <p:cBhvr>
                                        <p:cTn id="22" dur="500" fill="hold"/>
                                        <p:tgtEl>
                                          <p:spTgt spid="18"/>
                                        </p:tgtEl>
                                        <p:attrNameLst>
                                          <p:attrName>ppt_x</p:attrName>
                                          <p:attrName>ppt_y</p:attrName>
                                        </p:attrNameLst>
                                      </p:cBhvr>
                                      <p:rCtr x="1862" y="-2060"/>
                                    </p:animMotion>
                                  </p:childTnLst>
                                </p:cTn>
                              </p:par>
                              <p:par>
                                <p:cTn id="23" presetID="22" presetClass="entr" presetSubtype="8" fill="hold" grpId="0" nodeType="withEffect">
                                  <p:stCondLst>
                                    <p:cond delay="25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56" presetClass="path" presetSubtype="0" accel="50000" decel="50000" fill="hold" grpId="1" nodeType="withEffect">
                                  <p:stCondLst>
                                    <p:cond delay="0"/>
                                  </p:stCondLst>
                                  <p:childTnLst>
                                    <p:animMotion origin="layout" path="M -0.03737 0.04121 L -4.16667E-6 -1.85185E-6 " pathEditMode="relative" rAng="0" ptsTypes="AA">
                                      <p:cBhvr>
                                        <p:cTn id="33" dur="500" fill="hold"/>
                                        <p:tgtEl>
                                          <p:spTgt spid="13"/>
                                        </p:tgtEl>
                                        <p:attrNameLst>
                                          <p:attrName>ppt_x</p:attrName>
                                          <p:attrName>ppt_y</p:attrName>
                                        </p:attrNameLst>
                                      </p:cBhvr>
                                      <p:rCtr x="1862" y="-2060"/>
                                    </p:animMotion>
                                  </p:childTnLst>
                                </p:cTn>
                              </p:par>
                              <p:par>
                                <p:cTn id="34" presetID="22" presetClass="entr" presetSubtype="8" fill="hold" grpId="0" nodeType="with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56" presetClass="path" presetSubtype="0" accel="50000" decel="50000" fill="hold" grpId="1" nodeType="withEffect">
                                  <p:stCondLst>
                                    <p:cond delay="0"/>
                                  </p:stCondLst>
                                  <p:childTnLst>
                                    <p:animMotion origin="layout" path="M -0.03737 0.04121 L -4.16667E-6 -1.48148E-6 " pathEditMode="relative" rAng="0" ptsTypes="AA">
                                      <p:cBhvr>
                                        <p:cTn id="41" dur="500" fill="hold"/>
                                        <p:tgtEl>
                                          <p:spTgt spid="23"/>
                                        </p:tgtEl>
                                        <p:attrNameLst>
                                          <p:attrName>ppt_x</p:attrName>
                                          <p:attrName>ppt_y</p:attrName>
                                        </p:attrNameLst>
                                      </p:cBhvr>
                                      <p:rCtr x="1862" y="-2060"/>
                                    </p:animMotion>
                                  </p:childTnLst>
                                </p:cTn>
                              </p:par>
                              <p:par>
                                <p:cTn id="42" presetID="22" presetClass="entr" presetSubtype="8" fill="hold" grpId="0" nodeType="withEffect">
                                  <p:stCondLst>
                                    <p:cond delay="25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56" presetClass="path" presetSubtype="0" accel="50000" decel="50000" fill="hold" grpId="1" nodeType="withEffect">
                                  <p:stCondLst>
                                    <p:cond delay="0"/>
                                  </p:stCondLst>
                                  <p:childTnLst>
                                    <p:animMotion origin="layout" path="M -0.03737 0.0412 L -4.16667E-6 1.48148E-6 " pathEditMode="relative" rAng="0" ptsTypes="AA">
                                      <p:cBhvr>
                                        <p:cTn id="49" dur="500" fill="hold"/>
                                        <p:tgtEl>
                                          <p:spTgt spid="2"/>
                                        </p:tgtEl>
                                        <p:attrNameLst>
                                          <p:attrName>ppt_x</p:attrName>
                                          <p:attrName>ppt_y</p:attrName>
                                        </p:attrNameLst>
                                      </p:cBhvr>
                                      <p:rCtr x="1862" y="-2060"/>
                                    </p:animMotion>
                                  </p:childTnLst>
                                </p:cTn>
                              </p:par>
                              <p:par>
                                <p:cTn id="50" presetID="22" presetClass="entr" presetSubtype="8" fill="hold" grpId="0" nodeType="withEffect">
                                  <p:stCondLst>
                                    <p:cond delay="25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27" grpId="0" animBg="1"/>
      <p:bldP spid="27" grpId="1" animBg="1"/>
      <p:bldP spid="18" grpId="0" animBg="1"/>
      <p:bldP spid="18" grpId="1" animBg="1"/>
      <p:bldP spid="20" grpId="0"/>
      <p:bldP spid="21" grpId="0"/>
      <p:bldP spid="13" grpId="0" animBg="1"/>
      <p:bldP spid="13" grpId="1" animBg="1"/>
      <p:bldP spid="14" grpId="0"/>
      <p:bldP spid="23" grpId="0" animBg="1"/>
      <p:bldP spid="23" grpId="1" animBg="1"/>
      <p:bldP spid="24" grpId="0"/>
      <p:bldP spid="2" grpId="0" animBg="1"/>
      <p:bldP spid="2" grpId="1"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A6E1A84-600F-46C1-8518-799896CBF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530" y="1227540"/>
            <a:ext cx="3636233" cy="2642687"/>
          </a:xfrm>
          <a:prstGeom prst="rect">
            <a:avLst/>
          </a:prstGeom>
        </p:spPr>
      </p:pic>
      <p:cxnSp>
        <p:nvCxnSpPr>
          <p:cNvPr id="4" name="直接连接符 3">
            <a:extLst>
              <a:ext uri="{FF2B5EF4-FFF2-40B4-BE49-F238E27FC236}">
                <a16:creationId xmlns:a16="http://schemas.microsoft.com/office/drawing/2014/main" id="{E959A355-38EC-4D03-A669-2A89A1C3DF30}"/>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34167C38-71ED-4582-B0D7-2D0E11DFCEC5}"/>
              </a:ext>
            </a:extLst>
          </p:cNvPr>
          <p:cNvSpPr txBox="1"/>
          <p:nvPr/>
        </p:nvSpPr>
        <p:spPr>
          <a:xfrm>
            <a:off x="5078412" y="162999"/>
            <a:ext cx="3778940" cy="523220"/>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spcAft>
                <a:spcPts val="0"/>
              </a:spcAft>
              <a:defRPr/>
            </a:pPr>
            <a:r>
              <a:rPr lang="en-US"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rPr>
              <a:t>Background</a:t>
            </a:r>
            <a:endParaRPr lang="zh-CN"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图片 5">
            <a:extLst>
              <a:ext uri="{FF2B5EF4-FFF2-40B4-BE49-F238E27FC236}">
                <a16:creationId xmlns:a16="http://schemas.microsoft.com/office/drawing/2014/main" id="{BCE6FA5C-9442-4603-9CF1-BE43CFEB0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sp>
        <p:nvSpPr>
          <p:cNvPr id="9" name="文本框 8">
            <a:extLst>
              <a:ext uri="{FF2B5EF4-FFF2-40B4-BE49-F238E27FC236}">
                <a16:creationId xmlns:a16="http://schemas.microsoft.com/office/drawing/2014/main" id="{51BDA9FF-CD35-4E22-992E-249C1CCBEC47}"/>
              </a:ext>
            </a:extLst>
          </p:cNvPr>
          <p:cNvSpPr txBox="1"/>
          <p:nvPr/>
        </p:nvSpPr>
        <p:spPr>
          <a:xfrm>
            <a:off x="543118" y="3575700"/>
            <a:ext cx="1508838" cy="369332"/>
          </a:xfrm>
          <a:prstGeom prst="rect">
            <a:avLst/>
          </a:prstGeom>
          <a:noFill/>
        </p:spPr>
        <p:txBody>
          <a:bodyPr wrap="square">
            <a:spAutoFit/>
          </a:bodyPr>
          <a:lstStyle/>
          <a:p>
            <a:r>
              <a:rPr lang="en-US" altLang="zh-CN" sz="1800" b="1" dirty="0">
                <a:solidFill>
                  <a:prstClr val="black"/>
                </a:solidFill>
                <a:latin typeface="Calibri" panose="020F0502020204030204"/>
              </a:rPr>
              <a:t>Precipitation</a:t>
            </a:r>
          </a:p>
        </p:txBody>
      </p:sp>
      <p:pic>
        <p:nvPicPr>
          <p:cNvPr id="1026" name="Picture 2" descr="影响全球气候变化最主要的因素是什么？?_百度知道">
            <a:extLst>
              <a:ext uri="{FF2B5EF4-FFF2-40B4-BE49-F238E27FC236}">
                <a16:creationId xmlns:a16="http://schemas.microsoft.com/office/drawing/2014/main" id="{C77C738A-28D2-434F-947E-E7683F900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546" y="4182727"/>
            <a:ext cx="1971403" cy="1244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anipat Thermal incurred Rs 2.70 crore damages for not reducing pollution | प्रदूषण कम न करने पर ...">
            <a:extLst>
              <a:ext uri="{FF2B5EF4-FFF2-40B4-BE49-F238E27FC236}">
                <a16:creationId xmlns:a16="http://schemas.microsoft.com/office/drawing/2014/main" id="{0AEE79CA-CB2E-4FC0-BE7A-D9F410E39DEC}"/>
              </a:ext>
            </a:extLst>
          </p:cNvPr>
          <p:cNvPicPr>
            <a:picLocks noChangeArrowheads="1"/>
          </p:cNvPicPr>
          <p:nvPr/>
        </p:nvPicPr>
        <p:blipFill rotWithShape="1">
          <a:blip r:embed="rId7">
            <a:extLst>
              <a:ext uri="{28A0092B-C50C-407E-A947-70E740481C1C}">
                <a14:useLocalDpi xmlns:a14="http://schemas.microsoft.com/office/drawing/2010/main" val="0"/>
              </a:ext>
            </a:extLst>
          </a:blip>
          <a:srcRect l="6469" r="6624" b="6943"/>
          <a:stretch/>
        </p:blipFill>
        <p:spPr bwMode="auto">
          <a:xfrm>
            <a:off x="2295798" y="4239394"/>
            <a:ext cx="1971403" cy="1204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Overlooked trends in annual precipitation reveal underestimated risks worldwide - UMaine News ...">
            <a:extLst>
              <a:ext uri="{FF2B5EF4-FFF2-40B4-BE49-F238E27FC236}">
                <a16:creationId xmlns:a16="http://schemas.microsoft.com/office/drawing/2014/main" id="{1133608E-EFB5-46A0-B0F0-98F1AF1E5F5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546" y="2371642"/>
            <a:ext cx="1971403" cy="1204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自然は朝の日差しの下春の庭の緑の背景を残します天然の緑の植物 地球惑星を救う世界環境デー - 1960～1969年のストックフォトや画像を多数ご用意 - 1960～1969年, まぶしい ...">
            <a:extLst>
              <a:ext uri="{FF2B5EF4-FFF2-40B4-BE49-F238E27FC236}">
                <a16:creationId xmlns:a16="http://schemas.microsoft.com/office/drawing/2014/main" id="{3DE6F7ED-EF84-49E6-B091-473DC379A1CC}"/>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5797" y="2371642"/>
            <a:ext cx="1971403" cy="1204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5E6EFA56-E22E-430B-A11D-40A591D9E940}"/>
              </a:ext>
            </a:extLst>
          </p:cNvPr>
          <p:cNvSpPr txBox="1"/>
          <p:nvPr/>
        </p:nvSpPr>
        <p:spPr>
          <a:xfrm>
            <a:off x="2608580" y="3575700"/>
            <a:ext cx="1450344" cy="369332"/>
          </a:xfrm>
          <a:prstGeom prst="rect">
            <a:avLst/>
          </a:prstGeom>
          <a:noFill/>
        </p:spPr>
        <p:txBody>
          <a:bodyPr wrap="square">
            <a:spAutoFit/>
          </a:bodyPr>
          <a:lstStyle/>
          <a:p>
            <a:r>
              <a:rPr lang="en-US" altLang="zh-CN" sz="1800" b="1" dirty="0">
                <a:solidFill>
                  <a:prstClr val="black"/>
                </a:solidFill>
                <a:latin typeface="Calibri" panose="020F0502020204030204"/>
              </a:rPr>
              <a:t>Evaporation</a:t>
            </a:r>
          </a:p>
        </p:txBody>
      </p:sp>
      <p:sp>
        <p:nvSpPr>
          <p:cNvPr id="18" name="文本框 17">
            <a:extLst>
              <a:ext uri="{FF2B5EF4-FFF2-40B4-BE49-F238E27FC236}">
                <a16:creationId xmlns:a16="http://schemas.microsoft.com/office/drawing/2014/main" id="{AB3B9A31-DFBE-4AC0-918B-81190BB5FA64}"/>
              </a:ext>
            </a:extLst>
          </p:cNvPr>
          <p:cNvSpPr txBox="1"/>
          <p:nvPr/>
        </p:nvSpPr>
        <p:spPr>
          <a:xfrm>
            <a:off x="373591" y="5463562"/>
            <a:ext cx="1859358" cy="369332"/>
          </a:xfrm>
          <a:prstGeom prst="rect">
            <a:avLst/>
          </a:prstGeom>
          <a:noFill/>
        </p:spPr>
        <p:txBody>
          <a:bodyPr wrap="square">
            <a:spAutoFit/>
          </a:bodyPr>
          <a:lstStyle/>
          <a:p>
            <a:r>
              <a:rPr lang="en-US" altLang="zh-CN" sz="1800" b="1" dirty="0">
                <a:solidFill>
                  <a:prstClr val="black"/>
                </a:solidFill>
                <a:latin typeface="Calibri" panose="020F0502020204030204"/>
              </a:rPr>
              <a:t>Climate Change</a:t>
            </a:r>
          </a:p>
        </p:txBody>
      </p:sp>
      <p:sp>
        <p:nvSpPr>
          <p:cNvPr id="20" name="文本框 19">
            <a:extLst>
              <a:ext uri="{FF2B5EF4-FFF2-40B4-BE49-F238E27FC236}">
                <a16:creationId xmlns:a16="http://schemas.microsoft.com/office/drawing/2014/main" id="{DFA833E1-1C0C-4709-9369-321BF9A5D375}"/>
              </a:ext>
            </a:extLst>
          </p:cNvPr>
          <p:cNvSpPr txBox="1"/>
          <p:nvPr/>
        </p:nvSpPr>
        <p:spPr>
          <a:xfrm>
            <a:off x="2523962" y="5463562"/>
            <a:ext cx="1629550" cy="369332"/>
          </a:xfrm>
          <a:prstGeom prst="rect">
            <a:avLst/>
          </a:prstGeom>
          <a:noFill/>
        </p:spPr>
        <p:txBody>
          <a:bodyPr wrap="square">
            <a:spAutoFit/>
          </a:bodyPr>
          <a:lstStyle/>
          <a:p>
            <a:r>
              <a:rPr lang="en-US" altLang="zh-CN" sz="1800" b="1" dirty="0">
                <a:solidFill>
                  <a:prstClr val="black"/>
                </a:solidFill>
                <a:latin typeface="Calibri" panose="020F0502020204030204"/>
              </a:rPr>
              <a:t>Human impact</a:t>
            </a:r>
          </a:p>
        </p:txBody>
      </p:sp>
      <p:pic>
        <p:nvPicPr>
          <p:cNvPr id="14" name="图片 13">
            <a:extLst>
              <a:ext uri="{FF2B5EF4-FFF2-40B4-BE49-F238E27FC236}">
                <a16:creationId xmlns:a16="http://schemas.microsoft.com/office/drawing/2014/main" id="{4D032E7D-1772-4E13-9941-917639FDD8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1087" y="4182727"/>
            <a:ext cx="2782746" cy="1555405"/>
          </a:xfrm>
          <a:prstGeom prst="rect">
            <a:avLst/>
          </a:prstGeom>
          <a:ln>
            <a:noFill/>
          </a:ln>
          <a:effectLst>
            <a:softEdge rad="112500"/>
          </a:effectLst>
        </p:spPr>
      </p:pic>
      <p:sp>
        <p:nvSpPr>
          <p:cNvPr id="28" name="文本框 27">
            <a:extLst>
              <a:ext uri="{FF2B5EF4-FFF2-40B4-BE49-F238E27FC236}">
                <a16:creationId xmlns:a16="http://schemas.microsoft.com/office/drawing/2014/main" id="{16ABE0F9-D64B-45E6-8F22-CCC77D889B94}"/>
              </a:ext>
            </a:extLst>
          </p:cNvPr>
          <p:cNvSpPr txBox="1"/>
          <p:nvPr/>
        </p:nvSpPr>
        <p:spPr>
          <a:xfrm>
            <a:off x="10040261" y="5832894"/>
            <a:ext cx="881389" cy="369332"/>
          </a:xfrm>
          <a:prstGeom prst="rect">
            <a:avLst/>
          </a:prstGeom>
          <a:noFill/>
        </p:spPr>
        <p:txBody>
          <a:bodyPr wrap="square">
            <a:spAutoFit/>
          </a:bodyPr>
          <a:lstStyle/>
          <a:p>
            <a:r>
              <a:rPr lang="en-US" altLang="zh-CN" sz="1800" b="1" dirty="0">
                <a:solidFill>
                  <a:prstClr val="black"/>
                </a:solidFill>
                <a:latin typeface="Calibri" panose="020F0502020204030204"/>
              </a:rPr>
              <a:t>Runoff</a:t>
            </a:r>
          </a:p>
        </p:txBody>
      </p:sp>
      <p:sp>
        <p:nvSpPr>
          <p:cNvPr id="29" name="文本框 28">
            <a:extLst>
              <a:ext uri="{FF2B5EF4-FFF2-40B4-BE49-F238E27FC236}">
                <a16:creationId xmlns:a16="http://schemas.microsoft.com/office/drawing/2014/main" id="{C0EAF03B-CBEB-453F-90AC-B72CE9342B43}"/>
              </a:ext>
            </a:extLst>
          </p:cNvPr>
          <p:cNvSpPr txBox="1"/>
          <p:nvPr/>
        </p:nvSpPr>
        <p:spPr>
          <a:xfrm>
            <a:off x="1952089" y="5832894"/>
            <a:ext cx="687415" cy="646331"/>
          </a:xfrm>
          <a:prstGeom prst="rect">
            <a:avLst/>
          </a:prstGeom>
          <a:noFill/>
        </p:spPr>
        <p:txBody>
          <a:bodyPr wrap="square">
            <a:spAutoFit/>
          </a:bodyPr>
          <a:lstStyle/>
          <a:p>
            <a:r>
              <a:rPr lang="en-US" altLang="zh-CN" sz="3600" b="1" dirty="0"/>
              <a:t>…</a:t>
            </a:r>
            <a:endParaRPr lang="zh-CN" altLang="en-US" sz="3600" b="1" dirty="0"/>
          </a:p>
        </p:txBody>
      </p:sp>
      <p:sp>
        <p:nvSpPr>
          <p:cNvPr id="30" name="文本框 29">
            <a:extLst>
              <a:ext uri="{FF2B5EF4-FFF2-40B4-BE49-F238E27FC236}">
                <a16:creationId xmlns:a16="http://schemas.microsoft.com/office/drawing/2014/main" id="{E3AE96BA-F741-401D-86D0-9D440BCC1E02}"/>
              </a:ext>
            </a:extLst>
          </p:cNvPr>
          <p:cNvSpPr txBox="1"/>
          <p:nvPr/>
        </p:nvSpPr>
        <p:spPr>
          <a:xfrm>
            <a:off x="1303270" y="1698797"/>
            <a:ext cx="2139528" cy="400110"/>
          </a:xfrm>
          <a:prstGeom prst="rect">
            <a:avLst/>
          </a:prstGeom>
          <a:noFill/>
        </p:spPr>
        <p:txBody>
          <a:bodyPr wrap="square">
            <a:spAutoFit/>
          </a:bodyPr>
          <a:lstStyle/>
          <a:p>
            <a:r>
              <a:rPr lang="en-US" altLang="zh-CN" sz="2000" b="1" dirty="0">
                <a:solidFill>
                  <a:prstClr val="black"/>
                </a:solidFill>
                <a:latin typeface="Calibri" panose="020F0502020204030204"/>
              </a:rPr>
              <a:t>Various variables</a:t>
            </a:r>
          </a:p>
        </p:txBody>
      </p:sp>
      <p:sp>
        <p:nvSpPr>
          <p:cNvPr id="33" name="文本框 32">
            <a:extLst>
              <a:ext uri="{FF2B5EF4-FFF2-40B4-BE49-F238E27FC236}">
                <a16:creationId xmlns:a16="http://schemas.microsoft.com/office/drawing/2014/main" id="{6D391BD6-7CD0-4388-9D9E-0A1AABDC4378}"/>
              </a:ext>
            </a:extLst>
          </p:cNvPr>
          <p:cNvSpPr txBox="1"/>
          <p:nvPr/>
        </p:nvSpPr>
        <p:spPr>
          <a:xfrm>
            <a:off x="4879348" y="4459135"/>
            <a:ext cx="3224744" cy="1015663"/>
          </a:xfrm>
          <a:prstGeom prst="rect">
            <a:avLst/>
          </a:prstGeom>
          <a:noFill/>
        </p:spPr>
        <p:txBody>
          <a:bodyPr wrap="square">
            <a:spAutoFit/>
          </a:bodyPr>
          <a:lstStyle/>
          <a:p>
            <a:pPr algn="ctr"/>
            <a:r>
              <a:rPr lang="en-US" altLang="zh-CN" sz="2000" b="1" dirty="0">
                <a:solidFill>
                  <a:srgbClr val="469FB6"/>
                </a:solidFill>
                <a:latin typeface="Calibri" panose="020F0502020204030204"/>
              </a:rPr>
              <a:t>What is the main driving factors on the long-term dynamics of runoff?</a:t>
            </a:r>
          </a:p>
        </p:txBody>
      </p:sp>
      <p:pic>
        <p:nvPicPr>
          <p:cNvPr id="11" name="图片 10" descr="校徽完整蓝黑">
            <a:extLst>
              <a:ext uri="{FF2B5EF4-FFF2-40B4-BE49-F238E27FC236}">
                <a16:creationId xmlns:a16="http://schemas.microsoft.com/office/drawing/2014/main" id="{893BD56A-D823-CC68-859E-A6A0981CD27C}"/>
              </a:ext>
            </a:extLst>
          </p:cNvPr>
          <p:cNvPicPr>
            <a:picLocks noChangeAspect="1"/>
          </p:cNvPicPr>
          <p:nvPr>
            <p:custDataLst>
              <p:tags r:id="rId1"/>
            </p:custDataLst>
          </p:nvPr>
        </p:nvPicPr>
        <p:blipFill>
          <a:blip r:embed="rId11"/>
          <a:stretch>
            <a:fillRect/>
          </a:stretch>
        </p:blipFill>
        <p:spPr>
          <a:xfrm>
            <a:off x="0" y="-14098"/>
            <a:ext cx="2387150" cy="785746"/>
          </a:xfrm>
          <a:prstGeom prst="rect">
            <a:avLst/>
          </a:prstGeom>
        </p:spPr>
      </p:pic>
      <p:sp>
        <p:nvSpPr>
          <p:cNvPr id="3" name="思想气泡: 云 2">
            <a:extLst>
              <a:ext uri="{FF2B5EF4-FFF2-40B4-BE49-F238E27FC236}">
                <a16:creationId xmlns:a16="http://schemas.microsoft.com/office/drawing/2014/main" id="{99A06EAB-4427-8274-0EE5-BFE80D94FC4D}"/>
              </a:ext>
            </a:extLst>
          </p:cNvPr>
          <p:cNvSpPr/>
          <p:nvPr/>
        </p:nvSpPr>
        <p:spPr>
          <a:xfrm>
            <a:off x="4623399" y="1740944"/>
            <a:ext cx="3480693" cy="1701902"/>
          </a:xfrm>
          <a:prstGeom prst="cloudCallout">
            <a:avLst/>
          </a:prstGeom>
          <a:noFill/>
          <a:ln w="19050">
            <a:solidFill>
              <a:srgbClr val="469F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EE5B912-0B2F-C10C-C43E-FBFCCDBB062E}"/>
              </a:ext>
            </a:extLst>
          </p:cNvPr>
          <p:cNvSpPr txBox="1"/>
          <p:nvPr/>
        </p:nvSpPr>
        <p:spPr>
          <a:xfrm>
            <a:off x="0" y="6555561"/>
            <a:ext cx="6096000" cy="338554"/>
          </a:xfrm>
          <a:prstGeom prst="rect">
            <a:avLst/>
          </a:prstGeom>
          <a:noFill/>
        </p:spPr>
        <p:txBody>
          <a:bodyPr wrap="square">
            <a:spAutoFit/>
          </a:bodyPr>
          <a:lstStyle/>
          <a:p>
            <a:r>
              <a:rPr lang="en-US" altLang="zh-CN" sz="1600" b="0" i="0" u="none" strike="noStrike" dirty="0">
                <a:effectLst/>
                <a:latin typeface="Calibri" panose="020F0502020204030204" pitchFamily="34" charset="0"/>
                <a:cs typeface="Calibri" panose="020F0502020204030204" pitchFamily="34" charset="0"/>
                <a:hlinkClick r:id="rId12" tooltip="Persistent link using digital object identifier"/>
              </a:rPr>
              <a:t>https://doi.org/10.1016/j.jenvman.2024.121978</a:t>
            </a:r>
            <a:endParaRPr lang="zh-CN" altLang="en-US" sz="16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79AF912A-A9FA-8B73-80E2-B99C924FEEED}"/>
              </a:ext>
            </a:extLst>
          </p:cNvPr>
          <p:cNvSpPr txBox="1"/>
          <p:nvPr/>
        </p:nvSpPr>
        <p:spPr>
          <a:xfrm>
            <a:off x="4730818" y="1991150"/>
            <a:ext cx="3224744" cy="1015663"/>
          </a:xfrm>
          <a:prstGeom prst="rect">
            <a:avLst/>
          </a:prstGeom>
          <a:noFill/>
        </p:spPr>
        <p:txBody>
          <a:bodyPr wrap="square">
            <a:spAutoFit/>
          </a:bodyPr>
          <a:lstStyle/>
          <a:p>
            <a:pPr algn="ctr"/>
            <a:r>
              <a:rPr lang="en-US" altLang="zh-CN" sz="2000" b="1" dirty="0">
                <a:solidFill>
                  <a:srgbClr val="469FB6"/>
                </a:solidFill>
                <a:latin typeface="Calibri" panose="020F0502020204030204"/>
              </a:rPr>
              <a:t>How to improve the accuracy of runoff simulation in watersheds</a:t>
            </a:r>
            <a:r>
              <a:rPr lang="zh-CN" altLang="en-US" sz="2000" b="1" dirty="0">
                <a:solidFill>
                  <a:srgbClr val="469FB6"/>
                </a:solidFill>
                <a:latin typeface="Calibri" panose="020F0502020204030204"/>
              </a:rPr>
              <a:t>？</a:t>
            </a:r>
            <a:endParaRPr lang="en-US" altLang="zh-CN" sz="2000" b="1" dirty="0">
              <a:solidFill>
                <a:srgbClr val="469FB6"/>
              </a:solidFill>
              <a:latin typeface="Calibri" panose="020F0502020204030204"/>
            </a:endParaRPr>
          </a:p>
        </p:txBody>
      </p:sp>
      <p:sp>
        <p:nvSpPr>
          <p:cNvPr id="15" name="思想气泡: 云 14">
            <a:extLst>
              <a:ext uri="{FF2B5EF4-FFF2-40B4-BE49-F238E27FC236}">
                <a16:creationId xmlns:a16="http://schemas.microsoft.com/office/drawing/2014/main" id="{7E57BAC2-8866-5636-1AC9-DCE36159EECB}"/>
              </a:ext>
            </a:extLst>
          </p:cNvPr>
          <p:cNvSpPr/>
          <p:nvPr/>
        </p:nvSpPr>
        <p:spPr>
          <a:xfrm>
            <a:off x="4730818" y="4128459"/>
            <a:ext cx="3480693" cy="1701902"/>
          </a:xfrm>
          <a:prstGeom prst="cloudCallout">
            <a:avLst/>
          </a:prstGeom>
          <a:noFill/>
          <a:ln w="19050">
            <a:solidFill>
              <a:srgbClr val="469F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1AE15D4A-4BB9-0DDE-CFE7-6DEA42A3B2ED}"/>
              </a:ext>
            </a:extLst>
          </p:cNvPr>
          <p:cNvSpPr txBox="1"/>
          <p:nvPr/>
        </p:nvSpPr>
        <p:spPr>
          <a:xfrm>
            <a:off x="8857352" y="6188379"/>
            <a:ext cx="3896240" cy="646331"/>
          </a:xfrm>
          <a:prstGeom prst="rect">
            <a:avLst/>
          </a:prstGeom>
          <a:noFill/>
        </p:spPr>
        <p:txBody>
          <a:bodyPr wrap="square">
            <a:spAutoFit/>
          </a:bodyPr>
          <a:lstStyle/>
          <a:p>
            <a:r>
              <a:rPr lang="en-US" altLang="zh-CN" b="1" dirty="0">
                <a:solidFill>
                  <a:prstClr val="black"/>
                </a:solidFill>
                <a:latin typeface="Calibri" panose="020F0502020204030204"/>
              </a:rPr>
              <a:t>Exhibits significant spatial and temporal variations</a:t>
            </a:r>
            <a:endParaRPr lang="zh-CN" altLang="en-US" b="1" dirty="0">
              <a:solidFill>
                <a:prstClr val="black"/>
              </a:solidFill>
              <a:latin typeface="Calibri" panose="020F0502020204030204"/>
            </a:endParaRPr>
          </a:p>
        </p:txBody>
      </p:sp>
      <p:sp>
        <p:nvSpPr>
          <p:cNvPr id="7" name="文本框 6">
            <a:extLst>
              <a:ext uri="{FF2B5EF4-FFF2-40B4-BE49-F238E27FC236}">
                <a16:creationId xmlns:a16="http://schemas.microsoft.com/office/drawing/2014/main" id="{55ED0591-0CDE-7DC8-C8AD-AF132E372E42}"/>
              </a:ext>
            </a:extLst>
          </p:cNvPr>
          <p:cNvSpPr txBox="1"/>
          <p:nvPr/>
        </p:nvSpPr>
        <p:spPr>
          <a:xfrm>
            <a:off x="9494996" y="3803289"/>
            <a:ext cx="2154797" cy="369332"/>
          </a:xfrm>
          <a:prstGeom prst="rect">
            <a:avLst/>
          </a:prstGeom>
          <a:noFill/>
        </p:spPr>
        <p:txBody>
          <a:bodyPr wrap="square">
            <a:spAutoFit/>
          </a:bodyPr>
          <a:lstStyle/>
          <a:p>
            <a:r>
              <a:rPr lang="en-US" altLang="zh-CN" b="1" dirty="0">
                <a:solidFill>
                  <a:prstClr val="black"/>
                </a:solidFill>
                <a:latin typeface="Calibri" panose="020F0502020204030204"/>
              </a:rPr>
              <a:t>Hydrologic Cycle</a:t>
            </a:r>
            <a:endParaRPr lang="zh-CN" altLang="en-US" b="1" dirty="0">
              <a:solidFill>
                <a:prstClr val="black"/>
              </a:solidFill>
              <a:latin typeface="Calibri" panose="020F0502020204030204"/>
            </a:endParaRPr>
          </a:p>
        </p:txBody>
      </p:sp>
    </p:spTree>
    <p:extLst>
      <p:ext uri="{BB962C8B-B14F-4D97-AF65-F5344CB8AC3E}">
        <p14:creationId xmlns:p14="http://schemas.microsoft.com/office/powerpoint/2010/main" val="1614334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B9EDF84-B643-41F8-9B37-C30C2D8DC1B2}"/>
              </a:ext>
            </a:extLst>
          </p:cNvPr>
          <p:cNvSpPr/>
          <p:nvPr/>
        </p:nvSpPr>
        <p:spPr>
          <a:xfrm>
            <a:off x="-1" y="4794401"/>
            <a:ext cx="11928001" cy="2050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B85F98C-F4DF-47CF-BD64-6CCD505F18E6}"/>
              </a:ext>
            </a:extLst>
          </p:cNvPr>
          <p:cNvCxnSpPr>
            <a:cxnSpLocks/>
          </p:cNvCxnSpPr>
          <p:nvPr/>
        </p:nvCxnSpPr>
        <p:spPr>
          <a:xfrm>
            <a:off x="264000" y="721735"/>
            <a:ext cx="11664000" cy="0"/>
          </a:xfrm>
          <a:prstGeom prst="line">
            <a:avLst/>
          </a:prstGeom>
          <a:ln w="44450" cmpd="thickThin">
            <a:solidFill>
              <a:srgbClr val="01482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36A35761-DCB1-43C8-BBD3-0F0942F57AD1}"/>
              </a:ext>
            </a:extLst>
          </p:cNvPr>
          <p:cNvCxnSpPr>
            <a:cxnSpLocks/>
          </p:cNvCxnSpPr>
          <p:nvPr/>
        </p:nvCxnSpPr>
        <p:spPr>
          <a:xfrm>
            <a:off x="829851" y="5180666"/>
            <a:ext cx="106633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CCE62C8-5B8F-4565-83C2-977124F74D77}"/>
              </a:ext>
            </a:extLst>
          </p:cNvPr>
          <p:cNvPicPr>
            <a:picLocks noChangeAspect="1"/>
          </p:cNvPicPr>
          <p:nvPr/>
        </p:nvPicPr>
        <p:blipFill rotWithShape="1">
          <a:blip r:embed="rId3">
            <a:extLst>
              <a:ext uri="{28A0092B-C50C-407E-A947-70E740481C1C}">
                <a14:useLocalDpi xmlns:a14="http://schemas.microsoft.com/office/drawing/2010/main" val="0"/>
              </a:ext>
            </a:extLst>
          </a:blip>
          <a:srcRect l="1773"/>
          <a:stretch/>
        </p:blipFill>
        <p:spPr>
          <a:xfrm>
            <a:off x="167800" y="1234521"/>
            <a:ext cx="11760200" cy="3819625"/>
          </a:xfrm>
          <a:prstGeom prst="rect">
            <a:avLst/>
          </a:prstGeom>
        </p:spPr>
      </p:pic>
      <p:sp>
        <p:nvSpPr>
          <p:cNvPr id="13" name="文本框 12">
            <a:extLst>
              <a:ext uri="{FF2B5EF4-FFF2-40B4-BE49-F238E27FC236}">
                <a16:creationId xmlns:a16="http://schemas.microsoft.com/office/drawing/2014/main" id="{37C32C5F-B4FE-4F33-BD32-97391ACB61E7}"/>
              </a:ext>
            </a:extLst>
          </p:cNvPr>
          <p:cNvSpPr txBox="1"/>
          <p:nvPr/>
        </p:nvSpPr>
        <p:spPr>
          <a:xfrm>
            <a:off x="909456" y="3946691"/>
            <a:ext cx="2328111" cy="369332"/>
          </a:xfrm>
          <a:prstGeom prst="rect">
            <a:avLst/>
          </a:prstGeom>
          <a:noFill/>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 lumped models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5B7500DD-594C-4085-B881-C4E5E04B5653}"/>
              </a:ext>
            </a:extLst>
          </p:cNvPr>
          <p:cNvSpPr txBox="1"/>
          <p:nvPr/>
        </p:nvSpPr>
        <p:spPr>
          <a:xfrm>
            <a:off x="3129812" y="3942653"/>
            <a:ext cx="2308149" cy="369332"/>
          </a:xfrm>
          <a:prstGeom prst="rect">
            <a:avLst/>
          </a:prstGeom>
          <a:noFill/>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semi-distributed </a:t>
            </a:r>
          </a:p>
        </p:txBody>
      </p:sp>
      <p:sp>
        <p:nvSpPr>
          <p:cNvPr id="15" name="文本框 14">
            <a:extLst>
              <a:ext uri="{FF2B5EF4-FFF2-40B4-BE49-F238E27FC236}">
                <a16:creationId xmlns:a16="http://schemas.microsoft.com/office/drawing/2014/main" id="{DB691324-765C-46FB-B278-4BAF9069A0BF}"/>
              </a:ext>
            </a:extLst>
          </p:cNvPr>
          <p:cNvSpPr txBox="1"/>
          <p:nvPr/>
        </p:nvSpPr>
        <p:spPr>
          <a:xfrm>
            <a:off x="5227318" y="3943675"/>
            <a:ext cx="2658867" cy="369332"/>
          </a:xfrm>
          <a:prstGeom prst="rect">
            <a:avLst/>
          </a:prstGeom>
          <a:noFill/>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distributed models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4ADBED74-3A42-47EA-86B3-3BB2EF35C1EC}"/>
              </a:ext>
            </a:extLst>
          </p:cNvPr>
          <p:cNvSpPr txBox="1"/>
          <p:nvPr/>
        </p:nvSpPr>
        <p:spPr>
          <a:xfrm>
            <a:off x="7549977" y="3943675"/>
            <a:ext cx="2285676" cy="369332"/>
          </a:xfrm>
          <a:prstGeom prst="rect">
            <a:avLst/>
          </a:prstGeom>
          <a:noFill/>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machine learning</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4DE16F5E-C8C4-4BE1-92D9-1230BF6E3E03}"/>
              </a:ext>
            </a:extLst>
          </p:cNvPr>
          <p:cNvSpPr txBox="1"/>
          <p:nvPr/>
        </p:nvSpPr>
        <p:spPr>
          <a:xfrm>
            <a:off x="9680303" y="3957412"/>
            <a:ext cx="1812923" cy="369332"/>
          </a:xfrm>
          <a:prstGeom prst="rect">
            <a:avLst/>
          </a:prstGeom>
          <a:noFill/>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deep learning</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31B6A9E6-E346-402D-8160-1427C7B2BEAD}"/>
              </a:ext>
            </a:extLst>
          </p:cNvPr>
          <p:cNvSpPr txBox="1"/>
          <p:nvPr/>
        </p:nvSpPr>
        <p:spPr>
          <a:xfrm>
            <a:off x="739123" y="4520971"/>
            <a:ext cx="2503803" cy="584775"/>
          </a:xfrm>
          <a:prstGeom prst="rect">
            <a:avLst/>
          </a:prstGeom>
          <a:noFill/>
        </p:spPr>
        <p:txBody>
          <a:bodyPr wrap="square" rtlCol="0">
            <a:spAutoFit/>
          </a:bodyPr>
          <a:lstStyle/>
          <a:p>
            <a:pPr algn="ct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Xin'anjiang</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model</a:t>
            </a:r>
          </a:p>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(Zhao, 1980)</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14C55B60-3355-4BBD-9881-F1A1EF300DE5}"/>
              </a:ext>
            </a:extLst>
          </p:cNvPr>
          <p:cNvSpPr txBox="1"/>
          <p:nvPr/>
        </p:nvSpPr>
        <p:spPr>
          <a:xfrm>
            <a:off x="3121407" y="4513697"/>
            <a:ext cx="1790162" cy="584775"/>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TOPMODEL</a:t>
            </a:r>
          </a:p>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Beven</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1979)</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9ABF33E6-4930-43CC-837B-BEB9C4A6C92E}"/>
              </a:ext>
            </a:extLst>
          </p:cNvPr>
          <p:cNvSpPr txBox="1"/>
          <p:nvPr/>
        </p:nvSpPr>
        <p:spPr>
          <a:xfrm>
            <a:off x="5110356" y="4477470"/>
            <a:ext cx="2038665" cy="584775"/>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SWAT</a:t>
            </a:r>
          </a:p>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(Jeff </a:t>
            </a: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Arnoid</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1994)</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38122722-8099-40C4-B587-6297C781B4E3}"/>
              </a:ext>
            </a:extLst>
          </p:cNvPr>
          <p:cNvSpPr txBox="1"/>
          <p:nvPr/>
        </p:nvSpPr>
        <p:spPr>
          <a:xfrm>
            <a:off x="7501714" y="4477471"/>
            <a:ext cx="1790162" cy="584775"/>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ANN</a:t>
            </a:r>
          </a:p>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(Hsu, 1995)</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1DA36225-E8F1-487C-82DF-FBDD8CF6753C}"/>
              </a:ext>
            </a:extLst>
          </p:cNvPr>
          <p:cNvSpPr txBox="1"/>
          <p:nvPr/>
        </p:nvSpPr>
        <p:spPr>
          <a:xfrm>
            <a:off x="9616572" y="4471594"/>
            <a:ext cx="1790162" cy="584775"/>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LSTM</a:t>
            </a:r>
          </a:p>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Kratzert</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2018)</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Picture 2">
            <a:extLst>
              <a:ext uri="{FF2B5EF4-FFF2-40B4-BE49-F238E27FC236}">
                <a16:creationId xmlns:a16="http://schemas.microsoft.com/office/drawing/2014/main" id="{400F0006-B2D4-466B-960F-38B1ACEF7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83" y="5415402"/>
            <a:ext cx="2079631" cy="1112968"/>
          </a:xfrm>
          <a:prstGeom prst="rect">
            <a:avLst/>
          </a:prstGeom>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99D37E1B-B103-4E94-A682-4CC9E80AA636}"/>
              </a:ext>
            </a:extLst>
          </p:cNvPr>
          <p:cNvPicPr>
            <a:picLocks noChangeAspect="1"/>
          </p:cNvPicPr>
          <p:nvPr/>
        </p:nvPicPr>
        <p:blipFill rotWithShape="1">
          <a:blip r:embed="rId5">
            <a:extLst>
              <a:ext uri="{28A0092B-C50C-407E-A947-70E740481C1C}">
                <a14:useLocalDpi xmlns:a14="http://schemas.microsoft.com/office/drawing/2010/main" val="0"/>
              </a:ext>
            </a:extLst>
          </a:blip>
          <a:srcRect l="49412" t="21544" r="-118" b="18398"/>
          <a:stretch/>
        </p:blipFill>
        <p:spPr>
          <a:xfrm>
            <a:off x="9360490" y="5546531"/>
            <a:ext cx="2749989" cy="1070769"/>
          </a:xfrm>
          <a:prstGeom prst="rect">
            <a:avLst/>
          </a:prstGeom>
        </p:spPr>
      </p:pic>
      <p:pic>
        <p:nvPicPr>
          <p:cNvPr id="3" name="图片 2">
            <a:extLst>
              <a:ext uri="{FF2B5EF4-FFF2-40B4-BE49-F238E27FC236}">
                <a16:creationId xmlns:a16="http://schemas.microsoft.com/office/drawing/2014/main" id="{5D51A81D-57E2-4A88-9F09-22D3E26C1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727" y="5406830"/>
            <a:ext cx="2254929" cy="1119444"/>
          </a:xfrm>
          <a:prstGeom prst="rect">
            <a:avLst/>
          </a:prstGeom>
        </p:spPr>
      </p:pic>
      <p:pic>
        <p:nvPicPr>
          <p:cNvPr id="23" name="图片 22">
            <a:extLst>
              <a:ext uri="{FF2B5EF4-FFF2-40B4-BE49-F238E27FC236}">
                <a16:creationId xmlns:a16="http://schemas.microsoft.com/office/drawing/2014/main" id="{0DC88CB0-ABFB-4836-A88E-7B5B70C53192}"/>
              </a:ext>
            </a:extLst>
          </p:cNvPr>
          <p:cNvPicPr>
            <a:picLocks noChangeAspect="1"/>
          </p:cNvPicPr>
          <p:nvPr/>
        </p:nvPicPr>
        <p:blipFill>
          <a:blip r:embed="rId7"/>
          <a:stretch>
            <a:fillRect/>
          </a:stretch>
        </p:blipFill>
        <p:spPr>
          <a:xfrm>
            <a:off x="7532281" y="5487657"/>
            <a:ext cx="1891954" cy="1023056"/>
          </a:xfrm>
          <a:prstGeom prst="rect">
            <a:avLst/>
          </a:prstGeom>
        </p:spPr>
      </p:pic>
      <p:sp>
        <p:nvSpPr>
          <p:cNvPr id="12" name="文本框 11">
            <a:extLst>
              <a:ext uri="{FF2B5EF4-FFF2-40B4-BE49-F238E27FC236}">
                <a16:creationId xmlns:a16="http://schemas.microsoft.com/office/drawing/2014/main" id="{E404DE58-55DC-4B36-8E55-3A9139FF2E6C}"/>
              </a:ext>
            </a:extLst>
          </p:cNvPr>
          <p:cNvSpPr txBox="1"/>
          <p:nvPr/>
        </p:nvSpPr>
        <p:spPr>
          <a:xfrm>
            <a:off x="216258" y="908735"/>
            <a:ext cx="5768906" cy="461665"/>
          </a:xfrm>
          <a:prstGeom prst="rect">
            <a:avLst/>
          </a:prstGeom>
          <a:noFill/>
        </p:spPr>
        <p:txBody>
          <a:bodyPr wrap="square">
            <a:spAutoFit/>
          </a:bodyPr>
          <a:lstStyle/>
          <a:p>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Hydrological model development</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pic>
        <p:nvPicPr>
          <p:cNvPr id="26" name="Picture 2">
            <a:extLst>
              <a:ext uri="{FF2B5EF4-FFF2-40B4-BE49-F238E27FC236}">
                <a16:creationId xmlns:a16="http://schemas.microsoft.com/office/drawing/2014/main" id="{FC57847F-F458-41E9-9343-7D7B129192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1510" y="5478201"/>
            <a:ext cx="2196858" cy="103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4E44B63F-8CA0-1CBB-B2BA-1A1BF0A8E759}"/>
              </a:ext>
            </a:extLst>
          </p:cNvPr>
          <p:cNvPicPr>
            <a:picLocks noChangeAspect="1"/>
          </p:cNvPicPr>
          <p:nvPr/>
        </p:nvPicPr>
        <p:blipFill>
          <a:blip r:embed="rId9"/>
          <a:stretch>
            <a:fillRect/>
          </a:stretch>
        </p:blipFill>
        <p:spPr>
          <a:xfrm>
            <a:off x="26274" y="-5106"/>
            <a:ext cx="2389839" cy="786452"/>
          </a:xfrm>
          <a:prstGeom prst="rect">
            <a:avLst/>
          </a:prstGeom>
        </p:spPr>
      </p:pic>
      <p:sp>
        <p:nvSpPr>
          <p:cNvPr id="9" name="文本框 8">
            <a:extLst>
              <a:ext uri="{FF2B5EF4-FFF2-40B4-BE49-F238E27FC236}">
                <a16:creationId xmlns:a16="http://schemas.microsoft.com/office/drawing/2014/main" id="{62C9CC2E-CDBA-ADC7-B85D-AB9152F25FF2}"/>
              </a:ext>
            </a:extLst>
          </p:cNvPr>
          <p:cNvSpPr txBox="1"/>
          <p:nvPr/>
        </p:nvSpPr>
        <p:spPr>
          <a:xfrm>
            <a:off x="5078412" y="162999"/>
            <a:ext cx="3778940" cy="523220"/>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spcAft>
                <a:spcPts val="0"/>
              </a:spcAft>
              <a:defRPr/>
            </a:pPr>
            <a:r>
              <a:rPr lang="en-US"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rPr>
              <a:t>Background</a:t>
            </a:r>
            <a:endParaRPr lang="zh-CN"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10">
            <a:extLst>
              <a:ext uri="{FF2B5EF4-FFF2-40B4-BE49-F238E27FC236}">
                <a16:creationId xmlns:a16="http://schemas.microsoft.com/office/drawing/2014/main" id="{00613D0B-8519-C424-A817-780F53FB8E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9530" y="5376"/>
            <a:ext cx="2662470" cy="680133"/>
          </a:xfrm>
          <a:prstGeom prst="rect">
            <a:avLst/>
          </a:prstGeom>
        </p:spPr>
      </p:pic>
    </p:spTree>
    <p:extLst>
      <p:ext uri="{BB962C8B-B14F-4D97-AF65-F5344CB8AC3E}">
        <p14:creationId xmlns:p14="http://schemas.microsoft.com/office/powerpoint/2010/main" val="224209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C3F31C85-40D2-4FEC-91EC-0CDDC9CAC337}"/>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1E0B8EA8-6DE7-42C6-860C-5C820A07B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2052" name="Picture 4">
            <a:extLst>
              <a:ext uri="{FF2B5EF4-FFF2-40B4-BE49-F238E27FC236}">
                <a16:creationId xmlns:a16="http://schemas.microsoft.com/office/drawing/2014/main" id="{5D630CA5-06DB-456E-89C8-F0016CB65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682" y="2772901"/>
            <a:ext cx="4914897" cy="2694234"/>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C59B00D1-D8C0-4EDD-852B-078F78586914}"/>
              </a:ext>
            </a:extLst>
          </p:cNvPr>
          <p:cNvSpPr txBox="1"/>
          <p:nvPr/>
        </p:nvSpPr>
        <p:spPr>
          <a:xfrm>
            <a:off x="1115760" y="6426755"/>
            <a:ext cx="5134552" cy="369332"/>
          </a:xfrm>
          <a:prstGeom prst="rect">
            <a:avLst/>
          </a:prstGeom>
          <a:noFill/>
        </p:spPr>
        <p:txBody>
          <a:bodyPr wrap="square">
            <a:spAutoFit/>
          </a:bodyPr>
          <a:lstStyle/>
          <a:p>
            <a:r>
              <a:rPr lang="en-US" altLang="zh-CN" b="1" dirty="0">
                <a:latin typeface="Calibri" panose="020F0502020204030204" pitchFamily="34" charset="0"/>
                <a:ea typeface="微软雅黑" panose="020B0503020204020204" pitchFamily="34" charset="-122"/>
                <a:cs typeface="Calibri" panose="020F0502020204030204" pitchFamily="34" charset="0"/>
              </a:rPr>
              <a:t>Deep Learning for time series runoff simulation</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sp>
        <p:nvSpPr>
          <p:cNvPr id="19" name="文本框 18">
            <a:extLst>
              <a:ext uri="{FF2B5EF4-FFF2-40B4-BE49-F238E27FC236}">
                <a16:creationId xmlns:a16="http://schemas.microsoft.com/office/drawing/2014/main" id="{950A7478-3B9D-4F2E-98DA-B8C1B7128E2E}"/>
              </a:ext>
            </a:extLst>
          </p:cNvPr>
          <p:cNvSpPr txBox="1"/>
          <p:nvPr/>
        </p:nvSpPr>
        <p:spPr>
          <a:xfrm>
            <a:off x="6510518" y="5456187"/>
            <a:ext cx="5784019" cy="464871"/>
          </a:xfrm>
          <a:prstGeom prst="rect">
            <a:avLst/>
          </a:prstGeom>
          <a:noFill/>
        </p:spPr>
        <p:txBody>
          <a:bodyPr wrap="square">
            <a:spAutoFit/>
          </a:bodyPr>
          <a:lstStyle/>
          <a:p>
            <a:pPr>
              <a:lnSpc>
                <a:spcPct val="150000"/>
              </a:lnSpc>
            </a:pPr>
            <a:r>
              <a:rPr lang="en-US" altLang="zh-CN" b="1" dirty="0">
                <a:latin typeface="Calibri" panose="020F0502020204030204" pitchFamily="34" charset="0"/>
                <a:ea typeface="微软雅黑" panose="020B0503020204020204" pitchFamily="34" charset="-122"/>
                <a:cs typeface="Calibri" panose="020F0502020204030204" pitchFamily="34" charset="0"/>
              </a:rPr>
              <a:t>Interpretable method: SHAP </a:t>
            </a:r>
          </a:p>
        </p:txBody>
      </p:sp>
      <p:sp>
        <p:nvSpPr>
          <p:cNvPr id="21" name="文本框 20">
            <a:extLst>
              <a:ext uri="{FF2B5EF4-FFF2-40B4-BE49-F238E27FC236}">
                <a16:creationId xmlns:a16="http://schemas.microsoft.com/office/drawing/2014/main" id="{7EA59EA9-5123-4EEE-B5F4-E084AEB79F29}"/>
              </a:ext>
            </a:extLst>
          </p:cNvPr>
          <p:cNvSpPr txBox="1"/>
          <p:nvPr/>
        </p:nvSpPr>
        <p:spPr>
          <a:xfrm>
            <a:off x="6250312" y="5915718"/>
            <a:ext cx="6096000" cy="880369"/>
          </a:xfrm>
          <a:prstGeom prst="rect">
            <a:avLst/>
          </a:prstGeom>
          <a:noFill/>
        </p:spPr>
        <p:txBody>
          <a:bodyPr wrap="square">
            <a:spAutoFit/>
          </a:bodyPr>
          <a:lstStyle/>
          <a:p>
            <a:pPr marL="285750" indent="-285750">
              <a:lnSpc>
                <a:spcPct val="150000"/>
              </a:lnSpc>
              <a:buFont typeface="Wingdings" panose="05000000000000000000" pitchFamily="2" charset="2"/>
              <a:buChar char="n"/>
            </a:pPr>
            <a:r>
              <a:rPr lang="en-US" altLang="zh-CN" b="1" dirty="0">
                <a:latin typeface="Calibri" panose="020F0502020204030204" pitchFamily="34" charset="0"/>
                <a:ea typeface="微软雅黑" panose="020B0503020204020204" pitchFamily="34" charset="-122"/>
                <a:cs typeface="Calibri" panose="020F0502020204030204" pitchFamily="34" charset="0"/>
              </a:rPr>
              <a:t>Uncovering the inner workings of </a:t>
            </a:r>
            <a:r>
              <a:rPr lang="en-US" altLang="zh-CN" b="1" dirty="0" err="1">
                <a:latin typeface="Calibri" panose="020F0502020204030204" pitchFamily="34" charset="0"/>
                <a:ea typeface="微软雅黑" panose="020B0503020204020204" pitchFamily="34" charset="-122"/>
                <a:cs typeface="Calibri" panose="020F0502020204030204" pitchFamily="34" charset="0"/>
              </a:rPr>
              <a:t>XGBoost</a:t>
            </a:r>
            <a:endParaRPr lang="en-US" altLang="zh-CN" b="1" dirty="0">
              <a:latin typeface="Calibri" panose="020F0502020204030204" pitchFamily="34" charset="0"/>
              <a:ea typeface="微软雅黑" panose="020B0503020204020204" pitchFamily="34" charset="-122"/>
              <a:cs typeface="Calibri" panose="020F0502020204030204" pitchFamily="34" charset="0"/>
            </a:endParaRPr>
          </a:p>
          <a:p>
            <a:pPr marL="285750" indent="-285750">
              <a:lnSpc>
                <a:spcPct val="150000"/>
              </a:lnSpc>
              <a:buFont typeface="Wingdings" panose="05000000000000000000" pitchFamily="2" charset="2"/>
              <a:buChar char="n"/>
            </a:pPr>
            <a:r>
              <a:rPr lang="en-US" altLang="zh-CN" b="1" dirty="0">
                <a:latin typeface="Calibri" panose="020F0502020204030204" pitchFamily="34" charset="0"/>
                <a:ea typeface="微软雅黑" panose="020B0503020204020204" pitchFamily="34" charset="-122"/>
                <a:cs typeface="Calibri" panose="020F0502020204030204" pitchFamily="34" charset="0"/>
              </a:rPr>
              <a:t>Reversely inference relationships between variables</a:t>
            </a:r>
            <a:endParaRPr lang="zh-CN" altLang="en-US"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1026" name="Picture 2" descr="The structure of the XGBoost algorithm | Download Scientific Diagram">
            <a:extLst>
              <a:ext uri="{FF2B5EF4-FFF2-40B4-BE49-F238E27FC236}">
                <a16:creationId xmlns:a16="http://schemas.microsoft.com/office/drawing/2014/main" id="{BF8005FB-8445-5EA1-1E15-FECA36240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44" y="3130143"/>
            <a:ext cx="5357360" cy="274170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374857DE-C01E-D363-0F2C-6B0760645B96}"/>
              </a:ext>
            </a:extLst>
          </p:cNvPr>
          <p:cNvSpPr txBox="1"/>
          <p:nvPr/>
        </p:nvSpPr>
        <p:spPr>
          <a:xfrm>
            <a:off x="2789473" y="5871851"/>
            <a:ext cx="5784019" cy="464871"/>
          </a:xfrm>
          <a:prstGeom prst="rect">
            <a:avLst/>
          </a:prstGeom>
          <a:noFill/>
        </p:spPr>
        <p:txBody>
          <a:bodyPr wrap="square">
            <a:spAutoFit/>
          </a:bodyPr>
          <a:lstStyle/>
          <a:p>
            <a:pPr>
              <a:lnSpc>
                <a:spcPct val="150000"/>
              </a:lnSpc>
            </a:pPr>
            <a:r>
              <a:rPr lang="en-US" altLang="zh-CN" b="1" dirty="0" err="1">
                <a:latin typeface="Calibri" panose="020F0502020204030204" pitchFamily="34" charset="0"/>
                <a:ea typeface="微软雅黑" panose="020B0503020204020204" pitchFamily="34" charset="-122"/>
                <a:cs typeface="Calibri" panose="020F0502020204030204" pitchFamily="34" charset="0"/>
              </a:rPr>
              <a:t>XGBoost</a:t>
            </a:r>
            <a:endParaRPr lang="en-US" altLang="zh-CN" b="1" dirty="0">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a:extLst>
              <a:ext uri="{FF2B5EF4-FFF2-40B4-BE49-F238E27FC236}">
                <a16:creationId xmlns:a16="http://schemas.microsoft.com/office/drawing/2014/main" id="{2986C641-4ECA-775D-8C1D-7925FFDB93FE}"/>
              </a:ext>
            </a:extLst>
          </p:cNvPr>
          <p:cNvPicPr>
            <a:picLocks noChangeAspect="1"/>
          </p:cNvPicPr>
          <p:nvPr/>
        </p:nvPicPr>
        <p:blipFill>
          <a:blip r:embed="rId6"/>
          <a:stretch>
            <a:fillRect/>
          </a:stretch>
        </p:blipFill>
        <p:spPr>
          <a:xfrm>
            <a:off x="26274" y="-5106"/>
            <a:ext cx="2389839" cy="786452"/>
          </a:xfrm>
          <a:prstGeom prst="rect">
            <a:avLst/>
          </a:prstGeom>
        </p:spPr>
      </p:pic>
      <p:sp>
        <p:nvSpPr>
          <p:cNvPr id="2" name="文本框 1">
            <a:extLst>
              <a:ext uri="{FF2B5EF4-FFF2-40B4-BE49-F238E27FC236}">
                <a16:creationId xmlns:a16="http://schemas.microsoft.com/office/drawing/2014/main" id="{52CDF2AF-8D4E-ADED-24FC-7BD1CCA209D2}"/>
              </a:ext>
            </a:extLst>
          </p:cNvPr>
          <p:cNvSpPr txBox="1"/>
          <p:nvPr/>
        </p:nvSpPr>
        <p:spPr>
          <a:xfrm>
            <a:off x="5830045" y="4239387"/>
            <a:ext cx="461705" cy="523220"/>
          </a:xfrm>
          <a:prstGeom prst="rect">
            <a:avLst/>
          </a:prstGeom>
          <a:noFill/>
        </p:spPr>
        <p:txBody>
          <a:bodyPr wrap="square" rtlCol="0">
            <a:spAutoFit/>
          </a:bodyPr>
          <a:lstStyle/>
          <a:p>
            <a:r>
              <a:rPr lang="en-US" altLang="zh-CN" sz="2800" b="1" dirty="0">
                <a:solidFill>
                  <a:schemeClr val="accent2">
                    <a:lumMod val="75000"/>
                  </a:schemeClr>
                </a:solidFill>
                <a:latin typeface="微软雅黑" panose="020B0503020204020204" pitchFamily="34" charset="-122"/>
                <a:ea typeface="微软雅黑" panose="020B0503020204020204" pitchFamily="34" charset="-122"/>
              </a:rPr>
              <a:t>+</a:t>
            </a:r>
            <a:endParaRPr lang="zh-CN" altLang="en-US" sz="2800"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27D2645-A029-C6D1-190F-B9625F365617}"/>
              </a:ext>
            </a:extLst>
          </p:cNvPr>
          <p:cNvSpPr txBox="1"/>
          <p:nvPr/>
        </p:nvSpPr>
        <p:spPr>
          <a:xfrm>
            <a:off x="5210503" y="170464"/>
            <a:ext cx="3778940" cy="523220"/>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spcAft>
                <a:spcPts val="0"/>
              </a:spcAft>
              <a:defRPr/>
            </a:pPr>
            <a:r>
              <a:rPr lang="en-US"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rPr>
              <a:t>Background</a:t>
            </a:r>
            <a:endParaRPr lang="zh-CN" altLang="zh-CN" sz="2800" b="1" kern="1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1" name="文本框 10">
            <a:extLst>
              <a:ext uri="{FF2B5EF4-FFF2-40B4-BE49-F238E27FC236}">
                <a16:creationId xmlns:a16="http://schemas.microsoft.com/office/drawing/2014/main" id="{662B89E1-094C-CB7D-CF70-106C47A24C9E}"/>
              </a:ext>
            </a:extLst>
          </p:cNvPr>
          <p:cNvSpPr txBox="1"/>
          <p:nvPr/>
        </p:nvSpPr>
        <p:spPr>
          <a:xfrm>
            <a:off x="216257" y="908735"/>
            <a:ext cx="11804625" cy="461665"/>
          </a:xfrm>
          <a:prstGeom prst="rect">
            <a:avLst/>
          </a:prstGeom>
          <a:noFill/>
        </p:spPr>
        <p:txBody>
          <a:bodyPr wrap="square">
            <a:spAutoFit/>
          </a:bodyPr>
          <a:lstStyle/>
          <a:p>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Hydrological model development-----Interpretable machine learning</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64A740A4-ADF9-CE10-FEC2-11A79F69545B}"/>
              </a:ext>
            </a:extLst>
          </p:cNvPr>
          <p:cNvSpPr txBox="1"/>
          <p:nvPr/>
        </p:nvSpPr>
        <p:spPr>
          <a:xfrm>
            <a:off x="128812" y="1525140"/>
            <a:ext cx="11655021" cy="787523"/>
          </a:xfrm>
          <a:prstGeom prst="rect">
            <a:avLst/>
          </a:prstGeom>
          <a:noFill/>
        </p:spPr>
        <p:txBody>
          <a:bodyPr wrap="square">
            <a:spAutoFit/>
          </a:bodyPr>
          <a:lstStyle/>
          <a:p>
            <a:pPr algn="just">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Although machine learning models demonstrate promise in capturing the intricate interplay between hydrological factors, their “black box” nature makes it challenging to identify the dynamic drivers of runoff. </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33487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DDB75C1D-0AEA-4B8E-8D12-4E491F4F3AF3}"/>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2D4E8096-E5B7-4328-B36F-1AA1FC549AE9}"/>
              </a:ext>
            </a:extLst>
          </p:cNvPr>
          <p:cNvSpPr txBox="1"/>
          <p:nvPr/>
        </p:nvSpPr>
        <p:spPr>
          <a:xfrm>
            <a:off x="4933265" y="151869"/>
            <a:ext cx="3778940"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Research Objective</a:t>
            </a:r>
          </a:p>
        </p:txBody>
      </p:sp>
      <p:pic>
        <p:nvPicPr>
          <p:cNvPr id="5" name="图片 4">
            <a:extLst>
              <a:ext uri="{FF2B5EF4-FFF2-40B4-BE49-F238E27FC236}">
                <a16:creationId xmlns:a16="http://schemas.microsoft.com/office/drawing/2014/main" id="{9DC3D693-890A-4E1D-A991-CB90A7C76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pic>
        <p:nvPicPr>
          <p:cNvPr id="8" name="图片 7">
            <a:extLst>
              <a:ext uri="{FF2B5EF4-FFF2-40B4-BE49-F238E27FC236}">
                <a16:creationId xmlns:a16="http://schemas.microsoft.com/office/drawing/2014/main" id="{B8BDD8E3-50F8-647B-4875-3D00F54C3235}"/>
              </a:ext>
            </a:extLst>
          </p:cNvPr>
          <p:cNvPicPr>
            <a:picLocks noChangeAspect="1"/>
          </p:cNvPicPr>
          <p:nvPr/>
        </p:nvPicPr>
        <p:blipFill>
          <a:blip r:embed="rId4"/>
          <a:stretch>
            <a:fillRect/>
          </a:stretch>
        </p:blipFill>
        <p:spPr>
          <a:xfrm>
            <a:off x="26274" y="-5106"/>
            <a:ext cx="2389839" cy="786452"/>
          </a:xfrm>
          <a:prstGeom prst="rect">
            <a:avLst/>
          </a:prstGeom>
        </p:spPr>
      </p:pic>
      <p:pic>
        <p:nvPicPr>
          <p:cNvPr id="17" name="图片 16">
            <a:extLst>
              <a:ext uri="{FF2B5EF4-FFF2-40B4-BE49-F238E27FC236}">
                <a16:creationId xmlns:a16="http://schemas.microsoft.com/office/drawing/2014/main" id="{4F7CC3F2-DED2-2580-A452-FAEFECD003FF}"/>
              </a:ext>
            </a:extLst>
          </p:cNvPr>
          <p:cNvPicPr>
            <a:picLocks noChangeAspect="1"/>
          </p:cNvPicPr>
          <p:nvPr/>
        </p:nvPicPr>
        <p:blipFill>
          <a:blip r:embed="rId5"/>
          <a:stretch>
            <a:fillRect/>
          </a:stretch>
        </p:blipFill>
        <p:spPr>
          <a:xfrm>
            <a:off x="1904588" y="889157"/>
            <a:ext cx="4126757" cy="2928739"/>
          </a:xfrm>
          <a:prstGeom prst="rect">
            <a:avLst/>
          </a:prstGeom>
        </p:spPr>
      </p:pic>
      <p:pic>
        <p:nvPicPr>
          <p:cNvPr id="18" name="图片 17">
            <a:extLst>
              <a:ext uri="{FF2B5EF4-FFF2-40B4-BE49-F238E27FC236}">
                <a16:creationId xmlns:a16="http://schemas.microsoft.com/office/drawing/2014/main" id="{1B502EB3-E7D6-D516-DB47-32B45D026B05}"/>
              </a:ext>
            </a:extLst>
          </p:cNvPr>
          <p:cNvPicPr>
            <a:picLocks noChangeAspect="1"/>
          </p:cNvPicPr>
          <p:nvPr/>
        </p:nvPicPr>
        <p:blipFill>
          <a:blip r:embed="rId6"/>
          <a:stretch>
            <a:fillRect/>
          </a:stretch>
        </p:blipFill>
        <p:spPr>
          <a:xfrm>
            <a:off x="319591" y="3819069"/>
            <a:ext cx="6055469" cy="2720043"/>
          </a:xfrm>
          <a:prstGeom prst="rect">
            <a:avLst/>
          </a:prstGeom>
        </p:spPr>
      </p:pic>
      <p:pic>
        <p:nvPicPr>
          <p:cNvPr id="21" name="图片 20">
            <a:extLst>
              <a:ext uri="{FF2B5EF4-FFF2-40B4-BE49-F238E27FC236}">
                <a16:creationId xmlns:a16="http://schemas.microsoft.com/office/drawing/2014/main" id="{6AE2CDDA-0337-B63A-A523-7BE29BBE6D13}"/>
              </a:ext>
            </a:extLst>
          </p:cNvPr>
          <p:cNvPicPr>
            <a:picLocks noChangeAspect="1"/>
          </p:cNvPicPr>
          <p:nvPr/>
        </p:nvPicPr>
        <p:blipFill>
          <a:blip r:embed="rId7"/>
          <a:stretch>
            <a:fillRect/>
          </a:stretch>
        </p:blipFill>
        <p:spPr>
          <a:xfrm>
            <a:off x="6465060" y="2328334"/>
            <a:ext cx="5635893" cy="4244754"/>
          </a:xfrm>
          <a:prstGeom prst="rect">
            <a:avLst/>
          </a:prstGeom>
        </p:spPr>
      </p:pic>
      <p:cxnSp>
        <p:nvCxnSpPr>
          <p:cNvPr id="55" name="直接连接符 54">
            <a:extLst>
              <a:ext uri="{FF2B5EF4-FFF2-40B4-BE49-F238E27FC236}">
                <a16:creationId xmlns:a16="http://schemas.microsoft.com/office/drawing/2014/main" id="{83BC1A30-A472-4072-9B69-431AA45E73E0}"/>
              </a:ext>
            </a:extLst>
          </p:cNvPr>
          <p:cNvCxnSpPr>
            <a:cxnSpLocks/>
          </p:cNvCxnSpPr>
          <p:nvPr/>
        </p:nvCxnSpPr>
        <p:spPr>
          <a:xfrm>
            <a:off x="6012703" y="1682452"/>
            <a:ext cx="3112824" cy="783657"/>
          </a:xfrm>
          <a:prstGeom prst="line">
            <a:avLst/>
          </a:prstGeom>
          <a:ln w="19050">
            <a:solidFill>
              <a:srgbClr val="469FB6"/>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99BCE52-8945-40B1-9681-19F8F4289C6C}"/>
              </a:ext>
            </a:extLst>
          </p:cNvPr>
          <p:cNvCxnSpPr>
            <a:cxnSpLocks/>
          </p:cNvCxnSpPr>
          <p:nvPr/>
        </p:nvCxnSpPr>
        <p:spPr>
          <a:xfrm flipH="1">
            <a:off x="785091" y="1921164"/>
            <a:ext cx="1119497" cy="1896732"/>
          </a:xfrm>
          <a:prstGeom prst="line">
            <a:avLst/>
          </a:prstGeom>
          <a:ln w="19050">
            <a:solidFill>
              <a:srgbClr val="469FB6"/>
            </a:solidFill>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5B7D59D6-E11C-25E0-78C7-FE83373A05C0}"/>
              </a:ext>
            </a:extLst>
          </p:cNvPr>
          <p:cNvSpPr txBox="1"/>
          <p:nvPr/>
        </p:nvSpPr>
        <p:spPr>
          <a:xfrm>
            <a:off x="1126241" y="6489377"/>
            <a:ext cx="6096000" cy="338554"/>
          </a:xfrm>
          <a:prstGeom prst="rect">
            <a:avLst/>
          </a:prstGeom>
          <a:noFill/>
        </p:spPr>
        <p:txBody>
          <a:bodyPr wrap="square">
            <a:spAutoFit/>
          </a:bodyPr>
          <a:lstStyle/>
          <a:p>
            <a:r>
              <a:rPr lang="en-US" altLang="zh-CN" sz="1600" b="1" dirty="0">
                <a:latin typeface="Calibri" panose="020F0502020204030204" pitchFamily="34" charset="0"/>
                <a:cs typeface="Calibri" panose="020F0502020204030204" pitchFamily="34" charset="0"/>
              </a:rPr>
              <a:t>The inter-annual variation is significant</a:t>
            </a:r>
            <a:endParaRPr lang="zh-CN" altLang="en-US" sz="1600"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2598B089-BC6C-A06F-FBF1-EDA3853380EA}"/>
              </a:ext>
            </a:extLst>
          </p:cNvPr>
          <p:cNvSpPr txBox="1"/>
          <p:nvPr/>
        </p:nvSpPr>
        <p:spPr>
          <a:xfrm>
            <a:off x="6012703" y="6507572"/>
            <a:ext cx="6594135" cy="338554"/>
          </a:xfrm>
          <a:prstGeom prst="rect">
            <a:avLst/>
          </a:prstGeom>
          <a:noFill/>
        </p:spPr>
        <p:txBody>
          <a:bodyPr wrap="square">
            <a:spAutoFit/>
          </a:bodyPr>
          <a:lstStyle/>
          <a:p>
            <a:r>
              <a:rPr lang="en-US" altLang="zh-CN" sz="1600" b="1" dirty="0">
                <a:latin typeface="Calibri" panose="020F0502020204030204" pitchFamily="34" charset="0"/>
                <a:cs typeface="Calibri" panose="020F0502020204030204" pitchFamily="34" charset="0"/>
              </a:rPr>
              <a:t>The frequent transitions of land use types have become more intense</a:t>
            </a:r>
            <a:endParaRPr lang="zh-CN" alt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808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72D62-029F-1BE1-FAD5-2005155A1F13}"/>
            </a:ext>
          </a:extLst>
        </p:cNvPr>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9E6860D3-815B-0D5E-FBB1-88BD1F21A370}"/>
              </a:ext>
            </a:extLst>
          </p:cNvPr>
          <p:cNvCxnSpPr>
            <a:cxnSpLocks/>
          </p:cNvCxnSpPr>
          <p:nvPr/>
        </p:nvCxnSpPr>
        <p:spPr>
          <a:xfrm>
            <a:off x="241573" y="780172"/>
            <a:ext cx="11542260" cy="0"/>
          </a:xfrm>
          <a:prstGeom prst="line">
            <a:avLst/>
          </a:prstGeom>
          <a:ln w="508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A253101D-3646-5592-7313-019E9B99193F}"/>
              </a:ext>
            </a:extLst>
          </p:cNvPr>
          <p:cNvSpPr txBox="1"/>
          <p:nvPr/>
        </p:nvSpPr>
        <p:spPr>
          <a:xfrm>
            <a:off x="5253940" y="184694"/>
            <a:ext cx="1684119" cy="555537"/>
          </a:xfrm>
          <a:prstGeom prst="rect">
            <a:avLst/>
          </a:prstGeom>
          <a:noFill/>
        </p:spPr>
        <p:txBody>
          <a:bodyPr wrap="square">
            <a:spAutoFit/>
          </a:bodyPr>
          <a:lstStyle>
            <a:defPPr>
              <a:defRPr lang="zh-CN"/>
            </a:defPPr>
            <a:lvl1pPr>
              <a:defRPr sz="2000" b="1">
                <a:solidFill>
                  <a:srgbClr val="C12915"/>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nSpc>
                <a:spcPct val="114000"/>
              </a:lnSpc>
            </a:pPr>
            <a:r>
              <a:rPr lang="en-US" altLang="zh-CN" sz="2800" dirty="0">
                <a:solidFill>
                  <a:schemeClr val="tx1"/>
                </a:solidFill>
                <a:latin typeface="Calibri" panose="020F0502020204030204" pitchFamily="34" charset="0"/>
                <a:cs typeface="Calibri" panose="020F0502020204030204" pitchFamily="34" charset="0"/>
              </a:rPr>
              <a:t>Method</a:t>
            </a:r>
            <a:endParaRPr lang="zh-CN" altLang="en-US" sz="2800" dirty="0">
              <a:solidFill>
                <a:schemeClr val="tx1"/>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674DC076-2741-81D0-68A0-E6AF2E599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237" y="59729"/>
            <a:ext cx="2662470" cy="680133"/>
          </a:xfrm>
          <a:prstGeom prst="rect">
            <a:avLst/>
          </a:prstGeom>
        </p:spPr>
      </p:pic>
      <p:sp>
        <p:nvSpPr>
          <p:cNvPr id="7" name="文本框 6">
            <a:extLst>
              <a:ext uri="{FF2B5EF4-FFF2-40B4-BE49-F238E27FC236}">
                <a16:creationId xmlns:a16="http://schemas.microsoft.com/office/drawing/2014/main" id="{9823BDBF-EAA1-06C8-D3D3-927BF759D7F3}"/>
              </a:ext>
            </a:extLst>
          </p:cNvPr>
          <p:cNvSpPr txBox="1"/>
          <p:nvPr/>
        </p:nvSpPr>
        <p:spPr>
          <a:xfrm>
            <a:off x="241572" y="999998"/>
            <a:ext cx="11651977" cy="400110"/>
          </a:xfrm>
          <a:prstGeom prst="rect">
            <a:avLst/>
          </a:prstGeom>
          <a:noFill/>
        </p:spPr>
        <p:txBody>
          <a:bodyPr wrap="square">
            <a:spAutoFit/>
          </a:bodyPr>
          <a:lstStyle/>
          <a:p>
            <a:pPr marL="285750" indent="-285750">
              <a:buFont typeface="Wingdings" panose="05000000000000000000" pitchFamily="2" charset="2"/>
              <a:buChar char="Ø"/>
            </a:pPr>
            <a:r>
              <a:rPr lang="en-US" altLang="zh-CN"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rPr>
              <a:t>Ecohydrological physical model : Soil and Water Assessment Tool (SWAT)</a:t>
            </a:r>
            <a:endParaRPr lang="zh-CN" altLang="en-US" sz="2000" b="1" dirty="0">
              <a:solidFill>
                <a:srgbClr val="40404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图片 5">
            <a:extLst>
              <a:ext uri="{FF2B5EF4-FFF2-40B4-BE49-F238E27FC236}">
                <a16:creationId xmlns:a16="http://schemas.microsoft.com/office/drawing/2014/main" id="{0BD177ED-3576-F18B-6000-EC9B3F7407E5}"/>
              </a:ext>
            </a:extLst>
          </p:cNvPr>
          <p:cNvPicPr>
            <a:picLocks noChangeAspect="1"/>
          </p:cNvPicPr>
          <p:nvPr/>
        </p:nvPicPr>
        <p:blipFill>
          <a:blip r:embed="rId4"/>
          <a:stretch>
            <a:fillRect/>
          </a:stretch>
        </p:blipFill>
        <p:spPr>
          <a:xfrm>
            <a:off x="26274" y="-5106"/>
            <a:ext cx="2389839" cy="786452"/>
          </a:xfrm>
          <a:prstGeom prst="rect">
            <a:avLst/>
          </a:prstGeom>
        </p:spPr>
      </p:pic>
      <p:pic>
        <p:nvPicPr>
          <p:cNvPr id="10" name="图片 9">
            <a:extLst>
              <a:ext uri="{FF2B5EF4-FFF2-40B4-BE49-F238E27FC236}">
                <a16:creationId xmlns:a16="http://schemas.microsoft.com/office/drawing/2014/main" id="{020EE016-4846-1303-3FFA-D9C86F313232}"/>
              </a:ext>
            </a:extLst>
          </p:cNvPr>
          <p:cNvPicPr>
            <a:picLocks noChangeAspect="1"/>
          </p:cNvPicPr>
          <p:nvPr/>
        </p:nvPicPr>
        <p:blipFill>
          <a:blip r:embed="rId5"/>
          <a:stretch>
            <a:fillRect/>
          </a:stretch>
        </p:blipFill>
        <p:spPr>
          <a:xfrm>
            <a:off x="6330820" y="1919159"/>
            <a:ext cx="5687833" cy="3967535"/>
          </a:xfrm>
          <a:prstGeom prst="rect">
            <a:avLst/>
          </a:prstGeom>
        </p:spPr>
      </p:pic>
      <p:pic>
        <p:nvPicPr>
          <p:cNvPr id="12" name="图片 11">
            <a:extLst>
              <a:ext uri="{FF2B5EF4-FFF2-40B4-BE49-F238E27FC236}">
                <a16:creationId xmlns:a16="http://schemas.microsoft.com/office/drawing/2014/main" id="{A4974907-9C61-89EB-26BA-CDAE4F55398A}"/>
              </a:ext>
            </a:extLst>
          </p:cNvPr>
          <p:cNvPicPr>
            <a:picLocks noChangeAspect="1"/>
          </p:cNvPicPr>
          <p:nvPr/>
        </p:nvPicPr>
        <p:blipFill>
          <a:blip r:embed="rId6">
            <a:extLst>
              <a:ext uri="{28A0092B-C50C-407E-A947-70E740481C1C}">
                <a14:useLocalDpi xmlns:a14="http://schemas.microsoft.com/office/drawing/2010/main" val="0"/>
              </a:ext>
            </a:extLst>
          </a:blip>
          <a:srcRect l="13576" t="23760" r="13055" b="2693"/>
          <a:stretch/>
        </p:blipFill>
        <p:spPr>
          <a:xfrm>
            <a:off x="241572" y="1852827"/>
            <a:ext cx="5619610" cy="4225001"/>
          </a:xfrm>
          <a:prstGeom prst="rect">
            <a:avLst/>
          </a:prstGeom>
        </p:spPr>
      </p:pic>
      <p:sp>
        <p:nvSpPr>
          <p:cNvPr id="13" name="箭头: 右 12">
            <a:extLst>
              <a:ext uri="{FF2B5EF4-FFF2-40B4-BE49-F238E27FC236}">
                <a16:creationId xmlns:a16="http://schemas.microsoft.com/office/drawing/2014/main" id="{A649B3A2-D1B6-505F-58A2-F0018501513F}"/>
              </a:ext>
            </a:extLst>
          </p:cNvPr>
          <p:cNvSpPr/>
          <p:nvPr/>
        </p:nvSpPr>
        <p:spPr>
          <a:xfrm>
            <a:off x="5915928" y="3744369"/>
            <a:ext cx="360145" cy="317114"/>
          </a:xfrm>
          <a:prstGeom prst="rightArrow">
            <a:avLst/>
          </a:prstGeom>
          <a:solidFill>
            <a:srgbClr val="469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1A852E7A-A5B0-64EA-F9EC-EC1EECF75303}"/>
              </a:ext>
            </a:extLst>
          </p:cNvPr>
          <p:cNvSpPr txBox="1"/>
          <p:nvPr/>
        </p:nvSpPr>
        <p:spPr>
          <a:xfrm>
            <a:off x="7284569" y="6022715"/>
            <a:ext cx="4499264" cy="646331"/>
          </a:xfrm>
          <a:prstGeom prst="rect">
            <a:avLst/>
          </a:prstGeom>
          <a:noFill/>
        </p:spPr>
        <p:txBody>
          <a:bodyPr wrap="square">
            <a:spAutoFit/>
          </a:bodyPr>
          <a:lstStyle/>
          <a:p>
            <a:r>
              <a:rPr lang="en-US" altLang="zh-CN" b="1" dirty="0">
                <a:latin typeface="Calibri" panose="020F0502020204030204" pitchFamily="34" charset="0"/>
                <a:cs typeface="Calibri" panose="020F0502020204030204" pitchFamily="34" charset="0"/>
              </a:rPr>
              <a:t>SWAT model sub-watershed division results (left) and sub-watershed soil types (right).</a:t>
            </a:r>
            <a:endParaRPr lang="zh-CN" altLang="en-US" b="1" dirty="0">
              <a:latin typeface="Calibri" panose="020F0502020204030204" pitchFamily="34" charset="0"/>
              <a:cs typeface="Calibri" panose="020F0502020204030204" pitchFamily="34" charset="0"/>
            </a:endParaRPr>
          </a:p>
        </p:txBody>
      </p:sp>
      <p:sp>
        <p:nvSpPr>
          <p:cNvPr id="18" name="文本框 17">
            <a:extLst>
              <a:ext uri="{FF2B5EF4-FFF2-40B4-BE49-F238E27FC236}">
                <a16:creationId xmlns:a16="http://schemas.microsoft.com/office/drawing/2014/main" id="{5C0AA883-1FAD-6E81-7717-9E4E2613735D}"/>
              </a:ext>
            </a:extLst>
          </p:cNvPr>
          <p:cNvSpPr txBox="1"/>
          <p:nvPr/>
        </p:nvSpPr>
        <p:spPr>
          <a:xfrm>
            <a:off x="1897530" y="6161215"/>
            <a:ext cx="1902691" cy="369332"/>
          </a:xfrm>
          <a:prstGeom prst="rect">
            <a:avLst/>
          </a:prstGeom>
          <a:noFill/>
        </p:spPr>
        <p:txBody>
          <a:bodyPr wrap="square">
            <a:spAutoFit/>
          </a:bodyPr>
          <a:lstStyle/>
          <a:p>
            <a:r>
              <a:rPr lang="en-US" altLang="zh-CN" b="1" dirty="0">
                <a:latin typeface="Calibri" panose="020F0502020204030204" pitchFamily="34" charset="0"/>
                <a:cs typeface="Calibri" panose="020F0502020204030204" pitchFamily="34" charset="0"/>
              </a:rPr>
              <a:t>SWAT Structure</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1661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3985</TotalTime>
  <Words>2377</Words>
  <Application>Microsoft Office PowerPoint</Application>
  <PresentationFormat>宽屏</PresentationFormat>
  <Paragraphs>173</Paragraphs>
  <Slides>17</Slides>
  <Notes>16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等线</vt:lpstr>
      <vt:lpstr>等线 Light</vt:lpstr>
      <vt:lpstr>黑体</vt:lpstr>
      <vt:lpstr>微软雅黑</vt:lpstr>
      <vt:lpstr>Arial</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源浩</dc:creator>
  <cp:lastModifiedBy>淑丽 王</cp:lastModifiedBy>
  <cp:revision>64</cp:revision>
  <dcterms:created xsi:type="dcterms:W3CDTF">2023-07-04T06:53:36Z</dcterms:created>
  <dcterms:modified xsi:type="dcterms:W3CDTF">2025-04-28T21:56:02Z</dcterms:modified>
</cp:coreProperties>
</file>