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7" r:id="rId3"/>
    <p:sldId id="260" r:id="rId4"/>
    <p:sldId id="262" r:id="rId5"/>
    <p:sldId id="258" r:id="rId6"/>
    <p:sldId id="263" r:id="rId7"/>
    <p:sldId id="264" r:id="rId8"/>
    <p:sldId id="257" r:id="rId9"/>
    <p:sldId id="265" r:id="rId10"/>
    <p:sldId id="266"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1CA43-88A2-4CC1-A527-7261191F926F}" v="28" dt="2025-04-26T21:23:31.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40" autoAdjust="0"/>
    <p:restoredTop sz="69007" autoAdjust="0"/>
  </p:normalViewPr>
  <p:slideViewPr>
    <p:cSldViewPr snapToGrid="0">
      <p:cViewPr varScale="1">
        <p:scale>
          <a:sx n="98" d="100"/>
          <a:sy n="98" d="100"/>
        </p:scale>
        <p:origin x="114"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68911-C168-4F76-A6C4-6472C7A06DB9}" type="datetimeFigureOut">
              <a:rPr lang="en-GB" smtClean="0"/>
              <a:t>28/04/2025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9D930-F519-4D3B-A447-EBD47DA90381}" type="slidenum">
              <a:rPr lang="en-GB" smtClean="0"/>
              <a:t>‹Nr.›</a:t>
            </a:fld>
            <a:endParaRPr lang="en-GB"/>
          </a:p>
        </p:txBody>
      </p:sp>
    </p:spTree>
    <p:extLst>
      <p:ext uri="{BB962C8B-B14F-4D97-AF65-F5344CB8AC3E}">
        <p14:creationId xmlns:p14="http://schemas.microsoft.com/office/powerpoint/2010/main" val="6278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Hello everyone, my name is Che </a:t>
            </a:r>
            <a:r>
              <a:rPr lang="en-GB" dirty="0" err="1"/>
              <a:t>Enneper</a:t>
            </a:r>
            <a:r>
              <a:rPr lang="en-GB" dirty="0"/>
              <a:t> and I am trying to analyse or estimate in my </a:t>
            </a:r>
            <a:r>
              <a:rPr lang="en-GB" dirty="0" err="1"/>
              <a:t>phd</a:t>
            </a:r>
            <a:r>
              <a:rPr lang="en-GB" dirty="0"/>
              <a:t> what is the impact of consecutive typhoons on the hydrodynamic conditions in a small bay in the Taiwan Strait.</a:t>
            </a:r>
          </a:p>
        </p:txBody>
      </p:sp>
      <p:sp>
        <p:nvSpPr>
          <p:cNvPr id="4" name="Foliennummernplatzhalter 3"/>
          <p:cNvSpPr>
            <a:spLocks noGrp="1"/>
          </p:cNvSpPr>
          <p:nvPr>
            <p:ph type="sldNum" sz="quarter" idx="5"/>
          </p:nvPr>
        </p:nvSpPr>
        <p:spPr/>
        <p:txBody>
          <a:bodyPr/>
          <a:lstStyle/>
          <a:p>
            <a:fld id="{6C99D930-F519-4D3B-A447-EBD47DA90381}" type="slidenum">
              <a:rPr lang="en-GB" smtClean="0"/>
              <a:t>1</a:t>
            </a:fld>
            <a:endParaRPr lang="en-GB"/>
          </a:p>
        </p:txBody>
      </p:sp>
    </p:spTree>
    <p:extLst>
      <p:ext uri="{BB962C8B-B14F-4D97-AF65-F5344CB8AC3E}">
        <p14:creationId xmlns:p14="http://schemas.microsoft.com/office/powerpoint/2010/main" val="326900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Thanks for listening's, Do you have any questions?</a:t>
            </a:r>
          </a:p>
        </p:txBody>
      </p:sp>
      <p:sp>
        <p:nvSpPr>
          <p:cNvPr id="4" name="Foliennummernplatzhalter 3"/>
          <p:cNvSpPr>
            <a:spLocks noGrp="1"/>
          </p:cNvSpPr>
          <p:nvPr>
            <p:ph type="sldNum" sz="quarter" idx="5"/>
          </p:nvPr>
        </p:nvSpPr>
        <p:spPr/>
        <p:txBody>
          <a:bodyPr/>
          <a:lstStyle/>
          <a:p>
            <a:fld id="{6C99D930-F519-4D3B-A447-EBD47DA90381}" type="slidenum">
              <a:rPr lang="en-GB" smtClean="0"/>
              <a:t>10</a:t>
            </a:fld>
            <a:endParaRPr lang="en-GB"/>
          </a:p>
        </p:txBody>
      </p:sp>
    </p:spTree>
    <p:extLst>
      <p:ext uri="{BB962C8B-B14F-4D97-AF65-F5344CB8AC3E}">
        <p14:creationId xmlns:p14="http://schemas.microsoft.com/office/powerpoint/2010/main" val="510347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C942F-DF63-12BB-CEAF-41A859D822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D6F24A9-81FC-8A6D-81CF-7807E61C7B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351819-353A-1E33-647F-89F2BB8BA144}"/>
              </a:ext>
            </a:extLst>
          </p:cNvPr>
          <p:cNvSpPr>
            <a:spLocks noGrp="1"/>
          </p:cNvSpPr>
          <p:nvPr>
            <p:ph type="body" idx="1"/>
          </p:nvPr>
        </p:nvSpPr>
        <p:spPr/>
        <p:txBody>
          <a:bodyPr/>
          <a:lstStyle/>
          <a:p>
            <a:r>
              <a:rPr lang="en-GB" dirty="0"/>
              <a:t>So in recent years, many extreme weather or climate events have been analysed as compound events to better understand what their underlying physical processes are, what their individual impacts are  and how their combined effect than results in such extreme weather or climate events. Global warming is now expected to increase the frequency and severity of compound weather and climate events. </a:t>
            </a:r>
            <a:r>
              <a:rPr lang="en-US" dirty="0"/>
              <a:t>This concept is also central to my PhD research. Specifically, I am investigating how individual typhoons — or multiple typhoons occurring in short succession — influence hydrodynamic conditions such as sea surface </a:t>
            </a:r>
            <a:r>
              <a:rPr lang="en-US" dirty="0" err="1"/>
              <a:t>heigth</a:t>
            </a:r>
            <a:r>
              <a:rPr lang="en-US" dirty="0"/>
              <a:t>, salinity, and temperature in the northern South China Sea, and what could be the potential impacts for the local coral reefs</a:t>
            </a:r>
            <a:r>
              <a:rPr lang="en-GB" dirty="0"/>
              <a:t>. So following now the topology introduced by </a:t>
            </a:r>
            <a:r>
              <a:rPr lang="en-GB" dirty="0" err="1"/>
              <a:t>Zscheischler</a:t>
            </a:r>
            <a:r>
              <a:rPr lang="en-GB" dirty="0"/>
              <a:t> et. Al. in 2020 an individual typhoon can be interpreted as a multivariate compound event. So in the case of typhoons, they are related with heavy rainfalls and associated large river runoffs and storm surges. But also the combined freshwater input from heavy rainfalls and large river discharges could result in low-salinity pools in the near surface layers of the coastal ocean. The accumulated effect of these two hazards results in a high stress for the coral reefs and could result in bleaching. together with the storm surges by the strong winds of the typhoons these could result in the bleaching of coral reefs. If multiple typhoons occur in quick succession, like within typhoon season from May to October than this can be interpreted as a temporally compounding event. Here for example a climate variabilities like the pacific decadal oscillation or a persistent atmospheric-circulation patterns can lead to the occurrence of multiple consecutive typhoons with a similar trajectory where their associated hazards can amplify the individual impact of each typhoon. So here the impacts of the individual typhoons could accumulate, so that that coral reefs have less or no time to recover between the different typhoons.</a:t>
            </a:r>
          </a:p>
        </p:txBody>
      </p:sp>
      <p:sp>
        <p:nvSpPr>
          <p:cNvPr id="4" name="Foliennummernplatzhalter 3">
            <a:extLst>
              <a:ext uri="{FF2B5EF4-FFF2-40B4-BE49-F238E27FC236}">
                <a16:creationId xmlns:a16="http://schemas.microsoft.com/office/drawing/2014/main" id="{13DACECB-DE73-32E7-70AC-2819DD4CCFC8}"/>
              </a:ext>
            </a:extLst>
          </p:cNvPr>
          <p:cNvSpPr>
            <a:spLocks noGrp="1"/>
          </p:cNvSpPr>
          <p:nvPr>
            <p:ph type="sldNum" sz="quarter" idx="5"/>
          </p:nvPr>
        </p:nvSpPr>
        <p:spPr/>
        <p:txBody>
          <a:bodyPr/>
          <a:lstStyle/>
          <a:p>
            <a:fld id="{6C99D930-F519-4D3B-A447-EBD47DA90381}" type="slidenum">
              <a:rPr lang="en-GB" smtClean="0"/>
              <a:t>2</a:t>
            </a:fld>
            <a:endParaRPr lang="en-GB"/>
          </a:p>
        </p:txBody>
      </p:sp>
    </p:spTree>
    <p:extLst>
      <p:ext uri="{BB962C8B-B14F-4D97-AF65-F5344CB8AC3E}">
        <p14:creationId xmlns:p14="http://schemas.microsoft.com/office/powerpoint/2010/main" val="273514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To analyse now how typhoons impact the hydrodynamic conditions such as the sea surface height and salinity, I am focusing on the area around </a:t>
            </a:r>
            <a:r>
              <a:rPr lang="en-GB" dirty="0" err="1"/>
              <a:t>Dongshan</a:t>
            </a:r>
            <a:r>
              <a:rPr lang="en-GB" dirty="0"/>
              <a:t> Bay, which is a small bay in China located here in southern entrance of the Taiwan Strait. This bay serves as an ideal case study since it is the home of multiple marginal coral reefs. The northern South China Sea has been hit been hit in recent memory by multiple typhoons. For example between July and September 2023, the area around </a:t>
            </a:r>
            <a:r>
              <a:rPr lang="en-GB" dirty="0" err="1"/>
              <a:t>Dongshan</a:t>
            </a:r>
            <a:r>
              <a:rPr lang="en-GB" dirty="0"/>
              <a:t> bay was hit by 3 consecutive typhoons, which also affected the health of the local coral reefs, as we can see on this pictures that before the events, the coral reefs appeared to be healthy. </a:t>
            </a:r>
            <a:r>
              <a:rPr lang="en-US" dirty="0"/>
              <a:t>However, after the events, many of the coral reefs showed signs of partial or even complete bleaching.</a:t>
            </a:r>
            <a:endParaRPr lang="en-GB" dirty="0"/>
          </a:p>
          <a:p>
            <a:endParaRPr lang="en-GB" dirty="0"/>
          </a:p>
          <a:p>
            <a:r>
              <a:rPr lang="en-GB" dirty="0"/>
              <a:t>More precisely, its about the coral reefs around the </a:t>
            </a:r>
            <a:r>
              <a:rPr lang="en-GB" dirty="0" err="1"/>
              <a:t>Dongshan</a:t>
            </a:r>
            <a:r>
              <a:rPr lang="en-GB" dirty="0"/>
              <a:t> Bay which is a Bay near the Taiwan strait, which you see here in the topography map of the southern Chinese sea. And the motivation for this project was affected by a greater amount of </a:t>
            </a:r>
            <a:r>
              <a:rPr lang="en-GB" dirty="0" err="1"/>
              <a:t>Taifuns</a:t>
            </a:r>
            <a:r>
              <a:rPr lang="en-GB" dirty="0"/>
              <a:t>, e.g. between July and September 2023 there where three consecutive typhoons which also really had negative impacts on the health of the coral reefs, since many of the corals were partially or completely bleached after the events. The effect of three strong consecutive typhoons in terms of the resulting storm surges and strong currents, as well as the terrestrial runoff resulting from the heavy rainfall on the health and biodiversity can be classified as compound events. Therefore is reasonable to analyse the hydrodynamic conditions under different climate scenarios using a regional circulation model</a:t>
            </a:r>
          </a:p>
          <a:p>
            <a:endParaRPr lang="en-GB" dirty="0"/>
          </a:p>
          <a:p>
            <a:r>
              <a:rPr lang="en-US" dirty="0"/>
              <a:t>36</a:t>
            </a:r>
          </a:p>
          <a:p>
            <a:r>
              <a:rPr lang="en-US" dirty="0"/>
              <a:t>Status of Caribbean Coral Reefs after Bleaching and Hurricanes in 2005</a:t>
            </a:r>
          </a:p>
          <a:p>
            <a:r>
              <a:rPr lang="en-US" dirty="0"/>
              <a:t>Recovery from hurricane damage is variable. Often, branching corals recover quickly because</a:t>
            </a:r>
          </a:p>
          <a:p>
            <a:r>
              <a:rPr lang="en-US" dirty="0"/>
              <a:t>of their rapid growth, and broken branches can even begin to regrow in new areas. However,</a:t>
            </a:r>
          </a:p>
          <a:p>
            <a:r>
              <a:rPr lang="en-US" dirty="0"/>
              <a:t>recovery can be hindered by the accumulation and movement of coral rubble generated by</a:t>
            </a:r>
          </a:p>
          <a:p>
            <a:r>
              <a:rPr lang="en-US" dirty="0"/>
              <a:t>the hurricane, and by increases in the abundance of algae, which compete for space within</a:t>
            </a:r>
          </a:p>
          <a:p>
            <a:r>
              <a:rPr lang="en-US" dirty="0"/>
              <a:t>the reef. Terrestrial runoff resulting from heavy rainfall can also influence the nearshore reef</a:t>
            </a:r>
          </a:p>
          <a:p>
            <a:r>
              <a:rPr lang="en-US" dirty="0"/>
              <a:t>ecosystems, smothering corals with sediment and other debris, as well as increasing nutrients</a:t>
            </a:r>
          </a:p>
          <a:p>
            <a:r>
              <a:rPr lang="en-US" dirty="0"/>
              <a:t>(including those in </a:t>
            </a:r>
            <a:r>
              <a:rPr lang="en-US" dirty="0" err="1"/>
              <a:t>fertilisers</a:t>
            </a:r>
            <a:r>
              <a:rPr lang="en-US" dirty="0"/>
              <a:t>) that influence growth rates of algae, and lowering salinity,</a:t>
            </a:r>
          </a:p>
          <a:p>
            <a:r>
              <a:rPr lang="en-US" dirty="0"/>
              <a:t>which can stress corals. </a:t>
            </a:r>
          </a:p>
          <a:p>
            <a:endParaRPr lang="en-US" dirty="0"/>
          </a:p>
          <a:p>
            <a:endParaRPr lang="en-GB" dirty="0"/>
          </a:p>
        </p:txBody>
      </p:sp>
      <p:sp>
        <p:nvSpPr>
          <p:cNvPr id="4" name="Foliennummernplatzhalter 3"/>
          <p:cNvSpPr>
            <a:spLocks noGrp="1"/>
          </p:cNvSpPr>
          <p:nvPr>
            <p:ph type="sldNum" sz="quarter" idx="5"/>
          </p:nvPr>
        </p:nvSpPr>
        <p:spPr/>
        <p:txBody>
          <a:bodyPr/>
          <a:lstStyle/>
          <a:p>
            <a:fld id="{39A6ECB5-9627-41B8-A9B6-12A6513D72DC}" type="slidenum">
              <a:rPr lang="en-GB" smtClean="0"/>
              <a:t>3</a:t>
            </a:fld>
            <a:endParaRPr lang="en-GB"/>
          </a:p>
        </p:txBody>
      </p:sp>
    </p:spTree>
    <p:extLst>
      <p:ext uri="{BB962C8B-B14F-4D97-AF65-F5344CB8AC3E}">
        <p14:creationId xmlns:p14="http://schemas.microsoft.com/office/powerpoint/2010/main" val="335593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92F1A-FDDC-D980-14F8-99827483D9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D2F0A7-C3A9-1E6E-AF6F-005214726B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6A27E9-0E0E-2B03-8EF8-1A46CB7BD02B}"/>
              </a:ext>
            </a:extLst>
          </p:cNvPr>
          <p:cNvSpPr>
            <a:spLocks noGrp="1"/>
          </p:cNvSpPr>
          <p:nvPr>
            <p:ph type="body" idx="1"/>
          </p:nvPr>
        </p:nvSpPr>
        <p:spPr/>
        <p:txBody>
          <a:bodyPr/>
          <a:lstStyle/>
          <a:p>
            <a:r>
              <a:rPr lang="en-GB" dirty="0"/>
              <a:t>So in my PhD I want to analyse what is the compound effect of singular or multiple typhoons on the hydrodynamic conditions on the sea level and salinity around </a:t>
            </a:r>
            <a:r>
              <a:rPr lang="en-GB" dirty="0" err="1"/>
              <a:t>Dongshan</a:t>
            </a:r>
            <a:r>
              <a:rPr lang="en-GB" dirty="0"/>
              <a:t> Bay. In Particular,, what is the combined and cumulative impact of the increased freshwater input due to strong rainfalls and river discharges on the local salinity, sea level and temperature. And also how will the severity and frequency of these compound events will change in the future under different climate change scenarios. </a:t>
            </a:r>
          </a:p>
          <a:p>
            <a:endParaRPr lang="en-GB" dirty="0"/>
          </a:p>
          <a:p>
            <a:r>
              <a:rPr lang="en-GB" dirty="0"/>
              <a:t>And since my model runs produce 30 years of continuous data additionally, I could also look into marine heat waves and if they occur in the future more frequently, longer and stronger. </a:t>
            </a:r>
            <a:r>
              <a:rPr lang="en-GB" sz="1800" dirty="0">
                <a:effectLst/>
                <a:latin typeface="Aptos" panose="020B0004020202020204" pitchFamily="34" charset="0"/>
                <a:ea typeface="Aptos" panose="020B0004020202020204" pitchFamily="34" charset="0"/>
                <a:cs typeface="Times New Roman" panose="02020603050405020304" pitchFamily="18" charset="0"/>
              </a:rPr>
              <a:t>The results can then be used to assess the vulnerability of local ecosystems to these type of compound events</a:t>
            </a:r>
            <a:r>
              <a:rPr lang="en-GB" dirty="0"/>
              <a:t> </a:t>
            </a:r>
          </a:p>
          <a:p>
            <a:endParaRPr lang="en-GB" dirty="0"/>
          </a:p>
          <a:p>
            <a:r>
              <a:rPr lang="en-GB" dirty="0"/>
              <a:t>More precisely, its about the coral reefs around the </a:t>
            </a:r>
            <a:r>
              <a:rPr lang="en-GB" dirty="0" err="1"/>
              <a:t>Dongshan</a:t>
            </a:r>
            <a:r>
              <a:rPr lang="en-GB" dirty="0"/>
              <a:t> Bay which is a Bay near the Taiwan strait, which you see here in the topography map of the southern Chinese sea. And the motivation for this project was affected by a greater amount of </a:t>
            </a:r>
            <a:r>
              <a:rPr lang="en-GB" dirty="0" err="1"/>
              <a:t>Taifuns</a:t>
            </a:r>
            <a:r>
              <a:rPr lang="en-GB" dirty="0"/>
              <a:t>, e.g. between July and September 2023 there where three consecutive typhoons which also really had negative impacts on the health of the coral reefs, since many of the corals were partially or completely bleached after the events. The effect of three strong consecutive typhoons in terms of the resulting storm surges and strong currents, as well as the terrestrial runoff resulting from the heavy rainfall on the health and biodiversity can be classified as compound events. Therefore is reasonable to analyse the hydrodynamic conditions under different climate scenarios using a regional circulation model</a:t>
            </a:r>
          </a:p>
          <a:p>
            <a:endParaRPr lang="en-GB" dirty="0"/>
          </a:p>
          <a:p>
            <a:r>
              <a:rPr lang="en-US" dirty="0"/>
              <a:t>36</a:t>
            </a:r>
          </a:p>
          <a:p>
            <a:r>
              <a:rPr lang="en-US" dirty="0"/>
              <a:t>Status of Caribbean Coral Reefs after Bleaching and Hurricanes in 2005</a:t>
            </a:r>
          </a:p>
          <a:p>
            <a:r>
              <a:rPr lang="en-US" dirty="0"/>
              <a:t>Recovery from hurricane damage is variable. Often, branching corals recover quickly because</a:t>
            </a:r>
          </a:p>
          <a:p>
            <a:r>
              <a:rPr lang="en-US" dirty="0"/>
              <a:t>of their rapid growth, and broken branches can even begin to regrow in new areas. However,</a:t>
            </a:r>
          </a:p>
          <a:p>
            <a:r>
              <a:rPr lang="en-US" dirty="0"/>
              <a:t>recovery can be hindered by the accumulation and movement of coral rubble generated by</a:t>
            </a:r>
          </a:p>
          <a:p>
            <a:r>
              <a:rPr lang="en-US" dirty="0"/>
              <a:t>the hurricane, and by increases in the abundance of algae, which compete for space within</a:t>
            </a:r>
          </a:p>
          <a:p>
            <a:r>
              <a:rPr lang="en-US" dirty="0"/>
              <a:t>the reef. Terrestrial runoff resulting from heavy rainfall can also influence the nearshore reef</a:t>
            </a:r>
          </a:p>
          <a:p>
            <a:r>
              <a:rPr lang="en-US" dirty="0"/>
              <a:t>ecosystems, smothering corals with sediment and other debris, as well as increasing nutrients</a:t>
            </a:r>
          </a:p>
          <a:p>
            <a:r>
              <a:rPr lang="en-US" dirty="0"/>
              <a:t>(including those in </a:t>
            </a:r>
            <a:r>
              <a:rPr lang="en-US" dirty="0" err="1"/>
              <a:t>fertilisers</a:t>
            </a:r>
            <a:r>
              <a:rPr lang="en-US" dirty="0"/>
              <a:t>) that influence growth rates of algae, and lowering salinity,</a:t>
            </a:r>
          </a:p>
          <a:p>
            <a:r>
              <a:rPr lang="en-US" dirty="0"/>
              <a:t>which can stress corals. </a:t>
            </a:r>
          </a:p>
          <a:p>
            <a:endParaRPr lang="en-US" dirty="0"/>
          </a:p>
          <a:p>
            <a:endParaRPr lang="en-GB" dirty="0"/>
          </a:p>
        </p:txBody>
      </p:sp>
      <p:sp>
        <p:nvSpPr>
          <p:cNvPr id="4" name="Foliennummernplatzhalter 3">
            <a:extLst>
              <a:ext uri="{FF2B5EF4-FFF2-40B4-BE49-F238E27FC236}">
                <a16:creationId xmlns:a16="http://schemas.microsoft.com/office/drawing/2014/main" id="{41846039-34DB-4B59-38FD-29FCDFFFCCA4}"/>
              </a:ext>
            </a:extLst>
          </p:cNvPr>
          <p:cNvSpPr>
            <a:spLocks noGrp="1"/>
          </p:cNvSpPr>
          <p:nvPr>
            <p:ph type="sldNum" sz="quarter" idx="5"/>
          </p:nvPr>
        </p:nvSpPr>
        <p:spPr/>
        <p:txBody>
          <a:bodyPr/>
          <a:lstStyle/>
          <a:p>
            <a:fld id="{39A6ECB5-9627-41B8-A9B6-12A6513D72DC}" type="slidenum">
              <a:rPr lang="en-GB" smtClean="0"/>
              <a:t>4</a:t>
            </a:fld>
            <a:endParaRPr lang="en-GB"/>
          </a:p>
        </p:txBody>
      </p:sp>
    </p:spTree>
    <p:extLst>
      <p:ext uri="{BB962C8B-B14F-4D97-AF65-F5344CB8AC3E}">
        <p14:creationId xmlns:p14="http://schemas.microsoft.com/office/powerpoint/2010/main" val="114887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To achieve these </a:t>
            </a:r>
            <a:r>
              <a:rPr lang="en-GB" sz="1800" dirty="0" err="1"/>
              <a:t>goals</a:t>
            </a:r>
            <a:r>
              <a:rPr lang="en-GB" sz="1800" dirty="0" err="1">
                <a:effectLst/>
                <a:latin typeface="Aptos" panose="020B0004020202020204" pitchFamily="34" charset="0"/>
                <a:ea typeface="Aptos" panose="020B0004020202020204" pitchFamily="34" charset="0"/>
                <a:cs typeface="Times New Roman" panose="02020603050405020304" pitchFamily="18" charset="0"/>
              </a:rPr>
              <a:t>,I</a:t>
            </a:r>
            <a:r>
              <a:rPr lang="en-GB" sz="1800" dirty="0">
                <a:effectLst/>
                <a:latin typeface="Aptos" panose="020B0004020202020204" pitchFamily="34" charset="0"/>
                <a:ea typeface="Aptos" panose="020B0004020202020204" pitchFamily="34" charset="0"/>
                <a:cs typeface="Times New Roman" panose="02020603050405020304" pitchFamily="18" charset="0"/>
              </a:rPr>
              <a:t> am using the regional shelf ocean circulation model HAMSOM </a:t>
            </a:r>
            <a:r>
              <a:rPr lang="en-GB" sz="1800" dirty="0"/>
              <a:t>which was developed at the University of Hamburg and applied in many shelf regions before</a:t>
            </a:r>
            <a:r>
              <a:rPr lang="en-GB" sz="1800" dirty="0">
                <a:effectLst/>
                <a:latin typeface="Aptos" panose="020B0004020202020204" pitchFamily="34" charset="0"/>
                <a:ea typeface="Aptos" panose="020B0004020202020204" pitchFamily="34" charset="0"/>
                <a:cs typeface="Times New Roman" panose="02020603050405020304" pitchFamily="18" charset="0"/>
              </a:rPr>
              <a:t> is, to downscale global climate scenarios to an appropriate regional scale through a nested, uncoupled modelling approach. The outer model setup covers the southern East China Sea, the Taiwan Strait and the northern South China Sea (SCS). With a horizontal resolution of 7km It resolves the most important oceanic features for this study, including the circulation in the SCS, the influence of the Kuroshio and the throughflow in the Taiwan Strait. The outer model provides the hourly resolved lateral boundary conditions for the inner model, which has a high resolution of approximately 400m to adequately resolve the area around </a:t>
            </a:r>
            <a:r>
              <a:rPr lang="en-GB" sz="1800" dirty="0" err="1">
                <a:effectLst/>
                <a:latin typeface="Aptos" panose="020B0004020202020204" pitchFamily="34" charset="0"/>
                <a:ea typeface="Aptos" panose="020B0004020202020204" pitchFamily="34" charset="0"/>
                <a:cs typeface="Times New Roman" panose="02020603050405020304" pitchFamily="18" charset="0"/>
              </a:rPr>
              <a:t>Dongshan</a:t>
            </a:r>
            <a:r>
              <a:rPr lang="en-GB" sz="1800" dirty="0">
                <a:effectLst/>
                <a:latin typeface="Aptos" panose="020B0004020202020204" pitchFamily="34" charset="0"/>
                <a:ea typeface="Aptos" panose="020B0004020202020204" pitchFamily="34" charset="0"/>
                <a:cs typeface="Times New Roman" panose="02020603050405020304" pitchFamily="18" charset="0"/>
              </a:rPr>
              <a:t> Bay to the west coast of Taiwan</a:t>
            </a:r>
            <a:endParaRPr lang="en-GB" dirty="0"/>
          </a:p>
          <a:p>
            <a:endParaRPr lang="en-GB" dirty="0"/>
          </a:p>
        </p:txBody>
      </p:sp>
      <p:sp>
        <p:nvSpPr>
          <p:cNvPr id="4" name="Foliennummernplatzhalter 3"/>
          <p:cNvSpPr>
            <a:spLocks noGrp="1"/>
          </p:cNvSpPr>
          <p:nvPr>
            <p:ph type="sldNum" sz="quarter" idx="5"/>
          </p:nvPr>
        </p:nvSpPr>
        <p:spPr/>
        <p:txBody>
          <a:bodyPr/>
          <a:lstStyle/>
          <a:p>
            <a:fld id="{6C99D930-F519-4D3B-A447-EBD47DA90381}" type="slidenum">
              <a:rPr lang="en-GB" smtClean="0"/>
              <a:t>5</a:t>
            </a:fld>
            <a:endParaRPr lang="en-GB"/>
          </a:p>
        </p:txBody>
      </p:sp>
    </p:spTree>
    <p:extLst>
      <p:ext uri="{BB962C8B-B14F-4D97-AF65-F5344CB8AC3E}">
        <p14:creationId xmlns:p14="http://schemas.microsoft.com/office/powerpoint/2010/main" val="7830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8D29A-3AF4-F5BA-9C0D-A5F9645F12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69CB09-C2C5-341D-A610-92BD373121B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B9ECE1-15CC-F648-DD79-ED7B82F0CD23}"/>
              </a:ext>
            </a:extLst>
          </p:cNvPr>
          <p:cNvSpPr>
            <a:spLocks noGrp="1"/>
          </p:cNvSpPr>
          <p:nvPr>
            <p:ph type="body" idx="1"/>
          </p:nvPr>
        </p:nvSpPr>
        <p:spPr/>
        <p:txBody>
          <a:bodyPr/>
          <a:lstStyle/>
          <a:p>
            <a:r>
              <a:rPr lang="en-GB" dirty="0"/>
              <a:t>As atmospheric and river forcing for my simulations, I am using an hourly resolved </a:t>
            </a:r>
            <a:r>
              <a:rPr lang="en-GB" dirty="0" err="1"/>
              <a:t>Cordex</a:t>
            </a:r>
            <a:r>
              <a:rPr lang="en-GB" dirty="0"/>
              <a:t> 5 east Asia dataset with a resolution of 0,44°, which has proven to reproduce typhoon tracks quite realistically,  as we see here in the left plot for a time snippet showing the mean level pressure and here on the right the precipitation is shown.  </a:t>
            </a:r>
          </a:p>
        </p:txBody>
      </p:sp>
      <p:sp>
        <p:nvSpPr>
          <p:cNvPr id="4" name="Foliennummernplatzhalter 3">
            <a:extLst>
              <a:ext uri="{FF2B5EF4-FFF2-40B4-BE49-F238E27FC236}">
                <a16:creationId xmlns:a16="http://schemas.microsoft.com/office/drawing/2014/main" id="{3C65C541-D04E-AADA-A1E2-773156B66414}"/>
              </a:ext>
            </a:extLst>
          </p:cNvPr>
          <p:cNvSpPr>
            <a:spLocks noGrp="1"/>
          </p:cNvSpPr>
          <p:nvPr>
            <p:ph type="sldNum" sz="quarter" idx="5"/>
          </p:nvPr>
        </p:nvSpPr>
        <p:spPr/>
        <p:txBody>
          <a:bodyPr/>
          <a:lstStyle/>
          <a:p>
            <a:fld id="{6C99D930-F519-4D3B-A447-EBD47DA90381}" type="slidenum">
              <a:rPr lang="en-GB" smtClean="0"/>
              <a:t>6</a:t>
            </a:fld>
            <a:endParaRPr lang="en-GB"/>
          </a:p>
        </p:txBody>
      </p:sp>
    </p:spTree>
    <p:extLst>
      <p:ext uri="{BB962C8B-B14F-4D97-AF65-F5344CB8AC3E}">
        <p14:creationId xmlns:p14="http://schemas.microsoft.com/office/powerpoint/2010/main" val="395828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282F-C572-28C6-B7F7-797592A5C0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CB63F2-4CAA-D2AC-9278-C09D983DC3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8BBA78-59BF-28F0-5BA8-7DD41DA7E9A2}"/>
              </a:ext>
            </a:extLst>
          </p:cNvPr>
          <p:cNvSpPr>
            <a:spLocks noGrp="1"/>
          </p:cNvSpPr>
          <p:nvPr>
            <p:ph type="body" idx="1"/>
          </p:nvPr>
        </p:nvSpPr>
        <p:spPr/>
        <p:txBody>
          <a:bodyPr/>
          <a:lstStyle/>
          <a:p>
            <a:r>
              <a:rPr lang="en-GB" dirty="0"/>
              <a:t>With this model setup, 6 different 40 year long simulation are planned, a historic simulation from 1965 to 2005 and a rcp4.5 and  rcp8.5 simulation from 2060 to 2100 and each of this simulations are planned with and without freshwater input to assess the effect of freshwater input on the salinity and sea level in the </a:t>
            </a:r>
            <a:r>
              <a:rPr lang="en-GB" dirty="0" err="1"/>
              <a:t>Dongshan</a:t>
            </a:r>
            <a:r>
              <a:rPr lang="en-GB" dirty="0"/>
              <a:t> Bay. </a:t>
            </a:r>
          </a:p>
        </p:txBody>
      </p:sp>
      <p:sp>
        <p:nvSpPr>
          <p:cNvPr id="4" name="Foliennummernplatzhalter 3">
            <a:extLst>
              <a:ext uri="{FF2B5EF4-FFF2-40B4-BE49-F238E27FC236}">
                <a16:creationId xmlns:a16="http://schemas.microsoft.com/office/drawing/2014/main" id="{F83E3A83-06B2-4AA2-6169-0FD5F28D2596}"/>
              </a:ext>
            </a:extLst>
          </p:cNvPr>
          <p:cNvSpPr>
            <a:spLocks noGrp="1"/>
          </p:cNvSpPr>
          <p:nvPr>
            <p:ph type="sldNum" sz="quarter" idx="5"/>
          </p:nvPr>
        </p:nvSpPr>
        <p:spPr/>
        <p:txBody>
          <a:bodyPr/>
          <a:lstStyle/>
          <a:p>
            <a:fld id="{6C99D930-F519-4D3B-A447-EBD47DA90381}" type="slidenum">
              <a:rPr lang="en-GB" smtClean="0"/>
              <a:t>7</a:t>
            </a:fld>
            <a:endParaRPr lang="en-GB"/>
          </a:p>
        </p:txBody>
      </p:sp>
    </p:spTree>
    <p:extLst>
      <p:ext uri="{BB962C8B-B14F-4D97-AF65-F5344CB8AC3E}">
        <p14:creationId xmlns:p14="http://schemas.microsoft.com/office/powerpoint/2010/main" val="1904952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Now I want to show some preliminary results which however only serve as an illustration of how I envision to statistically emphasize the influence of the typhoons on the hydrodynamic conditions, since in my last simulations I unfortunately made a mistake with my atmospheric forcing data, and I am currently not satisfied with my modelled circulation and SST. </a:t>
            </a:r>
          </a:p>
          <a:p>
            <a:endParaRPr lang="en-GB" dirty="0"/>
          </a:p>
          <a:p>
            <a:r>
              <a:rPr lang="en-GB" dirty="0"/>
              <a:t>So here in these plots you see an example excerpt of the sea surface salinity once for the big model and once for the small model. You can see here </a:t>
            </a:r>
            <a:r>
              <a:rPr lang="en-GB" dirty="0" err="1"/>
              <a:t>atleast</a:t>
            </a:r>
            <a:r>
              <a:rPr lang="en-GB" dirty="0"/>
              <a:t> the influence of the river discharges and how the freshwater is advected. So the </a:t>
            </a:r>
            <a:r>
              <a:rPr lang="en-GB" dirty="0" err="1"/>
              <a:t>Dongshan</a:t>
            </a:r>
            <a:r>
              <a:rPr lang="en-GB" dirty="0"/>
              <a:t> Bay lies here. If I now spatially average now the salinity or the sea level around the </a:t>
            </a:r>
            <a:r>
              <a:rPr lang="en-GB" dirty="0" err="1"/>
              <a:t>Dongshan</a:t>
            </a:r>
            <a:r>
              <a:rPr lang="en-GB" dirty="0"/>
              <a:t> Bay and consider only the typhoon season from May to end of October I get a timeseries of the respective variable for each simulation</a:t>
            </a:r>
          </a:p>
        </p:txBody>
      </p:sp>
      <p:sp>
        <p:nvSpPr>
          <p:cNvPr id="4" name="Foliennummernplatzhalter 3"/>
          <p:cNvSpPr>
            <a:spLocks noGrp="1"/>
          </p:cNvSpPr>
          <p:nvPr>
            <p:ph type="sldNum" sz="quarter" idx="5"/>
          </p:nvPr>
        </p:nvSpPr>
        <p:spPr/>
        <p:txBody>
          <a:bodyPr/>
          <a:lstStyle/>
          <a:p>
            <a:fld id="{6C99D930-F519-4D3B-A447-EBD47DA90381}" type="slidenum">
              <a:rPr lang="en-GB" smtClean="0"/>
              <a:t>8</a:t>
            </a:fld>
            <a:endParaRPr lang="en-GB"/>
          </a:p>
        </p:txBody>
      </p:sp>
    </p:spTree>
    <p:extLst>
      <p:ext uri="{BB962C8B-B14F-4D97-AF65-F5344CB8AC3E}">
        <p14:creationId xmlns:p14="http://schemas.microsoft.com/office/powerpoint/2010/main" val="109384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Here as an example the 30 years timeseries of zeta is shown for the historic simulation with freshwater input. In order now to access the impact of the typhoon now in this case on the sea surface height zeta, I would calculate the 95% and 99% quantile of that time series but only considering the typhoon season from May to October.  These 99% and 95% quantiles of the historic simulation with freshwater input and use it as threshold to calculate different indicators depending on the respective variable which can be related to the influence of typhoons and. Calculating these indicators than for every planned simulation, allows than to compare the different climate scenarios and the freshwater runs with the no freshwater runs. For zeta for example those indicators could be the number of times per typhoon season the 95% quantile for the historic simulation with freshwater  is exceeded as shown in these plot, which comparing the freshwater with the no freshwater runs of the historic periods. You can see that even, so I had wrong forcing </a:t>
            </a:r>
            <a:r>
              <a:rPr lang="en-GB" dirty="0" err="1"/>
              <a:t>ine</a:t>
            </a:r>
            <a:r>
              <a:rPr lang="en-GB" dirty="0"/>
              <a:t> increased freshwater input produces more individual periods where the 95% quantile is exceeded than in the simulations without freshwater input. Other indicators for zeta could be also the total number of days per year over the respective threshold, or longest continuous period of zeta exceeding that threshold. For salinity you could use the same indicators but for values which are below the 5% or 1% quantile. While for zeta it is clear that extreme values are very likely linked to the strong winds by typhoons in the typhoon season, for extreme low salinity values, it must be made sure that you only consider the times where these could be related to typhoon events. With these statistics I hope to evaluate than the effect of the typhoons on sea surface height and salinity and what is the role of freshwater, and if these extreme events will occur more frequently in the future. Since I have 6 runs of 40 year long data, I could also calculate indicators for marine heat waves and see how </a:t>
            </a:r>
            <a:r>
              <a:rPr lang="en-GB" dirty="0" err="1"/>
              <a:t>charactistics</a:t>
            </a:r>
            <a:r>
              <a:rPr lang="en-GB" dirty="0"/>
              <a:t> of the heat waves will change with different climate scenario.    </a:t>
            </a:r>
          </a:p>
        </p:txBody>
      </p:sp>
      <p:sp>
        <p:nvSpPr>
          <p:cNvPr id="4" name="Foliennummernplatzhalter 3"/>
          <p:cNvSpPr>
            <a:spLocks noGrp="1"/>
          </p:cNvSpPr>
          <p:nvPr>
            <p:ph type="sldNum" sz="quarter" idx="5"/>
          </p:nvPr>
        </p:nvSpPr>
        <p:spPr/>
        <p:txBody>
          <a:bodyPr/>
          <a:lstStyle/>
          <a:p>
            <a:fld id="{6C99D930-F519-4D3B-A447-EBD47DA90381}" type="slidenum">
              <a:rPr lang="en-GB" smtClean="0"/>
              <a:t>9</a:t>
            </a:fld>
            <a:endParaRPr lang="en-GB"/>
          </a:p>
        </p:txBody>
      </p:sp>
    </p:spTree>
    <p:extLst>
      <p:ext uri="{BB962C8B-B14F-4D97-AF65-F5344CB8AC3E}">
        <p14:creationId xmlns:p14="http://schemas.microsoft.com/office/powerpoint/2010/main" val="216300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90A9B-C009-8705-BD10-61A2E869E03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3AEC7939-2A1A-8B12-333B-12302E301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B32F61EC-0CF9-9C91-E316-244A5B983502}"/>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5" name="Fußzeilenplatzhalter 4">
            <a:extLst>
              <a:ext uri="{FF2B5EF4-FFF2-40B4-BE49-F238E27FC236}">
                <a16:creationId xmlns:a16="http://schemas.microsoft.com/office/drawing/2014/main" id="{360A80F2-E44C-10C6-FF04-405A824E40D9}"/>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99AEFFD-BE07-D70F-F16D-A377F86091FB}"/>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4027890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A6BD65-D383-AF99-D201-8AE2CFEBF818}"/>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82085717-E3B9-6377-BE09-62610266CAE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FEF6A491-81EC-9A52-478C-D187845AA00F}"/>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5" name="Fußzeilenplatzhalter 4">
            <a:extLst>
              <a:ext uri="{FF2B5EF4-FFF2-40B4-BE49-F238E27FC236}">
                <a16:creationId xmlns:a16="http://schemas.microsoft.com/office/drawing/2014/main" id="{3E47CABD-3FDE-9E42-D182-32104715C08B}"/>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9874CE33-C02F-6CF4-BE48-896025575884}"/>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410528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414F31-7B70-F23B-7001-6AB985C570AB}"/>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FF61CC2C-390F-4C05-A519-0BBFC5E3110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C56F5DC3-1DE2-A138-68AE-07E665A7E136}"/>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5" name="Fußzeilenplatzhalter 4">
            <a:extLst>
              <a:ext uri="{FF2B5EF4-FFF2-40B4-BE49-F238E27FC236}">
                <a16:creationId xmlns:a16="http://schemas.microsoft.com/office/drawing/2014/main" id="{9DB6F93A-C9AE-8CA4-72F2-D394A452EA4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A66E539-6629-0092-B3C0-4423627992A4}"/>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113933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B8774-467A-0910-DCE1-6AE44440F2E4}"/>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0778A210-57A1-7A56-AD43-CCB377DEB25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F09704B7-280E-AFDD-4358-07E887BC6CF6}"/>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5" name="Fußzeilenplatzhalter 4">
            <a:extLst>
              <a:ext uri="{FF2B5EF4-FFF2-40B4-BE49-F238E27FC236}">
                <a16:creationId xmlns:a16="http://schemas.microsoft.com/office/drawing/2014/main" id="{F5573D24-C179-4F3B-1010-5A0DF47C9EDE}"/>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CE8B4FBC-8B47-D15A-149C-261FCCFE5F8F}"/>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2408267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ED464-4A7E-EB3E-B727-CD231C5BB32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7BD8B56E-906C-FB19-3796-B02453C517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5F2718-852E-D243-5AE8-543C7C25BDFB}"/>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5" name="Fußzeilenplatzhalter 4">
            <a:extLst>
              <a:ext uri="{FF2B5EF4-FFF2-40B4-BE49-F238E27FC236}">
                <a16:creationId xmlns:a16="http://schemas.microsoft.com/office/drawing/2014/main" id="{926F255C-1D6C-FB61-0E88-51B7D15FC0D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1D6F8B09-0731-0160-78EC-34D899084BBD}"/>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235162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2C4BC-54B5-66D2-510E-D57B87FF40B8}"/>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F1975E33-86C0-B3BE-F069-FFB4D624679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67ECC687-DACB-767A-4906-F7D2931B7C6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B9D5A14F-182F-2B40-8771-03145C3B8D90}"/>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6" name="Fußzeilenplatzhalter 5">
            <a:extLst>
              <a:ext uri="{FF2B5EF4-FFF2-40B4-BE49-F238E27FC236}">
                <a16:creationId xmlns:a16="http://schemas.microsoft.com/office/drawing/2014/main" id="{60C582A9-5F76-2947-CA7D-7159D8E99135}"/>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9C7B8CAF-03EC-684D-C650-5427F0AC9694}"/>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328124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F2440-85AF-9BAB-5F2A-8907F57DFCB7}"/>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5630E8E5-9EF6-8F7C-42E6-AE39116F0D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CAEA41B-B98A-449F-11F1-5AC8CC2E3E2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08663188-1C68-EE00-23F3-DBB7195D9F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5F05517-677A-051F-554D-A01DFDFD975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35D0D835-4911-EC7F-C4C1-427341E74D50}"/>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8" name="Fußzeilenplatzhalter 7">
            <a:extLst>
              <a:ext uri="{FF2B5EF4-FFF2-40B4-BE49-F238E27FC236}">
                <a16:creationId xmlns:a16="http://schemas.microsoft.com/office/drawing/2014/main" id="{4B40C3C0-9152-0EF0-3587-6CF078EE95F5}"/>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E1BF6E6F-382E-A66F-DFB9-984CBE4D154F}"/>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33702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FA4F-3481-1885-4BC2-962B5E234675}"/>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6DB6930E-204F-C4E2-3BF9-2144252C0E7F}"/>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4" name="Fußzeilenplatzhalter 3">
            <a:extLst>
              <a:ext uri="{FF2B5EF4-FFF2-40B4-BE49-F238E27FC236}">
                <a16:creationId xmlns:a16="http://schemas.microsoft.com/office/drawing/2014/main" id="{4D03FF2B-EBA9-E86D-E15F-296711E012FC}"/>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FE8934E2-AD17-F95C-7797-BF845B10703E}"/>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2100891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32BF880-668C-C72A-444C-8E0DA50AFC00}"/>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3" name="Fußzeilenplatzhalter 2">
            <a:extLst>
              <a:ext uri="{FF2B5EF4-FFF2-40B4-BE49-F238E27FC236}">
                <a16:creationId xmlns:a16="http://schemas.microsoft.com/office/drawing/2014/main" id="{AB9386D2-CB73-5465-18DC-C2B9D64EA43A}"/>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16886F8E-48E2-9054-C9D0-2BCE1111A6FE}"/>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113660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29A4D-E32F-9FB0-36FD-0FB3FB3808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9AE78D8A-BB56-05A1-8700-3DA580B7F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B531E719-830A-2AAE-E093-5A2D7F501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3F11402-77C3-E616-E488-830A29F23C6F}"/>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6" name="Fußzeilenplatzhalter 5">
            <a:extLst>
              <a:ext uri="{FF2B5EF4-FFF2-40B4-BE49-F238E27FC236}">
                <a16:creationId xmlns:a16="http://schemas.microsoft.com/office/drawing/2014/main" id="{5E7ECC60-01A9-4544-5EF2-B3A34B74AA8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0E1BC873-FA82-6924-233B-B0AAA7E21EB0}"/>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35860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8D9C8-57C4-E41C-D42F-62332DC2531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393B038B-A048-3C99-AD4E-C149A841E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BFD24837-587D-04D0-9ED4-951DB80FD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6B9022A-AC3A-0057-28A2-C7DE2DE3C8D7}"/>
              </a:ext>
            </a:extLst>
          </p:cNvPr>
          <p:cNvSpPr>
            <a:spLocks noGrp="1"/>
          </p:cNvSpPr>
          <p:nvPr>
            <p:ph type="dt" sz="half" idx="10"/>
          </p:nvPr>
        </p:nvSpPr>
        <p:spPr/>
        <p:txBody>
          <a:bodyPr/>
          <a:lstStyle/>
          <a:p>
            <a:fld id="{DB69D25C-C19D-40B5-88ED-DA82C5C77CAD}" type="datetimeFigureOut">
              <a:rPr lang="en-GB" smtClean="0"/>
              <a:t>28/04/2025</a:t>
            </a:fld>
            <a:endParaRPr lang="en-GB"/>
          </a:p>
        </p:txBody>
      </p:sp>
      <p:sp>
        <p:nvSpPr>
          <p:cNvPr id="6" name="Fußzeilenplatzhalter 5">
            <a:extLst>
              <a:ext uri="{FF2B5EF4-FFF2-40B4-BE49-F238E27FC236}">
                <a16:creationId xmlns:a16="http://schemas.microsoft.com/office/drawing/2014/main" id="{BB618302-C664-8E40-99CA-AC3D0CEED8CE}"/>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E15A404A-9D54-B492-AC05-EA05B36D7010}"/>
              </a:ext>
            </a:extLst>
          </p:cNvPr>
          <p:cNvSpPr>
            <a:spLocks noGrp="1"/>
          </p:cNvSpPr>
          <p:nvPr>
            <p:ph type="sldNum" sz="quarter" idx="12"/>
          </p:nvPr>
        </p:nvSpPr>
        <p:spPr/>
        <p:txBody>
          <a:bodyPr/>
          <a:lstStyle/>
          <a:p>
            <a:fld id="{87CFD663-6FF9-4C6B-B528-CABDE1829F33}" type="slidenum">
              <a:rPr lang="en-GB" smtClean="0"/>
              <a:t>‹Nr.›</a:t>
            </a:fld>
            <a:endParaRPr lang="en-GB"/>
          </a:p>
        </p:txBody>
      </p:sp>
    </p:spTree>
    <p:extLst>
      <p:ext uri="{BB962C8B-B14F-4D97-AF65-F5344CB8AC3E}">
        <p14:creationId xmlns:p14="http://schemas.microsoft.com/office/powerpoint/2010/main" val="172207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6F2C8B1-7275-CACE-5E6A-BD8E853C8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7713CD5D-5B9B-8375-973B-4C0F40D1A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EA102F04-A4A7-E8E6-76D5-DE005D5F9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69D25C-C19D-40B5-88ED-DA82C5C77CAD}" type="datetimeFigureOut">
              <a:rPr lang="en-GB" smtClean="0"/>
              <a:t>28/04/2025</a:t>
            </a:fld>
            <a:endParaRPr lang="en-GB"/>
          </a:p>
        </p:txBody>
      </p:sp>
      <p:sp>
        <p:nvSpPr>
          <p:cNvPr id="5" name="Fußzeilenplatzhalter 4">
            <a:extLst>
              <a:ext uri="{FF2B5EF4-FFF2-40B4-BE49-F238E27FC236}">
                <a16:creationId xmlns:a16="http://schemas.microsoft.com/office/drawing/2014/main" id="{A7BAB11D-0072-39EA-53B9-2295B657D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Foliennummernplatzhalter 5">
            <a:extLst>
              <a:ext uri="{FF2B5EF4-FFF2-40B4-BE49-F238E27FC236}">
                <a16:creationId xmlns:a16="http://schemas.microsoft.com/office/drawing/2014/main" id="{7C366E4B-761A-8852-0BC9-8DFFF79586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CFD663-6FF9-4C6B-B528-CABDE1829F33}" type="slidenum">
              <a:rPr lang="en-GB" smtClean="0"/>
              <a:t>‹Nr.›</a:t>
            </a:fld>
            <a:endParaRPr lang="en-GB"/>
          </a:p>
        </p:txBody>
      </p:sp>
    </p:spTree>
    <p:extLst>
      <p:ext uri="{BB962C8B-B14F-4D97-AF65-F5344CB8AC3E}">
        <p14:creationId xmlns:p14="http://schemas.microsoft.com/office/powerpoint/2010/main" val="3297620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7AD8B-E48C-1E1A-0310-4FFD875D3955}"/>
              </a:ext>
            </a:extLst>
          </p:cNvPr>
          <p:cNvSpPr>
            <a:spLocks noGrp="1"/>
          </p:cNvSpPr>
          <p:nvPr>
            <p:ph type="ctrTitle"/>
          </p:nvPr>
        </p:nvSpPr>
        <p:spPr>
          <a:xfrm>
            <a:off x="1524000" y="326835"/>
            <a:ext cx="9144000" cy="2387600"/>
          </a:xfrm>
        </p:spPr>
        <p:txBody>
          <a:bodyPr>
            <a:normAutofit/>
          </a:bodyPr>
          <a:lstStyle/>
          <a:p>
            <a:r>
              <a:rPr lang="en-US" sz="3600" b="1">
                <a:effectLst/>
              </a:rPr>
              <a:t>The impact of consecutive typhoons on the hydrodynamic conditions in a small bay in the Taiwan Strait</a:t>
            </a:r>
            <a:endParaRPr lang="en-GB" sz="3600" b="1" dirty="0"/>
          </a:p>
        </p:txBody>
      </p:sp>
      <p:sp>
        <p:nvSpPr>
          <p:cNvPr id="3" name="Untertitel 2">
            <a:extLst>
              <a:ext uri="{FF2B5EF4-FFF2-40B4-BE49-F238E27FC236}">
                <a16:creationId xmlns:a16="http://schemas.microsoft.com/office/drawing/2014/main" id="{F59B2D88-5656-90F6-8FA5-67ED71C8640C}"/>
              </a:ext>
            </a:extLst>
          </p:cNvPr>
          <p:cNvSpPr>
            <a:spLocks noGrp="1"/>
          </p:cNvSpPr>
          <p:nvPr>
            <p:ph type="subTitle" idx="1"/>
          </p:nvPr>
        </p:nvSpPr>
        <p:spPr>
          <a:xfrm>
            <a:off x="1524000" y="3227134"/>
            <a:ext cx="9144000" cy="2222690"/>
          </a:xfrm>
        </p:spPr>
        <p:txBody>
          <a:bodyPr>
            <a:normAutofit/>
          </a:bodyPr>
          <a:lstStyle/>
          <a:p>
            <a:r>
              <a:rPr lang="en-GB"/>
              <a:t>Che Enneper</a:t>
            </a:r>
          </a:p>
          <a:p>
            <a:r>
              <a:rPr lang="en-GB" sz="2000">
                <a:solidFill>
                  <a:schemeClr val="tx2">
                    <a:lumMod val="50000"/>
                    <a:lumOff val="50000"/>
                  </a:schemeClr>
                </a:solidFill>
              </a:rPr>
              <a:t>noah.david.che.enneper@uni-hamburg.de</a:t>
            </a:r>
            <a:endParaRPr lang="en-GB" sz="2000" dirty="0">
              <a:solidFill>
                <a:schemeClr val="tx2">
                  <a:lumMod val="50000"/>
                  <a:lumOff val="50000"/>
                </a:schemeClr>
              </a:solidFill>
            </a:endParaRPr>
          </a:p>
        </p:txBody>
      </p:sp>
      <p:pic>
        <p:nvPicPr>
          <p:cNvPr id="5" name="Grafik 4" descr="Ein Bild, das Text, Schrift, Screenshot, weiß enthält.&#10;&#10;KI-generierte Inhalte können fehlerhaft sein.">
            <a:extLst>
              <a:ext uri="{FF2B5EF4-FFF2-40B4-BE49-F238E27FC236}">
                <a16:creationId xmlns:a16="http://schemas.microsoft.com/office/drawing/2014/main" id="{77CA6E95-1BF2-649E-771D-5E26EBD5C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339" y="4497324"/>
            <a:ext cx="4577136" cy="2149021"/>
          </a:xfrm>
          <a:prstGeom prst="rect">
            <a:avLst/>
          </a:prstGeom>
        </p:spPr>
      </p:pic>
      <p:pic>
        <p:nvPicPr>
          <p:cNvPr id="7" name="Grafik 6" descr="Ein Bild, das Text, Schrift, Grafiken, Logo enthält.&#10;&#10;KI-generierte Inhalte können fehlerhaft sein.">
            <a:extLst>
              <a:ext uri="{FF2B5EF4-FFF2-40B4-BE49-F238E27FC236}">
                <a16:creationId xmlns:a16="http://schemas.microsoft.com/office/drawing/2014/main" id="{6BF1F56A-C22B-008E-FD31-5283A623A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34" y="4497324"/>
            <a:ext cx="1905000" cy="1905000"/>
          </a:xfrm>
          <a:prstGeom prst="rect">
            <a:avLst/>
          </a:prstGeom>
        </p:spPr>
      </p:pic>
      <p:pic>
        <p:nvPicPr>
          <p:cNvPr id="6" name="Grafik 5" descr="Ein Bild, das Text, Schrift, Logo, Kreis enthält.&#10;&#10;KI-generierte Inhalte können fehlerhaft sein.">
            <a:extLst>
              <a:ext uri="{FF2B5EF4-FFF2-40B4-BE49-F238E27FC236}">
                <a16:creationId xmlns:a16="http://schemas.microsoft.com/office/drawing/2014/main" id="{433E2B70-6882-34B8-B29C-1C6324A58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8081" y="4432424"/>
            <a:ext cx="1463185" cy="2048459"/>
          </a:xfrm>
          <a:prstGeom prst="rect">
            <a:avLst/>
          </a:prstGeom>
        </p:spPr>
      </p:pic>
    </p:spTree>
    <p:extLst>
      <p:ext uri="{BB962C8B-B14F-4D97-AF65-F5344CB8AC3E}">
        <p14:creationId xmlns:p14="http://schemas.microsoft.com/office/powerpoint/2010/main" val="3061016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A7D046-1323-1E26-93D8-5DF7D7539DC2}"/>
              </a:ext>
            </a:extLst>
          </p:cNvPr>
          <p:cNvSpPr>
            <a:spLocks noGrp="1"/>
          </p:cNvSpPr>
          <p:nvPr>
            <p:ph type="title"/>
          </p:nvPr>
        </p:nvSpPr>
        <p:spPr>
          <a:xfrm>
            <a:off x="838200" y="906208"/>
            <a:ext cx="10515600" cy="2852737"/>
          </a:xfrm>
        </p:spPr>
        <p:txBody>
          <a:bodyPr/>
          <a:lstStyle/>
          <a:p>
            <a:pPr algn="ctr"/>
            <a:r>
              <a:rPr lang="en-GB" dirty="0"/>
              <a:t>Any questions?</a:t>
            </a:r>
          </a:p>
        </p:txBody>
      </p:sp>
      <p:pic>
        <p:nvPicPr>
          <p:cNvPr id="3" name="Grafik 2" descr="Ein Bild, das Text, Schrift, Screenshot, weiß enthält.&#10;&#10;KI-generierte Inhalte können fehlerhaft sein.">
            <a:extLst>
              <a:ext uri="{FF2B5EF4-FFF2-40B4-BE49-F238E27FC236}">
                <a16:creationId xmlns:a16="http://schemas.microsoft.com/office/drawing/2014/main" id="{8991BD48-DA21-84B7-A84B-577517A7C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17" y="5081286"/>
            <a:ext cx="3674282" cy="1725120"/>
          </a:xfrm>
          <a:prstGeom prst="rect">
            <a:avLst/>
          </a:prstGeom>
        </p:spPr>
      </p:pic>
      <p:pic>
        <p:nvPicPr>
          <p:cNvPr id="7" name="Grafik 6" descr="Ein Bild, das Text, Schrift, Grafiken, Logo enthält.&#10;&#10;KI-generierte Inhalte können fehlerhaft sein.">
            <a:extLst>
              <a:ext uri="{FF2B5EF4-FFF2-40B4-BE49-F238E27FC236}">
                <a16:creationId xmlns:a16="http://schemas.microsoft.com/office/drawing/2014/main" id="{539F2618-5F1E-1FA4-87EE-C90361AFB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883" y="4721989"/>
            <a:ext cx="1905000" cy="1905000"/>
          </a:xfrm>
          <a:prstGeom prst="rect">
            <a:avLst/>
          </a:prstGeom>
        </p:spPr>
      </p:pic>
      <p:sp>
        <p:nvSpPr>
          <p:cNvPr id="2" name="Textfeld 1">
            <a:extLst>
              <a:ext uri="{FF2B5EF4-FFF2-40B4-BE49-F238E27FC236}">
                <a16:creationId xmlns:a16="http://schemas.microsoft.com/office/drawing/2014/main" id="{29DC4995-0976-88A2-081D-D61727E106BA}"/>
              </a:ext>
            </a:extLst>
          </p:cNvPr>
          <p:cNvSpPr txBox="1"/>
          <p:nvPr/>
        </p:nvSpPr>
        <p:spPr>
          <a:xfrm>
            <a:off x="228117" y="203200"/>
            <a:ext cx="11735766" cy="1692771"/>
          </a:xfrm>
          <a:prstGeom prst="rect">
            <a:avLst/>
          </a:prstGeom>
          <a:noFill/>
        </p:spPr>
        <p:txBody>
          <a:bodyPr wrap="square" rtlCol="0">
            <a:spAutoFit/>
          </a:bodyPr>
          <a:lstStyle/>
          <a:p>
            <a:r>
              <a:rPr lang="en-GB" sz="4800" dirty="0"/>
              <a:t>Other ideas for the future</a:t>
            </a:r>
          </a:p>
          <a:p>
            <a:pPr marL="685800" indent="-685800">
              <a:buFont typeface="Wingdings" panose="05000000000000000000" pitchFamily="2" charset="2"/>
              <a:buChar char="Ø"/>
            </a:pPr>
            <a:r>
              <a:rPr lang="en-GB" sz="2800" dirty="0"/>
              <a:t>Look into marine heat waves and how their characteristics change in future</a:t>
            </a:r>
          </a:p>
        </p:txBody>
      </p:sp>
    </p:spTree>
    <p:extLst>
      <p:ext uri="{BB962C8B-B14F-4D97-AF65-F5344CB8AC3E}">
        <p14:creationId xmlns:p14="http://schemas.microsoft.com/office/powerpoint/2010/main" val="280041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8DFA3-D506-885D-C7FB-B6C5B9D046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6107B3-6149-42B9-D90A-37C17C14D93A}"/>
              </a:ext>
            </a:extLst>
          </p:cNvPr>
          <p:cNvSpPr>
            <a:spLocks noGrp="1"/>
          </p:cNvSpPr>
          <p:nvPr>
            <p:ph type="title"/>
          </p:nvPr>
        </p:nvSpPr>
        <p:spPr>
          <a:xfrm>
            <a:off x="403098" y="0"/>
            <a:ext cx="10515600" cy="1325563"/>
          </a:xfrm>
        </p:spPr>
        <p:txBody>
          <a:bodyPr/>
          <a:lstStyle/>
          <a:p>
            <a:r>
              <a:rPr lang="en-GB" dirty="0"/>
              <a:t>Typhoons as compound events</a:t>
            </a:r>
          </a:p>
        </p:txBody>
      </p:sp>
      <p:sp>
        <p:nvSpPr>
          <p:cNvPr id="6" name="Textfeld 5">
            <a:extLst>
              <a:ext uri="{FF2B5EF4-FFF2-40B4-BE49-F238E27FC236}">
                <a16:creationId xmlns:a16="http://schemas.microsoft.com/office/drawing/2014/main" id="{D806B077-0050-43F4-5662-DE8140D42125}"/>
              </a:ext>
            </a:extLst>
          </p:cNvPr>
          <p:cNvSpPr txBox="1"/>
          <p:nvPr/>
        </p:nvSpPr>
        <p:spPr>
          <a:xfrm>
            <a:off x="4689551" y="6296245"/>
            <a:ext cx="6734175" cy="461665"/>
          </a:xfrm>
          <a:prstGeom prst="rect">
            <a:avLst/>
          </a:prstGeom>
          <a:noFill/>
        </p:spPr>
        <p:txBody>
          <a:bodyPr wrap="square" rtlCol="0">
            <a:spAutoFit/>
          </a:bodyPr>
          <a:lstStyle/>
          <a:p>
            <a:r>
              <a:rPr lang="en-US" sz="1200" dirty="0"/>
              <a:t>After </a:t>
            </a:r>
            <a:r>
              <a:rPr lang="en-US" sz="1200" dirty="0" err="1"/>
              <a:t>Zscheischler</a:t>
            </a:r>
            <a:r>
              <a:rPr lang="en-US" sz="1200" dirty="0"/>
              <a:t>, Jakob, et al. "A typology of compound weather and climate events." </a:t>
            </a:r>
            <a:r>
              <a:rPr lang="en-US" sz="1200" i="1" dirty="0"/>
              <a:t>Nature reviews earth &amp; environment</a:t>
            </a:r>
            <a:r>
              <a:rPr lang="en-US" sz="1200" dirty="0"/>
              <a:t> 1.7 (2020): 333-347.</a:t>
            </a:r>
            <a:endParaRPr lang="en-GB" sz="1200" dirty="0"/>
          </a:p>
        </p:txBody>
      </p:sp>
      <p:sp>
        <p:nvSpPr>
          <p:cNvPr id="7" name="Textfeld 6">
            <a:extLst>
              <a:ext uri="{FF2B5EF4-FFF2-40B4-BE49-F238E27FC236}">
                <a16:creationId xmlns:a16="http://schemas.microsoft.com/office/drawing/2014/main" id="{274BB0B9-9B56-506B-7002-559390945781}"/>
              </a:ext>
            </a:extLst>
          </p:cNvPr>
          <p:cNvSpPr txBox="1"/>
          <p:nvPr/>
        </p:nvSpPr>
        <p:spPr>
          <a:xfrm>
            <a:off x="91440" y="1171766"/>
            <a:ext cx="4555439" cy="4247317"/>
          </a:xfrm>
          <a:prstGeom prst="rect">
            <a:avLst/>
          </a:prstGeom>
          <a:noFill/>
        </p:spPr>
        <p:txBody>
          <a:bodyPr wrap="square" rtlCol="0">
            <a:spAutoFit/>
          </a:bodyPr>
          <a:lstStyle/>
          <a:p>
            <a:pPr marL="285750" indent="-285750">
              <a:buFont typeface="Arial" panose="020B0604020202020204" pitchFamily="34" charset="0"/>
              <a:buChar char="•"/>
            </a:pPr>
            <a:r>
              <a:rPr lang="en-GB" dirty="0"/>
              <a:t>Global warming is expected to increase frequency and severity of compound weather, ocean and climate events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singular typhoon is a </a:t>
            </a:r>
            <a:r>
              <a:rPr lang="en-GB" b="1" dirty="0">
                <a:solidFill>
                  <a:srgbClr val="00B0F0"/>
                </a:solidFill>
              </a:rPr>
              <a:t>multivariate compound event</a:t>
            </a:r>
          </a:p>
          <a:p>
            <a:endParaRPr lang="en-GB" dirty="0"/>
          </a:p>
          <a:p>
            <a:endParaRPr lang="en-GB" dirty="0"/>
          </a:p>
          <a:p>
            <a:endParaRPr lang="en-GB" dirty="0"/>
          </a:p>
          <a:p>
            <a:endParaRPr lang="en-GB" dirty="0"/>
          </a:p>
          <a:p>
            <a:endParaRPr lang="en-GB" dirty="0"/>
          </a:p>
          <a:p>
            <a:pPr marL="285750" indent="-285750">
              <a:buFont typeface="Arial" panose="020B0604020202020204" pitchFamily="34" charset="0"/>
              <a:buChar char="•"/>
            </a:pPr>
            <a:r>
              <a:rPr lang="en-GB" dirty="0"/>
              <a:t> Consecutive typhoons can be interpreted </a:t>
            </a:r>
            <a:r>
              <a:rPr lang="en-GB" b="1" dirty="0">
                <a:solidFill>
                  <a:srgbClr val="00B0F0"/>
                </a:solidFill>
              </a:rPr>
              <a:t>as temporally compounding events</a:t>
            </a:r>
          </a:p>
          <a:p>
            <a:pPr marL="285750" indent="-285750">
              <a:buFont typeface="Arial" panose="020B0604020202020204" pitchFamily="34" charset="0"/>
              <a:buChar char="•"/>
            </a:pPr>
            <a:endParaRPr lang="en-GB" dirty="0"/>
          </a:p>
        </p:txBody>
      </p:sp>
      <p:sp>
        <p:nvSpPr>
          <p:cNvPr id="8" name="Rechteck 7">
            <a:extLst>
              <a:ext uri="{FF2B5EF4-FFF2-40B4-BE49-F238E27FC236}">
                <a16:creationId xmlns:a16="http://schemas.microsoft.com/office/drawing/2014/main" id="{5743B1E2-4416-6C43-83DE-8E5AAF7EEF74}"/>
              </a:ext>
            </a:extLst>
          </p:cNvPr>
          <p:cNvSpPr/>
          <p:nvPr/>
        </p:nvSpPr>
        <p:spPr>
          <a:xfrm>
            <a:off x="4152900" y="4948768"/>
            <a:ext cx="1762429" cy="8153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Persistent atmospheric pattern</a:t>
            </a:r>
          </a:p>
        </p:txBody>
      </p:sp>
      <p:cxnSp>
        <p:nvCxnSpPr>
          <p:cNvPr id="10" name="Gerade Verbindung mit Pfeil 9">
            <a:extLst>
              <a:ext uri="{FF2B5EF4-FFF2-40B4-BE49-F238E27FC236}">
                <a16:creationId xmlns:a16="http://schemas.microsoft.com/office/drawing/2014/main" id="{6C41F111-D48A-32E0-6383-67E398B587C9}"/>
              </a:ext>
            </a:extLst>
          </p:cNvPr>
          <p:cNvCxnSpPr/>
          <p:nvPr/>
        </p:nvCxnSpPr>
        <p:spPr>
          <a:xfrm>
            <a:off x="5942076" y="5420100"/>
            <a:ext cx="7680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hteck 10">
            <a:extLst>
              <a:ext uri="{FF2B5EF4-FFF2-40B4-BE49-F238E27FC236}">
                <a16:creationId xmlns:a16="http://schemas.microsoft.com/office/drawing/2014/main" id="{C5D24387-38DB-FFC7-89E5-646002A0AFC5}"/>
              </a:ext>
            </a:extLst>
          </p:cNvPr>
          <p:cNvSpPr/>
          <p:nvPr/>
        </p:nvSpPr>
        <p:spPr>
          <a:xfrm>
            <a:off x="6303923" y="4686281"/>
            <a:ext cx="1234440" cy="461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Typhoon 1</a:t>
            </a:r>
          </a:p>
        </p:txBody>
      </p:sp>
      <p:sp>
        <p:nvSpPr>
          <p:cNvPr id="12" name="Rechteck 11">
            <a:extLst>
              <a:ext uri="{FF2B5EF4-FFF2-40B4-BE49-F238E27FC236}">
                <a16:creationId xmlns:a16="http://schemas.microsoft.com/office/drawing/2014/main" id="{E335EF46-5ED6-200D-A1FD-48B8E796ED0B}"/>
              </a:ext>
            </a:extLst>
          </p:cNvPr>
          <p:cNvSpPr/>
          <p:nvPr/>
        </p:nvSpPr>
        <p:spPr>
          <a:xfrm>
            <a:off x="6710172" y="5190402"/>
            <a:ext cx="1325880" cy="461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Typhoon 2</a:t>
            </a:r>
          </a:p>
        </p:txBody>
      </p:sp>
      <p:sp>
        <p:nvSpPr>
          <p:cNvPr id="13" name="Rechteck 12">
            <a:extLst>
              <a:ext uri="{FF2B5EF4-FFF2-40B4-BE49-F238E27FC236}">
                <a16:creationId xmlns:a16="http://schemas.microsoft.com/office/drawing/2014/main" id="{0B526741-80A4-61F5-181B-AC5854C27DAD}"/>
              </a:ext>
            </a:extLst>
          </p:cNvPr>
          <p:cNvSpPr/>
          <p:nvPr/>
        </p:nvSpPr>
        <p:spPr>
          <a:xfrm>
            <a:off x="7069124" y="5700075"/>
            <a:ext cx="1325880" cy="461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Typhoon 3</a:t>
            </a:r>
          </a:p>
        </p:txBody>
      </p:sp>
      <p:cxnSp>
        <p:nvCxnSpPr>
          <p:cNvPr id="15" name="Verbinder: gewinkelt 14">
            <a:extLst>
              <a:ext uri="{FF2B5EF4-FFF2-40B4-BE49-F238E27FC236}">
                <a16:creationId xmlns:a16="http://schemas.microsoft.com/office/drawing/2014/main" id="{E41B1BD5-7433-84F9-DACD-F4372698FF95}"/>
              </a:ext>
            </a:extLst>
          </p:cNvPr>
          <p:cNvCxnSpPr>
            <a:cxnSpLocks/>
            <a:stCxn id="11" idx="3"/>
          </p:cNvCxnSpPr>
          <p:nvPr/>
        </p:nvCxnSpPr>
        <p:spPr>
          <a:xfrm>
            <a:off x="7538363" y="4917108"/>
            <a:ext cx="1316736" cy="502979"/>
          </a:xfrm>
          <a:prstGeom prst="bentConnector3">
            <a:avLst>
              <a:gd name="adj1" fmla="val 6253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Verbinder: gewinkelt 17">
            <a:extLst>
              <a:ext uri="{FF2B5EF4-FFF2-40B4-BE49-F238E27FC236}">
                <a16:creationId xmlns:a16="http://schemas.microsoft.com/office/drawing/2014/main" id="{517FFA68-0157-E1DE-8ABD-C1D0DFAAD593}"/>
              </a:ext>
            </a:extLst>
          </p:cNvPr>
          <p:cNvCxnSpPr>
            <a:cxnSpLocks/>
            <a:stCxn id="13" idx="3"/>
          </p:cNvCxnSpPr>
          <p:nvPr/>
        </p:nvCxnSpPr>
        <p:spPr>
          <a:xfrm flipV="1">
            <a:off x="8395004" y="5404298"/>
            <a:ext cx="567894" cy="52660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Gerade Verbindung mit Pfeil 19">
            <a:extLst>
              <a:ext uri="{FF2B5EF4-FFF2-40B4-BE49-F238E27FC236}">
                <a16:creationId xmlns:a16="http://schemas.microsoft.com/office/drawing/2014/main" id="{E94536BB-ACB7-9AA0-FEF3-A420FF330564}"/>
              </a:ext>
            </a:extLst>
          </p:cNvPr>
          <p:cNvCxnSpPr>
            <a:stCxn id="12" idx="3"/>
          </p:cNvCxnSpPr>
          <p:nvPr/>
        </p:nvCxnSpPr>
        <p:spPr>
          <a:xfrm flipV="1">
            <a:off x="8036052" y="5421216"/>
            <a:ext cx="826008" cy="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B7346178-8C10-A8ED-B19E-473008D6CF0E}"/>
              </a:ext>
            </a:extLst>
          </p:cNvPr>
          <p:cNvSpPr/>
          <p:nvPr/>
        </p:nvSpPr>
        <p:spPr>
          <a:xfrm>
            <a:off x="8556894" y="4783432"/>
            <a:ext cx="1199195" cy="5525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Storm Surge</a:t>
            </a:r>
          </a:p>
        </p:txBody>
      </p:sp>
      <p:cxnSp>
        <p:nvCxnSpPr>
          <p:cNvPr id="26" name="Gerade Verbindung mit Pfeil 25">
            <a:extLst>
              <a:ext uri="{FF2B5EF4-FFF2-40B4-BE49-F238E27FC236}">
                <a16:creationId xmlns:a16="http://schemas.microsoft.com/office/drawing/2014/main" id="{A20493B2-DBDB-39E9-0EEC-304ECDF8C44B}"/>
              </a:ext>
            </a:extLst>
          </p:cNvPr>
          <p:cNvCxnSpPr>
            <a:cxnSpLocks/>
          </p:cNvCxnSpPr>
          <p:nvPr/>
        </p:nvCxnSpPr>
        <p:spPr>
          <a:xfrm>
            <a:off x="8036052" y="3090058"/>
            <a:ext cx="52084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hteck 13">
            <a:extLst>
              <a:ext uri="{FF2B5EF4-FFF2-40B4-BE49-F238E27FC236}">
                <a16:creationId xmlns:a16="http://schemas.microsoft.com/office/drawing/2014/main" id="{313B47D3-FB4A-3928-4BD6-B77D9AD469C5}"/>
              </a:ext>
            </a:extLst>
          </p:cNvPr>
          <p:cNvSpPr/>
          <p:nvPr/>
        </p:nvSpPr>
        <p:spPr>
          <a:xfrm>
            <a:off x="4608873" y="2862772"/>
            <a:ext cx="1325880" cy="4616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Typhoon</a:t>
            </a:r>
          </a:p>
        </p:txBody>
      </p:sp>
      <p:cxnSp>
        <p:nvCxnSpPr>
          <p:cNvPr id="16" name="Gerade Verbindung mit Pfeil 15">
            <a:extLst>
              <a:ext uri="{FF2B5EF4-FFF2-40B4-BE49-F238E27FC236}">
                <a16:creationId xmlns:a16="http://schemas.microsoft.com/office/drawing/2014/main" id="{1682A7E1-CC48-2EE8-D30C-CF1DABB5D5B1}"/>
              </a:ext>
            </a:extLst>
          </p:cNvPr>
          <p:cNvCxnSpPr/>
          <p:nvPr/>
        </p:nvCxnSpPr>
        <p:spPr>
          <a:xfrm>
            <a:off x="5949824" y="3093598"/>
            <a:ext cx="7680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hteck 16">
            <a:extLst>
              <a:ext uri="{FF2B5EF4-FFF2-40B4-BE49-F238E27FC236}">
                <a16:creationId xmlns:a16="http://schemas.microsoft.com/office/drawing/2014/main" id="{81022DC8-E80D-D6D0-F0AF-B4D53AFE2C89}"/>
              </a:ext>
            </a:extLst>
          </p:cNvPr>
          <p:cNvSpPr/>
          <p:nvPr/>
        </p:nvSpPr>
        <p:spPr>
          <a:xfrm>
            <a:off x="6717920" y="2353099"/>
            <a:ext cx="1234440" cy="461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Heavy rain</a:t>
            </a:r>
          </a:p>
        </p:txBody>
      </p:sp>
      <p:sp>
        <p:nvSpPr>
          <p:cNvPr id="19" name="Rechteck 18">
            <a:extLst>
              <a:ext uri="{FF2B5EF4-FFF2-40B4-BE49-F238E27FC236}">
                <a16:creationId xmlns:a16="http://schemas.microsoft.com/office/drawing/2014/main" id="{10968A2C-2375-6EBA-2235-C51106CA5183}"/>
              </a:ext>
            </a:extLst>
          </p:cNvPr>
          <p:cNvSpPr/>
          <p:nvPr/>
        </p:nvSpPr>
        <p:spPr>
          <a:xfrm>
            <a:off x="6717920" y="2862772"/>
            <a:ext cx="1234440" cy="461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Large river runoff</a:t>
            </a:r>
          </a:p>
        </p:txBody>
      </p:sp>
      <p:sp>
        <p:nvSpPr>
          <p:cNvPr id="23" name="Rechteck 22">
            <a:extLst>
              <a:ext uri="{FF2B5EF4-FFF2-40B4-BE49-F238E27FC236}">
                <a16:creationId xmlns:a16="http://schemas.microsoft.com/office/drawing/2014/main" id="{7C4F0431-9B77-DB2F-900E-84E9B69E0FC5}"/>
              </a:ext>
            </a:extLst>
          </p:cNvPr>
          <p:cNvSpPr/>
          <p:nvPr/>
        </p:nvSpPr>
        <p:spPr>
          <a:xfrm>
            <a:off x="6708545" y="3389997"/>
            <a:ext cx="1234440" cy="461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Storm surge</a:t>
            </a:r>
          </a:p>
        </p:txBody>
      </p:sp>
      <p:sp>
        <p:nvSpPr>
          <p:cNvPr id="25" name="Rechteck 24">
            <a:extLst>
              <a:ext uri="{FF2B5EF4-FFF2-40B4-BE49-F238E27FC236}">
                <a16:creationId xmlns:a16="http://schemas.microsoft.com/office/drawing/2014/main" id="{22EA1B98-3BD9-D5A2-3B65-8D2F0DA9C99B}"/>
              </a:ext>
            </a:extLst>
          </p:cNvPr>
          <p:cNvSpPr/>
          <p:nvPr/>
        </p:nvSpPr>
        <p:spPr>
          <a:xfrm>
            <a:off x="8523679" y="2366060"/>
            <a:ext cx="1316736" cy="47848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Flooding</a:t>
            </a:r>
          </a:p>
        </p:txBody>
      </p:sp>
      <p:sp>
        <p:nvSpPr>
          <p:cNvPr id="27" name="Rechteck 26">
            <a:extLst>
              <a:ext uri="{FF2B5EF4-FFF2-40B4-BE49-F238E27FC236}">
                <a16:creationId xmlns:a16="http://schemas.microsoft.com/office/drawing/2014/main" id="{C3188565-0D5B-E513-9358-B70F53569B4C}"/>
              </a:ext>
            </a:extLst>
          </p:cNvPr>
          <p:cNvSpPr/>
          <p:nvPr/>
        </p:nvSpPr>
        <p:spPr>
          <a:xfrm>
            <a:off x="8564827" y="2911806"/>
            <a:ext cx="1234440" cy="7807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Low-salinity pools</a:t>
            </a:r>
          </a:p>
        </p:txBody>
      </p:sp>
      <p:cxnSp>
        <p:nvCxnSpPr>
          <p:cNvPr id="28" name="Gerade Verbindung mit Pfeil 27">
            <a:extLst>
              <a:ext uri="{FF2B5EF4-FFF2-40B4-BE49-F238E27FC236}">
                <a16:creationId xmlns:a16="http://schemas.microsoft.com/office/drawing/2014/main" id="{DFCA5627-3A95-4D09-41E6-907064B4DFA0}"/>
              </a:ext>
            </a:extLst>
          </p:cNvPr>
          <p:cNvCxnSpPr>
            <a:cxnSpLocks/>
          </p:cNvCxnSpPr>
          <p:nvPr/>
        </p:nvCxnSpPr>
        <p:spPr>
          <a:xfrm>
            <a:off x="9945926" y="5310033"/>
            <a:ext cx="7341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13D61552-975B-660E-FF4C-C7C17B1D0CA1}"/>
              </a:ext>
            </a:extLst>
          </p:cNvPr>
          <p:cNvSpPr/>
          <p:nvPr/>
        </p:nvSpPr>
        <p:spPr>
          <a:xfrm>
            <a:off x="10702033" y="2793294"/>
            <a:ext cx="1325879" cy="593528"/>
          </a:xfrm>
          <a:prstGeom prst="rect">
            <a:avLst/>
          </a:prstGeom>
          <a:solidFill>
            <a:srgbClr val="C00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bg1"/>
                </a:solidFill>
              </a:rPr>
              <a:t>Coral bleaching</a:t>
            </a:r>
          </a:p>
        </p:txBody>
      </p:sp>
      <p:cxnSp>
        <p:nvCxnSpPr>
          <p:cNvPr id="33" name="Gerade Verbindung mit Pfeil 32">
            <a:extLst>
              <a:ext uri="{FF2B5EF4-FFF2-40B4-BE49-F238E27FC236}">
                <a16:creationId xmlns:a16="http://schemas.microsoft.com/office/drawing/2014/main" id="{50190648-1EB4-3780-4F0C-21E24DB62E8D}"/>
              </a:ext>
            </a:extLst>
          </p:cNvPr>
          <p:cNvCxnSpPr>
            <a:cxnSpLocks/>
          </p:cNvCxnSpPr>
          <p:nvPr/>
        </p:nvCxnSpPr>
        <p:spPr>
          <a:xfrm>
            <a:off x="9924286" y="3090058"/>
            <a:ext cx="7530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0DE0C786-D1BA-3C51-77C1-8D7DFE783E27}"/>
              </a:ext>
            </a:extLst>
          </p:cNvPr>
          <p:cNvSpPr/>
          <p:nvPr/>
        </p:nvSpPr>
        <p:spPr>
          <a:xfrm>
            <a:off x="10717502" y="5039207"/>
            <a:ext cx="1325879" cy="593528"/>
          </a:xfrm>
          <a:prstGeom prst="rect">
            <a:avLst/>
          </a:prstGeom>
          <a:solidFill>
            <a:srgbClr val="C00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bg1"/>
                </a:solidFill>
              </a:rPr>
              <a:t>Coral bleaching</a:t>
            </a:r>
          </a:p>
        </p:txBody>
      </p:sp>
      <p:sp>
        <p:nvSpPr>
          <p:cNvPr id="30" name="Rechteck 29">
            <a:extLst>
              <a:ext uri="{FF2B5EF4-FFF2-40B4-BE49-F238E27FC236}">
                <a16:creationId xmlns:a16="http://schemas.microsoft.com/office/drawing/2014/main" id="{6E48C941-4D84-6B23-9C3C-B7B499FD814D}"/>
              </a:ext>
            </a:extLst>
          </p:cNvPr>
          <p:cNvSpPr/>
          <p:nvPr/>
        </p:nvSpPr>
        <p:spPr>
          <a:xfrm>
            <a:off x="8962898" y="5404298"/>
            <a:ext cx="1234440" cy="7807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Low-salinity pools</a:t>
            </a:r>
          </a:p>
        </p:txBody>
      </p:sp>
    </p:spTree>
    <p:extLst>
      <p:ext uri="{BB962C8B-B14F-4D97-AF65-F5344CB8AC3E}">
        <p14:creationId xmlns:p14="http://schemas.microsoft.com/office/powerpoint/2010/main" val="31047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P spid="8" grpId="0" animBg="1"/>
      <p:bldP spid="11" grpId="0" animBg="1"/>
      <p:bldP spid="12" grpId="0" animBg="1"/>
      <p:bldP spid="13" grpId="0" animBg="1"/>
      <p:bldP spid="21" grpId="0" animBg="1"/>
      <p:bldP spid="14" grpId="0" uiExpand="1" animBg="1"/>
      <p:bldP spid="17" grpId="0" uiExpand="1" animBg="1"/>
      <p:bldP spid="19" grpId="0" uiExpand="1" animBg="1"/>
      <p:bldP spid="23" grpId="0" uiExpand="1" animBg="1"/>
      <p:bldP spid="25" grpId="0" uiExpand="1" animBg="1"/>
      <p:bldP spid="27" grpId="0" uiExpand="1" animBg="1"/>
      <p:bldP spid="31" grpId="0" uiExpand="1" animBg="1"/>
      <p:bldP spid="24" grpId="0" uiExpand="1" animBg="1"/>
      <p:bldP spid="30" grpId="0" uiExpan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C568B-E7F0-4CEF-BEC6-4AC44F0A1389}"/>
              </a:ext>
            </a:extLst>
          </p:cNvPr>
          <p:cNvSpPr>
            <a:spLocks noGrp="1"/>
          </p:cNvSpPr>
          <p:nvPr>
            <p:ph type="title"/>
          </p:nvPr>
        </p:nvSpPr>
        <p:spPr>
          <a:xfrm>
            <a:off x="184939" y="-313335"/>
            <a:ext cx="10515600" cy="1325563"/>
          </a:xfrm>
        </p:spPr>
        <p:txBody>
          <a:bodyPr/>
          <a:lstStyle/>
          <a:p>
            <a:r>
              <a:rPr lang="de-DE" b="1" dirty="0"/>
              <a:t>Area </a:t>
            </a:r>
            <a:r>
              <a:rPr lang="de-DE" b="1" dirty="0" err="1"/>
              <a:t>of</a:t>
            </a:r>
            <a:r>
              <a:rPr lang="de-DE" b="1" dirty="0"/>
              <a:t> </a:t>
            </a:r>
            <a:r>
              <a:rPr lang="de-DE" b="1" dirty="0" err="1"/>
              <a:t>interest</a:t>
            </a:r>
            <a:r>
              <a:rPr lang="de-DE" b="1" dirty="0"/>
              <a:t>: Dongshan Bay </a:t>
            </a:r>
          </a:p>
        </p:txBody>
      </p:sp>
      <p:pic>
        <p:nvPicPr>
          <p:cNvPr id="4" name="Grafik 2" descr="C:\Users\u242001\AppData\Local\Microsoft\Windows\Temporary Internet Files\Content.Word\topo_outer.png">
            <a:extLst>
              <a:ext uri="{FF2B5EF4-FFF2-40B4-BE49-F238E27FC236}">
                <a16:creationId xmlns:a16="http://schemas.microsoft.com/office/drawing/2014/main" id="{AC63DFEB-BD5F-470E-8E29-931A13099A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4099" y="707876"/>
            <a:ext cx="4329901" cy="2987631"/>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图片 1">
            <a:extLst>
              <a:ext uri="{FF2B5EF4-FFF2-40B4-BE49-F238E27FC236}">
                <a16:creationId xmlns:a16="http://schemas.microsoft.com/office/drawing/2014/main" id="{0060F4CB-F286-4E88-BDA8-BE1EA033FD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163" y="725460"/>
            <a:ext cx="3809837" cy="3105801"/>
          </a:xfrm>
          <a:prstGeom prst="rect">
            <a:avLst/>
          </a:prstGeom>
          <a:noFill/>
          <a:ln>
            <a:noFill/>
          </a:ln>
        </p:spPr>
      </p:pic>
      <p:sp>
        <p:nvSpPr>
          <p:cNvPr id="6" name="Rechteck 5">
            <a:extLst>
              <a:ext uri="{FF2B5EF4-FFF2-40B4-BE49-F238E27FC236}">
                <a16:creationId xmlns:a16="http://schemas.microsoft.com/office/drawing/2014/main" id="{B3966AEC-6E2F-4FF2-BB72-1D332A0C9513}"/>
              </a:ext>
            </a:extLst>
          </p:cNvPr>
          <p:cNvSpPr/>
          <p:nvPr/>
        </p:nvSpPr>
        <p:spPr>
          <a:xfrm>
            <a:off x="2853962" y="1455986"/>
            <a:ext cx="137691" cy="16884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CB9DEF1E-3BFC-4A56-8795-7CF32D6FF3DA}"/>
              </a:ext>
            </a:extLst>
          </p:cNvPr>
          <p:cNvSpPr txBox="1"/>
          <p:nvPr/>
        </p:nvSpPr>
        <p:spPr>
          <a:xfrm>
            <a:off x="184939" y="3716562"/>
            <a:ext cx="9587711" cy="461665"/>
          </a:xfrm>
          <a:prstGeom prst="rect">
            <a:avLst/>
          </a:prstGeom>
          <a:noFill/>
        </p:spPr>
        <p:txBody>
          <a:bodyPr wrap="square" rtlCol="0">
            <a:spAutoFit/>
          </a:bodyPr>
          <a:lstStyle/>
          <a:p>
            <a:pPr marL="285750" indent="-285750">
              <a:buFont typeface="Arial" panose="020B0604020202020204" pitchFamily="34" charset="0"/>
              <a:buChar char="•"/>
            </a:pPr>
            <a:r>
              <a:rPr lang="de-DE" sz="2400" b="1" dirty="0" err="1"/>
              <a:t>Between</a:t>
            </a:r>
            <a:r>
              <a:rPr lang="de-DE" sz="2400" b="1" dirty="0"/>
              <a:t> </a:t>
            </a:r>
            <a:r>
              <a:rPr lang="de-DE" sz="2400" b="1" dirty="0" err="1"/>
              <a:t>July</a:t>
            </a:r>
            <a:r>
              <a:rPr lang="de-DE" sz="2400" b="1" dirty="0"/>
              <a:t> - September 2023, </a:t>
            </a:r>
            <a:r>
              <a:rPr lang="de-DE" sz="2400" b="1" dirty="0" err="1"/>
              <a:t>three</a:t>
            </a:r>
            <a:r>
              <a:rPr lang="de-DE" sz="2400" b="1" dirty="0"/>
              <a:t> </a:t>
            </a:r>
            <a:r>
              <a:rPr lang="de-DE" sz="2400" b="1" dirty="0" err="1"/>
              <a:t>consecutive</a:t>
            </a:r>
            <a:r>
              <a:rPr lang="de-DE" sz="2400" b="1" dirty="0"/>
              <a:t> </a:t>
            </a:r>
            <a:r>
              <a:rPr lang="de-DE" sz="2400" b="1" dirty="0" err="1"/>
              <a:t>typhoons</a:t>
            </a:r>
            <a:endParaRPr lang="de-DE" sz="2400" b="1" dirty="0"/>
          </a:p>
        </p:txBody>
      </p:sp>
      <p:pic>
        <p:nvPicPr>
          <p:cNvPr id="8" name="图片 3" descr="图片包含 蛋糕, 桌子, 水, 关&#10;&#10;描述已自动生成">
            <a:extLst>
              <a:ext uri="{FF2B5EF4-FFF2-40B4-BE49-F238E27FC236}">
                <a16:creationId xmlns:a16="http://schemas.microsoft.com/office/drawing/2014/main" id="{87A9B4A9-6DE9-4566-B9BC-F0549E5ADD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99" y="4473202"/>
            <a:ext cx="2721332" cy="2040999"/>
          </a:xfrm>
          <a:prstGeom prst="rect">
            <a:avLst/>
          </a:prstGeom>
        </p:spPr>
      </p:pic>
      <p:pic>
        <p:nvPicPr>
          <p:cNvPr id="9" name="图片 9" descr="图片包含 前, 鸟, 绿色, 鱼&#10;&#10;描述已自动生成">
            <a:extLst>
              <a:ext uri="{FF2B5EF4-FFF2-40B4-BE49-F238E27FC236}">
                <a16:creationId xmlns:a16="http://schemas.microsoft.com/office/drawing/2014/main" id="{4697E754-C71C-4013-A62D-42A445D79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333" y="4542778"/>
            <a:ext cx="2721333" cy="2040999"/>
          </a:xfrm>
          <a:prstGeom prst="rect">
            <a:avLst/>
          </a:prstGeom>
        </p:spPr>
      </p:pic>
      <p:pic>
        <p:nvPicPr>
          <p:cNvPr id="10" name="图片 8" descr="图片包含 草, 绿色, 大, 田地&#10;&#10;描述已自动生成">
            <a:extLst>
              <a:ext uri="{FF2B5EF4-FFF2-40B4-BE49-F238E27FC236}">
                <a16:creationId xmlns:a16="http://schemas.microsoft.com/office/drawing/2014/main" id="{28F03CC2-FF0D-43A0-B950-413444F30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2194" y="4560362"/>
            <a:ext cx="2697886" cy="2023415"/>
          </a:xfrm>
          <a:prstGeom prst="rect">
            <a:avLst/>
          </a:prstGeom>
        </p:spPr>
      </p:pic>
      <p:sp>
        <p:nvSpPr>
          <p:cNvPr id="11" name="Textfeld 10">
            <a:extLst>
              <a:ext uri="{FF2B5EF4-FFF2-40B4-BE49-F238E27FC236}">
                <a16:creationId xmlns:a16="http://schemas.microsoft.com/office/drawing/2014/main" id="{C5F80B43-C376-4C38-BA80-E6D65CED2B6A}"/>
              </a:ext>
            </a:extLst>
          </p:cNvPr>
          <p:cNvSpPr txBox="1"/>
          <p:nvPr/>
        </p:nvSpPr>
        <p:spPr>
          <a:xfrm>
            <a:off x="566066" y="4142668"/>
            <a:ext cx="2211705" cy="400110"/>
          </a:xfrm>
          <a:prstGeom prst="rect">
            <a:avLst/>
          </a:prstGeom>
          <a:noFill/>
        </p:spPr>
        <p:txBody>
          <a:bodyPr wrap="square" rtlCol="0">
            <a:spAutoFit/>
          </a:bodyPr>
          <a:lstStyle/>
          <a:p>
            <a:r>
              <a:rPr lang="de-DE" sz="2000" dirty="0" err="1"/>
              <a:t>Before</a:t>
            </a:r>
            <a:r>
              <a:rPr lang="de-DE" sz="2000" dirty="0"/>
              <a:t> </a:t>
            </a:r>
            <a:r>
              <a:rPr lang="de-DE" sz="2000" dirty="0" err="1"/>
              <a:t>the</a:t>
            </a:r>
            <a:r>
              <a:rPr lang="de-DE" sz="2000" dirty="0"/>
              <a:t> </a:t>
            </a:r>
            <a:r>
              <a:rPr lang="de-DE" sz="2000" dirty="0" err="1"/>
              <a:t>events</a:t>
            </a:r>
            <a:endParaRPr lang="de-DE" sz="2000" dirty="0"/>
          </a:p>
        </p:txBody>
      </p:sp>
      <p:sp>
        <p:nvSpPr>
          <p:cNvPr id="12" name="Textfeld 11">
            <a:extLst>
              <a:ext uri="{FF2B5EF4-FFF2-40B4-BE49-F238E27FC236}">
                <a16:creationId xmlns:a16="http://schemas.microsoft.com/office/drawing/2014/main" id="{29B0A688-2386-47EA-A6F1-7AD4E072D0DE}"/>
              </a:ext>
            </a:extLst>
          </p:cNvPr>
          <p:cNvSpPr txBox="1"/>
          <p:nvPr/>
        </p:nvSpPr>
        <p:spPr>
          <a:xfrm>
            <a:off x="6760108" y="4210598"/>
            <a:ext cx="2124173" cy="400110"/>
          </a:xfrm>
          <a:prstGeom prst="rect">
            <a:avLst/>
          </a:prstGeom>
          <a:noFill/>
        </p:spPr>
        <p:txBody>
          <a:bodyPr wrap="square" rtlCol="0">
            <a:spAutoFit/>
          </a:bodyPr>
          <a:lstStyle/>
          <a:p>
            <a:r>
              <a:rPr lang="de-DE" sz="2000" dirty="0"/>
              <a:t>After </a:t>
            </a:r>
            <a:r>
              <a:rPr lang="de-DE" sz="2000" dirty="0" err="1"/>
              <a:t>the</a:t>
            </a:r>
            <a:r>
              <a:rPr lang="de-DE" sz="2000" dirty="0"/>
              <a:t> </a:t>
            </a:r>
            <a:r>
              <a:rPr lang="de-DE" sz="2000" dirty="0" err="1"/>
              <a:t>events</a:t>
            </a:r>
            <a:endParaRPr lang="de-DE" sz="2000" dirty="0"/>
          </a:p>
        </p:txBody>
      </p:sp>
      <p:sp>
        <p:nvSpPr>
          <p:cNvPr id="3" name="Textfeld 2">
            <a:extLst>
              <a:ext uri="{FF2B5EF4-FFF2-40B4-BE49-F238E27FC236}">
                <a16:creationId xmlns:a16="http://schemas.microsoft.com/office/drawing/2014/main" id="{62E787FD-4C66-0298-74C7-777506EF61B2}"/>
              </a:ext>
            </a:extLst>
          </p:cNvPr>
          <p:cNvSpPr txBox="1"/>
          <p:nvPr/>
        </p:nvSpPr>
        <p:spPr>
          <a:xfrm>
            <a:off x="3982081" y="6583777"/>
            <a:ext cx="11201400" cy="307777"/>
          </a:xfrm>
          <a:prstGeom prst="rect">
            <a:avLst/>
          </a:prstGeom>
          <a:noFill/>
        </p:spPr>
        <p:txBody>
          <a:bodyPr wrap="square" rtlCol="0">
            <a:spAutoFit/>
          </a:bodyPr>
          <a:lstStyle/>
          <a:p>
            <a:r>
              <a:rPr lang="en-GB" sz="1400" i="1" dirty="0"/>
              <a:t>Plots and pictures by personal communication from the Third Institute of Oceanography in Xiamen, China</a:t>
            </a:r>
          </a:p>
        </p:txBody>
      </p:sp>
    </p:spTree>
    <p:extLst>
      <p:ext uri="{BB962C8B-B14F-4D97-AF65-F5344CB8AC3E}">
        <p14:creationId xmlns:p14="http://schemas.microsoft.com/office/powerpoint/2010/main" val="33449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B1194-20B3-1698-1D8E-551F01CFB635}"/>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FFF1A2D5-5BE0-3AD3-AECE-15BE276106C7}"/>
              </a:ext>
            </a:extLst>
          </p:cNvPr>
          <p:cNvSpPr txBox="1"/>
          <p:nvPr/>
        </p:nvSpPr>
        <p:spPr>
          <a:xfrm>
            <a:off x="591312" y="3952626"/>
            <a:ext cx="11009376" cy="3231654"/>
          </a:xfrm>
          <a:prstGeom prst="rect">
            <a:avLst/>
          </a:prstGeom>
          <a:noFill/>
        </p:spPr>
        <p:txBody>
          <a:bodyPr wrap="square" rtlCol="0">
            <a:spAutoFit/>
          </a:bodyPr>
          <a:lstStyle/>
          <a:p>
            <a:r>
              <a:rPr lang="en-GB" sz="2400" b="1" dirty="0"/>
              <a:t>Research goals of my PhD:</a:t>
            </a:r>
          </a:p>
          <a:p>
            <a:endParaRPr lang="en-GB" b="1" dirty="0"/>
          </a:p>
          <a:p>
            <a:pPr marL="285750" indent="-285750">
              <a:buFont typeface="Arial" panose="020B0604020202020204" pitchFamily="34" charset="0"/>
              <a:buChar char="•"/>
            </a:pPr>
            <a:r>
              <a:rPr lang="en-GB" sz="2400" dirty="0"/>
              <a:t>Analyse of compound effect of singular/multiple typhoons on the hydrodynamic conditions around </a:t>
            </a:r>
            <a:r>
              <a:rPr lang="en-GB" sz="2400" dirty="0" err="1"/>
              <a:t>Dongshan</a:t>
            </a:r>
            <a:r>
              <a:rPr lang="en-GB" sz="2400" dirty="0"/>
              <a:t> Bay</a:t>
            </a:r>
          </a:p>
          <a:p>
            <a:pPr marL="285750" indent="-285750">
              <a:buFont typeface="Arial" panose="020B0604020202020204" pitchFamily="34" charset="0"/>
              <a:buChar char="•"/>
            </a:pPr>
            <a:r>
              <a:rPr lang="en-GB" sz="2400" dirty="0"/>
              <a:t>What is the combined/cumulative impact of increased freshwater input and strong winds on the local SSH, salinity?</a:t>
            </a:r>
          </a:p>
          <a:p>
            <a:pPr marL="285750" indent="-285750">
              <a:buFont typeface="Arial" panose="020B0604020202020204" pitchFamily="34" charset="0"/>
              <a:buChar char="•"/>
            </a:pPr>
            <a:r>
              <a:rPr lang="en-GB" sz="2400" dirty="0"/>
              <a:t>How will the severity and frequency of these compound events change in the future under different climate change scenarios?</a:t>
            </a:r>
            <a:endParaRPr lang="en-GB" dirty="0"/>
          </a:p>
          <a:p>
            <a:pPr marL="285750" indent="-285750">
              <a:buFont typeface="Arial" panose="020B0604020202020204" pitchFamily="34" charset="0"/>
              <a:buChar char="•"/>
            </a:pPr>
            <a:endParaRPr lang="en-GB" dirty="0"/>
          </a:p>
        </p:txBody>
      </p:sp>
      <p:pic>
        <p:nvPicPr>
          <p:cNvPr id="8" name="Grafik 2" descr="C:\Users\u242001\AppData\Local\Microsoft\Windows\Temporary Internet Files\Content.Word\topo_outer.png">
            <a:extLst>
              <a:ext uri="{FF2B5EF4-FFF2-40B4-BE49-F238E27FC236}">
                <a16:creationId xmlns:a16="http://schemas.microsoft.com/office/drawing/2014/main" id="{EBB6439D-DFF0-DAEA-4905-83D7357BD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099" y="707876"/>
            <a:ext cx="4454476" cy="3073588"/>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hteck 8">
            <a:extLst>
              <a:ext uri="{FF2B5EF4-FFF2-40B4-BE49-F238E27FC236}">
                <a16:creationId xmlns:a16="http://schemas.microsoft.com/office/drawing/2014/main" id="{152ACD24-7B04-F187-998B-25F24AB82BE5}"/>
              </a:ext>
            </a:extLst>
          </p:cNvPr>
          <p:cNvSpPr/>
          <p:nvPr/>
        </p:nvSpPr>
        <p:spPr>
          <a:xfrm>
            <a:off x="2919231" y="1450402"/>
            <a:ext cx="137691" cy="16884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图片 1">
            <a:extLst>
              <a:ext uri="{FF2B5EF4-FFF2-40B4-BE49-F238E27FC236}">
                <a16:creationId xmlns:a16="http://schemas.microsoft.com/office/drawing/2014/main" id="{4A5C8B97-A46C-4FD3-50BC-F1106655B34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163" y="725460"/>
            <a:ext cx="3801233" cy="3198134"/>
          </a:xfrm>
          <a:prstGeom prst="rect">
            <a:avLst/>
          </a:prstGeom>
          <a:noFill/>
          <a:ln>
            <a:noFill/>
          </a:ln>
        </p:spPr>
      </p:pic>
      <p:sp>
        <p:nvSpPr>
          <p:cNvPr id="13" name="Titel 1">
            <a:extLst>
              <a:ext uri="{FF2B5EF4-FFF2-40B4-BE49-F238E27FC236}">
                <a16:creationId xmlns:a16="http://schemas.microsoft.com/office/drawing/2014/main" id="{E1CAFA21-8F88-3CCD-B980-231ABDABA899}"/>
              </a:ext>
            </a:extLst>
          </p:cNvPr>
          <p:cNvSpPr txBox="1">
            <a:spLocks/>
          </p:cNvSpPr>
          <p:nvPr/>
        </p:nvSpPr>
        <p:spPr>
          <a:xfrm>
            <a:off x="184939" y="-3133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t>Area </a:t>
            </a:r>
            <a:r>
              <a:rPr lang="de-DE" b="1" dirty="0" err="1"/>
              <a:t>of</a:t>
            </a:r>
            <a:r>
              <a:rPr lang="de-DE" b="1" dirty="0"/>
              <a:t> </a:t>
            </a:r>
            <a:r>
              <a:rPr lang="de-DE" b="1" dirty="0" err="1"/>
              <a:t>interest</a:t>
            </a:r>
            <a:r>
              <a:rPr lang="de-DE" b="1" dirty="0"/>
              <a:t>: Dongshan Bay </a:t>
            </a:r>
          </a:p>
        </p:txBody>
      </p:sp>
    </p:spTree>
    <p:extLst>
      <p:ext uri="{BB962C8B-B14F-4D97-AF65-F5344CB8AC3E}">
        <p14:creationId xmlns:p14="http://schemas.microsoft.com/office/powerpoint/2010/main" val="401536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4554D-8C53-7FA4-5759-B43CB7B8B0DA}"/>
              </a:ext>
            </a:extLst>
          </p:cNvPr>
          <p:cNvSpPr>
            <a:spLocks noGrp="1"/>
          </p:cNvSpPr>
          <p:nvPr>
            <p:ph type="title"/>
          </p:nvPr>
        </p:nvSpPr>
        <p:spPr>
          <a:xfrm>
            <a:off x="249936" y="-215795"/>
            <a:ext cx="10515600" cy="1325563"/>
          </a:xfrm>
        </p:spPr>
        <p:txBody>
          <a:bodyPr/>
          <a:lstStyle/>
          <a:p>
            <a:r>
              <a:rPr lang="en-GB" dirty="0"/>
              <a:t>Model Setup</a:t>
            </a:r>
          </a:p>
        </p:txBody>
      </p:sp>
      <p:sp>
        <p:nvSpPr>
          <p:cNvPr id="3" name="Inhaltsplatzhalter 2">
            <a:extLst>
              <a:ext uri="{FF2B5EF4-FFF2-40B4-BE49-F238E27FC236}">
                <a16:creationId xmlns:a16="http://schemas.microsoft.com/office/drawing/2014/main" id="{8E9ECCAF-5D0B-E2E8-FA5F-468B2FCD1D95}"/>
              </a:ext>
            </a:extLst>
          </p:cNvPr>
          <p:cNvSpPr>
            <a:spLocks noGrp="1"/>
          </p:cNvSpPr>
          <p:nvPr>
            <p:ph idx="1"/>
          </p:nvPr>
        </p:nvSpPr>
        <p:spPr>
          <a:xfrm>
            <a:off x="627888" y="775653"/>
            <a:ext cx="10515600" cy="4351338"/>
          </a:xfrm>
        </p:spPr>
        <p:txBody>
          <a:bodyPr/>
          <a:lstStyle/>
          <a:p>
            <a:r>
              <a:rPr lang="en-GB" dirty="0"/>
              <a:t>Numerical Simulations are held with HAMSOM</a:t>
            </a:r>
          </a:p>
          <a:p>
            <a:pPr lvl="1">
              <a:buFont typeface="Wingdings" panose="05000000000000000000" pitchFamily="2" charset="2"/>
              <a:buChar char="Ø"/>
            </a:pPr>
            <a:r>
              <a:rPr lang="en-GB" dirty="0"/>
              <a:t>Hydrostatic regional shelf sea circulation model</a:t>
            </a:r>
          </a:p>
          <a:p>
            <a:pPr lvl="1">
              <a:buFont typeface="Wingdings" panose="05000000000000000000" pitchFamily="2" charset="2"/>
              <a:buChar char="Ø"/>
            </a:pPr>
            <a:r>
              <a:rPr lang="en-GB" dirty="0"/>
              <a:t>Nested approach</a:t>
            </a:r>
          </a:p>
          <a:p>
            <a:pPr lvl="1">
              <a:buFont typeface="Wingdings" panose="05000000000000000000" pitchFamily="2" charset="2"/>
              <a:buChar char="Ø"/>
            </a:pPr>
            <a:endParaRPr lang="en-GB" dirty="0"/>
          </a:p>
        </p:txBody>
      </p:sp>
      <p:pic>
        <p:nvPicPr>
          <p:cNvPr id="4" name="Grafik 3">
            <a:extLst>
              <a:ext uri="{FF2B5EF4-FFF2-40B4-BE49-F238E27FC236}">
                <a16:creationId xmlns:a16="http://schemas.microsoft.com/office/drawing/2014/main" id="{769BF611-3C5E-9439-FC92-6493C9A6C331}"/>
              </a:ext>
            </a:extLst>
          </p:cNvPr>
          <p:cNvPicPr>
            <a:picLocks noChangeAspect="1"/>
          </p:cNvPicPr>
          <p:nvPr/>
        </p:nvPicPr>
        <p:blipFill>
          <a:blip r:embed="rId3">
            <a:extLst>
              <a:ext uri="{28A0092B-C50C-407E-A947-70E740481C1C}">
                <a14:useLocalDpi xmlns:a14="http://schemas.microsoft.com/office/drawing/2010/main" val="0"/>
              </a:ext>
            </a:extLst>
          </a:blip>
          <a:srcRect l="1243" r="1" b="3158"/>
          <a:stretch/>
        </p:blipFill>
        <p:spPr>
          <a:xfrm>
            <a:off x="141982" y="2275628"/>
            <a:ext cx="6118011" cy="3379033"/>
          </a:xfrm>
          <a:prstGeom prst="rect">
            <a:avLst/>
          </a:prstGeom>
        </p:spPr>
      </p:pic>
      <p:pic>
        <p:nvPicPr>
          <p:cNvPr id="5" name="Grafik 4">
            <a:extLst>
              <a:ext uri="{FF2B5EF4-FFF2-40B4-BE49-F238E27FC236}">
                <a16:creationId xmlns:a16="http://schemas.microsoft.com/office/drawing/2014/main" id="{52EC272B-7A50-CA0A-A574-0D6FA4FA5194}"/>
              </a:ext>
            </a:extLst>
          </p:cNvPr>
          <p:cNvPicPr>
            <a:picLocks noChangeAspect="1"/>
          </p:cNvPicPr>
          <p:nvPr/>
        </p:nvPicPr>
        <p:blipFill>
          <a:blip r:embed="rId4">
            <a:extLst>
              <a:ext uri="{28A0092B-C50C-407E-A947-70E740481C1C}">
                <a14:useLocalDpi xmlns:a14="http://schemas.microsoft.com/office/drawing/2010/main" val="0"/>
              </a:ext>
            </a:extLst>
          </a:blip>
          <a:srcRect l="873" r="643" b="2582"/>
          <a:stretch/>
        </p:blipFill>
        <p:spPr>
          <a:xfrm>
            <a:off x="6196783" y="2275628"/>
            <a:ext cx="5986073" cy="3379033"/>
          </a:xfrm>
          <a:prstGeom prst="rect">
            <a:avLst/>
          </a:prstGeom>
        </p:spPr>
      </p:pic>
      <p:sp>
        <p:nvSpPr>
          <p:cNvPr id="6" name="Rechteck 5">
            <a:extLst>
              <a:ext uri="{FF2B5EF4-FFF2-40B4-BE49-F238E27FC236}">
                <a16:creationId xmlns:a16="http://schemas.microsoft.com/office/drawing/2014/main" id="{C961F175-A753-58B0-1210-F4ECB1693EAE}"/>
              </a:ext>
            </a:extLst>
          </p:cNvPr>
          <p:cNvSpPr/>
          <p:nvPr/>
        </p:nvSpPr>
        <p:spPr>
          <a:xfrm>
            <a:off x="2363470" y="3965144"/>
            <a:ext cx="594360" cy="210313"/>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7" name="Textfeld 6">
            <a:extLst>
              <a:ext uri="{FF2B5EF4-FFF2-40B4-BE49-F238E27FC236}">
                <a16:creationId xmlns:a16="http://schemas.microsoft.com/office/drawing/2014/main" id="{5E72B3B8-E7F2-1E35-5D9E-2F1F0A22C9C6}"/>
              </a:ext>
            </a:extLst>
          </p:cNvPr>
          <p:cNvSpPr txBox="1"/>
          <p:nvPr/>
        </p:nvSpPr>
        <p:spPr>
          <a:xfrm>
            <a:off x="370332" y="5670978"/>
            <a:ext cx="4334256" cy="830997"/>
          </a:xfrm>
          <a:prstGeom prst="rect">
            <a:avLst/>
          </a:prstGeom>
          <a:noFill/>
        </p:spPr>
        <p:txBody>
          <a:bodyPr wrap="square" rtlCol="0">
            <a:spAutoFit/>
          </a:bodyPr>
          <a:lstStyle/>
          <a:p>
            <a:r>
              <a:rPr lang="en-GB" sz="2400" dirty="0"/>
              <a:t>Horizontal res: ~7km</a:t>
            </a:r>
          </a:p>
          <a:p>
            <a:r>
              <a:rPr lang="en-GB" sz="2400" dirty="0"/>
              <a:t>Grid points: 451 x 226 x 34</a:t>
            </a:r>
          </a:p>
        </p:txBody>
      </p:sp>
      <p:sp>
        <p:nvSpPr>
          <p:cNvPr id="8" name="Textfeld 7">
            <a:extLst>
              <a:ext uri="{FF2B5EF4-FFF2-40B4-BE49-F238E27FC236}">
                <a16:creationId xmlns:a16="http://schemas.microsoft.com/office/drawing/2014/main" id="{073599CC-78EE-E2FD-9AD4-F5F929C18D5B}"/>
              </a:ext>
            </a:extLst>
          </p:cNvPr>
          <p:cNvSpPr txBox="1"/>
          <p:nvPr/>
        </p:nvSpPr>
        <p:spPr>
          <a:xfrm>
            <a:off x="6809232" y="5654661"/>
            <a:ext cx="4334256" cy="830997"/>
          </a:xfrm>
          <a:prstGeom prst="rect">
            <a:avLst/>
          </a:prstGeom>
          <a:noFill/>
        </p:spPr>
        <p:txBody>
          <a:bodyPr wrap="square" rtlCol="0">
            <a:spAutoFit/>
          </a:bodyPr>
          <a:lstStyle/>
          <a:p>
            <a:r>
              <a:rPr lang="en-GB" sz="2400" dirty="0"/>
              <a:t>Horizontal res: ~400m</a:t>
            </a:r>
          </a:p>
          <a:p>
            <a:r>
              <a:rPr lang="en-GB" sz="2400" dirty="0"/>
              <a:t>Grid points: 1188 x 778 x 14</a:t>
            </a:r>
          </a:p>
        </p:txBody>
      </p:sp>
      <p:sp>
        <p:nvSpPr>
          <p:cNvPr id="10" name="Rechteck 9">
            <a:extLst>
              <a:ext uri="{FF2B5EF4-FFF2-40B4-BE49-F238E27FC236}">
                <a16:creationId xmlns:a16="http://schemas.microsoft.com/office/drawing/2014/main" id="{E948B186-EA66-5939-69FE-59A64DD9F42A}"/>
              </a:ext>
            </a:extLst>
          </p:cNvPr>
          <p:cNvSpPr/>
          <p:nvPr/>
        </p:nvSpPr>
        <p:spPr>
          <a:xfrm>
            <a:off x="1816100" y="2590800"/>
            <a:ext cx="1689100" cy="210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feld 8">
            <a:extLst>
              <a:ext uri="{FF2B5EF4-FFF2-40B4-BE49-F238E27FC236}">
                <a16:creationId xmlns:a16="http://schemas.microsoft.com/office/drawing/2014/main" id="{2A039794-93CA-C32F-D1FA-6D9689225132}"/>
              </a:ext>
            </a:extLst>
          </p:cNvPr>
          <p:cNvSpPr txBox="1"/>
          <p:nvPr/>
        </p:nvSpPr>
        <p:spPr>
          <a:xfrm>
            <a:off x="807860" y="2328763"/>
            <a:ext cx="3817835" cy="461665"/>
          </a:xfrm>
          <a:prstGeom prst="rect">
            <a:avLst/>
          </a:prstGeom>
          <a:noFill/>
        </p:spPr>
        <p:txBody>
          <a:bodyPr wrap="square" rtlCol="0">
            <a:spAutoFit/>
          </a:bodyPr>
          <a:lstStyle/>
          <a:p>
            <a:r>
              <a:rPr lang="en-GB" sz="2400" b="1" dirty="0"/>
              <a:t>Bathymetry outer model</a:t>
            </a:r>
          </a:p>
        </p:txBody>
      </p:sp>
      <p:sp>
        <p:nvSpPr>
          <p:cNvPr id="11" name="Rechteck 10">
            <a:extLst>
              <a:ext uri="{FF2B5EF4-FFF2-40B4-BE49-F238E27FC236}">
                <a16:creationId xmlns:a16="http://schemas.microsoft.com/office/drawing/2014/main" id="{A54B0C9C-A67D-69EC-FF83-5783E3240D9C}"/>
              </a:ext>
            </a:extLst>
          </p:cNvPr>
          <p:cNvSpPr/>
          <p:nvPr/>
        </p:nvSpPr>
        <p:spPr>
          <a:xfrm>
            <a:off x="7480300" y="2695956"/>
            <a:ext cx="2489200" cy="275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a:extLst>
              <a:ext uri="{FF2B5EF4-FFF2-40B4-BE49-F238E27FC236}">
                <a16:creationId xmlns:a16="http://schemas.microsoft.com/office/drawing/2014/main" id="{5C70799C-07BA-EF5A-50DC-6720A3F7CB76}"/>
              </a:ext>
            </a:extLst>
          </p:cNvPr>
          <p:cNvSpPr txBox="1"/>
          <p:nvPr/>
        </p:nvSpPr>
        <p:spPr>
          <a:xfrm>
            <a:off x="7067442" y="2372213"/>
            <a:ext cx="3817835" cy="461665"/>
          </a:xfrm>
          <a:prstGeom prst="rect">
            <a:avLst/>
          </a:prstGeom>
          <a:noFill/>
        </p:spPr>
        <p:txBody>
          <a:bodyPr wrap="square" rtlCol="0">
            <a:spAutoFit/>
          </a:bodyPr>
          <a:lstStyle/>
          <a:p>
            <a:r>
              <a:rPr lang="en-GB" sz="2400" b="1" dirty="0"/>
              <a:t>Bathymetry inner model</a:t>
            </a:r>
          </a:p>
        </p:txBody>
      </p:sp>
    </p:spTree>
    <p:extLst>
      <p:ext uri="{BB962C8B-B14F-4D97-AF65-F5344CB8AC3E}">
        <p14:creationId xmlns:p14="http://schemas.microsoft.com/office/powerpoint/2010/main" val="4134062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13663-83F4-A93C-75AA-1D118FDD61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FD62E3-0F3D-EF5B-2DE5-06738FCB620D}"/>
              </a:ext>
            </a:extLst>
          </p:cNvPr>
          <p:cNvSpPr>
            <a:spLocks noGrp="1"/>
          </p:cNvSpPr>
          <p:nvPr>
            <p:ph type="title"/>
          </p:nvPr>
        </p:nvSpPr>
        <p:spPr>
          <a:xfrm>
            <a:off x="313436" y="-232410"/>
            <a:ext cx="10515600" cy="1325563"/>
          </a:xfrm>
        </p:spPr>
        <p:txBody>
          <a:bodyPr/>
          <a:lstStyle/>
          <a:p>
            <a:r>
              <a:rPr lang="en-GB" dirty="0"/>
              <a:t>Model Setup</a:t>
            </a:r>
          </a:p>
        </p:txBody>
      </p:sp>
      <p:sp>
        <p:nvSpPr>
          <p:cNvPr id="3" name="Inhaltsplatzhalter 2">
            <a:extLst>
              <a:ext uri="{FF2B5EF4-FFF2-40B4-BE49-F238E27FC236}">
                <a16:creationId xmlns:a16="http://schemas.microsoft.com/office/drawing/2014/main" id="{AEF3B06E-B29D-53B1-368C-1605583390B3}"/>
              </a:ext>
            </a:extLst>
          </p:cNvPr>
          <p:cNvSpPr>
            <a:spLocks noGrp="1"/>
          </p:cNvSpPr>
          <p:nvPr>
            <p:ph idx="1"/>
          </p:nvPr>
        </p:nvSpPr>
        <p:spPr>
          <a:xfrm>
            <a:off x="649149" y="872117"/>
            <a:ext cx="10515600" cy="2645470"/>
          </a:xfrm>
        </p:spPr>
        <p:txBody>
          <a:bodyPr/>
          <a:lstStyle/>
          <a:p>
            <a:r>
              <a:rPr lang="en-GB" dirty="0"/>
              <a:t>Numerical Simulations are held with HAMSOM</a:t>
            </a:r>
          </a:p>
          <a:p>
            <a:pPr lvl="1">
              <a:buFont typeface="Wingdings" panose="05000000000000000000" pitchFamily="2" charset="2"/>
              <a:buChar char="Ø"/>
            </a:pPr>
            <a:r>
              <a:rPr lang="en-GB" dirty="0"/>
              <a:t>Hydrostatic regional shelf sea circulation model</a:t>
            </a:r>
          </a:p>
          <a:p>
            <a:pPr lvl="1">
              <a:buFont typeface="Wingdings" panose="05000000000000000000" pitchFamily="2" charset="2"/>
              <a:buChar char="Ø"/>
            </a:pPr>
            <a:r>
              <a:rPr lang="en-GB" dirty="0"/>
              <a:t>Nested approach</a:t>
            </a:r>
          </a:p>
          <a:p>
            <a:r>
              <a:rPr lang="en-GB" dirty="0"/>
              <a:t>Atmospheric and river forcing by hourly CORDEX-EAS dataset</a:t>
            </a:r>
          </a:p>
          <a:p>
            <a:pPr lvl="1"/>
            <a:r>
              <a:rPr lang="en-GB" dirty="0"/>
              <a:t>Reproduces typhoon tracks in South China Sea quite realistic</a:t>
            </a:r>
          </a:p>
        </p:txBody>
      </p:sp>
      <p:pic>
        <p:nvPicPr>
          <p:cNvPr id="9" name="Grafik 8">
            <a:extLst>
              <a:ext uri="{FF2B5EF4-FFF2-40B4-BE49-F238E27FC236}">
                <a16:creationId xmlns:a16="http://schemas.microsoft.com/office/drawing/2014/main" id="{36CCC5E5-865F-4F9D-A4E0-E58C80870FE1}"/>
              </a:ext>
            </a:extLst>
          </p:cNvPr>
          <p:cNvPicPr>
            <a:picLocks noChangeAspect="1"/>
          </p:cNvPicPr>
          <p:nvPr/>
        </p:nvPicPr>
        <p:blipFill>
          <a:blip r:embed="rId3">
            <a:extLst>
              <a:ext uri="{28A0092B-C50C-407E-A947-70E740481C1C}">
                <a14:useLocalDpi xmlns:a14="http://schemas.microsoft.com/office/drawing/2010/main" val="0"/>
              </a:ext>
            </a:extLst>
          </a:blip>
          <a:srcRect l="6150" t="13838" r="3189" b="15445"/>
          <a:stretch/>
        </p:blipFill>
        <p:spPr>
          <a:xfrm>
            <a:off x="1779" y="3283005"/>
            <a:ext cx="6110985" cy="3574995"/>
          </a:xfrm>
          <a:prstGeom prst="rect">
            <a:avLst/>
          </a:prstGeom>
        </p:spPr>
      </p:pic>
      <p:pic>
        <p:nvPicPr>
          <p:cNvPr id="10" name="Grafik 9">
            <a:extLst>
              <a:ext uri="{FF2B5EF4-FFF2-40B4-BE49-F238E27FC236}">
                <a16:creationId xmlns:a16="http://schemas.microsoft.com/office/drawing/2014/main" id="{8FB61024-97A0-700E-67A3-AA885F8D28E1}"/>
              </a:ext>
            </a:extLst>
          </p:cNvPr>
          <p:cNvPicPr>
            <a:picLocks noChangeAspect="1"/>
          </p:cNvPicPr>
          <p:nvPr/>
        </p:nvPicPr>
        <p:blipFill>
          <a:blip r:embed="rId4">
            <a:extLst>
              <a:ext uri="{28A0092B-C50C-407E-A947-70E740481C1C}">
                <a14:useLocalDpi xmlns:a14="http://schemas.microsoft.com/office/drawing/2010/main" val="0"/>
              </a:ext>
            </a:extLst>
          </a:blip>
          <a:srcRect l="6793" t="12910" r="4688" b="15434"/>
          <a:stretch/>
        </p:blipFill>
        <p:spPr>
          <a:xfrm>
            <a:off x="6303522" y="3248956"/>
            <a:ext cx="5888477" cy="3574995"/>
          </a:xfrm>
          <a:prstGeom prst="rect">
            <a:avLst/>
          </a:prstGeom>
        </p:spPr>
      </p:pic>
    </p:spTree>
    <p:extLst>
      <p:ext uri="{BB962C8B-B14F-4D97-AF65-F5344CB8AC3E}">
        <p14:creationId xmlns:p14="http://schemas.microsoft.com/office/powerpoint/2010/main" val="2899148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96F2-92D3-94E7-DFA9-71E90C850F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CA6941-7F9C-37DF-53B9-3B63635477C7}"/>
              </a:ext>
            </a:extLst>
          </p:cNvPr>
          <p:cNvSpPr>
            <a:spLocks noGrp="1"/>
          </p:cNvSpPr>
          <p:nvPr>
            <p:ph type="title"/>
          </p:nvPr>
        </p:nvSpPr>
        <p:spPr>
          <a:xfrm>
            <a:off x="326136" y="-90457"/>
            <a:ext cx="10515600" cy="1325563"/>
          </a:xfrm>
        </p:spPr>
        <p:txBody>
          <a:bodyPr/>
          <a:lstStyle/>
          <a:p>
            <a:r>
              <a:rPr lang="en-GB" dirty="0"/>
              <a:t>Model Setup</a:t>
            </a:r>
          </a:p>
        </p:txBody>
      </p:sp>
      <p:sp>
        <p:nvSpPr>
          <p:cNvPr id="3" name="Inhaltsplatzhalter 2">
            <a:extLst>
              <a:ext uri="{FF2B5EF4-FFF2-40B4-BE49-F238E27FC236}">
                <a16:creationId xmlns:a16="http://schemas.microsoft.com/office/drawing/2014/main" id="{33894814-4438-0B73-391E-0E565EAB3FA2}"/>
              </a:ext>
            </a:extLst>
          </p:cNvPr>
          <p:cNvSpPr>
            <a:spLocks noGrp="1"/>
          </p:cNvSpPr>
          <p:nvPr>
            <p:ph idx="1"/>
          </p:nvPr>
        </p:nvSpPr>
        <p:spPr>
          <a:xfrm>
            <a:off x="627888" y="1093152"/>
            <a:ext cx="10515600" cy="4603559"/>
          </a:xfrm>
        </p:spPr>
        <p:txBody>
          <a:bodyPr>
            <a:normAutofit/>
          </a:bodyPr>
          <a:lstStyle/>
          <a:p>
            <a:r>
              <a:rPr lang="en-GB" dirty="0"/>
              <a:t>Numerical Simulations are held with HAMSOM</a:t>
            </a:r>
          </a:p>
          <a:p>
            <a:pPr lvl="1">
              <a:buFont typeface="Wingdings" panose="05000000000000000000" pitchFamily="2" charset="2"/>
              <a:buChar char="Ø"/>
            </a:pPr>
            <a:r>
              <a:rPr lang="en-GB" dirty="0"/>
              <a:t>Hydrostatic regional shelf sea circulation model</a:t>
            </a:r>
          </a:p>
          <a:p>
            <a:pPr lvl="1">
              <a:buFont typeface="Wingdings" panose="05000000000000000000" pitchFamily="2" charset="2"/>
              <a:buChar char="Ø"/>
            </a:pPr>
            <a:r>
              <a:rPr lang="en-GB" dirty="0"/>
              <a:t>Nested approach</a:t>
            </a:r>
          </a:p>
          <a:p>
            <a:r>
              <a:rPr lang="en-GB" dirty="0"/>
              <a:t>Atmospheric and river forcing hourly CORDEX-EAS- 0.44° dataset</a:t>
            </a:r>
          </a:p>
          <a:p>
            <a:pPr lvl="1"/>
            <a:r>
              <a:rPr lang="en-GB" dirty="0"/>
              <a:t>Reproduces typhoon tracks in South China Sea quite realistic</a:t>
            </a:r>
          </a:p>
          <a:p>
            <a:pPr marL="0" indent="0">
              <a:buNone/>
            </a:pPr>
            <a:endParaRPr lang="en-GB" dirty="0"/>
          </a:p>
          <a:p>
            <a:pPr>
              <a:buFont typeface="Wingdings" panose="05000000000000000000" pitchFamily="2" charset="2"/>
              <a:buChar char="Ø"/>
            </a:pPr>
            <a:r>
              <a:rPr lang="en-GB" sz="2800" b="1" dirty="0"/>
              <a:t>6 runs are planned: hist (1965-2005), rcp4.5, rcp8.5 (2060-2100) with and without freshwater input</a:t>
            </a:r>
            <a:endParaRPr lang="en-GB" dirty="0"/>
          </a:p>
        </p:txBody>
      </p:sp>
    </p:spTree>
    <p:extLst>
      <p:ext uri="{BB962C8B-B14F-4D97-AF65-F5344CB8AC3E}">
        <p14:creationId xmlns:p14="http://schemas.microsoft.com/office/powerpoint/2010/main" val="79952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0F571-F914-B414-9A23-F1825F09DB0B}"/>
              </a:ext>
            </a:extLst>
          </p:cNvPr>
          <p:cNvSpPr>
            <a:spLocks noGrp="1"/>
          </p:cNvSpPr>
          <p:nvPr>
            <p:ph type="title"/>
          </p:nvPr>
        </p:nvSpPr>
        <p:spPr>
          <a:xfrm>
            <a:off x="68580" y="151456"/>
            <a:ext cx="4646295" cy="1325563"/>
          </a:xfrm>
        </p:spPr>
        <p:txBody>
          <a:bodyPr>
            <a:normAutofit/>
          </a:bodyPr>
          <a:lstStyle/>
          <a:p>
            <a:r>
              <a:rPr lang="en-GB" sz="4000" dirty="0"/>
              <a:t>Preliminary results</a:t>
            </a:r>
          </a:p>
        </p:txBody>
      </p:sp>
      <p:pic>
        <p:nvPicPr>
          <p:cNvPr id="4" name="Inhaltsplatzhalter 3">
            <a:extLst>
              <a:ext uri="{FF2B5EF4-FFF2-40B4-BE49-F238E27FC236}">
                <a16:creationId xmlns:a16="http://schemas.microsoft.com/office/drawing/2014/main" id="{043535DF-FB7D-B188-1590-37F9A3B2709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120" t="20610" r="15753" b="23553"/>
          <a:stretch/>
        </p:blipFill>
        <p:spPr>
          <a:xfrm>
            <a:off x="4212076" y="71195"/>
            <a:ext cx="6849605" cy="3671514"/>
          </a:xfrm>
          <a:prstGeom prst="rect">
            <a:avLst/>
          </a:prstGeom>
        </p:spPr>
      </p:pic>
      <p:pic>
        <p:nvPicPr>
          <p:cNvPr id="5" name="Grafik 4">
            <a:extLst>
              <a:ext uri="{FF2B5EF4-FFF2-40B4-BE49-F238E27FC236}">
                <a16:creationId xmlns:a16="http://schemas.microsoft.com/office/drawing/2014/main" id="{146DBAA6-657F-A32C-0A2B-4CAA7922AED9}"/>
              </a:ext>
            </a:extLst>
          </p:cNvPr>
          <p:cNvPicPr>
            <a:picLocks noChangeAspect="1"/>
          </p:cNvPicPr>
          <p:nvPr/>
        </p:nvPicPr>
        <p:blipFill>
          <a:blip r:embed="rId4">
            <a:extLst>
              <a:ext uri="{28A0092B-C50C-407E-A947-70E740481C1C}">
                <a14:useLocalDpi xmlns:a14="http://schemas.microsoft.com/office/drawing/2010/main" val="0"/>
              </a:ext>
            </a:extLst>
          </a:blip>
          <a:srcRect l="6233" t="25063" r="15589" b="28269"/>
          <a:stretch/>
        </p:blipFill>
        <p:spPr>
          <a:xfrm>
            <a:off x="4284214" y="3827508"/>
            <a:ext cx="6777467" cy="3034316"/>
          </a:xfrm>
          <a:prstGeom prst="rect">
            <a:avLst/>
          </a:prstGeom>
        </p:spPr>
      </p:pic>
      <p:pic>
        <p:nvPicPr>
          <p:cNvPr id="6" name="Inhaltsplatzhalter 3" descr="Ein Bild, das Text, Karte, Diagramm, Screenshot enthält.&#10;&#10;Automatisch generierte Beschreibung">
            <a:extLst>
              <a:ext uri="{FF2B5EF4-FFF2-40B4-BE49-F238E27FC236}">
                <a16:creationId xmlns:a16="http://schemas.microsoft.com/office/drawing/2014/main" id="{3222C4B3-48D6-95FA-C835-5665B9BE642E}"/>
              </a:ext>
            </a:extLst>
          </p:cNvPr>
          <p:cNvPicPr>
            <a:picLocks noChangeAspect="1"/>
          </p:cNvPicPr>
          <p:nvPr/>
        </p:nvPicPr>
        <p:blipFill>
          <a:blip r:embed="rId5">
            <a:extLst>
              <a:ext uri="{28A0092B-C50C-407E-A947-70E740481C1C}">
                <a14:useLocalDpi xmlns:a14="http://schemas.microsoft.com/office/drawing/2010/main" val="0"/>
              </a:ext>
            </a:extLst>
          </a:blip>
          <a:srcRect l="86133" t="14949" r="4095" b="18283"/>
          <a:stretch/>
        </p:blipFill>
        <p:spPr>
          <a:xfrm>
            <a:off x="11164272" y="1445596"/>
            <a:ext cx="774077" cy="3966807"/>
          </a:xfrm>
          <a:prstGeom prst="rect">
            <a:avLst/>
          </a:prstGeom>
        </p:spPr>
      </p:pic>
      <p:sp>
        <p:nvSpPr>
          <p:cNvPr id="8" name="Textfeld 7">
            <a:extLst>
              <a:ext uri="{FF2B5EF4-FFF2-40B4-BE49-F238E27FC236}">
                <a16:creationId xmlns:a16="http://schemas.microsoft.com/office/drawing/2014/main" id="{ED644EE0-FEBF-039E-C820-71E801AF7949}"/>
              </a:ext>
            </a:extLst>
          </p:cNvPr>
          <p:cNvSpPr txBox="1"/>
          <p:nvPr/>
        </p:nvSpPr>
        <p:spPr>
          <a:xfrm>
            <a:off x="272053" y="2774012"/>
            <a:ext cx="4114752" cy="1384995"/>
          </a:xfrm>
          <a:prstGeom prst="rect">
            <a:avLst/>
          </a:prstGeom>
          <a:noFill/>
        </p:spPr>
        <p:txBody>
          <a:bodyPr wrap="square" rtlCol="0">
            <a:spAutoFit/>
          </a:bodyPr>
          <a:lstStyle/>
          <a:p>
            <a:pPr marL="457200" indent="-457200">
              <a:buFont typeface="Wingdings" panose="05000000000000000000" pitchFamily="2" charset="2"/>
              <a:buChar char="Ø"/>
            </a:pPr>
            <a:r>
              <a:rPr lang="en-GB" sz="2800" dirty="0"/>
              <a:t>Example time slice of sea surface salinity and circulation</a:t>
            </a:r>
          </a:p>
        </p:txBody>
      </p:sp>
    </p:spTree>
    <p:extLst>
      <p:ext uri="{BB962C8B-B14F-4D97-AF65-F5344CB8AC3E}">
        <p14:creationId xmlns:p14="http://schemas.microsoft.com/office/powerpoint/2010/main" val="223838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F906A-9F02-7C7E-7788-77A4BD7DC565}"/>
              </a:ext>
            </a:extLst>
          </p:cNvPr>
          <p:cNvSpPr>
            <a:spLocks noGrp="1"/>
          </p:cNvSpPr>
          <p:nvPr>
            <p:ph type="title"/>
          </p:nvPr>
        </p:nvSpPr>
        <p:spPr>
          <a:xfrm>
            <a:off x="125000" y="-88056"/>
            <a:ext cx="4203112" cy="1325563"/>
          </a:xfrm>
        </p:spPr>
        <p:txBody>
          <a:bodyPr>
            <a:normAutofit/>
          </a:bodyPr>
          <a:lstStyle/>
          <a:p>
            <a:r>
              <a:rPr lang="en-GB" sz="4000" dirty="0"/>
              <a:t>Preliminary results</a:t>
            </a:r>
          </a:p>
        </p:txBody>
      </p:sp>
      <p:pic>
        <p:nvPicPr>
          <p:cNvPr id="6" name="Inhaltsplatzhalter 4">
            <a:extLst>
              <a:ext uri="{FF2B5EF4-FFF2-40B4-BE49-F238E27FC236}">
                <a16:creationId xmlns:a16="http://schemas.microsoft.com/office/drawing/2014/main" id="{38F5E3E3-7420-6592-B1EB-7FF6D08817AB}"/>
              </a:ext>
            </a:extLst>
          </p:cNvPr>
          <p:cNvPicPr>
            <a:picLocks noChangeAspect="1"/>
          </p:cNvPicPr>
          <p:nvPr/>
        </p:nvPicPr>
        <p:blipFill>
          <a:blip r:embed="rId3">
            <a:extLst>
              <a:ext uri="{28A0092B-C50C-407E-A947-70E740481C1C}">
                <a14:useLocalDpi xmlns:a14="http://schemas.microsoft.com/office/drawing/2010/main" val="0"/>
              </a:ext>
            </a:extLst>
          </a:blip>
          <a:srcRect l="832" r="20842"/>
          <a:stretch/>
        </p:blipFill>
        <p:spPr>
          <a:xfrm>
            <a:off x="4551064" y="3429000"/>
            <a:ext cx="7450436" cy="3362575"/>
          </a:xfrm>
          <a:prstGeom prst="rect">
            <a:avLst/>
          </a:prstGeom>
        </p:spPr>
      </p:pic>
      <p:pic>
        <p:nvPicPr>
          <p:cNvPr id="5" name="Inhaltsplatzhalter 4">
            <a:extLst>
              <a:ext uri="{FF2B5EF4-FFF2-40B4-BE49-F238E27FC236}">
                <a16:creationId xmlns:a16="http://schemas.microsoft.com/office/drawing/2014/main" id="{38F5E3E3-7420-6592-B1EB-7FF6D08817AB}"/>
              </a:ext>
            </a:extLst>
          </p:cNvPr>
          <p:cNvPicPr>
            <a:picLocks noChangeAspect="1"/>
          </p:cNvPicPr>
          <p:nvPr/>
        </p:nvPicPr>
        <p:blipFill>
          <a:blip r:embed="rId4">
            <a:extLst>
              <a:ext uri="{28A0092B-C50C-407E-A947-70E740481C1C}">
                <a14:useLocalDpi xmlns:a14="http://schemas.microsoft.com/office/drawing/2010/main" val="0"/>
              </a:ext>
            </a:extLst>
          </a:blip>
          <a:srcRect l="78946" t="7727" r="307" b="81724"/>
          <a:stretch/>
        </p:blipFill>
        <p:spPr>
          <a:xfrm>
            <a:off x="9147736" y="3703899"/>
            <a:ext cx="2798789" cy="503652"/>
          </a:xfrm>
          <a:prstGeom prst="rect">
            <a:avLst/>
          </a:prstGeom>
        </p:spPr>
      </p:pic>
      <p:pic>
        <p:nvPicPr>
          <p:cNvPr id="7" name="Inhaltsplatzhalter 4">
            <a:extLst>
              <a:ext uri="{FF2B5EF4-FFF2-40B4-BE49-F238E27FC236}">
                <a16:creationId xmlns:a16="http://schemas.microsoft.com/office/drawing/2014/main" id="{633BA120-8F4D-1A20-654B-1A9650511646}"/>
              </a:ext>
            </a:extLst>
          </p:cNvPr>
          <p:cNvPicPr>
            <a:picLocks noChangeAspect="1"/>
          </p:cNvPicPr>
          <p:nvPr/>
        </p:nvPicPr>
        <p:blipFill>
          <a:blip r:embed="rId5">
            <a:extLst>
              <a:ext uri="{28A0092B-C50C-407E-A947-70E740481C1C}">
                <a14:useLocalDpi xmlns:a14="http://schemas.microsoft.com/office/drawing/2010/main" val="0"/>
              </a:ext>
            </a:extLst>
          </a:blip>
          <a:srcRect l="4261" r="10610"/>
          <a:stretch/>
        </p:blipFill>
        <p:spPr>
          <a:xfrm>
            <a:off x="4790766" y="47531"/>
            <a:ext cx="7210734" cy="3368224"/>
          </a:xfrm>
          <a:prstGeom prst="rect">
            <a:avLst/>
          </a:prstGeom>
        </p:spPr>
      </p:pic>
      <p:pic>
        <p:nvPicPr>
          <p:cNvPr id="4" name="Inhaltsplatzhalter 4" descr="Ein Bild, das Text, Reihe, Diagramm, Schrift enthält.&#10;&#10;KI-generierte Inhalte können fehlerhaft sein.">
            <a:extLst>
              <a:ext uri="{FF2B5EF4-FFF2-40B4-BE49-F238E27FC236}">
                <a16:creationId xmlns:a16="http://schemas.microsoft.com/office/drawing/2014/main" id="{296EEE97-C393-16DB-58EA-CEE1D1FC8F85}"/>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l="89488" t="7176" b="76671"/>
          <a:stretch/>
        </p:blipFill>
        <p:spPr>
          <a:xfrm>
            <a:off x="11008093" y="47531"/>
            <a:ext cx="1183907" cy="757085"/>
          </a:xfrm>
        </p:spPr>
      </p:pic>
      <p:sp>
        <p:nvSpPr>
          <p:cNvPr id="8" name="Textfeld 7">
            <a:extLst>
              <a:ext uri="{FF2B5EF4-FFF2-40B4-BE49-F238E27FC236}">
                <a16:creationId xmlns:a16="http://schemas.microsoft.com/office/drawing/2014/main" id="{AE604D74-3939-E1CD-8B9E-950E497D9BB2}"/>
              </a:ext>
            </a:extLst>
          </p:cNvPr>
          <p:cNvSpPr txBox="1"/>
          <p:nvPr/>
        </p:nvSpPr>
        <p:spPr>
          <a:xfrm>
            <a:off x="70025" y="985681"/>
            <a:ext cx="4203112" cy="5632311"/>
          </a:xfrm>
          <a:prstGeom prst="rect">
            <a:avLst/>
          </a:prstGeom>
          <a:noFill/>
        </p:spPr>
        <p:txBody>
          <a:bodyPr wrap="square" rtlCol="0">
            <a:spAutoFit/>
          </a:bodyPr>
          <a:lstStyle/>
          <a:p>
            <a:pPr marL="285750" indent="-285750">
              <a:buFont typeface="Wingdings" panose="05000000000000000000" pitchFamily="2" charset="2"/>
              <a:buChar char="Ø"/>
            </a:pPr>
            <a:r>
              <a:rPr lang="en-GB" sz="2000" dirty="0"/>
              <a:t>Calculate 95% or 99% percentile of hist. simulation with freshwater</a:t>
            </a:r>
          </a:p>
          <a:p>
            <a:pPr marL="742950" lvl="1" indent="-285750">
              <a:buFont typeface="Wingdings" panose="05000000000000000000" pitchFamily="2" charset="2"/>
              <a:buChar char="Ø"/>
            </a:pPr>
            <a:r>
              <a:rPr lang="en-GB" sz="2000" dirty="0"/>
              <a:t>Used as threshold for all simulations</a:t>
            </a:r>
          </a:p>
          <a:p>
            <a:pPr marL="285750" indent="-285750">
              <a:buFont typeface="Wingdings" panose="05000000000000000000" pitchFamily="2" charset="2"/>
              <a:buChar char="Ø"/>
            </a:pPr>
            <a:r>
              <a:rPr lang="en-GB" sz="2000" dirty="0"/>
              <a:t>Only for typhoon season</a:t>
            </a:r>
          </a:p>
          <a:p>
            <a:pPr marL="742950" lvl="1" indent="-285750">
              <a:buFont typeface="Wingdings" panose="05000000000000000000" pitchFamily="2" charset="2"/>
              <a:buChar char="Ø"/>
            </a:pPr>
            <a:r>
              <a:rPr lang="en-GB" sz="2000" dirty="0"/>
              <a:t>E.g. extreme high ssh values are associated with typhoons</a:t>
            </a:r>
          </a:p>
          <a:p>
            <a:endParaRPr lang="en-GB" sz="2000" dirty="0"/>
          </a:p>
          <a:p>
            <a:pPr marL="285750" indent="-285750">
              <a:buFont typeface="Wingdings" panose="05000000000000000000" pitchFamily="2" charset="2"/>
              <a:buChar char="Ø"/>
            </a:pPr>
            <a:r>
              <a:rPr lang="en-GB" sz="2000" dirty="0"/>
              <a:t>Calculate indicators for extreme events of high SSH, low salinity</a:t>
            </a:r>
          </a:p>
          <a:p>
            <a:pPr marL="800100" lvl="1" indent="-342900">
              <a:buFont typeface="Wingdings" panose="05000000000000000000" pitchFamily="2" charset="2"/>
              <a:buChar char="§"/>
            </a:pPr>
            <a:r>
              <a:rPr lang="en-GB" sz="2000" dirty="0"/>
              <a:t>number of times over threshold</a:t>
            </a:r>
          </a:p>
          <a:p>
            <a:pPr marL="800100" lvl="1" indent="-342900">
              <a:buFont typeface="Wingdings" panose="05000000000000000000" pitchFamily="2" charset="2"/>
              <a:buChar char="§"/>
            </a:pPr>
            <a:r>
              <a:rPr lang="en-GB" sz="2000" dirty="0"/>
              <a:t> total days over threshold</a:t>
            </a:r>
          </a:p>
          <a:p>
            <a:pPr marL="800100" lvl="1" indent="-342900">
              <a:buFont typeface="Wingdings" panose="05000000000000000000" pitchFamily="2" charset="2"/>
              <a:buChar char="§"/>
            </a:pPr>
            <a:r>
              <a:rPr lang="en-GB" sz="2000" dirty="0"/>
              <a:t> longest period over threshold</a:t>
            </a:r>
          </a:p>
          <a:p>
            <a:pPr marL="800100" lvl="1" indent="-342900">
              <a:buFont typeface="Wingdings" panose="05000000000000000000" pitchFamily="2" charset="2"/>
              <a:buChar char="§"/>
            </a:pPr>
            <a:endParaRPr lang="en-GB" sz="2000" dirty="0"/>
          </a:p>
          <a:p>
            <a:pPr marL="285750" indent="-285750">
              <a:buFont typeface="Wingdings" panose="05000000000000000000" pitchFamily="2" charset="2"/>
              <a:buChar char="Ø"/>
            </a:pPr>
            <a:r>
              <a:rPr lang="en-GB" sz="2000" dirty="0"/>
              <a:t>Compare statistics from different runs</a:t>
            </a:r>
          </a:p>
        </p:txBody>
      </p:sp>
      <p:sp>
        <p:nvSpPr>
          <p:cNvPr id="3" name="Rechteck 2">
            <a:extLst>
              <a:ext uri="{FF2B5EF4-FFF2-40B4-BE49-F238E27FC236}">
                <a16:creationId xmlns:a16="http://schemas.microsoft.com/office/drawing/2014/main" id="{BA5E1ACF-7983-8065-9DD0-A36F2A955065}"/>
              </a:ext>
            </a:extLst>
          </p:cNvPr>
          <p:cNvSpPr/>
          <p:nvPr/>
        </p:nvSpPr>
        <p:spPr>
          <a:xfrm>
            <a:off x="6578600" y="3442246"/>
            <a:ext cx="419100" cy="1645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feld 8">
            <a:extLst>
              <a:ext uri="{FF2B5EF4-FFF2-40B4-BE49-F238E27FC236}">
                <a16:creationId xmlns:a16="http://schemas.microsoft.com/office/drawing/2014/main" id="{5A6D284E-4099-ADFA-44C7-768C743CF8F1}"/>
              </a:ext>
            </a:extLst>
          </p:cNvPr>
          <p:cNvSpPr txBox="1"/>
          <p:nvPr/>
        </p:nvSpPr>
        <p:spPr>
          <a:xfrm rot="16200000">
            <a:off x="4277797" y="5769737"/>
            <a:ext cx="656607" cy="369332"/>
          </a:xfrm>
          <a:prstGeom prst="rect">
            <a:avLst/>
          </a:prstGeom>
          <a:noFill/>
        </p:spPr>
        <p:txBody>
          <a:bodyPr wrap="square" rtlCol="0">
            <a:spAutoFit/>
          </a:bodyPr>
          <a:lstStyle/>
          <a:p>
            <a:r>
              <a:rPr lang="en-GB" b="1" dirty="0"/>
              <a:t>SSH</a:t>
            </a:r>
          </a:p>
        </p:txBody>
      </p:sp>
      <p:sp>
        <p:nvSpPr>
          <p:cNvPr id="10" name="Textfeld 9">
            <a:extLst>
              <a:ext uri="{FF2B5EF4-FFF2-40B4-BE49-F238E27FC236}">
                <a16:creationId xmlns:a16="http://schemas.microsoft.com/office/drawing/2014/main" id="{A8DB3555-12A7-5DC5-2AE1-0463B4416F39}"/>
              </a:ext>
            </a:extLst>
          </p:cNvPr>
          <p:cNvSpPr txBox="1"/>
          <p:nvPr/>
        </p:nvSpPr>
        <p:spPr>
          <a:xfrm rot="16200000">
            <a:off x="4025327" y="1546977"/>
            <a:ext cx="1161546" cy="369332"/>
          </a:xfrm>
          <a:prstGeom prst="rect">
            <a:avLst/>
          </a:prstGeom>
          <a:noFill/>
        </p:spPr>
        <p:txBody>
          <a:bodyPr wrap="square" rtlCol="0">
            <a:spAutoFit/>
          </a:bodyPr>
          <a:lstStyle/>
          <a:p>
            <a:r>
              <a:rPr lang="en-GB" b="1" dirty="0"/>
              <a:t>SSH [m]</a:t>
            </a:r>
          </a:p>
        </p:txBody>
      </p:sp>
    </p:spTree>
    <p:extLst>
      <p:ext uri="{BB962C8B-B14F-4D97-AF65-F5344CB8AC3E}">
        <p14:creationId xmlns:p14="http://schemas.microsoft.com/office/powerpoint/2010/main" val="44168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2533</Words>
  <Application>Microsoft Office PowerPoint</Application>
  <PresentationFormat>Breitbild</PresentationFormat>
  <Paragraphs>132</Paragraphs>
  <Slides>10</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10</vt:i4>
      </vt:variant>
    </vt:vector>
  </HeadingPairs>
  <TitlesOfParts>
    <vt:vector size="15" baseType="lpstr">
      <vt:lpstr>Aptos</vt:lpstr>
      <vt:lpstr>Aptos Display</vt:lpstr>
      <vt:lpstr>Arial</vt:lpstr>
      <vt:lpstr>Wingdings</vt:lpstr>
      <vt:lpstr>Office</vt:lpstr>
      <vt:lpstr>The impact of consecutive typhoons on the hydrodynamic conditions in a small bay in the Taiwan Strait</vt:lpstr>
      <vt:lpstr>Typhoons as compound events</vt:lpstr>
      <vt:lpstr>Area of interest: Dongshan Bay </vt:lpstr>
      <vt:lpstr>PowerPoint-Präsentation</vt:lpstr>
      <vt:lpstr>Model Setup</vt:lpstr>
      <vt:lpstr>Model Setup</vt:lpstr>
      <vt:lpstr>Model Setup</vt:lpstr>
      <vt:lpstr>Preliminary results</vt:lpstr>
      <vt:lpstr>Preliminary results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 David</dc:creator>
  <cp:lastModifiedBy>Che David</cp:lastModifiedBy>
  <cp:revision>9</cp:revision>
  <dcterms:created xsi:type="dcterms:W3CDTF">2025-04-24T21:01:48Z</dcterms:created>
  <dcterms:modified xsi:type="dcterms:W3CDTF">2025-04-28T11:15:27Z</dcterms:modified>
</cp:coreProperties>
</file>