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935" r:id="rId1"/>
  </p:sldMasterIdLst>
  <p:notesMasterIdLst>
    <p:notesMasterId r:id="rId14"/>
  </p:notesMasterIdLst>
  <p:handoutMasterIdLst>
    <p:handoutMasterId r:id="rId15"/>
  </p:handoutMasterIdLst>
  <p:sldIdLst>
    <p:sldId id="256" r:id="rId2"/>
    <p:sldId id="262" r:id="rId3"/>
    <p:sldId id="263" r:id="rId4"/>
    <p:sldId id="264" r:id="rId5"/>
    <p:sldId id="292" r:id="rId6"/>
    <p:sldId id="259" r:id="rId7"/>
    <p:sldId id="305" r:id="rId8"/>
    <p:sldId id="306" r:id="rId9"/>
    <p:sldId id="314" r:id="rId10"/>
    <p:sldId id="310" r:id="rId11"/>
    <p:sldId id="315" r:id="rId12"/>
    <p:sldId id="27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C0099"/>
    <a:srgbClr val="FF99FF"/>
    <a:srgbClr val="CC99FF"/>
    <a:srgbClr val="FF66CC"/>
    <a:srgbClr val="81D31A"/>
    <a:srgbClr val="C3E8F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97" autoAdjust="0"/>
  </p:normalViewPr>
  <p:slideViewPr>
    <p:cSldViewPr snapToGrid="0">
      <p:cViewPr>
        <p:scale>
          <a:sx n="100" d="100"/>
          <a:sy n="100" d="100"/>
        </p:scale>
        <p:origin x="29" y="-13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B7848C-7BBC-4D34-913A-FCBD3342DAE7}" type="doc">
      <dgm:prSet loTypeId="urn:microsoft.com/office/officeart/2005/8/layout/pList1" loCatId="list" qsTypeId="urn:microsoft.com/office/officeart/2005/8/quickstyle/simple4" qsCatId="simple" csTypeId="urn:microsoft.com/office/officeart/2005/8/colors/accent1_2" csCatId="accent1" phldr="1"/>
      <dgm:spPr/>
      <dgm:t>
        <a:bodyPr/>
        <a:lstStyle/>
        <a:p>
          <a:endParaRPr lang="es-MX"/>
        </a:p>
      </dgm:t>
    </dgm:pt>
    <dgm:pt modelId="{40F00518-CA4B-4719-8EE0-7898DC2AEB5E}">
      <dgm:prSet/>
      <dgm:spPr/>
      <dgm:t>
        <a:bodyPr/>
        <a:lstStyle/>
        <a:p>
          <a:pPr rtl="0"/>
          <a:r>
            <a:rPr lang="en" dirty="0"/>
            <a:t>Physical characterization </a:t>
          </a:r>
        </a:p>
      </dgm:t>
    </dgm:pt>
    <dgm:pt modelId="{F2E0BAD7-1B40-410E-835E-06DE565FBDEA}" type="parTrans" cxnId="{983922EC-714F-4FE8-994E-A992F39A3063}">
      <dgm:prSet/>
      <dgm:spPr/>
      <dgm:t>
        <a:bodyPr/>
        <a:lstStyle/>
        <a:p>
          <a:endParaRPr lang="es-MX"/>
        </a:p>
      </dgm:t>
    </dgm:pt>
    <dgm:pt modelId="{4694BB5C-EAEF-444C-9F78-02E2CBDAD230}" type="sibTrans" cxnId="{983922EC-714F-4FE8-994E-A992F39A3063}">
      <dgm:prSet/>
      <dgm:spPr/>
      <dgm:t>
        <a:bodyPr/>
        <a:lstStyle/>
        <a:p>
          <a:endParaRPr lang="es-MX"/>
        </a:p>
      </dgm:t>
    </dgm:pt>
    <dgm:pt modelId="{91DE39F4-A3D1-4458-B712-12508380B84F}">
      <dgm:prSet/>
      <dgm:spPr/>
      <dgm:t>
        <a:bodyPr/>
        <a:lstStyle/>
        <a:p>
          <a:pPr rtl="0"/>
          <a:r>
            <a:rPr lang="en" dirty="0"/>
            <a:t>Hydraulic Testing</a:t>
          </a:r>
        </a:p>
      </dgm:t>
    </dgm:pt>
    <dgm:pt modelId="{93C0A1D0-C851-4BFB-8BCB-A10EFCFC9A97}" type="parTrans" cxnId="{3837A794-95EE-4A00-AF78-95B03A99C76C}">
      <dgm:prSet/>
      <dgm:spPr/>
      <dgm:t>
        <a:bodyPr/>
        <a:lstStyle/>
        <a:p>
          <a:endParaRPr lang="es-MX"/>
        </a:p>
      </dgm:t>
    </dgm:pt>
    <dgm:pt modelId="{C4E22745-7D7A-4307-9A33-CF9A188C2C37}" type="sibTrans" cxnId="{3837A794-95EE-4A00-AF78-95B03A99C76C}">
      <dgm:prSet/>
      <dgm:spPr/>
      <dgm:t>
        <a:bodyPr/>
        <a:lstStyle/>
        <a:p>
          <a:endParaRPr lang="es-MX"/>
        </a:p>
      </dgm:t>
    </dgm:pt>
    <dgm:pt modelId="{0D899C31-0074-4805-B38C-1C78A48CF68C}">
      <dgm:prSet/>
      <dgm:spPr/>
      <dgm:t>
        <a:bodyPr/>
        <a:lstStyle/>
        <a:p>
          <a:pPr rtl="0"/>
          <a:r>
            <a:rPr lang="en" dirty="0"/>
            <a:t>Hydrogeochemistry and isotopy</a:t>
          </a:r>
        </a:p>
      </dgm:t>
    </dgm:pt>
    <dgm:pt modelId="{2D8E120F-F56B-407A-90E0-1060C7EB5596}" type="parTrans" cxnId="{9C40F01A-D0D5-4AF6-9B49-B61310ABAFAF}">
      <dgm:prSet/>
      <dgm:spPr/>
      <dgm:t>
        <a:bodyPr/>
        <a:lstStyle/>
        <a:p>
          <a:endParaRPr lang="es-MX"/>
        </a:p>
      </dgm:t>
    </dgm:pt>
    <dgm:pt modelId="{90890858-E53E-4463-9C06-64FA97ACC79E}" type="sibTrans" cxnId="{9C40F01A-D0D5-4AF6-9B49-B61310ABAFAF}">
      <dgm:prSet/>
      <dgm:spPr/>
      <dgm:t>
        <a:bodyPr/>
        <a:lstStyle/>
        <a:p>
          <a:endParaRPr lang="es-MX"/>
        </a:p>
      </dgm:t>
    </dgm:pt>
    <dgm:pt modelId="{418F6C58-F5E3-4C48-B4E4-8B9856F96D0F}" type="pres">
      <dgm:prSet presAssocID="{EEB7848C-7BBC-4D34-913A-FCBD3342DAE7}" presName="Name0" presStyleCnt="0">
        <dgm:presLayoutVars>
          <dgm:dir/>
          <dgm:resizeHandles val="exact"/>
        </dgm:presLayoutVars>
      </dgm:prSet>
      <dgm:spPr/>
    </dgm:pt>
    <dgm:pt modelId="{1A322EEC-3DC5-4CB4-AFB5-671D4676B104}" type="pres">
      <dgm:prSet presAssocID="{40F00518-CA4B-4719-8EE0-7898DC2AEB5E}" presName="compNode" presStyleCnt="0"/>
      <dgm:spPr/>
    </dgm:pt>
    <dgm:pt modelId="{AFD58359-4C0C-4434-AB6D-ACA2735EF1A1}" type="pres">
      <dgm:prSet presAssocID="{40F00518-CA4B-4719-8EE0-7898DC2AEB5E}" presName="pictRect" presStyleLbl="node1" presStyleIdx="0" presStyleCnt="3" custScaleX="97333" custScaleY="95092" custLinFactNeighborY="-5556"/>
      <dgm:spPr>
        <a:blipFill rotWithShape="1">
          <a:blip xmlns:r="http://schemas.openxmlformats.org/officeDocument/2006/relationships" r:embed="rId1"/>
          <a:stretch>
            <a:fillRect/>
          </a:stretch>
        </a:blipFill>
      </dgm:spPr>
    </dgm:pt>
    <dgm:pt modelId="{568D9D2D-6883-47D2-BA78-4A682AFB444D}" type="pres">
      <dgm:prSet presAssocID="{40F00518-CA4B-4719-8EE0-7898DC2AEB5E}" presName="textRect" presStyleLbl="revTx" presStyleIdx="0" presStyleCnt="3" custLinFactNeighborX="-460" custLinFactNeighborY="-16755">
        <dgm:presLayoutVars>
          <dgm:bulletEnabled val="1"/>
        </dgm:presLayoutVars>
      </dgm:prSet>
      <dgm:spPr/>
    </dgm:pt>
    <dgm:pt modelId="{DEB40E58-ED69-4B68-9976-2297BA2A8C83}" type="pres">
      <dgm:prSet presAssocID="{4694BB5C-EAEF-444C-9F78-02E2CBDAD230}" presName="sibTrans" presStyleLbl="sibTrans2D1" presStyleIdx="0" presStyleCnt="0"/>
      <dgm:spPr/>
    </dgm:pt>
    <dgm:pt modelId="{41CA7E9B-FB03-4BF5-8375-54098F515C2F}" type="pres">
      <dgm:prSet presAssocID="{91DE39F4-A3D1-4458-B712-12508380B84F}" presName="compNode" presStyleCnt="0"/>
      <dgm:spPr/>
    </dgm:pt>
    <dgm:pt modelId="{735A9DD4-90BC-4D82-8D0B-7A7050CEE606}" type="pres">
      <dgm:prSet presAssocID="{91DE39F4-A3D1-4458-B712-12508380B84F}" presName="pictRect" presStyleLbl="node1" presStyleIdx="1" presStyleCnt="3" custScaleX="97333" custScaleY="95092" custLinFactNeighborY="-6566"/>
      <dgm:spPr>
        <a:blipFill rotWithShape="1">
          <a:blip xmlns:r="http://schemas.openxmlformats.org/officeDocument/2006/relationships" r:embed="rId2"/>
          <a:stretch>
            <a:fillRect/>
          </a:stretch>
        </a:blipFill>
      </dgm:spPr>
    </dgm:pt>
    <dgm:pt modelId="{73DAF769-BD59-47DF-8711-75AB48E3D53F}" type="pres">
      <dgm:prSet presAssocID="{91DE39F4-A3D1-4458-B712-12508380B84F}" presName="textRect" presStyleLbl="revTx" presStyleIdx="1" presStyleCnt="3" custLinFactNeighborX="-1291" custLinFactNeighborY="-4321">
        <dgm:presLayoutVars>
          <dgm:bulletEnabled val="1"/>
        </dgm:presLayoutVars>
      </dgm:prSet>
      <dgm:spPr/>
    </dgm:pt>
    <dgm:pt modelId="{7882AEC6-B217-4F21-8A9C-53D644E569C2}" type="pres">
      <dgm:prSet presAssocID="{C4E22745-7D7A-4307-9A33-CF9A188C2C37}" presName="sibTrans" presStyleLbl="sibTrans2D1" presStyleIdx="0" presStyleCnt="0"/>
      <dgm:spPr/>
    </dgm:pt>
    <dgm:pt modelId="{E2861C89-0CB3-4A26-AE5E-D2681FD0F507}" type="pres">
      <dgm:prSet presAssocID="{0D899C31-0074-4805-B38C-1C78A48CF68C}" presName="compNode" presStyleCnt="0"/>
      <dgm:spPr/>
    </dgm:pt>
    <dgm:pt modelId="{184D8215-A4FF-4DEC-89C7-A2F4D720A439}" type="pres">
      <dgm:prSet presAssocID="{0D899C31-0074-4805-B38C-1C78A48CF68C}" presName="pictRect" presStyleLbl="node1" presStyleIdx="2" presStyleCnt="3" custScaleX="97333" custScaleY="95092" custLinFactNeighborY="-6566"/>
      <dgm:spPr>
        <a:blipFill rotWithShape="1">
          <a:blip xmlns:r="http://schemas.openxmlformats.org/officeDocument/2006/relationships" r:embed="rId3"/>
          <a:stretch>
            <a:fillRect/>
          </a:stretch>
        </a:blipFill>
      </dgm:spPr>
    </dgm:pt>
    <dgm:pt modelId="{2512FC81-543E-4200-80D0-926975E307AC}" type="pres">
      <dgm:prSet presAssocID="{0D899C31-0074-4805-B38C-1C78A48CF68C}" presName="textRect" presStyleLbl="revTx" presStyleIdx="2" presStyleCnt="3" custLinFactNeighborY="-15963">
        <dgm:presLayoutVars>
          <dgm:bulletEnabled val="1"/>
        </dgm:presLayoutVars>
      </dgm:prSet>
      <dgm:spPr/>
    </dgm:pt>
  </dgm:ptLst>
  <dgm:cxnLst>
    <dgm:cxn modelId="{9C40F01A-D0D5-4AF6-9B49-B61310ABAFAF}" srcId="{EEB7848C-7BBC-4D34-913A-FCBD3342DAE7}" destId="{0D899C31-0074-4805-B38C-1C78A48CF68C}" srcOrd="2" destOrd="0" parTransId="{2D8E120F-F56B-407A-90E0-1060C7EB5596}" sibTransId="{90890858-E53E-4463-9C06-64FA97ACC79E}"/>
    <dgm:cxn modelId="{D2E7381F-CA8A-4EA9-B595-68B43EC10F39}" type="presOf" srcId="{91DE39F4-A3D1-4458-B712-12508380B84F}" destId="{73DAF769-BD59-47DF-8711-75AB48E3D53F}" srcOrd="0" destOrd="0" presId="urn:microsoft.com/office/officeart/2005/8/layout/pList1"/>
    <dgm:cxn modelId="{3161322C-C8C9-4F67-9E25-1527C6A45B68}" type="presOf" srcId="{EEB7848C-7BBC-4D34-913A-FCBD3342DAE7}" destId="{418F6C58-F5E3-4C48-B4E4-8B9856F96D0F}" srcOrd="0" destOrd="0" presId="urn:microsoft.com/office/officeart/2005/8/layout/pList1"/>
    <dgm:cxn modelId="{C24F7551-F7D1-40AF-93B4-B174C2C0466E}" type="presOf" srcId="{0D899C31-0074-4805-B38C-1C78A48CF68C}" destId="{2512FC81-543E-4200-80D0-926975E307AC}" srcOrd="0" destOrd="0" presId="urn:microsoft.com/office/officeart/2005/8/layout/pList1"/>
    <dgm:cxn modelId="{DFE90858-07BE-44B8-804C-7A5C39C7ED44}" type="presOf" srcId="{C4E22745-7D7A-4307-9A33-CF9A188C2C37}" destId="{7882AEC6-B217-4F21-8A9C-53D644E569C2}" srcOrd="0" destOrd="0" presId="urn:microsoft.com/office/officeart/2005/8/layout/pList1"/>
    <dgm:cxn modelId="{77B3217D-C583-43E9-9DC1-0ED17DD7B635}" type="presOf" srcId="{4694BB5C-EAEF-444C-9F78-02E2CBDAD230}" destId="{DEB40E58-ED69-4B68-9976-2297BA2A8C83}" srcOrd="0" destOrd="0" presId="urn:microsoft.com/office/officeart/2005/8/layout/pList1"/>
    <dgm:cxn modelId="{3837A794-95EE-4A00-AF78-95B03A99C76C}" srcId="{EEB7848C-7BBC-4D34-913A-FCBD3342DAE7}" destId="{91DE39F4-A3D1-4458-B712-12508380B84F}" srcOrd="1" destOrd="0" parTransId="{93C0A1D0-C851-4BFB-8BCB-A10EFCFC9A97}" sibTransId="{C4E22745-7D7A-4307-9A33-CF9A188C2C37}"/>
    <dgm:cxn modelId="{CBEBACC7-1A0C-462C-A3A8-129A3257B267}" type="presOf" srcId="{40F00518-CA4B-4719-8EE0-7898DC2AEB5E}" destId="{568D9D2D-6883-47D2-BA78-4A682AFB444D}" srcOrd="0" destOrd="0" presId="urn:microsoft.com/office/officeart/2005/8/layout/pList1"/>
    <dgm:cxn modelId="{983922EC-714F-4FE8-994E-A992F39A3063}" srcId="{EEB7848C-7BBC-4D34-913A-FCBD3342DAE7}" destId="{40F00518-CA4B-4719-8EE0-7898DC2AEB5E}" srcOrd="0" destOrd="0" parTransId="{F2E0BAD7-1B40-410E-835E-06DE565FBDEA}" sibTransId="{4694BB5C-EAEF-444C-9F78-02E2CBDAD230}"/>
    <dgm:cxn modelId="{1C16DA93-DCBB-42A0-8880-C29800A4EA91}" type="presParOf" srcId="{418F6C58-F5E3-4C48-B4E4-8B9856F96D0F}" destId="{1A322EEC-3DC5-4CB4-AFB5-671D4676B104}" srcOrd="0" destOrd="0" presId="urn:microsoft.com/office/officeart/2005/8/layout/pList1"/>
    <dgm:cxn modelId="{F92EA6E0-D059-49AD-BC20-61FE6D48CEF8}" type="presParOf" srcId="{1A322EEC-3DC5-4CB4-AFB5-671D4676B104}" destId="{AFD58359-4C0C-4434-AB6D-ACA2735EF1A1}" srcOrd="0" destOrd="0" presId="urn:microsoft.com/office/officeart/2005/8/layout/pList1"/>
    <dgm:cxn modelId="{3577601F-081F-4A8F-806E-AFD7C3D9F78F}" type="presParOf" srcId="{1A322EEC-3DC5-4CB4-AFB5-671D4676B104}" destId="{568D9D2D-6883-47D2-BA78-4A682AFB444D}" srcOrd="1" destOrd="0" presId="urn:microsoft.com/office/officeart/2005/8/layout/pList1"/>
    <dgm:cxn modelId="{2CBAFB6A-4987-42ED-87B8-EC1C5127D705}" type="presParOf" srcId="{418F6C58-F5E3-4C48-B4E4-8B9856F96D0F}" destId="{DEB40E58-ED69-4B68-9976-2297BA2A8C83}" srcOrd="1" destOrd="0" presId="urn:microsoft.com/office/officeart/2005/8/layout/pList1"/>
    <dgm:cxn modelId="{6CCB1B33-4B6B-4EA2-AF61-58A5402790D0}" type="presParOf" srcId="{418F6C58-F5E3-4C48-B4E4-8B9856F96D0F}" destId="{41CA7E9B-FB03-4BF5-8375-54098F515C2F}" srcOrd="2" destOrd="0" presId="urn:microsoft.com/office/officeart/2005/8/layout/pList1"/>
    <dgm:cxn modelId="{18A0420B-883A-4997-8E07-0C13EECF5387}" type="presParOf" srcId="{41CA7E9B-FB03-4BF5-8375-54098F515C2F}" destId="{735A9DD4-90BC-4D82-8D0B-7A7050CEE606}" srcOrd="0" destOrd="0" presId="urn:microsoft.com/office/officeart/2005/8/layout/pList1"/>
    <dgm:cxn modelId="{5AE62418-4BD6-40F3-A76B-7356C78FC4F5}" type="presParOf" srcId="{41CA7E9B-FB03-4BF5-8375-54098F515C2F}" destId="{73DAF769-BD59-47DF-8711-75AB48E3D53F}" srcOrd="1" destOrd="0" presId="urn:microsoft.com/office/officeart/2005/8/layout/pList1"/>
    <dgm:cxn modelId="{D83B84CD-1FBF-4ACF-ABB4-C1C0A0D3DD4F}" type="presParOf" srcId="{418F6C58-F5E3-4C48-B4E4-8B9856F96D0F}" destId="{7882AEC6-B217-4F21-8A9C-53D644E569C2}" srcOrd="3" destOrd="0" presId="urn:microsoft.com/office/officeart/2005/8/layout/pList1"/>
    <dgm:cxn modelId="{42709B80-1E50-4A43-9441-579AE948C565}" type="presParOf" srcId="{418F6C58-F5E3-4C48-B4E4-8B9856F96D0F}" destId="{E2861C89-0CB3-4A26-AE5E-D2681FD0F507}" srcOrd="4" destOrd="0" presId="urn:microsoft.com/office/officeart/2005/8/layout/pList1"/>
    <dgm:cxn modelId="{0E204476-A8C4-41E9-AEFA-6C2EC38EEEC9}" type="presParOf" srcId="{E2861C89-0CB3-4A26-AE5E-D2681FD0F507}" destId="{184D8215-A4FF-4DEC-89C7-A2F4D720A439}" srcOrd="0" destOrd="0" presId="urn:microsoft.com/office/officeart/2005/8/layout/pList1"/>
    <dgm:cxn modelId="{E12CC0F0-1354-4D30-8215-380CC0BDC5D5}" type="presParOf" srcId="{E2861C89-0CB3-4A26-AE5E-D2681FD0F507}" destId="{2512FC81-543E-4200-80D0-926975E307A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B7848C-7BBC-4D34-913A-FCBD3342DAE7}" type="doc">
      <dgm:prSet loTypeId="urn:microsoft.com/office/officeart/2005/8/layout/pList1" loCatId="list" qsTypeId="urn:microsoft.com/office/officeart/2005/8/quickstyle/simple1" qsCatId="simple" csTypeId="urn:microsoft.com/office/officeart/2005/8/colors/accent2_4" csCatId="accent2" phldr="1"/>
      <dgm:spPr/>
      <dgm:t>
        <a:bodyPr/>
        <a:lstStyle/>
        <a:p>
          <a:endParaRPr lang="es-MX"/>
        </a:p>
      </dgm:t>
    </dgm:pt>
    <dgm:pt modelId="{40F00518-CA4B-4719-8EE0-7898DC2AEB5E}">
      <dgm:prSet/>
      <dgm:spPr>
        <a:solidFill>
          <a:schemeClr val="accent3">
            <a:lumMod val="60000"/>
            <a:lumOff val="40000"/>
          </a:schemeClr>
        </a:solidFill>
      </dgm:spPr>
      <dgm:t>
        <a:bodyPr/>
        <a:lstStyle/>
        <a:p>
          <a:pPr rtl="0"/>
          <a:r>
            <a:rPr lang="en" b="1"/>
            <a:t>Physical characterization </a:t>
          </a:r>
        </a:p>
      </dgm:t>
    </dgm:pt>
    <dgm:pt modelId="{F2E0BAD7-1B40-410E-835E-06DE565FBDEA}" type="parTrans" cxnId="{983922EC-714F-4FE8-994E-A992F39A3063}">
      <dgm:prSet/>
      <dgm:spPr/>
      <dgm:t>
        <a:bodyPr/>
        <a:lstStyle/>
        <a:p>
          <a:endParaRPr lang="es-MX"/>
        </a:p>
      </dgm:t>
    </dgm:pt>
    <dgm:pt modelId="{4694BB5C-EAEF-444C-9F78-02E2CBDAD230}" type="sibTrans" cxnId="{983922EC-714F-4FE8-994E-A992F39A3063}">
      <dgm:prSet/>
      <dgm:spPr/>
      <dgm:t>
        <a:bodyPr/>
        <a:lstStyle/>
        <a:p>
          <a:endParaRPr lang="es-MX"/>
        </a:p>
      </dgm:t>
    </dgm:pt>
    <dgm:pt modelId="{91DE39F4-A3D1-4458-B712-12508380B84F}">
      <dgm:prSet/>
      <dgm:spPr>
        <a:solidFill>
          <a:schemeClr val="accent3">
            <a:lumMod val="60000"/>
            <a:lumOff val="40000"/>
          </a:schemeClr>
        </a:solidFill>
      </dgm:spPr>
      <dgm:t>
        <a:bodyPr/>
        <a:lstStyle/>
        <a:p>
          <a:pPr rtl="0"/>
          <a:r>
            <a:rPr lang="en" b="1"/>
            <a:t>Hydraulic Testing</a:t>
          </a:r>
        </a:p>
      </dgm:t>
    </dgm:pt>
    <dgm:pt modelId="{93C0A1D0-C851-4BFB-8BCB-A10EFCFC9A97}" type="parTrans" cxnId="{3837A794-95EE-4A00-AF78-95B03A99C76C}">
      <dgm:prSet/>
      <dgm:spPr/>
      <dgm:t>
        <a:bodyPr/>
        <a:lstStyle/>
        <a:p>
          <a:endParaRPr lang="es-MX"/>
        </a:p>
      </dgm:t>
    </dgm:pt>
    <dgm:pt modelId="{C4E22745-7D7A-4307-9A33-CF9A188C2C37}" type="sibTrans" cxnId="{3837A794-95EE-4A00-AF78-95B03A99C76C}">
      <dgm:prSet/>
      <dgm:spPr/>
      <dgm:t>
        <a:bodyPr/>
        <a:lstStyle/>
        <a:p>
          <a:endParaRPr lang="es-MX"/>
        </a:p>
      </dgm:t>
    </dgm:pt>
    <dgm:pt modelId="{0D899C31-0074-4805-B38C-1C78A48CF68C}">
      <dgm:prSet/>
      <dgm:spPr>
        <a:solidFill>
          <a:schemeClr val="accent3">
            <a:lumMod val="60000"/>
            <a:lumOff val="40000"/>
          </a:schemeClr>
        </a:solidFill>
      </dgm:spPr>
      <dgm:t>
        <a:bodyPr/>
        <a:lstStyle/>
        <a:p>
          <a:pPr rtl="0"/>
          <a:r>
            <a:rPr lang="en" b="1"/>
            <a:t>Hydrogeochemistry</a:t>
          </a:r>
        </a:p>
      </dgm:t>
    </dgm:pt>
    <dgm:pt modelId="{2D8E120F-F56B-407A-90E0-1060C7EB5596}" type="parTrans" cxnId="{9C40F01A-D0D5-4AF6-9B49-B61310ABAFAF}">
      <dgm:prSet/>
      <dgm:spPr/>
      <dgm:t>
        <a:bodyPr/>
        <a:lstStyle/>
        <a:p>
          <a:endParaRPr lang="es-MX"/>
        </a:p>
      </dgm:t>
    </dgm:pt>
    <dgm:pt modelId="{90890858-E53E-4463-9C06-64FA97ACC79E}" type="sibTrans" cxnId="{9C40F01A-D0D5-4AF6-9B49-B61310ABAFAF}">
      <dgm:prSet/>
      <dgm:spPr/>
      <dgm:t>
        <a:bodyPr/>
        <a:lstStyle/>
        <a:p>
          <a:endParaRPr lang="es-MX"/>
        </a:p>
      </dgm:t>
    </dgm:pt>
    <dgm:pt modelId="{29B9FF30-73B5-4745-A38B-CCECA832DF18}">
      <dgm:prSet/>
      <dgm:spPr>
        <a:solidFill>
          <a:schemeClr val="accent3">
            <a:lumMod val="60000"/>
            <a:lumOff val="40000"/>
          </a:schemeClr>
        </a:solidFill>
      </dgm:spPr>
      <dgm:t>
        <a:bodyPr/>
        <a:lstStyle/>
        <a:p>
          <a:pPr rtl="0"/>
          <a:r>
            <a:rPr lang="en" b="1"/>
            <a:t>Isotopy</a:t>
          </a:r>
        </a:p>
      </dgm:t>
    </dgm:pt>
    <dgm:pt modelId="{8A55E403-2877-400B-94C7-48B4C6738D4B}" type="parTrans" cxnId="{CD6F2EAB-7C29-467D-8F36-42FE47F66A8D}">
      <dgm:prSet/>
      <dgm:spPr/>
      <dgm:t>
        <a:bodyPr/>
        <a:lstStyle/>
        <a:p>
          <a:endParaRPr lang="es-MX"/>
        </a:p>
      </dgm:t>
    </dgm:pt>
    <dgm:pt modelId="{E44B34EF-C2B5-4BD8-8F4F-45944ED8BE65}" type="sibTrans" cxnId="{CD6F2EAB-7C29-467D-8F36-42FE47F66A8D}">
      <dgm:prSet/>
      <dgm:spPr/>
      <dgm:t>
        <a:bodyPr/>
        <a:lstStyle/>
        <a:p>
          <a:endParaRPr lang="es-MX"/>
        </a:p>
      </dgm:t>
    </dgm:pt>
    <dgm:pt modelId="{EACF0AC0-293A-4394-8272-1F8A9057D353}" type="pres">
      <dgm:prSet presAssocID="{EEB7848C-7BBC-4D34-913A-FCBD3342DAE7}" presName="Name0" presStyleCnt="0">
        <dgm:presLayoutVars>
          <dgm:dir/>
          <dgm:resizeHandles val="exact"/>
        </dgm:presLayoutVars>
      </dgm:prSet>
      <dgm:spPr/>
    </dgm:pt>
    <dgm:pt modelId="{1C1944FF-05A3-4CA6-B298-43F02DA30D8C}" type="pres">
      <dgm:prSet presAssocID="{40F00518-CA4B-4719-8EE0-7898DC2AEB5E}" presName="compNode" presStyleCnt="0"/>
      <dgm:spPr/>
    </dgm:pt>
    <dgm:pt modelId="{C54F9448-7FE4-4991-983C-68E620F6342D}" type="pres">
      <dgm:prSet presAssocID="{40F00518-CA4B-4719-8EE0-7898DC2AEB5E}" presName="pictRect" presStyleLbl="node1" presStyleIdx="0" presStyleCnt="4"/>
      <dgm:spPr>
        <a:blipFill rotWithShape="1">
          <a:blip xmlns:r="http://schemas.openxmlformats.org/officeDocument/2006/relationships" r:embed="rId1"/>
          <a:stretch>
            <a:fillRect/>
          </a:stretch>
        </a:blipFill>
      </dgm:spPr>
    </dgm:pt>
    <dgm:pt modelId="{3AD953E1-0AD0-41F8-9117-02D5F945132F}" type="pres">
      <dgm:prSet presAssocID="{40F00518-CA4B-4719-8EE0-7898DC2AEB5E}" presName="textRect" presStyleLbl="revTx" presStyleIdx="0" presStyleCnt="4">
        <dgm:presLayoutVars>
          <dgm:bulletEnabled val="1"/>
        </dgm:presLayoutVars>
      </dgm:prSet>
      <dgm:spPr/>
    </dgm:pt>
    <dgm:pt modelId="{BC4E6F28-7634-43A1-83C1-6818F4973EA4}" type="pres">
      <dgm:prSet presAssocID="{4694BB5C-EAEF-444C-9F78-02E2CBDAD230}" presName="sibTrans" presStyleLbl="sibTrans2D1" presStyleIdx="0" presStyleCnt="0"/>
      <dgm:spPr/>
    </dgm:pt>
    <dgm:pt modelId="{407BBEF5-5FF5-4453-A6CC-8EAC9003EEF7}" type="pres">
      <dgm:prSet presAssocID="{91DE39F4-A3D1-4458-B712-12508380B84F}" presName="compNode" presStyleCnt="0"/>
      <dgm:spPr/>
    </dgm:pt>
    <dgm:pt modelId="{ADD5353D-7960-4673-A06F-1DE4A4E7188F}" type="pres">
      <dgm:prSet presAssocID="{91DE39F4-A3D1-4458-B712-12508380B84F}" presName="pictRect" presStyleLbl="node1" presStyleIdx="1" presStyleCnt="4"/>
      <dgm:spPr>
        <a:blipFill rotWithShape="1">
          <a:blip xmlns:r="http://schemas.openxmlformats.org/officeDocument/2006/relationships" r:embed="rId2"/>
          <a:stretch>
            <a:fillRect/>
          </a:stretch>
        </a:blipFill>
      </dgm:spPr>
    </dgm:pt>
    <dgm:pt modelId="{0F0239E6-166D-48D5-AB3A-61A64237517E}" type="pres">
      <dgm:prSet presAssocID="{91DE39F4-A3D1-4458-B712-12508380B84F}" presName="textRect" presStyleLbl="revTx" presStyleIdx="1" presStyleCnt="4">
        <dgm:presLayoutVars>
          <dgm:bulletEnabled val="1"/>
        </dgm:presLayoutVars>
      </dgm:prSet>
      <dgm:spPr/>
    </dgm:pt>
    <dgm:pt modelId="{5633EFD5-D62C-4C3D-812A-C413505C9993}" type="pres">
      <dgm:prSet presAssocID="{C4E22745-7D7A-4307-9A33-CF9A188C2C37}" presName="sibTrans" presStyleLbl="sibTrans2D1" presStyleIdx="0" presStyleCnt="0"/>
      <dgm:spPr/>
    </dgm:pt>
    <dgm:pt modelId="{512ED657-87E3-4CFB-852B-6FDCE8D71009}" type="pres">
      <dgm:prSet presAssocID="{0D899C31-0074-4805-B38C-1C78A48CF68C}" presName="compNode" presStyleCnt="0"/>
      <dgm:spPr/>
    </dgm:pt>
    <dgm:pt modelId="{D62488C4-8DAC-4226-A615-2C0947A71B28}" type="pres">
      <dgm:prSet presAssocID="{0D899C31-0074-4805-B38C-1C78A48CF68C}" presName="pictRect" presStyleLbl="node1" presStyleIdx="2" presStyleCnt="4" custScaleY="138723" custLinFactNeighborX="-1035" custLinFactNeighborY="-37586"/>
      <dgm:spPr>
        <a:blipFill rotWithShape="1">
          <a:blip xmlns:r="http://schemas.openxmlformats.org/officeDocument/2006/relationships" r:embed="rId3"/>
          <a:stretch>
            <a:fillRect/>
          </a:stretch>
        </a:blipFill>
      </dgm:spPr>
    </dgm:pt>
    <dgm:pt modelId="{6F6C0C9B-AB9F-4B41-8DA9-AE5A5DEA6C69}" type="pres">
      <dgm:prSet presAssocID="{0D899C31-0074-4805-B38C-1C78A48CF68C}" presName="textRect" presStyleLbl="revTx" presStyleIdx="2" presStyleCnt="4" custLinFactNeighborX="691" custLinFactNeighborY="-19545">
        <dgm:presLayoutVars>
          <dgm:bulletEnabled val="1"/>
        </dgm:presLayoutVars>
      </dgm:prSet>
      <dgm:spPr/>
    </dgm:pt>
    <dgm:pt modelId="{675F8EF5-555B-4F82-97E7-323D6FF661EB}" type="pres">
      <dgm:prSet presAssocID="{90890858-E53E-4463-9C06-64FA97ACC79E}" presName="sibTrans" presStyleLbl="sibTrans2D1" presStyleIdx="0" presStyleCnt="0"/>
      <dgm:spPr/>
    </dgm:pt>
    <dgm:pt modelId="{9C8A2C5D-69F1-4D7B-AB00-DB181256949A}" type="pres">
      <dgm:prSet presAssocID="{29B9FF30-73B5-4745-A38B-CCECA832DF18}" presName="compNode" presStyleCnt="0"/>
      <dgm:spPr/>
    </dgm:pt>
    <dgm:pt modelId="{CEDB0FD3-9451-4D86-9FBD-B59F90E23188}" type="pres">
      <dgm:prSet presAssocID="{29B9FF30-73B5-4745-A38B-CCECA832DF18}" presName="pictRect" presStyleLbl="node1" presStyleIdx="3" presStyleCnt="4" custLinFactNeighborX="-691" custLinFactNeighborY="-2506"/>
      <dgm:spPr>
        <a:blipFill rotWithShape="1">
          <a:blip xmlns:r="http://schemas.openxmlformats.org/officeDocument/2006/relationships" r:embed="rId4"/>
          <a:stretch>
            <a:fillRect/>
          </a:stretch>
        </a:blipFill>
      </dgm:spPr>
    </dgm:pt>
    <dgm:pt modelId="{FC9DBC8C-1731-46D9-8F58-C9C34A1FD9D1}" type="pres">
      <dgm:prSet presAssocID="{29B9FF30-73B5-4745-A38B-CCECA832DF18}" presName="textRect" presStyleLbl="revTx" presStyleIdx="3" presStyleCnt="4">
        <dgm:presLayoutVars>
          <dgm:bulletEnabled val="1"/>
        </dgm:presLayoutVars>
      </dgm:prSet>
      <dgm:spPr/>
    </dgm:pt>
  </dgm:ptLst>
  <dgm:cxnLst>
    <dgm:cxn modelId="{F19A440F-6807-49F0-833C-8A491AB3E592}" type="presOf" srcId="{40F00518-CA4B-4719-8EE0-7898DC2AEB5E}" destId="{3AD953E1-0AD0-41F8-9117-02D5F945132F}" srcOrd="0" destOrd="0" presId="urn:microsoft.com/office/officeart/2005/8/layout/pList1"/>
    <dgm:cxn modelId="{9C40F01A-D0D5-4AF6-9B49-B61310ABAFAF}" srcId="{EEB7848C-7BBC-4D34-913A-FCBD3342DAE7}" destId="{0D899C31-0074-4805-B38C-1C78A48CF68C}" srcOrd="2" destOrd="0" parTransId="{2D8E120F-F56B-407A-90E0-1060C7EB5596}" sibTransId="{90890858-E53E-4463-9C06-64FA97ACC79E}"/>
    <dgm:cxn modelId="{493C382D-C213-45EB-93B8-5D1380EC8687}" type="presOf" srcId="{4694BB5C-EAEF-444C-9F78-02E2CBDAD230}" destId="{BC4E6F28-7634-43A1-83C1-6818F4973EA4}" srcOrd="0" destOrd="0" presId="urn:microsoft.com/office/officeart/2005/8/layout/pList1"/>
    <dgm:cxn modelId="{08A28C65-1ACF-437F-AD4B-643E0130DE24}" type="presOf" srcId="{29B9FF30-73B5-4745-A38B-CCECA832DF18}" destId="{FC9DBC8C-1731-46D9-8F58-C9C34A1FD9D1}" srcOrd="0" destOrd="0" presId="urn:microsoft.com/office/officeart/2005/8/layout/pList1"/>
    <dgm:cxn modelId="{B3903873-1D43-4587-B95E-1F320FCBF9BA}" type="presOf" srcId="{91DE39F4-A3D1-4458-B712-12508380B84F}" destId="{0F0239E6-166D-48D5-AB3A-61A64237517E}" srcOrd="0" destOrd="0" presId="urn:microsoft.com/office/officeart/2005/8/layout/pList1"/>
    <dgm:cxn modelId="{30B05D8F-6B49-42FA-B590-17362A87FC5B}" type="presOf" srcId="{90890858-E53E-4463-9C06-64FA97ACC79E}" destId="{675F8EF5-555B-4F82-97E7-323D6FF661EB}" srcOrd="0" destOrd="0" presId="urn:microsoft.com/office/officeart/2005/8/layout/pList1"/>
    <dgm:cxn modelId="{15EA4094-234B-4103-B541-223F29174312}" type="presOf" srcId="{EEB7848C-7BBC-4D34-913A-FCBD3342DAE7}" destId="{EACF0AC0-293A-4394-8272-1F8A9057D353}" srcOrd="0" destOrd="0" presId="urn:microsoft.com/office/officeart/2005/8/layout/pList1"/>
    <dgm:cxn modelId="{3837A794-95EE-4A00-AF78-95B03A99C76C}" srcId="{EEB7848C-7BBC-4D34-913A-FCBD3342DAE7}" destId="{91DE39F4-A3D1-4458-B712-12508380B84F}" srcOrd="1" destOrd="0" parTransId="{93C0A1D0-C851-4BFB-8BCB-A10EFCFC9A97}" sibTransId="{C4E22745-7D7A-4307-9A33-CF9A188C2C37}"/>
    <dgm:cxn modelId="{C9A39A9E-6CEE-4498-909B-DB863CB34832}" type="presOf" srcId="{0D899C31-0074-4805-B38C-1C78A48CF68C}" destId="{6F6C0C9B-AB9F-4B41-8DA9-AE5A5DEA6C69}" srcOrd="0" destOrd="0" presId="urn:microsoft.com/office/officeart/2005/8/layout/pList1"/>
    <dgm:cxn modelId="{CD6F2EAB-7C29-467D-8F36-42FE47F66A8D}" srcId="{EEB7848C-7BBC-4D34-913A-FCBD3342DAE7}" destId="{29B9FF30-73B5-4745-A38B-CCECA832DF18}" srcOrd="3" destOrd="0" parTransId="{8A55E403-2877-400B-94C7-48B4C6738D4B}" sibTransId="{E44B34EF-C2B5-4BD8-8F4F-45944ED8BE65}"/>
    <dgm:cxn modelId="{9B6FF6BB-D101-4A08-A870-080E1084D952}" type="presOf" srcId="{C4E22745-7D7A-4307-9A33-CF9A188C2C37}" destId="{5633EFD5-D62C-4C3D-812A-C413505C9993}" srcOrd="0" destOrd="0" presId="urn:microsoft.com/office/officeart/2005/8/layout/pList1"/>
    <dgm:cxn modelId="{983922EC-714F-4FE8-994E-A992F39A3063}" srcId="{EEB7848C-7BBC-4D34-913A-FCBD3342DAE7}" destId="{40F00518-CA4B-4719-8EE0-7898DC2AEB5E}" srcOrd="0" destOrd="0" parTransId="{F2E0BAD7-1B40-410E-835E-06DE565FBDEA}" sibTransId="{4694BB5C-EAEF-444C-9F78-02E2CBDAD230}"/>
    <dgm:cxn modelId="{EB28114C-75C0-4DB8-ABD0-99B9AA327755}" type="presParOf" srcId="{EACF0AC0-293A-4394-8272-1F8A9057D353}" destId="{1C1944FF-05A3-4CA6-B298-43F02DA30D8C}" srcOrd="0" destOrd="0" presId="urn:microsoft.com/office/officeart/2005/8/layout/pList1"/>
    <dgm:cxn modelId="{2470F8D6-E748-4225-8A11-31773EECE517}" type="presParOf" srcId="{1C1944FF-05A3-4CA6-B298-43F02DA30D8C}" destId="{C54F9448-7FE4-4991-983C-68E620F6342D}" srcOrd="0" destOrd="0" presId="urn:microsoft.com/office/officeart/2005/8/layout/pList1"/>
    <dgm:cxn modelId="{D721EDA0-7055-4801-BCF0-ED77CD826056}" type="presParOf" srcId="{1C1944FF-05A3-4CA6-B298-43F02DA30D8C}" destId="{3AD953E1-0AD0-41F8-9117-02D5F945132F}" srcOrd="1" destOrd="0" presId="urn:microsoft.com/office/officeart/2005/8/layout/pList1"/>
    <dgm:cxn modelId="{8B1665D9-84BC-46A5-ACD1-809CBCF3417E}" type="presParOf" srcId="{EACF0AC0-293A-4394-8272-1F8A9057D353}" destId="{BC4E6F28-7634-43A1-83C1-6818F4973EA4}" srcOrd="1" destOrd="0" presId="urn:microsoft.com/office/officeart/2005/8/layout/pList1"/>
    <dgm:cxn modelId="{A8468EFA-9481-47C2-A79B-13A51857ABAC}" type="presParOf" srcId="{EACF0AC0-293A-4394-8272-1F8A9057D353}" destId="{407BBEF5-5FF5-4453-A6CC-8EAC9003EEF7}" srcOrd="2" destOrd="0" presId="urn:microsoft.com/office/officeart/2005/8/layout/pList1"/>
    <dgm:cxn modelId="{5D109FAD-2100-4D35-B408-A0B11D731F7E}" type="presParOf" srcId="{407BBEF5-5FF5-4453-A6CC-8EAC9003EEF7}" destId="{ADD5353D-7960-4673-A06F-1DE4A4E7188F}" srcOrd="0" destOrd="0" presId="urn:microsoft.com/office/officeart/2005/8/layout/pList1"/>
    <dgm:cxn modelId="{3D58745B-15E4-4090-BB6C-A09D22826589}" type="presParOf" srcId="{407BBEF5-5FF5-4453-A6CC-8EAC9003EEF7}" destId="{0F0239E6-166D-48D5-AB3A-61A64237517E}" srcOrd="1" destOrd="0" presId="urn:microsoft.com/office/officeart/2005/8/layout/pList1"/>
    <dgm:cxn modelId="{46DE6D3F-A58F-4A6C-BD59-D12969E8038F}" type="presParOf" srcId="{EACF0AC0-293A-4394-8272-1F8A9057D353}" destId="{5633EFD5-D62C-4C3D-812A-C413505C9993}" srcOrd="3" destOrd="0" presId="urn:microsoft.com/office/officeart/2005/8/layout/pList1"/>
    <dgm:cxn modelId="{CED5B123-4863-40F4-AE44-F23E73EA1AA8}" type="presParOf" srcId="{EACF0AC0-293A-4394-8272-1F8A9057D353}" destId="{512ED657-87E3-4CFB-852B-6FDCE8D71009}" srcOrd="4" destOrd="0" presId="urn:microsoft.com/office/officeart/2005/8/layout/pList1"/>
    <dgm:cxn modelId="{5B171FE2-61C6-4677-A283-03E4A0375983}" type="presParOf" srcId="{512ED657-87E3-4CFB-852B-6FDCE8D71009}" destId="{D62488C4-8DAC-4226-A615-2C0947A71B28}" srcOrd="0" destOrd="0" presId="urn:microsoft.com/office/officeart/2005/8/layout/pList1"/>
    <dgm:cxn modelId="{CC05F278-6395-438C-A471-418F20C8AF96}" type="presParOf" srcId="{512ED657-87E3-4CFB-852B-6FDCE8D71009}" destId="{6F6C0C9B-AB9F-4B41-8DA9-AE5A5DEA6C69}" srcOrd="1" destOrd="0" presId="urn:microsoft.com/office/officeart/2005/8/layout/pList1"/>
    <dgm:cxn modelId="{34AD3B77-7130-4E4F-951D-1B528DEE3030}" type="presParOf" srcId="{EACF0AC0-293A-4394-8272-1F8A9057D353}" destId="{675F8EF5-555B-4F82-97E7-323D6FF661EB}" srcOrd="5" destOrd="0" presId="urn:microsoft.com/office/officeart/2005/8/layout/pList1"/>
    <dgm:cxn modelId="{2A2BC90B-5950-4384-BCA5-E1C36294A2A1}" type="presParOf" srcId="{EACF0AC0-293A-4394-8272-1F8A9057D353}" destId="{9C8A2C5D-69F1-4D7B-AB00-DB181256949A}" srcOrd="6" destOrd="0" presId="urn:microsoft.com/office/officeart/2005/8/layout/pList1"/>
    <dgm:cxn modelId="{A86803B9-D743-42A1-86F5-81C168BCE9AA}" type="presParOf" srcId="{9C8A2C5D-69F1-4D7B-AB00-DB181256949A}" destId="{CEDB0FD3-9451-4D86-9FBD-B59F90E23188}" srcOrd="0" destOrd="0" presId="urn:microsoft.com/office/officeart/2005/8/layout/pList1"/>
    <dgm:cxn modelId="{5F62C8AD-CD32-4527-A454-0963037E2164}" type="presParOf" srcId="{9C8A2C5D-69F1-4D7B-AB00-DB181256949A}" destId="{FC9DBC8C-1731-46D9-8F58-C9C34A1FD9D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58359-4C0C-4434-AB6D-ACA2735EF1A1}">
      <dsp:nvSpPr>
        <dsp:cNvPr id="0" name=""/>
        <dsp:cNvSpPr/>
      </dsp:nvSpPr>
      <dsp:spPr>
        <a:xfrm>
          <a:off x="50226" y="0"/>
          <a:ext cx="3500604" cy="2356384"/>
        </a:xfrm>
        <a:prstGeom prst="roundRect">
          <a:avLst/>
        </a:prstGeom>
        <a:blipFill rotWithShape="1">
          <a:blip xmlns:r="http://schemas.openxmlformats.org/officeDocument/2006/relationships" r:embed="rId1"/>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68D9D2D-6883-47D2-BA78-4A682AFB444D}">
      <dsp:nvSpPr>
        <dsp:cNvPr id="0" name=""/>
        <dsp:cNvSpPr/>
      </dsp:nvSpPr>
      <dsp:spPr>
        <a:xfrm>
          <a:off x="0" y="2198753"/>
          <a:ext cx="3596523" cy="133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rtl="0">
            <a:lnSpc>
              <a:spcPct val="90000"/>
            </a:lnSpc>
            <a:spcBef>
              <a:spcPct val="0"/>
            </a:spcBef>
            <a:spcAft>
              <a:spcPct val="35000"/>
            </a:spcAft>
            <a:buNone/>
          </a:pPr>
          <a:r>
            <a:rPr lang="en" sz="3100" kern="1200" dirty="0"/>
            <a:t>Physical characterization </a:t>
          </a:r>
        </a:p>
      </dsp:txBody>
      <dsp:txXfrm>
        <a:off x="0" y="2198753"/>
        <a:ext cx="3596523" cy="1334310"/>
      </dsp:txXfrm>
    </dsp:sp>
    <dsp:sp modelId="{735A9DD4-90BC-4D82-8D0B-7A7050CEE606}">
      <dsp:nvSpPr>
        <dsp:cNvPr id="0" name=""/>
        <dsp:cNvSpPr/>
      </dsp:nvSpPr>
      <dsp:spPr>
        <a:xfrm>
          <a:off x="4006553" y="0"/>
          <a:ext cx="3500604" cy="2356384"/>
        </a:xfrm>
        <a:prstGeom prst="roundRect">
          <a:avLst/>
        </a:prstGeom>
        <a:blipFill rotWithShape="1">
          <a:blip xmlns:r="http://schemas.openxmlformats.org/officeDocument/2006/relationships" r:embed="rId2"/>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3DAF769-BD59-47DF-8711-75AB48E3D53F}">
      <dsp:nvSpPr>
        <dsp:cNvPr id="0" name=""/>
        <dsp:cNvSpPr/>
      </dsp:nvSpPr>
      <dsp:spPr>
        <a:xfrm>
          <a:off x="3912162" y="2364662"/>
          <a:ext cx="3596523" cy="133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rtl="0">
            <a:lnSpc>
              <a:spcPct val="90000"/>
            </a:lnSpc>
            <a:spcBef>
              <a:spcPct val="0"/>
            </a:spcBef>
            <a:spcAft>
              <a:spcPct val="35000"/>
            </a:spcAft>
            <a:buNone/>
          </a:pPr>
          <a:r>
            <a:rPr lang="en" sz="3100" kern="1200" dirty="0"/>
            <a:t>Hydraulic Testing</a:t>
          </a:r>
        </a:p>
      </dsp:txBody>
      <dsp:txXfrm>
        <a:off x="3912162" y="2364662"/>
        <a:ext cx="3596523" cy="1334310"/>
      </dsp:txXfrm>
    </dsp:sp>
    <dsp:sp modelId="{184D8215-A4FF-4DEC-89C7-A2F4D720A439}">
      <dsp:nvSpPr>
        <dsp:cNvPr id="0" name=""/>
        <dsp:cNvSpPr/>
      </dsp:nvSpPr>
      <dsp:spPr>
        <a:xfrm>
          <a:off x="7962880" y="0"/>
          <a:ext cx="3500604" cy="2356384"/>
        </a:xfrm>
        <a:prstGeom prst="roundRect">
          <a:avLst/>
        </a:prstGeom>
        <a:blipFill rotWithShape="1">
          <a:blip xmlns:r="http://schemas.openxmlformats.org/officeDocument/2006/relationships" r:embed="rId3"/>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512FC81-543E-4200-80D0-926975E307AC}">
      <dsp:nvSpPr>
        <dsp:cNvPr id="0" name=""/>
        <dsp:cNvSpPr/>
      </dsp:nvSpPr>
      <dsp:spPr>
        <a:xfrm>
          <a:off x="7914920" y="2209321"/>
          <a:ext cx="3596523" cy="133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rtl="0">
            <a:lnSpc>
              <a:spcPct val="90000"/>
            </a:lnSpc>
            <a:spcBef>
              <a:spcPct val="0"/>
            </a:spcBef>
            <a:spcAft>
              <a:spcPct val="35000"/>
            </a:spcAft>
            <a:buNone/>
          </a:pPr>
          <a:r>
            <a:rPr lang="en" sz="3100" kern="1200" dirty="0"/>
            <a:t>Hydrogeochemistry and isotopy</a:t>
          </a:r>
        </a:p>
      </dsp:txBody>
      <dsp:txXfrm>
        <a:off x="7914920" y="2209321"/>
        <a:ext cx="3596523" cy="1334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F9448-7FE4-4991-983C-68E620F6342D}">
      <dsp:nvSpPr>
        <dsp:cNvPr id="0" name=""/>
        <dsp:cNvSpPr/>
      </dsp:nvSpPr>
      <dsp:spPr>
        <a:xfrm>
          <a:off x="5621" y="965277"/>
          <a:ext cx="2674914" cy="1843015"/>
        </a:xfrm>
        <a:prstGeom prst="round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953E1-0AD0-41F8-9117-02D5F945132F}">
      <dsp:nvSpPr>
        <dsp:cNvPr id="0" name=""/>
        <dsp:cNvSpPr/>
      </dsp:nvSpPr>
      <dsp:spPr>
        <a:xfrm>
          <a:off x="5621" y="2808293"/>
          <a:ext cx="2674914" cy="992393"/>
        </a:xfrm>
        <a:prstGeom prst="rect">
          <a:avLst/>
        </a:prstGeom>
        <a:solidFill>
          <a:schemeClr val="accent3">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 sz="2200" b="1" kern="1200"/>
            <a:t>Physical characterization </a:t>
          </a:r>
        </a:p>
      </dsp:txBody>
      <dsp:txXfrm>
        <a:off x="5621" y="2808293"/>
        <a:ext cx="2674914" cy="992393"/>
      </dsp:txXfrm>
    </dsp:sp>
    <dsp:sp modelId="{ADD5353D-7960-4673-A06F-1DE4A4E7188F}">
      <dsp:nvSpPr>
        <dsp:cNvPr id="0" name=""/>
        <dsp:cNvSpPr/>
      </dsp:nvSpPr>
      <dsp:spPr>
        <a:xfrm>
          <a:off x="2948139" y="965277"/>
          <a:ext cx="2674914" cy="1843015"/>
        </a:xfrm>
        <a:prstGeom prst="round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239E6-166D-48D5-AB3A-61A64237517E}">
      <dsp:nvSpPr>
        <dsp:cNvPr id="0" name=""/>
        <dsp:cNvSpPr/>
      </dsp:nvSpPr>
      <dsp:spPr>
        <a:xfrm>
          <a:off x="2948139" y="2808293"/>
          <a:ext cx="2674914" cy="992393"/>
        </a:xfrm>
        <a:prstGeom prst="rect">
          <a:avLst/>
        </a:prstGeom>
        <a:solidFill>
          <a:schemeClr val="accent3">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 sz="2200" b="1" kern="1200"/>
            <a:t>Hydraulic Testing</a:t>
          </a:r>
        </a:p>
      </dsp:txBody>
      <dsp:txXfrm>
        <a:off x="2948139" y="2808293"/>
        <a:ext cx="2674914" cy="992393"/>
      </dsp:txXfrm>
    </dsp:sp>
    <dsp:sp modelId="{D62488C4-8DAC-4226-A615-2C0947A71B28}">
      <dsp:nvSpPr>
        <dsp:cNvPr id="0" name=""/>
        <dsp:cNvSpPr/>
      </dsp:nvSpPr>
      <dsp:spPr>
        <a:xfrm>
          <a:off x="5862972" y="94143"/>
          <a:ext cx="2674914" cy="2556687"/>
        </a:xfrm>
        <a:prstGeom prst="round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C0C9B-AB9F-4B41-8DA9-AE5A5DEA6C69}">
      <dsp:nvSpPr>
        <dsp:cNvPr id="0" name=""/>
        <dsp:cNvSpPr/>
      </dsp:nvSpPr>
      <dsp:spPr>
        <a:xfrm>
          <a:off x="5909141" y="2792747"/>
          <a:ext cx="2674914" cy="992393"/>
        </a:xfrm>
        <a:prstGeom prst="rect">
          <a:avLst/>
        </a:prstGeom>
        <a:solidFill>
          <a:schemeClr val="accent3">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 sz="2200" b="1" kern="1200"/>
            <a:t>Hydrogeochemistry</a:t>
          </a:r>
        </a:p>
      </dsp:txBody>
      <dsp:txXfrm>
        <a:off x="5909141" y="2792747"/>
        <a:ext cx="2674914" cy="992393"/>
      </dsp:txXfrm>
    </dsp:sp>
    <dsp:sp modelId="{CEDB0FD3-9451-4D86-9FBD-B59F90E23188}">
      <dsp:nvSpPr>
        <dsp:cNvPr id="0" name=""/>
        <dsp:cNvSpPr/>
      </dsp:nvSpPr>
      <dsp:spPr>
        <a:xfrm>
          <a:off x="8814691" y="919091"/>
          <a:ext cx="2674914" cy="1843015"/>
        </a:xfrm>
        <a:prstGeom prst="roundRect">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9DBC8C-1731-46D9-8F58-C9C34A1FD9D1}">
      <dsp:nvSpPr>
        <dsp:cNvPr id="0" name=""/>
        <dsp:cNvSpPr/>
      </dsp:nvSpPr>
      <dsp:spPr>
        <a:xfrm>
          <a:off x="8833175" y="2808293"/>
          <a:ext cx="2674914" cy="992393"/>
        </a:xfrm>
        <a:prstGeom prst="rect">
          <a:avLst/>
        </a:prstGeom>
        <a:solidFill>
          <a:schemeClr val="accent3">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 sz="2200" b="1" kern="1200"/>
            <a:t>Isotopy</a:t>
          </a:r>
        </a:p>
      </dsp:txBody>
      <dsp:txXfrm>
        <a:off x="8833175" y="2808293"/>
        <a:ext cx="2674914" cy="99239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B5170D-4EA7-4D4C-A221-3612CCD03D21}" type="datetimeFigureOut">
              <a:rPr lang="es-MX" smtClean="0"/>
              <a:t>29/04/2025</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04A273-47C6-4087-A1E0-731F12683CE6}" type="slidenum">
              <a:rPr lang="es-MX" smtClean="0"/>
              <a:t>‹Nº›</a:t>
            </a:fld>
            <a:endParaRPr lang="es-MX"/>
          </a:p>
        </p:txBody>
      </p:sp>
    </p:spTree>
    <p:extLst>
      <p:ext uri="{BB962C8B-B14F-4D97-AF65-F5344CB8AC3E}">
        <p14:creationId xmlns:p14="http://schemas.microsoft.com/office/powerpoint/2010/main" val="15141235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B4147-4451-419E-900E-502068A29DD1}" type="datetimeFigureOut">
              <a:rPr lang="es-MX" smtClean="0"/>
              <a:t>29/04/2025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
              <a:t>Click to modify the text style of the pattern</a:t>
            </a:r>
          </a:p>
          <a:p>
            <a:pPr lvl="1"/>
            <a:r>
              <a:rPr lang="en"/>
              <a:t>Second level</a:t>
            </a:r>
          </a:p>
          <a:p>
            <a:pPr lvl="2"/>
            <a:r>
              <a:rPr lang="en"/>
              <a:t>Third level</a:t>
            </a:r>
          </a:p>
          <a:p>
            <a:pPr lvl="3"/>
            <a:r>
              <a:rPr lang="en"/>
              <a:t>Fourth level</a:t>
            </a:r>
          </a:p>
          <a:p>
            <a:pPr lvl="4"/>
            <a:r>
              <a:rPr lang="en"/>
              <a:t>Fifth level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FCDD3-39DB-4D17-8DD5-00413EDF23BB}" type="slidenum">
              <a:rPr lang="es-MX" smtClean="0"/>
              <a:t>‹Nº›</a:t>
            </a:fld>
            <a:endParaRPr lang="es-MX"/>
          </a:p>
        </p:txBody>
      </p:sp>
    </p:spTree>
    <p:extLst>
      <p:ext uri="{BB962C8B-B14F-4D97-AF65-F5344CB8AC3E}">
        <p14:creationId xmlns:p14="http://schemas.microsoft.com/office/powerpoint/2010/main" val="3378226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FE5FCDD3-39DB-4D17-8DD5-00413EDF23BB}" type="slidenum">
              <a:rPr lang="es-MX" smtClean="0"/>
              <a:t>1</a:t>
            </a:fld>
            <a:endParaRPr lang="es-MX"/>
          </a:p>
        </p:txBody>
      </p:sp>
    </p:spTree>
    <p:extLst>
      <p:ext uri="{BB962C8B-B14F-4D97-AF65-F5344CB8AC3E}">
        <p14:creationId xmlns:p14="http://schemas.microsoft.com/office/powerpoint/2010/main" val="247065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MX" dirty="0"/>
          </a:p>
          <a:p>
            <a:endParaRPr lang="es-MX" dirty="0"/>
          </a:p>
        </p:txBody>
      </p:sp>
      <p:sp>
        <p:nvSpPr>
          <p:cNvPr id="4" name="Marcador de número de diapositiva 3"/>
          <p:cNvSpPr>
            <a:spLocks noGrp="1"/>
          </p:cNvSpPr>
          <p:nvPr>
            <p:ph type="sldNum" sz="quarter" idx="5"/>
          </p:nvPr>
        </p:nvSpPr>
        <p:spPr/>
        <p:txBody>
          <a:bodyPr/>
          <a:lstStyle/>
          <a:p>
            <a:fld id="{FE5FCDD3-39DB-4D17-8DD5-00413EDF23BB}" type="slidenum">
              <a:rPr lang="es-MX" smtClean="0"/>
              <a:t>2</a:t>
            </a:fld>
            <a:endParaRPr lang="es-MX"/>
          </a:p>
        </p:txBody>
      </p:sp>
    </p:spTree>
    <p:extLst>
      <p:ext uri="{BB962C8B-B14F-4D97-AF65-F5344CB8AC3E}">
        <p14:creationId xmlns:p14="http://schemas.microsoft.com/office/powerpoint/2010/main" val="210281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t>To propose a local hydrogeological model for the Santa Catarina 3A Well, by analyzing and characterizing the lithology where water is flowing from the formation to the well, as well as the physical and chemical characteristics of the water present in these units.</a:t>
            </a:r>
          </a:p>
          <a:p>
            <a:endParaRPr lang="es-MX" dirty="0"/>
          </a:p>
        </p:txBody>
      </p:sp>
      <p:sp>
        <p:nvSpPr>
          <p:cNvPr id="4" name="Marcador de número de diapositiva 3"/>
          <p:cNvSpPr>
            <a:spLocks noGrp="1"/>
          </p:cNvSpPr>
          <p:nvPr>
            <p:ph type="sldNum" sz="quarter" idx="5"/>
          </p:nvPr>
        </p:nvSpPr>
        <p:spPr/>
        <p:txBody>
          <a:bodyPr/>
          <a:lstStyle/>
          <a:p>
            <a:fld id="{FE5FCDD3-39DB-4D17-8DD5-00413EDF23BB}" type="slidenum">
              <a:rPr lang="es-MX" smtClean="0"/>
              <a:t>3</a:t>
            </a:fld>
            <a:endParaRPr lang="es-MX"/>
          </a:p>
        </p:txBody>
      </p:sp>
    </p:spTree>
    <p:extLst>
      <p:ext uri="{BB962C8B-B14F-4D97-AF65-F5344CB8AC3E}">
        <p14:creationId xmlns:p14="http://schemas.microsoft.com/office/powerpoint/2010/main" val="52574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n"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Well test</a:t>
            </a:r>
            <a:r>
              <a:rPr lang="en"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from September 1 to 4, 2017 </a:t>
            </a:r>
          </a:p>
          <a:p>
            <a:pPr marL="285750" indent="-285750">
              <a:buFont typeface="Arial" panose="020B0604020202020204" pitchFamily="34" charset="0"/>
              <a:buChar char="•"/>
            </a:pPr>
            <a:r>
              <a:rPr lang="en"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2 recoveries and 8 steps</a:t>
            </a:r>
          </a:p>
          <a:p>
            <a:pPr marL="285750" indent="-285750">
              <a:buFont typeface="Arial" panose="020B0604020202020204" pitchFamily="34" charset="0"/>
              <a:buChar char="•"/>
            </a:pPr>
            <a:r>
              <a:rPr lang="en"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Chloride or- sodium sulfate</a:t>
            </a:r>
          </a:p>
          <a:p>
            <a:pPr marL="285750" indent="-285750">
              <a:buFont typeface="Arial" panose="020B0604020202020204" pitchFamily="34" charset="0"/>
              <a:buChar char="•"/>
            </a:pPr>
            <a:r>
              <a:rPr lang="en" sz="1200" b="1" dirty="0">
                <a:solidFill>
                  <a:schemeClr val="tx1">
                    <a:lumMod val="75000"/>
                    <a:lumOff val="25000"/>
                  </a:schemeClr>
                </a:solidFill>
              </a:rPr>
              <a:t>Rainwater infiltration</a:t>
            </a:r>
          </a:p>
          <a:p>
            <a:pPr marL="285750" indent="-285750">
              <a:buFont typeface="Arial" panose="020B0604020202020204" pitchFamily="34" charset="0"/>
              <a:buChar char="•"/>
            </a:pPr>
            <a:r>
              <a:rPr lang="en" sz="1200" b="1" dirty="0">
                <a:solidFill>
                  <a:schemeClr val="tx1">
                    <a:lumMod val="75000"/>
                    <a:lumOff val="25000"/>
                  </a:schemeClr>
                </a:solidFill>
              </a:rPr>
              <a:t>Similar recharge altitude</a:t>
            </a:r>
          </a:p>
          <a:p>
            <a:pPr marL="285750" indent="-285750">
              <a:buFont typeface="Arial" panose="020B0604020202020204" pitchFamily="34" charset="0"/>
              <a:buChar char="•"/>
            </a:pPr>
            <a:endParaRPr lang="en"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10"/>
          </p:nvPr>
        </p:nvSpPr>
        <p:spPr/>
        <p:txBody>
          <a:bodyPr/>
          <a:lstStyle/>
          <a:p>
            <a:fld id="{FE5FCDD3-39DB-4D17-8DD5-00413EDF23BB}" type="slidenum">
              <a:rPr lang="es-MX" smtClean="0"/>
              <a:t>5</a:t>
            </a:fld>
            <a:endParaRPr lang="es-MX"/>
          </a:p>
        </p:txBody>
      </p:sp>
    </p:spTree>
    <p:extLst>
      <p:ext uri="{BB962C8B-B14F-4D97-AF65-F5344CB8AC3E}">
        <p14:creationId xmlns:p14="http://schemas.microsoft.com/office/powerpoint/2010/main" val="117744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After the analysis of the records, they are considered as saturated intervals of 895 to 990 [md] and from 1346 to 1767 [md]; However, the well screen is from 1168.31 [md], so it is presumed that the water being extracted from the well comes from approximately 1346 [md]. </a:t>
            </a:r>
            <a:endParaRPr lang="es-MX"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10"/>
          </p:nvPr>
        </p:nvSpPr>
        <p:spPr/>
        <p:txBody>
          <a:bodyPr/>
          <a:lstStyle/>
          <a:p>
            <a:fld id="{FE5FCDD3-39DB-4D17-8DD5-00413EDF23BB}" type="slidenum">
              <a:rPr lang="es-MX" smtClean="0"/>
              <a:t>7</a:t>
            </a:fld>
            <a:endParaRPr lang="es-MX"/>
          </a:p>
        </p:txBody>
      </p:sp>
    </p:spTree>
    <p:extLst>
      <p:ext uri="{BB962C8B-B14F-4D97-AF65-F5344CB8AC3E}">
        <p14:creationId xmlns:p14="http://schemas.microsoft.com/office/powerpoint/2010/main" val="3470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n" b="1" dirty="0">
                    <a:latin typeface="Calibri" panose="020F0502020204030204" pitchFamily="34" charset="0"/>
                    <a:ea typeface="Times New Roman" panose="02020603050405020304" pitchFamily="18" charset="0"/>
                    <a:cs typeface="Times New Roman" panose="02020603050405020304" pitchFamily="18" charset="0"/>
                  </a:rPr>
                  <a:t>Both results</a:t>
                </a:r>
                <a:r>
                  <a:rPr lang="en" b="1" baseline="0" dirty="0">
                    <a:latin typeface="Calibri" panose="020F0502020204030204" pitchFamily="34" charset="0"/>
                    <a:ea typeface="Times New Roman" panose="02020603050405020304" pitchFamily="18" charset="0"/>
                    <a:cs typeface="Times New Roman" panose="02020603050405020304" pitchFamily="18" charset="0"/>
                  </a:rPr>
                  <a:t> have </a:t>
                </a:r>
                <a:r>
                  <a:rPr lang="en" b="1" dirty="0">
                    <a:latin typeface="Calibri" panose="020F0502020204030204" pitchFamily="34" charset="0"/>
                    <a:ea typeface="Times New Roman" panose="02020603050405020304" pitchFamily="18" charset="0"/>
                    <a:cs typeface="Times New Roman" panose="02020603050405020304" pitchFamily="18" charset="0"/>
                  </a:rPr>
                  <a:t>corresponding values with fractured igneous rocks, which leads us to think that the estimation of parameters was carried out adequately.</a:t>
                </a:r>
                <a14:m>
                  <m:oMath xmlns:m="http://schemas.openxmlformats.org/officeDocument/2006/math">
                    <m:acc>
                      <m:accPr>
                        <m:chr m:val="̅"/>
                        <m:ctrlPr>
                          <a:rPr lang="es-MX" b="1"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MX" b="1" i="1">
                            <a:effectLst/>
                            <a:latin typeface="Cambria Math" panose="02040503050406030204" pitchFamily="18" charset="0"/>
                            <a:ea typeface="Times New Roman" panose="02020603050405020304" pitchFamily="18" charset="0"/>
                            <a:cs typeface="Times New Roman" panose="02020603050405020304" pitchFamily="18" charset="0"/>
                          </a:rPr>
                          <m:t>𝑲</m:t>
                        </m:r>
                      </m:e>
                    </m:acc>
                    <m:acc>
                      <m:accPr>
                        <m:chr m:val="̅"/>
                        <m:ctrlPr>
                          <a:rPr lang="es-MX" b="1"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s-MX"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MX" b="1" i="1">
                                <a:effectLst/>
                                <a:latin typeface="Cambria Math" panose="02040503050406030204" pitchFamily="18" charset="0"/>
                                <a:ea typeface="Calibri" panose="020F0502020204030204" pitchFamily="34" charset="0"/>
                                <a:cs typeface="Times New Roman" panose="02020603050405020304" pitchFamily="18" charset="0"/>
                              </a:rPr>
                              <m:t>𝑺</m:t>
                            </m:r>
                          </m:e>
                          <m:sub>
                            <m:r>
                              <a:rPr lang="es-MX" b="1" i="1">
                                <a:effectLst/>
                                <a:latin typeface="Cambria Math" panose="02040503050406030204" pitchFamily="18" charset="0"/>
                                <a:ea typeface="Calibri" panose="020F0502020204030204" pitchFamily="34" charset="0"/>
                                <a:cs typeface="Times New Roman" panose="02020603050405020304" pitchFamily="18" charset="0"/>
                              </a:rPr>
                              <m:t>𝒔</m:t>
                            </m:r>
                          </m:sub>
                        </m:sSub>
                      </m:e>
                    </m:acc>
                  </m:oMath>
                </a14:m>
                <a:endParaRPr lang="es-MX" dirty="0"/>
              </a:p>
            </p:txBody>
          </p:sp>
        </mc:Choice>
        <mc:Fallback xmlns="">
          <p:sp>
            <p:nvSpPr>
              <p:cNvPr id="3" name="Marcador de notas 2"/>
              <p:cNvSpPr>
                <a:spLocks noGrp="1"/>
              </p:cNvSpPr>
              <p:nvPr>
                <p:ph type="body" idx="1"/>
              </p:nvPr>
            </p:nvSpPr>
            <p:spPr/>
            <p:txBody>
              <a:bodyPr/>
              <a:lstStyle/>
              <a:p>
                <a:r>
                  <a:rPr lang="en" b="1" dirty="0" smtClean="0">
                    <a:latin typeface="Calibri" panose="020F0502020204030204" pitchFamily="34" charset="0"/>
                    <a:ea typeface="Times New Roman" panose="02020603050405020304" pitchFamily="18" charset="0"/>
                    <a:cs typeface="Times New Roman" panose="02020603050405020304" pitchFamily="18" charset="0"/>
                  </a:rPr>
                  <a:t>Both results</a:t>
                </a:r>
                <a:r>
                  <a:rPr lang="en" b="1" baseline="0" dirty="0" smtClean="0">
                    <a:latin typeface="Calibri" panose="020F0502020204030204" pitchFamily="34" charset="0"/>
                    <a:ea typeface="Times New Roman" panose="02020603050405020304" pitchFamily="18" charset="0"/>
                    <a:cs typeface="Times New Roman" panose="02020603050405020304" pitchFamily="18" charset="0"/>
                  </a:rPr>
                  <a:t> have </a:t>
                </a:r>
                <a:r>
                  <a:rPr lang="en" b="1" dirty="0" smtClean="0">
                    <a:latin typeface="Calibri" panose="020F0502020204030204" pitchFamily="34" charset="0"/>
                    <a:ea typeface="Times New Roman" panose="02020603050405020304" pitchFamily="18" charset="0"/>
                    <a:cs typeface="Times New Roman" panose="02020603050405020304" pitchFamily="18" charset="0"/>
                  </a:rPr>
                  <a:t>corresponding values with fractured igneous rocks, which leads us to think that the estimation of parameters was carried out adequately.</a:t>
                </a:r>
                <a:r>
                  <a:rPr lang="es-MX" b="1" i="0">
                    <a:effectLst/>
                    <a:latin typeface="Cambria Math" panose="02040503050406030204" pitchFamily="18" charset="0"/>
                    <a:ea typeface="Times New Roman" panose="02020603050405020304" pitchFamily="18" charset="0"/>
                    <a:cs typeface="Times New Roman" panose="02020603050405020304" pitchFamily="18" charset="0"/>
                  </a:rPr>
                  <a:t>𝑲 ̅</a:t>
                </a:r>
                <a:r>
                  <a:rPr lang="es-MX" b="1" i="0">
                    <a:effectLst/>
                    <a:latin typeface="Cambria Math" panose="02040503050406030204" pitchFamily="18" charset="0"/>
                    <a:ea typeface="Calibri" panose="020F0502020204030204" pitchFamily="34" charset="0"/>
                    <a:cs typeface="Times New Roman" panose="02020603050405020304" pitchFamily="18" charset="0"/>
                  </a:rPr>
                  <a:t>(𝑺_𝒔 ) ̅</a:t>
                </a:r>
                <a:endParaRPr lang="es-MX" dirty="0"/>
              </a:p>
            </p:txBody>
          </p:sp>
        </mc:Fallback>
      </mc:AlternateContent>
      <p:sp>
        <p:nvSpPr>
          <p:cNvPr id="4" name="Marcador de número de diapositiva 3"/>
          <p:cNvSpPr>
            <a:spLocks noGrp="1"/>
          </p:cNvSpPr>
          <p:nvPr>
            <p:ph type="sldNum" sz="quarter" idx="5"/>
          </p:nvPr>
        </p:nvSpPr>
        <p:spPr/>
        <p:txBody>
          <a:bodyPr/>
          <a:lstStyle/>
          <a:p>
            <a:fld id="{FE5FCDD3-39DB-4D17-8DD5-00413EDF23BB}" type="slidenum">
              <a:rPr lang="es-MX" smtClean="0"/>
              <a:t>8</a:t>
            </a:fld>
            <a:endParaRPr lang="es-MX"/>
          </a:p>
        </p:txBody>
      </p:sp>
    </p:spTree>
    <p:extLst>
      <p:ext uri="{BB962C8B-B14F-4D97-AF65-F5344CB8AC3E}">
        <p14:creationId xmlns:p14="http://schemas.microsoft.com/office/powerpoint/2010/main" val="354324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
              <a:t>Click to modify the title style of the pattern</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
              <a:t>Click to modify the subtitle style of the pattern</a:t>
            </a:r>
            <a:endParaRPr lang="en-US"/>
          </a:p>
        </p:txBody>
      </p:sp>
      <p:sp>
        <p:nvSpPr>
          <p:cNvPr id="4" name="Date Placeholder 3"/>
          <p:cNvSpPr>
            <a:spLocks noGrp="1"/>
          </p:cNvSpPr>
          <p:nvPr>
            <p:ph type="dt" sz="half" idx="10"/>
          </p:nvPr>
        </p:nvSpPr>
        <p:spPr/>
        <p:txBody>
          <a:bodyPr/>
          <a:lstStyle/>
          <a:p>
            <a:fld id="{00DC0674-6603-4FD4-89D8-12C963B5443D}" type="datetime1">
              <a:rPr lang="es-MX" smtClean="0"/>
              <a:t>29/04/2025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C0DEEA-870B-4626-99F8-3597ACEA9DDB}"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1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Click to modify the title style of the pattern</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Date Placeholder 3"/>
          <p:cNvSpPr>
            <a:spLocks noGrp="1"/>
          </p:cNvSpPr>
          <p:nvPr>
            <p:ph type="dt" sz="half" idx="10"/>
          </p:nvPr>
        </p:nvSpPr>
        <p:spPr/>
        <p:txBody>
          <a:bodyPr/>
          <a:lstStyle/>
          <a:p>
            <a:fld id="{87A2B8B5-5ACE-4E8D-950B-858E9348BA81}" type="datetime1">
              <a:rPr lang="es-MX" smtClean="0"/>
              <a:t>29/04/2025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399612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
              <a:t>Click to modify the title style of the pattern</a:t>
            </a:r>
            <a:endParaRPr lang="en-US"/>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Date Placeholder 3"/>
          <p:cNvSpPr>
            <a:spLocks noGrp="1"/>
          </p:cNvSpPr>
          <p:nvPr>
            <p:ph type="dt" sz="half" idx="10"/>
          </p:nvPr>
        </p:nvSpPr>
        <p:spPr/>
        <p:txBody>
          <a:bodyPr/>
          <a:lstStyle/>
          <a:p>
            <a:fld id="{B5C911A1-1DE2-4436-BB01-B58C3600F892}" type="datetime1">
              <a:rPr lang="es-MX" smtClean="0"/>
              <a:t>29/04/2025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364011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Click to modify the title style of the pattern</a:t>
            </a:r>
            <a:endParaRPr lang="en-US"/>
          </a:p>
        </p:txBody>
      </p:sp>
      <p:sp>
        <p:nvSpPr>
          <p:cNvPr id="3" name="Content Placeholder 2"/>
          <p:cNvSpPr>
            <a:spLocks noGrp="1"/>
          </p:cNvSpPr>
          <p:nvPr>
            <p:ph idx="1"/>
          </p:nvPr>
        </p:nvSpPr>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Date Placeholder 3"/>
          <p:cNvSpPr>
            <a:spLocks noGrp="1"/>
          </p:cNvSpPr>
          <p:nvPr>
            <p:ph type="dt" sz="half" idx="10"/>
          </p:nvPr>
        </p:nvSpPr>
        <p:spPr/>
        <p:txBody>
          <a:bodyPr/>
          <a:lstStyle/>
          <a:p>
            <a:fld id="{7F918B03-9DBE-43A0-9767-9C0C6CBBA773}" type="datetime1">
              <a:rPr lang="es-MX" smtClean="0"/>
              <a:t>29/04/2025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278469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
              <a:t>Click to modify the title style of the pattern</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
              <a:t>Click to modify the text styles of the pattern</a:t>
            </a:r>
          </a:p>
        </p:txBody>
      </p:sp>
      <p:sp>
        <p:nvSpPr>
          <p:cNvPr id="4" name="Date Placeholder 3"/>
          <p:cNvSpPr>
            <a:spLocks noGrp="1"/>
          </p:cNvSpPr>
          <p:nvPr>
            <p:ph type="dt" sz="half" idx="10"/>
          </p:nvPr>
        </p:nvSpPr>
        <p:spPr/>
        <p:txBody>
          <a:bodyPr/>
          <a:lstStyle/>
          <a:p>
            <a:fld id="{72C2F52F-15CA-4234-A45A-A4CE5F8678B6}" type="datetime1">
              <a:rPr lang="es-MX" smtClean="0"/>
              <a:t>29/04/2025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C0DEEA-870B-4626-99F8-3597ACEA9DDB}"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46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
              <a:t>Click to modify the title style of the pattern</a:t>
            </a:r>
            <a:endParaRPr lang="en-US"/>
          </a:p>
        </p:txBody>
      </p:sp>
      <p:sp>
        <p:nvSpPr>
          <p:cNvPr id="3" name="Content Placeholder 2"/>
          <p:cNvSpPr>
            <a:spLocks noGrp="1"/>
          </p:cNvSpPr>
          <p:nvPr>
            <p:ph sz="half" idx="1"/>
          </p:nvPr>
        </p:nvSpPr>
        <p:spPr>
          <a:xfrm>
            <a:off x="1097280" y="1845734"/>
            <a:ext cx="4937760" cy="4023359"/>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5" name="Date Placeholder 4"/>
          <p:cNvSpPr>
            <a:spLocks noGrp="1"/>
          </p:cNvSpPr>
          <p:nvPr>
            <p:ph type="dt" sz="half" idx="10"/>
          </p:nvPr>
        </p:nvSpPr>
        <p:spPr/>
        <p:txBody>
          <a:bodyPr/>
          <a:lstStyle/>
          <a:p>
            <a:fld id="{BC8E77FC-9D1D-40E8-B74B-32608FE559F5}" type="datetime1">
              <a:rPr lang="es-MX" smtClean="0"/>
              <a:t>29/04/2025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326991892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
              <a:t>Click to modify the title style of the pattern</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modify the text styles of the pattern</a:t>
            </a:r>
          </a:p>
        </p:txBody>
      </p:sp>
      <p:sp>
        <p:nvSpPr>
          <p:cNvPr id="4" name="Content Placeholder 3"/>
          <p:cNvSpPr>
            <a:spLocks noGrp="1"/>
          </p:cNvSpPr>
          <p:nvPr>
            <p:ph sz="half" idx="2"/>
          </p:nvPr>
        </p:nvSpPr>
        <p:spPr>
          <a:xfrm>
            <a:off x="1097280" y="2582335"/>
            <a:ext cx="4937760" cy="3286760"/>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modify the text styles of the pattern</a:t>
            </a:r>
          </a:p>
        </p:txBody>
      </p:sp>
      <p:sp>
        <p:nvSpPr>
          <p:cNvPr id="6" name="Content Placeholder 5"/>
          <p:cNvSpPr>
            <a:spLocks noGrp="1"/>
          </p:cNvSpPr>
          <p:nvPr>
            <p:ph sz="quarter" idx="4"/>
          </p:nvPr>
        </p:nvSpPr>
        <p:spPr>
          <a:xfrm>
            <a:off x="6217920" y="2582334"/>
            <a:ext cx="4937760" cy="3286760"/>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7" name="Date Placeholder 6"/>
          <p:cNvSpPr>
            <a:spLocks noGrp="1"/>
          </p:cNvSpPr>
          <p:nvPr>
            <p:ph type="dt" sz="half" idx="10"/>
          </p:nvPr>
        </p:nvSpPr>
        <p:spPr/>
        <p:txBody>
          <a:bodyPr/>
          <a:lstStyle/>
          <a:p>
            <a:fld id="{370C57C0-1970-43DC-AC5E-54E3AC6E6A87}" type="datetime1">
              <a:rPr lang="es-MX" smtClean="0"/>
              <a:t>29/04/2025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21964697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Click to modify the title style of the pattern</a:t>
            </a:r>
            <a:endParaRPr lang="en-US"/>
          </a:p>
        </p:txBody>
      </p:sp>
      <p:sp>
        <p:nvSpPr>
          <p:cNvPr id="3" name="Date Placeholder 2"/>
          <p:cNvSpPr>
            <a:spLocks noGrp="1"/>
          </p:cNvSpPr>
          <p:nvPr>
            <p:ph type="dt" sz="half" idx="10"/>
          </p:nvPr>
        </p:nvSpPr>
        <p:spPr/>
        <p:txBody>
          <a:bodyPr/>
          <a:lstStyle/>
          <a:p>
            <a:fld id="{B1C4444E-A4C0-430F-974F-0CF5C8A93B6A}" type="datetime1">
              <a:rPr lang="es-MX" smtClean="0"/>
              <a:t>29/04/2025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380268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A5DD0CF-E040-4F93-9D14-978657721187}" type="datetime1">
              <a:rPr lang="es-MX" smtClean="0"/>
              <a:t>29/04/2025</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128581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
              <a:t>Click to modify the title style of the pattern</a:t>
            </a:r>
            <a:endParaRPr lang="en-US"/>
          </a:p>
        </p:txBody>
      </p:sp>
      <p:sp>
        <p:nvSpPr>
          <p:cNvPr id="3" name="Content Placeholder 2"/>
          <p:cNvSpPr>
            <a:spLocks noGrp="1"/>
          </p:cNvSpPr>
          <p:nvPr>
            <p:ph idx="1"/>
          </p:nvPr>
        </p:nvSpPr>
        <p:spPr>
          <a:xfrm>
            <a:off x="4800600" y="731520"/>
            <a:ext cx="6492240" cy="5257800"/>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
              <a:t>Click to modify the text styles of the pattern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3C99424-C2A1-4EE5-A6ED-DD0CAFBFBDE7}" type="datetime1">
              <a:rPr lang="es-MX" smtClean="0"/>
              <a:t>29/04/2025</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8C0DEEA-870B-4626-99F8-3597ACEA9DDB}" type="slidenum">
              <a:rPr lang="es-MX" smtClean="0"/>
              <a:t>‹Nº›</a:t>
            </a:fld>
            <a:endParaRPr lang="es-MX"/>
          </a:p>
        </p:txBody>
      </p:sp>
    </p:spTree>
    <p:extLst>
      <p:ext uri="{BB962C8B-B14F-4D97-AF65-F5344CB8AC3E}">
        <p14:creationId xmlns:p14="http://schemas.microsoft.com/office/powerpoint/2010/main" val="12112735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
              <a:t>Click to modify the title style of the pattern</a:t>
            </a:r>
            <a:endParaRPr lang="en-US"/>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
              <a:t>Click the icon to add an image</a:t>
            </a:r>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
              <a:t>Click to modify the text styles of the pattern</a:t>
            </a:r>
          </a:p>
        </p:txBody>
      </p:sp>
      <p:sp>
        <p:nvSpPr>
          <p:cNvPr id="5" name="Date Placeholder 4"/>
          <p:cNvSpPr>
            <a:spLocks noGrp="1"/>
          </p:cNvSpPr>
          <p:nvPr>
            <p:ph type="dt" sz="half" idx="10"/>
          </p:nvPr>
        </p:nvSpPr>
        <p:spPr/>
        <p:txBody>
          <a:bodyPr/>
          <a:lstStyle/>
          <a:p>
            <a:fld id="{88E34821-FA81-4ACA-A42E-DBF3F9DB5150}" type="datetime1">
              <a:rPr lang="es-MX" smtClean="0"/>
              <a:t>29/04/2025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8C0DEEA-870B-4626-99F8-3597ACEA9DDB}" type="slidenum">
              <a:rPr lang="es-MX" smtClean="0"/>
              <a:t>‹Nº›</a:t>
            </a:fld>
            <a:endParaRPr lang="es-MX"/>
          </a:p>
        </p:txBody>
      </p:sp>
    </p:spTree>
    <p:extLst>
      <p:ext uri="{BB962C8B-B14F-4D97-AF65-F5344CB8AC3E}">
        <p14:creationId xmlns:p14="http://schemas.microsoft.com/office/powerpoint/2010/main" val="13857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
              <a:t>Click to modify the title style of the pattern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EEC87C9-84B0-4092-9DFC-F91C106E27F4}" type="datetime1">
              <a:rPr lang="es-MX" smtClean="0"/>
              <a:t>29/04/2025</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8C0DEEA-870B-4626-99F8-3597ACEA9DDB}" type="slidenum">
              <a:rPr lang="es-MX" smtClean="0"/>
              <a:t>‹Nº›</a:t>
            </a:fld>
            <a:endParaRPr lang="es-MX"/>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3785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5.jpeg"/><Relationship Id="rId5" Type="http://schemas.openxmlformats.org/officeDocument/2006/relationships/diagramColors" Target="../diagrams/colors1.xml"/><Relationship Id="rId10" Type="http://schemas.openxmlformats.org/officeDocument/2006/relationships/image" Target="../media/image14.png"/><Relationship Id="rId4" Type="http://schemas.openxmlformats.org/officeDocument/2006/relationships/diagramQuickStyle" Target="../diagrams/quickStyle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49" y="280862"/>
            <a:ext cx="1269279" cy="124812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728661" y="1232723"/>
            <a:ext cx="10734675" cy="1981878"/>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10000"/>
              </a:lnSpc>
            </a:pPr>
            <a:r>
              <a:rPr lang="en" sz="4900" dirty="0">
                <a:latin typeface="Segoe UI Semibold" panose="020B0702040204020203" pitchFamily="34" charset="0"/>
                <a:cs typeface="Segoe UI Semibold" panose="020B0702040204020203" pitchFamily="34" charset="0"/>
              </a:rPr>
              <a:t>Deep flow behavior and the critical zone in a deep well: A hydrogeological study in Mexico City</a:t>
            </a:r>
            <a:endParaRPr lang="es-MX" b="1" dirty="0">
              <a:latin typeface="Segoe UI Semibold" panose="020B0702040204020203" pitchFamily="34" charset="0"/>
              <a:cs typeface="Segoe UI Semibold" panose="020B0702040204020203" pitchFamily="34" charset="0"/>
            </a:endParaRPr>
          </a:p>
        </p:txBody>
      </p:sp>
      <p:sp>
        <p:nvSpPr>
          <p:cNvPr id="8" name="Subtítulo 4"/>
          <p:cNvSpPr txBox="1">
            <a:spLocks/>
          </p:cNvSpPr>
          <p:nvPr/>
        </p:nvSpPr>
        <p:spPr>
          <a:xfrm>
            <a:off x="1644073" y="3214601"/>
            <a:ext cx="8168326" cy="22373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 sz="2400" b="1" i="0" dirty="0">
                <a:solidFill>
                  <a:srgbClr val="212529"/>
                </a:solidFill>
                <a:effectLst/>
                <a:latin typeface="Open Sans" panose="020B0606030504020204" pitchFamily="34" charset="0"/>
              </a:rPr>
              <a:t>Zaida Martínez Casas</a:t>
            </a:r>
            <a:endParaRPr lang="es-MX" sz="2400" dirty="0">
              <a:solidFill>
                <a:srgbClr val="212529"/>
              </a:solidFill>
              <a:latin typeface="Open Sans" panose="020B0606030504020204" pitchFamily="34" charset="0"/>
            </a:endParaRPr>
          </a:p>
          <a:p>
            <a:pPr algn="ctr"/>
            <a:r>
              <a:rPr lang="en" sz="2400" b="0" i="0" dirty="0">
                <a:solidFill>
                  <a:srgbClr val="212529"/>
                </a:solidFill>
                <a:effectLst/>
                <a:latin typeface="Open Sans" panose="020B0606030504020204" pitchFamily="34" charset="0"/>
              </a:rPr>
              <a:t> Eric Morales Casique</a:t>
            </a:r>
          </a:p>
          <a:p>
            <a:pPr algn="ctr"/>
            <a:r>
              <a:rPr lang="en" sz="2400" b="0" i="0" dirty="0">
                <a:solidFill>
                  <a:srgbClr val="212529"/>
                </a:solidFill>
                <a:effectLst/>
                <a:latin typeface="Open Sans" panose="020B0606030504020204" pitchFamily="34" charset="0"/>
              </a:rPr>
              <a:t>Selene Olea Olea</a:t>
            </a:r>
            <a:endParaRPr lang="es-MX" sz="2400" dirty="0">
              <a:solidFill>
                <a:srgbClr val="212529"/>
              </a:solidFill>
              <a:latin typeface="Open Sans" panose="020B0606030504020204" pitchFamily="34" charset="0"/>
            </a:endParaRPr>
          </a:p>
          <a:p>
            <a:pPr algn="ctr"/>
            <a:r>
              <a:rPr lang="en" sz="2400" b="0" i="0" dirty="0">
                <a:solidFill>
                  <a:srgbClr val="212529"/>
                </a:solidFill>
                <a:effectLst/>
                <a:latin typeface="Open Sans" panose="020B0606030504020204" pitchFamily="34" charset="0"/>
              </a:rPr>
              <a:t>Jose Luis Lezama Campos</a:t>
            </a:r>
          </a:p>
          <a:p>
            <a:pPr algn="ctr"/>
            <a:r>
              <a:rPr lang="en" b="1" dirty="0">
                <a:solidFill>
                  <a:schemeClr val="accent2">
                    <a:lumMod val="75000"/>
                  </a:schemeClr>
                </a:solidFill>
                <a:effectLst>
                  <a:outerShdw blurRad="38100" dist="38100" dir="2700000" algn="tl">
                    <a:srgbClr val="000000">
                      <a:alpha val="43137"/>
                    </a:srgbClr>
                  </a:outerShdw>
                </a:effectLst>
                <a:latin typeface="Open Sans" panose="020B0606030504020204" pitchFamily="34" charset="0"/>
                <a:cs typeface="Segoe UI Semibold" panose="020B0702040204020203" pitchFamily="34" charset="0"/>
              </a:rPr>
              <a:t>Geology Institute</a:t>
            </a:r>
          </a:p>
          <a:p>
            <a:pPr algn="ctr"/>
            <a:r>
              <a:rPr lang="en" b="1" dirty="0">
                <a:solidFill>
                  <a:schemeClr val="accent2">
                    <a:lumMod val="75000"/>
                  </a:schemeClr>
                </a:solidFill>
                <a:effectLst>
                  <a:outerShdw blurRad="38100" dist="38100" dir="2700000" algn="tl">
                    <a:srgbClr val="000000">
                      <a:alpha val="43137"/>
                    </a:srgbClr>
                  </a:outerShdw>
                </a:effectLst>
                <a:latin typeface="Open Sans" panose="020B0606030504020204" pitchFamily="34" charset="0"/>
                <a:cs typeface="Segoe UI Semibold" panose="020B0702040204020203" pitchFamily="34" charset="0"/>
              </a:rPr>
              <a:t> National Autonomus University of Mexico</a:t>
            </a:r>
            <a:endParaRPr lang="es-MX" sz="2400" b="1" dirty="0">
              <a:solidFill>
                <a:schemeClr val="accent2">
                  <a:lumMod val="75000"/>
                </a:schemeClr>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ctr"/>
            <a:endParaRPr lang="es-MX" sz="2800" b="1" dirty="0">
              <a:solidFill>
                <a:schemeClr val="accent2">
                  <a:lumMod val="75000"/>
                </a:schemeClr>
              </a:solidFill>
              <a:effectLst>
                <a:outerShdw blurRad="38100" dist="38100" dir="2700000" algn="tl">
                  <a:srgbClr val="000000">
                    <a:alpha val="43137"/>
                  </a:srgbClr>
                </a:outerShdw>
              </a:effectLst>
            </a:endParaRPr>
          </a:p>
        </p:txBody>
      </p:sp>
      <p:sp>
        <p:nvSpPr>
          <p:cNvPr id="9" name="Subtítulo 4"/>
          <p:cNvSpPr txBox="1">
            <a:spLocks/>
          </p:cNvSpPr>
          <p:nvPr/>
        </p:nvSpPr>
        <p:spPr>
          <a:xfrm>
            <a:off x="-51766" y="6446533"/>
            <a:ext cx="2053987" cy="50805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None/>
            </a:pPr>
            <a:r>
              <a:rPr lang="en" sz="2400">
                <a:solidFill>
                  <a:schemeClr val="bg1"/>
                </a:solidFill>
              </a:rPr>
              <a:t>April 30, 2025</a:t>
            </a:r>
          </a:p>
        </p:txBody>
      </p:sp>
      <p:sp>
        <p:nvSpPr>
          <p:cNvPr id="2" name="Marcador de número de diapositiva 1"/>
          <p:cNvSpPr>
            <a:spLocks noGrp="1"/>
          </p:cNvSpPr>
          <p:nvPr>
            <p:ph type="sldNum" sz="quarter" idx="12"/>
          </p:nvPr>
        </p:nvSpPr>
        <p:spPr/>
        <p:txBody>
          <a:bodyPr/>
          <a:lstStyle/>
          <a:p>
            <a:fld id="{18C0DEEA-870B-4626-99F8-3597ACEA9DDB}" type="slidenum">
              <a:rPr lang="es-MX" smtClean="0"/>
              <a:t>1</a:t>
            </a:fld>
            <a:endParaRPr lang="es-MX"/>
          </a:p>
        </p:txBody>
      </p:sp>
      <p:pic>
        <p:nvPicPr>
          <p:cNvPr id="5" name="Imagen 4" descr="QR code&#10;&#10;AI-generated content may be incorrect.">
            <a:extLst>
              <a:ext uri="{FF2B5EF4-FFF2-40B4-BE49-F238E27FC236}">
                <a16:creationId xmlns:a16="http://schemas.microsoft.com/office/drawing/2014/main" id="{ADA0663C-0824-DC69-0FA0-18AA98A5B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947" y="4640431"/>
            <a:ext cx="1333333" cy="1333333"/>
          </a:xfrm>
          <a:prstGeom prst="rect">
            <a:avLst/>
          </a:prstGeom>
        </p:spPr>
      </p:pic>
      <p:sp>
        <p:nvSpPr>
          <p:cNvPr id="6" name="Subtítulo 4">
            <a:extLst>
              <a:ext uri="{FF2B5EF4-FFF2-40B4-BE49-F238E27FC236}">
                <a16:creationId xmlns:a16="http://schemas.microsoft.com/office/drawing/2014/main" id="{5E919F50-0FBF-CBD4-0B4E-AA468A3C72CB}"/>
              </a:ext>
            </a:extLst>
          </p:cNvPr>
          <p:cNvSpPr txBox="1">
            <a:spLocks/>
          </p:cNvSpPr>
          <p:nvPr/>
        </p:nvSpPr>
        <p:spPr>
          <a:xfrm>
            <a:off x="10396947" y="4132377"/>
            <a:ext cx="1269279" cy="50805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 sz="2400" err="1">
                <a:solidFill>
                  <a:schemeClr val="tx1"/>
                </a:solidFill>
              </a:rPr>
              <a:t>Abstract:</a:t>
            </a:r>
          </a:p>
        </p:txBody>
      </p:sp>
      <p:pic>
        <p:nvPicPr>
          <p:cNvPr id="13" name="Gráfico 12">
            <a:extLst>
              <a:ext uri="{FF2B5EF4-FFF2-40B4-BE49-F238E27FC236}">
                <a16:creationId xmlns:a16="http://schemas.microsoft.com/office/drawing/2014/main" id="{E2CFC784-6AA3-C809-2104-8DCBE239DE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7566" y="245579"/>
            <a:ext cx="3619500" cy="942975"/>
          </a:xfrm>
          <a:prstGeom prst="rect">
            <a:avLst/>
          </a:prstGeom>
        </p:spPr>
      </p:pic>
      <p:pic>
        <p:nvPicPr>
          <p:cNvPr id="1026" name="Picture 2">
            <a:extLst>
              <a:ext uri="{FF2B5EF4-FFF2-40B4-BE49-F238E27FC236}">
                <a16:creationId xmlns:a16="http://schemas.microsoft.com/office/drawing/2014/main" id="{36EAA2DF-64CA-6336-B1C3-7843ED99F9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44" y="310916"/>
            <a:ext cx="1058235" cy="118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9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E23C7CC-6413-4BE2-8BDD-C76F33ECA03D}"/>
              </a:ext>
            </a:extLst>
          </p:cNvPr>
          <p:cNvSpPr>
            <a:spLocks noGrp="1"/>
          </p:cNvSpPr>
          <p:nvPr>
            <p:ph type="sldNum" sz="quarter" idx="12"/>
          </p:nvPr>
        </p:nvSpPr>
        <p:spPr/>
        <p:txBody>
          <a:bodyPr/>
          <a:lstStyle/>
          <a:p>
            <a:fld id="{18C0DEEA-870B-4626-99F8-3597ACEA9DDB}" type="slidenum">
              <a:rPr lang="es-MX" smtClean="0"/>
              <a:t>10</a:t>
            </a:fld>
            <a:endParaRPr lang="es-MX"/>
          </a:p>
        </p:txBody>
      </p:sp>
      <p:pic>
        <p:nvPicPr>
          <p:cNvPr id="3" name="Imagen 2">
            <a:extLst>
              <a:ext uri="{FF2B5EF4-FFF2-40B4-BE49-F238E27FC236}">
                <a16:creationId xmlns:a16="http://schemas.microsoft.com/office/drawing/2014/main" id="{A2622F65-BDE4-4ACC-ABC5-2CAA2BCEEBE8}"/>
              </a:ext>
            </a:extLst>
          </p:cNvPr>
          <p:cNvPicPr/>
          <p:nvPr/>
        </p:nvPicPr>
        <p:blipFill rotWithShape="1">
          <a:blip r:embed="rId2">
            <a:extLst>
              <a:ext uri="{28A0092B-C50C-407E-A947-70E740481C1C}">
                <a14:useLocalDpi xmlns:a14="http://schemas.microsoft.com/office/drawing/2010/main" val="0"/>
              </a:ext>
            </a:extLst>
          </a:blip>
          <a:srcRect r="52988" b="19703"/>
          <a:stretch/>
        </p:blipFill>
        <p:spPr>
          <a:xfrm>
            <a:off x="7689791" y="131762"/>
            <a:ext cx="4421333" cy="4639518"/>
          </a:xfrm>
          <a:prstGeom prst="rect">
            <a:avLst/>
          </a:prstGeom>
        </p:spPr>
      </p:pic>
      <p:pic>
        <p:nvPicPr>
          <p:cNvPr id="8" name="Imagen 7">
            <a:extLst>
              <a:ext uri="{FF2B5EF4-FFF2-40B4-BE49-F238E27FC236}">
                <a16:creationId xmlns:a16="http://schemas.microsoft.com/office/drawing/2014/main" id="{7060FE1F-DC05-403D-9830-99EA55BDFDA8}"/>
              </a:ext>
            </a:extLst>
          </p:cNvPr>
          <p:cNvPicPr/>
          <p:nvPr/>
        </p:nvPicPr>
        <p:blipFill rotWithShape="1">
          <a:blip r:embed="rId2">
            <a:extLst>
              <a:ext uri="{28A0092B-C50C-407E-A947-70E740481C1C}">
                <a14:useLocalDpi xmlns:a14="http://schemas.microsoft.com/office/drawing/2010/main" val="0"/>
              </a:ext>
            </a:extLst>
          </a:blip>
          <a:srcRect l="47637" r="2" b="19703"/>
          <a:stretch/>
        </p:blipFill>
        <p:spPr>
          <a:xfrm>
            <a:off x="225875" y="-153388"/>
            <a:ext cx="5271656" cy="4920120"/>
          </a:xfrm>
          <a:prstGeom prst="rect">
            <a:avLst/>
          </a:prstGeom>
        </p:spPr>
      </p:pic>
      <p:sp>
        <p:nvSpPr>
          <p:cNvPr id="5" name="CuadroTexto 4">
            <a:extLst>
              <a:ext uri="{FF2B5EF4-FFF2-40B4-BE49-F238E27FC236}">
                <a16:creationId xmlns:a16="http://schemas.microsoft.com/office/drawing/2014/main" id="{66D86252-071D-44F8-AD18-9AEAC364534F}"/>
              </a:ext>
            </a:extLst>
          </p:cNvPr>
          <p:cNvSpPr txBox="1"/>
          <p:nvPr/>
        </p:nvSpPr>
        <p:spPr>
          <a:xfrm>
            <a:off x="4774015" y="2890391"/>
            <a:ext cx="2720170" cy="1323439"/>
          </a:xfrm>
          <a:prstGeom prst="rect">
            <a:avLst/>
          </a:prstGeom>
          <a:noFill/>
        </p:spPr>
        <p:txBody>
          <a:bodyPr wrap="square">
            <a:spAutoFit/>
          </a:bodyPr>
          <a:lstStyle/>
          <a:p>
            <a:pPr algn="ct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Recharge at altitudes </a:t>
            </a:r>
            <a:r>
              <a:rPr lang="en"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higher</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than 3000 [m] in the surrounding mountain ranges, especially in the Sierra Chichinautzin. </a:t>
            </a:r>
            <a:endParaRPr lang="es-MX" sz="1600" dirty="0">
              <a:solidFill>
                <a:schemeClr val="tx1">
                  <a:lumMod val="75000"/>
                  <a:lumOff val="25000"/>
                </a:schemeClr>
              </a:solidFill>
            </a:endParaRPr>
          </a:p>
        </p:txBody>
      </p:sp>
      <p:sp>
        <p:nvSpPr>
          <p:cNvPr id="9" name="CuadroTexto 8">
            <a:extLst>
              <a:ext uri="{FF2B5EF4-FFF2-40B4-BE49-F238E27FC236}">
                <a16:creationId xmlns:a16="http://schemas.microsoft.com/office/drawing/2014/main" id="{6D83D1EF-F7A8-49E2-B519-AAE81CD50723}"/>
              </a:ext>
            </a:extLst>
          </p:cNvPr>
          <p:cNvSpPr txBox="1"/>
          <p:nvPr/>
        </p:nvSpPr>
        <p:spPr>
          <a:xfrm>
            <a:off x="244925" y="4940685"/>
            <a:ext cx="1473233" cy="646331"/>
          </a:xfrm>
          <a:prstGeom prst="rect">
            <a:avLst/>
          </a:prstGeom>
          <a:noFill/>
        </p:spPr>
        <p:txBody>
          <a:bodyPr wrap="square" rtlCol="0">
            <a:spAutoFit/>
          </a:bodyPr>
          <a:lstStyle/>
          <a:p>
            <a:pPr algn="ctr"/>
            <a:r>
              <a:rPr lang="en" b="1">
                <a:solidFill>
                  <a:schemeClr val="tx1">
                    <a:lumMod val="75000"/>
                    <a:lumOff val="25000"/>
                  </a:schemeClr>
                </a:solidFill>
                <a:latin typeface="Calibri" panose="020F0502020204030204" pitchFamily="34" charset="0"/>
                <a:cs typeface="Times New Roman" panose="02020603050405020304" pitchFamily="18" charset="0"/>
              </a:rPr>
              <a:t>Meteoric line</a:t>
            </a:r>
            <a:endParaRPr lang="es-MX" sz="160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7B4229DC-5544-4FEF-BDB5-7D8FED59CB8F}"/>
              </a:ext>
            </a:extLst>
          </p:cNvPr>
          <p:cNvSpPr txBox="1"/>
          <p:nvPr/>
        </p:nvSpPr>
        <p:spPr>
          <a:xfrm>
            <a:off x="2610295" y="4733247"/>
            <a:ext cx="2464522" cy="1200329"/>
          </a:xfrm>
          <a:prstGeom prst="rect">
            <a:avLst/>
          </a:prstGeom>
          <a:noFill/>
        </p:spPr>
        <p:txBody>
          <a:bodyPr wrap="square">
            <a:spAutoFit/>
          </a:bodyPr>
          <a:lstStyle/>
          <a:p>
            <a:pPr algn="ctr"/>
            <a:r>
              <a:rPr lang="en" sz="18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Climatic conditions in the infiltration similar to those of '97</a:t>
            </a:r>
          </a:p>
          <a:p>
            <a:pPr algn="ctr"/>
            <a:r>
              <a:rPr lang="en">
                <a:solidFill>
                  <a:schemeClr val="tx1">
                    <a:lumMod val="75000"/>
                    <a:lumOff val="25000"/>
                  </a:schemeClr>
                </a:solidFill>
                <a:latin typeface="Calibri" panose="020F0502020204030204" pitchFamily="34" charset="0"/>
                <a:cs typeface="Times New Roman" panose="02020603050405020304" pitchFamily="18" charset="0"/>
              </a:rPr>
              <a:t>(SCT3A)</a:t>
            </a:r>
            <a:endParaRPr lang="es-MX"/>
          </a:p>
        </p:txBody>
      </p:sp>
      <p:cxnSp>
        <p:nvCxnSpPr>
          <p:cNvPr id="13" name="Conector recto de flecha 12">
            <a:extLst>
              <a:ext uri="{FF2B5EF4-FFF2-40B4-BE49-F238E27FC236}">
                <a16:creationId xmlns:a16="http://schemas.microsoft.com/office/drawing/2014/main" id="{C55ABB52-E7C8-4AB7-B4F1-ADBA91AFCD7D}"/>
              </a:ext>
            </a:extLst>
          </p:cNvPr>
          <p:cNvCxnSpPr>
            <a:cxnSpLocks/>
          </p:cNvCxnSpPr>
          <p:nvPr/>
        </p:nvCxnSpPr>
        <p:spPr>
          <a:xfrm>
            <a:off x="1844087" y="5263851"/>
            <a:ext cx="514350" cy="0"/>
          </a:xfrm>
          <a:prstGeom prst="straightConnector1">
            <a:avLst/>
          </a:prstGeom>
          <a:ln w="76200">
            <a:solidFill>
              <a:srgbClr val="FF6699"/>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E7C94FDF-560D-496D-9EA0-A08075339630}"/>
              </a:ext>
            </a:extLst>
          </p:cNvPr>
          <p:cNvSpPr txBox="1"/>
          <p:nvPr/>
        </p:nvSpPr>
        <p:spPr>
          <a:xfrm>
            <a:off x="6267450" y="4771469"/>
            <a:ext cx="2057329" cy="1477328"/>
          </a:xfrm>
          <a:prstGeom prst="rect">
            <a:avLst/>
          </a:prstGeom>
          <a:noFill/>
        </p:spPr>
        <p:txBody>
          <a:bodyPr wrap="square" rtlCol="0">
            <a:spAutoFit/>
          </a:bodyPr>
          <a:lstStyle/>
          <a:p>
            <a:pPr algn="ctr"/>
            <a:r>
              <a:rPr lang="en" b="1">
                <a:solidFill>
                  <a:schemeClr val="tx1">
                    <a:lumMod val="75000"/>
                    <a:lumOff val="25000"/>
                  </a:schemeClr>
                </a:solidFill>
                <a:latin typeface="Calibri" panose="020F0502020204030204" pitchFamily="34" charset="0"/>
                <a:cs typeface="Times New Roman" panose="02020603050405020304" pitchFamily="18" charset="0"/>
              </a:rPr>
              <a:t>Starting value of </a:t>
            </a:r>
            <a:r>
              <a:rPr lang="en" baseline="30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13</a:t>
            </a:r>
            <a:r>
              <a:rPr lang="en">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 : </a:t>
            </a:r>
            <a:r>
              <a:rPr lang="en" b="1">
                <a:solidFill>
                  <a:schemeClr val="tx1">
                    <a:lumMod val="75000"/>
                    <a:lumOff val="25000"/>
                  </a:schemeClr>
                </a:solidFill>
                <a:latin typeface="Calibri" panose="020F0502020204030204" pitchFamily="34" charset="0"/>
                <a:cs typeface="Times New Roman" panose="02020603050405020304" pitchFamily="18" charset="0"/>
              </a:rPr>
              <a:t> -26 </a:t>
            </a:r>
            <a:r>
              <a:rPr lang="en">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algn="ctr"/>
            <a:endParaRPr lang="es-MX">
              <a:solidFill>
                <a:schemeClr val="tx1">
                  <a:lumMod val="75000"/>
                  <a:lumOff val="25000"/>
                </a:schemeClr>
              </a:solidFill>
              <a:latin typeface="Calibri" panose="020F0502020204030204" pitchFamily="34" charset="0"/>
              <a:cs typeface="Times New Roman" panose="02020603050405020304" pitchFamily="18" charset="0"/>
            </a:endParaRPr>
          </a:p>
          <a:p>
            <a:pPr algn="ctr"/>
            <a:r>
              <a:rPr lang="en" b="1">
                <a:solidFill>
                  <a:schemeClr val="tx1">
                    <a:lumMod val="75000"/>
                    <a:lumOff val="25000"/>
                  </a:schemeClr>
                </a:solidFill>
                <a:latin typeface="Calibri" panose="020F0502020204030204" pitchFamily="34" charset="0"/>
                <a:cs typeface="Times New Roman" panose="02020603050405020304" pitchFamily="18" charset="0"/>
              </a:rPr>
              <a:t>Measured value of </a:t>
            </a:r>
            <a:r>
              <a:rPr lang="en" baseline="30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13</a:t>
            </a:r>
            <a:r>
              <a:rPr lang="en">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 : </a:t>
            </a:r>
            <a:r>
              <a:rPr lang="en" b="1">
                <a:solidFill>
                  <a:schemeClr val="tx1">
                    <a:lumMod val="75000"/>
                    <a:lumOff val="25000"/>
                  </a:schemeClr>
                </a:solidFill>
                <a:latin typeface="Calibri" panose="020F0502020204030204" pitchFamily="34" charset="0"/>
                <a:cs typeface="Times New Roman" panose="02020603050405020304" pitchFamily="18" charset="0"/>
              </a:rPr>
              <a:t> -5.7 </a:t>
            </a:r>
            <a:r>
              <a:rPr lang="en">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5" name="CuadroTexto 14">
            <a:extLst>
              <a:ext uri="{FF2B5EF4-FFF2-40B4-BE49-F238E27FC236}">
                <a16:creationId xmlns:a16="http://schemas.microsoft.com/office/drawing/2014/main" id="{F9D4B450-9CF4-4DB2-930E-362D84D63309}"/>
              </a:ext>
            </a:extLst>
          </p:cNvPr>
          <p:cNvSpPr txBox="1"/>
          <p:nvPr/>
        </p:nvSpPr>
        <p:spPr>
          <a:xfrm>
            <a:off x="9363302" y="4971524"/>
            <a:ext cx="2464522" cy="923330"/>
          </a:xfrm>
          <a:prstGeom prst="rect">
            <a:avLst/>
          </a:prstGeom>
          <a:noFill/>
        </p:spPr>
        <p:txBody>
          <a:bodyPr wrap="square">
            <a:spAutoFit/>
          </a:bodyPr>
          <a:lstStyle/>
          <a:p>
            <a:pPr algn="ctr"/>
            <a:r>
              <a:rPr lang="en" sz="18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Increase by contact with limestone rocks (UH5)</a:t>
            </a:r>
            <a:endParaRPr lang="es-MX"/>
          </a:p>
        </p:txBody>
      </p:sp>
      <p:cxnSp>
        <p:nvCxnSpPr>
          <p:cNvPr id="16" name="Conector recto de flecha 15">
            <a:extLst>
              <a:ext uri="{FF2B5EF4-FFF2-40B4-BE49-F238E27FC236}">
                <a16:creationId xmlns:a16="http://schemas.microsoft.com/office/drawing/2014/main" id="{FD97E0CD-F991-4BDB-96BB-B2CD43AD3A84}"/>
              </a:ext>
            </a:extLst>
          </p:cNvPr>
          <p:cNvCxnSpPr>
            <a:cxnSpLocks/>
          </p:cNvCxnSpPr>
          <p:nvPr/>
        </p:nvCxnSpPr>
        <p:spPr>
          <a:xfrm>
            <a:off x="8597094" y="5433189"/>
            <a:ext cx="514350" cy="0"/>
          </a:xfrm>
          <a:prstGeom prst="straightConnector1">
            <a:avLst/>
          </a:prstGeom>
          <a:ln w="76200">
            <a:solidFill>
              <a:srgbClr val="FF66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21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E23C7CC-6413-4BE2-8BDD-C76F33ECA03D}"/>
              </a:ext>
            </a:extLst>
          </p:cNvPr>
          <p:cNvSpPr>
            <a:spLocks noGrp="1"/>
          </p:cNvSpPr>
          <p:nvPr>
            <p:ph type="sldNum" sz="quarter" idx="12"/>
          </p:nvPr>
        </p:nvSpPr>
        <p:spPr/>
        <p:txBody>
          <a:bodyPr/>
          <a:lstStyle/>
          <a:p>
            <a:fld id="{18C0DEEA-870B-4626-99F8-3597ACEA9DDB}" type="slidenum">
              <a:rPr lang="es-MX" smtClean="0"/>
              <a:t>11</a:t>
            </a:fld>
            <a:endParaRPr lang="es-MX"/>
          </a:p>
        </p:txBody>
      </p:sp>
      <p:pic>
        <p:nvPicPr>
          <p:cNvPr id="3" name="Imagen 2">
            <a:extLst>
              <a:ext uri="{FF2B5EF4-FFF2-40B4-BE49-F238E27FC236}">
                <a16:creationId xmlns:a16="http://schemas.microsoft.com/office/drawing/2014/main" id="{A2622F65-BDE4-4ACC-ABC5-2CAA2BCEEBE8}"/>
              </a:ext>
            </a:extLst>
          </p:cNvPr>
          <p:cNvPicPr/>
          <p:nvPr/>
        </p:nvPicPr>
        <p:blipFill rotWithShape="1">
          <a:blip r:embed="rId2">
            <a:extLst>
              <a:ext uri="{28A0092B-C50C-407E-A947-70E740481C1C}">
                <a14:useLocalDpi xmlns:a14="http://schemas.microsoft.com/office/drawing/2010/main" val="0"/>
              </a:ext>
            </a:extLst>
          </a:blip>
          <a:srcRect r="52988" b="19703"/>
          <a:stretch/>
        </p:blipFill>
        <p:spPr>
          <a:xfrm>
            <a:off x="6791150" y="277295"/>
            <a:ext cx="4421333" cy="4639518"/>
          </a:xfrm>
          <a:prstGeom prst="rect">
            <a:avLst/>
          </a:prstGeom>
        </p:spPr>
      </p:pic>
      <p:pic>
        <p:nvPicPr>
          <p:cNvPr id="8" name="Imagen 7">
            <a:extLst>
              <a:ext uri="{FF2B5EF4-FFF2-40B4-BE49-F238E27FC236}">
                <a16:creationId xmlns:a16="http://schemas.microsoft.com/office/drawing/2014/main" id="{7060FE1F-DC05-403D-9830-99EA55BDFDA8}"/>
              </a:ext>
            </a:extLst>
          </p:cNvPr>
          <p:cNvPicPr/>
          <p:nvPr/>
        </p:nvPicPr>
        <p:blipFill rotWithShape="1">
          <a:blip r:embed="rId2">
            <a:extLst>
              <a:ext uri="{28A0092B-C50C-407E-A947-70E740481C1C}">
                <a14:useLocalDpi xmlns:a14="http://schemas.microsoft.com/office/drawing/2010/main" val="0"/>
              </a:ext>
            </a:extLst>
          </a:blip>
          <a:srcRect l="47637" r="2" b="19703"/>
          <a:stretch/>
        </p:blipFill>
        <p:spPr>
          <a:xfrm>
            <a:off x="824344" y="-148840"/>
            <a:ext cx="5271656" cy="4920120"/>
          </a:xfrm>
          <a:prstGeom prst="rect">
            <a:avLst/>
          </a:prstGeom>
        </p:spPr>
      </p:pic>
      <p:sp>
        <p:nvSpPr>
          <p:cNvPr id="12" name="CuadroTexto 11">
            <a:extLst>
              <a:ext uri="{FF2B5EF4-FFF2-40B4-BE49-F238E27FC236}">
                <a16:creationId xmlns:a16="http://schemas.microsoft.com/office/drawing/2014/main" id="{91359998-2002-4A14-BC76-D0591BC8C6AB}"/>
              </a:ext>
            </a:extLst>
          </p:cNvPr>
          <p:cNvSpPr txBox="1"/>
          <p:nvPr/>
        </p:nvSpPr>
        <p:spPr>
          <a:xfrm>
            <a:off x="548120" y="5062345"/>
            <a:ext cx="11095760" cy="1077218"/>
          </a:xfrm>
          <a:prstGeom prst="rect">
            <a:avLst/>
          </a:prstGeom>
          <a:noFill/>
        </p:spPr>
        <p:txBody>
          <a:bodyPr wrap="square">
            <a:spAutoFit/>
          </a:bodyPr>
          <a:lstStyle/>
          <a:p>
            <a:pPr marL="285750" indent="-285750">
              <a:buFont typeface="Arial" panose="020B0604020202020204" pitchFamily="34" charset="0"/>
              <a:buChar char="•"/>
            </a:pPr>
            <a:r>
              <a:rPr lang="en"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The </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flows at</a:t>
            </a:r>
            <a:r>
              <a:rPr lang="en" sz="16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great depths</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in Mexico City are due to an </a:t>
            </a:r>
            <a:r>
              <a:rPr lang="en" sz="16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endorheic behavior dominated by gravity</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en"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It’s</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very likely that there is  hydraulic connectivity </a:t>
            </a:r>
            <a:r>
              <a:rPr lang="en" sz="16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UH5 and UH4</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Given the evidence of a </a:t>
            </a:r>
            <a:r>
              <a:rPr lang="en" sz="16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saturated </a:t>
            </a:r>
            <a:r>
              <a:rPr lang="en" sz="1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layer</a:t>
            </a:r>
            <a:r>
              <a:rPr lang="en" sz="16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between UH3 and UH4, hydraulic communication </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between these strata is not ruled out  in </a:t>
            </a:r>
            <a:r>
              <a:rPr lang="en" sz="1600" u="sng"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some</a:t>
            </a:r>
            <a:r>
              <a:rPr lang="en"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areas of Mexico City. </a:t>
            </a:r>
            <a:endParaRPr lang="es-MX" sz="1600" dirty="0">
              <a:solidFill>
                <a:schemeClr val="tx1">
                  <a:lumMod val="75000"/>
                  <a:lumOff val="25000"/>
                </a:schemeClr>
              </a:solidFill>
            </a:endParaRPr>
          </a:p>
        </p:txBody>
      </p:sp>
    </p:spTree>
    <p:extLst>
      <p:ext uri="{BB962C8B-B14F-4D97-AF65-F5344CB8AC3E}">
        <p14:creationId xmlns:p14="http://schemas.microsoft.com/office/powerpoint/2010/main" val="3744866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696883" y="216470"/>
            <a:ext cx="10515600" cy="139993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 sz="4400" b="1" dirty="0">
                <a:gradFill>
                  <a:gsLst>
                    <a:gs pos="0">
                      <a:srgbClr val="2C5981"/>
                    </a:gs>
                    <a:gs pos="50000">
                      <a:srgbClr val="4382BA"/>
                    </a:gs>
                    <a:gs pos="100000">
                      <a:srgbClr val="529BDE"/>
                    </a:gs>
                  </a:gsLst>
                  <a:lin ang="16200000" scaled="0"/>
                </a:gradFill>
                <a:latin typeface="Lucida Calligraphy" panose="03010101010101010101" pitchFamily="66" charset="0"/>
                <a:ea typeface="+mn-ea"/>
                <a:cs typeface="Times New Roman" panose="02020603050405020304" pitchFamily="18" charset="0"/>
              </a:rPr>
              <a:t>Thanks for your attention!</a:t>
            </a:r>
          </a:p>
          <a:p>
            <a:pPr algn="ctr">
              <a:lnSpc>
                <a:spcPct val="100000"/>
              </a:lnSpc>
            </a:pPr>
            <a:r>
              <a:rPr lang="en" sz="3600" b="1" dirty="0">
                <a:gradFill>
                  <a:gsLst>
                    <a:gs pos="0">
                      <a:srgbClr val="2C5981"/>
                    </a:gs>
                    <a:gs pos="50000">
                      <a:srgbClr val="4382BA"/>
                    </a:gs>
                    <a:gs pos="100000">
                      <a:srgbClr val="529BDE"/>
                    </a:gs>
                  </a:gsLst>
                  <a:lin ang="16200000" scaled="0"/>
                </a:gradFill>
                <a:latin typeface="Lucida Calligraphy" panose="03010101010101010101" pitchFamily="66" charset="0"/>
                <a:ea typeface="+mn-ea"/>
                <a:cs typeface="Times New Roman" panose="02020603050405020304" pitchFamily="18" charset="0"/>
              </a:rPr>
              <a:t>zaida@geologia.unam.mx</a:t>
            </a:r>
          </a:p>
        </p:txBody>
      </p:sp>
      <p:sp>
        <p:nvSpPr>
          <p:cNvPr id="4" name="Marcador de contenido 2"/>
          <p:cNvSpPr txBox="1">
            <a:spLocks/>
          </p:cNvSpPr>
          <p:nvPr/>
        </p:nvSpPr>
        <p:spPr>
          <a:xfrm>
            <a:off x="515155" y="916436"/>
            <a:ext cx="11126788" cy="27908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s-MX" sz="250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3613" y="2315366"/>
            <a:ext cx="4374893" cy="3267668"/>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16538" y="2270542"/>
            <a:ext cx="4385733" cy="3346483"/>
          </a:xfrm>
          <a:prstGeom prst="rect">
            <a:avLst/>
          </a:prstGeom>
        </p:spPr>
      </p:pic>
      <p:sp>
        <p:nvSpPr>
          <p:cNvPr id="8" name="Marcador de número de diapositiva 7"/>
          <p:cNvSpPr>
            <a:spLocks noGrp="1"/>
          </p:cNvSpPr>
          <p:nvPr>
            <p:ph type="sldNum" sz="quarter" idx="12"/>
          </p:nvPr>
        </p:nvSpPr>
        <p:spPr/>
        <p:txBody>
          <a:bodyPr/>
          <a:lstStyle/>
          <a:p>
            <a:fld id="{18C0DEEA-870B-4626-99F8-3597ACEA9DDB}" type="slidenum">
              <a:rPr lang="es-MX" smtClean="0"/>
              <a:t>12</a:t>
            </a:fld>
            <a:endParaRPr lang="es-MX"/>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61541" y="2305899"/>
            <a:ext cx="4385732" cy="3275763"/>
          </a:xfrm>
          <a:prstGeom prst="rect">
            <a:avLst/>
          </a:prstGeom>
        </p:spPr>
      </p:pic>
    </p:spTree>
    <p:extLst>
      <p:ext uri="{BB962C8B-B14F-4D97-AF65-F5344CB8AC3E}">
        <p14:creationId xmlns:p14="http://schemas.microsoft.com/office/powerpoint/2010/main" val="39783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219DFFF-E30C-4A78-A457-CACB36CD5807}"/>
              </a:ext>
            </a:extLst>
          </p:cNvPr>
          <p:cNvSpPr/>
          <p:nvPr/>
        </p:nvSpPr>
        <p:spPr>
          <a:xfrm>
            <a:off x="298537" y="231113"/>
            <a:ext cx="5563644" cy="169516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a:p>
        </p:txBody>
      </p:sp>
      <p:sp>
        <p:nvSpPr>
          <p:cNvPr id="4" name="Marcador de número de diapositiva 3"/>
          <p:cNvSpPr>
            <a:spLocks noGrp="1"/>
          </p:cNvSpPr>
          <p:nvPr>
            <p:ph type="sldNum" sz="quarter" idx="12"/>
          </p:nvPr>
        </p:nvSpPr>
        <p:spPr/>
        <p:txBody>
          <a:bodyPr/>
          <a:lstStyle/>
          <a:p>
            <a:fld id="{18C0DEEA-870B-4626-99F8-3597ACEA9DDB}" type="slidenum">
              <a:rPr lang="es-MX" smtClean="0"/>
              <a:t>2</a:t>
            </a:fld>
            <a:endParaRPr lang="es-MX"/>
          </a:p>
        </p:txBody>
      </p:sp>
      <p:sp>
        <p:nvSpPr>
          <p:cNvPr id="2" name="Título 1"/>
          <p:cNvSpPr>
            <a:spLocks noGrp="1"/>
          </p:cNvSpPr>
          <p:nvPr>
            <p:ph type="title" idx="4294967295"/>
          </p:nvPr>
        </p:nvSpPr>
        <p:spPr>
          <a:xfrm>
            <a:off x="696883" y="33090"/>
            <a:ext cx="10515600" cy="1081088"/>
          </a:xfrm>
        </p:spPr>
        <p:txBody>
          <a:bodyPr>
            <a:normAutofit/>
          </a:bodyPr>
          <a:lstStyle/>
          <a:p>
            <a:pPr algn="r"/>
            <a:r>
              <a:rPr lang="en" sz="4400" b="1" dirty="0">
                <a:gradFill>
                  <a:gsLst>
                    <a:gs pos="0">
                      <a:srgbClr val="2C5981"/>
                    </a:gs>
                    <a:gs pos="50000">
                      <a:srgbClr val="4382BA"/>
                    </a:gs>
                    <a:gs pos="100000">
                      <a:srgbClr val="529BDE"/>
                    </a:gs>
                  </a:gsLst>
                  <a:lin ang="16200000" scaled="0"/>
                </a:gradFill>
                <a:latin typeface="Lucida Calligraphy" panose="03010101010101010101" pitchFamily="66" charset="0"/>
                <a:ea typeface="+mn-ea"/>
                <a:cs typeface="Times New Roman" panose="02020603050405020304" pitchFamily="18" charset="0"/>
              </a:rPr>
              <a:t>Introduction</a:t>
            </a:r>
          </a:p>
        </p:txBody>
      </p:sp>
      <p:sp>
        <p:nvSpPr>
          <p:cNvPr id="3" name="Marcador de contenido 2"/>
          <p:cNvSpPr>
            <a:spLocks noGrp="1"/>
          </p:cNvSpPr>
          <p:nvPr>
            <p:ph idx="4294967295"/>
          </p:nvPr>
        </p:nvSpPr>
        <p:spPr>
          <a:xfrm>
            <a:off x="495225" y="352409"/>
            <a:ext cx="4994903" cy="1596920"/>
          </a:xfrm>
        </p:spPr>
        <p:txBody>
          <a:bodyPr>
            <a:normAutofit/>
          </a:bodyPr>
          <a:lstStyle/>
          <a:p>
            <a:pPr algn="ctr"/>
            <a:r>
              <a:rPr lang="en" dirty="0">
                <a:effectLst/>
                <a:latin typeface="Calibri" panose="020F0502020204030204" pitchFamily="34" charset="0"/>
                <a:ea typeface="Calibri" panose="020F0502020204030204" pitchFamily="34" charset="0"/>
                <a:cs typeface="Times New Roman" panose="02020603050405020304" pitchFamily="18" charset="0"/>
              </a:rPr>
              <a:t>For several years now, Mexico City has had a high demand for water due to the continuous growth of the population, which has </a:t>
            </a:r>
            <a:r>
              <a:rPr lang="en" dirty="0">
                <a:latin typeface="Calibri" panose="020F0502020204030204" pitchFamily="34" charset="0"/>
                <a:ea typeface="Calibri" panose="020F0502020204030204" pitchFamily="34" charset="0"/>
                <a:cs typeface="Times New Roman" panose="02020603050405020304" pitchFamily="18" charset="0"/>
              </a:rPr>
              <a:t>generate</a:t>
            </a:r>
            <a:r>
              <a:rPr lang="en" dirty="0">
                <a:effectLst/>
                <a:latin typeface="Calibri" panose="020F0502020204030204" pitchFamily="34" charset="0"/>
                <a:ea typeface="Calibri" panose="020F0502020204030204" pitchFamily="34" charset="0"/>
                <a:cs typeface="Times New Roman" panose="02020603050405020304" pitchFamily="18" charset="0"/>
              </a:rPr>
              <a:t> enormous pressure on the hydrogeological system.</a:t>
            </a: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n"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 dirty="0">
              <a:latin typeface="Calibri" panose="020F0502020204030204" pitchFamily="34" charset="0"/>
              <a:ea typeface="Calibri" panose="020F0502020204030204" pitchFamily="34" charset="0"/>
              <a:cs typeface="Times New Roman" panose="02020603050405020304" pitchFamily="18" charset="0"/>
            </a:endParaRPr>
          </a:p>
          <a:p>
            <a:pPr algn="ctr"/>
            <a:endParaRPr lang="es-MX" dirty="0"/>
          </a:p>
          <a:p>
            <a:pPr algn="ctr"/>
            <a:endParaRPr lang="es-MX" dirty="0"/>
          </a:p>
        </p:txBody>
      </p:sp>
      <p:sp>
        <p:nvSpPr>
          <p:cNvPr id="6" name="CuadroTexto 5">
            <a:extLst>
              <a:ext uri="{FF2B5EF4-FFF2-40B4-BE49-F238E27FC236}">
                <a16:creationId xmlns:a16="http://schemas.microsoft.com/office/drawing/2014/main" id="{2000A5E0-6447-46B1-ABBB-92713521228A}"/>
              </a:ext>
            </a:extLst>
          </p:cNvPr>
          <p:cNvSpPr txBox="1"/>
          <p:nvPr/>
        </p:nvSpPr>
        <p:spPr>
          <a:xfrm>
            <a:off x="3179941" y="2474893"/>
            <a:ext cx="2682240" cy="954107"/>
          </a:xfrm>
          <a:prstGeom prst="rect">
            <a:avLst/>
          </a:prstGeom>
          <a:noFill/>
        </p:spPr>
        <p:txBody>
          <a:bodyPr wrap="square">
            <a:spAutoFit/>
          </a:bodyPr>
          <a:lstStyle/>
          <a:p>
            <a:pPr marL="0" indent="0" algn="ctr">
              <a:buNone/>
            </a:pPr>
            <a:r>
              <a:rPr lang="en" sz="2000" dirty="0">
                <a:solidFill>
                  <a:schemeClr val="tx1">
                    <a:lumMod val="75000"/>
                    <a:lumOff val="25000"/>
                  </a:schemeClr>
                </a:solidFill>
              </a:rPr>
              <a:t>Drilled wells between 1570 and 2289 [m]</a:t>
            </a:r>
          </a:p>
          <a:p>
            <a:pPr algn="ctr"/>
            <a:endParaRPr lang="es-MX"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53C0C8A4-D63C-48E1-951B-EC06426622C4}"/>
              </a:ext>
            </a:extLst>
          </p:cNvPr>
          <p:cNvSpPr txBox="1"/>
          <p:nvPr/>
        </p:nvSpPr>
        <p:spPr>
          <a:xfrm>
            <a:off x="175364" y="2483568"/>
            <a:ext cx="3037897" cy="707886"/>
          </a:xfrm>
          <a:prstGeom prst="rect">
            <a:avLst/>
          </a:prstGeom>
          <a:noFill/>
        </p:spPr>
        <p:txBody>
          <a:bodyPr wrap="square">
            <a:spAutoFit/>
          </a:bodyPr>
          <a:lstStyle/>
          <a:p>
            <a:pPr algn="ctr"/>
            <a:r>
              <a:rPr lang="en" sz="2000" dirty="0">
                <a:solidFill>
                  <a:schemeClr val="tx1">
                    <a:lumMod val="75000"/>
                    <a:lumOff val="25000"/>
                  </a:schemeClr>
                </a:solidFill>
              </a:rPr>
              <a:t>Exploratory wells between 2258 and 3200 [m]</a:t>
            </a:r>
          </a:p>
        </p:txBody>
      </p:sp>
      <p:sp>
        <p:nvSpPr>
          <p:cNvPr id="9" name="Rectángulo 8">
            <a:extLst>
              <a:ext uri="{FF2B5EF4-FFF2-40B4-BE49-F238E27FC236}">
                <a16:creationId xmlns:a16="http://schemas.microsoft.com/office/drawing/2014/main" id="{38617A83-1574-470C-B07E-C71D5DABAF22}"/>
              </a:ext>
            </a:extLst>
          </p:cNvPr>
          <p:cNvSpPr/>
          <p:nvPr/>
        </p:nvSpPr>
        <p:spPr>
          <a:xfrm>
            <a:off x="3870081" y="2112148"/>
            <a:ext cx="1301959" cy="400110"/>
          </a:xfrm>
          <a:prstGeom prst="rect">
            <a:avLst/>
          </a:prstGeom>
          <a:noFill/>
        </p:spPr>
        <p:txBody>
          <a:bodyPr wrap="none" lIns="91440" tIns="45720" rIns="91440" bIns="45720">
            <a:spAutoFit/>
          </a:bodyPr>
          <a:lstStyle/>
          <a:p>
            <a:pPr algn="ctr"/>
            <a:r>
              <a:rPr lang="en" sz="2000" b="1" dirty="0">
                <a:ln w="0"/>
                <a:solidFill>
                  <a:schemeClr val="accent1">
                    <a:lumMod val="75000"/>
                  </a:schemeClr>
                </a:solidFill>
                <a:effectLst>
                  <a:outerShdw blurRad="38100" dist="25400" dir="5400000" algn="ctr" rotWithShape="0">
                    <a:srgbClr val="6E747A">
                      <a:alpha val="43000"/>
                    </a:srgbClr>
                  </a:outerShdw>
                </a:effectLst>
              </a:rPr>
              <a:t>2011-2020</a:t>
            </a:r>
            <a:endParaRPr lang="es-ES" sz="2000" b="1" cap="none" spc="0" dirty="0">
              <a:ln w="0"/>
              <a:solidFill>
                <a:schemeClr val="accent1">
                  <a:lumMod val="75000"/>
                </a:schemeClr>
              </a:solidFill>
              <a:effectLst>
                <a:outerShdw blurRad="38100" dist="25400" dir="5400000" algn="ctr" rotWithShape="0">
                  <a:srgbClr val="6E747A">
                    <a:alpha val="43000"/>
                  </a:srgbClr>
                </a:outerShdw>
              </a:effectLst>
            </a:endParaRPr>
          </a:p>
        </p:txBody>
      </p:sp>
      <p:sp>
        <p:nvSpPr>
          <p:cNvPr id="10" name="Rectángulo 9">
            <a:extLst>
              <a:ext uri="{FF2B5EF4-FFF2-40B4-BE49-F238E27FC236}">
                <a16:creationId xmlns:a16="http://schemas.microsoft.com/office/drawing/2014/main" id="{D93A54AA-0A76-47CC-BD10-924DE4A5AE8F}"/>
              </a:ext>
            </a:extLst>
          </p:cNvPr>
          <p:cNvSpPr/>
          <p:nvPr/>
        </p:nvSpPr>
        <p:spPr>
          <a:xfrm>
            <a:off x="897472" y="2156266"/>
            <a:ext cx="1400400" cy="400110"/>
          </a:xfrm>
          <a:prstGeom prst="rect">
            <a:avLst/>
          </a:prstGeom>
          <a:noFill/>
        </p:spPr>
        <p:txBody>
          <a:bodyPr wrap="square" lIns="91440" tIns="45720" rIns="91440" bIns="45720">
            <a:spAutoFit/>
          </a:bodyPr>
          <a:lstStyle/>
          <a:p>
            <a:pPr algn="ctr"/>
            <a:r>
              <a:rPr lang="en" sz="2000" b="1" cap="none" spc="0" dirty="0">
                <a:ln w="0"/>
                <a:solidFill>
                  <a:schemeClr val="accent1">
                    <a:lumMod val="75000"/>
                  </a:schemeClr>
                </a:solidFill>
                <a:effectLst>
                  <a:outerShdw blurRad="38100" dist="25400" dir="5400000" algn="ctr" rotWithShape="0">
                    <a:srgbClr val="6E747A">
                      <a:alpha val="43000"/>
                    </a:srgbClr>
                  </a:outerShdw>
                </a:effectLst>
              </a:rPr>
              <a:t>1986-1987</a:t>
            </a:r>
          </a:p>
        </p:txBody>
      </p:sp>
      <p:sp>
        <p:nvSpPr>
          <p:cNvPr id="14" name="CuadroTexto 13">
            <a:extLst>
              <a:ext uri="{FF2B5EF4-FFF2-40B4-BE49-F238E27FC236}">
                <a16:creationId xmlns:a16="http://schemas.microsoft.com/office/drawing/2014/main" id="{14A73E68-6ED8-A82A-BAC9-CA3A450C201A}"/>
              </a:ext>
            </a:extLst>
          </p:cNvPr>
          <p:cNvSpPr txBox="1"/>
          <p:nvPr/>
        </p:nvSpPr>
        <p:spPr>
          <a:xfrm>
            <a:off x="298537" y="4125411"/>
            <a:ext cx="5680554" cy="1200329"/>
          </a:xfrm>
          <a:prstGeom prst="rect">
            <a:avLst/>
          </a:prstGeom>
          <a:noFill/>
        </p:spPr>
        <p:txBody>
          <a:bodyPr wrap="square">
            <a:spAutoFit/>
          </a:bodyPr>
          <a:lstStyle/>
          <a:p>
            <a:pPr algn="ctr"/>
            <a:r>
              <a:rPr lang="en" sz="2400" b="1" dirty="0"/>
              <a:t> The Santa Cantarina 3A well was drilled as a directional well with a depth of 1992 [vm]. </a:t>
            </a:r>
          </a:p>
        </p:txBody>
      </p:sp>
      <p:pic>
        <p:nvPicPr>
          <p:cNvPr id="15" name="Imagen 14"/>
          <p:cNvPicPr/>
          <p:nvPr/>
        </p:nvPicPr>
        <p:blipFill>
          <a:blip r:embed="rId3">
            <a:extLst>
              <a:ext uri="{28A0092B-C50C-407E-A947-70E740481C1C}">
                <a14:useLocalDpi xmlns:a14="http://schemas.microsoft.com/office/drawing/2010/main" val="0"/>
              </a:ext>
            </a:extLst>
          </a:blip>
          <a:stretch>
            <a:fillRect/>
          </a:stretch>
        </p:blipFill>
        <p:spPr>
          <a:xfrm>
            <a:off x="6787693" y="1196434"/>
            <a:ext cx="4506835" cy="4351963"/>
          </a:xfrm>
          <a:prstGeom prst="rect">
            <a:avLst/>
          </a:prstGeom>
        </p:spPr>
      </p:pic>
      <p:sp>
        <p:nvSpPr>
          <p:cNvPr id="16" name="CuadroTexto 15">
            <a:extLst>
              <a:ext uri="{FF2B5EF4-FFF2-40B4-BE49-F238E27FC236}">
                <a16:creationId xmlns:a16="http://schemas.microsoft.com/office/drawing/2014/main" id="{D4D4C6F5-F510-438D-8165-DAEA76C00069}"/>
              </a:ext>
            </a:extLst>
          </p:cNvPr>
          <p:cNvSpPr txBox="1"/>
          <p:nvPr/>
        </p:nvSpPr>
        <p:spPr>
          <a:xfrm>
            <a:off x="6787693" y="5574657"/>
            <a:ext cx="4256206" cy="646331"/>
          </a:xfrm>
          <a:prstGeom prst="rect">
            <a:avLst/>
          </a:prstGeom>
          <a:noFill/>
        </p:spPr>
        <p:txBody>
          <a:bodyPr wrap="square">
            <a:spAutoFit/>
          </a:bodyPr>
          <a:lstStyle/>
          <a:p>
            <a:pPr algn="ctr">
              <a:spcAft>
                <a:spcPts val="1000"/>
              </a:spcAft>
            </a:pPr>
            <a:r>
              <a:rPr lang="en"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Map 1.  Location of the Santa Catarina 3A well in Mexico City.</a:t>
            </a:r>
            <a:endParaRPr lang="es-MX"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02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8C0DEEA-870B-4626-99F8-3597ACEA9DDB}" type="slidenum">
              <a:rPr lang="es-MX" smtClean="0"/>
              <a:t>3</a:t>
            </a:fld>
            <a:endParaRPr lang="es-MX"/>
          </a:p>
        </p:txBody>
      </p:sp>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443878" y="954713"/>
            <a:ext cx="5374462" cy="4250090"/>
          </a:xfrm>
          <a:prstGeom prst="rect">
            <a:avLst/>
          </a:prstGeom>
        </p:spPr>
      </p:pic>
      <p:sp>
        <p:nvSpPr>
          <p:cNvPr id="5" name="CuadroTexto 4">
            <a:extLst>
              <a:ext uri="{FF2B5EF4-FFF2-40B4-BE49-F238E27FC236}">
                <a16:creationId xmlns:a16="http://schemas.microsoft.com/office/drawing/2014/main" id="{A61C83E6-9AE8-4260-B7AA-0154AB972481}"/>
              </a:ext>
            </a:extLst>
          </p:cNvPr>
          <p:cNvSpPr txBox="1"/>
          <p:nvPr/>
        </p:nvSpPr>
        <p:spPr>
          <a:xfrm>
            <a:off x="137787" y="5340296"/>
            <a:ext cx="5680553" cy="369332"/>
          </a:xfrm>
          <a:prstGeom prst="rect">
            <a:avLst/>
          </a:prstGeom>
          <a:noFill/>
        </p:spPr>
        <p:txBody>
          <a:bodyPr wrap="square">
            <a:spAutoFit/>
          </a:bodyPr>
          <a:lstStyle/>
          <a:p>
            <a:pPr algn="ctr">
              <a:spcAft>
                <a:spcPts val="1000"/>
              </a:spcAft>
            </a:pPr>
            <a:r>
              <a:rPr lang="en"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Map </a:t>
            </a:r>
            <a:r>
              <a:rPr lang="en"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2</a:t>
            </a:r>
            <a:r>
              <a:rPr lang="en"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Location of wells drilled prior to Santa Catarina 3A.</a:t>
            </a:r>
            <a:endParaRPr lang="es-MX"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32E02507-8EE8-2341-88AA-320E85A18C9D}"/>
              </a:ext>
            </a:extLst>
          </p:cNvPr>
          <p:cNvSpPr txBox="1"/>
          <p:nvPr/>
        </p:nvSpPr>
        <p:spPr>
          <a:xfrm>
            <a:off x="6200384" y="185272"/>
            <a:ext cx="5991616" cy="769441"/>
          </a:xfrm>
          <a:prstGeom prst="rect">
            <a:avLst/>
          </a:prstGeom>
          <a:noFill/>
        </p:spPr>
        <p:txBody>
          <a:bodyPr wrap="square">
            <a:spAutoFit/>
          </a:bodyPr>
          <a:lstStyle/>
          <a:p>
            <a:r>
              <a:rPr lang="en" sz="4400" b="1" dirty="0">
                <a:gradFill>
                  <a:gsLst>
                    <a:gs pos="0">
                      <a:srgbClr val="2C5981"/>
                    </a:gs>
                    <a:gs pos="50000">
                      <a:srgbClr val="4382BA"/>
                    </a:gs>
                    <a:gs pos="100000">
                      <a:srgbClr val="529BDE"/>
                    </a:gs>
                  </a:gsLst>
                  <a:lin ang="16200000" scaled="0"/>
                </a:gradFill>
                <a:effectLst/>
                <a:latin typeface="Lucida Calligraphy" panose="03010101010101010101" pitchFamily="66" charset="0"/>
                <a:ea typeface="Calibri" panose="020F0502020204030204" pitchFamily="34" charset="0"/>
                <a:cs typeface="Times New Roman" panose="02020603050405020304" pitchFamily="18" charset="0"/>
              </a:rPr>
              <a:t>Research questions</a:t>
            </a:r>
            <a:endParaRPr lang="es-MX" sz="4400" dirty="0"/>
          </a:p>
        </p:txBody>
      </p:sp>
      <p:sp>
        <p:nvSpPr>
          <p:cNvPr id="12" name="CuadroTexto 11">
            <a:extLst>
              <a:ext uri="{FF2B5EF4-FFF2-40B4-BE49-F238E27FC236}">
                <a16:creationId xmlns:a16="http://schemas.microsoft.com/office/drawing/2014/main" id="{FB40716E-A130-634A-6274-EC0A01B1EA86}"/>
              </a:ext>
            </a:extLst>
          </p:cNvPr>
          <p:cNvSpPr txBox="1"/>
          <p:nvPr/>
        </p:nvSpPr>
        <p:spPr>
          <a:xfrm>
            <a:off x="6373661" y="1519295"/>
            <a:ext cx="5221747" cy="4148315"/>
          </a:xfrm>
          <a:prstGeom prst="rect">
            <a:avLst/>
          </a:prstGeom>
          <a:noFill/>
        </p:spPr>
        <p:txBody>
          <a:bodyPr wrap="square">
            <a:spAutoFit/>
          </a:bodyPr>
          <a:lstStyle/>
          <a:p>
            <a:pPr algn="just">
              <a:lnSpc>
                <a:spcPct val="150000"/>
              </a:lnSpc>
              <a:spcAft>
                <a:spcPts val="800"/>
              </a:spcAft>
            </a:pPr>
            <a:r>
              <a:rPr lang="en" sz="2000" b="1" dirty="0">
                <a:solidFill>
                  <a:schemeClr val="tx1">
                    <a:lumMod val="75000"/>
                    <a:lumOff val="25000"/>
                  </a:schemeClr>
                </a:solidFill>
                <a:effectLst/>
                <a:ea typeface="Calibri" panose="020F0502020204030204" pitchFamily="34" charset="0"/>
                <a:cs typeface="Times New Roman" panose="02020603050405020304" pitchFamily="18" charset="0"/>
              </a:rPr>
              <a:t>Where does the water recharge?</a:t>
            </a:r>
          </a:p>
          <a:p>
            <a:pPr algn="just">
              <a:lnSpc>
                <a:spcPct val="150000"/>
              </a:lnSpc>
              <a:spcAft>
                <a:spcPts val="800"/>
              </a:spcAft>
            </a:pPr>
            <a:r>
              <a:rPr lang="en" sz="2000" b="1" dirty="0">
                <a:solidFill>
                  <a:schemeClr val="tx1">
                    <a:lumMod val="75000"/>
                    <a:lumOff val="25000"/>
                  </a:schemeClr>
                </a:solidFill>
                <a:ea typeface="Calibri" panose="020F0502020204030204" pitchFamily="34" charset="0"/>
                <a:cs typeface="Times New Roman" panose="02020603050405020304" pitchFamily="18" charset="0"/>
              </a:rPr>
              <a:t>What type or rocks is the water flowing through? </a:t>
            </a:r>
            <a:endParaRPr lang="en" sz="2000" b="1" dirty="0">
              <a:solidFill>
                <a:schemeClr val="tx1">
                  <a:lumMod val="75000"/>
                  <a:lumOff val="25000"/>
                </a:schemeClr>
              </a:solidFill>
              <a:effectLst/>
              <a:ea typeface="Calibri" panose="020F0502020204030204" pitchFamily="34" charset="0"/>
              <a:cs typeface="Times New Roman" panose="02020603050405020304" pitchFamily="18" charset="0"/>
            </a:endParaRPr>
          </a:p>
          <a:p>
            <a:pPr algn="just">
              <a:lnSpc>
                <a:spcPct val="150000"/>
              </a:lnSpc>
              <a:spcAft>
                <a:spcPts val="800"/>
              </a:spcAft>
            </a:pPr>
            <a:r>
              <a:rPr lang="en" sz="2000" b="1" dirty="0">
                <a:solidFill>
                  <a:schemeClr val="tx1">
                    <a:lumMod val="75000"/>
                    <a:lumOff val="25000"/>
                  </a:schemeClr>
                </a:solidFill>
                <a:effectLst/>
                <a:ea typeface="Calibri" panose="020F0502020204030204" pitchFamily="34" charset="0"/>
                <a:cs typeface="Times New Roman" panose="02020603050405020304" pitchFamily="18" charset="0"/>
              </a:rPr>
              <a:t>Are the hydaulic </a:t>
            </a:r>
            <a:r>
              <a:rPr lang="en" sz="2000" b="1" dirty="0">
                <a:solidFill>
                  <a:schemeClr val="tx1">
                    <a:lumMod val="75000"/>
                    <a:lumOff val="25000"/>
                  </a:schemeClr>
                </a:solidFill>
                <a:ea typeface="Calibri" panose="020F0502020204030204" pitchFamily="34" charset="0"/>
                <a:cs typeface="Times New Roman" panose="02020603050405020304" pitchFamily="18" charset="0"/>
              </a:rPr>
              <a:t>parameters</a:t>
            </a:r>
            <a:r>
              <a:rPr lang="en" sz="2000" b="1" dirty="0">
                <a:solidFill>
                  <a:schemeClr val="tx1">
                    <a:lumMod val="75000"/>
                    <a:lumOff val="25000"/>
                  </a:schemeClr>
                </a:solidFill>
                <a:effectLst/>
                <a:ea typeface="Calibri" panose="020F0502020204030204" pitchFamily="34" charset="0"/>
                <a:cs typeface="Times New Roman" panose="02020603050405020304" pitchFamily="18" charset="0"/>
              </a:rPr>
              <a:t> of the formation similar in SLT and SCT3A?</a:t>
            </a:r>
          </a:p>
          <a:p>
            <a:pPr algn="just">
              <a:lnSpc>
                <a:spcPct val="150000"/>
              </a:lnSpc>
              <a:spcAft>
                <a:spcPts val="800"/>
              </a:spcAft>
            </a:pPr>
            <a:r>
              <a:rPr lang="en" sz="2000" b="1" dirty="0">
                <a:solidFill>
                  <a:schemeClr val="tx1">
                    <a:lumMod val="75000"/>
                    <a:lumOff val="25000"/>
                  </a:schemeClr>
                </a:solidFill>
                <a:effectLst/>
                <a:ea typeface="Calibri" panose="020F0502020204030204" pitchFamily="34" charset="0"/>
                <a:cs typeface="Times New Roman" panose="02020603050405020304" pitchFamily="18" charset="0"/>
              </a:rPr>
              <a:t>Is the residence time of water similar to SLT well wich drill at a similar depth as SCT3A?</a:t>
            </a:r>
          </a:p>
          <a:p>
            <a:pPr algn="just">
              <a:lnSpc>
                <a:spcPct val="150000"/>
              </a:lnSpc>
              <a:spcAft>
                <a:spcPts val="800"/>
              </a:spcAft>
            </a:pPr>
            <a:r>
              <a:rPr lang="en" sz="2000" b="1" dirty="0">
                <a:solidFill>
                  <a:schemeClr val="tx1">
                    <a:lumMod val="75000"/>
                    <a:lumOff val="25000"/>
                  </a:schemeClr>
                </a:solidFill>
                <a:ea typeface="Calibri" panose="020F0502020204030204" pitchFamily="34" charset="0"/>
                <a:cs typeface="Times New Roman" panose="02020603050405020304" pitchFamily="18" charset="0"/>
              </a:rPr>
              <a:t>Wich family of water do we have at SCT3A?</a:t>
            </a:r>
            <a:endParaRPr lang="en" sz="20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55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p:cNvGraphicFramePr/>
          <p:nvPr>
            <p:extLst>
              <p:ext uri="{D42A27DB-BD31-4B8C-83A1-F6EECF244321}">
                <p14:modId xmlns:p14="http://schemas.microsoft.com/office/powerpoint/2010/main" val="2915470909"/>
              </p:ext>
            </p:extLst>
          </p:nvPr>
        </p:nvGraphicFramePr>
        <p:xfrm>
          <a:off x="147723" y="1011217"/>
          <a:ext cx="11513711" cy="3761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ítulo 1"/>
          <p:cNvSpPr txBox="1">
            <a:spLocks/>
          </p:cNvSpPr>
          <p:nvPr/>
        </p:nvSpPr>
        <p:spPr>
          <a:xfrm>
            <a:off x="1325637" y="-153843"/>
            <a:ext cx="10515600" cy="1081825"/>
          </a:xfrm>
          <a:prstGeom prst="rect">
            <a:avLst/>
          </a:prstGeom>
        </p:spPr>
        <p:txBody>
          <a:bodyPr vert="horz" lIns="91440" tIns="45720" rIns="91440" bIns="45720" rtlCol="0" anchor="b">
            <a:normAutofit/>
          </a:bodyPr>
          <a:lst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a:lstStyle>
          <a:p>
            <a:pPr algn="r"/>
            <a:r>
              <a:rPr lang="en" sz="4400" b="1" spc="-50" dirty="0">
                <a:gradFill>
                  <a:gsLst>
                    <a:gs pos="0">
                      <a:srgbClr val="2C5981"/>
                    </a:gs>
                    <a:gs pos="50000">
                      <a:srgbClr val="4382BA"/>
                    </a:gs>
                    <a:gs pos="100000">
                      <a:srgbClr val="529BDE"/>
                    </a:gs>
                  </a:gsLst>
                  <a:lin ang="16200000" scaled="0"/>
                </a:gradFill>
                <a:latin typeface="Lucida Calligraphy" panose="03010101010101010101" pitchFamily="66" charset="0"/>
                <a:ea typeface="+mn-ea"/>
                <a:cs typeface="Times New Roman" panose="02020603050405020304" pitchFamily="18" charset="0"/>
              </a:rPr>
              <a:t>Methodology</a:t>
            </a:r>
          </a:p>
        </p:txBody>
      </p:sp>
      <p:sp>
        <p:nvSpPr>
          <p:cNvPr id="3" name="Marcador de número de diapositiva 2"/>
          <p:cNvSpPr>
            <a:spLocks noGrp="1"/>
          </p:cNvSpPr>
          <p:nvPr>
            <p:ph type="sldNum" sz="quarter" idx="12"/>
          </p:nvPr>
        </p:nvSpPr>
        <p:spPr/>
        <p:txBody>
          <a:bodyPr/>
          <a:lstStyle/>
          <a:p>
            <a:fld id="{18C0DEEA-870B-4626-99F8-3597ACEA9DDB}" type="slidenum">
              <a:rPr lang="es-MX" smtClean="0"/>
              <a:t>4</a:t>
            </a:fld>
            <a:endParaRPr lang="es-MX"/>
          </a:p>
        </p:txBody>
      </p:sp>
      <p:grpSp>
        <p:nvGrpSpPr>
          <p:cNvPr id="2" name="Grupo 1">
            <a:extLst>
              <a:ext uri="{FF2B5EF4-FFF2-40B4-BE49-F238E27FC236}">
                <a16:creationId xmlns:a16="http://schemas.microsoft.com/office/drawing/2014/main" id="{3D1B6AAC-C9C3-517B-548B-4F0E7AC0B630}"/>
              </a:ext>
            </a:extLst>
          </p:cNvPr>
          <p:cNvGrpSpPr/>
          <p:nvPr/>
        </p:nvGrpSpPr>
        <p:grpSpPr>
          <a:xfrm>
            <a:off x="147723" y="4461406"/>
            <a:ext cx="3912155" cy="2180941"/>
            <a:chOff x="5663821" y="3137825"/>
            <a:chExt cx="5788178" cy="3135879"/>
          </a:xfrm>
        </p:grpSpPr>
        <p:grpSp>
          <p:nvGrpSpPr>
            <p:cNvPr id="4" name="Grupo 3">
              <a:extLst>
                <a:ext uri="{FF2B5EF4-FFF2-40B4-BE49-F238E27FC236}">
                  <a16:creationId xmlns:a16="http://schemas.microsoft.com/office/drawing/2014/main" id="{E35AE6D7-DEFC-0526-66F9-9260E84079DB}"/>
                </a:ext>
              </a:extLst>
            </p:cNvPr>
            <p:cNvGrpSpPr/>
            <p:nvPr/>
          </p:nvGrpSpPr>
          <p:grpSpPr>
            <a:xfrm>
              <a:off x="5663821" y="3137825"/>
              <a:ext cx="5788178" cy="3135879"/>
              <a:chOff x="0" y="-15043"/>
              <a:chExt cx="10612331" cy="5416472"/>
            </a:xfrm>
          </p:grpSpPr>
          <p:pic>
            <p:nvPicPr>
              <p:cNvPr id="7" name="Imagen 6" descr="Screen Snipping">
                <a:extLst>
                  <a:ext uri="{FF2B5EF4-FFF2-40B4-BE49-F238E27FC236}">
                    <a16:creationId xmlns:a16="http://schemas.microsoft.com/office/drawing/2014/main" id="{9D7C9127-0A5C-D797-145C-9BFCA49F2F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64"/>
              <a:stretch/>
            </p:blipFill>
            <p:spPr>
              <a:xfrm>
                <a:off x="9678751" y="-15043"/>
                <a:ext cx="933580" cy="5395329"/>
              </a:xfrm>
              <a:prstGeom prst="rect">
                <a:avLst/>
              </a:prstGeom>
            </p:spPr>
          </p:pic>
          <p:pic>
            <p:nvPicPr>
              <p:cNvPr id="8" name="Imagen 7" descr="Screen Snipping">
                <a:extLst>
                  <a:ext uri="{FF2B5EF4-FFF2-40B4-BE49-F238E27FC236}">
                    <a16:creationId xmlns:a16="http://schemas.microsoft.com/office/drawing/2014/main" id="{D87DCCDB-F983-97A5-F2C0-909E09E09F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678751" cy="5401429"/>
              </a:xfrm>
              <a:prstGeom prst="rect">
                <a:avLst/>
              </a:prstGeom>
            </p:spPr>
          </p:pic>
        </p:grpSp>
        <p:pic>
          <p:nvPicPr>
            <p:cNvPr id="5" name="Imagen 4">
              <a:extLst>
                <a:ext uri="{FF2B5EF4-FFF2-40B4-BE49-F238E27FC236}">
                  <a16:creationId xmlns:a16="http://schemas.microsoft.com/office/drawing/2014/main" id="{959E7297-6B68-B9BA-74FC-98175507391C}"/>
                </a:ext>
              </a:extLst>
            </p:cNvPr>
            <p:cNvPicPr>
              <a:picLocks noChangeAspect="1"/>
            </p:cNvPicPr>
            <p:nvPr/>
          </p:nvPicPr>
          <p:blipFill rotWithShape="1">
            <a:blip r:embed="rId9"/>
            <a:srcRect l="28167" t="26411" r="59161" b="10770"/>
            <a:stretch/>
          </p:blipFill>
          <p:spPr>
            <a:xfrm>
              <a:off x="7080068" y="3622767"/>
              <a:ext cx="940525" cy="2647158"/>
            </a:xfrm>
            <a:prstGeom prst="rect">
              <a:avLst/>
            </a:prstGeom>
          </p:spPr>
        </p:pic>
        <p:pic>
          <p:nvPicPr>
            <p:cNvPr id="6" name="Imagen 5">
              <a:extLst>
                <a:ext uri="{FF2B5EF4-FFF2-40B4-BE49-F238E27FC236}">
                  <a16:creationId xmlns:a16="http://schemas.microsoft.com/office/drawing/2014/main" id="{66E4A5E6-5B93-1979-B190-8C43DABE0A67}"/>
                </a:ext>
              </a:extLst>
            </p:cNvPr>
            <p:cNvPicPr>
              <a:picLocks/>
            </p:cNvPicPr>
            <p:nvPr/>
          </p:nvPicPr>
          <p:blipFill>
            <a:blip r:embed="rId10"/>
            <a:stretch>
              <a:fillRect/>
            </a:stretch>
          </p:blipFill>
          <p:spPr>
            <a:xfrm>
              <a:off x="6534814" y="3622767"/>
              <a:ext cx="514800" cy="2642400"/>
            </a:xfrm>
            <a:prstGeom prst="rect">
              <a:avLst/>
            </a:prstGeom>
          </p:spPr>
        </p:pic>
      </p:grpSp>
      <p:pic>
        <p:nvPicPr>
          <p:cNvPr id="9" name="Imagen 8">
            <a:extLst>
              <a:ext uri="{FF2B5EF4-FFF2-40B4-BE49-F238E27FC236}">
                <a16:creationId xmlns:a16="http://schemas.microsoft.com/office/drawing/2014/main" id="{2B84CB68-4347-6C80-96E2-3D99FB935697}"/>
              </a:ext>
            </a:extLst>
          </p:cNvPr>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4717598" y="4392276"/>
            <a:ext cx="2373959" cy="2310687"/>
          </a:xfrm>
          <a:prstGeom prst="rect">
            <a:avLst/>
          </a:prstGeom>
        </p:spPr>
      </p:pic>
      <p:pic>
        <p:nvPicPr>
          <p:cNvPr id="10" name="Imagen 9">
            <a:extLst>
              <a:ext uri="{FF2B5EF4-FFF2-40B4-BE49-F238E27FC236}">
                <a16:creationId xmlns:a16="http://schemas.microsoft.com/office/drawing/2014/main" id="{4950FEA9-C445-A0C6-DE58-1C564B40C4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659575" y="4497251"/>
            <a:ext cx="2320907" cy="1969285"/>
          </a:xfrm>
          <a:prstGeom prst="rect">
            <a:avLst/>
          </a:prstGeom>
        </p:spPr>
      </p:pic>
    </p:spTree>
    <p:extLst>
      <p:ext uri="{BB962C8B-B14F-4D97-AF65-F5344CB8AC3E}">
        <p14:creationId xmlns:p14="http://schemas.microsoft.com/office/powerpoint/2010/main" val="327750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p:cNvGraphicFramePr/>
          <p:nvPr>
            <p:extLst>
              <p:ext uri="{D42A27DB-BD31-4B8C-83A1-F6EECF244321}">
                <p14:modId xmlns:p14="http://schemas.microsoft.com/office/powerpoint/2010/main" val="345584858"/>
              </p:ext>
            </p:extLst>
          </p:nvPr>
        </p:nvGraphicFramePr>
        <p:xfrm>
          <a:off x="305595" y="1256145"/>
          <a:ext cx="11513711" cy="4765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ítulo 1"/>
          <p:cNvSpPr txBox="1">
            <a:spLocks/>
          </p:cNvSpPr>
          <p:nvPr/>
        </p:nvSpPr>
        <p:spPr>
          <a:xfrm>
            <a:off x="305595" y="1"/>
            <a:ext cx="10515600" cy="1081825"/>
          </a:xfrm>
          <a:prstGeom prst="rect">
            <a:avLst/>
          </a:prstGeom>
        </p:spPr>
        <p:txBody>
          <a:bodyPr vert="horz" lIns="91440" tIns="45720" rIns="91440" bIns="45720" rtlCol="0" anchor="b">
            <a:normAutofit/>
          </a:bodyPr>
          <a:lst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a:lstStyle>
          <a:p>
            <a:r>
              <a:rPr lang="en" sz="4400" b="1" spc="-50" dirty="0">
                <a:gradFill>
                  <a:gsLst>
                    <a:gs pos="0">
                      <a:srgbClr val="2C5981"/>
                    </a:gs>
                    <a:gs pos="50000">
                      <a:srgbClr val="4382BA"/>
                    </a:gs>
                    <a:gs pos="100000">
                      <a:srgbClr val="529BDE"/>
                    </a:gs>
                  </a:gsLst>
                  <a:lin ang="16200000" scaled="0"/>
                </a:gradFill>
                <a:latin typeface="Lucida Calligraphy" panose="03010101010101010101" pitchFamily="66" charset="0"/>
                <a:ea typeface="+mn-ea"/>
                <a:cs typeface="Times New Roman" panose="02020603050405020304" pitchFamily="18" charset="0"/>
              </a:rPr>
              <a:t>Results and conlusions</a:t>
            </a:r>
          </a:p>
        </p:txBody>
      </p:sp>
      <p:sp>
        <p:nvSpPr>
          <p:cNvPr id="2" name="Marcador de número de diapositiva 1"/>
          <p:cNvSpPr>
            <a:spLocks noGrp="1"/>
          </p:cNvSpPr>
          <p:nvPr>
            <p:ph type="sldNum" sz="quarter" idx="12"/>
          </p:nvPr>
        </p:nvSpPr>
        <p:spPr/>
        <p:txBody>
          <a:bodyPr/>
          <a:lstStyle/>
          <a:p>
            <a:fld id="{18C0DEEA-870B-4626-99F8-3597ACEA9DDB}" type="slidenum">
              <a:rPr lang="es-MX" smtClean="0"/>
              <a:t>5</a:t>
            </a:fld>
            <a:endParaRPr lang="es-MX"/>
          </a:p>
        </p:txBody>
      </p:sp>
    </p:spTree>
    <p:extLst>
      <p:ext uri="{BB962C8B-B14F-4D97-AF65-F5344CB8AC3E}">
        <p14:creationId xmlns:p14="http://schemas.microsoft.com/office/powerpoint/2010/main" val="897676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2"/>
          <p:cNvSpPr txBox="1"/>
          <p:nvPr/>
        </p:nvSpPr>
        <p:spPr>
          <a:xfrm>
            <a:off x="16933863" y="2790825"/>
            <a:ext cx="65" cy="16927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s-MX"/>
          </a:p>
        </p:txBody>
      </p:sp>
      <p:sp>
        <p:nvSpPr>
          <p:cNvPr id="4" name="Marcador de número de diapositiva 3"/>
          <p:cNvSpPr>
            <a:spLocks noGrp="1"/>
          </p:cNvSpPr>
          <p:nvPr>
            <p:ph type="sldNum" sz="quarter" idx="12"/>
          </p:nvPr>
        </p:nvSpPr>
        <p:spPr/>
        <p:txBody>
          <a:bodyPr/>
          <a:lstStyle/>
          <a:p>
            <a:fld id="{18C0DEEA-870B-4626-99F8-3597ACEA9DDB}" type="slidenum">
              <a:rPr lang="es-MX" smtClean="0"/>
              <a:t>6</a:t>
            </a:fld>
            <a:endParaRPr lang="es-MX"/>
          </a:p>
        </p:txBody>
      </p:sp>
      <p:sp>
        <p:nvSpPr>
          <p:cNvPr id="26" name="Cuadro de texto 13"/>
          <p:cNvSpPr txBox="1"/>
          <p:nvPr/>
        </p:nvSpPr>
        <p:spPr>
          <a:xfrm>
            <a:off x="6018213" y="8861425"/>
            <a:ext cx="0" cy="17145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p>
            <a:endParaRPr lang="es-MX"/>
          </a:p>
        </p:txBody>
      </p:sp>
      <p:sp>
        <p:nvSpPr>
          <p:cNvPr id="30" name="Título 1"/>
          <p:cNvSpPr txBox="1">
            <a:spLocks/>
          </p:cNvSpPr>
          <p:nvPr/>
        </p:nvSpPr>
        <p:spPr>
          <a:xfrm>
            <a:off x="270455" y="6263537"/>
            <a:ext cx="11663635" cy="5944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 sz="2800" b="1">
                <a:solidFill>
                  <a:schemeClr val="accent1">
                    <a:lumMod val="75000"/>
                  </a:schemeClr>
                </a:solidFill>
              </a:rPr>
              <a:t>                                                                                       </a:t>
            </a:r>
            <a:r>
              <a:rPr lang="en" sz="2400" b="1">
                <a:solidFill>
                  <a:schemeClr val="accent1">
                    <a:lumMod val="75000"/>
                  </a:schemeClr>
                </a:solidFill>
              </a:rPr>
              <a:t>                  Isotopy Methodology</a:t>
            </a:r>
          </a:p>
        </p:txBody>
      </p:sp>
      <p:pic>
        <p:nvPicPr>
          <p:cNvPr id="2" name="Imagen 1">
            <a:extLst>
              <a:ext uri="{FF2B5EF4-FFF2-40B4-BE49-F238E27FC236}">
                <a16:creationId xmlns:a16="http://schemas.microsoft.com/office/drawing/2014/main" id="{1DBC3408-DB88-3DBB-E5C5-D2E21431B0A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14223" y="186341"/>
            <a:ext cx="4781663" cy="3656779"/>
          </a:xfrm>
          <a:prstGeom prst="rect">
            <a:avLst/>
          </a:prstGeom>
        </p:spPr>
      </p:pic>
      <p:sp>
        <p:nvSpPr>
          <p:cNvPr id="5" name="CuadroTexto 4">
            <a:extLst>
              <a:ext uri="{FF2B5EF4-FFF2-40B4-BE49-F238E27FC236}">
                <a16:creationId xmlns:a16="http://schemas.microsoft.com/office/drawing/2014/main" id="{6FFF8AF5-BEC9-3670-18CD-A54A04ED3097}"/>
              </a:ext>
            </a:extLst>
          </p:cNvPr>
          <p:cNvSpPr txBox="1"/>
          <p:nvPr/>
        </p:nvSpPr>
        <p:spPr>
          <a:xfrm>
            <a:off x="6409153" y="3967724"/>
            <a:ext cx="4884234" cy="584775"/>
          </a:xfrm>
          <a:prstGeom prst="rect">
            <a:avLst/>
          </a:prstGeom>
          <a:noFill/>
        </p:spPr>
        <p:txBody>
          <a:bodyPr wrap="square">
            <a:spAutoFit/>
          </a:bodyPr>
          <a:lstStyle/>
          <a:p>
            <a:pPr algn="ctr">
              <a:spcAft>
                <a:spcPts val="1000"/>
              </a:spcAft>
            </a:pPr>
            <a:r>
              <a:rPr lang="en"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CDMX and surrounding mountain ranges with altitudes </a:t>
            </a:r>
            <a:r>
              <a:rPr lang="en" sz="16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higher</a:t>
            </a:r>
            <a:r>
              <a:rPr lang="en"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than 3000 [m].</a:t>
            </a:r>
          </a:p>
        </p:txBody>
      </p:sp>
      <p:sp>
        <p:nvSpPr>
          <p:cNvPr id="8" name="CuadroTexto 7">
            <a:extLst>
              <a:ext uri="{FF2B5EF4-FFF2-40B4-BE49-F238E27FC236}">
                <a16:creationId xmlns:a16="http://schemas.microsoft.com/office/drawing/2014/main" id="{C1B81A97-937C-E5BE-9C26-5E1D932D70BA}"/>
              </a:ext>
            </a:extLst>
          </p:cNvPr>
          <p:cNvSpPr txBox="1"/>
          <p:nvPr/>
        </p:nvSpPr>
        <p:spPr>
          <a:xfrm>
            <a:off x="6729567" y="5703242"/>
            <a:ext cx="4318786" cy="584775"/>
          </a:xfrm>
          <a:prstGeom prst="rect">
            <a:avLst/>
          </a:prstGeom>
          <a:noFill/>
        </p:spPr>
        <p:txBody>
          <a:bodyPr wrap="square">
            <a:spAutoFit/>
          </a:bodyPr>
          <a:lstStyle/>
          <a:p>
            <a:pPr algn="ctr">
              <a:spcAft>
                <a:spcPts val="1000"/>
              </a:spcAft>
            </a:pPr>
            <a:r>
              <a:rPr lang="en"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Results of the calculation of the elevation of infiltration.</a:t>
            </a:r>
          </a:p>
        </p:txBody>
      </p:sp>
      <p:graphicFrame>
        <p:nvGraphicFramePr>
          <p:cNvPr id="9" name="Tabla 8">
            <a:extLst>
              <a:ext uri="{FF2B5EF4-FFF2-40B4-BE49-F238E27FC236}">
                <a16:creationId xmlns:a16="http://schemas.microsoft.com/office/drawing/2014/main" id="{FF53E3F9-2BE1-EBEB-F20C-087F50CE261F}"/>
              </a:ext>
            </a:extLst>
          </p:cNvPr>
          <p:cNvGraphicFramePr>
            <a:graphicFrameLocks noGrp="1"/>
          </p:cNvGraphicFramePr>
          <p:nvPr>
            <p:extLst>
              <p:ext uri="{D42A27DB-BD31-4B8C-83A1-F6EECF244321}">
                <p14:modId xmlns:p14="http://schemas.microsoft.com/office/powerpoint/2010/main" val="2335390171"/>
              </p:ext>
            </p:extLst>
          </p:nvPr>
        </p:nvGraphicFramePr>
        <p:xfrm>
          <a:off x="7221450" y="4705347"/>
          <a:ext cx="3335020" cy="896620"/>
        </p:xfrm>
        <a:graphic>
          <a:graphicData uri="http://schemas.openxmlformats.org/drawingml/2006/table">
            <a:tbl>
              <a:tblPr firstRow="1" firstCol="1" bandRow="1">
                <a:tableStyleId>{9DCAF9ED-07DC-4A11-8D7F-57B35C25682E}</a:tableStyleId>
              </a:tblPr>
              <a:tblGrid>
                <a:gridCol w="1616075">
                  <a:extLst>
                    <a:ext uri="{9D8B030D-6E8A-4147-A177-3AD203B41FA5}">
                      <a16:colId xmlns:a16="http://schemas.microsoft.com/office/drawing/2014/main" val="20000"/>
                    </a:ext>
                  </a:extLst>
                </a:gridCol>
                <a:gridCol w="1718945">
                  <a:extLst>
                    <a:ext uri="{9D8B030D-6E8A-4147-A177-3AD203B41FA5}">
                      <a16:colId xmlns:a16="http://schemas.microsoft.com/office/drawing/2014/main" val="20001"/>
                    </a:ext>
                  </a:extLst>
                </a:gridCol>
              </a:tblGrid>
              <a:tr h="224155">
                <a:tc>
                  <a:txBody>
                    <a:bodyPr/>
                    <a:lstStyle/>
                    <a:p>
                      <a:pPr algn="ctr">
                        <a:lnSpc>
                          <a:spcPct val="107000"/>
                        </a:lnSpc>
                        <a:spcAft>
                          <a:spcPts val="0"/>
                        </a:spcAft>
                      </a:pPr>
                      <a:r>
                        <a:rPr lang="en" sz="1200" dirty="0">
                          <a:effectLst/>
                        </a:rPr>
                        <a:t>Sample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 sz="1200">
                          <a:effectLst/>
                        </a:rPr>
                        <a:t>Elevation [m]</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24155">
                <a:tc>
                  <a:txBody>
                    <a:bodyPr/>
                    <a:lstStyle/>
                    <a:p>
                      <a:pPr algn="ctr">
                        <a:lnSpc>
                          <a:spcPct val="107000"/>
                        </a:lnSpc>
                        <a:spcAft>
                          <a:spcPts val="0"/>
                        </a:spcAft>
                      </a:pPr>
                      <a:r>
                        <a:rPr lang="en" sz="1200" dirty="0">
                          <a:effectLst/>
                        </a:rPr>
                        <a:t>SCT 3a-8a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 sz="1200">
                          <a:effectLst/>
                        </a:rPr>
                        <a:t>3521.1267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24155">
                <a:tc>
                  <a:txBody>
                    <a:bodyPr/>
                    <a:lstStyle/>
                    <a:p>
                      <a:pPr algn="ctr">
                        <a:lnSpc>
                          <a:spcPct val="107000"/>
                        </a:lnSpc>
                        <a:spcAft>
                          <a:spcPts val="0"/>
                        </a:spcAft>
                      </a:pPr>
                      <a:r>
                        <a:rPr lang="en" sz="1200">
                          <a:effectLst/>
                        </a:rPr>
                        <a:t>SC3MA-07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 sz="1200">
                          <a:effectLst/>
                        </a:rPr>
                        <a:t>3474.1784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24155">
                <a:tc>
                  <a:txBody>
                    <a:bodyPr/>
                    <a:lstStyle/>
                    <a:p>
                      <a:pPr algn="ctr">
                        <a:lnSpc>
                          <a:spcPct val="107000"/>
                        </a:lnSpc>
                        <a:spcAft>
                          <a:spcPts val="0"/>
                        </a:spcAft>
                      </a:pPr>
                      <a:r>
                        <a:rPr lang="en" sz="1100" dirty="0">
                          <a:effectLst/>
                        </a:rPr>
                        <a:t>SLT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 sz="1100" dirty="0">
                          <a:effectLst/>
                        </a:rPr>
                        <a:t>2929.5774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graphicFrame>
            <p:nvGraphicFramePr>
              <p:cNvPr id="14" name="Tabla 13"/>
              <p:cNvGraphicFramePr>
                <a:graphicFrameLocks noGrp="1"/>
              </p:cNvGraphicFramePr>
              <p:nvPr>
                <p:extLst>
                  <p:ext uri="{D42A27DB-BD31-4B8C-83A1-F6EECF244321}">
                    <p14:modId xmlns:p14="http://schemas.microsoft.com/office/powerpoint/2010/main" val="3193576005"/>
                  </p:ext>
                </p:extLst>
              </p:nvPr>
            </p:nvGraphicFramePr>
            <p:xfrm>
              <a:off x="1476246" y="531061"/>
              <a:ext cx="3948114" cy="1651762"/>
            </p:xfrm>
            <a:graphic>
              <a:graphicData uri="http://schemas.openxmlformats.org/drawingml/2006/table">
                <a:tbl>
                  <a:tblPr firstRow="1" firstCol="1" bandRow="1">
                    <a:tableStyleId>{0E3FDE45-AF77-4B5C-9715-49D594BDF05E}</a:tableStyleId>
                  </a:tblPr>
                  <a:tblGrid>
                    <a:gridCol w="1329164">
                      <a:extLst>
                        <a:ext uri="{9D8B030D-6E8A-4147-A177-3AD203B41FA5}">
                          <a16:colId xmlns:a16="http://schemas.microsoft.com/office/drawing/2014/main" val="20000"/>
                        </a:ext>
                      </a:extLst>
                    </a:gridCol>
                    <a:gridCol w="1335831">
                      <a:extLst>
                        <a:ext uri="{9D8B030D-6E8A-4147-A177-3AD203B41FA5}">
                          <a16:colId xmlns:a16="http://schemas.microsoft.com/office/drawing/2014/main" val="20002"/>
                        </a:ext>
                      </a:extLst>
                    </a:gridCol>
                    <a:gridCol w="1283119">
                      <a:extLst>
                        <a:ext uri="{9D8B030D-6E8A-4147-A177-3AD203B41FA5}">
                          <a16:colId xmlns:a16="http://schemas.microsoft.com/office/drawing/2014/main" val="20003"/>
                        </a:ext>
                      </a:extLst>
                    </a:gridCol>
                  </a:tblGrid>
                  <a:tr h="191135">
                    <a:tc rowSpan="3">
                      <a:txBody>
                        <a:bodyPr/>
                        <a:lstStyle/>
                        <a:p>
                          <a:pPr algn="ctr">
                            <a:lnSpc>
                              <a:spcPct val="107000"/>
                            </a:lnSpc>
                            <a:spcAft>
                              <a:spcPts val="0"/>
                            </a:spcAft>
                          </a:pPr>
                          <a:r>
                            <a:rPr lang="es-MX" sz="1300" b="1">
                              <a:effectLst/>
                            </a:rPr>
                            <a:t> </a:t>
                          </a:r>
                        </a:p>
                        <a:p>
                          <a:pPr algn="ctr">
                            <a:lnSpc>
                              <a:spcPct val="107000"/>
                            </a:lnSpc>
                            <a:spcAft>
                              <a:spcPts val="0"/>
                            </a:spcAft>
                          </a:pPr>
                          <a:r>
                            <a:rPr lang="en" sz="1300" b="1">
                              <a:effectLst/>
                            </a:rPr>
                            <a:t>Parameter</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endParaRPr lang="es-MX" dirty="0"/>
                        </a:p>
                      </a:txBody>
                      <a:tcPr/>
                    </a:tc>
                    <a:tc hMerge="1">
                      <a:txBody>
                        <a:bodyPr/>
                        <a:lstStyle/>
                        <a:p>
                          <a:endParaRPr lang="es-MX"/>
                        </a:p>
                      </a:txBody>
                      <a:tcPr/>
                    </a:tc>
                    <a:extLst>
                      <a:ext uri="{0D108BD9-81ED-4DB2-BD59-A6C34878D82A}">
                        <a16:rowId xmlns:a16="http://schemas.microsoft.com/office/drawing/2014/main" val="10000"/>
                      </a:ext>
                    </a:extLst>
                  </a:tr>
                  <a:tr h="191135">
                    <a:tc vMerge="1">
                      <a:txBody>
                        <a:bodyPr/>
                        <a:lstStyle/>
                        <a:p>
                          <a:endParaRPr lang="es-MX"/>
                        </a:p>
                      </a:txBody>
                      <a:tcPr/>
                    </a:tc>
                    <a:tc>
                      <a:txBody>
                        <a:bodyPr/>
                        <a:lstStyle/>
                        <a:p>
                          <a:pPr algn="ctr">
                            <a:lnSpc>
                              <a:spcPct val="107000"/>
                            </a:lnSpc>
                            <a:spcAft>
                              <a:spcPts val="0"/>
                            </a:spcAft>
                          </a:pPr>
                          <a:r>
                            <a:rPr lang="en" sz="1300" b="1" dirty="0">
                              <a:effectLst/>
                            </a:rPr>
                            <a:t>SC3-MA-07</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a:effectLst/>
                            </a:rPr>
                            <a:t>SLT</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1135">
                    <a:tc vMerge="1">
                      <a:txBody>
                        <a:bodyPr/>
                        <a:lstStyle/>
                        <a:p>
                          <a:endParaRPr lang="es-MX"/>
                        </a:p>
                      </a:txBody>
                      <a:tcPr/>
                    </a:tc>
                    <a:tc>
                      <a:txBody>
                        <a:bodyPr/>
                        <a:lstStyle/>
                        <a:p>
                          <a:pPr algn="ctr">
                            <a:lnSpc>
                              <a:spcPct val="107000"/>
                            </a:lnSpc>
                            <a:spcAft>
                              <a:spcPts val="0"/>
                            </a:spcAft>
                          </a:pPr>
                          <a:r>
                            <a:rPr lang="en" sz="1300" b="1">
                              <a:effectLst/>
                            </a:rPr>
                            <a:t>04/sep/2017 12:00</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1">
                              <a:effectLst/>
                            </a:rPr>
                            <a:t>Jul 16, 2013 8:00 AM</a:t>
                          </a:r>
                          <a:endParaRPr lang="es-MX"/>
                        </a:p>
                      </a:txBody>
                      <a:tcPr marL="68580" marR="68580" marT="0" marB="0"/>
                    </a:tc>
                    <a:extLst>
                      <a:ext uri="{0D108BD9-81ED-4DB2-BD59-A6C34878D82A}">
                        <a16:rowId xmlns:a16="http://schemas.microsoft.com/office/drawing/2014/main" val="10002"/>
                      </a:ext>
                    </a:extLst>
                  </a:tr>
                  <a:tr h="191135">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MX" sz="1300" b="0" i="1">
                                        <a:effectLst/>
                                        <a:latin typeface="Cambria Math" panose="02040503050406030204" pitchFamily="18" charset="0"/>
                                      </a:rPr>
                                    </m:ctrlPr>
                                  </m:sSubPr>
                                  <m:e>
                                    <m:sPre>
                                      <m:sPrePr>
                                        <m:ctrlPr>
                                          <a:rPr lang="es-MX" sz="1300" b="0" i="1">
                                            <a:effectLst/>
                                            <a:latin typeface="Cambria Math" panose="02040503050406030204" pitchFamily="18" charset="0"/>
                                          </a:rPr>
                                        </m:ctrlPr>
                                      </m:sPrePr>
                                      <m:sub/>
                                      <m:sup>
                                        <m:r>
                                          <a:rPr lang="es-MX" sz="1300" b="0" i="1">
                                            <a:effectLst/>
                                            <a:latin typeface="Cambria Math" panose="02040503050406030204" pitchFamily="18" charset="0"/>
                                          </a:rPr>
                                          <m:t>14</m:t>
                                        </m:r>
                                      </m:sup>
                                      <m:e>
                                        <m:r>
                                          <a:rPr lang="es-MX" sz="1300" b="0" i="1">
                                            <a:effectLst/>
                                            <a:latin typeface="Cambria Math" panose="02040503050406030204" pitchFamily="18" charset="0"/>
                                          </a:rPr>
                                          <m:t>𝐶</m:t>
                                        </m:r>
                                      </m:e>
                                    </m:sPre>
                                  </m:e>
                                  <m:sub>
                                    <m:r>
                                      <a:rPr lang="es-MX" sz="1300" b="0" i="1">
                                        <a:effectLst/>
                                        <a:latin typeface="Cambria Math" panose="02040503050406030204" pitchFamily="18" charset="0"/>
                                      </a:rPr>
                                      <m:t>0</m:t>
                                    </m:r>
                                  </m:sub>
                                </m:sSub>
                              </m:oMath>
                            </m:oMathPara>
                          </a14:m>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17.767</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0">
                              <a:effectLst/>
                            </a:rPr>
                            <a:t>17.745</a:t>
                          </a:r>
                          <a:endParaRPr lang="es-MX"/>
                        </a:p>
                      </a:txBody>
                      <a:tcPr marL="68580" marR="68580" marT="0" marB="0"/>
                    </a:tc>
                    <a:extLst>
                      <a:ext uri="{0D108BD9-81ED-4DB2-BD59-A6C34878D82A}">
                        <a16:rowId xmlns:a16="http://schemas.microsoft.com/office/drawing/2014/main" val="10003"/>
                      </a:ext>
                    </a:extLst>
                  </a:tr>
                  <a:tr h="191135">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MX" sz="1300" b="0" i="1">
                                        <a:effectLst/>
                                        <a:latin typeface="Cambria Math" panose="02040503050406030204" pitchFamily="18" charset="0"/>
                                      </a:rPr>
                                    </m:ctrlPr>
                                  </m:sSubPr>
                                  <m:e>
                                    <m:sPre>
                                      <m:sPrePr>
                                        <m:ctrlPr>
                                          <a:rPr lang="es-MX" sz="1300" b="0" i="1">
                                            <a:effectLst/>
                                            <a:latin typeface="Cambria Math" panose="02040503050406030204" pitchFamily="18" charset="0"/>
                                          </a:rPr>
                                        </m:ctrlPr>
                                      </m:sPrePr>
                                      <m:sub/>
                                      <m:sup>
                                        <m:r>
                                          <a:rPr lang="es-MX" sz="1300" b="0" i="1">
                                            <a:effectLst/>
                                            <a:latin typeface="Cambria Math" panose="02040503050406030204" pitchFamily="18" charset="0"/>
                                          </a:rPr>
                                          <m:t>14</m:t>
                                        </m:r>
                                      </m:sup>
                                      <m:e>
                                        <m:r>
                                          <a:rPr lang="es-MX" sz="1300" b="0" i="1">
                                            <a:effectLst/>
                                            <a:latin typeface="Cambria Math" panose="02040503050406030204" pitchFamily="18" charset="0"/>
                                          </a:rPr>
                                          <m:t>𝐶</m:t>
                                        </m:r>
                                      </m:e>
                                    </m:sPre>
                                  </m:e>
                                  <m:sub>
                                    <m:r>
                                      <a:rPr lang="es-MX" sz="1300" b="0" i="1">
                                        <a:effectLst/>
                                        <a:latin typeface="Cambria Math" panose="02040503050406030204" pitchFamily="18" charset="0"/>
                                      </a:rPr>
                                      <m:t>𝐶𝐼𝐷</m:t>
                                    </m:r>
                                  </m:sub>
                                </m:sSub>
                              </m:oMath>
                            </m:oMathPara>
                          </a14:m>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12.6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0">
                              <a:effectLst/>
                            </a:rPr>
                            <a:t>4.4</a:t>
                          </a:r>
                          <a:endParaRPr lang="es-MX"/>
                        </a:p>
                      </a:txBody>
                      <a:tcPr marL="68580" marR="68580" marT="0" marB="0"/>
                    </a:tc>
                    <a:extLst>
                      <a:ext uri="{0D108BD9-81ED-4DB2-BD59-A6C34878D82A}">
                        <a16:rowId xmlns:a16="http://schemas.microsoft.com/office/drawing/2014/main" val="10004"/>
                      </a:ext>
                    </a:extLst>
                  </a:tr>
                  <a:tr h="191135">
                    <a:tc>
                      <a:txBody>
                        <a:bodyPr/>
                        <a:lstStyle/>
                        <a:p>
                          <a:pPr algn="ctr">
                            <a:lnSpc>
                              <a:spcPct val="107000"/>
                            </a:lnSpc>
                            <a:spcAft>
                              <a:spcPts val="0"/>
                            </a:spcAft>
                          </a:pPr>
                          <a:r>
                            <a:rPr lang="en" sz="1300" b="1">
                              <a:effectLst/>
                            </a:rPr>
                            <a:t>t (years)</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2840</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1" dirty="0">
                              <a:effectLst/>
                            </a:rPr>
                            <a:t>11528</a:t>
                          </a:r>
                          <a:endParaRPr lang="es-MX" b="1" dirty="0"/>
                        </a:p>
                      </a:txBody>
                      <a:tcPr marL="68580" marR="68580" marT="0" marB="0"/>
                    </a:tc>
                    <a:extLst>
                      <a:ext uri="{0D108BD9-81ED-4DB2-BD59-A6C34878D82A}">
                        <a16:rowId xmlns:a16="http://schemas.microsoft.com/office/drawing/2014/main" val="10005"/>
                      </a:ext>
                    </a:extLst>
                  </a:tr>
                </a:tbl>
              </a:graphicData>
            </a:graphic>
          </p:graphicFrame>
        </mc:Choice>
        <mc:Fallback xmlns="">
          <p:graphicFrame>
            <p:nvGraphicFramePr>
              <p:cNvPr id="14" name="Tabla 13"/>
              <p:cNvGraphicFramePr>
                <a:graphicFrameLocks noGrp="1"/>
              </p:cNvGraphicFramePr>
              <p:nvPr>
                <p:extLst>
                  <p:ext uri="{D42A27DB-BD31-4B8C-83A1-F6EECF244321}">
                    <p14:modId xmlns:p14="http://schemas.microsoft.com/office/powerpoint/2010/main" val="3193576005"/>
                  </p:ext>
                </p:extLst>
              </p:nvPr>
            </p:nvGraphicFramePr>
            <p:xfrm>
              <a:off x="1476246" y="531061"/>
              <a:ext cx="3948114" cy="1679956"/>
            </p:xfrm>
            <a:graphic>
              <a:graphicData uri="http://schemas.openxmlformats.org/drawingml/2006/table">
                <a:tbl>
                  <a:tblPr firstRow="1" firstCol="1" bandRow="1">
                    <a:tableStyleId>{0E3FDE45-AF77-4B5C-9715-49D594BDF05E}</a:tableStyleId>
                  </a:tblPr>
                  <a:tblGrid>
                    <a:gridCol w="1329164">
                      <a:extLst>
                        <a:ext uri="{9D8B030D-6E8A-4147-A177-3AD203B41FA5}">
                          <a16:colId xmlns:a16="http://schemas.microsoft.com/office/drawing/2014/main" val="20000"/>
                        </a:ext>
                      </a:extLst>
                    </a:gridCol>
                    <a:gridCol w="1335831">
                      <a:extLst>
                        <a:ext uri="{9D8B030D-6E8A-4147-A177-3AD203B41FA5}">
                          <a16:colId xmlns:a16="http://schemas.microsoft.com/office/drawing/2014/main" val="20002"/>
                        </a:ext>
                      </a:extLst>
                    </a:gridCol>
                    <a:gridCol w="1283119">
                      <a:extLst>
                        <a:ext uri="{9D8B030D-6E8A-4147-A177-3AD203B41FA5}">
                          <a16:colId xmlns:a16="http://schemas.microsoft.com/office/drawing/2014/main" val="20003"/>
                        </a:ext>
                      </a:extLst>
                    </a:gridCol>
                  </a:tblGrid>
                  <a:tr h="365760">
                    <a:tc rowSpan="3">
                      <a:txBody>
                        <a:bodyPr/>
                        <a:lstStyle/>
                        <a:p>
                          <a:pPr algn="ctr">
                            <a:lnSpc>
                              <a:spcPct val="107000"/>
                            </a:lnSpc>
                            <a:spcAft>
                              <a:spcPts val="0"/>
                            </a:spcAft>
                          </a:pPr>
                          <a:r>
                            <a:rPr lang="es-MX" sz="1300" b="1">
                              <a:effectLst/>
                            </a:rPr>
                            <a:t> </a:t>
                          </a:r>
                        </a:p>
                        <a:p>
                          <a:pPr algn="ctr">
                            <a:lnSpc>
                              <a:spcPct val="107000"/>
                            </a:lnSpc>
                            <a:spcAft>
                              <a:spcPts val="0"/>
                            </a:spcAft>
                          </a:pPr>
                          <a:r>
                            <a:rPr lang="en" sz="1300" b="1">
                              <a:effectLst/>
                            </a:rPr>
                            <a:t>Parameter</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endParaRPr lang="es-MX" dirty="0"/>
                        </a:p>
                      </a:txBody>
                      <a:tcPr/>
                    </a:tc>
                    <a:tc hMerge="1">
                      <a:txBody>
                        <a:bodyPr/>
                        <a:lstStyle/>
                        <a:p>
                          <a:endParaRPr lang="es-MX"/>
                        </a:p>
                      </a:txBody>
                      <a:tcPr/>
                    </a:tc>
                    <a:extLst>
                      <a:ext uri="{0D108BD9-81ED-4DB2-BD59-A6C34878D82A}">
                        <a16:rowId xmlns:a16="http://schemas.microsoft.com/office/drawing/2014/main" val="10000"/>
                      </a:ext>
                    </a:extLst>
                  </a:tr>
                  <a:tr h="211963">
                    <a:tc vMerge="1">
                      <a:txBody>
                        <a:bodyPr/>
                        <a:lstStyle/>
                        <a:p>
                          <a:endParaRPr lang="es-MX"/>
                        </a:p>
                      </a:txBody>
                      <a:tcPr/>
                    </a:tc>
                    <a:tc>
                      <a:txBody>
                        <a:bodyPr/>
                        <a:lstStyle/>
                        <a:p>
                          <a:pPr algn="ctr">
                            <a:lnSpc>
                              <a:spcPct val="107000"/>
                            </a:lnSpc>
                            <a:spcAft>
                              <a:spcPts val="0"/>
                            </a:spcAft>
                          </a:pPr>
                          <a:r>
                            <a:rPr lang="en" sz="1300" b="1" dirty="0">
                              <a:effectLst/>
                            </a:rPr>
                            <a:t>SC3-MA-07</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a:effectLst/>
                            </a:rPr>
                            <a:t>SLT</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23926">
                    <a:tc vMerge="1">
                      <a:txBody>
                        <a:bodyPr/>
                        <a:lstStyle/>
                        <a:p>
                          <a:endParaRPr lang="es-MX"/>
                        </a:p>
                      </a:txBody>
                      <a:tcPr/>
                    </a:tc>
                    <a:tc>
                      <a:txBody>
                        <a:bodyPr/>
                        <a:lstStyle/>
                        <a:p>
                          <a:pPr algn="ctr">
                            <a:lnSpc>
                              <a:spcPct val="107000"/>
                            </a:lnSpc>
                            <a:spcAft>
                              <a:spcPts val="0"/>
                            </a:spcAft>
                          </a:pPr>
                          <a:r>
                            <a:rPr lang="en" sz="1300" b="1">
                              <a:effectLst/>
                            </a:rPr>
                            <a:t>04/sep/2017 12:00</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1">
                              <a:effectLst/>
                            </a:rPr>
                            <a:t>Jul 16, 2013 8:00 AM</a:t>
                          </a:r>
                          <a:endParaRPr lang="es-MX"/>
                        </a:p>
                      </a:txBody>
                      <a:tcPr marL="68580" marR="68580" marT="0" marB="0"/>
                    </a:tc>
                    <a:extLst>
                      <a:ext uri="{0D108BD9-81ED-4DB2-BD59-A6C34878D82A}">
                        <a16:rowId xmlns:a16="http://schemas.microsoft.com/office/drawing/2014/main" val="10002"/>
                      </a:ext>
                    </a:extLst>
                  </a:tr>
                  <a:tr h="233172">
                    <a:tc>
                      <a:txBody>
                        <a:bodyPr/>
                        <a:lstStyle/>
                        <a:p>
                          <a:endParaRPr lang="es-MX"/>
                        </a:p>
                      </a:txBody>
                      <a:tcPr marL="68580" marR="68580" marT="0" marB="0">
                        <a:blipFill>
                          <a:blip r:embed="rId3"/>
                          <a:stretch>
                            <a:fillRect t="-436842" r="-197706" b="-228947"/>
                          </a:stretch>
                        </a:blipFill>
                      </a:tcPr>
                    </a:tc>
                    <a:tc>
                      <a:txBody>
                        <a:bodyPr/>
                        <a:lstStyle/>
                        <a:p>
                          <a:pPr algn="ctr">
                            <a:lnSpc>
                              <a:spcPct val="107000"/>
                            </a:lnSpc>
                            <a:spcAft>
                              <a:spcPts val="0"/>
                            </a:spcAft>
                          </a:pPr>
                          <a:r>
                            <a:rPr lang="en" sz="1300" b="0">
                              <a:effectLst/>
                            </a:rPr>
                            <a:t>17.767</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0">
                              <a:effectLst/>
                            </a:rPr>
                            <a:t>17.745</a:t>
                          </a:r>
                          <a:endParaRPr lang="es-MX"/>
                        </a:p>
                      </a:txBody>
                      <a:tcPr marL="68580" marR="68580" marT="0" marB="0"/>
                    </a:tc>
                    <a:extLst>
                      <a:ext uri="{0D108BD9-81ED-4DB2-BD59-A6C34878D82A}">
                        <a16:rowId xmlns:a16="http://schemas.microsoft.com/office/drawing/2014/main" val="10003"/>
                      </a:ext>
                    </a:extLst>
                  </a:tr>
                  <a:tr h="233172">
                    <a:tc>
                      <a:txBody>
                        <a:bodyPr/>
                        <a:lstStyle/>
                        <a:p>
                          <a:endParaRPr lang="es-MX"/>
                        </a:p>
                      </a:txBody>
                      <a:tcPr marL="68580" marR="68580" marT="0" marB="0">
                        <a:blipFill>
                          <a:blip r:embed="rId3"/>
                          <a:stretch>
                            <a:fillRect t="-536842" r="-197706" b="-128947"/>
                          </a:stretch>
                        </a:blipFill>
                      </a:tcPr>
                    </a:tc>
                    <a:tc>
                      <a:txBody>
                        <a:bodyPr/>
                        <a:lstStyle/>
                        <a:p>
                          <a:pPr algn="ctr">
                            <a:lnSpc>
                              <a:spcPct val="107000"/>
                            </a:lnSpc>
                            <a:spcAft>
                              <a:spcPts val="0"/>
                            </a:spcAft>
                          </a:pPr>
                          <a:r>
                            <a:rPr lang="en" sz="1300" b="0">
                              <a:effectLst/>
                            </a:rPr>
                            <a:t>12.6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0">
                              <a:effectLst/>
                            </a:rPr>
                            <a:t>4.4</a:t>
                          </a:r>
                          <a:endParaRPr lang="es-MX"/>
                        </a:p>
                      </a:txBody>
                      <a:tcPr marL="68580" marR="68580" marT="0" marB="0"/>
                    </a:tc>
                    <a:extLst>
                      <a:ext uri="{0D108BD9-81ED-4DB2-BD59-A6C34878D82A}">
                        <a16:rowId xmlns:a16="http://schemas.microsoft.com/office/drawing/2014/main" val="10004"/>
                      </a:ext>
                    </a:extLst>
                  </a:tr>
                  <a:tr h="211963">
                    <a:tc>
                      <a:txBody>
                        <a:bodyPr/>
                        <a:lstStyle/>
                        <a:p>
                          <a:pPr algn="ctr">
                            <a:lnSpc>
                              <a:spcPct val="107000"/>
                            </a:lnSpc>
                            <a:spcAft>
                              <a:spcPts val="0"/>
                            </a:spcAft>
                          </a:pPr>
                          <a:r>
                            <a:rPr lang="en" sz="1300" b="1">
                              <a:effectLst/>
                            </a:rPr>
                            <a:t>t (years)</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2840</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 sz="1300" b="1" dirty="0">
                              <a:effectLst/>
                            </a:rPr>
                            <a:t>11528</a:t>
                          </a:r>
                          <a:endParaRPr lang="es-MX" b="1" dirty="0"/>
                        </a:p>
                      </a:txBody>
                      <a:tcPr marL="68580" marR="68580" marT="0" marB="0"/>
                    </a:tc>
                    <a:extLst>
                      <a:ext uri="{0D108BD9-81ED-4DB2-BD59-A6C34878D82A}">
                        <a16:rowId xmlns:a16="http://schemas.microsoft.com/office/drawing/2014/main" val="10005"/>
                      </a:ext>
                    </a:extLst>
                  </a:tr>
                </a:tbl>
              </a:graphicData>
            </a:graphic>
          </p:graphicFrame>
        </mc:Fallback>
      </mc:AlternateContent>
      <p:sp>
        <p:nvSpPr>
          <p:cNvPr id="15" name="Rectángulo 14"/>
          <p:cNvSpPr/>
          <p:nvPr/>
        </p:nvSpPr>
        <p:spPr>
          <a:xfrm>
            <a:off x="647263" y="1439886"/>
            <a:ext cx="1483056" cy="307777"/>
          </a:xfrm>
          <a:prstGeom prst="rect">
            <a:avLst/>
          </a:prstGeom>
        </p:spPr>
        <p:txBody>
          <a:bodyPr wrap="square">
            <a:spAutoFit/>
          </a:bodyPr>
          <a:lstStyle/>
          <a:p>
            <a:pPr algn="ctr"/>
            <a:r>
              <a:rPr lang="en" sz="1400" b="1" dirty="0">
                <a:effectLst/>
                <a:latin typeface="Calibri" panose="020F0502020204030204" pitchFamily="34" charset="0"/>
                <a:ea typeface="Calibri" panose="020F0502020204030204" pitchFamily="34" charset="0"/>
                <a:cs typeface="Times New Roman" panose="02020603050405020304" pitchFamily="18" charset="0"/>
              </a:rPr>
              <a:t>Eichinger*</a:t>
            </a:r>
            <a:endParaRPr lang="es-MX" sz="1400" b="1" dirty="0"/>
          </a:p>
        </p:txBody>
      </p:sp>
      <mc:AlternateContent xmlns:mc="http://schemas.openxmlformats.org/markup-compatibility/2006" xmlns:a14="http://schemas.microsoft.com/office/drawing/2010/main">
        <mc:Choice Requires="a14">
          <p:graphicFrame>
            <p:nvGraphicFramePr>
              <p:cNvPr id="16" name="Tabla 15"/>
              <p:cNvGraphicFramePr>
                <a:graphicFrameLocks noGrp="1"/>
              </p:cNvGraphicFramePr>
              <p:nvPr>
                <p:extLst>
                  <p:ext uri="{D42A27DB-BD31-4B8C-83A1-F6EECF244321}">
                    <p14:modId xmlns:p14="http://schemas.microsoft.com/office/powerpoint/2010/main" val="4106273093"/>
                  </p:ext>
                </p:extLst>
              </p:nvPr>
            </p:nvGraphicFramePr>
            <p:xfrm>
              <a:off x="1476247" y="2349296"/>
              <a:ext cx="3887350" cy="668909"/>
            </p:xfrm>
            <a:graphic>
              <a:graphicData uri="http://schemas.openxmlformats.org/drawingml/2006/table">
                <a:tbl>
                  <a:tblPr firstRow="1" firstCol="1" bandRow="1">
                    <a:tableStyleId>{0E3FDE45-AF77-4B5C-9715-49D594BDF05E}</a:tableStyleId>
                  </a:tblPr>
                  <a:tblGrid>
                    <a:gridCol w="1333038">
                      <a:extLst>
                        <a:ext uri="{9D8B030D-6E8A-4147-A177-3AD203B41FA5}">
                          <a16:colId xmlns:a16="http://schemas.microsoft.com/office/drawing/2014/main" val="20000"/>
                        </a:ext>
                      </a:extLst>
                    </a:gridCol>
                    <a:gridCol w="1333621">
                      <a:extLst>
                        <a:ext uri="{9D8B030D-6E8A-4147-A177-3AD203B41FA5}">
                          <a16:colId xmlns:a16="http://schemas.microsoft.com/office/drawing/2014/main" val="20002"/>
                        </a:ext>
                      </a:extLst>
                    </a:gridCol>
                    <a:gridCol w="1220691">
                      <a:extLst>
                        <a:ext uri="{9D8B030D-6E8A-4147-A177-3AD203B41FA5}">
                          <a16:colId xmlns:a16="http://schemas.microsoft.com/office/drawing/2014/main" val="20003"/>
                        </a:ext>
                      </a:extLst>
                    </a:gridCol>
                  </a:tblGrid>
                  <a:tr h="191135">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MX" sz="1300" b="0" i="1">
                                        <a:effectLst/>
                                        <a:latin typeface="Cambria Math" panose="02040503050406030204" pitchFamily="18" charset="0"/>
                                      </a:rPr>
                                    </m:ctrlPr>
                                  </m:sSubPr>
                                  <m:e>
                                    <m:sPre>
                                      <m:sPrePr>
                                        <m:ctrlPr>
                                          <a:rPr lang="es-MX" sz="1300" b="0" i="1">
                                            <a:effectLst/>
                                            <a:latin typeface="Cambria Math" panose="02040503050406030204" pitchFamily="18" charset="0"/>
                                          </a:rPr>
                                        </m:ctrlPr>
                                      </m:sPrePr>
                                      <m:sub/>
                                      <m:sup>
                                        <m:r>
                                          <a:rPr lang="es-MX" sz="1300" b="0" i="1">
                                            <a:effectLst/>
                                            <a:latin typeface="Cambria Math" panose="02040503050406030204" pitchFamily="18" charset="0"/>
                                          </a:rPr>
                                          <m:t>14</m:t>
                                        </m:r>
                                      </m:sup>
                                      <m:e>
                                        <m:r>
                                          <a:rPr lang="es-MX" sz="1300" b="0" i="1">
                                            <a:effectLst/>
                                            <a:latin typeface="Cambria Math" panose="02040503050406030204" pitchFamily="18" charset="0"/>
                                          </a:rPr>
                                          <m:t>𝐶</m:t>
                                        </m:r>
                                      </m:e>
                                    </m:sPre>
                                  </m:e>
                                  <m:sub>
                                    <m:r>
                                      <a:rPr lang="es-MX" sz="1300" b="0" i="1">
                                        <a:effectLst/>
                                        <a:latin typeface="Cambria Math" panose="02040503050406030204" pitchFamily="18" charset="0"/>
                                      </a:rPr>
                                      <m:t>0</m:t>
                                    </m:r>
                                  </m:sub>
                                </m:sSub>
                              </m:oMath>
                            </m:oMathPara>
                          </a14:m>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24.253</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24.626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91135">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MX" sz="1300" b="0" i="1">
                                        <a:effectLst/>
                                        <a:latin typeface="Cambria Math" panose="02040503050406030204" pitchFamily="18" charset="0"/>
                                      </a:rPr>
                                    </m:ctrlPr>
                                  </m:sSubPr>
                                  <m:e>
                                    <m:sPre>
                                      <m:sPrePr>
                                        <m:ctrlPr>
                                          <a:rPr lang="es-MX" sz="1300" b="0" i="1">
                                            <a:effectLst/>
                                            <a:latin typeface="Cambria Math" panose="02040503050406030204" pitchFamily="18" charset="0"/>
                                          </a:rPr>
                                        </m:ctrlPr>
                                      </m:sPrePr>
                                      <m:sub/>
                                      <m:sup>
                                        <m:r>
                                          <a:rPr lang="es-MX" sz="1300" b="0" i="1">
                                            <a:effectLst/>
                                            <a:latin typeface="Cambria Math" panose="02040503050406030204" pitchFamily="18" charset="0"/>
                                          </a:rPr>
                                          <m:t>14</m:t>
                                        </m:r>
                                      </m:sup>
                                      <m:e>
                                        <m:r>
                                          <a:rPr lang="es-MX" sz="1300" b="0" i="1">
                                            <a:effectLst/>
                                            <a:latin typeface="Cambria Math" panose="02040503050406030204" pitchFamily="18" charset="0"/>
                                          </a:rPr>
                                          <m:t>𝐶</m:t>
                                        </m:r>
                                      </m:e>
                                    </m:sPre>
                                  </m:e>
                                  <m:sub>
                                    <m:r>
                                      <a:rPr lang="es-MX" sz="1300" b="0" i="1">
                                        <a:effectLst/>
                                        <a:latin typeface="Cambria Math" panose="02040503050406030204" pitchFamily="18" charset="0"/>
                                      </a:rPr>
                                      <m:t>𝐶𝐼𝐷</m:t>
                                    </m:r>
                                  </m:sub>
                                </m:sSub>
                              </m:oMath>
                            </m:oMathPara>
                          </a14:m>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12.6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4.4</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91135">
                    <a:tc>
                      <a:txBody>
                        <a:bodyPr/>
                        <a:lstStyle/>
                        <a:p>
                          <a:pPr algn="ctr">
                            <a:lnSpc>
                              <a:spcPct val="107000"/>
                            </a:lnSpc>
                            <a:spcAft>
                              <a:spcPts val="0"/>
                            </a:spcAft>
                          </a:pPr>
                          <a:r>
                            <a:rPr lang="en" sz="1300" b="1">
                              <a:effectLst/>
                            </a:rPr>
                            <a:t>t (years)</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5413</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14237</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mc:Choice>
        <mc:Fallback xmlns="">
          <p:graphicFrame>
            <p:nvGraphicFramePr>
              <p:cNvPr id="16" name="Tabla 15"/>
              <p:cNvGraphicFramePr>
                <a:graphicFrameLocks noGrp="1"/>
              </p:cNvGraphicFramePr>
              <p:nvPr>
                <p:extLst>
                  <p:ext uri="{D42A27DB-BD31-4B8C-83A1-F6EECF244321}">
                    <p14:modId xmlns:p14="http://schemas.microsoft.com/office/powerpoint/2010/main" val="4106273093"/>
                  </p:ext>
                </p:extLst>
              </p:nvPr>
            </p:nvGraphicFramePr>
            <p:xfrm>
              <a:off x="1476247" y="2349296"/>
              <a:ext cx="3887350" cy="678307"/>
            </p:xfrm>
            <a:graphic>
              <a:graphicData uri="http://schemas.openxmlformats.org/drawingml/2006/table">
                <a:tbl>
                  <a:tblPr firstRow="1" firstCol="1" bandRow="1">
                    <a:tableStyleId>{0E3FDE45-AF77-4B5C-9715-49D594BDF05E}</a:tableStyleId>
                  </a:tblPr>
                  <a:tblGrid>
                    <a:gridCol w="1333038">
                      <a:extLst>
                        <a:ext uri="{9D8B030D-6E8A-4147-A177-3AD203B41FA5}">
                          <a16:colId xmlns:a16="http://schemas.microsoft.com/office/drawing/2014/main" val="20000"/>
                        </a:ext>
                      </a:extLst>
                    </a:gridCol>
                    <a:gridCol w="1333621">
                      <a:extLst>
                        <a:ext uri="{9D8B030D-6E8A-4147-A177-3AD203B41FA5}">
                          <a16:colId xmlns:a16="http://schemas.microsoft.com/office/drawing/2014/main" val="20002"/>
                        </a:ext>
                      </a:extLst>
                    </a:gridCol>
                    <a:gridCol w="1220691">
                      <a:extLst>
                        <a:ext uri="{9D8B030D-6E8A-4147-A177-3AD203B41FA5}">
                          <a16:colId xmlns:a16="http://schemas.microsoft.com/office/drawing/2014/main" val="20003"/>
                        </a:ext>
                      </a:extLst>
                    </a:gridCol>
                  </a:tblGrid>
                  <a:tr h="233172">
                    <a:tc>
                      <a:txBody>
                        <a:bodyPr/>
                        <a:lstStyle/>
                        <a:p>
                          <a:endParaRPr lang="es-MX"/>
                        </a:p>
                      </a:txBody>
                      <a:tcPr marL="68580" marR="68580" marT="0" marB="0">
                        <a:blipFill>
                          <a:blip r:embed="rId4"/>
                          <a:stretch>
                            <a:fillRect t="-17949" r="-191781" b="-223077"/>
                          </a:stretch>
                        </a:blipFill>
                      </a:tcPr>
                    </a:tc>
                    <a:tc>
                      <a:txBody>
                        <a:bodyPr/>
                        <a:lstStyle/>
                        <a:p>
                          <a:pPr algn="ctr">
                            <a:lnSpc>
                              <a:spcPct val="107000"/>
                            </a:lnSpc>
                            <a:spcAft>
                              <a:spcPts val="0"/>
                            </a:spcAft>
                          </a:pPr>
                          <a:r>
                            <a:rPr lang="en" sz="1300" b="0">
                              <a:effectLst/>
                            </a:rPr>
                            <a:t>24.253</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24.626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33172">
                    <a:tc>
                      <a:txBody>
                        <a:bodyPr/>
                        <a:lstStyle/>
                        <a:p>
                          <a:endParaRPr lang="es-MX"/>
                        </a:p>
                      </a:txBody>
                      <a:tcPr marL="68580" marR="68580" marT="0" marB="0">
                        <a:blipFill>
                          <a:blip r:embed="rId4"/>
                          <a:stretch>
                            <a:fillRect t="-121053" r="-191781" b="-128947"/>
                          </a:stretch>
                        </a:blipFill>
                      </a:tcPr>
                    </a:tc>
                    <a:tc>
                      <a:txBody>
                        <a:bodyPr/>
                        <a:lstStyle/>
                        <a:p>
                          <a:pPr algn="ctr">
                            <a:lnSpc>
                              <a:spcPct val="107000"/>
                            </a:lnSpc>
                            <a:spcAft>
                              <a:spcPts val="0"/>
                            </a:spcAft>
                          </a:pPr>
                          <a:r>
                            <a:rPr lang="en" sz="1300" b="0">
                              <a:effectLst/>
                            </a:rPr>
                            <a:t>12.6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4.4</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1963">
                    <a:tc>
                      <a:txBody>
                        <a:bodyPr/>
                        <a:lstStyle/>
                        <a:p>
                          <a:pPr algn="ctr">
                            <a:lnSpc>
                              <a:spcPct val="107000"/>
                            </a:lnSpc>
                            <a:spcAft>
                              <a:spcPts val="0"/>
                            </a:spcAft>
                          </a:pPr>
                          <a:r>
                            <a:rPr lang="en" sz="1300" b="1">
                              <a:effectLst/>
                            </a:rPr>
                            <a:t>t (years)</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5413</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14237</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2982193505"/>
                  </p:ext>
                </p:extLst>
              </p:nvPr>
            </p:nvGraphicFramePr>
            <p:xfrm>
              <a:off x="1476247" y="3431594"/>
              <a:ext cx="3887350" cy="668909"/>
            </p:xfrm>
            <a:graphic>
              <a:graphicData uri="http://schemas.openxmlformats.org/drawingml/2006/table">
                <a:tbl>
                  <a:tblPr firstRow="1" firstCol="1" bandRow="1">
                    <a:tableStyleId>{0E3FDE45-AF77-4B5C-9715-49D594BDF05E}</a:tableStyleId>
                  </a:tblPr>
                  <a:tblGrid>
                    <a:gridCol w="1333038">
                      <a:extLst>
                        <a:ext uri="{9D8B030D-6E8A-4147-A177-3AD203B41FA5}">
                          <a16:colId xmlns:a16="http://schemas.microsoft.com/office/drawing/2014/main" val="20000"/>
                        </a:ext>
                      </a:extLst>
                    </a:gridCol>
                    <a:gridCol w="1333621">
                      <a:extLst>
                        <a:ext uri="{9D8B030D-6E8A-4147-A177-3AD203B41FA5}">
                          <a16:colId xmlns:a16="http://schemas.microsoft.com/office/drawing/2014/main" val="20002"/>
                        </a:ext>
                      </a:extLst>
                    </a:gridCol>
                    <a:gridCol w="1220691">
                      <a:extLst>
                        <a:ext uri="{9D8B030D-6E8A-4147-A177-3AD203B41FA5}">
                          <a16:colId xmlns:a16="http://schemas.microsoft.com/office/drawing/2014/main" val="20003"/>
                        </a:ext>
                      </a:extLst>
                    </a:gridCol>
                  </a:tblGrid>
                  <a:tr h="191135">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MX" sz="1300" b="0" i="1">
                                        <a:effectLst/>
                                        <a:latin typeface="Cambria Math" panose="02040503050406030204" pitchFamily="18" charset="0"/>
                                      </a:rPr>
                                    </m:ctrlPr>
                                  </m:sSubPr>
                                  <m:e>
                                    <m:sPre>
                                      <m:sPrePr>
                                        <m:ctrlPr>
                                          <a:rPr lang="es-MX" sz="1300" b="0" i="1">
                                            <a:effectLst/>
                                            <a:latin typeface="Cambria Math" panose="02040503050406030204" pitchFamily="18" charset="0"/>
                                          </a:rPr>
                                        </m:ctrlPr>
                                      </m:sPrePr>
                                      <m:sub/>
                                      <m:sup>
                                        <m:r>
                                          <a:rPr lang="es-MX" sz="1300" b="0" i="1">
                                            <a:effectLst/>
                                            <a:latin typeface="Cambria Math" panose="02040503050406030204" pitchFamily="18" charset="0"/>
                                          </a:rPr>
                                          <m:t>14</m:t>
                                        </m:r>
                                      </m:sup>
                                      <m:e>
                                        <m:r>
                                          <a:rPr lang="es-MX" sz="1300" b="0" i="1">
                                            <a:effectLst/>
                                            <a:latin typeface="Cambria Math" panose="02040503050406030204" pitchFamily="18" charset="0"/>
                                          </a:rPr>
                                          <m:t>𝐶</m:t>
                                        </m:r>
                                      </m:e>
                                    </m:sPre>
                                  </m:e>
                                  <m:sub>
                                    <m:r>
                                      <a:rPr lang="es-MX" sz="1300" b="0" i="1">
                                        <a:effectLst/>
                                        <a:latin typeface="Cambria Math" panose="02040503050406030204" pitchFamily="18" charset="0"/>
                                      </a:rPr>
                                      <m:t>0</m:t>
                                    </m:r>
                                  </m:sub>
                                </m:sSub>
                              </m:oMath>
                            </m:oMathPara>
                          </a14:m>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29.36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29.16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91135">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MX" sz="1300" b="0" i="1">
                                        <a:effectLst/>
                                        <a:latin typeface="Cambria Math" panose="02040503050406030204" pitchFamily="18" charset="0"/>
                                      </a:rPr>
                                    </m:ctrlPr>
                                  </m:sSubPr>
                                  <m:e>
                                    <m:sPre>
                                      <m:sPrePr>
                                        <m:ctrlPr>
                                          <a:rPr lang="es-MX" sz="1300" b="0" i="1">
                                            <a:effectLst/>
                                            <a:latin typeface="Cambria Math" panose="02040503050406030204" pitchFamily="18" charset="0"/>
                                          </a:rPr>
                                        </m:ctrlPr>
                                      </m:sPrePr>
                                      <m:sub/>
                                      <m:sup>
                                        <m:r>
                                          <a:rPr lang="es-MX" sz="1300" b="0" i="1">
                                            <a:effectLst/>
                                            <a:latin typeface="Cambria Math" panose="02040503050406030204" pitchFamily="18" charset="0"/>
                                          </a:rPr>
                                          <m:t>14</m:t>
                                        </m:r>
                                      </m:sup>
                                      <m:e>
                                        <m:r>
                                          <a:rPr lang="es-MX" sz="1300" b="0" i="1">
                                            <a:effectLst/>
                                            <a:latin typeface="Cambria Math" panose="02040503050406030204" pitchFamily="18" charset="0"/>
                                          </a:rPr>
                                          <m:t>𝐶</m:t>
                                        </m:r>
                                      </m:e>
                                    </m:sPre>
                                  </m:e>
                                  <m:sub>
                                    <m:r>
                                      <a:rPr lang="es-MX" sz="1300" b="0" i="1">
                                        <a:effectLst/>
                                        <a:latin typeface="Cambria Math" panose="02040503050406030204" pitchFamily="18" charset="0"/>
                                      </a:rPr>
                                      <m:t>𝐷𝐼𝐶</m:t>
                                    </m:r>
                                  </m:sub>
                                </m:sSub>
                              </m:oMath>
                            </m:oMathPara>
                          </a14:m>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12.6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4.4</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91135">
                    <a:tc>
                      <a:txBody>
                        <a:bodyPr/>
                        <a:lstStyle/>
                        <a:p>
                          <a:pPr algn="ctr">
                            <a:lnSpc>
                              <a:spcPct val="107000"/>
                            </a:lnSpc>
                            <a:spcAft>
                              <a:spcPts val="0"/>
                            </a:spcAft>
                          </a:pPr>
                          <a:r>
                            <a:rPr lang="en" sz="1300" b="1">
                              <a:effectLst/>
                            </a:rPr>
                            <a:t>t (years)</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6993</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15634</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2982193505"/>
                  </p:ext>
                </p:extLst>
              </p:nvPr>
            </p:nvGraphicFramePr>
            <p:xfrm>
              <a:off x="1476247" y="3431594"/>
              <a:ext cx="3887350" cy="678307"/>
            </p:xfrm>
            <a:graphic>
              <a:graphicData uri="http://schemas.openxmlformats.org/drawingml/2006/table">
                <a:tbl>
                  <a:tblPr firstRow="1" firstCol="1" bandRow="1">
                    <a:tableStyleId>{0E3FDE45-AF77-4B5C-9715-49D594BDF05E}</a:tableStyleId>
                  </a:tblPr>
                  <a:tblGrid>
                    <a:gridCol w="1333038">
                      <a:extLst>
                        <a:ext uri="{9D8B030D-6E8A-4147-A177-3AD203B41FA5}">
                          <a16:colId xmlns:a16="http://schemas.microsoft.com/office/drawing/2014/main" val="20000"/>
                        </a:ext>
                      </a:extLst>
                    </a:gridCol>
                    <a:gridCol w="1333621">
                      <a:extLst>
                        <a:ext uri="{9D8B030D-6E8A-4147-A177-3AD203B41FA5}">
                          <a16:colId xmlns:a16="http://schemas.microsoft.com/office/drawing/2014/main" val="20002"/>
                        </a:ext>
                      </a:extLst>
                    </a:gridCol>
                    <a:gridCol w="1220691">
                      <a:extLst>
                        <a:ext uri="{9D8B030D-6E8A-4147-A177-3AD203B41FA5}">
                          <a16:colId xmlns:a16="http://schemas.microsoft.com/office/drawing/2014/main" val="20003"/>
                        </a:ext>
                      </a:extLst>
                    </a:gridCol>
                  </a:tblGrid>
                  <a:tr h="233172">
                    <a:tc>
                      <a:txBody>
                        <a:bodyPr/>
                        <a:lstStyle/>
                        <a:p>
                          <a:endParaRPr lang="es-MX"/>
                        </a:p>
                      </a:txBody>
                      <a:tcPr marL="68580" marR="68580" marT="0" marB="0">
                        <a:blipFill>
                          <a:blip r:embed="rId5"/>
                          <a:stretch>
                            <a:fillRect t="-17949" r="-191781" b="-225641"/>
                          </a:stretch>
                        </a:blipFill>
                      </a:tcPr>
                    </a:tc>
                    <a:tc>
                      <a:txBody>
                        <a:bodyPr/>
                        <a:lstStyle/>
                        <a:p>
                          <a:pPr algn="ctr">
                            <a:lnSpc>
                              <a:spcPct val="107000"/>
                            </a:lnSpc>
                            <a:spcAft>
                              <a:spcPts val="0"/>
                            </a:spcAft>
                          </a:pPr>
                          <a:r>
                            <a:rPr lang="en" sz="1300" b="0">
                              <a:effectLst/>
                            </a:rPr>
                            <a:t>29.36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29.16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33172">
                    <a:tc>
                      <a:txBody>
                        <a:bodyPr/>
                        <a:lstStyle/>
                        <a:p>
                          <a:endParaRPr lang="es-MX"/>
                        </a:p>
                      </a:txBody>
                      <a:tcPr marL="68580" marR="68580" marT="0" marB="0">
                        <a:blipFill>
                          <a:blip r:embed="rId5"/>
                          <a:stretch>
                            <a:fillRect t="-117949" r="-191781" b="-125641"/>
                          </a:stretch>
                        </a:blipFill>
                      </a:tcPr>
                    </a:tc>
                    <a:tc>
                      <a:txBody>
                        <a:bodyPr/>
                        <a:lstStyle/>
                        <a:p>
                          <a:pPr algn="ctr">
                            <a:lnSpc>
                              <a:spcPct val="107000"/>
                            </a:lnSpc>
                            <a:spcAft>
                              <a:spcPts val="0"/>
                            </a:spcAft>
                          </a:pPr>
                          <a:r>
                            <a:rPr lang="en" sz="1300" b="0">
                              <a:effectLst/>
                            </a:rPr>
                            <a:t>12.6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0">
                              <a:effectLst/>
                            </a:rPr>
                            <a:t>4.4</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1963">
                    <a:tc>
                      <a:txBody>
                        <a:bodyPr/>
                        <a:lstStyle/>
                        <a:p>
                          <a:pPr algn="ctr">
                            <a:lnSpc>
                              <a:spcPct val="107000"/>
                            </a:lnSpc>
                            <a:spcAft>
                              <a:spcPts val="0"/>
                            </a:spcAft>
                          </a:pPr>
                          <a:r>
                            <a:rPr lang="en" sz="1300" b="1">
                              <a:effectLst/>
                            </a:rPr>
                            <a:t>t (years)</a:t>
                          </a:r>
                          <a:endParaRPr lang="es-MX" sz="13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6993</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 sz="1300" b="1" dirty="0">
                              <a:effectLst/>
                            </a:rPr>
                            <a:t>15634</a:t>
                          </a:r>
                          <a:endParaRPr lang="es-MX"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mc:Fallback>
      </mc:AlternateContent>
      <p:sp>
        <p:nvSpPr>
          <p:cNvPr id="18" name="Rectángulo 17"/>
          <p:cNvSpPr/>
          <p:nvPr/>
        </p:nvSpPr>
        <p:spPr>
          <a:xfrm>
            <a:off x="612680" y="2328265"/>
            <a:ext cx="1483056" cy="307777"/>
          </a:xfrm>
          <a:prstGeom prst="rect">
            <a:avLst/>
          </a:prstGeom>
        </p:spPr>
        <p:txBody>
          <a:bodyPr wrap="square">
            <a:spAutoFit/>
          </a:bodyPr>
          <a:lstStyle/>
          <a:p>
            <a:pPr algn="ctr"/>
            <a:r>
              <a:rPr lang="en" sz="1400" b="1" dirty="0">
                <a:effectLst/>
                <a:latin typeface="Calibri" panose="020F0502020204030204" pitchFamily="34" charset="0"/>
                <a:ea typeface="Calibri" panose="020F0502020204030204" pitchFamily="34" charset="0"/>
                <a:cs typeface="Times New Roman" panose="02020603050405020304" pitchFamily="18" charset="0"/>
              </a:rPr>
              <a:t>Pearson*</a:t>
            </a:r>
            <a:endParaRPr lang="es-MX" sz="1400" b="1" dirty="0"/>
          </a:p>
        </p:txBody>
      </p:sp>
      <p:sp>
        <p:nvSpPr>
          <p:cNvPr id="19" name="Rectángulo 18"/>
          <p:cNvSpPr/>
          <p:nvPr/>
        </p:nvSpPr>
        <p:spPr>
          <a:xfrm>
            <a:off x="612680" y="3393500"/>
            <a:ext cx="1483056" cy="307777"/>
          </a:xfrm>
          <a:prstGeom prst="rect">
            <a:avLst/>
          </a:prstGeom>
        </p:spPr>
        <p:txBody>
          <a:bodyPr wrap="square">
            <a:spAutoFit/>
          </a:bodyPr>
          <a:lstStyle/>
          <a:p>
            <a:pPr algn="ctr"/>
            <a:r>
              <a:rPr lang="en" sz="1400" b="1" dirty="0">
                <a:effectLst/>
                <a:latin typeface="Calibri" panose="020F0502020204030204" pitchFamily="34" charset="0"/>
                <a:ea typeface="Calibri" panose="020F0502020204030204" pitchFamily="34" charset="0"/>
                <a:cs typeface="Times New Roman" panose="02020603050405020304" pitchFamily="18" charset="0"/>
              </a:rPr>
              <a:t>IAEA*</a:t>
            </a:r>
            <a:endParaRPr lang="es-MX" sz="1400" b="1" dirty="0"/>
          </a:p>
        </p:txBody>
      </p:sp>
      <p:sp>
        <p:nvSpPr>
          <p:cNvPr id="20" name="CuadroTexto 19">
            <a:extLst>
              <a:ext uri="{FF2B5EF4-FFF2-40B4-BE49-F238E27FC236}">
                <a16:creationId xmlns:a16="http://schemas.microsoft.com/office/drawing/2014/main" id="{7B28F294-CC53-48E8-9CE2-45C4D59C8E95}"/>
              </a:ext>
            </a:extLst>
          </p:cNvPr>
          <p:cNvSpPr txBox="1"/>
          <p:nvPr/>
        </p:nvSpPr>
        <p:spPr>
          <a:xfrm>
            <a:off x="1562106" y="4222055"/>
            <a:ext cx="5049252" cy="307777"/>
          </a:xfrm>
          <a:prstGeom prst="rect">
            <a:avLst/>
          </a:prstGeom>
          <a:noFill/>
        </p:spPr>
        <p:txBody>
          <a:bodyPr wrap="square">
            <a:spAutoFit/>
          </a:bodyPr>
          <a:lstStyle/>
          <a:p>
            <a:r>
              <a:rPr lang="en"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Values used for the calculation of the residence time </a:t>
            </a:r>
            <a:endParaRPr lang="es-MX" sz="1400" dirty="0">
              <a:solidFill>
                <a:schemeClr val="tx1">
                  <a:lumMod val="75000"/>
                  <a:lumOff val="25000"/>
                </a:schemeClr>
              </a:solidFill>
            </a:endParaRPr>
          </a:p>
        </p:txBody>
      </p:sp>
      <p:sp>
        <p:nvSpPr>
          <p:cNvPr id="22" name="Rectángulo 21">
            <a:extLst>
              <a:ext uri="{FF2B5EF4-FFF2-40B4-BE49-F238E27FC236}">
                <a16:creationId xmlns:a16="http://schemas.microsoft.com/office/drawing/2014/main" id="{F5E449BF-612B-4188-AABB-27D7F0CF525E}"/>
              </a:ext>
            </a:extLst>
          </p:cNvPr>
          <p:cNvSpPr/>
          <p:nvPr/>
        </p:nvSpPr>
        <p:spPr>
          <a:xfrm>
            <a:off x="998183" y="1509731"/>
            <a:ext cx="4426175" cy="19680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ectángulo 22">
            <a:extLst>
              <a:ext uri="{FF2B5EF4-FFF2-40B4-BE49-F238E27FC236}">
                <a16:creationId xmlns:a16="http://schemas.microsoft.com/office/drawing/2014/main" id="{0D60287E-A365-4E5A-B628-6DF8060AE4B6}"/>
              </a:ext>
            </a:extLst>
          </p:cNvPr>
          <p:cNvSpPr/>
          <p:nvPr/>
        </p:nvSpPr>
        <p:spPr>
          <a:xfrm>
            <a:off x="990163" y="2360763"/>
            <a:ext cx="4426175" cy="19680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87C05A80-915F-48A3-A2F5-4579E10FF36C}"/>
              </a:ext>
            </a:extLst>
          </p:cNvPr>
          <p:cNvSpPr/>
          <p:nvPr/>
        </p:nvSpPr>
        <p:spPr>
          <a:xfrm>
            <a:off x="998185" y="3443603"/>
            <a:ext cx="4426175" cy="19680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id="{4929F973-DAF7-4925-908E-E7253E44324E}"/>
              </a:ext>
            </a:extLst>
          </p:cNvPr>
          <p:cNvSpPr/>
          <p:nvPr/>
        </p:nvSpPr>
        <p:spPr>
          <a:xfrm>
            <a:off x="998183" y="1760769"/>
            <a:ext cx="4426175" cy="19680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a:extLst>
              <a:ext uri="{FF2B5EF4-FFF2-40B4-BE49-F238E27FC236}">
                <a16:creationId xmlns:a16="http://schemas.microsoft.com/office/drawing/2014/main" id="{2FD478D2-75BC-4CBA-A28A-0A94244F72B7}"/>
              </a:ext>
            </a:extLst>
          </p:cNvPr>
          <p:cNvSpPr/>
          <p:nvPr/>
        </p:nvSpPr>
        <p:spPr>
          <a:xfrm>
            <a:off x="990163" y="2611799"/>
            <a:ext cx="4426175" cy="19680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ángulo 27">
            <a:extLst>
              <a:ext uri="{FF2B5EF4-FFF2-40B4-BE49-F238E27FC236}">
                <a16:creationId xmlns:a16="http://schemas.microsoft.com/office/drawing/2014/main" id="{9BD10878-5189-4F26-A1DA-E72DA0D5A6AC}"/>
              </a:ext>
            </a:extLst>
          </p:cNvPr>
          <p:cNvSpPr/>
          <p:nvPr/>
        </p:nvSpPr>
        <p:spPr>
          <a:xfrm>
            <a:off x="998185" y="3678599"/>
            <a:ext cx="4426175" cy="196808"/>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Flecha: hacia arriba 31">
            <a:extLst>
              <a:ext uri="{FF2B5EF4-FFF2-40B4-BE49-F238E27FC236}">
                <a16:creationId xmlns:a16="http://schemas.microsoft.com/office/drawing/2014/main" id="{018A73F7-98EC-4854-8F6F-D5F52EB3F0B2}"/>
              </a:ext>
            </a:extLst>
          </p:cNvPr>
          <p:cNvSpPr/>
          <p:nvPr/>
        </p:nvSpPr>
        <p:spPr>
          <a:xfrm rot="16200000">
            <a:off x="5527834" y="1833554"/>
            <a:ext cx="307777" cy="514728"/>
          </a:xfrm>
          <a:prstGeom prst="up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Flecha: hacia arriba 32">
            <a:extLst>
              <a:ext uri="{FF2B5EF4-FFF2-40B4-BE49-F238E27FC236}">
                <a16:creationId xmlns:a16="http://schemas.microsoft.com/office/drawing/2014/main" id="{55F76282-1BEC-497A-948F-BAAADDBA457F}"/>
              </a:ext>
            </a:extLst>
          </p:cNvPr>
          <p:cNvSpPr/>
          <p:nvPr/>
        </p:nvSpPr>
        <p:spPr>
          <a:xfrm rot="16200000">
            <a:off x="5519814" y="2658003"/>
            <a:ext cx="307777" cy="514728"/>
          </a:xfrm>
          <a:prstGeom prst="up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Flecha: hacia arriba 33">
            <a:extLst>
              <a:ext uri="{FF2B5EF4-FFF2-40B4-BE49-F238E27FC236}">
                <a16:creationId xmlns:a16="http://schemas.microsoft.com/office/drawing/2014/main" id="{7D5B20C2-8A2A-477D-947C-04F103AAD545}"/>
              </a:ext>
            </a:extLst>
          </p:cNvPr>
          <p:cNvSpPr/>
          <p:nvPr/>
        </p:nvSpPr>
        <p:spPr>
          <a:xfrm rot="16200000">
            <a:off x="5527835" y="3748818"/>
            <a:ext cx="307777" cy="514728"/>
          </a:xfrm>
          <a:prstGeom prst="up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CuadroTexto 33">
            <a:extLst>
              <a:ext uri="{FF2B5EF4-FFF2-40B4-BE49-F238E27FC236}">
                <a16:creationId xmlns:a16="http://schemas.microsoft.com/office/drawing/2014/main" id="{C1B81A97-937C-E5BE-9C26-5E1D932D70BA}"/>
              </a:ext>
            </a:extLst>
          </p:cNvPr>
          <p:cNvSpPr txBox="1"/>
          <p:nvPr/>
        </p:nvSpPr>
        <p:spPr>
          <a:xfrm>
            <a:off x="2968209" y="4603782"/>
            <a:ext cx="2610554" cy="338554"/>
          </a:xfrm>
          <a:prstGeom prst="rect">
            <a:avLst/>
          </a:prstGeom>
          <a:noFill/>
        </p:spPr>
        <p:txBody>
          <a:bodyPr wrap="square">
            <a:spAutoFit/>
          </a:bodyPr>
          <a:lstStyle/>
          <a:p>
            <a:pPr algn="ctr">
              <a:spcAft>
                <a:spcPts val="1000"/>
              </a:spcAft>
            </a:pPr>
            <a:r>
              <a:rPr lang="en"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Han &amp; Plummer (2016)</a:t>
            </a:r>
          </a:p>
        </p:txBody>
      </p:sp>
    </p:spTree>
    <p:extLst>
      <p:ext uri="{BB962C8B-B14F-4D97-AF65-F5344CB8AC3E}">
        <p14:creationId xmlns:p14="http://schemas.microsoft.com/office/powerpoint/2010/main" val="370208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8C0DEEA-870B-4626-99F8-3597ACEA9DDB}" type="slidenum">
              <a:rPr lang="es-MX" smtClean="0"/>
              <a:t>7</a:t>
            </a:fld>
            <a:endParaRPr lang="es-MX"/>
          </a:p>
        </p:txBody>
      </p:sp>
      <p:sp>
        <p:nvSpPr>
          <p:cNvPr id="4" name="Rectángulo 3"/>
          <p:cNvSpPr/>
          <p:nvPr/>
        </p:nvSpPr>
        <p:spPr>
          <a:xfrm>
            <a:off x="774612" y="1287566"/>
            <a:ext cx="10437873" cy="646331"/>
          </a:xfrm>
          <a:prstGeom prst="rect">
            <a:avLst/>
          </a:prstGeom>
        </p:spPr>
        <p:txBody>
          <a:bodyPr wrap="square">
            <a:spAutoFit/>
          </a:bodyPr>
          <a:lstStyle/>
          <a:p>
            <a:pPr algn="just"/>
            <a:endParaRPr lang="es-MX">
              <a:latin typeface="Calibri" panose="020F0502020204030204" pitchFamily="34" charset="0"/>
              <a:cs typeface="Times New Roman" panose="02020603050405020304" pitchFamily="18" charset="0"/>
            </a:endParaRPr>
          </a:p>
          <a:p>
            <a:pPr algn="just"/>
            <a:endParaRPr lang="es-MX"/>
          </a:p>
        </p:txBody>
      </p:sp>
      <p:pic>
        <p:nvPicPr>
          <p:cNvPr id="5" name="Imagen 4">
            <a:extLst>
              <a:ext uri="{FF2B5EF4-FFF2-40B4-BE49-F238E27FC236}">
                <a16:creationId xmlns:a16="http://schemas.microsoft.com/office/drawing/2014/main" id="{669728C1-6C34-4DCD-B7B0-8C42CC7C7EDD}"/>
              </a:ext>
            </a:extLst>
          </p:cNvPr>
          <p:cNvPicPr/>
          <p:nvPr/>
        </p:nvPicPr>
        <p:blipFill>
          <a:blip r:embed="rId3">
            <a:extLst>
              <a:ext uri="{28A0092B-C50C-407E-A947-70E740481C1C}">
                <a14:useLocalDpi xmlns:a14="http://schemas.microsoft.com/office/drawing/2010/main" val="0"/>
              </a:ext>
            </a:extLst>
          </a:blip>
          <a:stretch>
            <a:fillRect/>
          </a:stretch>
        </p:blipFill>
        <p:spPr>
          <a:xfrm>
            <a:off x="1040834" y="255987"/>
            <a:ext cx="10067739" cy="6127382"/>
          </a:xfrm>
          <a:prstGeom prst="rect">
            <a:avLst/>
          </a:prstGeom>
        </p:spPr>
      </p:pic>
      <p:sp>
        <p:nvSpPr>
          <p:cNvPr id="7" name="CuadroTexto 6">
            <a:extLst>
              <a:ext uri="{FF2B5EF4-FFF2-40B4-BE49-F238E27FC236}">
                <a16:creationId xmlns:a16="http://schemas.microsoft.com/office/drawing/2014/main" id="{9BCC8BD1-37D0-4201-B391-E92101219E0B}"/>
              </a:ext>
            </a:extLst>
          </p:cNvPr>
          <p:cNvSpPr txBox="1"/>
          <p:nvPr/>
        </p:nvSpPr>
        <p:spPr>
          <a:xfrm>
            <a:off x="5251892" y="1089259"/>
            <a:ext cx="4296579" cy="369332"/>
          </a:xfrm>
          <a:prstGeom prst="rect">
            <a:avLst/>
          </a:prstGeom>
          <a:solidFill>
            <a:srgbClr val="FFC000"/>
          </a:solidFill>
        </p:spPr>
        <p:txBody>
          <a:bodyPr wrap="square">
            <a:spAutoFit/>
          </a:bodyPr>
          <a:lstStyle/>
          <a:p>
            <a:r>
              <a:rPr lang="en"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Lacustrine</a:t>
            </a:r>
            <a:r>
              <a:rPr lang="e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alluvial deposits</a:t>
            </a:r>
            <a:endParaRPr lang="es-MX" b="1" dirty="0">
              <a:solidFill>
                <a:schemeClr val="bg1"/>
              </a:solidFill>
            </a:endParaRPr>
          </a:p>
        </p:txBody>
      </p:sp>
      <p:sp>
        <p:nvSpPr>
          <p:cNvPr id="8" name="CuadroTexto 7">
            <a:extLst>
              <a:ext uri="{FF2B5EF4-FFF2-40B4-BE49-F238E27FC236}">
                <a16:creationId xmlns:a16="http://schemas.microsoft.com/office/drawing/2014/main" id="{9FF4AF66-3E86-4B63-84C6-CC2DB561BCE3}"/>
              </a:ext>
            </a:extLst>
          </p:cNvPr>
          <p:cNvSpPr txBox="1"/>
          <p:nvPr/>
        </p:nvSpPr>
        <p:spPr>
          <a:xfrm>
            <a:off x="5251893" y="1656898"/>
            <a:ext cx="4296578" cy="646331"/>
          </a:xfrm>
          <a:prstGeom prst="rect">
            <a:avLst/>
          </a:prstGeom>
          <a:solidFill>
            <a:srgbClr val="FF0000"/>
          </a:solidFill>
          <a:ln>
            <a:solidFill>
              <a:srgbClr val="FF0000"/>
            </a:solidFill>
          </a:ln>
        </p:spPr>
        <p:txBody>
          <a:bodyPr wrap="square">
            <a:spAutoFit/>
          </a:bodyPr>
          <a:lstStyle/>
          <a:p>
            <a:r>
              <a:rPr lang="en" b="1">
                <a:solidFill>
                  <a:schemeClr val="bg1"/>
                </a:solidFill>
                <a:latin typeface="Calibri" panose="020F0502020204030204" pitchFamily="34" charset="0"/>
                <a:cs typeface="Times New Roman" panose="02020603050405020304" pitchFamily="18" charset="0"/>
              </a:rPr>
              <a:t>Andesitic-basaltic, dacitic, and some block flows lava deposits</a:t>
            </a:r>
          </a:p>
        </p:txBody>
      </p:sp>
      <p:sp>
        <p:nvSpPr>
          <p:cNvPr id="9" name="CuadroTexto 8">
            <a:extLst>
              <a:ext uri="{FF2B5EF4-FFF2-40B4-BE49-F238E27FC236}">
                <a16:creationId xmlns:a16="http://schemas.microsoft.com/office/drawing/2014/main" id="{3CB567C0-ABC5-4DCC-8D07-2572C350F689}"/>
              </a:ext>
            </a:extLst>
          </p:cNvPr>
          <p:cNvSpPr txBox="1"/>
          <p:nvPr/>
        </p:nvSpPr>
        <p:spPr>
          <a:xfrm>
            <a:off x="5251893" y="2525516"/>
            <a:ext cx="4296578" cy="369332"/>
          </a:xfrm>
          <a:prstGeom prst="rect">
            <a:avLst/>
          </a:prstGeom>
          <a:solidFill>
            <a:srgbClr val="0070C0"/>
          </a:solidFill>
          <a:ln>
            <a:solidFill>
              <a:srgbClr val="0070C0"/>
            </a:solidFill>
          </a:ln>
        </p:spPr>
        <p:txBody>
          <a:bodyPr wrap="square">
            <a:spAutoFit/>
          </a:bodyPr>
          <a:lstStyle/>
          <a:p>
            <a:r>
              <a:rPr lang="en" b="1">
                <a:solidFill>
                  <a:schemeClr val="bg1"/>
                </a:solidFill>
                <a:latin typeface="Calibri" panose="020F0502020204030204" pitchFamily="34" charset="0"/>
                <a:cs typeface="Times New Roman" panose="02020603050405020304" pitchFamily="18" charset="0"/>
              </a:rPr>
              <a:t>Lahar and ignimbrite deposits</a:t>
            </a:r>
          </a:p>
        </p:txBody>
      </p:sp>
      <p:sp>
        <p:nvSpPr>
          <p:cNvPr id="10" name="CuadroTexto 9">
            <a:extLst>
              <a:ext uri="{FF2B5EF4-FFF2-40B4-BE49-F238E27FC236}">
                <a16:creationId xmlns:a16="http://schemas.microsoft.com/office/drawing/2014/main" id="{69917065-A90A-4B1E-82B2-41B677D807CB}"/>
              </a:ext>
            </a:extLst>
          </p:cNvPr>
          <p:cNvSpPr txBox="1"/>
          <p:nvPr/>
        </p:nvSpPr>
        <p:spPr>
          <a:xfrm>
            <a:off x="5251892" y="3577861"/>
            <a:ext cx="4296578" cy="646331"/>
          </a:xfrm>
          <a:prstGeom prst="rect">
            <a:avLst/>
          </a:prstGeom>
          <a:solidFill>
            <a:srgbClr val="C00000"/>
          </a:solidFill>
          <a:ln>
            <a:solidFill>
              <a:srgbClr val="C00000"/>
            </a:solidFill>
          </a:ln>
        </p:spPr>
        <p:txBody>
          <a:bodyPr wrap="square">
            <a:spAutoFit/>
          </a:bodyPr>
          <a:lstStyle/>
          <a:p>
            <a:r>
              <a:rPr lang="en" b="1">
                <a:solidFill>
                  <a:schemeClr val="bg1"/>
                </a:solidFill>
                <a:latin typeface="Calibri" panose="020F0502020204030204" pitchFamily="34" charset="0"/>
                <a:cs typeface="Times New Roman" panose="02020603050405020304" pitchFamily="18" charset="0"/>
              </a:rPr>
              <a:t>Extrusive igneous rocks and pyroclastic deposits</a:t>
            </a:r>
          </a:p>
        </p:txBody>
      </p:sp>
      <p:sp>
        <p:nvSpPr>
          <p:cNvPr id="11" name="CuadroTexto 10">
            <a:extLst>
              <a:ext uri="{FF2B5EF4-FFF2-40B4-BE49-F238E27FC236}">
                <a16:creationId xmlns:a16="http://schemas.microsoft.com/office/drawing/2014/main" id="{47858BE6-04C7-4E81-954A-D8E418D34741}"/>
              </a:ext>
            </a:extLst>
          </p:cNvPr>
          <p:cNvSpPr txBox="1"/>
          <p:nvPr/>
        </p:nvSpPr>
        <p:spPr>
          <a:xfrm>
            <a:off x="5251892" y="4641788"/>
            <a:ext cx="4296578" cy="369332"/>
          </a:xfrm>
          <a:prstGeom prst="rect">
            <a:avLst/>
          </a:prstGeom>
          <a:solidFill>
            <a:srgbClr val="81D31A"/>
          </a:solidFill>
          <a:ln>
            <a:solidFill>
              <a:srgbClr val="81D31A"/>
            </a:solidFill>
          </a:ln>
        </p:spPr>
        <p:txBody>
          <a:bodyPr wrap="square">
            <a:spAutoFit/>
          </a:bodyPr>
          <a:lstStyle/>
          <a:p>
            <a:r>
              <a:rPr lang="en" b="1">
                <a:solidFill>
                  <a:schemeClr val="bg1"/>
                </a:solidFill>
                <a:latin typeface="Calibri" panose="020F0502020204030204" pitchFamily="34" charset="0"/>
                <a:cs typeface="Times New Roman" panose="02020603050405020304" pitchFamily="18" charset="0"/>
              </a:rPr>
              <a:t>Limestone</a:t>
            </a:r>
          </a:p>
        </p:txBody>
      </p:sp>
    </p:spTree>
    <p:extLst>
      <p:ext uri="{BB962C8B-B14F-4D97-AF65-F5344CB8AC3E}">
        <p14:creationId xmlns:p14="http://schemas.microsoft.com/office/powerpoint/2010/main" val="292436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8C0DEEA-870B-4626-99F8-3597ACEA9DDB}" type="slidenum">
              <a:rPr lang="es-MX" smtClean="0"/>
              <a:t>8</a:t>
            </a:fld>
            <a:endParaRPr lang="es-MX"/>
          </a:p>
        </p:txBody>
      </p:sp>
      <p:pic>
        <p:nvPicPr>
          <p:cNvPr id="4" name="Imagen 3">
            <a:extLst>
              <a:ext uri="{FF2B5EF4-FFF2-40B4-BE49-F238E27FC236}">
                <a16:creationId xmlns:a16="http://schemas.microsoft.com/office/drawing/2014/main" id="{938C32AD-5A4D-42AB-A4AB-A8AE38AD7C01}"/>
              </a:ext>
            </a:extLst>
          </p:cNvPr>
          <p:cNvPicPr/>
          <p:nvPr/>
        </p:nvPicPr>
        <p:blipFill rotWithShape="1">
          <a:blip r:embed="rId3">
            <a:extLst>
              <a:ext uri="{28A0092B-C50C-407E-A947-70E740481C1C}">
                <a14:useLocalDpi xmlns:a14="http://schemas.microsoft.com/office/drawing/2010/main" val="0"/>
              </a:ext>
            </a:extLst>
          </a:blip>
          <a:srcRect r="52518" b="19213"/>
          <a:stretch/>
        </p:blipFill>
        <p:spPr>
          <a:xfrm>
            <a:off x="176943" y="355937"/>
            <a:ext cx="5291528" cy="5849568"/>
          </a:xfrm>
          <a:prstGeom prst="rect">
            <a:avLst/>
          </a:prstGeom>
        </p:spPr>
      </p:pic>
      <p:sp>
        <p:nvSpPr>
          <p:cNvPr id="8" name="CuadroTexto 7">
            <a:extLst>
              <a:ext uri="{FF2B5EF4-FFF2-40B4-BE49-F238E27FC236}">
                <a16:creationId xmlns:a16="http://schemas.microsoft.com/office/drawing/2014/main" id="{435901F9-6359-48C0-BC24-A63554F4BB2B}"/>
              </a:ext>
            </a:extLst>
          </p:cNvPr>
          <p:cNvSpPr txBox="1"/>
          <p:nvPr/>
        </p:nvSpPr>
        <p:spPr>
          <a:xfrm>
            <a:off x="5699121" y="5005176"/>
            <a:ext cx="6096000" cy="923330"/>
          </a:xfrm>
          <a:prstGeom prst="rect">
            <a:avLst/>
          </a:prstGeom>
          <a:noFill/>
        </p:spPr>
        <p:txBody>
          <a:bodyPr wrap="square">
            <a:spAutoFit/>
          </a:bodyPr>
          <a:lstStyle/>
          <a:p>
            <a:pPr algn="ctr"/>
            <a:r>
              <a:rPr lang="en"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similarity to the results of the SLT indicates both saturated formations drilled at the SLT wells (</a:t>
            </a:r>
            <a:r>
              <a:rPr lang="en" sz="1800" b="1" u="sng"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Morales-Casique, 2014</a:t>
            </a:r>
            <a:r>
              <a:rPr lang="en"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and SCT3A, have similar hydraulic properties</a:t>
            </a:r>
            <a:endParaRPr lang="es-MX" b="1" dirty="0">
              <a:solidFill>
                <a:schemeClr val="tx1">
                  <a:lumMod val="85000"/>
                  <a:lumOff val="15000"/>
                </a:schemeClr>
              </a:solidFill>
            </a:endParaRPr>
          </a:p>
        </p:txBody>
      </p:sp>
      <p:sp>
        <p:nvSpPr>
          <p:cNvPr id="5" name="Rectángulo 4">
            <a:extLst>
              <a:ext uri="{FF2B5EF4-FFF2-40B4-BE49-F238E27FC236}">
                <a16:creationId xmlns:a16="http://schemas.microsoft.com/office/drawing/2014/main" id="{8171A259-E413-4356-817B-8E9A6D1FDF40}"/>
              </a:ext>
            </a:extLst>
          </p:cNvPr>
          <p:cNvSpPr/>
          <p:nvPr/>
        </p:nvSpPr>
        <p:spPr>
          <a:xfrm>
            <a:off x="1412870" y="4786190"/>
            <a:ext cx="2187579" cy="376360"/>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F0719929-957F-4779-9B8B-062812A37E1E}"/>
              </a:ext>
            </a:extLst>
          </p:cNvPr>
          <p:cNvSpPr txBox="1"/>
          <p:nvPr/>
        </p:nvSpPr>
        <p:spPr>
          <a:xfrm>
            <a:off x="6364288" y="428072"/>
            <a:ext cx="2265362" cy="892552"/>
          </a:xfrm>
          <a:prstGeom prst="rect">
            <a:avLst/>
          </a:prstGeom>
          <a:noFill/>
        </p:spPr>
        <p:txBody>
          <a:bodyPr wrap="square" rtlCol="0">
            <a:spAutoFit/>
          </a:bodyPr>
          <a:lstStyle/>
          <a:p>
            <a:r>
              <a:rPr lang="en" b="1">
                <a:solidFill>
                  <a:schemeClr val="tx1">
                    <a:lumMod val="75000"/>
                    <a:lumOff val="25000"/>
                  </a:schemeClr>
                </a:solidFill>
                <a:latin typeface="Calibri" panose="020F0502020204030204" pitchFamily="34" charset="0"/>
                <a:cs typeface="Times New Roman" panose="02020603050405020304" pitchFamily="18" charset="0"/>
              </a:rPr>
              <a:t>Geophysical Logs: </a:t>
            </a:r>
            <a:r>
              <a:rPr lang="en" sz="1600">
                <a:solidFill>
                  <a:schemeClr val="tx1">
                    <a:lumMod val="75000"/>
                    <a:lumOff val="25000"/>
                  </a:schemeClr>
                </a:solidFill>
                <a:latin typeface="Calibri" panose="020F0502020204030204" pitchFamily="34" charset="0"/>
                <a:cs typeface="Times New Roman" panose="02020603050405020304" pitchFamily="18" charset="0"/>
              </a:rPr>
              <a:t>Identification of </a:t>
            </a:r>
            <a:r>
              <a:rPr lang="en" b="1">
                <a:solidFill>
                  <a:schemeClr val="tx1">
                    <a:lumMod val="75000"/>
                    <a:lumOff val="25000"/>
                  </a:schemeClr>
                </a:solidFill>
                <a:latin typeface="Calibri" panose="020F0502020204030204" pitchFamily="34" charset="0"/>
                <a:cs typeface="Times New Roman" panose="02020603050405020304" pitchFamily="18" charset="0"/>
              </a:rPr>
              <a:t>2</a:t>
            </a:r>
            <a:r>
              <a:rPr lang="en" sz="1600">
                <a:solidFill>
                  <a:schemeClr val="tx1">
                    <a:lumMod val="75000"/>
                    <a:lumOff val="25000"/>
                  </a:schemeClr>
                </a:solidFill>
                <a:latin typeface="Calibri" panose="020F0502020204030204" pitchFamily="34" charset="0"/>
                <a:cs typeface="Times New Roman" panose="02020603050405020304" pitchFamily="18" charset="0"/>
              </a:rPr>
              <a:t> Saturated Zones </a:t>
            </a:r>
            <a:r>
              <a:rPr lang="en" b="1"/>
              <a:t> </a:t>
            </a:r>
          </a:p>
        </p:txBody>
      </p:sp>
      <p:sp>
        <p:nvSpPr>
          <p:cNvPr id="10" name="CuadroTexto 9">
            <a:extLst>
              <a:ext uri="{FF2B5EF4-FFF2-40B4-BE49-F238E27FC236}">
                <a16:creationId xmlns:a16="http://schemas.microsoft.com/office/drawing/2014/main" id="{EFE47E9D-86E4-4058-A8E5-4FB991901656}"/>
              </a:ext>
            </a:extLst>
          </p:cNvPr>
          <p:cNvSpPr txBox="1"/>
          <p:nvPr/>
        </p:nvSpPr>
        <p:spPr>
          <a:xfrm>
            <a:off x="9525467" y="478312"/>
            <a:ext cx="2464522" cy="646331"/>
          </a:xfrm>
          <a:prstGeom prst="rect">
            <a:avLst/>
          </a:prstGeom>
          <a:noFill/>
        </p:spPr>
        <p:txBody>
          <a:bodyPr wrap="square">
            <a:spAutoFit/>
          </a:bodyPr>
          <a:lstStyle/>
          <a:p>
            <a:pPr marL="285750" indent="-285750">
              <a:buFont typeface="Arial" panose="020B0604020202020204" pitchFamily="34" charset="0"/>
              <a:buChar char="•"/>
            </a:pPr>
            <a:r>
              <a:rPr lang="en" sz="18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895 to 990 [m] </a:t>
            </a:r>
          </a:p>
          <a:p>
            <a:pPr marL="285750" indent="-285750">
              <a:buFont typeface="Arial" panose="020B0604020202020204" pitchFamily="34" charset="0"/>
              <a:buChar char="•"/>
            </a:pPr>
            <a:r>
              <a:rPr lang="en" sz="18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1346 to 1767 [m]</a:t>
            </a:r>
            <a:endParaRPr lang="es-MX"/>
          </a:p>
        </p:txBody>
      </p:sp>
      <p:cxnSp>
        <p:nvCxnSpPr>
          <p:cNvPr id="12" name="Conector recto de flecha 11">
            <a:extLst>
              <a:ext uri="{FF2B5EF4-FFF2-40B4-BE49-F238E27FC236}">
                <a16:creationId xmlns:a16="http://schemas.microsoft.com/office/drawing/2014/main" id="{B6435B69-E423-46CD-A7BB-A934C245E670}"/>
              </a:ext>
            </a:extLst>
          </p:cNvPr>
          <p:cNvCxnSpPr>
            <a:cxnSpLocks/>
          </p:cNvCxnSpPr>
          <p:nvPr/>
        </p:nvCxnSpPr>
        <p:spPr>
          <a:xfrm>
            <a:off x="8747121" y="818483"/>
            <a:ext cx="514350" cy="0"/>
          </a:xfrm>
          <a:prstGeom prst="straightConnector1">
            <a:avLst/>
          </a:prstGeom>
          <a:ln w="76200">
            <a:solidFill>
              <a:srgbClr val="FF6699"/>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C17364C5-A5A3-4130-BDA0-D312C4E2E1E0}"/>
              </a:ext>
            </a:extLst>
          </p:cNvPr>
          <p:cNvSpPr txBox="1"/>
          <p:nvPr/>
        </p:nvSpPr>
        <p:spPr>
          <a:xfrm>
            <a:off x="6364288" y="1574948"/>
            <a:ext cx="2265362" cy="892552"/>
          </a:xfrm>
          <a:prstGeom prst="rect">
            <a:avLst/>
          </a:prstGeom>
          <a:noFill/>
        </p:spPr>
        <p:txBody>
          <a:bodyPr wrap="square" rtlCol="0">
            <a:spAutoFit/>
          </a:bodyPr>
          <a:lstStyle/>
          <a:p>
            <a:r>
              <a:rPr lang="en" b="1">
                <a:solidFill>
                  <a:schemeClr val="tx1">
                    <a:lumMod val="75000"/>
                    <a:lumOff val="25000"/>
                  </a:schemeClr>
                </a:solidFill>
                <a:latin typeface="Calibri" panose="020F0502020204030204" pitchFamily="34" charset="0"/>
                <a:cs typeface="Times New Roman" panose="02020603050405020304" pitchFamily="18" charset="0"/>
              </a:rPr>
              <a:t>Permeability approximation: </a:t>
            </a:r>
          </a:p>
          <a:p>
            <a:r>
              <a:rPr lang="en" sz="16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122–13 710 [mD]</a:t>
            </a:r>
            <a:endParaRPr lang="es-MX" sz="160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32DDFE05-4064-4D2B-8853-DB9484D264B0}"/>
              </a:ext>
            </a:extLst>
          </p:cNvPr>
          <p:cNvSpPr txBox="1"/>
          <p:nvPr/>
        </p:nvSpPr>
        <p:spPr>
          <a:xfrm>
            <a:off x="6364288" y="3865342"/>
            <a:ext cx="2265362" cy="892552"/>
          </a:xfrm>
          <a:prstGeom prst="rect">
            <a:avLst/>
          </a:prstGeom>
          <a:noFill/>
        </p:spPr>
        <p:txBody>
          <a:bodyPr wrap="square" rtlCol="0">
            <a:spAutoFit/>
          </a:bodyPr>
          <a:lstStyle/>
          <a:p>
            <a:r>
              <a:rPr lang="en" b="1">
                <a:solidFill>
                  <a:schemeClr val="tx1">
                    <a:lumMod val="75000"/>
                    <a:lumOff val="25000"/>
                  </a:schemeClr>
                </a:solidFill>
                <a:latin typeface="Calibri" panose="020F0502020204030204" pitchFamily="34" charset="0"/>
                <a:cs typeface="Times New Roman" panose="02020603050405020304" pitchFamily="18" charset="0"/>
              </a:rPr>
              <a:t>Average Specific Storage: </a:t>
            </a:r>
          </a:p>
          <a:p>
            <a:r>
              <a:rPr lang="en" sz="16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3.11 x 10</a:t>
            </a:r>
            <a:r>
              <a:rPr lang="en" sz="1600" baseline="30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-6 </a:t>
            </a:r>
            <a:r>
              <a:rPr lang="en" sz="16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[m</a:t>
            </a:r>
            <a:r>
              <a:rPr lang="en" sz="1600" baseline="30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a:t>
            </a:r>
            <a:r>
              <a:rPr lang="en" sz="16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s-MX" sz="160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F6C00F44-9692-40B4-A03C-1D082119168C}"/>
              </a:ext>
            </a:extLst>
          </p:cNvPr>
          <p:cNvSpPr txBox="1"/>
          <p:nvPr/>
        </p:nvSpPr>
        <p:spPr>
          <a:xfrm>
            <a:off x="6364288" y="2720145"/>
            <a:ext cx="2265362" cy="892552"/>
          </a:xfrm>
          <a:prstGeom prst="rect">
            <a:avLst/>
          </a:prstGeom>
          <a:noFill/>
        </p:spPr>
        <p:txBody>
          <a:bodyPr wrap="square" rtlCol="0">
            <a:spAutoFit/>
          </a:bodyPr>
          <a:lstStyle/>
          <a:p>
            <a:r>
              <a:rPr lang="en" b="1">
                <a:solidFill>
                  <a:schemeClr val="tx1">
                    <a:lumMod val="75000"/>
                    <a:lumOff val="25000"/>
                  </a:schemeClr>
                </a:solidFill>
                <a:latin typeface="Calibri" panose="020F0502020204030204" pitchFamily="34" charset="0"/>
                <a:cs typeface="Times New Roman" panose="02020603050405020304" pitchFamily="18" charset="0"/>
              </a:rPr>
              <a:t>Average Hydraulic Conductivity: </a:t>
            </a:r>
          </a:p>
          <a:p>
            <a:r>
              <a:rPr lang="en" sz="16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0.855 [m/day]</a:t>
            </a:r>
            <a:endParaRPr lang="es-MX" sz="160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18" name="Cerrar llave 17">
            <a:extLst>
              <a:ext uri="{FF2B5EF4-FFF2-40B4-BE49-F238E27FC236}">
                <a16:creationId xmlns:a16="http://schemas.microsoft.com/office/drawing/2014/main" id="{7DBF16BE-0D71-4DD0-B1D9-9A46EB99DBB1}"/>
              </a:ext>
            </a:extLst>
          </p:cNvPr>
          <p:cNvSpPr/>
          <p:nvPr/>
        </p:nvSpPr>
        <p:spPr>
          <a:xfrm>
            <a:off x="8816800" y="1738524"/>
            <a:ext cx="374991" cy="1571100"/>
          </a:xfrm>
          <a:prstGeom prst="rightBrace">
            <a:avLst/>
          </a:prstGeom>
          <a:ln w="5715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19" name="Conector recto de flecha 18">
            <a:extLst>
              <a:ext uri="{FF2B5EF4-FFF2-40B4-BE49-F238E27FC236}">
                <a16:creationId xmlns:a16="http://schemas.microsoft.com/office/drawing/2014/main" id="{9AB2A983-F53C-4E45-B160-109EF632A0E1}"/>
              </a:ext>
            </a:extLst>
          </p:cNvPr>
          <p:cNvCxnSpPr>
            <a:cxnSpLocks/>
          </p:cNvCxnSpPr>
          <p:nvPr/>
        </p:nvCxnSpPr>
        <p:spPr>
          <a:xfrm>
            <a:off x="8747121" y="4247483"/>
            <a:ext cx="514350" cy="0"/>
          </a:xfrm>
          <a:prstGeom prst="straightConnector1">
            <a:avLst/>
          </a:prstGeom>
          <a:ln w="76200">
            <a:solidFill>
              <a:srgbClr val="FF6699"/>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AE89898-0B98-4EFD-AF26-76711F4D2245}"/>
              </a:ext>
            </a:extLst>
          </p:cNvPr>
          <p:cNvSpPr txBox="1"/>
          <p:nvPr/>
        </p:nvSpPr>
        <p:spPr>
          <a:xfrm>
            <a:off x="9625047" y="2115207"/>
            <a:ext cx="1587436" cy="646331"/>
          </a:xfrm>
          <a:prstGeom prst="rect">
            <a:avLst/>
          </a:prstGeom>
          <a:noFill/>
        </p:spPr>
        <p:txBody>
          <a:bodyPr wrap="square" rtlCol="0">
            <a:spAutoFit/>
          </a:bodyPr>
          <a:lstStyle/>
          <a:p>
            <a:pPr algn="ctr"/>
            <a:r>
              <a:rPr lang="en" b="1">
                <a:solidFill>
                  <a:schemeClr val="tx1">
                    <a:lumMod val="75000"/>
                    <a:lumOff val="25000"/>
                  </a:schemeClr>
                </a:solidFill>
                <a:latin typeface="Calibri" panose="020F0502020204030204" pitchFamily="34" charset="0"/>
                <a:cs typeface="Times New Roman" panose="02020603050405020304" pitchFamily="18" charset="0"/>
              </a:rPr>
              <a:t>Fractured igneous rocks</a:t>
            </a:r>
            <a:endParaRPr lang="es-MX" sz="160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35391818-EFC4-415B-BC51-9DF290DA424D}"/>
              </a:ext>
            </a:extLst>
          </p:cNvPr>
          <p:cNvSpPr txBox="1"/>
          <p:nvPr/>
        </p:nvSpPr>
        <p:spPr>
          <a:xfrm>
            <a:off x="9625047" y="3865342"/>
            <a:ext cx="1587436" cy="646331"/>
          </a:xfrm>
          <a:prstGeom prst="rect">
            <a:avLst/>
          </a:prstGeom>
          <a:noFill/>
        </p:spPr>
        <p:txBody>
          <a:bodyPr wrap="square" rtlCol="0">
            <a:spAutoFit/>
          </a:bodyPr>
          <a:lstStyle/>
          <a:p>
            <a:pPr algn="ctr"/>
            <a:r>
              <a:rPr lang="en" b="1" dirty="0">
                <a:solidFill>
                  <a:schemeClr val="tx1">
                    <a:lumMod val="75000"/>
                    <a:lumOff val="25000"/>
                  </a:schemeClr>
                </a:solidFill>
                <a:latin typeface="Calibri" panose="020F0502020204030204" pitchFamily="34" charset="0"/>
                <a:cs typeface="Times New Roman" panose="02020603050405020304" pitchFamily="18" charset="0"/>
              </a:rPr>
              <a:t>Fractured rocks</a:t>
            </a:r>
            <a:endParaRPr lang="es-MX" sz="1600" dirty="0">
              <a:solidFill>
                <a:schemeClr val="tx1">
                  <a:lumMod val="75000"/>
                  <a:lumOff val="2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1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8C0DEEA-870B-4626-99F8-3597ACEA9DDB}" type="slidenum">
              <a:rPr lang="es-MX" smtClean="0"/>
              <a:t>9</a:t>
            </a:fld>
            <a:endParaRPr lang="es-MX"/>
          </a:p>
        </p:txBody>
      </p:sp>
      <p:pic>
        <p:nvPicPr>
          <p:cNvPr id="4" name="Imagen 3">
            <a:extLst>
              <a:ext uri="{FF2B5EF4-FFF2-40B4-BE49-F238E27FC236}">
                <a16:creationId xmlns:a16="http://schemas.microsoft.com/office/drawing/2014/main" id="{938C32AD-5A4D-42AB-A4AB-A8AE38AD7C01}"/>
              </a:ext>
            </a:extLst>
          </p:cNvPr>
          <p:cNvPicPr/>
          <p:nvPr/>
        </p:nvPicPr>
        <p:blipFill rotWithShape="1">
          <a:blip r:embed="rId2">
            <a:extLst>
              <a:ext uri="{28A0092B-C50C-407E-A947-70E740481C1C}">
                <a14:useLocalDpi xmlns:a14="http://schemas.microsoft.com/office/drawing/2010/main" val="0"/>
              </a:ext>
            </a:extLst>
          </a:blip>
          <a:srcRect r="52518" b="19213"/>
          <a:stretch/>
        </p:blipFill>
        <p:spPr>
          <a:xfrm>
            <a:off x="176943" y="156785"/>
            <a:ext cx="5291528" cy="5849568"/>
          </a:xfrm>
          <a:prstGeom prst="rect">
            <a:avLst/>
          </a:prstGeom>
        </p:spPr>
      </p:pic>
      <p:sp>
        <p:nvSpPr>
          <p:cNvPr id="6" name="CuadroTexto 5">
            <a:extLst>
              <a:ext uri="{FF2B5EF4-FFF2-40B4-BE49-F238E27FC236}">
                <a16:creationId xmlns:a16="http://schemas.microsoft.com/office/drawing/2014/main" id="{BBCF3997-7F39-424E-BB79-6EAE915114B5}"/>
              </a:ext>
            </a:extLst>
          </p:cNvPr>
          <p:cNvSpPr txBox="1"/>
          <p:nvPr/>
        </p:nvSpPr>
        <p:spPr>
          <a:xfrm>
            <a:off x="9230440" y="2630588"/>
            <a:ext cx="2399263" cy="954107"/>
          </a:xfrm>
          <a:prstGeom prst="rect">
            <a:avLst/>
          </a:prstGeom>
          <a:noFill/>
        </p:spPr>
        <p:txBody>
          <a:bodyPr wrap="square" rtlCol="0">
            <a:spAutoFit/>
          </a:bodyPr>
          <a:lstStyle/>
          <a:p>
            <a:pPr algn="ctr"/>
            <a:r>
              <a:rPr lang="en" sz="2000" b="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SCT3A </a:t>
            </a:r>
            <a:r>
              <a:rPr lang="en" sz="200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Residency Time:</a:t>
            </a:r>
          </a:p>
          <a:p>
            <a:pPr algn="ctr"/>
            <a:r>
              <a:rPr lang="en" sz="16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2840 years</a:t>
            </a:r>
          </a:p>
        </p:txBody>
      </p:sp>
      <p:sp>
        <p:nvSpPr>
          <p:cNvPr id="11" name="CuadroTexto 10">
            <a:extLst>
              <a:ext uri="{FF2B5EF4-FFF2-40B4-BE49-F238E27FC236}">
                <a16:creationId xmlns:a16="http://schemas.microsoft.com/office/drawing/2014/main" id="{061CBEF2-27A4-4F2D-BDCA-6379378A9B8E}"/>
              </a:ext>
            </a:extLst>
          </p:cNvPr>
          <p:cNvSpPr txBox="1"/>
          <p:nvPr/>
        </p:nvSpPr>
        <p:spPr>
          <a:xfrm>
            <a:off x="6103503" y="1339773"/>
            <a:ext cx="2265362" cy="784830"/>
          </a:xfrm>
          <a:prstGeom prst="rect">
            <a:avLst/>
          </a:prstGeom>
          <a:noFill/>
        </p:spPr>
        <p:txBody>
          <a:bodyPr wrap="square" rtlCol="0">
            <a:spAutoFit/>
          </a:bodyPr>
          <a:lstStyle/>
          <a:p>
            <a:pPr algn="ctr"/>
            <a:r>
              <a:rPr lang="en" sz="2000" b="1">
                <a:solidFill>
                  <a:schemeClr val="tx1">
                    <a:lumMod val="75000"/>
                    <a:lumOff val="25000"/>
                  </a:schemeClr>
                </a:solidFill>
                <a:latin typeface="Calibri" panose="020F0502020204030204" pitchFamily="34" charset="0"/>
                <a:cs typeface="Times New Roman" panose="02020603050405020304" pitchFamily="18" charset="0"/>
              </a:rPr>
              <a:t>Stiff SLT </a:t>
            </a:r>
            <a:r>
              <a:rPr lang="en" sz="2500" b="1">
                <a:solidFill>
                  <a:schemeClr val="tx1">
                    <a:lumMod val="75000"/>
                    <a:lumOff val="25000"/>
                  </a:schemeClr>
                </a:solidFill>
                <a:latin typeface="Calibri" panose="020F0502020204030204" pitchFamily="34" charset="0"/>
                <a:cs typeface="Times New Roman" panose="02020603050405020304" pitchFamily="18" charset="0"/>
              </a:rPr>
              <a:t>≠</a:t>
            </a:r>
            <a:r>
              <a:rPr lang="en" sz="2000" b="1">
                <a:solidFill>
                  <a:schemeClr val="tx1">
                    <a:lumMod val="75000"/>
                    <a:lumOff val="25000"/>
                  </a:schemeClr>
                </a:solidFill>
                <a:latin typeface="Calibri" panose="020F0502020204030204" pitchFamily="34" charset="0"/>
                <a:cs typeface="Times New Roman" panose="02020603050405020304" pitchFamily="18" charset="0"/>
              </a:rPr>
              <a:t> SCT3A Diagram</a:t>
            </a:r>
            <a:endParaRPr lang="es-MX" sz="200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4B680615-BAF0-49DC-A398-E29AB3EB5F9E}"/>
              </a:ext>
            </a:extLst>
          </p:cNvPr>
          <p:cNvSpPr txBox="1"/>
          <p:nvPr/>
        </p:nvSpPr>
        <p:spPr>
          <a:xfrm>
            <a:off x="9372904" y="1269325"/>
            <a:ext cx="2464522" cy="646331"/>
          </a:xfrm>
          <a:prstGeom prst="rect">
            <a:avLst/>
          </a:prstGeom>
          <a:noFill/>
        </p:spPr>
        <p:txBody>
          <a:bodyPr wrap="square">
            <a:spAutoFit/>
          </a:bodyPr>
          <a:lstStyle/>
          <a:p>
            <a:pPr algn="ctr"/>
            <a:r>
              <a:rPr lang="en" sz="18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Different flows </a:t>
            </a:r>
          </a:p>
          <a:p>
            <a:pPr algn="ctr"/>
            <a:r>
              <a:rPr lang="en">
                <a:solidFill>
                  <a:schemeClr val="tx1">
                    <a:lumMod val="75000"/>
                    <a:lumOff val="25000"/>
                  </a:schemeClr>
                </a:solidFill>
                <a:latin typeface="Calibri" panose="020F0502020204030204" pitchFamily="34" charset="0"/>
                <a:cs typeface="Times New Roman" panose="02020603050405020304" pitchFamily="18" charset="0"/>
              </a:rPr>
              <a:t>(chloride variation)</a:t>
            </a:r>
            <a:endParaRPr lang="es-MX"/>
          </a:p>
        </p:txBody>
      </p:sp>
      <p:cxnSp>
        <p:nvCxnSpPr>
          <p:cNvPr id="13" name="Conector recto de flecha 12">
            <a:extLst>
              <a:ext uri="{FF2B5EF4-FFF2-40B4-BE49-F238E27FC236}">
                <a16:creationId xmlns:a16="http://schemas.microsoft.com/office/drawing/2014/main" id="{94C608BF-B018-41CC-AD6D-4DEE58010ED0}"/>
              </a:ext>
            </a:extLst>
          </p:cNvPr>
          <p:cNvCxnSpPr>
            <a:cxnSpLocks/>
          </p:cNvCxnSpPr>
          <p:nvPr/>
        </p:nvCxnSpPr>
        <p:spPr>
          <a:xfrm>
            <a:off x="8594558" y="1685696"/>
            <a:ext cx="514350" cy="0"/>
          </a:xfrm>
          <a:prstGeom prst="straightConnector1">
            <a:avLst/>
          </a:prstGeom>
          <a:ln w="76200">
            <a:solidFill>
              <a:srgbClr val="FF6699"/>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5F3B087B-9201-4DE1-9465-068BE47D50DA}"/>
              </a:ext>
            </a:extLst>
          </p:cNvPr>
          <p:cNvSpPr txBox="1"/>
          <p:nvPr/>
        </p:nvSpPr>
        <p:spPr>
          <a:xfrm>
            <a:off x="6138807" y="2360717"/>
            <a:ext cx="2399263" cy="1692771"/>
          </a:xfrm>
          <a:prstGeom prst="rect">
            <a:avLst/>
          </a:prstGeom>
          <a:noFill/>
        </p:spPr>
        <p:txBody>
          <a:bodyPr wrap="square" rtlCol="0">
            <a:spAutoFit/>
          </a:bodyPr>
          <a:lstStyle/>
          <a:p>
            <a:pPr algn="ctr"/>
            <a:endParaRPr lang="es-MX" sz="160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 sz="200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SLT Residency Time:</a:t>
            </a:r>
          </a:p>
          <a:p>
            <a:pPr algn="ctr"/>
            <a:r>
              <a:rPr lang="en" sz="16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11,528 years</a:t>
            </a:r>
          </a:p>
          <a:p>
            <a:pPr algn="ctr"/>
            <a:endParaRPr lang="es-MX" sz="160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s-MX" sz="16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C2B1C22F-FBAD-4847-8789-399D84B46BF7}"/>
              </a:ext>
            </a:extLst>
          </p:cNvPr>
          <p:cNvCxnSpPr>
            <a:cxnSpLocks/>
          </p:cNvCxnSpPr>
          <p:nvPr/>
        </p:nvCxnSpPr>
        <p:spPr>
          <a:xfrm>
            <a:off x="8877898" y="2436828"/>
            <a:ext cx="0" cy="154815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684737"/>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769</Words>
  <Application>Microsoft Office PowerPoint</Application>
  <PresentationFormat>Panorámica</PresentationFormat>
  <Paragraphs>154</Paragraphs>
  <Slides>12</Slides>
  <Notes>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Calibri</vt:lpstr>
      <vt:lpstr>Calibri Light</vt:lpstr>
      <vt:lpstr>Cambria Math</vt:lpstr>
      <vt:lpstr>Lucida Calligraphy</vt:lpstr>
      <vt:lpstr>Open Sans</vt:lpstr>
      <vt:lpstr>Segoe UI Semibold</vt:lpstr>
      <vt:lpstr>Retrospección</vt:lpstr>
      <vt:lpstr>Presentación de PowerPoint</vt:lpstr>
      <vt:lpstr>Introduction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Zaida Casas</dc:creator>
  <cp:lastModifiedBy>Zaida Casas</cp:lastModifiedBy>
  <cp:revision>10</cp:revision>
  <dcterms:modified xsi:type="dcterms:W3CDTF">2025-04-29T20:34:08Z</dcterms:modified>
</cp:coreProperties>
</file>