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76" r:id="rId5"/>
    <p:sldId id="268" r:id="rId6"/>
    <p:sldId id="277" r:id="rId7"/>
    <p:sldId id="278" r:id="rId8"/>
    <p:sldId id="275" r:id="rId9"/>
  </p:sldIdLst>
  <p:sldSz cx="12192000" cy="6858000"/>
  <p:notesSz cx="6858000" cy="9144000"/>
  <p:embeddedFontLst>
    <p:embeddedFont>
      <p:font typeface="Cambria Math" panose="02040503050406030204" pitchFamily="18" charset="0"/>
      <p:regular r:id="rId12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30" userDrawn="1">
          <p15:clr>
            <a:srgbClr val="A4A3A4"/>
          </p15:clr>
        </p15:guide>
        <p15:guide id="2" orient="horz" pos="3339" userDrawn="1">
          <p15:clr>
            <a:srgbClr val="A4A3A4"/>
          </p15:clr>
        </p15:guide>
        <p15:guide id="3" orient="horz" pos="3702" userDrawn="1">
          <p15:clr>
            <a:srgbClr val="A4A3A4"/>
          </p15:clr>
        </p15:guide>
        <p15:guide id="4" pos="453" userDrawn="1">
          <p15:clr>
            <a:srgbClr val="A4A3A4"/>
          </p15:clr>
        </p15:guide>
        <p15:guide id="5" pos="7227" userDrawn="1">
          <p15:clr>
            <a:srgbClr val="A4A3A4"/>
          </p15:clr>
        </p15:guide>
        <p15:guide id="6" pos="4928" userDrawn="1">
          <p15:clr>
            <a:srgbClr val="A4A3A4"/>
          </p15:clr>
        </p15:guide>
        <p15:guide id="7" pos="7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C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84038" autoAdjust="0"/>
  </p:normalViewPr>
  <p:slideViewPr>
    <p:cSldViewPr showGuides="1">
      <p:cViewPr varScale="1">
        <p:scale>
          <a:sx n="73" d="100"/>
          <a:sy n="73" d="100"/>
        </p:scale>
        <p:origin x="1210" y="58"/>
      </p:cViewPr>
      <p:guideLst>
        <p:guide orient="horz" pos="1230"/>
        <p:guide orient="horz" pos="3339"/>
        <p:guide orient="horz" pos="3702"/>
        <p:guide pos="453"/>
        <p:guide pos="7227"/>
        <p:guide pos="4928"/>
        <p:guide pos="7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9" d="100"/>
          <a:sy n="99" d="100"/>
        </p:scale>
        <p:origin x="-354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58602-7652-4B26-8857-D2E319CEB1EB}" type="datetimeFigureOut">
              <a:rPr lang="de-DE" smtClean="0"/>
              <a:t>29.04.2025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88E14-91E3-4F1D-A346-E30B9CA8416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139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80135-60E8-4721-BD20-8C3BB46E4BC3}" type="datetimeFigureOut">
              <a:rPr lang="de-DE" smtClean="0"/>
              <a:t>29.04.2025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CA138-2AA4-4AB7-91D4-DCF92DEFFD8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7752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CA138-2AA4-4AB7-91D4-DCF92DEFFD8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8088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CA138-2AA4-4AB7-91D4-DCF92DEFFD8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4013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/>
            <a:endParaRPr lang="en-CA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CA138-2AA4-4AB7-91D4-DCF92DEFFD8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841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/>
            <a:endParaRPr lang="en-CA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CA138-2AA4-4AB7-91D4-DCF92DEFFD8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2857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/>
            <a:endParaRPr lang="en-CA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CA138-2AA4-4AB7-91D4-DCF92DEFFD8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464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719667" y="839791"/>
            <a:ext cx="10756898" cy="57575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/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719667" y="4193877"/>
            <a:ext cx="10756900" cy="2403475"/>
          </a:xfrm>
          <a:custGeom>
            <a:avLst/>
            <a:gdLst>
              <a:gd name="T0" fmla="*/ 0 w 2540"/>
              <a:gd name="T1" fmla="*/ 761 h 761"/>
              <a:gd name="T2" fmla="*/ 0 w 2540"/>
              <a:gd name="T3" fmla="*/ 407 h 761"/>
              <a:gd name="T4" fmla="*/ 2540 w 2540"/>
              <a:gd name="T5" fmla="*/ 0 h 761"/>
              <a:gd name="T6" fmla="*/ 2540 w 2540"/>
              <a:gd name="T7" fmla="*/ 761 h 761"/>
              <a:gd name="T8" fmla="*/ 0 w 2540"/>
              <a:gd name="T9" fmla="*/ 761 h 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0" h="761">
                <a:moveTo>
                  <a:pt x="0" y="761"/>
                </a:moveTo>
                <a:cubicBezTo>
                  <a:pt x="0" y="407"/>
                  <a:pt x="0" y="407"/>
                  <a:pt x="0" y="407"/>
                </a:cubicBezTo>
                <a:cubicBezTo>
                  <a:pt x="0" y="407"/>
                  <a:pt x="1706" y="620"/>
                  <a:pt x="2540" y="0"/>
                </a:cubicBezTo>
                <a:cubicBezTo>
                  <a:pt x="2540" y="761"/>
                  <a:pt x="2540" y="761"/>
                  <a:pt x="2540" y="761"/>
                </a:cubicBezTo>
                <a:lnTo>
                  <a:pt x="0" y="76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00152" y="1730254"/>
            <a:ext cx="9888405" cy="834653"/>
          </a:xfrm>
        </p:spPr>
        <p:txBody>
          <a:bodyPr/>
          <a:lstStyle>
            <a:lvl1pPr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00151" y="2600908"/>
            <a:ext cx="9888404" cy="648072"/>
          </a:xfrm>
        </p:spPr>
        <p:txBody>
          <a:bodyPr/>
          <a:lstStyle>
            <a:lvl1pPr marL="0" indent="0" algn="l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00152" y="1182716"/>
            <a:ext cx="6623051" cy="410083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Name / Autor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200152" y="5899237"/>
            <a:ext cx="9936409" cy="410083"/>
          </a:xfrm>
        </p:spPr>
        <p:txBody>
          <a:bodyPr anchor="b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Hamburg, Datum</a:t>
            </a: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864" y="116632"/>
            <a:ext cx="1536195" cy="143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19668" y="260648"/>
            <a:ext cx="9744819" cy="302454"/>
          </a:xfrm>
        </p:spPr>
        <p:txBody>
          <a:bodyPr anchor="b"/>
          <a:lstStyle>
            <a:lvl1pPr marL="0" indent="0">
              <a:buNone/>
              <a:defRPr sz="1400" b="1" cap="all" spc="18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Kapitel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Titel, Autor, Datum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3FA824-E694-4A4C-A1CC-5B874FCE870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7918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4"/>
          <p:cNvSpPr>
            <a:spLocks noGrp="1"/>
          </p:cNvSpPr>
          <p:nvPr>
            <p:ph type="pic" sz="quarter" idx="16"/>
          </p:nvPr>
        </p:nvSpPr>
        <p:spPr>
          <a:xfrm>
            <a:off x="719669" y="839788"/>
            <a:ext cx="10752667" cy="4135436"/>
          </a:xfrm>
          <a:custGeom>
            <a:avLst/>
            <a:gdLst/>
            <a:ahLst/>
            <a:cxnLst/>
            <a:rect l="l" t="t" r="r" b="b"/>
            <a:pathLst>
              <a:path w="8064500" h="4135436">
                <a:moveTo>
                  <a:pt x="0" y="0"/>
                </a:moveTo>
                <a:lnTo>
                  <a:pt x="6557082" y="0"/>
                </a:lnTo>
                <a:lnTo>
                  <a:pt x="6557039" y="424"/>
                </a:lnTo>
                <a:cubicBezTo>
                  <a:pt x="6557039" y="313569"/>
                  <a:pt x="6810894" y="567424"/>
                  <a:pt x="7124039" y="567424"/>
                </a:cubicBezTo>
                <a:cubicBezTo>
                  <a:pt x="7437184" y="567424"/>
                  <a:pt x="7691039" y="313569"/>
                  <a:pt x="7691039" y="424"/>
                </a:cubicBezTo>
                <a:cubicBezTo>
                  <a:pt x="7691039" y="283"/>
                  <a:pt x="7691039" y="141"/>
                  <a:pt x="7690996" y="0"/>
                </a:cubicBezTo>
                <a:lnTo>
                  <a:pt x="8064500" y="0"/>
                </a:lnTo>
                <a:lnTo>
                  <a:pt x="8064500" y="4135436"/>
                </a:lnTo>
                <a:lnTo>
                  <a:pt x="7919858" y="4135436"/>
                </a:lnTo>
                <a:lnTo>
                  <a:pt x="6715016" y="4135436"/>
                </a:lnTo>
                <a:lnTo>
                  <a:pt x="0" y="413543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719667" y="3470278"/>
            <a:ext cx="10756900" cy="2403475"/>
          </a:xfrm>
          <a:custGeom>
            <a:avLst/>
            <a:gdLst>
              <a:gd name="T0" fmla="*/ 0 w 2540"/>
              <a:gd name="T1" fmla="*/ 761 h 761"/>
              <a:gd name="T2" fmla="*/ 0 w 2540"/>
              <a:gd name="T3" fmla="*/ 407 h 761"/>
              <a:gd name="T4" fmla="*/ 2540 w 2540"/>
              <a:gd name="T5" fmla="*/ 0 h 761"/>
              <a:gd name="T6" fmla="*/ 2540 w 2540"/>
              <a:gd name="T7" fmla="*/ 761 h 761"/>
              <a:gd name="T8" fmla="*/ 0 w 2540"/>
              <a:gd name="T9" fmla="*/ 761 h 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0" h="761">
                <a:moveTo>
                  <a:pt x="0" y="761"/>
                </a:moveTo>
                <a:cubicBezTo>
                  <a:pt x="0" y="407"/>
                  <a:pt x="0" y="407"/>
                  <a:pt x="0" y="407"/>
                </a:cubicBezTo>
                <a:cubicBezTo>
                  <a:pt x="0" y="407"/>
                  <a:pt x="1706" y="620"/>
                  <a:pt x="2540" y="0"/>
                </a:cubicBezTo>
                <a:cubicBezTo>
                  <a:pt x="2540" y="761"/>
                  <a:pt x="2540" y="761"/>
                  <a:pt x="2540" y="761"/>
                </a:cubicBezTo>
                <a:lnTo>
                  <a:pt x="0" y="76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719667" y="4073525"/>
            <a:ext cx="10756900" cy="1803400"/>
          </a:xfrm>
          <a:custGeom>
            <a:avLst/>
            <a:gdLst>
              <a:gd name="T0" fmla="*/ 2540 w 2540"/>
              <a:gd name="T1" fmla="*/ 570 h 570"/>
              <a:gd name="T2" fmla="*/ 2540 w 2540"/>
              <a:gd name="T3" fmla="*/ 305 h 570"/>
              <a:gd name="T4" fmla="*/ 0 w 2540"/>
              <a:gd name="T5" fmla="*/ 0 h 570"/>
              <a:gd name="T6" fmla="*/ 0 w 2540"/>
              <a:gd name="T7" fmla="*/ 570 h 570"/>
              <a:gd name="T8" fmla="*/ 2540 w 2540"/>
              <a:gd name="T9" fmla="*/ 570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0" h="570">
                <a:moveTo>
                  <a:pt x="2540" y="570"/>
                </a:moveTo>
                <a:cubicBezTo>
                  <a:pt x="2540" y="305"/>
                  <a:pt x="2540" y="305"/>
                  <a:pt x="2540" y="305"/>
                </a:cubicBezTo>
                <a:cubicBezTo>
                  <a:pt x="2540" y="305"/>
                  <a:pt x="834" y="464"/>
                  <a:pt x="0" y="0"/>
                </a:cubicBezTo>
                <a:cubicBezTo>
                  <a:pt x="0" y="570"/>
                  <a:pt x="0" y="570"/>
                  <a:pt x="0" y="570"/>
                </a:cubicBezTo>
                <a:lnTo>
                  <a:pt x="2540" y="570"/>
                </a:lnTo>
                <a:close/>
              </a:path>
            </a:pathLst>
          </a:custGeom>
          <a:solidFill>
            <a:srgbClr val="78BCE8">
              <a:alpha val="74902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00152" y="1730254"/>
            <a:ext cx="9888405" cy="834653"/>
          </a:xfrm>
        </p:spPr>
        <p:txBody>
          <a:bodyPr/>
          <a:lstStyle>
            <a:lvl1pPr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00151" y="2600908"/>
            <a:ext cx="9888404" cy="612068"/>
          </a:xfrm>
        </p:spPr>
        <p:txBody>
          <a:bodyPr/>
          <a:lstStyle>
            <a:lvl1pPr marL="0" indent="0" algn="l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00152" y="1182716"/>
            <a:ext cx="6623051" cy="410083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Name / Autor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200152" y="5179160"/>
            <a:ext cx="9936409" cy="410083"/>
          </a:xfrm>
        </p:spPr>
        <p:txBody>
          <a:bodyPr anchor="b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Hamburg, Datum</a:t>
            </a: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864" y="262127"/>
            <a:ext cx="1536195" cy="1152146"/>
          </a:xfrm>
          <a:prstGeom prst="rect">
            <a:avLst/>
          </a:prstGeom>
        </p:spPr>
      </p:pic>
      <p:sp>
        <p:nvSpPr>
          <p:cNvPr id="15" name="Rechteck 14"/>
          <p:cNvSpPr/>
          <p:nvPr userDrawn="1"/>
        </p:nvSpPr>
        <p:spPr>
          <a:xfrm>
            <a:off x="719668" y="6021288"/>
            <a:ext cx="10752667" cy="5760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564967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668" y="930146"/>
            <a:ext cx="7103533" cy="84267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668" y="1952625"/>
            <a:ext cx="7103533" cy="33480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19668" y="260648"/>
            <a:ext cx="9744819" cy="302454"/>
          </a:xfrm>
        </p:spPr>
        <p:txBody>
          <a:bodyPr anchor="b"/>
          <a:lstStyle>
            <a:lvl1pPr marL="0" indent="0">
              <a:buNone/>
              <a:defRPr sz="1400" b="1" cap="all" spc="18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Kapitel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Titel, Autor, Datum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3FA824-E694-4A4C-A1CC-5B874FCE870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>
          <a:xfrm>
            <a:off x="8159753" y="1016000"/>
            <a:ext cx="3312583" cy="428466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84159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668" y="930146"/>
            <a:ext cx="10752667" cy="44662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Titel, Autor, Datum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A824-E694-4A4C-A1CC-5B874FCE8701}" type="slidenum">
              <a:rPr lang="de-DE" smtClean="0"/>
              <a:t>‹#›</a:t>
            </a:fld>
            <a:endParaRPr lang="de-DE"/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6"/>
          </p:nvPr>
        </p:nvSpPr>
        <p:spPr>
          <a:xfrm>
            <a:off x="8159753" y="1448780"/>
            <a:ext cx="3312583" cy="385188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8" name="Bildplatzhalter 4"/>
          <p:cNvSpPr>
            <a:spLocks noGrp="1"/>
          </p:cNvSpPr>
          <p:nvPr>
            <p:ph type="pic" sz="quarter" idx="17"/>
          </p:nvPr>
        </p:nvSpPr>
        <p:spPr>
          <a:xfrm>
            <a:off x="719667" y="1448780"/>
            <a:ext cx="7200536" cy="385188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19668" y="260648"/>
            <a:ext cx="9744819" cy="302454"/>
          </a:xfrm>
        </p:spPr>
        <p:txBody>
          <a:bodyPr anchor="b"/>
          <a:lstStyle>
            <a:lvl1pPr marL="0" indent="0">
              <a:buNone/>
              <a:defRPr sz="1400" b="1" cap="all" spc="18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Kapitel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741281" y="5418100"/>
            <a:ext cx="8763099" cy="495176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269490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7"/>
          </p:nvPr>
        </p:nvSpPr>
        <p:spPr>
          <a:xfrm>
            <a:off x="719668" y="1448780"/>
            <a:ext cx="10752667" cy="4566258"/>
          </a:xfrm>
          <a:custGeom>
            <a:avLst/>
            <a:gdLst/>
            <a:ahLst/>
            <a:cxnLst/>
            <a:rect l="l" t="t" r="r" b="b"/>
            <a:pathLst>
              <a:path w="8064500" h="4566258">
                <a:moveTo>
                  <a:pt x="0" y="0"/>
                </a:moveTo>
                <a:lnTo>
                  <a:pt x="8064500" y="0"/>
                </a:lnTo>
                <a:lnTo>
                  <a:pt x="8064500" y="4566258"/>
                </a:lnTo>
                <a:lnTo>
                  <a:pt x="7695420" y="4566258"/>
                </a:lnTo>
                <a:lnTo>
                  <a:pt x="7695961" y="4560892"/>
                </a:lnTo>
                <a:cubicBezTo>
                  <a:pt x="7695961" y="4300782"/>
                  <a:pt x="7485100" y="4089921"/>
                  <a:pt x="7224990" y="4089921"/>
                </a:cubicBezTo>
                <a:cubicBezTo>
                  <a:pt x="6964880" y="4089921"/>
                  <a:pt x="6754019" y="4300782"/>
                  <a:pt x="6754019" y="4560892"/>
                </a:cubicBezTo>
                <a:cubicBezTo>
                  <a:pt x="6754019" y="4562685"/>
                  <a:pt x="6754029" y="4564476"/>
                  <a:pt x="6754560" y="4566258"/>
                </a:cubicBezTo>
                <a:lnTo>
                  <a:pt x="0" y="45662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668" y="930146"/>
            <a:ext cx="10752667" cy="44662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Titel, Autor, Datum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A824-E694-4A4C-A1CC-5B874FCE8701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19668" y="260648"/>
            <a:ext cx="9744819" cy="302454"/>
          </a:xfrm>
        </p:spPr>
        <p:txBody>
          <a:bodyPr anchor="b"/>
          <a:lstStyle>
            <a:lvl1pPr marL="0" indent="0">
              <a:buNone/>
              <a:defRPr sz="1400" b="1" cap="all" spc="18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Kapitel</a:t>
            </a:r>
          </a:p>
        </p:txBody>
      </p:sp>
    </p:spTree>
    <p:extLst>
      <p:ext uri="{BB962C8B-B14F-4D97-AF65-F5344CB8AC3E}">
        <p14:creationId xmlns:p14="http://schemas.microsoft.com/office/powerpoint/2010/main" val="1391915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Titel, Autor, Datum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A824-E694-4A4C-A1CC-5B874FCE8701}" type="slidenum">
              <a:rPr lang="de-DE" smtClean="0"/>
              <a:t>‹#›</a:t>
            </a:fld>
            <a:endParaRPr lang="de-DE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19668" y="260648"/>
            <a:ext cx="9744819" cy="302454"/>
          </a:xfrm>
        </p:spPr>
        <p:txBody>
          <a:bodyPr anchor="b"/>
          <a:lstStyle>
            <a:lvl1pPr marL="0" indent="0">
              <a:buNone/>
              <a:defRPr sz="1400" b="1" cap="all" spc="18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Kapitel</a:t>
            </a:r>
          </a:p>
        </p:txBody>
      </p:sp>
    </p:spTree>
    <p:extLst>
      <p:ext uri="{BB962C8B-B14F-4D97-AF65-F5344CB8AC3E}">
        <p14:creationId xmlns:p14="http://schemas.microsoft.com/office/powerpoint/2010/main" val="966160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Titel, Autor, Datum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A824-E694-4A4C-A1CC-5B874FCE8701}" type="slidenum">
              <a:rPr lang="de-DE" smtClean="0"/>
              <a:t>‹#›</a:t>
            </a:fld>
            <a:endParaRPr lang="de-DE"/>
          </a:p>
        </p:txBody>
      </p:sp>
      <p:sp>
        <p:nvSpPr>
          <p:cNvPr id="5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19668" y="260648"/>
            <a:ext cx="9744819" cy="302454"/>
          </a:xfrm>
        </p:spPr>
        <p:txBody>
          <a:bodyPr anchor="b"/>
          <a:lstStyle>
            <a:lvl1pPr marL="0" indent="0">
              <a:buNone/>
              <a:defRPr sz="1400" b="1" cap="all" spc="18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Kapitel</a:t>
            </a:r>
          </a:p>
        </p:txBody>
      </p:sp>
    </p:spTree>
    <p:extLst>
      <p:ext uri="{BB962C8B-B14F-4D97-AF65-F5344CB8AC3E}">
        <p14:creationId xmlns:p14="http://schemas.microsoft.com/office/powerpoint/2010/main" val="346825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68" y="5300663"/>
            <a:ext cx="10752667" cy="127959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19668" y="930146"/>
            <a:ext cx="10752667" cy="8426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19668" y="1952625"/>
            <a:ext cx="10752667" cy="33480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07435" y="6057293"/>
            <a:ext cx="2208245" cy="44665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de-DE"/>
              <a:t>Titel, Autor, Datum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12492" y="259200"/>
            <a:ext cx="959843" cy="302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EF3FA824-E694-4A4C-A1CC-5B874FCE8701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719668" y="658788"/>
            <a:ext cx="10752667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49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6" r:id="rId4"/>
    <p:sldLayoutId id="2147483657" r:id="rId5"/>
    <p:sldLayoutId id="2147483658" r:id="rId6"/>
    <p:sldLayoutId id="2147483654" r:id="rId7"/>
    <p:sldLayoutId id="2147483655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182563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8038" indent="-182563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5225" indent="-182563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182563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ossad@iap-kborn.de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1200152" y="3818483"/>
                <a:ext cx="9888405" cy="834653"/>
              </a:xfrm>
            </p:spPr>
            <p:txBody>
              <a:bodyPr/>
              <a:lstStyle/>
              <a:p>
                <a:r>
                  <a:rPr lang="en-US" cap="non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 variable are gravity wave spectral energies?</a:t>
                </a:r>
                <a:br>
                  <a:rPr lang="en-US" cap="non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cap="non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Insights </a:t>
                </a:r>
                <a:r>
                  <a:rPr lang="en-US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a seven-year </a:t>
                </a:r>
                <a:r>
                  <a:rPr lang="en-US" cap="none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lidar</a:t>
                </a:r>
                <a:r>
                  <a:rPr lang="en-US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climatology at </a:t>
                </a:r>
                <a:r>
                  <a:rPr lang="en-US" cap="non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69</a:t>
                </a:r>
                <a14:m>
                  <m:oMath xmlns:m="http://schemas.openxmlformats.org/officeDocument/2006/math">
                    <m:r>
                      <a:rPr lang="en-US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cap="non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en-US" cap="non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200152" y="3818483"/>
                <a:ext cx="9888405" cy="834653"/>
              </a:xfrm>
              <a:blipFill>
                <a:blip r:embed="rId3"/>
                <a:stretch>
                  <a:fillRect l="-2035" t="-11679" b="-18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2" y="2657996"/>
            <a:ext cx="9888404" cy="648072"/>
          </a:xfrm>
        </p:spPr>
        <p:txBody>
          <a:bodyPr/>
          <a:lstStyle/>
          <a:p>
            <a:r>
              <a:rPr lang="en-US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Leibniz Institute of Atmospheric </a:t>
            </a: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Physics, </a:t>
            </a:r>
            <a:r>
              <a:rPr 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Kühlungsborn</a:t>
            </a: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</a:t>
            </a:r>
            <a:r>
              <a:rPr lang="en-US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ermany</a:t>
            </a:r>
            <a:br>
              <a:rPr lang="en-US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DFG project TRR181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200152" y="1506749"/>
            <a:ext cx="6623051" cy="410083"/>
          </a:xfrm>
        </p:spPr>
        <p:txBody>
          <a:bodyPr/>
          <a:lstStyle/>
          <a:p>
            <a:r>
              <a:rPr lang="de-DE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Mohamed </a:t>
            </a:r>
            <a:r>
              <a:rPr lang="de-DE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Mossad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Irina Strelnikova, Robin Wing, Gerd Baumgarten, Michael Gerding, Jens Fiedler, and Yanmichel </a:t>
            </a:r>
            <a:r>
              <a:rPr lang="de-D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Morfa-Avalos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EGU General Assembly, Vienna 30/04/2025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377971"/>
            <a:ext cx="2678441" cy="11068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5019536"/>
            <a:ext cx="1717953" cy="13617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5253465"/>
            <a:ext cx="1055855" cy="10558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87170" y="6258798"/>
            <a:ext cx="11051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OSPP code</a:t>
            </a:r>
          </a:p>
        </p:txBody>
      </p:sp>
    </p:spTree>
    <p:extLst>
      <p:ext uri="{BB962C8B-B14F-4D97-AF65-F5344CB8AC3E}">
        <p14:creationId xmlns:p14="http://schemas.microsoft.com/office/powerpoint/2010/main" val="238370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57096" y="262594"/>
            <a:ext cx="7887714" cy="84267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are our observations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unique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3FA824-E694-4A4C-A1CC-5B874FCE8701}" type="slidenum"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5480472"/>
            <a:ext cx="2534425" cy="92698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752775" y="75349"/>
            <a:ext cx="1143496" cy="1321539"/>
            <a:chOff x="9752775" y="75349"/>
            <a:chExt cx="1143496" cy="132153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0416" y="75349"/>
              <a:ext cx="1055855" cy="105585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9752775" y="1058334"/>
              <a:ext cx="11051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OSPP code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8" y="38031"/>
            <a:ext cx="1717953" cy="13617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57800" y="2071804"/>
            <a:ext cx="3740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16080" y="1052736"/>
            <a:ext cx="5519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resolution: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min and 150 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ltitude range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35-60 km</a:t>
            </a:r>
          </a:p>
          <a:p>
            <a:pPr lvl="1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years (2023-2017) of long simultaneous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horizontal wind and temperature measurements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&gt;12 h (daylight capable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lidar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Observed frequency and vertical wavenumber spectra.</a:t>
            </a: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14"/>
          </p:nvPr>
        </p:nvSpPr>
        <p:spPr>
          <a:xfrm>
            <a:off x="839416" y="6006678"/>
            <a:ext cx="6264696" cy="446658"/>
          </a:xfrm>
        </p:spPr>
        <p:txBody>
          <a:bodyPr/>
          <a:lstStyle/>
          <a:p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Mohamed Mossad et al. 30/04/2025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0298" y="1434592"/>
            <a:ext cx="7461753" cy="3794607"/>
            <a:chOff x="569173" y="846832"/>
            <a:chExt cx="6969264" cy="3411360"/>
          </a:xfrm>
        </p:grpSpPr>
        <p:grpSp>
          <p:nvGrpSpPr>
            <p:cNvPr id="14" name="Group 13"/>
            <p:cNvGrpSpPr/>
            <p:nvPr/>
          </p:nvGrpSpPr>
          <p:grpSpPr>
            <a:xfrm>
              <a:off x="569173" y="1517652"/>
              <a:ext cx="6969264" cy="2128673"/>
              <a:chOff x="586011" y="1278360"/>
              <a:chExt cx="7233038" cy="2497988"/>
            </a:xfrm>
          </p:grpSpPr>
          <p:grpSp>
            <p:nvGrpSpPr>
              <p:cNvPr id="15" name="Group 4"/>
              <p:cNvGrpSpPr/>
              <p:nvPr/>
            </p:nvGrpSpPr>
            <p:grpSpPr>
              <a:xfrm>
                <a:off x="586011" y="1278360"/>
                <a:ext cx="3845589" cy="2497988"/>
                <a:chOff x="586011" y="1278360"/>
                <a:chExt cx="3845589" cy="2497988"/>
              </a:xfrm>
            </p:grpSpPr>
            <p:grpSp>
              <p:nvGrpSpPr>
                <p:cNvPr id="19" name="Group 5"/>
                <p:cNvGrpSpPr/>
                <p:nvPr/>
              </p:nvGrpSpPr>
              <p:grpSpPr>
                <a:xfrm>
                  <a:off x="680400" y="1278360"/>
                  <a:ext cx="3751200" cy="2497988"/>
                  <a:chOff x="680400" y="1278360"/>
                  <a:chExt cx="3751200" cy="2497988"/>
                </a:xfrm>
              </p:grpSpPr>
              <p:pic>
                <p:nvPicPr>
                  <p:cNvPr id="21" name="Picture 33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680400" y="1278360"/>
                    <a:ext cx="3751200" cy="24843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  <p:sp>
                <p:nvSpPr>
                  <p:cNvPr id="22" name="CustomShape 6"/>
                  <p:cNvSpPr/>
                  <p:nvPr/>
                </p:nvSpPr>
                <p:spPr>
                  <a:xfrm>
                    <a:off x="2772935" y="3453185"/>
                    <a:ext cx="1577341" cy="323163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wrap="none" lIns="90000" tIns="45000" rIns="90000" bIns="45000" anchor="t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en-US" sz="1400" b="0" strike="noStrike" spc="-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DejaVu Sans"/>
                        <a:cs typeface="Times New Roman" panose="02020603050405020304" pitchFamily="18" charset="0"/>
                      </a:rPr>
                      <a:t>@Gerd Baumgarten</a:t>
                    </a:r>
                    <a:endParaRPr lang="en-US" sz="1400" b="0" strike="noStrike" spc="-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20" name="CustomShape 7"/>
                <p:cNvSpPr/>
                <p:nvPr/>
              </p:nvSpPr>
              <p:spPr>
                <a:xfrm>
                  <a:off x="586011" y="1397539"/>
                  <a:ext cx="3641188" cy="55045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5000" rIns="90000" bIns="45000" anchor="t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400" b="0" strike="noStrike" spc="-1" dirty="0">
                      <a:solidFill>
                        <a:srgbClr val="FFFFFF"/>
                      </a:solidFill>
                      <a:latin typeface="Times New Roman" panose="02020603050405020304" pitchFamily="18" charset="0"/>
                      <a:ea typeface="DejaVu Sans"/>
                      <a:cs typeface="Times New Roman" panose="02020603050405020304" pitchFamily="18" charset="0"/>
                    </a:rPr>
                    <a:t> Arctic Lidar Observatory for Middle Atmosphere</a:t>
                  </a:r>
                  <a:endParaRPr lang="en-US" sz="1400" b="0" strike="noStrike" spc="-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0000"/>
                    </a:lnSpc>
                  </a:pPr>
                  <a:r>
                    <a:rPr lang="en-US" sz="1400" b="0" strike="noStrike" spc="-1" dirty="0">
                      <a:solidFill>
                        <a:srgbClr val="FFFFFF"/>
                      </a:solidFill>
                      <a:latin typeface="Times New Roman" panose="02020603050405020304" pitchFamily="18" charset="0"/>
                      <a:ea typeface="DejaVu Sans"/>
                      <a:cs typeface="Times New Roman" panose="02020603050405020304" pitchFamily="18" charset="0"/>
                    </a:rPr>
                    <a:t> Research (ALOMAR)</a:t>
                  </a:r>
                  <a:endParaRPr lang="en-US" sz="1400" b="0" strike="noStrike" spc="-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" name="Group 11"/>
              <p:cNvGrpSpPr/>
              <p:nvPr/>
            </p:nvGrpSpPr>
            <p:grpSpPr>
              <a:xfrm>
                <a:off x="7620480" y="1284120"/>
                <a:ext cx="198569" cy="2320988"/>
                <a:chOff x="7620480" y="1284120"/>
                <a:chExt cx="198569" cy="2320988"/>
              </a:xfrm>
            </p:grpSpPr>
            <p:sp>
              <p:nvSpPr>
                <p:cNvPr id="17" name="CustomShape 13"/>
                <p:cNvSpPr/>
                <p:nvPr/>
              </p:nvSpPr>
              <p:spPr>
                <a:xfrm>
                  <a:off x="7620480" y="3363120"/>
                  <a:ext cx="176249" cy="241988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5000" rIns="90000" bIns="45000" anchor="t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en-US" sz="900" b="0" strike="noStrike" spc="-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CustomShape 14"/>
                <p:cNvSpPr/>
                <p:nvPr/>
              </p:nvSpPr>
              <p:spPr>
                <a:xfrm>
                  <a:off x="7642800" y="1284120"/>
                  <a:ext cx="176249" cy="274458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5000" rIns="90000" bIns="45000" anchor="t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en-US" sz="1100" b="0" strike="noStrike" spc="-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23" name="Picture 10"/>
            <p:cNvPicPr/>
            <p:nvPr/>
          </p:nvPicPr>
          <p:blipFill>
            <a:blip r:embed="rId7"/>
            <a:stretch/>
          </p:blipFill>
          <p:spPr>
            <a:xfrm>
              <a:off x="4415323" y="846832"/>
              <a:ext cx="2769480" cy="3411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4" name="CustomShape 8"/>
            <p:cNvSpPr/>
            <p:nvPr/>
          </p:nvSpPr>
          <p:spPr>
            <a:xfrm flipV="1">
              <a:off x="3732860" y="1600950"/>
              <a:ext cx="2513880" cy="1252800"/>
            </a:xfrm>
            <a:custGeom>
              <a:avLst/>
              <a:gdLst>
                <a:gd name="textAreaLeft" fmla="*/ 0 w 2513880"/>
                <a:gd name="textAreaRight" fmla="*/ 2514240 w 2513880"/>
                <a:gd name="textAreaTop" fmla="*/ 360 h 1252800"/>
                <a:gd name="textAreaBottom" fmla="*/ 1253520 h 125280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solidFill>
                <a:srgbClr val="D8D8D8"/>
              </a:solidFill>
              <a:head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606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3FA824-E694-4A4C-A1CC-5B874FCE8701}" type="slidenum"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5480472"/>
            <a:ext cx="2534425" cy="9269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8" y="38031"/>
            <a:ext cx="1717953" cy="1361792"/>
          </a:xfrm>
          <a:prstGeom prst="rect">
            <a:avLst/>
          </a:prstGeom>
        </p:spPr>
      </p:pic>
      <p:sp>
        <p:nvSpPr>
          <p:cNvPr id="20" name="Titel 1"/>
          <p:cNvSpPr txBox="1">
            <a:spLocks/>
          </p:cNvSpPr>
          <p:nvPr/>
        </p:nvSpPr>
        <p:spPr>
          <a:xfrm>
            <a:off x="2357096" y="262594"/>
            <a:ext cx="7887714" cy="8426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Observed spectra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523125"/>
            <a:ext cx="5328592" cy="3865099"/>
          </a:xfrm>
          <a:prstGeom prst="rect">
            <a:avLst/>
          </a:prstGeom>
        </p:spPr>
      </p:pic>
      <p:sp>
        <p:nvSpPr>
          <p:cNvPr id="14" name="Fußzeilenplatzhalter 4"/>
          <p:cNvSpPr>
            <a:spLocks noGrp="1"/>
          </p:cNvSpPr>
          <p:nvPr>
            <p:ph type="ftr" sz="quarter" idx="14"/>
          </p:nvPr>
        </p:nvSpPr>
        <p:spPr>
          <a:xfrm>
            <a:off x="839416" y="6006678"/>
            <a:ext cx="6264696" cy="446658"/>
          </a:xfrm>
        </p:spPr>
        <p:txBody>
          <a:bodyPr/>
          <a:lstStyle/>
          <a:p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Mohamed Mossad et al. 30/04/2025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951984" y="1484784"/>
            <a:ext cx="5486664" cy="3960440"/>
            <a:chOff x="839416" y="1520032"/>
            <a:chExt cx="5486664" cy="396044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416" y="1806069"/>
              <a:ext cx="5486664" cy="3674403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345631" y="1520032"/>
              <a:ext cx="11737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35-60 km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842034" y="1118145"/>
            <a:ext cx="1454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75976" y="1131204"/>
            <a:ext cx="1214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Vertical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9752775" y="75349"/>
            <a:ext cx="1143496" cy="1321539"/>
            <a:chOff x="9752775" y="75349"/>
            <a:chExt cx="1143496" cy="132153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0416" y="75349"/>
              <a:ext cx="1055855" cy="1055855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9752775" y="1058334"/>
              <a:ext cx="11051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OSPP code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018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3FA824-E694-4A4C-A1CC-5B874FCE8701}" type="slidenum"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5480472"/>
            <a:ext cx="2534425" cy="9269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8" y="38031"/>
            <a:ext cx="1717953" cy="1361792"/>
          </a:xfrm>
          <a:prstGeom prst="rect">
            <a:avLst/>
          </a:prstGeom>
        </p:spPr>
      </p:pic>
      <p:sp>
        <p:nvSpPr>
          <p:cNvPr id="20" name="Titel 1"/>
          <p:cNvSpPr txBox="1">
            <a:spLocks/>
          </p:cNvSpPr>
          <p:nvPr/>
        </p:nvSpPr>
        <p:spPr>
          <a:xfrm>
            <a:off x="2357096" y="262594"/>
            <a:ext cx="7887714" cy="8426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Observed frequency spectra: </a:t>
            </a:r>
          </a:p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Bandpass-filtered data [1-3 km]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14"/>
          </p:nvPr>
        </p:nvSpPr>
        <p:spPr>
          <a:xfrm>
            <a:off x="839416" y="6006678"/>
            <a:ext cx="6264696" cy="446658"/>
          </a:xfrm>
        </p:spPr>
        <p:txBody>
          <a:bodyPr/>
          <a:lstStyle/>
          <a:p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Mohamed Mossad et al. 30/04/2025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752775" y="75349"/>
            <a:ext cx="1143496" cy="1321539"/>
            <a:chOff x="9752775" y="75349"/>
            <a:chExt cx="1143496" cy="132153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0416" y="75349"/>
              <a:ext cx="1055855" cy="105585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752775" y="1058334"/>
              <a:ext cx="11051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OSPP code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181" y="1628800"/>
            <a:ext cx="5486411" cy="3657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1628800"/>
            <a:ext cx="5486411" cy="36576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47728" y="1311151"/>
            <a:ext cx="1140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Kinetic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44272" y="1340768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</a:p>
        </p:txBody>
      </p:sp>
    </p:spTree>
    <p:extLst>
      <p:ext uri="{BB962C8B-B14F-4D97-AF65-F5344CB8AC3E}">
        <p14:creationId xmlns:p14="http://schemas.microsoft.com/office/powerpoint/2010/main" val="336561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3FA824-E694-4A4C-A1CC-5B874FCE8701}" type="slidenum"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5480472"/>
            <a:ext cx="2534425" cy="9269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2650237"/>
            <a:ext cx="2376264" cy="23762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48071" y="4948049"/>
            <a:ext cx="1567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OSPP code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8" y="38031"/>
            <a:ext cx="1717953" cy="1361792"/>
          </a:xfrm>
          <a:prstGeom prst="rect">
            <a:avLst/>
          </a:prstGeom>
        </p:spPr>
      </p:pic>
      <p:sp>
        <p:nvSpPr>
          <p:cNvPr id="20" name="Titel 1"/>
          <p:cNvSpPr txBox="1">
            <a:spLocks/>
          </p:cNvSpPr>
          <p:nvPr/>
        </p:nvSpPr>
        <p:spPr>
          <a:xfrm>
            <a:off x="5026288" y="1159247"/>
            <a:ext cx="2260096" cy="8426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de-D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89173" y="1810001"/>
            <a:ext cx="4311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Presenter: Mohamed Mossad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mossad@iap-kborn.de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14"/>
          </p:nvPr>
        </p:nvSpPr>
        <p:spPr>
          <a:xfrm>
            <a:off x="839416" y="6006678"/>
            <a:ext cx="6264696" cy="446658"/>
          </a:xfrm>
        </p:spPr>
        <p:txBody>
          <a:bodyPr/>
          <a:lstStyle/>
          <a:p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Mohamed Mossad et al. 30/04/2025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62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R">
  <a:themeElements>
    <a:clrScheme name="Benutzerdefiniert 67">
      <a:dk1>
        <a:srgbClr val="343434"/>
      </a:dk1>
      <a:lt1>
        <a:sysClr val="window" lastClr="FFFFFF"/>
      </a:lt1>
      <a:dk2>
        <a:srgbClr val="7F7F7F"/>
      </a:dk2>
      <a:lt2>
        <a:srgbClr val="D8D8D8"/>
      </a:lt2>
      <a:accent1>
        <a:srgbClr val="283C8F"/>
      </a:accent1>
      <a:accent2>
        <a:srgbClr val="2AA9E0"/>
      </a:accent2>
      <a:accent3>
        <a:srgbClr val="78BCE8"/>
      </a:accent3>
      <a:accent4>
        <a:srgbClr val="8CC4EB"/>
      </a:accent4>
      <a:accent5>
        <a:srgbClr val="7F7F7F"/>
      </a:accent5>
      <a:accent6>
        <a:srgbClr val="D8D8D8"/>
      </a:accent6>
      <a:hlink>
        <a:srgbClr val="343434"/>
      </a:hlink>
      <a:folHlink>
        <a:srgbClr val="343434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Benutzerdefiniert 67">
      <a:dk1>
        <a:srgbClr val="343434"/>
      </a:dk1>
      <a:lt1>
        <a:sysClr val="window" lastClr="FFFFFF"/>
      </a:lt1>
      <a:dk2>
        <a:srgbClr val="7F7F7F"/>
      </a:dk2>
      <a:lt2>
        <a:srgbClr val="D8D8D8"/>
      </a:lt2>
      <a:accent1>
        <a:srgbClr val="283C8F"/>
      </a:accent1>
      <a:accent2>
        <a:srgbClr val="2AA9E0"/>
      </a:accent2>
      <a:accent3>
        <a:srgbClr val="78BCE8"/>
      </a:accent3>
      <a:accent4>
        <a:srgbClr val="8CC4EB"/>
      </a:accent4>
      <a:accent5>
        <a:srgbClr val="7F7F7F"/>
      </a:accent5>
      <a:accent6>
        <a:srgbClr val="D8D8D8"/>
      </a:accent6>
      <a:hlink>
        <a:srgbClr val="343434"/>
      </a:hlink>
      <a:folHlink>
        <a:srgbClr val="343434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Benutzerdefiniert 67">
      <a:dk1>
        <a:srgbClr val="343434"/>
      </a:dk1>
      <a:lt1>
        <a:sysClr val="window" lastClr="FFFFFF"/>
      </a:lt1>
      <a:dk2>
        <a:srgbClr val="7F7F7F"/>
      </a:dk2>
      <a:lt2>
        <a:srgbClr val="D8D8D8"/>
      </a:lt2>
      <a:accent1>
        <a:srgbClr val="283C8F"/>
      </a:accent1>
      <a:accent2>
        <a:srgbClr val="2AA9E0"/>
      </a:accent2>
      <a:accent3>
        <a:srgbClr val="78BCE8"/>
      </a:accent3>
      <a:accent4>
        <a:srgbClr val="8CC4EB"/>
      </a:accent4>
      <a:accent5>
        <a:srgbClr val="7F7F7F"/>
      </a:accent5>
      <a:accent6>
        <a:srgbClr val="D8D8D8"/>
      </a:accent6>
      <a:hlink>
        <a:srgbClr val="343434"/>
      </a:hlink>
      <a:folHlink>
        <a:srgbClr val="343434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657677F96F4D24CA9B6D34BD3652E58" ma:contentTypeVersion="2" ma:contentTypeDescription="Ein neues Dokument erstellen." ma:contentTypeScope="" ma:versionID="abf452e8b0a8d45d4fc129de7a895de6">
  <xsd:schema xmlns:xsd="http://www.w3.org/2001/XMLSchema" xmlns:xs="http://www.w3.org/2001/XMLSchema" xmlns:p="http://schemas.microsoft.com/office/2006/metadata/properties" xmlns:ns3="7384cd66-c81c-4bca-9aeb-de99c86b65b3" targetNamespace="http://schemas.microsoft.com/office/2006/metadata/properties" ma:root="true" ma:fieldsID="40a7af7dea0da2c3a4440c7c63b34166" ns3:_="">
    <xsd:import namespace="7384cd66-c81c-4bca-9aeb-de99c86b65b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84cd66-c81c-4bca-9aeb-de99c86b65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A9545D-BEF1-495C-A753-89C3A4CA98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A08FF9-C40A-402D-B2DA-0D37D6FFDD2F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7384cd66-c81c-4bca-9aeb-de99c86b65b3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C5304B1-F852-4156-A692-0150756985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84cd66-c81c-4bca-9aeb-de99c86b65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1080</TotalTime>
  <Words>190</Words>
  <Application>Microsoft Office PowerPoint</Application>
  <PresentationFormat>Widescreen</PresentationFormat>
  <Paragraphs>44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DejaVu Sans</vt:lpstr>
      <vt:lpstr>Times New Roman</vt:lpstr>
      <vt:lpstr>Arial</vt:lpstr>
      <vt:lpstr>Cambria Math</vt:lpstr>
      <vt:lpstr>TRR</vt:lpstr>
      <vt:lpstr>How variable are gravity wave spectral energies? Insights from a seven-year lidar climatology at 69°N</vt:lpstr>
      <vt:lpstr>Why are our observations unique?</vt:lpstr>
      <vt:lpstr>PowerPoint Presentation</vt:lpstr>
      <vt:lpstr>PowerPoint Presentation</vt:lpstr>
      <vt:lpstr>PowerPoint Presentation</vt:lpstr>
    </vt:vector>
  </TitlesOfParts>
  <Company>TRR181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  in Arial Bold 26 pt</dc:title>
  <dc:creator>Colja Vorhoff</dc:creator>
  <cp:lastModifiedBy>Mohamed Mossad</cp:lastModifiedBy>
  <cp:revision>157</cp:revision>
  <dcterms:created xsi:type="dcterms:W3CDTF">2021-03-24T13:03:26Z</dcterms:created>
  <dcterms:modified xsi:type="dcterms:W3CDTF">2025-04-29T06:39:00Z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0x0101004657677F96F4D24CA9B6D34BD3652E58</vt:lpwstr>
  </property>
</Properties>
</file>