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78" r:id="rId2"/>
    <p:sldId id="541" r:id="rId3"/>
    <p:sldId id="539" r:id="rId4"/>
    <p:sldId id="527" r:id="rId5"/>
    <p:sldId id="537" r:id="rId6"/>
    <p:sldId id="546" r:id="rId7"/>
    <p:sldId id="542" r:id="rId8"/>
    <p:sldId id="543" r:id="rId9"/>
    <p:sldId id="545" r:id="rId10"/>
    <p:sldId id="526" r:id="rId11"/>
    <p:sldId id="544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9C0"/>
    <a:srgbClr val="ED9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9591" autoAdjust="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3C43BF-FC37-4411-8B40-86FEF80E5F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3495C-51E6-43A8-A951-B878610234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8D181-5787-4C22-A0F0-DCA98F589F2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89E55-D770-4835-9F06-5C3B532817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0A907-F2B7-4402-ADBD-10572A666B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39E93-B890-4B78-9605-3CF1E63F9D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0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4D7BC-7ED3-4204-AE12-1C2AF01B20D3}" type="datetimeFigureOut">
              <a:rPr lang="de-DE" smtClean="0"/>
              <a:t>16.04.2025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A3E7-0ABB-4DD9-A9A6-4C6AAF63B4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52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A3E7-0ABB-4DD9-A9A6-4C6AAF63B41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00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Cover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2CE342-DA8A-4588-87D0-39A117A77A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oogle Shape;19;p2">
            <a:extLst>
              <a:ext uri="{FF2B5EF4-FFF2-40B4-BE49-F238E27FC236}">
                <a16:creationId xmlns:a16="http://schemas.microsoft.com/office/drawing/2014/main" id="{4076397E-E56B-45D5-9948-DF4C09FCBE7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8497" y="140059"/>
            <a:ext cx="9701463" cy="663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9;p2">
            <a:extLst>
              <a:ext uri="{FF2B5EF4-FFF2-40B4-BE49-F238E27FC236}">
                <a16:creationId xmlns:a16="http://schemas.microsoft.com/office/drawing/2014/main" id="{2CFBEECE-12C2-4A46-9BF8-F2A080012E0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77596"/>
          <a:stretch/>
        </p:blipFill>
        <p:spPr>
          <a:xfrm>
            <a:off x="10123782" y="115677"/>
            <a:ext cx="2173524" cy="663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764498-A06A-4B7A-B352-95889383E3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2278" y="-58723"/>
            <a:ext cx="5515428" cy="2209381"/>
          </a:xfrm>
          <a:prstGeom prst="rect">
            <a:avLst/>
          </a:prstGeom>
        </p:spPr>
      </p:pic>
      <p:grpSp>
        <p:nvGrpSpPr>
          <p:cNvPr id="17" name="Google Shape;65;p13">
            <a:extLst>
              <a:ext uri="{FF2B5EF4-FFF2-40B4-BE49-F238E27FC236}">
                <a16:creationId xmlns:a16="http://schemas.microsoft.com/office/drawing/2014/main" id="{C5FBC7CD-45F0-4486-92B1-BD5916B55949}"/>
              </a:ext>
            </a:extLst>
          </p:cNvPr>
          <p:cNvGrpSpPr/>
          <p:nvPr userDrawn="1"/>
        </p:nvGrpSpPr>
        <p:grpSpPr>
          <a:xfrm>
            <a:off x="8355558" y="474265"/>
            <a:ext cx="3805199" cy="5795885"/>
            <a:chOff x="5292040" y="484280"/>
            <a:chExt cx="3805198" cy="5795885"/>
          </a:xfrm>
        </p:grpSpPr>
        <p:pic>
          <p:nvPicPr>
            <p:cNvPr id="18" name="Google Shape;66;p13">
              <a:extLst>
                <a:ext uri="{FF2B5EF4-FFF2-40B4-BE49-F238E27FC236}">
                  <a16:creationId xmlns:a16="http://schemas.microsoft.com/office/drawing/2014/main" id="{33937250-C685-4ED4-A46F-1ACD9D71B64A}"/>
                </a:ext>
              </a:extLst>
            </p:cNvPr>
            <p:cNvPicPr preferRelativeResize="0"/>
            <p:nvPr/>
          </p:nvPicPr>
          <p:blipFill>
            <a:blip r:embed="rId4"/>
            <a:srcRect/>
            <a:stretch/>
          </p:blipFill>
          <p:spPr>
            <a:xfrm>
              <a:off x="7159700" y="4707638"/>
              <a:ext cx="1572527" cy="1572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7;p13">
              <a:extLst>
                <a:ext uri="{FF2B5EF4-FFF2-40B4-BE49-F238E27FC236}">
                  <a16:creationId xmlns:a16="http://schemas.microsoft.com/office/drawing/2014/main" id="{E06DFE70-1FFF-4B88-80E2-139FB3D94C75}"/>
                </a:ext>
              </a:extLst>
            </p:cNvPr>
            <p:cNvPicPr preferRelativeResize="0"/>
            <p:nvPr/>
          </p:nvPicPr>
          <p:blipFill>
            <a:blip r:embed="rId5"/>
            <a:srcRect/>
            <a:stretch/>
          </p:blipFill>
          <p:spPr>
            <a:xfrm>
              <a:off x="6358275" y="3959800"/>
              <a:ext cx="1659702" cy="1659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68;p13">
              <a:extLst>
                <a:ext uri="{FF2B5EF4-FFF2-40B4-BE49-F238E27FC236}">
                  <a16:creationId xmlns:a16="http://schemas.microsoft.com/office/drawing/2014/main" id="{A5D68494-1251-4AF3-A70F-6DE5AF3E9B77}"/>
                </a:ext>
              </a:extLst>
            </p:cNvPr>
            <p:cNvPicPr preferRelativeResize="0"/>
            <p:nvPr/>
          </p:nvPicPr>
          <p:blipFill>
            <a:blip r:embed="rId6"/>
            <a:srcRect/>
            <a:stretch/>
          </p:blipFill>
          <p:spPr>
            <a:xfrm>
              <a:off x="6908562" y="2518975"/>
              <a:ext cx="2188676" cy="2188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69;p13">
              <a:extLst>
                <a:ext uri="{FF2B5EF4-FFF2-40B4-BE49-F238E27FC236}">
                  <a16:creationId xmlns:a16="http://schemas.microsoft.com/office/drawing/2014/main" id="{DFC27A9F-7A4D-44BE-87F9-987982C69354}"/>
                </a:ext>
              </a:extLst>
            </p:cNvPr>
            <p:cNvPicPr preferRelativeResize="0"/>
            <p:nvPr/>
          </p:nvPicPr>
          <p:blipFill>
            <a:blip r:embed="rId7"/>
            <a:srcRect t="27" b="27"/>
            <a:stretch/>
          </p:blipFill>
          <p:spPr>
            <a:xfrm>
              <a:off x="6358275" y="1853375"/>
              <a:ext cx="1779351" cy="1778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70;p13">
              <a:extLst>
                <a:ext uri="{FF2B5EF4-FFF2-40B4-BE49-F238E27FC236}">
                  <a16:creationId xmlns:a16="http://schemas.microsoft.com/office/drawing/2014/main" id="{BC8D593A-6143-4616-BF0E-2428356DEE90}"/>
                </a:ext>
              </a:extLst>
            </p:cNvPr>
            <p:cNvSpPr/>
            <p:nvPr/>
          </p:nvSpPr>
          <p:spPr>
            <a:xfrm>
              <a:off x="5292040" y="484280"/>
              <a:ext cx="2172300" cy="2172300"/>
            </a:xfrm>
            <a:prstGeom prst="ellipse">
              <a:avLst/>
            </a:prstGeom>
            <a:solidFill>
              <a:srgbClr val="4090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600"/>
              </a:pPr>
              <a:r>
                <a:rPr lang="en" sz="1600" dirty="0">
                  <a:solidFill>
                    <a:srgbClr val="FFFFFF"/>
                  </a:solidFill>
                  <a:latin typeface="+mj-lt"/>
                  <a:ea typeface="Helvetica Neue"/>
                  <a:cs typeface="Helvetica Neue"/>
                  <a:sym typeface="Helvetica Neue"/>
                </a:rPr>
                <a:t>Filling a </a:t>
              </a:r>
              <a:endParaRPr sz="1600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endParaRPr>
            </a:p>
            <a:p>
              <a:pPr algn="ctr">
                <a:buSzPts val="1600"/>
              </a:pPr>
              <a:r>
                <a:rPr lang="en" sz="1600" dirty="0">
                  <a:solidFill>
                    <a:srgbClr val="FFFFFF"/>
                  </a:solidFill>
                  <a:latin typeface="+mj-lt"/>
                  <a:ea typeface="Helvetica Neue"/>
                  <a:cs typeface="Helvetica Neue"/>
                  <a:sym typeface="Helvetica Neue"/>
                </a:rPr>
                <a:t>critical gap </a:t>
              </a:r>
              <a:br>
                <a:rPr lang="en" sz="1600" dirty="0">
                  <a:solidFill>
                    <a:srgbClr val="FFFFFF"/>
                  </a:solidFill>
                  <a:latin typeface="+mj-lt"/>
                  <a:ea typeface="Helvetica Neue"/>
                  <a:cs typeface="Helvetica Neue"/>
                  <a:sym typeface="Helvetica Neue"/>
                </a:rPr>
              </a:br>
              <a:r>
                <a:rPr lang="en" sz="1600" dirty="0">
                  <a:solidFill>
                    <a:srgbClr val="FFFFFF"/>
                  </a:solidFill>
                  <a:latin typeface="+mj-lt"/>
                  <a:ea typeface="Helvetica Neue"/>
                  <a:cs typeface="Helvetica Neue"/>
                  <a:sym typeface="Helvetica Neue"/>
                </a:rPr>
                <a:t>for top-class science at the continental scale</a:t>
              </a:r>
              <a:endParaRPr sz="1600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598FEED-9689-42E6-8584-12518D32F5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4990" y="5970703"/>
            <a:ext cx="4179282" cy="200217"/>
          </a:xfrm>
          <a:prstGeom prst="rect">
            <a:avLst/>
          </a:prstGeom>
        </p:spPr>
        <p:txBody>
          <a:bodyPr tIns="0" bIns="0" anchor="t"/>
          <a:lstStyle>
            <a:lvl1pPr marL="180975" indent="0">
              <a:defRPr sz="1200">
                <a:solidFill>
                  <a:srgbClr val="0879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B98F060-A540-46BF-84E9-2DC5AAEC6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4991" y="6182280"/>
            <a:ext cx="4178834" cy="200217"/>
          </a:xfrm>
          <a:prstGeom prst="rect">
            <a:avLst/>
          </a:prstGeom>
        </p:spPr>
        <p:txBody>
          <a:bodyPr tIns="0" bIns="0" anchor="t"/>
          <a:lstStyle>
            <a:lvl1pPr marL="449263" indent="0">
              <a:defRPr lang="en-US" sz="1200" dirty="0">
                <a:solidFill>
                  <a:srgbClr val="0879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46888" lvl="0"/>
            <a:r>
              <a:rPr lang="en-US"/>
              <a:t>Affiliation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4AA086D-0582-4591-AED5-DC04C37271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542" y="5660006"/>
            <a:ext cx="4179282" cy="303267"/>
          </a:xfrm>
          <a:prstGeom prst="rect">
            <a:avLst/>
          </a:prstGeom>
        </p:spPr>
        <p:txBody>
          <a:bodyPr/>
          <a:lstStyle>
            <a:lvl1pPr marL="0" indent="0">
              <a:defRPr sz="1800" b="1">
                <a:solidFill>
                  <a:srgbClr val="0879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70" b="1">
                <a:solidFill>
                  <a:srgbClr val="0879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70" b="1">
                <a:solidFill>
                  <a:srgbClr val="0879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70" b="1">
                <a:solidFill>
                  <a:srgbClr val="0879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70" b="1">
                <a:solidFill>
                  <a:srgbClr val="0879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8280F38-9346-415D-92D6-D4A71329EC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4542" y="5008228"/>
            <a:ext cx="8119017" cy="384495"/>
          </a:xfrm>
          <a:prstGeom prst="rect">
            <a:avLst/>
          </a:prstGeom>
        </p:spPr>
        <p:txBody>
          <a:bodyPr/>
          <a:lstStyle>
            <a:lvl1pPr marL="0">
              <a:defRPr sz="2000" b="1">
                <a:solidFill>
                  <a:srgbClr val="ED96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place, etc.</a:t>
            </a:r>
          </a:p>
        </p:txBody>
      </p:sp>
      <p:sp>
        <p:nvSpPr>
          <p:cNvPr id="54" name="Title 53">
            <a:extLst>
              <a:ext uri="{FF2B5EF4-FFF2-40B4-BE49-F238E27FC236}">
                <a16:creationId xmlns:a16="http://schemas.microsoft.com/office/drawing/2014/main" id="{9D21F32A-E616-43DB-8EBE-D5A76D3F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43" y="2636242"/>
            <a:ext cx="7265904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879C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678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28600" y="199653"/>
            <a:ext cx="11734799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>
                <a:solidFill>
                  <a:srgbClr val="0879C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4" name="Google Shape;29;p3">
            <a:extLst>
              <a:ext uri="{FF2B5EF4-FFF2-40B4-BE49-F238E27FC236}">
                <a16:creationId xmlns:a16="http://schemas.microsoft.com/office/drawing/2014/main" id="{08C40E10-670E-D14E-9335-9A0516447CC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228600" y="1143000"/>
            <a:ext cx="11734798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14302" lvl="0" indent="-285724" algn="l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71454" lvl="1" indent="-285724" algn="l">
              <a:spcBef>
                <a:spcPts val="0"/>
              </a:spcBef>
              <a:spcAft>
                <a:spcPts val="0"/>
              </a:spcAft>
              <a:buSzPts val="1400"/>
              <a:buFont typeface="Courier New" pitchFamily="49" charset="0"/>
              <a:buChar char="o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428607" marR="0" lvl="2" indent="-285724" algn="l" defTabSz="91430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2033"/>
              </a:buClr>
              <a:buSzPts val="1400"/>
              <a:buFont typeface="Arial" panose="020B0604020202020204" pitchFamily="34" charset="0"/>
              <a:buChar char="•"/>
              <a:tabLst/>
              <a:defRPr sz="1800"/>
            </a:lvl3pPr>
            <a:lvl4pPr marL="1828618" lvl="3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774" lvl="4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2926" lvl="5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080" lvl="6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235" lvl="7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389" lvl="8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AT" dirty="0"/>
              <a:t>First </a:t>
            </a:r>
            <a:r>
              <a:rPr lang="de-AT" dirty="0" err="1"/>
              <a:t>level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532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;p4">
            <a:extLst>
              <a:ext uri="{FF2B5EF4-FFF2-40B4-BE49-F238E27FC236}">
                <a16:creationId xmlns:a16="http://schemas.microsoft.com/office/drawing/2014/main" id="{96FC9BBF-620F-E545-BCF1-FECCD71358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99653"/>
            <a:ext cx="11734799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>
                <a:solidFill>
                  <a:srgbClr val="0879C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de-DE"/>
              <a:t>Titelmasterformat durch Klicken bearbeiten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15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res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;p4">
            <a:extLst>
              <a:ext uri="{FF2B5EF4-FFF2-40B4-BE49-F238E27FC236}">
                <a16:creationId xmlns:a16="http://schemas.microsoft.com/office/drawing/2014/main" id="{96FC9BBF-620F-E545-BCF1-FECCD71358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99653"/>
            <a:ext cx="11734799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>
                <a:solidFill>
                  <a:srgbClr val="0879C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A9460EC-0F7F-4221-9C20-DBA6278CEE3D}"/>
              </a:ext>
            </a:extLst>
          </p:cNvPr>
          <p:cNvSpPr/>
          <p:nvPr userDrawn="1"/>
        </p:nvSpPr>
        <p:spPr>
          <a:xfrm>
            <a:off x="1" y="5668144"/>
            <a:ext cx="12192000" cy="118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8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;p6">
            <a:extLst>
              <a:ext uri="{FF2B5EF4-FFF2-40B4-BE49-F238E27FC236}">
                <a16:creationId xmlns:a16="http://schemas.microsoft.com/office/drawing/2014/main" id="{71FF68C4-0926-D14F-B52A-B1A5D7CE36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4499179"/>
            <a:ext cx="11734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cap="none">
                <a:solidFill>
                  <a:srgbClr val="0879C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4" name="Google Shape;38;p6">
            <a:extLst>
              <a:ext uri="{FF2B5EF4-FFF2-40B4-BE49-F238E27FC236}">
                <a16:creationId xmlns:a16="http://schemas.microsoft.com/office/drawing/2014/main" id="{367802AC-29DD-414D-9E0F-FEA49088BF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2906713"/>
            <a:ext cx="117348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-228578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309" lvl="1" indent="-228578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2pPr>
            <a:lvl3pPr marL="1371464" lvl="2" indent="-228578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3pPr>
            <a:lvl4pPr marL="1828618" lvl="3" indent="-228578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4pPr>
            <a:lvl5pPr marL="2285774" lvl="4" indent="-228578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5pPr>
            <a:lvl6pPr marL="2742926" lvl="5" indent="-228578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6pPr>
            <a:lvl7pPr marL="3200080" lvl="6" indent="-228578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7pPr>
            <a:lvl8pPr marL="3657235" lvl="7" indent="-228578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8pPr>
            <a:lvl9pPr marL="4114389" lvl="8" indent="-228578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95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TER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;p6">
            <a:extLst>
              <a:ext uri="{FF2B5EF4-FFF2-40B4-BE49-F238E27FC236}">
                <a16:creationId xmlns:a16="http://schemas.microsoft.com/office/drawing/2014/main" id="{2491A2A9-3A75-E241-B9C6-D20466F4BD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200962"/>
            <a:ext cx="11582399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>
                <a:solidFill>
                  <a:srgbClr val="0879C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de-DE"/>
              <a:t>Titelmasterformat durch Klicken bearbeiten</a:t>
            </a:r>
            <a:endParaRPr dirty="0"/>
          </a:p>
        </p:txBody>
      </p:sp>
      <p:pic>
        <p:nvPicPr>
          <p:cNvPr id="7" name="Google Shape;43;p8" descr="ILTER logo">
            <a:extLst>
              <a:ext uri="{FF2B5EF4-FFF2-40B4-BE49-F238E27FC236}">
                <a16:creationId xmlns:a16="http://schemas.microsoft.com/office/drawing/2014/main" id="{FBE482ED-08B4-C54B-842D-BCFAC5AE3E1D}"/>
              </a:ext>
            </a:extLst>
          </p:cNvPr>
          <p:cNvPicPr/>
          <p:nvPr userDrawn="1"/>
        </p:nvPicPr>
        <p:blipFill>
          <a:blip r:embed="rId2">
            <a:alphaModFix/>
          </a:blip>
          <a:stretch/>
        </p:blipFill>
        <p:spPr bwMode="auto">
          <a:xfrm>
            <a:off x="10454824" y="6114096"/>
            <a:ext cx="1544693" cy="626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9;p3">
            <a:extLst>
              <a:ext uri="{FF2B5EF4-FFF2-40B4-BE49-F238E27FC236}">
                <a16:creationId xmlns:a16="http://schemas.microsoft.com/office/drawing/2014/main" id="{78C8540F-92CC-4602-83D2-F5A2E47BC20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228600" y="1143000"/>
            <a:ext cx="11734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14302" lvl="0" indent="-285724" algn="l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71454" lvl="1" indent="-285724" algn="l">
              <a:spcBef>
                <a:spcPts val="0"/>
              </a:spcBef>
              <a:spcAft>
                <a:spcPts val="0"/>
              </a:spcAft>
              <a:buSzPts val="1400"/>
              <a:buFont typeface="Courier New" pitchFamily="49" charset="0"/>
              <a:buChar char="o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428607" marR="0" lvl="2" indent="-285724" algn="l" defTabSz="91430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2033"/>
              </a:buClr>
              <a:buSzPts val="1400"/>
              <a:buFont typeface="Arial" panose="020B0604020202020204" pitchFamily="34" charset="0"/>
              <a:buChar char="•"/>
              <a:tabLst/>
              <a:defRPr sz="1800"/>
            </a:lvl3pPr>
            <a:lvl4pPr marL="1828618" lvl="3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774" lvl="4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2926" lvl="5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080" lvl="6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235" lvl="7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389" lvl="8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AT" dirty="0"/>
              <a:t>First </a:t>
            </a:r>
            <a:r>
              <a:rPr lang="de-AT" dirty="0" err="1"/>
              <a:t>level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121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 preserve="1" userDrawn="1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32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19353" y="6682206"/>
            <a:ext cx="9995505" cy="180881"/>
            <a:chOff x="0" y="6589800"/>
            <a:chExt cx="6420007" cy="268200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0" y="6589800"/>
              <a:ext cx="5136005" cy="268200"/>
              <a:chOff x="0" y="6589800"/>
              <a:chExt cx="5136005" cy="268200"/>
            </a:xfrm>
          </p:grpSpPr>
          <p:sp>
            <p:nvSpPr>
              <p:cNvPr id="12" name="Google Shape;12;p1"/>
              <p:cNvSpPr/>
              <p:nvPr/>
            </p:nvSpPr>
            <p:spPr>
              <a:xfrm>
                <a:off x="0" y="6589800"/>
                <a:ext cx="1284000" cy="268200"/>
              </a:xfrm>
              <a:prstGeom prst="rect">
                <a:avLst/>
              </a:prstGeom>
              <a:solidFill>
                <a:srgbClr val="BADF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BADFFD"/>
                  </a:solidFill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1284002" y="6589800"/>
                <a:ext cx="1284000" cy="268200"/>
              </a:xfrm>
              <a:prstGeom prst="rect">
                <a:avLst/>
              </a:prstGeom>
              <a:solidFill>
                <a:srgbClr val="095A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095A98"/>
                  </a:solidFill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568004" y="6589800"/>
                <a:ext cx="1284000" cy="268200"/>
              </a:xfrm>
              <a:prstGeom prst="rect">
                <a:avLst/>
              </a:prstGeom>
              <a:solidFill>
                <a:srgbClr val="ED9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852005" y="6589800"/>
                <a:ext cx="1284000" cy="268200"/>
              </a:xfrm>
              <a:prstGeom prst="rect">
                <a:avLst/>
              </a:prstGeom>
              <a:solidFill>
                <a:srgbClr val="96CE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16" name="Google Shape;16;p1"/>
            <p:cNvSpPr/>
            <p:nvPr/>
          </p:nvSpPr>
          <p:spPr>
            <a:xfrm>
              <a:off x="5136007" y="6589800"/>
              <a:ext cx="1284000" cy="268200"/>
            </a:xfrm>
            <a:prstGeom prst="rect">
              <a:avLst/>
            </a:prstGeom>
            <a:solidFill>
              <a:srgbClr val="40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AD7FDA3-9C82-DE4C-A6DC-8B5E27CDD9C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95506" y="5963774"/>
            <a:ext cx="2196495" cy="9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387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3" r:id="rId2"/>
    <p:sldLayoutId id="2147483662" r:id="rId3"/>
    <p:sldLayoutId id="2147483668" r:id="rId4"/>
    <p:sldLayoutId id="2147483665" r:id="rId5"/>
    <p:sldLayoutId id="2147483666" r:id="rId6"/>
    <p:sldLayoutId id="214748366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oi.org/10.1038/s41559-022-01904-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DF481-9DE3-4FDF-91E7-64A8B10589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53249" y="6384291"/>
            <a:ext cx="4178834" cy="200217"/>
          </a:xfrm>
        </p:spPr>
        <p:txBody>
          <a:bodyPr/>
          <a:lstStyle/>
          <a:p>
            <a:r>
              <a:rPr lang="en-US" dirty="0"/>
              <a:t>Thomas.Ohnemus@ufz.de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57E53-DF1D-47B9-ABBF-DAE9299716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70782" y="5762582"/>
            <a:ext cx="6162715" cy="669773"/>
          </a:xfrm>
        </p:spPr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Ohnemus</a:t>
            </a:r>
            <a:r>
              <a:rPr lang="en-US" dirty="0"/>
              <a:t> </a:t>
            </a:r>
            <a:r>
              <a:rPr lang="en-US" b="0" dirty="0"/>
              <a:t>&amp; Michael </a:t>
            </a:r>
            <a:r>
              <a:rPr lang="en-US" b="0" dirty="0" err="1"/>
              <a:t>Mirtl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AB696-F3E1-4966-BC09-0EB8296A0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70783" y="4979880"/>
            <a:ext cx="7265905" cy="412843"/>
          </a:xfrm>
        </p:spPr>
        <p:txBody>
          <a:bodyPr/>
          <a:lstStyle/>
          <a:p>
            <a:r>
              <a:rPr lang="en-US" sz="1800" dirty="0"/>
              <a:t>EGU 2025, Vienna, 28.04.2025</a:t>
            </a:r>
          </a:p>
          <a:p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6D6015-599C-4BA9-B4F6-B652B720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43" y="2487157"/>
            <a:ext cx="7265904" cy="1325563"/>
          </a:xfrm>
        </p:spPr>
        <p:txBody>
          <a:bodyPr/>
          <a:lstStyle/>
          <a:p>
            <a:r>
              <a:rPr lang="en-US" dirty="0">
                <a:solidFill>
                  <a:srgbClr val="EA9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the European Experiences: Representativity on a Global Level</a:t>
            </a:r>
            <a:endParaRPr lang="en-US" i="1" dirty="0">
              <a:solidFill>
                <a:srgbClr val="0879C0"/>
              </a:solidFill>
            </a:endParaRPr>
          </a:p>
        </p:txBody>
      </p:sp>
      <p:pic>
        <p:nvPicPr>
          <p:cNvPr id="1026" name="Picture 2" descr="https://www.egu24.eu/EGU22-sharing-is-encouraged.png">
            <a:extLst>
              <a:ext uri="{FF2B5EF4-FFF2-40B4-BE49-F238E27FC236}">
                <a16:creationId xmlns:a16="http://schemas.microsoft.com/office/drawing/2014/main" id="{F487450E-51A6-426B-B231-324484AC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3027"/>
            <a:ext cx="2068902" cy="28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NTERNAS - Helmholtz-Zentrum für Umweltforschung UFZ">
            <a:extLst>
              <a:ext uri="{FF2B5EF4-FFF2-40B4-BE49-F238E27FC236}">
                <a16:creationId xmlns:a16="http://schemas.microsoft.com/office/drawing/2014/main" id="{8EBA33B8-5FE9-49FA-9E36-9BA0C591E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73" y="273492"/>
            <a:ext cx="3312925" cy="104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26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1675B-8876-40E2-BDE5-138011BB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FE0BF-A74D-4484-A3A1-1ABA00DAEA9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8600" y="838987"/>
            <a:ext cx="11734798" cy="5194168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 err="1"/>
              <a:t>Kottek</a:t>
            </a:r>
            <a:r>
              <a:rPr lang="en-US" sz="2600" b="1" dirty="0"/>
              <a:t>, M., </a:t>
            </a:r>
            <a:r>
              <a:rPr lang="en-US" sz="2600" b="1" dirty="0" err="1"/>
              <a:t>Grieser</a:t>
            </a:r>
            <a:r>
              <a:rPr lang="en-US" sz="2600" b="1" dirty="0"/>
              <a:t>, J., Beck, C., Rudolf, B., Rubel, F., 2006. </a:t>
            </a:r>
            <a:r>
              <a:rPr lang="en-US" sz="2600" dirty="0"/>
              <a:t>World map of the </a:t>
            </a:r>
            <a:r>
              <a:rPr lang="en-US" sz="2600" dirty="0" err="1"/>
              <a:t>Köppen</a:t>
            </a:r>
            <a:r>
              <a:rPr lang="en-US" sz="2600" dirty="0"/>
              <a:t>-Geiger climate classification updated.</a:t>
            </a:r>
          </a:p>
          <a:p>
            <a:r>
              <a:rPr lang="en-US" sz="2600" b="1" dirty="0"/>
              <a:t>Li, P., Peng, C., Wang, M., Li, W., Zhao, P., Wang, K. et al., 2017. </a:t>
            </a:r>
            <a:r>
              <a:rPr lang="en-US" sz="2600" dirty="0"/>
              <a:t>Quantification of the response of global terrestrial net primary production to multifactor global change. Ecological indicators 76, 245–255. https://doi.org/10.1016/j.ecolind.2017.01.021.</a:t>
            </a:r>
          </a:p>
          <a:p>
            <a:r>
              <a:rPr lang="en-US" sz="2600" b="1" dirty="0"/>
              <a:t>Martin, L.J., </a:t>
            </a:r>
            <a:r>
              <a:rPr lang="en-US" sz="2600" b="1" dirty="0" err="1"/>
              <a:t>Blossey</a:t>
            </a:r>
            <a:r>
              <a:rPr lang="en-US" sz="2600" b="1" dirty="0"/>
              <a:t>, B., Ellis, E., 2012. </a:t>
            </a:r>
            <a:r>
              <a:rPr lang="en-US" sz="2600" dirty="0"/>
              <a:t>Mapping where ecologists work: biases in the global distribution of terrestrial ecological observations. Frontiers in Ecology and the Environment 10(4), 195–201. https://doi.org/10.1890/110154.</a:t>
            </a:r>
            <a:endParaRPr lang="de-DE" sz="2600" b="1" dirty="0"/>
          </a:p>
          <a:p>
            <a:r>
              <a:rPr lang="en-US" sz="2600" b="1" dirty="0" err="1"/>
              <a:t>Mirtl</a:t>
            </a:r>
            <a:r>
              <a:rPr lang="en-US" sz="2600" b="1" dirty="0"/>
              <a:t>, M., Kuhn, I., </a:t>
            </a:r>
            <a:r>
              <a:rPr lang="en-US" sz="2600" b="1" dirty="0" err="1"/>
              <a:t>Montheith</a:t>
            </a:r>
            <a:r>
              <a:rPr lang="en-US" sz="2600" b="1" dirty="0"/>
              <a:t>, D., </a:t>
            </a:r>
            <a:r>
              <a:rPr lang="en-US" sz="2600" b="1" dirty="0" err="1"/>
              <a:t>Bäck</a:t>
            </a:r>
            <a:r>
              <a:rPr lang="en-US" sz="2600" b="1" dirty="0"/>
              <a:t>, J., Orenstein, D., </a:t>
            </a:r>
            <a:r>
              <a:rPr lang="en-US" sz="2600" b="1" dirty="0" err="1"/>
              <a:t>Provenzale</a:t>
            </a:r>
            <a:r>
              <a:rPr lang="en-US" sz="2600" b="1" dirty="0"/>
              <a:t>, A. et al., 2021. </a:t>
            </a:r>
            <a:r>
              <a:rPr lang="en-US" sz="2600" dirty="0"/>
              <a:t>Whole System Approach for in-situ research on Life Supporting Systems in the Anthropocene (WAILS).</a:t>
            </a:r>
            <a:endParaRPr lang="de-DE" sz="2600" b="1" dirty="0"/>
          </a:p>
          <a:p>
            <a:r>
              <a:rPr lang="de-DE" sz="2600" b="1" dirty="0" err="1"/>
              <a:t>Ohnemus</a:t>
            </a:r>
            <a:r>
              <a:rPr lang="de-DE" sz="2600" b="1" dirty="0"/>
              <a:t>, T., Zacharias, S., </a:t>
            </a:r>
            <a:r>
              <a:rPr lang="de-DE" sz="2600" b="1" dirty="0" err="1"/>
              <a:t>Dirnböck</a:t>
            </a:r>
            <a:r>
              <a:rPr lang="de-DE" sz="2600" b="1" dirty="0"/>
              <a:t>, T., </a:t>
            </a:r>
            <a:r>
              <a:rPr lang="de-DE" sz="2600" b="1" dirty="0" err="1"/>
              <a:t>Bäck</a:t>
            </a:r>
            <a:r>
              <a:rPr lang="de-DE" sz="2600" b="1" dirty="0"/>
              <a:t>, J., Brack, W., </a:t>
            </a:r>
            <a:r>
              <a:rPr lang="de-DE" sz="2600" b="1" dirty="0" err="1"/>
              <a:t>Forsius</a:t>
            </a:r>
            <a:r>
              <a:rPr lang="de-DE" sz="2600" b="1" dirty="0"/>
              <a:t>, M. et al., 2023</a:t>
            </a:r>
            <a:r>
              <a:rPr lang="de-DE" sz="2600" dirty="0"/>
              <a:t>. The Elter Research Infrastructure: </a:t>
            </a:r>
            <a:r>
              <a:rPr lang="de-DE" sz="2600" dirty="0" err="1"/>
              <a:t>Current</a:t>
            </a:r>
            <a:r>
              <a:rPr lang="de-DE" sz="2600" dirty="0"/>
              <a:t> Design and Coverage </a:t>
            </a:r>
            <a:r>
              <a:rPr lang="de-DE" sz="2600" dirty="0" err="1"/>
              <a:t>of</a:t>
            </a:r>
            <a:r>
              <a:rPr lang="de-DE" sz="2600" dirty="0"/>
              <a:t> Environmental and </a:t>
            </a:r>
            <a:r>
              <a:rPr lang="de-DE" sz="2600" dirty="0" err="1"/>
              <a:t>Socio-Ecological</a:t>
            </a:r>
            <a:r>
              <a:rPr lang="de-DE" sz="2600" dirty="0"/>
              <a:t> </a:t>
            </a:r>
            <a:r>
              <a:rPr lang="de-DE" sz="2600" dirty="0" err="1"/>
              <a:t>Gradients</a:t>
            </a:r>
            <a:r>
              <a:rPr lang="de-DE" sz="2600" dirty="0"/>
              <a:t>.</a:t>
            </a:r>
          </a:p>
          <a:p>
            <a:r>
              <a:rPr lang="de-DE" sz="2600" b="1" dirty="0" err="1"/>
              <a:t>Ohnemus</a:t>
            </a:r>
            <a:r>
              <a:rPr lang="de-DE" sz="2600" b="1" dirty="0"/>
              <a:t>, T., </a:t>
            </a:r>
            <a:r>
              <a:rPr lang="de-DE" sz="2600" b="1" dirty="0" err="1"/>
              <a:t>Dirnböck</a:t>
            </a:r>
            <a:r>
              <a:rPr lang="de-DE" sz="2600" b="1" dirty="0"/>
              <a:t>, T., </a:t>
            </a:r>
            <a:r>
              <a:rPr lang="de-DE" sz="2600" b="1" dirty="0" err="1"/>
              <a:t>Bäck</a:t>
            </a:r>
            <a:r>
              <a:rPr lang="de-DE" sz="2600" b="1" dirty="0"/>
              <a:t>, J., Gaube, V., Kühn, I., </a:t>
            </a:r>
            <a:r>
              <a:rPr lang="de-DE" sz="2600" b="1" dirty="0" err="1"/>
              <a:t>Mirtl</a:t>
            </a:r>
            <a:r>
              <a:rPr lang="de-DE" sz="2600" b="1" dirty="0"/>
              <a:t>, M. et al., 2025. </a:t>
            </a:r>
            <a:r>
              <a:rPr lang="de-DE" sz="2600" dirty="0"/>
              <a:t>Fitness </a:t>
            </a:r>
            <a:r>
              <a:rPr lang="de-DE" sz="2600" dirty="0" err="1"/>
              <a:t>for</a:t>
            </a:r>
            <a:r>
              <a:rPr lang="de-DE" sz="2600" dirty="0"/>
              <a:t> </a:t>
            </a:r>
            <a:r>
              <a:rPr lang="de-DE" sz="2600" dirty="0" err="1"/>
              <a:t>future</a:t>
            </a:r>
            <a:r>
              <a:rPr lang="de-DE" sz="2600" dirty="0"/>
              <a:t>: </a:t>
            </a:r>
            <a:r>
              <a:rPr lang="de-DE" sz="2600" dirty="0" err="1"/>
              <a:t>eLTER</a:t>
            </a:r>
            <a:r>
              <a:rPr lang="de-DE" sz="2600" dirty="0"/>
              <a:t> </a:t>
            </a:r>
            <a:r>
              <a:rPr lang="de-DE" sz="2600" dirty="0" err="1"/>
              <a:t>RI’s</a:t>
            </a:r>
            <a:r>
              <a:rPr lang="de-DE" sz="2600" dirty="0"/>
              <a:t> </a:t>
            </a:r>
            <a:r>
              <a:rPr lang="de-DE" sz="2600" dirty="0" err="1"/>
              <a:t>representation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climate</a:t>
            </a:r>
            <a:r>
              <a:rPr lang="de-DE" sz="2600" dirty="0"/>
              <a:t> and </a:t>
            </a:r>
            <a:r>
              <a:rPr lang="de-DE" sz="2600" dirty="0" err="1"/>
              <a:t>land</a:t>
            </a:r>
            <a:r>
              <a:rPr lang="de-DE" sz="2600" dirty="0"/>
              <a:t> </a:t>
            </a:r>
            <a:r>
              <a:rPr lang="de-DE" sz="2600" dirty="0" err="1"/>
              <a:t>use</a:t>
            </a:r>
            <a:r>
              <a:rPr lang="de-DE" sz="2600" dirty="0"/>
              <a:t> </a:t>
            </a:r>
            <a:r>
              <a:rPr lang="de-DE" sz="2600" dirty="0" err="1"/>
              <a:t>change</a:t>
            </a:r>
            <a:r>
              <a:rPr lang="de-DE" sz="2600" dirty="0"/>
              <a:t>. </a:t>
            </a:r>
            <a:r>
              <a:rPr lang="de-DE" sz="2600" dirty="0" err="1"/>
              <a:t>Ecological</a:t>
            </a:r>
            <a:r>
              <a:rPr lang="de-DE" sz="2600" dirty="0"/>
              <a:t> </a:t>
            </a:r>
            <a:r>
              <a:rPr lang="de-DE" sz="2600" dirty="0" err="1"/>
              <a:t>indicators</a:t>
            </a:r>
            <a:r>
              <a:rPr lang="de-DE" sz="2600" dirty="0"/>
              <a:t> 171, 113159. https://doi.org/10.1016/j.ecolind.2025.113159.</a:t>
            </a:r>
          </a:p>
          <a:p>
            <a:r>
              <a:rPr lang="de-DE" sz="2600" b="1" dirty="0" err="1"/>
              <a:t>Wohner</a:t>
            </a:r>
            <a:r>
              <a:rPr lang="de-DE" sz="2600" b="1" dirty="0"/>
              <a:t>, C., Ohnemus, T., Zacharias, S., Mollenhauer, H., Ellis, E.C., Klug, H. et al., 2021. </a:t>
            </a:r>
            <a:r>
              <a:rPr lang="de-DE" sz="2600" dirty="0" err="1"/>
              <a:t>Assessing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biogeographical</a:t>
            </a:r>
            <a:r>
              <a:rPr lang="de-DE" sz="2600" dirty="0"/>
              <a:t> and </a:t>
            </a:r>
            <a:r>
              <a:rPr lang="de-DE" sz="2600" dirty="0" err="1"/>
              <a:t>socio-ecological</a:t>
            </a:r>
            <a:r>
              <a:rPr lang="de-DE" sz="2600" dirty="0"/>
              <a:t> </a:t>
            </a:r>
            <a:r>
              <a:rPr lang="de-DE" sz="2600" dirty="0" err="1"/>
              <a:t>representativeness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ILTER </a:t>
            </a:r>
            <a:r>
              <a:rPr lang="de-DE" sz="2600" dirty="0" err="1"/>
              <a:t>site</a:t>
            </a:r>
            <a:r>
              <a:rPr lang="de-DE" sz="2600" dirty="0"/>
              <a:t> network. </a:t>
            </a:r>
            <a:r>
              <a:rPr lang="de-DE" sz="2600" dirty="0" err="1"/>
              <a:t>Ecological</a:t>
            </a:r>
            <a:r>
              <a:rPr lang="de-DE" sz="2600" dirty="0"/>
              <a:t> </a:t>
            </a:r>
            <a:r>
              <a:rPr lang="de-DE" sz="2600" dirty="0" err="1"/>
              <a:t>indicators</a:t>
            </a:r>
            <a:r>
              <a:rPr lang="de-DE" sz="2600" dirty="0"/>
              <a:t> 127, 107785. https://doi.org/10.1016/j.ecolind.2021.107785.</a:t>
            </a:r>
          </a:p>
          <a:p>
            <a:r>
              <a:rPr lang="de-DE" sz="2600" b="1" dirty="0"/>
              <a:t>Wolf, S., </a:t>
            </a:r>
            <a:r>
              <a:rPr lang="de-DE" sz="2600" b="1" dirty="0" err="1"/>
              <a:t>Mahecha</a:t>
            </a:r>
            <a:r>
              <a:rPr lang="de-DE" sz="2600" b="1" dirty="0"/>
              <a:t>, M.D., Sabatini, F.M., Wirth, C., </a:t>
            </a:r>
            <a:r>
              <a:rPr lang="de-DE" sz="2600" b="1" dirty="0" err="1"/>
              <a:t>Bruelheide</a:t>
            </a:r>
            <a:r>
              <a:rPr lang="de-DE" sz="2600" b="1" dirty="0"/>
              <a:t>, H., </a:t>
            </a:r>
            <a:r>
              <a:rPr lang="de-DE" sz="2600" b="1" dirty="0" err="1"/>
              <a:t>Kattge</a:t>
            </a:r>
            <a:r>
              <a:rPr lang="de-DE" sz="2600" b="1" dirty="0"/>
              <a:t>, J. et al., 2022. </a:t>
            </a:r>
            <a:r>
              <a:rPr lang="de-DE" sz="2600" dirty="0"/>
              <a:t>Citizen </a:t>
            </a:r>
            <a:r>
              <a:rPr lang="de-DE" sz="2600" dirty="0" err="1"/>
              <a:t>science</a:t>
            </a:r>
            <a:r>
              <a:rPr lang="de-DE" sz="2600" dirty="0"/>
              <a:t> plant </a:t>
            </a:r>
            <a:r>
              <a:rPr lang="de-DE" sz="2600" dirty="0" err="1"/>
              <a:t>observations</a:t>
            </a:r>
            <a:r>
              <a:rPr lang="de-DE" sz="2600" dirty="0"/>
              <a:t> </a:t>
            </a:r>
            <a:r>
              <a:rPr lang="de-DE" sz="2600" dirty="0" err="1"/>
              <a:t>encode</a:t>
            </a:r>
            <a:r>
              <a:rPr lang="de-DE" sz="2600" dirty="0"/>
              <a:t> global </a:t>
            </a:r>
            <a:r>
              <a:rPr lang="de-DE" sz="2600" dirty="0" err="1"/>
              <a:t>trait</a:t>
            </a:r>
            <a:r>
              <a:rPr lang="de-DE" sz="2600" dirty="0"/>
              <a:t> </a:t>
            </a:r>
            <a:r>
              <a:rPr lang="de-DE" sz="2600" dirty="0" err="1"/>
              <a:t>patterns</a:t>
            </a:r>
            <a:r>
              <a:rPr lang="de-DE" sz="2600" dirty="0"/>
              <a:t>. Nature </a:t>
            </a:r>
            <a:r>
              <a:rPr lang="de-DE" sz="2600" dirty="0" err="1"/>
              <a:t>ecology</a:t>
            </a:r>
            <a:r>
              <a:rPr lang="de-DE" sz="2600" dirty="0"/>
              <a:t> &amp; </a:t>
            </a:r>
            <a:r>
              <a:rPr lang="de-DE" sz="2600" dirty="0" err="1"/>
              <a:t>evolution</a:t>
            </a:r>
            <a:r>
              <a:rPr lang="de-DE" sz="2600" dirty="0"/>
              <a:t> 6(12), 1850–1859. </a:t>
            </a:r>
            <a:r>
              <a:rPr lang="de-DE" sz="2600" dirty="0">
                <a:hlinkClick r:id="rId2"/>
              </a:rPr>
              <a:t>https://doi.org/10.1038/s41559-022-01904-x</a:t>
            </a:r>
            <a:r>
              <a:rPr lang="de-DE" sz="2600" dirty="0"/>
              <a:t>.</a:t>
            </a:r>
          </a:p>
          <a:p>
            <a:r>
              <a:rPr lang="de-DE" sz="2600" b="1" dirty="0"/>
              <a:t>Zacharias, S., </a:t>
            </a:r>
            <a:r>
              <a:rPr lang="de-DE" sz="2600" b="1" dirty="0" err="1"/>
              <a:t>Anttila</a:t>
            </a:r>
            <a:r>
              <a:rPr lang="de-DE" sz="2600" b="1" dirty="0"/>
              <a:t>, S., </a:t>
            </a:r>
            <a:r>
              <a:rPr lang="de-DE" sz="2600" b="1" dirty="0" err="1"/>
              <a:t>Bäck</a:t>
            </a:r>
            <a:r>
              <a:rPr lang="de-DE" sz="2600" b="1" dirty="0"/>
              <a:t>, J., Böttcher, K., </a:t>
            </a:r>
            <a:r>
              <a:rPr lang="de-DE" sz="2600" b="1" dirty="0" err="1"/>
              <a:t>Mallast</a:t>
            </a:r>
            <a:r>
              <a:rPr lang="de-DE" sz="2600" b="1" dirty="0"/>
              <a:t>, U., </a:t>
            </a:r>
            <a:r>
              <a:rPr lang="de-DE" sz="2600" b="1" dirty="0" err="1"/>
              <a:t>Mirtl</a:t>
            </a:r>
            <a:r>
              <a:rPr lang="de-DE" sz="2600" b="1" dirty="0"/>
              <a:t>, M. et al. 2021. </a:t>
            </a:r>
            <a:r>
              <a:rPr lang="de-DE" sz="2600" dirty="0" err="1"/>
              <a:t>Discussion</a:t>
            </a:r>
            <a:r>
              <a:rPr lang="de-DE" sz="2600" dirty="0"/>
              <a:t> </a:t>
            </a:r>
            <a:r>
              <a:rPr lang="de-DE" sz="2600" dirty="0" err="1"/>
              <a:t>paper</a:t>
            </a:r>
            <a:r>
              <a:rPr lang="de-DE" sz="2600" dirty="0"/>
              <a:t> on </a:t>
            </a:r>
            <a:r>
              <a:rPr lang="de-DE" sz="2600" dirty="0" err="1"/>
              <a:t>eLTER</a:t>
            </a:r>
            <a:r>
              <a:rPr lang="de-DE" sz="2600" dirty="0"/>
              <a:t> Standard </a:t>
            </a:r>
            <a:r>
              <a:rPr lang="de-DE" sz="2600" dirty="0" err="1"/>
              <a:t>Observations</a:t>
            </a:r>
            <a:r>
              <a:rPr lang="de-DE" sz="2600" dirty="0"/>
              <a:t> (</a:t>
            </a:r>
            <a:r>
              <a:rPr lang="de-DE" sz="2600" dirty="0" err="1"/>
              <a:t>eLTER</a:t>
            </a:r>
            <a:r>
              <a:rPr lang="de-DE" sz="2600" dirty="0"/>
              <a:t> SOs): </a:t>
            </a:r>
            <a:r>
              <a:rPr lang="de-DE" sz="2600" dirty="0" err="1"/>
              <a:t>Deliverable</a:t>
            </a:r>
            <a:r>
              <a:rPr lang="de-DE" sz="2600" dirty="0"/>
              <a:t> D3.1 EU Horizon 2020 </a:t>
            </a:r>
            <a:r>
              <a:rPr lang="de-DE" sz="2600" dirty="0" err="1"/>
              <a:t>eLTER</a:t>
            </a:r>
            <a:r>
              <a:rPr lang="de-DE" sz="2600" dirty="0"/>
              <a:t> PLUS Project, Grant </a:t>
            </a:r>
            <a:r>
              <a:rPr lang="de-DE" sz="2600" dirty="0" err="1"/>
              <a:t>agreement</a:t>
            </a:r>
            <a:r>
              <a:rPr lang="de-DE" sz="2600" dirty="0"/>
              <a:t> </a:t>
            </a:r>
            <a:r>
              <a:rPr lang="de-DE" sz="2600" dirty="0" err="1"/>
              <a:t>No</a:t>
            </a:r>
            <a:r>
              <a:rPr lang="de-DE" sz="2600" dirty="0"/>
              <a:t>. 871128; 2021.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2" descr="INTERNAS - Helmholtz-Zentrum für Umweltforschung UFZ">
            <a:extLst>
              <a:ext uri="{FF2B5EF4-FFF2-40B4-BE49-F238E27FC236}">
                <a16:creationId xmlns:a16="http://schemas.microsoft.com/office/drawing/2014/main" id="{A1F7D4AB-C7B6-48A3-8890-07A58A8B8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62" y="53906"/>
            <a:ext cx="2211238" cy="6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55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1AB31-D2C5-4507-875C-4E029D31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9653"/>
            <a:ext cx="11734799" cy="648759"/>
          </a:xfrm>
        </p:spPr>
        <p:txBody>
          <a:bodyPr/>
          <a:lstStyle/>
          <a:p>
            <a:r>
              <a:rPr lang="de-DE" dirty="0"/>
              <a:t>The CZs GERI </a:t>
            </a:r>
            <a:r>
              <a:rPr lang="de-DE" dirty="0" err="1"/>
              <a:t>gathers</a:t>
            </a:r>
            <a:r>
              <a:rPr lang="de-DE" dirty="0"/>
              <a:t> Data in </a:t>
            </a:r>
            <a:r>
              <a:rPr lang="de-DE" dirty="0" err="1"/>
              <a:t>cover</a:t>
            </a:r>
            <a:r>
              <a:rPr lang="de-DE" dirty="0"/>
              <a:t> 82.71 %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Land Surface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6D28F79-31BD-43FC-BCDD-8037D54BBD2D}"/>
              </a:ext>
            </a:extLst>
          </p:cNvPr>
          <p:cNvGrpSpPr/>
          <p:nvPr/>
        </p:nvGrpSpPr>
        <p:grpSpPr>
          <a:xfrm>
            <a:off x="977247" y="944298"/>
            <a:ext cx="10237506" cy="5715950"/>
            <a:chOff x="977247" y="944298"/>
            <a:chExt cx="10237506" cy="571595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F9DDE04-5DC0-4B09-B991-A5C58EFCE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1" r="16494" b="5161"/>
            <a:stretch/>
          </p:blipFill>
          <p:spPr>
            <a:xfrm>
              <a:off x="977247" y="4746501"/>
              <a:ext cx="3412500" cy="1913747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FF1F602-9A4F-454C-A491-E504DEC12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5" r="16289" b="5161"/>
            <a:stretch/>
          </p:blipFill>
          <p:spPr>
            <a:xfrm>
              <a:off x="977247" y="944298"/>
              <a:ext cx="3412500" cy="1913747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E8D4BAC-BC4B-4D11-A065-785C5BD04B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5" r="15630" b="5161"/>
            <a:stretch/>
          </p:blipFill>
          <p:spPr>
            <a:xfrm>
              <a:off x="7802253" y="944298"/>
              <a:ext cx="3412500" cy="1913747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2E84B94-1F8A-4DFA-BF38-5C6D48844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9" r="16546" b="5161"/>
            <a:stretch/>
          </p:blipFill>
          <p:spPr>
            <a:xfrm>
              <a:off x="4389749" y="944299"/>
              <a:ext cx="3412500" cy="1913747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1657DB7-728C-473A-A678-C846E55B4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0" r="16164" b="5161"/>
            <a:stretch/>
          </p:blipFill>
          <p:spPr>
            <a:xfrm>
              <a:off x="977247" y="2832754"/>
              <a:ext cx="3412500" cy="1913747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ACD843A-FCFB-4B1D-B285-1A0B1E3D0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9" r="16326" b="5161"/>
            <a:stretch/>
          </p:blipFill>
          <p:spPr>
            <a:xfrm>
              <a:off x="4389748" y="2832754"/>
              <a:ext cx="3412501" cy="1913747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418EFBF9-CCFA-4A35-8391-024483465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4" r="16481" b="5161"/>
            <a:stretch/>
          </p:blipFill>
          <p:spPr>
            <a:xfrm>
              <a:off x="4389748" y="4746501"/>
              <a:ext cx="3412500" cy="1913747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F06180D-4E93-475A-982C-105EC4F0A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" b="599"/>
            <a:stretch/>
          </p:blipFill>
          <p:spPr>
            <a:xfrm>
              <a:off x="8912275" y="2977849"/>
              <a:ext cx="1192456" cy="3537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30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912482A-7590-46D5-A588-17B4351F4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" b="8052"/>
          <a:stretch/>
        </p:blipFill>
        <p:spPr>
          <a:xfrm>
            <a:off x="212527" y="1170075"/>
            <a:ext cx="11295834" cy="45534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CDB43A-8032-4FC7-9DC5-FC6C35A8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GERI </a:t>
            </a:r>
            <a:r>
              <a:rPr lang="de-DE" dirty="0" err="1"/>
              <a:t>consists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six</a:t>
            </a:r>
            <a:r>
              <a:rPr lang="de-DE" dirty="0"/>
              <a:t> Partner Research </a:t>
            </a:r>
            <a:r>
              <a:rPr lang="de-DE" dirty="0" err="1"/>
              <a:t>Infrastructures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C2D80B-6449-4FD0-92EB-BE5C4F33A2EE}"/>
              </a:ext>
            </a:extLst>
          </p:cNvPr>
          <p:cNvSpPr/>
          <p:nvPr/>
        </p:nvSpPr>
        <p:spPr>
          <a:xfrm>
            <a:off x="4677944" y="1595886"/>
            <a:ext cx="983411" cy="94890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C60AAC-0A4D-4581-B734-69219EABC8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"/>
          <a:stretch/>
        </p:blipFill>
        <p:spPr>
          <a:xfrm>
            <a:off x="244673" y="3330144"/>
            <a:ext cx="3463506" cy="3328186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0032112-8257-4BCC-BC24-EAA88A213417}"/>
              </a:ext>
            </a:extLst>
          </p:cNvPr>
          <p:cNvCxnSpPr>
            <a:cxnSpLocks/>
          </p:cNvCxnSpPr>
          <p:nvPr/>
        </p:nvCxnSpPr>
        <p:spPr>
          <a:xfrm flipH="1">
            <a:off x="3614468" y="2544792"/>
            <a:ext cx="2046890" cy="39422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DAA5AD2-5362-446D-A35A-0287C0EBDEAA}"/>
              </a:ext>
            </a:extLst>
          </p:cNvPr>
          <p:cNvCxnSpPr>
            <a:cxnSpLocks/>
          </p:cNvCxnSpPr>
          <p:nvPr/>
        </p:nvCxnSpPr>
        <p:spPr>
          <a:xfrm flipH="1">
            <a:off x="657761" y="1595886"/>
            <a:ext cx="4020182" cy="18072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0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0508C-55CE-4F6F-AF6B-72864E69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in-situ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scaled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continental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?</a:t>
            </a:r>
          </a:p>
        </p:txBody>
      </p:sp>
      <p:pic>
        <p:nvPicPr>
          <p:cNvPr id="4" name="Google Shape;311;p18">
            <a:extLst>
              <a:ext uri="{FF2B5EF4-FFF2-40B4-BE49-F238E27FC236}">
                <a16:creationId xmlns:a16="http://schemas.microsoft.com/office/drawing/2014/main" id="{7977B236-B9D2-4961-8B89-726F4CCB8F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180" y="2511104"/>
            <a:ext cx="3167406" cy="30778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8F5B47A-7D55-4DC7-AEB7-94284CF1F113}"/>
              </a:ext>
            </a:extLst>
          </p:cNvPr>
          <p:cNvSpPr txBox="1"/>
          <p:nvPr/>
        </p:nvSpPr>
        <p:spPr>
          <a:xfrm>
            <a:off x="244211" y="5610135"/>
            <a:ext cx="4166735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Whole-systems </a:t>
            </a:r>
            <a:r>
              <a:rPr lang="de-DE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approach</a:t>
            </a:r>
            <a:r>
              <a:rPr lang="de-DE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</a:t>
            </a:r>
            <a:r>
              <a:rPr lang="de-DE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Standard </a:t>
            </a:r>
            <a:r>
              <a:rPr lang="de-DE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Observations</a:t>
            </a:r>
            <a:endParaRPr lang="de-DE" sz="2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1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Mirtl</a:t>
            </a:r>
            <a:r>
              <a:rPr lang="de-DE" sz="1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et al. 2021, Zacharias et al. 2021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8772674-8E9F-4DE4-B6F5-A6DB2F400ADC}"/>
              </a:ext>
            </a:extLst>
          </p:cNvPr>
          <p:cNvSpPr/>
          <p:nvPr/>
        </p:nvSpPr>
        <p:spPr>
          <a:xfrm>
            <a:off x="970053" y="963153"/>
            <a:ext cx="3012387" cy="10001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2">
                    <a:lumMod val="50000"/>
                  </a:schemeClr>
                </a:solidFill>
              </a:rPr>
              <a:t>Standardisation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BCD0BCF-62B9-4AE4-A623-D058362A0188}"/>
              </a:ext>
            </a:extLst>
          </p:cNvPr>
          <p:cNvSpPr/>
          <p:nvPr/>
        </p:nvSpPr>
        <p:spPr>
          <a:xfrm>
            <a:off x="7602193" y="963152"/>
            <a:ext cx="3012387" cy="100017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solidFill>
                  <a:schemeClr val="tx1"/>
                </a:solidFill>
              </a:rPr>
              <a:t>Representation</a:t>
            </a:r>
            <a:endParaRPr lang="de-DE" sz="2400" b="1" dirty="0">
              <a:solidFill>
                <a:schemeClr val="tx1"/>
              </a:solidFill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79F1BCF-7628-420F-B63D-857896F501D4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3982440" y="940571"/>
            <a:ext cx="1796197" cy="5226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0DE768C-6310-4CF3-B753-CCC823C556F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778637" y="950179"/>
            <a:ext cx="1823556" cy="5130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95DFB064-A017-487A-8745-506AAE192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13"/>
          <a:stretch/>
        </p:blipFill>
        <p:spPr>
          <a:xfrm>
            <a:off x="8541935" y="2123930"/>
            <a:ext cx="3356159" cy="1720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3049DB7-3AFE-4B1E-8C7C-1227FC6AA2B2}"/>
              </a:ext>
            </a:extLst>
          </p:cNvPr>
          <p:cNvSpPr txBox="1"/>
          <p:nvPr/>
        </p:nvSpPr>
        <p:spPr>
          <a:xfrm>
            <a:off x="10833309" y="3831608"/>
            <a:ext cx="1195022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Wolf et al. 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A18B711-AC2E-4428-8440-CBA35A53B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965" y="4076204"/>
            <a:ext cx="3482226" cy="1875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FF1C0B1-BBAE-4E43-B9F9-3EB16AD46419}"/>
              </a:ext>
            </a:extLst>
          </p:cNvPr>
          <p:cNvSpPr txBox="1"/>
          <p:nvPr/>
        </p:nvSpPr>
        <p:spPr>
          <a:xfrm>
            <a:off x="7602193" y="5906658"/>
            <a:ext cx="98414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 et al. 2017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E772C6F-3BAB-4AC6-BBF5-58AA52703D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726"/>
          <a:stretch/>
        </p:blipFill>
        <p:spPr>
          <a:xfrm>
            <a:off x="5005965" y="2116110"/>
            <a:ext cx="3482226" cy="1717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72F72CF-AF94-4D46-87CE-3D5CE5621832}"/>
              </a:ext>
            </a:extLst>
          </p:cNvPr>
          <p:cNvSpPr txBox="1"/>
          <p:nvPr/>
        </p:nvSpPr>
        <p:spPr>
          <a:xfrm>
            <a:off x="7266851" y="3810152"/>
            <a:ext cx="142011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Martin et al. 2012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218825E-EAA9-43E2-813F-38292EF501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09" r="9218"/>
          <a:stretch/>
        </p:blipFill>
        <p:spPr>
          <a:xfrm>
            <a:off x="8832505" y="4153264"/>
            <a:ext cx="2801624" cy="1725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4003EAA-667A-4736-A216-E862AFDF03D1}"/>
              </a:ext>
            </a:extLst>
          </p:cNvPr>
          <p:cNvSpPr txBox="1"/>
          <p:nvPr/>
        </p:nvSpPr>
        <p:spPr>
          <a:xfrm>
            <a:off x="10273771" y="5813368"/>
            <a:ext cx="174562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Wohner</a:t>
            </a:r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et al. (2021)</a:t>
            </a:r>
          </a:p>
        </p:txBody>
      </p:sp>
    </p:spTree>
    <p:extLst>
      <p:ext uri="{BB962C8B-B14F-4D97-AF65-F5344CB8AC3E}">
        <p14:creationId xmlns:p14="http://schemas.microsoft.com/office/powerpoint/2010/main" val="15190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2" grpId="0"/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FA12A-4BA4-4184-A956-F5E126BB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Thematic</a:t>
            </a:r>
            <a:r>
              <a:rPr lang="de-DE" sz="2400" dirty="0"/>
              <a:t> </a:t>
            </a:r>
            <a:r>
              <a:rPr lang="de-DE" sz="2400" dirty="0" err="1"/>
              <a:t>dimensions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respective</a:t>
            </a:r>
            <a:r>
              <a:rPr lang="de-DE" sz="2400" dirty="0"/>
              <a:t> </a:t>
            </a:r>
            <a:r>
              <a:rPr lang="de-DE" sz="2400" dirty="0" err="1"/>
              <a:t>spatial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endParaRPr lang="de-DE" sz="2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9773D1D-05AA-4240-8AF2-57D473BBF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857" y="1098914"/>
            <a:ext cx="3975234" cy="2096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1B6BD37-D19B-48B5-9767-0D70EC4CCBEF}"/>
              </a:ext>
            </a:extLst>
          </p:cNvPr>
          <p:cNvSpPr txBox="1"/>
          <p:nvPr/>
        </p:nvSpPr>
        <p:spPr>
          <a:xfrm>
            <a:off x="9445752" y="2918471"/>
            <a:ext cx="151193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Wohner</a:t>
            </a:r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et al. (2021)</a:t>
            </a:r>
          </a:p>
        </p:txBody>
      </p:sp>
      <p:pic>
        <p:nvPicPr>
          <p:cNvPr id="17" name="Picture 2" descr="INTERNAS - Helmholtz-Zentrum für Umweltforschung UFZ">
            <a:extLst>
              <a:ext uri="{FF2B5EF4-FFF2-40B4-BE49-F238E27FC236}">
                <a16:creationId xmlns:a16="http://schemas.microsoft.com/office/drawing/2014/main" id="{E0B8C631-0768-4935-87D1-C55FA03EA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62" y="53906"/>
            <a:ext cx="2211238" cy="6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3EE83263-E845-4709-9F87-E0BA57EE9C68}"/>
              </a:ext>
            </a:extLst>
          </p:cNvPr>
          <p:cNvSpPr/>
          <p:nvPr/>
        </p:nvSpPr>
        <p:spPr>
          <a:xfrm>
            <a:off x="1843006" y="976928"/>
            <a:ext cx="3126214" cy="2218542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>
                <a:solidFill>
                  <a:schemeClr val="tx1"/>
                </a:solidFill>
              </a:rPr>
              <a:t>Current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thematic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dimensions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err="1">
                <a:solidFill>
                  <a:schemeClr val="tx1"/>
                </a:solidFill>
              </a:rPr>
              <a:t>Anthromes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err="1">
                <a:solidFill>
                  <a:schemeClr val="tx1"/>
                </a:solidFill>
              </a:rPr>
              <a:t>Bioclimate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err="1">
                <a:solidFill>
                  <a:schemeClr val="tx1"/>
                </a:solidFill>
              </a:rPr>
              <a:t>Biogeoregions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err="1">
                <a:solidFill>
                  <a:schemeClr val="tx1"/>
                </a:solidFill>
              </a:rPr>
              <a:t>Economic</a:t>
            </a:r>
            <a:r>
              <a:rPr lang="de-DE" dirty="0">
                <a:solidFill>
                  <a:schemeClr val="tx1"/>
                </a:solidFill>
              </a:rPr>
              <a:t> Density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Land Cover</a:t>
            </a:r>
          </a:p>
          <a:p>
            <a:pPr marL="285750" indent="-285750">
              <a:buFontTx/>
              <a:buChar char="-"/>
            </a:pPr>
            <a:r>
              <a:rPr lang="de-DE" dirty="0" err="1">
                <a:solidFill>
                  <a:schemeClr val="tx1"/>
                </a:solidFill>
              </a:rPr>
              <a:t>Landforms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E48222D-44E6-481B-89ED-52AB9E45E855}"/>
              </a:ext>
            </a:extLst>
          </p:cNvPr>
          <p:cNvSpPr/>
          <p:nvPr/>
        </p:nvSpPr>
        <p:spPr>
          <a:xfrm>
            <a:off x="1798275" y="3959844"/>
            <a:ext cx="3126213" cy="626015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>
                <a:solidFill>
                  <a:schemeClr val="tx1"/>
                </a:solidFill>
              </a:rPr>
              <a:t>Future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thematic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dimensions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B52A413-75FE-463A-AA01-95B5187EAB2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4969220" y="2086199"/>
            <a:ext cx="2582940" cy="8322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6E06C062-07BE-444C-88FC-60748B523E1E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361382" y="2918471"/>
            <a:ext cx="4181153" cy="10413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EF59737-A1B0-438F-B90A-306995047A0B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7552160" y="2918471"/>
            <a:ext cx="1336303" cy="90345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841A8C31-06F1-4169-AA53-15AA96EC0D6B}"/>
              </a:ext>
            </a:extLst>
          </p:cNvPr>
          <p:cNvSpPr txBox="1"/>
          <p:nvPr/>
        </p:nvSpPr>
        <p:spPr>
          <a:xfrm>
            <a:off x="448573" y="3209245"/>
            <a:ext cx="162321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Ohnemus et al. (2024)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F6AE694-110A-4E64-8F97-D265A86E7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95" y="4731278"/>
            <a:ext cx="1361942" cy="147890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9489DF4-414A-4821-BA90-ECD242929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0" y="4731278"/>
            <a:ext cx="1307465" cy="160308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DB0AA10-0724-414F-BD3C-A1641E7305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01" y="4751631"/>
            <a:ext cx="1384374" cy="147971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D584203E-D7DB-4713-B7BE-DDAF6EC49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37" y="4673997"/>
            <a:ext cx="1307464" cy="1593472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2F1EC7B4-EE81-42A3-BA98-E1E585F30689}"/>
              </a:ext>
            </a:extLst>
          </p:cNvPr>
          <p:cNvSpPr txBox="1"/>
          <p:nvPr/>
        </p:nvSpPr>
        <p:spPr>
          <a:xfrm>
            <a:off x="262465" y="6381348"/>
            <a:ext cx="185467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Ohnemus et al. (2025)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A1F25721-3353-47DE-8F6D-72F5C534FA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"/>
          <a:stretch/>
        </p:blipFill>
        <p:spPr>
          <a:xfrm>
            <a:off x="7479693" y="4168440"/>
            <a:ext cx="2591144" cy="248990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D2EF0F5-8DEF-416A-AFBB-3A55B77B536A}"/>
              </a:ext>
            </a:extLst>
          </p:cNvPr>
          <p:cNvSpPr/>
          <p:nvPr/>
        </p:nvSpPr>
        <p:spPr>
          <a:xfrm>
            <a:off x="7682490" y="3821930"/>
            <a:ext cx="2411945" cy="346510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eLTER RI in-situ </a:t>
            </a:r>
            <a:r>
              <a:rPr lang="de-DE" dirty="0" err="1">
                <a:solidFill>
                  <a:schemeClr val="tx1"/>
                </a:solidFill>
              </a:rPr>
              <a:t>facilities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C0D5D-A6DF-48BD-847D-FE17A3B1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199653"/>
            <a:ext cx="11412984" cy="763500"/>
          </a:xfrm>
        </p:spPr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Current</a:t>
            </a:r>
            <a:r>
              <a:rPr lang="de-DE" dirty="0"/>
              <a:t>“ and „</a:t>
            </a:r>
            <a:r>
              <a:rPr lang="de-DE" dirty="0" err="1"/>
              <a:t>future</a:t>
            </a:r>
            <a:r>
              <a:rPr lang="de-DE" dirty="0"/>
              <a:t>“ </a:t>
            </a:r>
            <a:r>
              <a:rPr lang="de-DE" dirty="0" err="1"/>
              <a:t>densification</a:t>
            </a:r>
            <a:r>
              <a:rPr lang="de-DE" dirty="0"/>
              <a:t> </a:t>
            </a:r>
            <a:r>
              <a:rPr lang="de-DE" dirty="0" err="1"/>
              <a:t>needs</a:t>
            </a:r>
            <a:endParaRPr lang="de-DE" sz="12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7715510-7277-4902-B00D-910FBE99B8C4}"/>
              </a:ext>
            </a:extLst>
          </p:cNvPr>
          <p:cNvSpPr txBox="1"/>
          <p:nvPr/>
        </p:nvSpPr>
        <p:spPr>
          <a:xfrm>
            <a:off x="9361596" y="847207"/>
            <a:ext cx="2503532" cy="2829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Ohnemus et al. (2025)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8E63353-43C5-4971-ADA4-2169BD0F800F}"/>
              </a:ext>
            </a:extLst>
          </p:cNvPr>
          <p:cNvSpPr txBox="1"/>
          <p:nvPr/>
        </p:nvSpPr>
        <p:spPr>
          <a:xfrm>
            <a:off x="1602769" y="5758448"/>
            <a:ext cx="70993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eLTER RI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best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improved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sites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Fennoscandia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Poland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Lithuania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Iberian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Peninsula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E74ED01-0900-419B-8AF6-FD69D3022F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8691"/>
          <a:stretch/>
        </p:blipFill>
        <p:spPr>
          <a:xfrm>
            <a:off x="288747" y="1066790"/>
            <a:ext cx="4203354" cy="3363168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5D0F7452-5612-4E9A-8E59-1274EE043F7E}"/>
              </a:ext>
            </a:extLst>
          </p:cNvPr>
          <p:cNvSpPr/>
          <p:nvPr/>
        </p:nvSpPr>
        <p:spPr>
          <a:xfrm>
            <a:off x="2367139" y="1260287"/>
            <a:ext cx="367183" cy="30258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CA0057F-1DB5-44BE-A1D0-4673BEF777CA}"/>
              </a:ext>
            </a:extLst>
          </p:cNvPr>
          <p:cNvSpPr/>
          <p:nvPr/>
        </p:nvSpPr>
        <p:spPr>
          <a:xfrm>
            <a:off x="2490298" y="2275626"/>
            <a:ext cx="367183" cy="30258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59D754D-1A4A-4472-8465-1FFE760DA9CA}"/>
              </a:ext>
            </a:extLst>
          </p:cNvPr>
          <p:cNvSpPr/>
          <p:nvPr/>
        </p:nvSpPr>
        <p:spPr>
          <a:xfrm>
            <a:off x="1064403" y="3573075"/>
            <a:ext cx="367183" cy="30258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8671E632-6D1B-46DD-8138-42553536FF4D}"/>
              </a:ext>
            </a:extLst>
          </p:cNvPr>
          <p:cNvCxnSpPr>
            <a:cxnSpLocks/>
            <a:stCxn id="30" idx="2"/>
            <a:endCxn id="23" idx="0"/>
          </p:cNvCxnSpPr>
          <p:nvPr/>
        </p:nvCxnSpPr>
        <p:spPr>
          <a:xfrm>
            <a:off x="2025706" y="4923102"/>
            <a:ext cx="3126744" cy="8353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ECE2FFDE-4140-4792-A68C-4FE6E67AAE84}"/>
              </a:ext>
            </a:extLst>
          </p:cNvPr>
          <p:cNvSpPr/>
          <p:nvPr/>
        </p:nvSpPr>
        <p:spPr>
          <a:xfrm>
            <a:off x="462599" y="4297087"/>
            <a:ext cx="3126214" cy="626015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>
                <a:solidFill>
                  <a:schemeClr val="tx1"/>
                </a:solidFill>
              </a:rPr>
              <a:t>Current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thematic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dimensions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7C279F23-4CE2-46D5-961E-65B38E54AB0B}"/>
              </a:ext>
            </a:extLst>
          </p:cNvPr>
          <p:cNvCxnSpPr>
            <a:cxnSpLocks/>
            <a:stCxn id="31" idx="2"/>
            <a:endCxn id="23" idx="0"/>
          </p:cNvCxnSpPr>
          <p:nvPr/>
        </p:nvCxnSpPr>
        <p:spPr>
          <a:xfrm flipH="1">
            <a:off x="5152450" y="4923102"/>
            <a:ext cx="3460705" cy="8353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1EADAE52-CD28-461F-B954-7BCF4ACFA2BC}"/>
              </a:ext>
            </a:extLst>
          </p:cNvPr>
          <p:cNvSpPr/>
          <p:nvPr/>
        </p:nvSpPr>
        <p:spPr>
          <a:xfrm>
            <a:off x="7202456" y="4297087"/>
            <a:ext cx="2821397" cy="626015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>
                <a:solidFill>
                  <a:schemeClr val="tx1"/>
                </a:solidFill>
              </a:rPr>
              <a:t>Future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thematic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dimensions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6" name="Picture 6" descr="https://lh7-us.googleusercontent.com/W4iIs0APs7ayq3g2HECY-XMbiJNqUiwmv9-nmJW9FuR_UA_bbFvLJKCK53SsDOZTsStrM7mdp9Ev3FJ1ExGektLPRowLR51aDS3Mt01bjTnJtMO08DXypLQuvnsBUaVp_scLrVo4Owm9">
            <a:extLst>
              <a:ext uri="{FF2B5EF4-FFF2-40B4-BE49-F238E27FC236}">
                <a16:creationId xmlns:a16="http://schemas.microsoft.com/office/drawing/2014/main" id="{26D00F11-2A77-4200-BE66-801C92CC0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r="23468" b="51141"/>
          <a:stretch/>
        </p:blipFill>
        <p:spPr bwMode="auto">
          <a:xfrm>
            <a:off x="4764260" y="1066790"/>
            <a:ext cx="3713870" cy="31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lh7-us.googleusercontent.com/W4iIs0APs7ayq3g2HECY-XMbiJNqUiwmv9-nmJW9FuR_UA_bbFvLJKCK53SsDOZTsStrM7mdp9Ev3FJ1ExGektLPRowLR51aDS3Mt01bjTnJtMO08DXypLQuvnsBUaVp_scLrVo4Owm9">
            <a:extLst>
              <a:ext uri="{FF2B5EF4-FFF2-40B4-BE49-F238E27FC236}">
                <a16:creationId xmlns:a16="http://schemas.microsoft.com/office/drawing/2014/main" id="{62CF018B-36D1-4AD4-AECB-ED8FB695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48883" r="23468" b="2966"/>
          <a:stretch/>
        </p:blipFill>
        <p:spPr bwMode="auto">
          <a:xfrm>
            <a:off x="8478130" y="1112014"/>
            <a:ext cx="3713870" cy="30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8B7E54E6-5320-4DFE-8254-FA1C63314252}"/>
              </a:ext>
            </a:extLst>
          </p:cNvPr>
          <p:cNvSpPr txBox="1"/>
          <p:nvPr/>
        </p:nvSpPr>
        <p:spPr>
          <a:xfrm>
            <a:off x="575896" y="847207"/>
            <a:ext cx="162321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Ohnemus et al. (2024)</a:t>
            </a:r>
          </a:p>
        </p:txBody>
      </p:sp>
    </p:spTree>
    <p:extLst>
      <p:ext uri="{BB962C8B-B14F-4D97-AF65-F5344CB8AC3E}">
        <p14:creationId xmlns:p14="http://schemas.microsoft.com/office/powerpoint/2010/main" val="18932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0C800-A798-4B39-B29E-6120D229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9653"/>
            <a:ext cx="11734799" cy="1016672"/>
          </a:xfrm>
        </p:spPr>
        <p:txBody>
          <a:bodyPr/>
          <a:lstStyle/>
          <a:p>
            <a:r>
              <a:rPr lang="de-DE" dirty="0" err="1"/>
              <a:t>Densification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facilities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pan-European RIs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79D05C-18F8-4B07-97AC-FDB0D4E476A4}"/>
              </a:ext>
            </a:extLst>
          </p:cNvPr>
          <p:cNvSpPr txBox="1"/>
          <p:nvPr/>
        </p:nvSpPr>
        <p:spPr>
          <a:xfrm>
            <a:off x="1854679" y="6056286"/>
            <a:ext cx="162321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Ohnemus et al. </a:t>
            </a:r>
          </a:p>
          <a:p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(in </a:t>
            </a:r>
            <a:r>
              <a:rPr lang="de-DE" sz="12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preparation</a:t>
            </a:r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91020A-F249-4FAC-8149-155D477032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" b="5391"/>
          <a:stretch/>
        </p:blipFill>
        <p:spPr>
          <a:xfrm>
            <a:off x="760111" y="1526875"/>
            <a:ext cx="10671778" cy="45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4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38FEB53-AFA0-49D3-9DE8-F9FD3D65B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2722" b="7855"/>
          <a:stretch/>
        </p:blipFill>
        <p:spPr>
          <a:xfrm>
            <a:off x="-19045" y="4268579"/>
            <a:ext cx="6267704" cy="25975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9ECA49-B46C-4F8F-B1F1-65D8381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9652"/>
            <a:ext cx="11734799" cy="943347"/>
          </a:xfrm>
        </p:spPr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European Experience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global </a:t>
            </a:r>
            <a:r>
              <a:rPr lang="de-DE" dirty="0" err="1"/>
              <a:t>scale</a:t>
            </a:r>
            <a:r>
              <a:rPr lang="de-DE" dirty="0"/>
              <a:t>…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8E0AE22-4D0F-417D-BEF1-28371EA82A6F}"/>
              </a:ext>
            </a:extLst>
          </p:cNvPr>
          <p:cNvSpPr txBox="1"/>
          <p:nvPr/>
        </p:nvSpPr>
        <p:spPr>
          <a:xfrm>
            <a:off x="7798279" y="4726032"/>
            <a:ext cx="3545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Kottek</a:t>
            </a:r>
            <a:r>
              <a:rPr lang="de-DE" sz="1100" dirty="0"/>
              <a:t> et al. (2006)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6657B9-0C86-40D7-A67A-47BEE0616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562" y="767752"/>
            <a:ext cx="7033828" cy="3958280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A2C48DB-2D1D-4B1E-A34F-A0A757455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840193"/>
              </p:ext>
            </p:extLst>
          </p:nvPr>
        </p:nvGraphicFramePr>
        <p:xfrm>
          <a:off x="583496" y="1344474"/>
          <a:ext cx="4206170" cy="2084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85">
                  <a:extLst>
                    <a:ext uri="{9D8B030D-6E8A-4147-A177-3AD203B41FA5}">
                      <a16:colId xmlns:a16="http://schemas.microsoft.com/office/drawing/2014/main" val="2428001069"/>
                    </a:ext>
                  </a:extLst>
                </a:gridCol>
                <a:gridCol w="2103085">
                  <a:extLst>
                    <a:ext uri="{9D8B030D-6E8A-4147-A177-3AD203B41FA5}">
                      <a16:colId xmlns:a16="http://schemas.microsoft.com/office/drawing/2014/main" val="3608861917"/>
                    </a:ext>
                  </a:extLst>
                </a:gridCol>
              </a:tblGrid>
              <a:tr h="347421">
                <a:tc>
                  <a:txBody>
                    <a:bodyPr/>
                    <a:lstStyle/>
                    <a:p>
                      <a:r>
                        <a:rPr lang="de-DE" dirty="0"/>
                        <a:t>Capital 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Climates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384654"/>
                  </a:ext>
                </a:extLst>
              </a:tr>
              <a:tr h="347421">
                <a:tc>
                  <a:txBody>
                    <a:bodyPr/>
                    <a:lstStyle/>
                    <a:p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Tropical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390622"/>
                  </a:ext>
                </a:extLst>
              </a:tr>
              <a:tr h="347421">
                <a:tc>
                  <a:txBody>
                    <a:bodyPr/>
                    <a:lstStyle/>
                    <a:p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056450"/>
                  </a:ext>
                </a:extLst>
              </a:tr>
              <a:tr h="347421">
                <a:tc>
                  <a:txBody>
                    <a:bodyPr/>
                    <a:lstStyle/>
                    <a:p>
                      <a:r>
                        <a:rPr lang="de-DE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Temperate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993918"/>
                  </a:ext>
                </a:extLst>
              </a:tr>
              <a:tr h="347421">
                <a:tc>
                  <a:txBody>
                    <a:bodyPr/>
                    <a:lstStyle/>
                    <a:p>
                      <a:r>
                        <a:rPr lang="de-DE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Continental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011700"/>
                  </a:ext>
                </a:extLst>
              </a:tr>
              <a:tr h="347421">
                <a:tc>
                  <a:txBody>
                    <a:bodyPr/>
                    <a:lstStyle/>
                    <a:p>
                      <a:r>
                        <a:rPr lang="de-DE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Polar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390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08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4B251-7B42-4322-A13E-1DB3766E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GERI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covers</a:t>
            </a:r>
            <a:r>
              <a:rPr lang="de-DE" dirty="0"/>
              <a:t> a 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Climate </a:t>
            </a:r>
            <a:r>
              <a:rPr lang="de-DE" dirty="0" err="1"/>
              <a:t>Zones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A3D33A-4CC9-4A1E-98C5-34918FB6787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8600" y="4839046"/>
            <a:ext cx="11734798" cy="1819301"/>
          </a:xfrm>
        </p:spPr>
        <p:txBody>
          <a:bodyPr/>
          <a:lstStyle/>
          <a:p>
            <a:r>
              <a:rPr lang="de-DE" dirty="0"/>
              <a:t>GERI </a:t>
            </a:r>
            <a:r>
              <a:rPr lang="de-DE" dirty="0" err="1"/>
              <a:t>gathers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in 20 </a:t>
            </a:r>
            <a:r>
              <a:rPr lang="de-DE" dirty="0" err="1"/>
              <a:t>of</a:t>
            </a:r>
            <a:r>
              <a:rPr lang="de-DE" dirty="0"/>
              <a:t> 31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zones</a:t>
            </a:r>
            <a:r>
              <a:rPr lang="de-DE" dirty="0"/>
              <a:t> </a:t>
            </a:r>
          </a:p>
          <a:p>
            <a:r>
              <a:rPr lang="de-DE" dirty="0"/>
              <a:t>The </a:t>
            </a:r>
            <a:r>
              <a:rPr lang="de-DE" dirty="0" err="1"/>
              <a:t>remaining</a:t>
            </a:r>
            <a:r>
              <a:rPr lang="de-DE" dirty="0"/>
              <a:t> 11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zones</a:t>
            </a:r>
            <a:r>
              <a:rPr lang="de-DE" dirty="0"/>
              <a:t> </a:t>
            </a:r>
            <a:r>
              <a:rPr lang="de-DE" dirty="0" err="1"/>
              <a:t>cover</a:t>
            </a:r>
            <a:r>
              <a:rPr lang="de-DE" dirty="0"/>
              <a:t> 17.29 %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terrestrial</a:t>
            </a:r>
            <a:r>
              <a:rPr lang="de-DE" dirty="0"/>
              <a:t> </a:t>
            </a:r>
            <a:r>
              <a:rPr lang="de-DE" dirty="0" err="1"/>
              <a:t>land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(EF = 12.67 % </a:t>
            </a:r>
            <a:r>
              <a:rPr lang="de-DE" dirty="0" err="1"/>
              <a:t>alone</a:t>
            </a:r>
            <a:r>
              <a:rPr lang="de-DE" dirty="0"/>
              <a:t>)</a:t>
            </a:r>
          </a:p>
          <a:p>
            <a:r>
              <a:rPr lang="de-DE" dirty="0"/>
              <a:t>Most RIs </a:t>
            </a:r>
            <a:r>
              <a:rPr lang="de-DE" dirty="0" err="1"/>
              <a:t>mostly</a:t>
            </a:r>
            <a:r>
              <a:rPr lang="de-DE" dirty="0"/>
              <a:t> </a:t>
            </a:r>
            <a:r>
              <a:rPr lang="de-DE" dirty="0" err="1"/>
              <a:t>gather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in temperate </a:t>
            </a:r>
            <a:r>
              <a:rPr lang="de-DE" dirty="0" err="1"/>
              <a:t>climates</a:t>
            </a:r>
            <a:r>
              <a:rPr lang="de-DE" dirty="0"/>
              <a:t> (</a:t>
            </a:r>
            <a:r>
              <a:rPr lang="de-DE" dirty="0" err="1"/>
              <a:t>Cfa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Cfb</a:t>
            </a:r>
            <a:r>
              <a:rPr lang="de-DE" dirty="0"/>
              <a:t>)</a:t>
            </a:r>
          </a:p>
          <a:p>
            <a:r>
              <a:rPr lang="de-DE" dirty="0"/>
              <a:t>CERN </a:t>
            </a:r>
            <a:r>
              <a:rPr lang="de-DE" dirty="0" err="1"/>
              <a:t>covers</a:t>
            </a:r>
            <a:r>
              <a:rPr lang="de-DE" dirty="0"/>
              <a:t> </a:t>
            </a:r>
            <a:r>
              <a:rPr lang="de-DE" dirty="0" err="1"/>
              <a:t>critical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 in </a:t>
            </a:r>
            <a:r>
              <a:rPr lang="de-DE" dirty="0" err="1"/>
              <a:t>Cw</a:t>
            </a:r>
            <a:r>
              <a:rPr lang="de-DE" dirty="0"/>
              <a:t> and </a:t>
            </a:r>
            <a:r>
              <a:rPr lang="de-DE" dirty="0" err="1"/>
              <a:t>Dw</a:t>
            </a:r>
            <a:r>
              <a:rPr lang="de-DE" dirty="0"/>
              <a:t> </a:t>
            </a:r>
            <a:r>
              <a:rPr lang="de-DE" dirty="0" err="1"/>
              <a:t>climates</a:t>
            </a: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342FBD1-B193-4B63-A2A6-3A091FB4FFCF}"/>
              </a:ext>
            </a:extLst>
          </p:cNvPr>
          <p:cNvGrpSpPr/>
          <p:nvPr/>
        </p:nvGrpSpPr>
        <p:grpSpPr>
          <a:xfrm>
            <a:off x="2427253" y="1101252"/>
            <a:ext cx="7337489" cy="3668744"/>
            <a:chOff x="2427253" y="1101252"/>
            <a:chExt cx="7337489" cy="3668744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E38C32B-3137-4A1B-BBBF-326A2FCD4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253" y="1101252"/>
              <a:ext cx="7337489" cy="3668744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A774352-F912-493D-AE66-42533069E989}"/>
                </a:ext>
              </a:extLst>
            </p:cNvPr>
            <p:cNvSpPr/>
            <p:nvPr/>
          </p:nvSpPr>
          <p:spPr>
            <a:xfrm>
              <a:off x="8531679" y="3477986"/>
              <a:ext cx="677635" cy="595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7615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16390-C823-42AD-901A-7BE71DA9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CB5914-347D-4761-92D6-24FB14CC469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de-DE" dirty="0" err="1"/>
              <a:t>Representativity</a:t>
            </a:r>
            <a:r>
              <a:rPr lang="de-DE" dirty="0"/>
              <a:t> </a:t>
            </a:r>
            <a:r>
              <a:rPr lang="de-DE" dirty="0" err="1"/>
              <a:t>Analyses</a:t>
            </a:r>
            <a:r>
              <a:rPr lang="de-DE" dirty="0"/>
              <a:t> </a:t>
            </a:r>
          </a:p>
          <a:p>
            <a:pPr marL="228578" indent="0">
              <a:buNone/>
            </a:pPr>
            <a:r>
              <a:rPr lang="de-DE" dirty="0"/>
              <a:t>	… </a:t>
            </a:r>
            <a:r>
              <a:rPr lang="de-DE" dirty="0" err="1"/>
              <a:t>uncover</a:t>
            </a:r>
            <a:r>
              <a:rPr lang="de-DE" dirty="0"/>
              <a:t> </a:t>
            </a:r>
            <a:r>
              <a:rPr lang="de-DE" dirty="0" err="1"/>
              <a:t>biases</a:t>
            </a:r>
            <a:r>
              <a:rPr lang="de-DE" dirty="0"/>
              <a:t> and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 in </a:t>
            </a:r>
            <a:r>
              <a:rPr lang="de-DE" dirty="0" err="1"/>
              <a:t>coverage</a:t>
            </a:r>
            <a:r>
              <a:rPr lang="de-DE" dirty="0"/>
              <a:t> </a:t>
            </a:r>
            <a:r>
              <a:rPr lang="de-DE" dirty="0" err="1"/>
              <a:t>beyond</a:t>
            </a:r>
            <a:r>
              <a:rPr lang="de-DE" dirty="0"/>
              <a:t> simple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  <a:p>
            <a:pPr marL="228578" indent="0">
              <a:buNone/>
            </a:pPr>
            <a:r>
              <a:rPr lang="de-DE" dirty="0"/>
              <a:t>	…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recommend</a:t>
            </a:r>
            <a:r>
              <a:rPr lang="de-DE" dirty="0"/>
              <a:t> </a:t>
            </a:r>
            <a:r>
              <a:rPr lang="de-DE" dirty="0" err="1"/>
              <a:t>pathways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bias</a:t>
            </a:r>
            <a:r>
              <a:rPr lang="de-DE" dirty="0"/>
              <a:t> </a:t>
            </a:r>
            <a:r>
              <a:rPr lang="de-DE" dirty="0" err="1"/>
              <a:t>mitigation</a:t>
            </a:r>
            <a:endParaRPr lang="de-DE" dirty="0"/>
          </a:p>
          <a:p>
            <a:pPr marL="228578" indent="0">
              <a:buNone/>
            </a:pPr>
            <a:endParaRPr lang="de-DE" dirty="0"/>
          </a:p>
          <a:p>
            <a:r>
              <a:rPr lang="de-DE" dirty="0"/>
              <a:t>GERI</a:t>
            </a:r>
          </a:p>
          <a:p>
            <a:pPr marL="228578" indent="0">
              <a:buNone/>
            </a:pPr>
            <a:r>
              <a:rPr lang="de-DE" dirty="0"/>
              <a:t>	... </a:t>
            </a:r>
            <a:r>
              <a:rPr lang="de-DE" dirty="0" err="1"/>
              <a:t>is</a:t>
            </a:r>
            <a:r>
              <a:rPr lang="de-DE" dirty="0"/>
              <a:t> so </a:t>
            </a:r>
            <a:r>
              <a:rPr lang="de-DE" dirty="0" err="1"/>
              <a:t>far</a:t>
            </a:r>
            <a:r>
              <a:rPr lang="de-DE" dirty="0"/>
              <a:t> not </a:t>
            </a:r>
            <a:r>
              <a:rPr lang="de-DE" dirty="0" err="1"/>
              <a:t>based</a:t>
            </a:r>
            <a:r>
              <a:rPr lang="de-DE" dirty="0"/>
              <a:t> on a </a:t>
            </a:r>
            <a:r>
              <a:rPr lang="de-DE" dirty="0" err="1"/>
              <a:t>globally</a:t>
            </a:r>
            <a:r>
              <a:rPr lang="de-DE" dirty="0"/>
              <a:t> </a:t>
            </a:r>
            <a:r>
              <a:rPr lang="de-DE" dirty="0" err="1"/>
              <a:t>concerted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network </a:t>
            </a:r>
            <a:r>
              <a:rPr lang="de-DE" dirty="0" err="1"/>
              <a:t>development</a:t>
            </a:r>
            <a:endParaRPr lang="de-DE" dirty="0"/>
          </a:p>
          <a:p>
            <a:pPr marL="228578" indent="0">
              <a:buNone/>
            </a:pPr>
            <a:r>
              <a:rPr lang="de-DE" dirty="0"/>
              <a:t>	... still </a:t>
            </a:r>
            <a:r>
              <a:rPr lang="de-DE" dirty="0" err="1"/>
              <a:t>aims</a:t>
            </a:r>
            <a:r>
              <a:rPr lang="de-DE" dirty="0"/>
              <a:t> at </a:t>
            </a:r>
            <a:r>
              <a:rPr lang="de-DE" dirty="0" err="1"/>
              <a:t>covering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 environmental </a:t>
            </a:r>
            <a:r>
              <a:rPr lang="de-DE" dirty="0" err="1"/>
              <a:t>gradients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global </a:t>
            </a:r>
            <a:r>
              <a:rPr lang="de-DE" dirty="0" err="1"/>
              <a:t>scale</a:t>
            </a:r>
            <a:r>
              <a:rPr lang="de-DE" dirty="0"/>
              <a:t> (like </a:t>
            </a:r>
            <a:r>
              <a:rPr lang="de-DE" dirty="0" err="1"/>
              <a:t>eLTER</a:t>
            </a:r>
            <a:r>
              <a:rPr lang="de-DE" dirty="0"/>
              <a:t> RI 	     in Europe) </a:t>
            </a:r>
          </a:p>
          <a:p>
            <a:pPr marL="228578" indent="0">
              <a:buNone/>
            </a:pPr>
            <a:r>
              <a:rPr lang="de-DE" dirty="0"/>
              <a:t>	...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clearly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represents</a:t>
            </a:r>
            <a:r>
              <a:rPr lang="de-DE" dirty="0"/>
              <a:t> on a global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already</a:t>
            </a:r>
            <a:endParaRPr lang="de-DE" dirty="0"/>
          </a:p>
          <a:p>
            <a:pPr marL="228578" indent="0">
              <a:buNone/>
            </a:pPr>
            <a:r>
              <a:rPr lang="de-DE" dirty="0"/>
              <a:t>	…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a </a:t>
            </a:r>
            <a:r>
              <a:rPr lang="de-DE" dirty="0" err="1"/>
              <a:t>pathway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bias</a:t>
            </a:r>
            <a:r>
              <a:rPr lang="de-DE" dirty="0"/>
              <a:t> </a:t>
            </a:r>
            <a:r>
              <a:rPr lang="de-DE" dirty="0" err="1"/>
              <a:t>mitigation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representativity</a:t>
            </a:r>
            <a:r>
              <a:rPr lang="de-DE" dirty="0"/>
              <a:t> </a:t>
            </a:r>
            <a:r>
              <a:rPr lang="de-DE" dirty="0" err="1"/>
              <a:t>analyses</a:t>
            </a:r>
            <a:endParaRPr lang="de-DE" dirty="0"/>
          </a:p>
          <a:p>
            <a:pPr marL="228578" indent="0">
              <a:buNone/>
            </a:pP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2315555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CA3ED6F1-5F0E-43EE-A3DA-615862C1FDE0}" vid="{F27007A5-F395-45D6-9265-700F5DB513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eLTER16-9 V2</Template>
  <TotalTime>0</TotalTime>
  <Words>869</Words>
  <Application>Microsoft Office PowerPoint</Application>
  <PresentationFormat>Breitbild</PresentationFormat>
  <Paragraphs>81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Helvetica Neue</vt:lpstr>
      <vt:lpstr>Simple Light</vt:lpstr>
      <vt:lpstr>Learning from the European Experiences: Representativity on a Global Level</vt:lpstr>
      <vt:lpstr>GERI consists of six Partner Research Infrastructures</vt:lpstr>
      <vt:lpstr>How can in-situ data be scaled to continental level?</vt:lpstr>
      <vt:lpstr>Thematic dimensions with their respective spatial distribution</vt:lpstr>
      <vt:lpstr>„Current“ and „future“ densification needs</vt:lpstr>
      <vt:lpstr>Densification can be achieved using facilities  from other pan-European RIs</vt:lpstr>
      <vt:lpstr>From the European Experience to the global scale…</vt:lpstr>
      <vt:lpstr>GERI already covers a wide range of Climate Zones</vt:lpstr>
      <vt:lpstr>Conclusions</vt:lpstr>
      <vt:lpstr>References</vt:lpstr>
      <vt:lpstr>The CZs GERI gathers Data in cover 82.71 % of the Land Surface</vt:lpstr>
    </vt:vector>
  </TitlesOfParts>
  <Company>UFZ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 .. Title</dc:title>
  <dc:creator>Steffen Zacharias zacharia</dc:creator>
  <cp:lastModifiedBy>Thomas Ohnemus</cp:lastModifiedBy>
  <cp:revision>454</cp:revision>
  <dcterms:created xsi:type="dcterms:W3CDTF">2023-04-13T10:59:08Z</dcterms:created>
  <dcterms:modified xsi:type="dcterms:W3CDTF">2025-04-25T08:38:41Z</dcterms:modified>
</cp:coreProperties>
</file>