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
  </p:notesMasterIdLst>
  <p:sldIdLst>
    <p:sldId id="257" r:id="rId2"/>
  </p:sldIdLst>
  <p:sldSz cx="5759450" cy="36004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évtelen szakasz" id="{E07EA183-8863-465E-B06B-2E790843FF3D}">
          <p14:sldIdLst>
            <p14:sldId id="2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300" d="100"/>
          <a:sy n="300" d="100"/>
        </p:scale>
        <p:origin x="-1589" y="-1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DE4BAC-FE46-4D22-AA97-BD98CD2102F7}" type="datetimeFigureOut">
              <a:rPr lang="hu-HU" smtClean="0"/>
              <a:t>2025. 04. 27.</a:t>
            </a:fld>
            <a:endParaRPr lang="hu-HU"/>
          </a:p>
        </p:txBody>
      </p:sp>
      <p:sp>
        <p:nvSpPr>
          <p:cNvPr id="4" name="Diakép helye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500B4B-9004-4584-BCEF-3FEB2A0824AB}" type="slidenum">
              <a:rPr lang="hu-HU" smtClean="0"/>
              <a:t>‹#›</a:t>
            </a:fld>
            <a:endParaRPr lang="hu-HU"/>
          </a:p>
        </p:txBody>
      </p:sp>
    </p:spTree>
    <p:extLst>
      <p:ext uri="{BB962C8B-B14F-4D97-AF65-F5344CB8AC3E}">
        <p14:creationId xmlns:p14="http://schemas.microsoft.com/office/powerpoint/2010/main" val="3327458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BA500B4B-9004-4584-BCEF-3FEB2A0824AB}" type="slidenum">
              <a:rPr lang="hu-HU" smtClean="0"/>
              <a:t>1</a:t>
            </a:fld>
            <a:endParaRPr lang="hu-HU"/>
          </a:p>
        </p:txBody>
      </p:sp>
    </p:spTree>
    <p:extLst>
      <p:ext uri="{BB962C8B-B14F-4D97-AF65-F5344CB8AC3E}">
        <p14:creationId xmlns:p14="http://schemas.microsoft.com/office/powerpoint/2010/main" val="1071737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719931" y="589241"/>
            <a:ext cx="4319588" cy="1253490"/>
          </a:xfrm>
        </p:spPr>
        <p:txBody>
          <a:bodyPr anchor="b"/>
          <a:lstStyle>
            <a:lvl1pPr algn="ctr">
              <a:defRPr sz="2834"/>
            </a:lvl1pPr>
          </a:lstStyle>
          <a:p>
            <a:r>
              <a:rPr lang="hu-HU"/>
              <a:t>Mintacím szerkesztése</a:t>
            </a:r>
            <a:endParaRPr lang="en-US" dirty="0"/>
          </a:p>
        </p:txBody>
      </p:sp>
      <p:sp>
        <p:nvSpPr>
          <p:cNvPr id="3" name="Subtitle 2"/>
          <p:cNvSpPr>
            <a:spLocks noGrp="1"/>
          </p:cNvSpPr>
          <p:nvPr>
            <p:ph type="subTitle" idx="1"/>
          </p:nvPr>
        </p:nvSpPr>
        <p:spPr>
          <a:xfrm>
            <a:off x="719931" y="1891070"/>
            <a:ext cx="4319588" cy="869275"/>
          </a:xfrm>
        </p:spPr>
        <p:txBody>
          <a:bodyPr/>
          <a:lstStyle>
            <a:lvl1pPr marL="0" indent="0" algn="ctr">
              <a:buNone/>
              <a:defRPr sz="1134"/>
            </a:lvl1pPr>
            <a:lvl2pPr marL="215981" indent="0" algn="ctr">
              <a:buNone/>
              <a:defRPr sz="945"/>
            </a:lvl2pPr>
            <a:lvl3pPr marL="431963" indent="0" algn="ctr">
              <a:buNone/>
              <a:defRPr sz="850"/>
            </a:lvl3pPr>
            <a:lvl4pPr marL="647944" indent="0" algn="ctr">
              <a:buNone/>
              <a:defRPr sz="756"/>
            </a:lvl4pPr>
            <a:lvl5pPr marL="863925" indent="0" algn="ctr">
              <a:buNone/>
              <a:defRPr sz="756"/>
            </a:lvl5pPr>
            <a:lvl6pPr marL="1079906" indent="0" algn="ctr">
              <a:buNone/>
              <a:defRPr sz="756"/>
            </a:lvl6pPr>
            <a:lvl7pPr marL="1295888" indent="0" algn="ctr">
              <a:buNone/>
              <a:defRPr sz="756"/>
            </a:lvl7pPr>
            <a:lvl8pPr marL="1511869" indent="0" algn="ctr">
              <a:buNone/>
              <a:defRPr sz="756"/>
            </a:lvl8pPr>
            <a:lvl9pPr marL="1727850" indent="0" algn="ctr">
              <a:buNone/>
              <a:defRPr sz="756"/>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683AC339-A22F-428C-A91F-85EAA981A9C4}" type="datetimeFigureOut">
              <a:rPr lang="hu-HU" smtClean="0"/>
              <a:t>2025. 04. 27.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4A00040-0543-48C1-A126-A3D78BF26468}" type="slidenum">
              <a:rPr lang="hu-HU" smtClean="0"/>
              <a:t>‹#›</a:t>
            </a:fld>
            <a:endParaRPr lang="hu-HU"/>
          </a:p>
        </p:txBody>
      </p:sp>
    </p:spTree>
    <p:extLst>
      <p:ext uri="{BB962C8B-B14F-4D97-AF65-F5344CB8AC3E}">
        <p14:creationId xmlns:p14="http://schemas.microsoft.com/office/powerpoint/2010/main" val="3312285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683AC339-A22F-428C-A91F-85EAA981A9C4}" type="datetimeFigureOut">
              <a:rPr lang="hu-HU" smtClean="0"/>
              <a:t>2025. 04. 27.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4A00040-0543-48C1-A126-A3D78BF26468}" type="slidenum">
              <a:rPr lang="hu-HU" smtClean="0"/>
              <a:t>‹#›</a:t>
            </a:fld>
            <a:endParaRPr lang="hu-HU"/>
          </a:p>
        </p:txBody>
      </p:sp>
    </p:spTree>
    <p:extLst>
      <p:ext uri="{BB962C8B-B14F-4D97-AF65-F5344CB8AC3E}">
        <p14:creationId xmlns:p14="http://schemas.microsoft.com/office/powerpoint/2010/main" val="238523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21607" y="191691"/>
            <a:ext cx="1241881" cy="3051215"/>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395962" y="191691"/>
            <a:ext cx="3653651" cy="305121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683AC339-A22F-428C-A91F-85EAA981A9C4}" type="datetimeFigureOut">
              <a:rPr lang="hu-HU" smtClean="0"/>
              <a:t>2025. 04. 27.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4A00040-0543-48C1-A126-A3D78BF26468}" type="slidenum">
              <a:rPr lang="hu-HU" smtClean="0"/>
              <a:t>‹#›</a:t>
            </a:fld>
            <a:endParaRPr lang="hu-HU"/>
          </a:p>
        </p:txBody>
      </p:sp>
    </p:spTree>
    <p:extLst>
      <p:ext uri="{BB962C8B-B14F-4D97-AF65-F5344CB8AC3E}">
        <p14:creationId xmlns:p14="http://schemas.microsoft.com/office/powerpoint/2010/main" val="2617249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683AC339-A22F-428C-A91F-85EAA981A9C4}" type="datetimeFigureOut">
              <a:rPr lang="hu-HU" smtClean="0"/>
              <a:t>2025. 04. 27.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4A00040-0543-48C1-A126-A3D78BF26468}" type="slidenum">
              <a:rPr lang="hu-HU" smtClean="0"/>
              <a:t>‹#›</a:t>
            </a:fld>
            <a:endParaRPr lang="hu-HU"/>
          </a:p>
        </p:txBody>
      </p:sp>
    </p:spTree>
    <p:extLst>
      <p:ext uri="{BB962C8B-B14F-4D97-AF65-F5344CB8AC3E}">
        <p14:creationId xmlns:p14="http://schemas.microsoft.com/office/powerpoint/2010/main" val="2018006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392962" y="897613"/>
            <a:ext cx="4967526" cy="1497687"/>
          </a:xfrm>
        </p:spPr>
        <p:txBody>
          <a:bodyPr anchor="b"/>
          <a:lstStyle>
            <a:lvl1pPr>
              <a:defRPr sz="2834"/>
            </a:lvl1pPr>
          </a:lstStyle>
          <a:p>
            <a:r>
              <a:rPr lang="hu-HU"/>
              <a:t>Mintacím szerkesztése</a:t>
            </a:r>
            <a:endParaRPr lang="en-US" dirty="0"/>
          </a:p>
        </p:txBody>
      </p:sp>
      <p:sp>
        <p:nvSpPr>
          <p:cNvPr id="3" name="Text Placeholder 2"/>
          <p:cNvSpPr>
            <a:spLocks noGrp="1"/>
          </p:cNvSpPr>
          <p:nvPr>
            <p:ph type="body" idx="1"/>
          </p:nvPr>
        </p:nvSpPr>
        <p:spPr>
          <a:xfrm>
            <a:off x="392962" y="2409468"/>
            <a:ext cx="4967526" cy="787598"/>
          </a:xfrm>
        </p:spPr>
        <p:txBody>
          <a:bodyPr/>
          <a:lstStyle>
            <a:lvl1pPr marL="0" indent="0">
              <a:buNone/>
              <a:defRPr sz="1134">
                <a:solidFill>
                  <a:schemeClr val="tx1">
                    <a:shade val="82000"/>
                  </a:schemeClr>
                </a:solidFill>
              </a:defRPr>
            </a:lvl1pPr>
            <a:lvl2pPr marL="215981" indent="0">
              <a:buNone/>
              <a:defRPr sz="945">
                <a:solidFill>
                  <a:schemeClr val="tx1">
                    <a:shade val="82000"/>
                  </a:schemeClr>
                </a:solidFill>
              </a:defRPr>
            </a:lvl2pPr>
            <a:lvl3pPr marL="431963" indent="0">
              <a:buNone/>
              <a:defRPr sz="850">
                <a:solidFill>
                  <a:schemeClr val="tx1">
                    <a:shade val="82000"/>
                  </a:schemeClr>
                </a:solidFill>
              </a:defRPr>
            </a:lvl3pPr>
            <a:lvl4pPr marL="647944" indent="0">
              <a:buNone/>
              <a:defRPr sz="756">
                <a:solidFill>
                  <a:schemeClr val="tx1">
                    <a:shade val="82000"/>
                  </a:schemeClr>
                </a:solidFill>
              </a:defRPr>
            </a:lvl4pPr>
            <a:lvl5pPr marL="863925" indent="0">
              <a:buNone/>
              <a:defRPr sz="756">
                <a:solidFill>
                  <a:schemeClr val="tx1">
                    <a:shade val="82000"/>
                  </a:schemeClr>
                </a:solidFill>
              </a:defRPr>
            </a:lvl5pPr>
            <a:lvl6pPr marL="1079906" indent="0">
              <a:buNone/>
              <a:defRPr sz="756">
                <a:solidFill>
                  <a:schemeClr val="tx1">
                    <a:shade val="82000"/>
                  </a:schemeClr>
                </a:solidFill>
              </a:defRPr>
            </a:lvl6pPr>
            <a:lvl7pPr marL="1295888" indent="0">
              <a:buNone/>
              <a:defRPr sz="756">
                <a:solidFill>
                  <a:schemeClr val="tx1">
                    <a:shade val="82000"/>
                  </a:schemeClr>
                </a:solidFill>
              </a:defRPr>
            </a:lvl7pPr>
            <a:lvl8pPr marL="1511869" indent="0">
              <a:buNone/>
              <a:defRPr sz="756">
                <a:solidFill>
                  <a:schemeClr val="tx1">
                    <a:shade val="82000"/>
                  </a:schemeClr>
                </a:solidFill>
              </a:defRPr>
            </a:lvl8pPr>
            <a:lvl9pPr marL="1727850" indent="0">
              <a:buNone/>
              <a:defRPr sz="756">
                <a:solidFill>
                  <a:schemeClr val="tx1">
                    <a:shade val="82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683AC339-A22F-428C-A91F-85EAA981A9C4}" type="datetimeFigureOut">
              <a:rPr lang="hu-HU" smtClean="0"/>
              <a:t>2025. 04. 27.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4A00040-0543-48C1-A126-A3D78BF26468}" type="slidenum">
              <a:rPr lang="hu-HU" smtClean="0"/>
              <a:t>‹#›</a:t>
            </a:fld>
            <a:endParaRPr lang="hu-HU"/>
          </a:p>
        </p:txBody>
      </p:sp>
    </p:spTree>
    <p:extLst>
      <p:ext uri="{BB962C8B-B14F-4D97-AF65-F5344CB8AC3E}">
        <p14:creationId xmlns:p14="http://schemas.microsoft.com/office/powerpoint/2010/main" val="584218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395962" y="958453"/>
            <a:ext cx="2447766" cy="228445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2915722" y="958453"/>
            <a:ext cx="2447766" cy="228445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683AC339-A22F-428C-A91F-85EAA981A9C4}" type="datetimeFigureOut">
              <a:rPr lang="hu-HU" smtClean="0"/>
              <a:t>2025. 04. 27.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4A00040-0543-48C1-A126-A3D78BF26468}" type="slidenum">
              <a:rPr lang="hu-HU" smtClean="0"/>
              <a:t>‹#›</a:t>
            </a:fld>
            <a:endParaRPr lang="hu-HU"/>
          </a:p>
        </p:txBody>
      </p:sp>
    </p:spTree>
    <p:extLst>
      <p:ext uri="{BB962C8B-B14F-4D97-AF65-F5344CB8AC3E}">
        <p14:creationId xmlns:p14="http://schemas.microsoft.com/office/powerpoint/2010/main" val="3586787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396712" y="191691"/>
            <a:ext cx="4967526" cy="695921"/>
          </a:xfrm>
        </p:spPr>
        <p:txBody>
          <a:bodyPr/>
          <a:lstStyle/>
          <a:p>
            <a:r>
              <a:rPr lang="hu-HU"/>
              <a:t>Mintacím szerkesztése</a:t>
            </a:r>
            <a:endParaRPr lang="en-US" dirty="0"/>
          </a:p>
        </p:txBody>
      </p:sp>
      <p:sp>
        <p:nvSpPr>
          <p:cNvPr id="3" name="Text Placeholder 2"/>
          <p:cNvSpPr>
            <a:spLocks noGrp="1"/>
          </p:cNvSpPr>
          <p:nvPr>
            <p:ph type="body" idx="1"/>
          </p:nvPr>
        </p:nvSpPr>
        <p:spPr>
          <a:xfrm>
            <a:off x="396713" y="882610"/>
            <a:ext cx="2436517" cy="432554"/>
          </a:xfrm>
        </p:spPr>
        <p:txBody>
          <a:bodyPr anchor="b"/>
          <a:lstStyle>
            <a:lvl1pPr marL="0" indent="0">
              <a:buNone/>
              <a:defRPr sz="1134" b="1"/>
            </a:lvl1pPr>
            <a:lvl2pPr marL="215981" indent="0">
              <a:buNone/>
              <a:defRPr sz="945" b="1"/>
            </a:lvl2pPr>
            <a:lvl3pPr marL="431963" indent="0">
              <a:buNone/>
              <a:defRPr sz="850" b="1"/>
            </a:lvl3pPr>
            <a:lvl4pPr marL="647944" indent="0">
              <a:buNone/>
              <a:defRPr sz="756" b="1"/>
            </a:lvl4pPr>
            <a:lvl5pPr marL="863925" indent="0">
              <a:buNone/>
              <a:defRPr sz="756" b="1"/>
            </a:lvl5pPr>
            <a:lvl6pPr marL="1079906" indent="0">
              <a:buNone/>
              <a:defRPr sz="756" b="1"/>
            </a:lvl6pPr>
            <a:lvl7pPr marL="1295888" indent="0">
              <a:buNone/>
              <a:defRPr sz="756" b="1"/>
            </a:lvl7pPr>
            <a:lvl8pPr marL="1511869" indent="0">
              <a:buNone/>
              <a:defRPr sz="756" b="1"/>
            </a:lvl8pPr>
            <a:lvl9pPr marL="1727850" indent="0">
              <a:buNone/>
              <a:defRPr sz="756" b="1"/>
            </a:lvl9pPr>
          </a:lstStyle>
          <a:p>
            <a:pPr lvl="0"/>
            <a:r>
              <a:rPr lang="hu-HU"/>
              <a:t>Mintaszöveg szerkesztése</a:t>
            </a:r>
          </a:p>
        </p:txBody>
      </p:sp>
      <p:sp>
        <p:nvSpPr>
          <p:cNvPr id="4" name="Content Placeholder 3"/>
          <p:cNvSpPr>
            <a:spLocks noGrp="1"/>
          </p:cNvSpPr>
          <p:nvPr>
            <p:ph sz="half" idx="2"/>
          </p:nvPr>
        </p:nvSpPr>
        <p:spPr>
          <a:xfrm>
            <a:off x="396713" y="1315164"/>
            <a:ext cx="2436517" cy="1934409"/>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2915722" y="882610"/>
            <a:ext cx="2448516" cy="432554"/>
          </a:xfrm>
        </p:spPr>
        <p:txBody>
          <a:bodyPr anchor="b"/>
          <a:lstStyle>
            <a:lvl1pPr marL="0" indent="0">
              <a:buNone/>
              <a:defRPr sz="1134" b="1"/>
            </a:lvl1pPr>
            <a:lvl2pPr marL="215981" indent="0">
              <a:buNone/>
              <a:defRPr sz="945" b="1"/>
            </a:lvl2pPr>
            <a:lvl3pPr marL="431963" indent="0">
              <a:buNone/>
              <a:defRPr sz="850" b="1"/>
            </a:lvl3pPr>
            <a:lvl4pPr marL="647944" indent="0">
              <a:buNone/>
              <a:defRPr sz="756" b="1"/>
            </a:lvl4pPr>
            <a:lvl5pPr marL="863925" indent="0">
              <a:buNone/>
              <a:defRPr sz="756" b="1"/>
            </a:lvl5pPr>
            <a:lvl6pPr marL="1079906" indent="0">
              <a:buNone/>
              <a:defRPr sz="756" b="1"/>
            </a:lvl6pPr>
            <a:lvl7pPr marL="1295888" indent="0">
              <a:buNone/>
              <a:defRPr sz="756" b="1"/>
            </a:lvl7pPr>
            <a:lvl8pPr marL="1511869" indent="0">
              <a:buNone/>
              <a:defRPr sz="756" b="1"/>
            </a:lvl8pPr>
            <a:lvl9pPr marL="1727850" indent="0">
              <a:buNone/>
              <a:defRPr sz="756" b="1"/>
            </a:lvl9pPr>
          </a:lstStyle>
          <a:p>
            <a:pPr lvl="0"/>
            <a:r>
              <a:rPr lang="hu-HU"/>
              <a:t>Mintaszöveg szerkesztése</a:t>
            </a:r>
          </a:p>
        </p:txBody>
      </p:sp>
      <p:sp>
        <p:nvSpPr>
          <p:cNvPr id="6" name="Content Placeholder 5"/>
          <p:cNvSpPr>
            <a:spLocks noGrp="1"/>
          </p:cNvSpPr>
          <p:nvPr>
            <p:ph sz="quarter" idx="4"/>
          </p:nvPr>
        </p:nvSpPr>
        <p:spPr>
          <a:xfrm>
            <a:off x="2915722" y="1315164"/>
            <a:ext cx="2448516" cy="1934409"/>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683AC339-A22F-428C-A91F-85EAA981A9C4}" type="datetimeFigureOut">
              <a:rPr lang="hu-HU" smtClean="0"/>
              <a:t>2025. 04. 27.</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D4A00040-0543-48C1-A126-A3D78BF26468}" type="slidenum">
              <a:rPr lang="hu-HU" smtClean="0"/>
              <a:t>‹#›</a:t>
            </a:fld>
            <a:endParaRPr lang="hu-HU"/>
          </a:p>
        </p:txBody>
      </p:sp>
    </p:spTree>
    <p:extLst>
      <p:ext uri="{BB962C8B-B14F-4D97-AF65-F5344CB8AC3E}">
        <p14:creationId xmlns:p14="http://schemas.microsoft.com/office/powerpoint/2010/main" val="293256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683AC339-A22F-428C-A91F-85EAA981A9C4}" type="datetimeFigureOut">
              <a:rPr lang="hu-HU" smtClean="0"/>
              <a:t>2025. 04. 27.</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D4A00040-0543-48C1-A126-A3D78BF26468}" type="slidenum">
              <a:rPr lang="hu-HU" smtClean="0"/>
              <a:t>‹#›</a:t>
            </a:fld>
            <a:endParaRPr lang="hu-HU"/>
          </a:p>
        </p:txBody>
      </p:sp>
    </p:spTree>
    <p:extLst>
      <p:ext uri="{BB962C8B-B14F-4D97-AF65-F5344CB8AC3E}">
        <p14:creationId xmlns:p14="http://schemas.microsoft.com/office/powerpoint/2010/main" val="1346713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3AC339-A22F-428C-A91F-85EAA981A9C4}" type="datetimeFigureOut">
              <a:rPr lang="hu-HU" smtClean="0"/>
              <a:t>2025. 04. 27.</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D4A00040-0543-48C1-A126-A3D78BF26468}" type="slidenum">
              <a:rPr lang="hu-HU" smtClean="0"/>
              <a:t>‹#›</a:t>
            </a:fld>
            <a:endParaRPr lang="hu-HU"/>
          </a:p>
        </p:txBody>
      </p:sp>
    </p:spTree>
    <p:extLst>
      <p:ext uri="{BB962C8B-B14F-4D97-AF65-F5344CB8AC3E}">
        <p14:creationId xmlns:p14="http://schemas.microsoft.com/office/powerpoint/2010/main" val="3480400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396713" y="240030"/>
            <a:ext cx="1857572" cy="840105"/>
          </a:xfrm>
        </p:spPr>
        <p:txBody>
          <a:bodyPr anchor="b"/>
          <a:lstStyle>
            <a:lvl1pPr>
              <a:defRPr sz="1512"/>
            </a:lvl1pPr>
          </a:lstStyle>
          <a:p>
            <a:r>
              <a:rPr lang="hu-HU"/>
              <a:t>Mintacím szerkesztése</a:t>
            </a:r>
            <a:endParaRPr lang="en-US" dirty="0"/>
          </a:p>
        </p:txBody>
      </p:sp>
      <p:sp>
        <p:nvSpPr>
          <p:cNvPr id="3" name="Content Placeholder 2"/>
          <p:cNvSpPr>
            <a:spLocks noGrp="1"/>
          </p:cNvSpPr>
          <p:nvPr>
            <p:ph idx="1"/>
          </p:nvPr>
        </p:nvSpPr>
        <p:spPr>
          <a:xfrm>
            <a:off x="2448516" y="518398"/>
            <a:ext cx="2915722" cy="2558653"/>
          </a:xfrm>
        </p:spPr>
        <p:txBody>
          <a:bodyPr/>
          <a:lstStyle>
            <a:lvl1pPr>
              <a:defRPr sz="1512"/>
            </a:lvl1pPr>
            <a:lvl2pPr>
              <a:defRPr sz="1323"/>
            </a:lvl2pPr>
            <a:lvl3pPr>
              <a:defRPr sz="1134"/>
            </a:lvl3pPr>
            <a:lvl4pPr>
              <a:defRPr sz="945"/>
            </a:lvl4pPr>
            <a:lvl5pPr>
              <a:defRPr sz="945"/>
            </a:lvl5pPr>
            <a:lvl6pPr>
              <a:defRPr sz="945"/>
            </a:lvl6pPr>
            <a:lvl7pPr>
              <a:defRPr sz="945"/>
            </a:lvl7pPr>
            <a:lvl8pPr>
              <a:defRPr sz="945"/>
            </a:lvl8pPr>
            <a:lvl9pPr>
              <a:defRPr sz="945"/>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396713" y="1080135"/>
            <a:ext cx="1857572" cy="2001084"/>
          </a:xfrm>
        </p:spPr>
        <p:txBody>
          <a:bodyPr/>
          <a:lstStyle>
            <a:lvl1pPr marL="0" indent="0">
              <a:buNone/>
              <a:defRPr sz="756"/>
            </a:lvl1pPr>
            <a:lvl2pPr marL="215981" indent="0">
              <a:buNone/>
              <a:defRPr sz="661"/>
            </a:lvl2pPr>
            <a:lvl3pPr marL="431963" indent="0">
              <a:buNone/>
              <a:defRPr sz="567"/>
            </a:lvl3pPr>
            <a:lvl4pPr marL="647944" indent="0">
              <a:buNone/>
              <a:defRPr sz="472"/>
            </a:lvl4pPr>
            <a:lvl5pPr marL="863925" indent="0">
              <a:buNone/>
              <a:defRPr sz="472"/>
            </a:lvl5pPr>
            <a:lvl6pPr marL="1079906" indent="0">
              <a:buNone/>
              <a:defRPr sz="472"/>
            </a:lvl6pPr>
            <a:lvl7pPr marL="1295888" indent="0">
              <a:buNone/>
              <a:defRPr sz="472"/>
            </a:lvl7pPr>
            <a:lvl8pPr marL="1511869" indent="0">
              <a:buNone/>
              <a:defRPr sz="472"/>
            </a:lvl8pPr>
            <a:lvl9pPr marL="1727850" indent="0">
              <a:buNone/>
              <a:defRPr sz="472"/>
            </a:lvl9pPr>
          </a:lstStyle>
          <a:p>
            <a:pPr lvl="0"/>
            <a:r>
              <a:rPr lang="hu-HU"/>
              <a:t>Mintaszöveg szerkesztése</a:t>
            </a:r>
          </a:p>
        </p:txBody>
      </p:sp>
      <p:sp>
        <p:nvSpPr>
          <p:cNvPr id="5" name="Date Placeholder 4"/>
          <p:cNvSpPr>
            <a:spLocks noGrp="1"/>
          </p:cNvSpPr>
          <p:nvPr>
            <p:ph type="dt" sz="half" idx="10"/>
          </p:nvPr>
        </p:nvSpPr>
        <p:spPr/>
        <p:txBody>
          <a:bodyPr/>
          <a:lstStyle/>
          <a:p>
            <a:fld id="{683AC339-A22F-428C-A91F-85EAA981A9C4}" type="datetimeFigureOut">
              <a:rPr lang="hu-HU" smtClean="0"/>
              <a:t>2025. 04. 27.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4A00040-0543-48C1-A126-A3D78BF26468}" type="slidenum">
              <a:rPr lang="hu-HU" smtClean="0"/>
              <a:t>‹#›</a:t>
            </a:fld>
            <a:endParaRPr lang="hu-HU"/>
          </a:p>
        </p:txBody>
      </p:sp>
    </p:spTree>
    <p:extLst>
      <p:ext uri="{BB962C8B-B14F-4D97-AF65-F5344CB8AC3E}">
        <p14:creationId xmlns:p14="http://schemas.microsoft.com/office/powerpoint/2010/main" val="2649814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396713" y="240030"/>
            <a:ext cx="1857572" cy="840105"/>
          </a:xfrm>
        </p:spPr>
        <p:txBody>
          <a:bodyPr anchor="b"/>
          <a:lstStyle>
            <a:lvl1pPr>
              <a:defRPr sz="1512"/>
            </a:lvl1pPr>
          </a:lstStyle>
          <a:p>
            <a:r>
              <a:rPr lang="hu-HU"/>
              <a:t>Mintacím szerkesztése</a:t>
            </a:r>
            <a:endParaRPr lang="en-US" dirty="0"/>
          </a:p>
        </p:txBody>
      </p:sp>
      <p:sp>
        <p:nvSpPr>
          <p:cNvPr id="3" name="Picture Placeholder 2"/>
          <p:cNvSpPr>
            <a:spLocks noGrp="1" noChangeAspect="1"/>
          </p:cNvSpPr>
          <p:nvPr>
            <p:ph type="pic" idx="1"/>
          </p:nvPr>
        </p:nvSpPr>
        <p:spPr>
          <a:xfrm>
            <a:off x="2448516" y="518398"/>
            <a:ext cx="2915722" cy="2558653"/>
          </a:xfrm>
        </p:spPr>
        <p:txBody>
          <a:bodyPr anchor="t"/>
          <a:lstStyle>
            <a:lvl1pPr marL="0" indent="0">
              <a:buNone/>
              <a:defRPr sz="1512"/>
            </a:lvl1pPr>
            <a:lvl2pPr marL="215981" indent="0">
              <a:buNone/>
              <a:defRPr sz="1323"/>
            </a:lvl2pPr>
            <a:lvl3pPr marL="431963" indent="0">
              <a:buNone/>
              <a:defRPr sz="1134"/>
            </a:lvl3pPr>
            <a:lvl4pPr marL="647944" indent="0">
              <a:buNone/>
              <a:defRPr sz="945"/>
            </a:lvl4pPr>
            <a:lvl5pPr marL="863925" indent="0">
              <a:buNone/>
              <a:defRPr sz="945"/>
            </a:lvl5pPr>
            <a:lvl6pPr marL="1079906" indent="0">
              <a:buNone/>
              <a:defRPr sz="945"/>
            </a:lvl6pPr>
            <a:lvl7pPr marL="1295888" indent="0">
              <a:buNone/>
              <a:defRPr sz="945"/>
            </a:lvl7pPr>
            <a:lvl8pPr marL="1511869" indent="0">
              <a:buNone/>
              <a:defRPr sz="945"/>
            </a:lvl8pPr>
            <a:lvl9pPr marL="1727850" indent="0">
              <a:buNone/>
              <a:defRPr sz="945"/>
            </a:lvl9pPr>
          </a:lstStyle>
          <a:p>
            <a:r>
              <a:rPr lang="hu-HU"/>
              <a:t>Kép beszúrásához kattintson az ikonra</a:t>
            </a:r>
            <a:endParaRPr lang="en-US" dirty="0"/>
          </a:p>
        </p:txBody>
      </p:sp>
      <p:sp>
        <p:nvSpPr>
          <p:cNvPr id="4" name="Text Placeholder 3"/>
          <p:cNvSpPr>
            <a:spLocks noGrp="1"/>
          </p:cNvSpPr>
          <p:nvPr>
            <p:ph type="body" sz="half" idx="2"/>
          </p:nvPr>
        </p:nvSpPr>
        <p:spPr>
          <a:xfrm>
            <a:off x="396713" y="1080135"/>
            <a:ext cx="1857572" cy="2001084"/>
          </a:xfrm>
        </p:spPr>
        <p:txBody>
          <a:bodyPr/>
          <a:lstStyle>
            <a:lvl1pPr marL="0" indent="0">
              <a:buNone/>
              <a:defRPr sz="756"/>
            </a:lvl1pPr>
            <a:lvl2pPr marL="215981" indent="0">
              <a:buNone/>
              <a:defRPr sz="661"/>
            </a:lvl2pPr>
            <a:lvl3pPr marL="431963" indent="0">
              <a:buNone/>
              <a:defRPr sz="567"/>
            </a:lvl3pPr>
            <a:lvl4pPr marL="647944" indent="0">
              <a:buNone/>
              <a:defRPr sz="472"/>
            </a:lvl4pPr>
            <a:lvl5pPr marL="863925" indent="0">
              <a:buNone/>
              <a:defRPr sz="472"/>
            </a:lvl5pPr>
            <a:lvl6pPr marL="1079906" indent="0">
              <a:buNone/>
              <a:defRPr sz="472"/>
            </a:lvl6pPr>
            <a:lvl7pPr marL="1295888" indent="0">
              <a:buNone/>
              <a:defRPr sz="472"/>
            </a:lvl7pPr>
            <a:lvl8pPr marL="1511869" indent="0">
              <a:buNone/>
              <a:defRPr sz="472"/>
            </a:lvl8pPr>
            <a:lvl9pPr marL="1727850" indent="0">
              <a:buNone/>
              <a:defRPr sz="472"/>
            </a:lvl9pPr>
          </a:lstStyle>
          <a:p>
            <a:pPr lvl="0"/>
            <a:r>
              <a:rPr lang="hu-HU"/>
              <a:t>Mintaszöveg szerkesztése</a:t>
            </a:r>
          </a:p>
        </p:txBody>
      </p:sp>
      <p:sp>
        <p:nvSpPr>
          <p:cNvPr id="5" name="Date Placeholder 4"/>
          <p:cNvSpPr>
            <a:spLocks noGrp="1"/>
          </p:cNvSpPr>
          <p:nvPr>
            <p:ph type="dt" sz="half" idx="10"/>
          </p:nvPr>
        </p:nvSpPr>
        <p:spPr/>
        <p:txBody>
          <a:bodyPr/>
          <a:lstStyle/>
          <a:p>
            <a:fld id="{683AC339-A22F-428C-A91F-85EAA981A9C4}" type="datetimeFigureOut">
              <a:rPr lang="hu-HU" smtClean="0"/>
              <a:t>2025. 04. 27.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4A00040-0543-48C1-A126-A3D78BF26468}" type="slidenum">
              <a:rPr lang="hu-HU" smtClean="0"/>
              <a:t>‹#›</a:t>
            </a:fld>
            <a:endParaRPr lang="hu-HU"/>
          </a:p>
        </p:txBody>
      </p:sp>
    </p:spTree>
    <p:extLst>
      <p:ext uri="{BB962C8B-B14F-4D97-AF65-F5344CB8AC3E}">
        <p14:creationId xmlns:p14="http://schemas.microsoft.com/office/powerpoint/2010/main" val="50708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962" y="191691"/>
            <a:ext cx="4967526" cy="695921"/>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395962" y="958453"/>
            <a:ext cx="4967526" cy="2284452"/>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395962" y="3337084"/>
            <a:ext cx="1295876" cy="191691"/>
          </a:xfrm>
          <a:prstGeom prst="rect">
            <a:avLst/>
          </a:prstGeom>
        </p:spPr>
        <p:txBody>
          <a:bodyPr vert="horz" lIns="91440" tIns="45720" rIns="91440" bIns="45720" rtlCol="0" anchor="ctr"/>
          <a:lstStyle>
            <a:lvl1pPr algn="l">
              <a:defRPr sz="567">
                <a:solidFill>
                  <a:schemeClr val="tx1">
                    <a:shade val="82000"/>
                  </a:schemeClr>
                </a:solidFill>
              </a:defRPr>
            </a:lvl1pPr>
          </a:lstStyle>
          <a:p>
            <a:fld id="{683AC339-A22F-428C-A91F-85EAA981A9C4}" type="datetimeFigureOut">
              <a:rPr lang="hu-HU" smtClean="0"/>
              <a:t>2025. 04. 27.</a:t>
            </a:fld>
            <a:endParaRPr lang="hu-HU"/>
          </a:p>
        </p:txBody>
      </p:sp>
      <p:sp>
        <p:nvSpPr>
          <p:cNvPr id="5" name="Footer Placeholder 4"/>
          <p:cNvSpPr>
            <a:spLocks noGrp="1"/>
          </p:cNvSpPr>
          <p:nvPr>
            <p:ph type="ftr" sz="quarter" idx="3"/>
          </p:nvPr>
        </p:nvSpPr>
        <p:spPr>
          <a:xfrm>
            <a:off x="1907818" y="3337084"/>
            <a:ext cx="1943814" cy="191691"/>
          </a:xfrm>
          <a:prstGeom prst="rect">
            <a:avLst/>
          </a:prstGeom>
        </p:spPr>
        <p:txBody>
          <a:bodyPr vert="horz" lIns="91440" tIns="45720" rIns="91440" bIns="45720" rtlCol="0" anchor="ctr"/>
          <a:lstStyle>
            <a:lvl1pPr algn="ctr">
              <a:defRPr sz="567">
                <a:solidFill>
                  <a:schemeClr val="tx1">
                    <a:shade val="82000"/>
                  </a:schemeClr>
                </a:solidFill>
              </a:defRPr>
            </a:lvl1pPr>
          </a:lstStyle>
          <a:p>
            <a:endParaRPr lang="hu-HU"/>
          </a:p>
        </p:txBody>
      </p:sp>
      <p:sp>
        <p:nvSpPr>
          <p:cNvPr id="6" name="Slide Number Placeholder 5"/>
          <p:cNvSpPr>
            <a:spLocks noGrp="1"/>
          </p:cNvSpPr>
          <p:nvPr>
            <p:ph type="sldNum" sz="quarter" idx="4"/>
          </p:nvPr>
        </p:nvSpPr>
        <p:spPr>
          <a:xfrm>
            <a:off x="4067612" y="3337084"/>
            <a:ext cx="1295876" cy="191691"/>
          </a:xfrm>
          <a:prstGeom prst="rect">
            <a:avLst/>
          </a:prstGeom>
        </p:spPr>
        <p:txBody>
          <a:bodyPr vert="horz" lIns="91440" tIns="45720" rIns="91440" bIns="45720" rtlCol="0" anchor="ctr"/>
          <a:lstStyle>
            <a:lvl1pPr algn="r">
              <a:defRPr sz="567">
                <a:solidFill>
                  <a:schemeClr val="tx1">
                    <a:shade val="82000"/>
                  </a:schemeClr>
                </a:solidFill>
              </a:defRPr>
            </a:lvl1pPr>
          </a:lstStyle>
          <a:p>
            <a:fld id="{D4A00040-0543-48C1-A126-A3D78BF26468}" type="slidenum">
              <a:rPr lang="hu-HU" smtClean="0"/>
              <a:t>‹#›</a:t>
            </a:fld>
            <a:endParaRPr lang="hu-HU"/>
          </a:p>
        </p:txBody>
      </p:sp>
    </p:spTree>
    <p:extLst>
      <p:ext uri="{BB962C8B-B14F-4D97-AF65-F5344CB8AC3E}">
        <p14:creationId xmlns:p14="http://schemas.microsoft.com/office/powerpoint/2010/main" val="354347313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31963" rtl="0" eaLnBrk="1" latinLnBrk="0" hangingPunct="1">
        <a:lnSpc>
          <a:spcPct val="90000"/>
        </a:lnSpc>
        <a:spcBef>
          <a:spcPct val="0"/>
        </a:spcBef>
        <a:buNone/>
        <a:defRPr sz="2079" kern="1200">
          <a:solidFill>
            <a:schemeClr val="tx1"/>
          </a:solidFill>
          <a:latin typeface="+mj-lt"/>
          <a:ea typeface="+mj-ea"/>
          <a:cs typeface="+mj-cs"/>
        </a:defRPr>
      </a:lvl1pPr>
    </p:titleStyle>
    <p:bodyStyle>
      <a:lvl1pPr marL="107991" indent="-107991" algn="l" defTabSz="431963" rtl="0" eaLnBrk="1" latinLnBrk="0" hangingPunct="1">
        <a:lnSpc>
          <a:spcPct val="90000"/>
        </a:lnSpc>
        <a:spcBef>
          <a:spcPts val="472"/>
        </a:spcBef>
        <a:buFont typeface="Arial" panose="020B0604020202020204" pitchFamily="34" charset="0"/>
        <a:buChar char="•"/>
        <a:defRPr sz="1323" kern="1200">
          <a:solidFill>
            <a:schemeClr val="tx1"/>
          </a:solidFill>
          <a:latin typeface="+mn-lt"/>
          <a:ea typeface="+mn-ea"/>
          <a:cs typeface="+mn-cs"/>
        </a:defRPr>
      </a:lvl1pPr>
      <a:lvl2pPr marL="323972" indent="-107991" algn="l" defTabSz="431963" rtl="0" eaLnBrk="1" latinLnBrk="0" hangingPunct="1">
        <a:lnSpc>
          <a:spcPct val="90000"/>
        </a:lnSpc>
        <a:spcBef>
          <a:spcPts val="236"/>
        </a:spcBef>
        <a:buFont typeface="Arial" panose="020B0604020202020204" pitchFamily="34" charset="0"/>
        <a:buChar char="•"/>
        <a:defRPr sz="1134" kern="1200">
          <a:solidFill>
            <a:schemeClr val="tx1"/>
          </a:solidFill>
          <a:latin typeface="+mn-lt"/>
          <a:ea typeface="+mn-ea"/>
          <a:cs typeface="+mn-cs"/>
        </a:defRPr>
      </a:lvl2pPr>
      <a:lvl3pPr marL="539953" indent="-107991" algn="l" defTabSz="431963" rtl="0" eaLnBrk="1" latinLnBrk="0" hangingPunct="1">
        <a:lnSpc>
          <a:spcPct val="90000"/>
        </a:lnSpc>
        <a:spcBef>
          <a:spcPts val="236"/>
        </a:spcBef>
        <a:buFont typeface="Arial" panose="020B0604020202020204" pitchFamily="34" charset="0"/>
        <a:buChar char="•"/>
        <a:defRPr sz="945" kern="1200">
          <a:solidFill>
            <a:schemeClr val="tx1"/>
          </a:solidFill>
          <a:latin typeface="+mn-lt"/>
          <a:ea typeface="+mn-ea"/>
          <a:cs typeface="+mn-cs"/>
        </a:defRPr>
      </a:lvl3pPr>
      <a:lvl4pPr marL="755934" indent="-107991" algn="l" defTabSz="431963" rtl="0" eaLnBrk="1" latinLnBrk="0" hangingPunct="1">
        <a:lnSpc>
          <a:spcPct val="90000"/>
        </a:lnSpc>
        <a:spcBef>
          <a:spcPts val="236"/>
        </a:spcBef>
        <a:buFont typeface="Arial" panose="020B0604020202020204" pitchFamily="34" charset="0"/>
        <a:buChar char="•"/>
        <a:defRPr sz="850" kern="1200">
          <a:solidFill>
            <a:schemeClr val="tx1"/>
          </a:solidFill>
          <a:latin typeface="+mn-lt"/>
          <a:ea typeface="+mn-ea"/>
          <a:cs typeface="+mn-cs"/>
        </a:defRPr>
      </a:lvl4pPr>
      <a:lvl5pPr marL="971916" indent="-107991" algn="l" defTabSz="431963" rtl="0" eaLnBrk="1" latinLnBrk="0" hangingPunct="1">
        <a:lnSpc>
          <a:spcPct val="90000"/>
        </a:lnSpc>
        <a:spcBef>
          <a:spcPts val="236"/>
        </a:spcBef>
        <a:buFont typeface="Arial" panose="020B0604020202020204" pitchFamily="34" charset="0"/>
        <a:buChar char="•"/>
        <a:defRPr sz="850" kern="1200">
          <a:solidFill>
            <a:schemeClr val="tx1"/>
          </a:solidFill>
          <a:latin typeface="+mn-lt"/>
          <a:ea typeface="+mn-ea"/>
          <a:cs typeface="+mn-cs"/>
        </a:defRPr>
      </a:lvl5pPr>
      <a:lvl6pPr marL="1187897" indent="-107991" algn="l" defTabSz="431963" rtl="0" eaLnBrk="1" latinLnBrk="0" hangingPunct="1">
        <a:lnSpc>
          <a:spcPct val="90000"/>
        </a:lnSpc>
        <a:spcBef>
          <a:spcPts val="236"/>
        </a:spcBef>
        <a:buFont typeface="Arial" panose="020B0604020202020204" pitchFamily="34" charset="0"/>
        <a:buChar char="•"/>
        <a:defRPr sz="850" kern="1200">
          <a:solidFill>
            <a:schemeClr val="tx1"/>
          </a:solidFill>
          <a:latin typeface="+mn-lt"/>
          <a:ea typeface="+mn-ea"/>
          <a:cs typeface="+mn-cs"/>
        </a:defRPr>
      </a:lvl6pPr>
      <a:lvl7pPr marL="1403878" indent="-107991" algn="l" defTabSz="431963" rtl="0" eaLnBrk="1" latinLnBrk="0" hangingPunct="1">
        <a:lnSpc>
          <a:spcPct val="90000"/>
        </a:lnSpc>
        <a:spcBef>
          <a:spcPts val="236"/>
        </a:spcBef>
        <a:buFont typeface="Arial" panose="020B0604020202020204" pitchFamily="34" charset="0"/>
        <a:buChar char="•"/>
        <a:defRPr sz="850" kern="1200">
          <a:solidFill>
            <a:schemeClr val="tx1"/>
          </a:solidFill>
          <a:latin typeface="+mn-lt"/>
          <a:ea typeface="+mn-ea"/>
          <a:cs typeface="+mn-cs"/>
        </a:defRPr>
      </a:lvl7pPr>
      <a:lvl8pPr marL="1619860" indent="-107991" algn="l" defTabSz="431963" rtl="0" eaLnBrk="1" latinLnBrk="0" hangingPunct="1">
        <a:lnSpc>
          <a:spcPct val="90000"/>
        </a:lnSpc>
        <a:spcBef>
          <a:spcPts val="236"/>
        </a:spcBef>
        <a:buFont typeface="Arial" panose="020B0604020202020204" pitchFamily="34" charset="0"/>
        <a:buChar char="•"/>
        <a:defRPr sz="850" kern="1200">
          <a:solidFill>
            <a:schemeClr val="tx1"/>
          </a:solidFill>
          <a:latin typeface="+mn-lt"/>
          <a:ea typeface="+mn-ea"/>
          <a:cs typeface="+mn-cs"/>
        </a:defRPr>
      </a:lvl8pPr>
      <a:lvl9pPr marL="1835841" indent="-107991" algn="l" defTabSz="431963" rtl="0" eaLnBrk="1" latinLnBrk="0" hangingPunct="1">
        <a:lnSpc>
          <a:spcPct val="90000"/>
        </a:lnSpc>
        <a:spcBef>
          <a:spcPts val="236"/>
        </a:spcBef>
        <a:buFont typeface="Arial" panose="020B0604020202020204" pitchFamily="34" charset="0"/>
        <a:buChar char="•"/>
        <a:defRPr sz="850" kern="1200">
          <a:solidFill>
            <a:schemeClr val="tx1"/>
          </a:solidFill>
          <a:latin typeface="+mn-lt"/>
          <a:ea typeface="+mn-ea"/>
          <a:cs typeface="+mn-cs"/>
        </a:defRPr>
      </a:lvl9pPr>
    </p:bodyStyle>
    <p:otherStyle>
      <a:defPPr>
        <a:defRPr lang="en-US"/>
      </a:defPPr>
      <a:lvl1pPr marL="0" algn="l" defTabSz="431963" rtl="0" eaLnBrk="1" latinLnBrk="0" hangingPunct="1">
        <a:defRPr sz="850" kern="1200">
          <a:solidFill>
            <a:schemeClr val="tx1"/>
          </a:solidFill>
          <a:latin typeface="+mn-lt"/>
          <a:ea typeface="+mn-ea"/>
          <a:cs typeface="+mn-cs"/>
        </a:defRPr>
      </a:lvl1pPr>
      <a:lvl2pPr marL="215981" algn="l" defTabSz="431963" rtl="0" eaLnBrk="1" latinLnBrk="0" hangingPunct="1">
        <a:defRPr sz="850" kern="1200">
          <a:solidFill>
            <a:schemeClr val="tx1"/>
          </a:solidFill>
          <a:latin typeface="+mn-lt"/>
          <a:ea typeface="+mn-ea"/>
          <a:cs typeface="+mn-cs"/>
        </a:defRPr>
      </a:lvl2pPr>
      <a:lvl3pPr marL="431963" algn="l" defTabSz="431963" rtl="0" eaLnBrk="1" latinLnBrk="0" hangingPunct="1">
        <a:defRPr sz="850" kern="1200">
          <a:solidFill>
            <a:schemeClr val="tx1"/>
          </a:solidFill>
          <a:latin typeface="+mn-lt"/>
          <a:ea typeface="+mn-ea"/>
          <a:cs typeface="+mn-cs"/>
        </a:defRPr>
      </a:lvl3pPr>
      <a:lvl4pPr marL="647944" algn="l" defTabSz="431963" rtl="0" eaLnBrk="1" latinLnBrk="0" hangingPunct="1">
        <a:defRPr sz="850" kern="1200">
          <a:solidFill>
            <a:schemeClr val="tx1"/>
          </a:solidFill>
          <a:latin typeface="+mn-lt"/>
          <a:ea typeface="+mn-ea"/>
          <a:cs typeface="+mn-cs"/>
        </a:defRPr>
      </a:lvl4pPr>
      <a:lvl5pPr marL="863925" algn="l" defTabSz="431963" rtl="0" eaLnBrk="1" latinLnBrk="0" hangingPunct="1">
        <a:defRPr sz="850" kern="1200">
          <a:solidFill>
            <a:schemeClr val="tx1"/>
          </a:solidFill>
          <a:latin typeface="+mn-lt"/>
          <a:ea typeface="+mn-ea"/>
          <a:cs typeface="+mn-cs"/>
        </a:defRPr>
      </a:lvl5pPr>
      <a:lvl6pPr marL="1079906" algn="l" defTabSz="431963" rtl="0" eaLnBrk="1" latinLnBrk="0" hangingPunct="1">
        <a:defRPr sz="850" kern="1200">
          <a:solidFill>
            <a:schemeClr val="tx1"/>
          </a:solidFill>
          <a:latin typeface="+mn-lt"/>
          <a:ea typeface="+mn-ea"/>
          <a:cs typeface="+mn-cs"/>
        </a:defRPr>
      </a:lvl6pPr>
      <a:lvl7pPr marL="1295888" algn="l" defTabSz="431963" rtl="0" eaLnBrk="1" latinLnBrk="0" hangingPunct="1">
        <a:defRPr sz="850" kern="1200">
          <a:solidFill>
            <a:schemeClr val="tx1"/>
          </a:solidFill>
          <a:latin typeface="+mn-lt"/>
          <a:ea typeface="+mn-ea"/>
          <a:cs typeface="+mn-cs"/>
        </a:defRPr>
      </a:lvl7pPr>
      <a:lvl8pPr marL="1511869" algn="l" defTabSz="431963" rtl="0" eaLnBrk="1" latinLnBrk="0" hangingPunct="1">
        <a:defRPr sz="850" kern="1200">
          <a:solidFill>
            <a:schemeClr val="tx1"/>
          </a:solidFill>
          <a:latin typeface="+mn-lt"/>
          <a:ea typeface="+mn-ea"/>
          <a:cs typeface="+mn-cs"/>
        </a:defRPr>
      </a:lvl8pPr>
      <a:lvl9pPr marL="1727850" algn="l" defTabSz="431963" rtl="0" eaLnBrk="1" latinLnBrk="0" hangingPunct="1">
        <a:defRPr sz="8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Szövegdoboz 1">
            <a:extLst>
              <a:ext uri="{FF2B5EF4-FFF2-40B4-BE49-F238E27FC236}">
                <a16:creationId xmlns:a16="http://schemas.microsoft.com/office/drawing/2014/main" id="{770C2690-9CA8-A31E-7C57-B2A4A4903DDA}"/>
              </a:ext>
            </a:extLst>
          </p:cNvPr>
          <p:cNvSpPr txBox="1"/>
          <p:nvPr/>
        </p:nvSpPr>
        <p:spPr>
          <a:xfrm>
            <a:off x="281043" y="-56850"/>
            <a:ext cx="5197365" cy="523220"/>
          </a:xfrm>
          <a:prstGeom prst="rect">
            <a:avLst/>
          </a:prstGeom>
          <a:noFill/>
        </p:spPr>
        <p:txBody>
          <a:bodyPr wrap="square" rtlCol="0">
            <a:spAutoFit/>
          </a:bodyPr>
          <a:lstStyle/>
          <a:p>
            <a:pPr algn="ctr"/>
            <a:r>
              <a:rPr lang="en-US" sz="1400" b="1" i="0" dirty="0">
                <a:effectLst/>
                <a:latin typeface="Times New Roman" panose="02020603050405020304" pitchFamily="18" charset="0"/>
                <a:cs typeface="Times New Roman" panose="02020603050405020304" pitchFamily="18" charset="0"/>
              </a:rPr>
              <a:t>The Impact of Solar Flares on the Ionosphere During Geomagnetically Quiet Periods</a:t>
            </a:r>
            <a:endParaRPr lang="hu-HU" sz="1400" b="1" dirty="0">
              <a:latin typeface="Times New Roman" panose="02020603050405020304" pitchFamily="18" charset="0"/>
              <a:cs typeface="Times New Roman" panose="02020603050405020304" pitchFamily="18" charset="0"/>
            </a:endParaRPr>
          </a:p>
        </p:txBody>
      </p:sp>
      <p:pic>
        <p:nvPicPr>
          <p:cNvPr id="1026" name="Picture 2" descr="HUN-REN Központ">
            <a:extLst>
              <a:ext uri="{FF2B5EF4-FFF2-40B4-BE49-F238E27FC236}">
                <a16:creationId xmlns:a16="http://schemas.microsoft.com/office/drawing/2014/main" id="{27E488A2-2345-10A8-CC2C-10908A1EF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9520" cy="4095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ötvös Loránd University (ELTE) | HunEducation">
            <a:extLst>
              <a:ext uri="{FF2B5EF4-FFF2-40B4-BE49-F238E27FC236}">
                <a16:creationId xmlns:a16="http://schemas.microsoft.com/office/drawing/2014/main" id="{9D6C1EF2-55BB-B440-E7AC-86A0FA99D8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9930" y="0"/>
            <a:ext cx="409520" cy="40952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Szövegdoboz 2">
                <a:extLst>
                  <a:ext uri="{FF2B5EF4-FFF2-40B4-BE49-F238E27FC236}">
                    <a16:creationId xmlns:a16="http://schemas.microsoft.com/office/drawing/2014/main" id="{9F84A4EF-5C5E-15BD-EB46-9C785BFAF9E7}"/>
                  </a:ext>
                </a:extLst>
              </p:cNvPr>
              <p:cNvSpPr txBox="1"/>
              <p:nvPr/>
            </p:nvSpPr>
            <p:spPr>
              <a:xfrm>
                <a:off x="1090339" y="409520"/>
                <a:ext cx="3578772" cy="200055"/>
              </a:xfrm>
              <a:prstGeom prst="rect">
                <a:avLst/>
              </a:prstGeom>
              <a:noFill/>
            </p:spPr>
            <p:txBody>
              <a:bodyPr wrap="square" rtlCol="0">
                <a:spAutoFit/>
              </a:bodyPr>
              <a:lstStyle/>
              <a:p>
                <a:pPr algn="ctr"/>
                <a14:m>
                  <m:oMath xmlns:m="http://schemas.openxmlformats.org/officeDocument/2006/math">
                    <m:sSup>
                      <m:sSupPr>
                        <m:ctrlPr>
                          <a:rPr lang="hu-HU" sz="700" i="1" smtClean="0">
                            <a:latin typeface="Cambria Math" panose="02040503050406030204" pitchFamily="18" charset="0"/>
                          </a:rPr>
                        </m:ctrlPr>
                      </m:sSupPr>
                      <m:e>
                        <m:r>
                          <m:rPr>
                            <m:nor/>
                          </m:rPr>
                          <a:rPr lang="hu-HU" sz="700" dirty="0">
                            <a:latin typeface="Times New Roman" panose="02020603050405020304" pitchFamily="18" charset="0"/>
                            <a:cs typeface="Times New Roman" panose="02020603050405020304" pitchFamily="18" charset="0"/>
                          </a:rPr>
                          <m:t>J</m:t>
                        </m:r>
                        <m:r>
                          <m:rPr>
                            <m:nor/>
                          </m:rPr>
                          <a:rPr lang="hu-HU" sz="700" dirty="0">
                            <a:latin typeface="Times New Roman" panose="02020603050405020304" pitchFamily="18" charset="0"/>
                            <a:cs typeface="Times New Roman" panose="02020603050405020304" pitchFamily="18" charset="0"/>
                          </a:rPr>
                          <m:t>ú</m:t>
                        </m:r>
                        <m:r>
                          <m:rPr>
                            <m:nor/>
                          </m:rPr>
                          <a:rPr lang="hu-HU" sz="700" dirty="0">
                            <a:latin typeface="Times New Roman" panose="02020603050405020304" pitchFamily="18" charset="0"/>
                            <a:cs typeface="Times New Roman" panose="02020603050405020304" pitchFamily="18" charset="0"/>
                          </a:rPr>
                          <m:t>lia</m:t>
                        </m:r>
                        <m:r>
                          <m:rPr>
                            <m:nor/>
                          </m:rPr>
                          <a:rPr lang="hu-HU" sz="700" dirty="0">
                            <a:latin typeface="Times New Roman" panose="02020603050405020304" pitchFamily="18" charset="0"/>
                            <a:cs typeface="Times New Roman" panose="02020603050405020304" pitchFamily="18" charset="0"/>
                          </a:rPr>
                          <m:t> </m:t>
                        </m:r>
                        <m:r>
                          <m:rPr>
                            <m:nor/>
                          </m:rPr>
                          <a:rPr lang="hu-HU" sz="700" dirty="0">
                            <a:latin typeface="Times New Roman" panose="02020603050405020304" pitchFamily="18" charset="0"/>
                            <a:cs typeface="Times New Roman" panose="02020603050405020304" pitchFamily="18" charset="0"/>
                          </a:rPr>
                          <m:t>Erdey</m:t>
                        </m:r>
                      </m:e>
                      <m:sup>
                        <m:r>
                          <a:rPr lang="hu-HU" sz="700" b="0" i="1" smtClean="0">
                            <a:latin typeface="Cambria Math" panose="02040503050406030204" pitchFamily="18" charset="0"/>
                          </a:rPr>
                          <m:t>1,2</m:t>
                        </m:r>
                      </m:sup>
                    </m:sSup>
                  </m:oMath>
                </a14:m>
                <a:r>
                  <a:rPr lang="hu-HU" sz="7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hu-HU" sz="700" i="1" smtClean="0">
                            <a:latin typeface="Cambria Math" panose="02040503050406030204" pitchFamily="18" charset="0"/>
                          </a:rPr>
                        </m:ctrlPr>
                      </m:sSupPr>
                      <m:e>
                        <m:r>
                          <m:rPr>
                            <m:sty m:val="p"/>
                          </m:rPr>
                          <a:rPr lang="hu-HU" sz="700" b="0" i="0" smtClean="0">
                            <a:latin typeface="Cambria Math" panose="02040503050406030204" pitchFamily="18" charset="0"/>
                          </a:rPr>
                          <m:t>Veronika</m:t>
                        </m:r>
                        <m:r>
                          <a:rPr lang="hu-HU" sz="700" b="0" i="0" smtClean="0">
                            <a:latin typeface="Cambria Math" panose="02040503050406030204" pitchFamily="18" charset="0"/>
                          </a:rPr>
                          <m:t> </m:t>
                        </m:r>
                        <m:r>
                          <m:rPr>
                            <m:sty m:val="p"/>
                          </m:rPr>
                          <a:rPr lang="hu-HU" sz="700" b="0" i="0" smtClean="0">
                            <a:latin typeface="Cambria Math" panose="02040503050406030204" pitchFamily="18" charset="0"/>
                          </a:rPr>
                          <m:t>Barta</m:t>
                        </m:r>
                      </m:e>
                      <m:sup>
                        <m:r>
                          <a:rPr lang="hu-HU" sz="700" b="0" i="1" smtClean="0">
                            <a:latin typeface="Cambria Math" panose="02040503050406030204" pitchFamily="18" charset="0"/>
                          </a:rPr>
                          <m:t>2</m:t>
                        </m:r>
                      </m:sup>
                    </m:sSup>
                    <m:r>
                      <a:rPr lang="hu-HU" sz="700" b="0" i="1" smtClean="0">
                        <a:latin typeface="Cambria Math" panose="02040503050406030204" pitchFamily="18" charset="0"/>
                      </a:rPr>
                      <m:t>,</m:t>
                    </m:r>
                  </m:oMath>
                </a14:m>
                <a:r>
                  <a:rPr lang="hu-HU" sz="7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hu-HU" sz="700" i="1" dirty="0" smtClean="0">
                            <a:latin typeface="Cambria Math" panose="02040503050406030204" pitchFamily="18" charset="0"/>
                          </a:rPr>
                        </m:ctrlPr>
                      </m:sSupPr>
                      <m:e>
                        <m:r>
                          <m:rPr>
                            <m:sty m:val="p"/>
                          </m:rPr>
                          <a:rPr lang="hu-HU" sz="700" b="0" i="0" dirty="0" smtClean="0">
                            <a:latin typeface="Cambria Math" panose="02040503050406030204" pitchFamily="18" charset="0"/>
                          </a:rPr>
                          <m:t>Attila</m:t>
                        </m:r>
                        <m:r>
                          <a:rPr lang="hu-HU" sz="700" b="0" i="0" dirty="0" smtClean="0">
                            <a:latin typeface="Cambria Math" panose="02040503050406030204" pitchFamily="18" charset="0"/>
                          </a:rPr>
                          <m:t> </m:t>
                        </m:r>
                        <m:r>
                          <m:rPr>
                            <m:sty m:val="p"/>
                          </m:rPr>
                          <a:rPr lang="hu-HU" sz="700" b="0" i="0" dirty="0" smtClean="0">
                            <a:latin typeface="Cambria Math" panose="02040503050406030204" pitchFamily="18" charset="0"/>
                          </a:rPr>
                          <m:t>Buz</m:t>
                        </m:r>
                        <m:r>
                          <a:rPr lang="hu-HU" sz="700" b="0" i="0" dirty="0" smtClean="0">
                            <a:latin typeface="Cambria Math" panose="02040503050406030204" pitchFamily="18" charset="0"/>
                          </a:rPr>
                          <m:t>á</m:t>
                        </m:r>
                        <m:r>
                          <m:rPr>
                            <m:sty m:val="p"/>
                          </m:rPr>
                          <a:rPr lang="hu-HU" sz="700" b="0" i="0" dirty="0" smtClean="0">
                            <a:latin typeface="Cambria Math" panose="02040503050406030204" pitchFamily="18" charset="0"/>
                          </a:rPr>
                          <m:t>s</m:t>
                        </m:r>
                      </m:e>
                      <m:sup>
                        <m:r>
                          <a:rPr lang="hu-HU" sz="700" b="0" i="1" dirty="0" smtClean="0">
                            <a:latin typeface="Cambria Math" panose="02040503050406030204" pitchFamily="18" charset="0"/>
                          </a:rPr>
                          <m:t>2</m:t>
                        </m:r>
                      </m:sup>
                    </m:sSup>
                  </m:oMath>
                </a14:m>
                <a:endParaRPr lang="hu-HU" sz="700" dirty="0">
                  <a:latin typeface="Times New Roman" panose="02020603050405020304" pitchFamily="18" charset="0"/>
                  <a:cs typeface="Times New Roman" panose="02020603050405020304" pitchFamily="18" charset="0"/>
                </a:endParaRPr>
              </a:p>
            </p:txBody>
          </p:sp>
        </mc:Choice>
        <mc:Fallback xmlns="">
          <p:sp>
            <p:nvSpPr>
              <p:cNvPr id="3" name="Szövegdoboz 2">
                <a:extLst>
                  <a:ext uri="{FF2B5EF4-FFF2-40B4-BE49-F238E27FC236}">
                    <a16:creationId xmlns:a16="http://schemas.microsoft.com/office/drawing/2014/main" id="{9F84A4EF-5C5E-15BD-EB46-9C785BFAF9E7}"/>
                  </a:ext>
                </a:extLst>
              </p:cNvPr>
              <p:cNvSpPr txBox="1">
                <a:spLocks noRot="1" noChangeAspect="1" noMove="1" noResize="1" noEditPoints="1" noAdjustHandles="1" noChangeArrowheads="1" noChangeShapeType="1" noTextEdit="1"/>
              </p:cNvSpPr>
              <p:nvPr/>
            </p:nvSpPr>
            <p:spPr>
              <a:xfrm>
                <a:off x="1090339" y="409520"/>
                <a:ext cx="3578772" cy="200055"/>
              </a:xfrm>
              <a:prstGeom prst="rect">
                <a:avLst/>
              </a:prstGeom>
              <a:blipFill>
                <a:blip r:embed="rId5"/>
                <a:stretch>
                  <a:fillRect b="-303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3E202619-13E0-AAF9-BC21-45DE49DECFA3}"/>
                  </a:ext>
                </a:extLst>
              </p:cNvPr>
              <p:cNvSpPr txBox="1"/>
              <p:nvPr/>
            </p:nvSpPr>
            <p:spPr>
              <a:xfrm>
                <a:off x="257202" y="509547"/>
                <a:ext cx="5245045" cy="1933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600" b="0" i="1" u="none" strike="noStrike" baseline="0" smtClean="0">
                              <a:solidFill>
                                <a:schemeClr val="tx1"/>
                              </a:solidFill>
                              <a:latin typeface="Cambria Math" panose="02040503050406030204" pitchFamily="18" charset="0"/>
                            </a:rPr>
                          </m:ctrlPr>
                        </m:sSubPr>
                        <m:e>
                          <m:r>
                            <a:rPr lang="hu-HU" sz="600" b="0" i="0" u="none" strike="noStrike" baseline="0" smtClean="0">
                              <a:solidFill>
                                <a:schemeClr val="tx1"/>
                              </a:solidFill>
                              <a:latin typeface="Cambria Math" panose="02040503050406030204" pitchFamily="18" charset="0"/>
                            </a:rPr>
                            <m:t>1</m:t>
                          </m:r>
                        </m:e>
                        <m:sub>
                          <m:r>
                            <m:rPr>
                              <m:sty m:val="p"/>
                            </m:rPr>
                            <a:rPr lang="hu-HU" sz="600" b="0" i="0" u="none" strike="noStrike" baseline="0" smtClean="0">
                              <a:solidFill>
                                <a:schemeClr val="tx1"/>
                              </a:solidFill>
                              <a:latin typeface="Cambria Math" panose="02040503050406030204" pitchFamily="18" charset="0"/>
                            </a:rPr>
                            <m:t>ELTE</m:t>
                          </m:r>
                          <m:r>
                            <a:rPr lang="hu-HU" sz="600" b="0" i="0" u="none" strike="noStrike" baseline="0" smtClean="0">
                              <a:solidFill>
                                <a:schemeClr val="tx1"/>
                              </a:solidFill>
                              <a:latin typeface="Cambria Math" panose="02040503050406030204" pitchFamily="18" charset="0"/>
                            </a:rPr>
                            <m:t> </m:t>
                          </m:r>
                          <m:r>
                            <m:rPr>
                              <m:sty m:val="p"/>
                            </m:rPr>
                            <a:rPr lang="hu-HU" sz="600" b="0" i="0" u="none" strike="noStrike" baseline="0" smtClean="0">
                              <a:solidFill>
                                <a:schemeClr val="tx1"/>
                              </a:solidFill>
                              <a:latin typeface="Cambria Math" panose="02040503050406030204" pitchFamily="18" charset="0"/>
                            </a:rPr>
                            <m:t>E</m:t>
                          </m:r>
                          <m:r>
                            <a:rPr lang="hu-HU" sz="600" b="0" i="0" u="none" strike="noStrike" baseline="0" smtClean="0">
                              <a:solidFill>
                                <a:schemeClr val="tx1"/>
                              </a:solidFill>
                              <a:latin typeface="Cambria Math" panose="02040503050406030204" pitchFamily="18" charset="0"/>
                            </a:rPr>
                            <m:t>ö</m:t>
                          </m:r>
                          <m:r>
                            <m:rPr>
                              <m:sty m:val="p"/>
                            </m:rPr>
                            <a:rPr lang="hu-HU" sz="600" b="0" i="0" u="none" strike="noStrike" baseline="0" smtClean="0">
                              <a:solidFill>
                                <a:schemeClr val="tx1"/>
                              </a:solidFill>
                              <a:latin typeface="Cambria Math" panose="02040503050406030204" pitchFamily="18" charset="0"/>
                            </a:rPr>
                            <m:t>tv</m:t>
                          </m:r>
                          <m:r>
                            <a:rPr lang="hu-HU" sz="600" b="0" i="0" u="none" strike="noStrike" baseline="0" smtClean="0">
                              <a:solidFill>
                                <a:schemeClr val="tx1"/>
                              </a:solidFill>
                              <a:latin typeface="Cambria Math" panose="02040503050406030204" pitchFamily="18" charset="0"/>
                            </a:rPr>
                            <m:t>ö</m:t>
                          </m:r>
                          <m:r>
                            <m:rPr>
                              <m:sty m:val="p"/>
                            </m:rPr>
                            <a:rPr lang="hu-HU" sz="600" b="0" i="0" u="none" strike="noStrike" baseline="0" smtClean="0">
                              <a:solidFill>
                                <a:schemeClr val="tx1"/>
                              </a:solidFill>
                              <a:latin typeface="Cambria Math" panose="02040503050406030204" pitchFamily="18" charset="0"/>
                            </a:rPr>
                            <m:t>s</m:t>
                          </m:r>
                          <m:r>
                            <a:rPr lang="hu-HU" sz="600" b="0" i="0" u="none" strike="noStrike" baseline="0" smtClean="0">
                              <a:solidFill>
                                <a:schemeClr val="tx1"/>
                              </a:solidFill>
                              <a:latin typeface="Cambria Math" panose="02040503050406030204" pitchFamily="18" charset="0"/>
                            </a:rPr>
                            <m:t> </m:t>
                          </m:r>
                          <m:r>
                            <m:rPr>
                              <m:sty m:val="p"/>
                            </m:rPr>
                            <a:rPr lang="hu-HU" sz="600" b="0" i="0" u="none" strike="noStrike" baseline="0" smtClean="0">
                              <a:solidFill>
                                <a:schemeClr val="tx1"/>
                              </a:solidFill>
                              <a:latin typeface="Cambria Math" panose="02040503050406030204" pitchFamily="18" charset="0"/>
                            </a:rPr>
                            <m:t>Lor</m:t>
                          </m:r>
                          <m:r>
                            <a:rPr lang="hu-HU" sz="600" b="0" i="0" u="none" strike="noStrike" baseline="0" smtClean="0">
                              <a:solidFill>
                                <a:schemeClr val="tx1"/>
                              </a:solidFill>
                              <a:latin typeface="Cambria Math" panose="02040503050406030204" pitchFamily="18" charset="0"/>
                            </a:rPr>
                            <m:t>á</m:t>
                          </m:r>
                          <m:r>
                            <m:rPr>
                              <m:sty m:val="p"/>
                            </m:rPr>
                            <a:rPr lang="hu-HU" sz="600" b="0" i="0" u="none" strike="noStrike" baseline="0" smtClean="0">
                              <a:solidFill>
                                <a:schemeClr val="tx1"/>
                              </a:solidFill>
                              <a:latin typeface="Cambria Math" panose="02040503050406030204" pitchFamily="18" charset="0"/>
                            </a:rPr>
                            <m:t>nd</m:t>
                          </m:r>
                          <m:r>
                            <a:rPr lang="hu-HU" sz="600" b="0" i="0" u="none" strike="noStrike" baseline="0" smtClean="0">
                              <a:solidFill>
                                <a:schemeClr val="tx1"/>
                              </a:solidFill>
                              <a:latin typeface="Cambria Math" panose="02040503050406030204" pitchFamily="18" charset="0"/>
                            </a:rPr>
                            <m:t> </m:t>
                          </m:r>
                          <m:r>
                            <m:rPr>
                              <m:sty m:val="p"/>
                            </m:rPr>
                            <a:rPr lang="hu-HU" sz="600" b="0" i="0" u="none" strike="noStrike" baseline="0" smtClean="0">
                              <a:solidFill>
                                <a:schemeClr val="tx1"/>
                              </a:solidFill>
                              <a:latin typeface="Cambria Math" panose="02040503050406030204" pitchFamily="18" charset="0"/>
                            </a:rPr>
                            <m:t>Tudom</m:t>
                          </m:r>
                          <m:r>
                            <a:rPr lang="hu-HU" sz="600" b="0" i="0" u="none" strike="noStrike" baseline="0" smtClean="0">
                              <a:solidFill>
                                <a:schemeClr val="tx1"/>
                              </a:solidFill>
                              <a:latin typeface="Cambria Math" panose="02040503050406030204" pitchFamily="18" charset="0"/>
                            </a:rPr>
                            <m:t>á</m:t>
                          </m:r>
                          <m:r>
                            <m:rPr>
                              <m:sty m:val="p"/>
                            </m:rPr>
                            <a:rPr lang="hu-HU" sz="600" b="0" i="0" u="none" strike="noStrike" baseline="0" smtClean="0">
                              <a:solidFill>
                                <a:schemeClr val="tx1"/>
                              </a:solidFill>
                              <a:latin typeface="Cambria Math" panose="02040503050406030204" pitchFamily="18" charset="0"/>
                            </a:rPr>
                            <m:t>nyegyetem</m:t>
                          </m:r>
                          <m:r>
                            <a:rPr lang="hu-HU" sz="600" b="0" i="0" u="none" strike="noStrike" baseline="0" smtClean="0">
                              <a:solidFill>
                                <a:schemeClr val="tx1"/>
                              </a:solidFill>
                              <a:latin typeface="Cambria Math" panose="02040503050406030204" pitchFamily="18" charset="0"/>
                            </a:rPr>
                            <m:t>, </m:t>
                          </m:r>
                          <m:r>
                            <m:rPr>
                              <m:sty m:val="p"/>
                            </m:rPr>
                            <a:rPr lang="hu-HU" sz="600" b="0" i="0" u="none" strike="noStrike" baseline="0" smtClean="0">
                              <a:solidFill>
                                <a:schemeClr val="tx1"/>
                              </a:solidFill>
                              <a:latin typeface="Cambria Math" panose="02040503050406030204" pitchFamily="18" charset="0"/>
                            </a:rPr>
                            <m:t>Budapest</m:t>
                          </m:r>
                          <m:r>
                            <a:rPr lang="hu-HU" sz="600" b="0" i="0" u="none" strike="noStrike" baseline="0" smtClean="0">
                              <a:solidFill>
                                <a:schemeClr val="tx1"/>
                              </a:solidFill>
                              <a:latin typeface="Cambria Math" panose="02040503050406030204" pitchFamily="18" charset="0"/>
                            </a:rPr>
                            <m:t>, </m:t>
                          </m:r>
                          <m:r>
                            <m:rPr>
                              <m:sty m:val="p"/>
                            </m:rPr>
                            <a:rPr lang="hu-HU" sz="600" b="0" i="0" u="none" strike="noStrike" baseline="0" smtClean="0">
                              <a:solidFill>
                                <a:schemeClr val="tx1"/>
                              </a:solidFill>
                              <a:latin typeface="Cambria Math" panose="02040503050406030204" pitchFamily="18" charset="0"/>
                            </a:rPr>
                            <m:t>Hungary</m:t>
                          </m:r>
                          <m:r>
                            <a:rPr lang="hu-HU" sz="600" b="0" i="1" u="none" strike="noStrike" baseline="0" smtClean="0">
                              <a:solidFill>
                                <a:schemeClr val="tx1"/>
                              </a:solidFill>
                              <a:latin typeface="Cambria Math" panose="02040503050406030204" pitchFamily="18" charset="0"/>
                            </a:rPr>
                            <m:t>; </m:t>
                          </m:r>
                        </m:sub>
                      </m:sSub>
                      <m:sSub>
                        <m:sSubPr>
                          <m:ctrlPr>
                            <a:rPr lang="hu-HU" sz="600" i="1" smtClean="0">
                              <a:latin typeface="Cambria Math" panose="02040503050406030204" pitchFamily="18" charset="0"/>
                            </a:rPr>
                          </m:ctrlPr>
                        </m:sSubPr>
                        <m:e>
                          <m:r>
                            <a:rPr lang="hu-HU" sz="600" b="0" i="0" smtClean="0">
                              <a:latin typeface="Cambria Math" panose="02040503050406030204" pitchFamily="18" charset="0"/>
                            </a:rPr>
                            <m:t>2</m:t>
                          </m:r>
                        </m:e>
                        <m:sub>
                          <m:r>
                            <m:rPr>
                              <m:sty m:val="p"/>
                            </m:rPr>
                            <a:rPr lang="hu-HU" sz="600" b="0" i="0" smtClean="0">
                              <a:latin typeface="Cambria Math" panose="02040503050406030204" pitchFamily="18" charset="0"/>
                            </a:rPr>
                            <m:t>HUN</m:t>
                          </m:r>
                          <m:r>
                            <a:rPr lang="hu-HU" sz="600" b="0" i="0" smtClean="0">
                              <a:latin typeface="Cambria Math" panose="02040503050406030204" pitchFamily="18" charset="0"/>
                            </a:rPr>
                            <m:t>−</m:t>
                          </m:r>
                          <m:r>
                            <m:rPr>
                              <m:sty m:val="p"/>
                            </m:rPr>
                            <a:rPr lang="hu-HU" sz="600" b="0" i="0" smtClean="0">
                              <a:latin typeface="Cambria Math" panose="02040503050406030204" pitchFamily="18" charset="0"/>
                            </a:rPr>
                            <m:t>REN</m:t>
                          </m:r>
                          <m:r>
                            <a:rPr lang="hu-HU" sz="600" b="0" i="0" smtClean="0">
                              <a:latin typeface="Cambria Math" panose="02040503050406030204" pitchFamily="18" charset="0"/>
                            </a:rPr>
                            <m:t> </m:t>
                          </m:r>
                          <m:r>
                            <m:rPr>
                              <m:sty m:val="p"/>
                            </m:rPr>
                            <a:rPr lang="hu-HU" sz="600" b="0" i="0" smtClean="0">
                              <a:latin typeface="Cambria Math" panose="02040503050406030204" pitchFamily="18" charset="0"/>
                            </a:rPr>
                            <m:t>Institute</m:t>
                          </m:r>
                          <m:r>
                            <a:rPr lang="hu-HU" sz="600" b="0" i="0" smtClean="0">
                              <a:latin typeface="Cambria Math" panose="02040503050406030204" pitchFamily="18" charset="0"/>
                            </a:rPr>
                            <m:t> </m:t>
                          </m:r>
                          <m:r>
                            <m:rPr>
                              <m:sty m:val="p"/>
                            </m:rPr>
                            <a:rPr lang="hu-HU" sz="600" b="0" i="0" smtClean="0">
                              <a:latin typeface="Cambria Math" panose="02040503050406030204" pitchFamily="18" charset="0"/>
                            </a:rPr>
                            <m:t>of</m:t>
                          </m:r>
                          <m:r>
                            <a:rPr lang="hu-HU" sz="600" b="0" i="0" smtClean="0">
                              <a:latin typeface="Cambria Math" panose="02040503050406030204" pitchFamily="18" charset="0"/>
                            </a:rPr>
                            <m:t> </m:t>
                          </m:r>
                          <m:r>
                            <m:rPr>
                              <m:sty m:val="p"/>
                            </m:rPr>
                            <a:rPr lang="hu-HU" sz="600" b="0" i="0" smtClean="0">
                              <a:latin typeface="Cambria Math" panose="02040503050406030204" pitchFamily="18" charset="0"/>
                            </a:rPr>
                            <m:t>Earth</m:t>
                          </m:r>
                          <m:r>
                            <a:rPr lang="hu-HU" sz="600" b="0" i="0" smtClean="0">
                              <a:latin typeface="Cambria Math" panose="02040503050406030204" pitchFamily="18" charset="0"/>
                            </a:rPr>
                            <m:t> </m:t>
                          </m:r>
                          <m:r>
                            <m:rPr>
                              <m:sty m:val="p"/>
                            </m:rPr>
                            <a:rPr lang="hu-HU" sz="600" b="0" i="0" smtClean="0">
                              <a:latin typeface="Cambria Math" panose="02040503050406030204" pitchFamily="18" charset="0"/>
                            </a:rPr>
                            <m:t>Physics</m:t>
                          </m:r>
                          <m:r>
                            <a:rPr lang="hu-HU" sz="600" b="0" i="0" smtClean="0">
                              <a:latin typeface="Cambria Math" panose="02040503050406030204" pitchFamily="18" charset="0"/>
                            </a:rPr>
                            <m:t> </m:t>
                          </m:r>
                          <m:r>
                            <m:rPr>
                              <m:sty m:val="p"/>
                            </m:rPr>
                            <a:rPr lang="hu-HU" sz="600" b="0" i="0" smtClean="0">
                              <a:latin typeface="Cambria Math" panose="02040503050406030204" pitchFamily="18" charset="0"/>
                            </a:rPr>
                            <m:t>and</m:t>
                          </m:r>
                          <m:r>
                            <a:rPr lang="hu-HU" sz="600" b="0" i="0" smtClean="0">
                              <a:latin typeface="Cambria Math" panose="02040503050406030204" pitchFamily="18" charset="0"/>
                            </a:rPr>
                            <m:t> </m:t>
                          </m:r>
                          <m:r>
                            <m:rPr>
                              <m:sty m:val="p"/>
                            </m:rPr>
                            <a:rPr lang="hu-HU" sz="600" b="0" i="0" smtClean="0">
                              <a:latin typeface="Cambria Math" panose="02040503050406030204" pitchFamily="18" charset="0"/>
                            </a:rPr>
                            <m:t>Space</m:t>
                          </m:r>
                          <m:r>
                            <a:rPr lang="hu-HU" sz="600" b="0" i="0" smtClean="0">
                              <a:latin typeface="Cambria Math" panose="02040503050406030204" pitchFamily="18" charset="0"/>
                            </a:rPr>
                            <m:t> </m:t>
                          </m:r>
                          <m:r>
                            <m:rPr>
                              <m:sty m:val="p"/>
                            </m:rPr>
                            <a:rPr lang="hu-HU" sz="600" b="0" i="0" smtClean="0">
                              <a:latin typeface="Cambria Math" panose="02040503050406030204" pitchFamily="18" charset="0"/>
                            </a:rPr>
                            <m:t>Science</m:t>
                          </m:r>
                        </m:sub>
                      </m:sSub>
                    </m:oMath>
                  </m:oMathPara>
                </a14:m>
                <a:endParaRPr lang="hu-HU" sz="600" dirty="0">
                  <a:latin typeface="Times New Roman" panose="02020603050405020304" pitchFamily="18" charset="0"/>
                  <a:cs typeface="Times New Roman" panose="02020603050405020304" pitchFamily="18" charset="0"/>
                </a:endParaRPr>
              </a:p>
            </p:txBody>
          </p:sp>
        </mc:Choice>
        <mc:Fallback xmlns="">
          <p:sp>
            <p:nvSpPr>
              <p:cNvPr id="6" name="Szövegdoboz 5">
                <a:extLst>
                  <a:ext uri="{FF2B5EF4-FFF2-40B4-BE49-F238E27FC236}">
                    <a16:creationId xmlns:a16="http://schemas.microsoft.com/office/drawing/2014/main" id="{3E202619-13E0-AAF9-BC21-45DE49DECFA3}"/>
                  </a:ext>
                </a:extLst>
              </p:cNvPr>
              <p:cNvSpPr txBox="1">
                <a:spLocks noRot="1" noChangeAspect="1" noMove="1" noResize="1" noEditPoints="1" noAdjustHandles="1" noChangeArrowheads="1" noChangeShapeType="1" noTextEdit="1"/>
              </p:cNvSpPr>
              <p:nvPr/>
            </p:nvSpPr>
            <p:spPr>
              <a:xfrm>
                <a:off x="257202" y="509547"/>
                <a:ext cx="5245045" cy="193323"/>
              </a:xfrm>
              <a:prstGeom prst="rect">
                <a:avLst/>
              </a:prstGeom>
              <a:blipFill>
                <a:blip r:embed="rId6"/>
                <a:stretch>
                  <a:fillRect/>
                </a:stretch>
              </a:blipFill>
            </p:spPr>
            <p:txBody>
              <a:bodyPr/>
              <a:lstStyle/>
              <a:p>
                <a:r>
                  <a:rPr lang="hu-HU">
                    <a:noFill/>
                  </a:rPr>
                  <a:t> </a:t>
                </a:r>
              </a:p>
            </p:txBody>
          </p:sp>
        </mc:Fallback>
      </mc:AlternateContent>
      <p:sp>
        <p:nvSpPr>
          <p:cNvPr id="7" name="Szövegdoboz 6">
            <a:extLst>
              <a:ext uri="{FF2B5EF4-FFF2-40B4-BE49-F238E27FC236}">
                <a16:creationId xmlns:a16="http://schemas.microsoft.com/office/drawing/2014/main" id="{2FC0C582-CAF4-BECE-4DA2-F5AAB67EA4D9}"/>
              </a:ext>
            </a:extLst>
          </p:cNvPr>
          <p:cNvSpPr txBox="1"/>
          <p:nvPr/>
        </p:nvSpPr>
        <p:spPr>
          <a:xfrm>
            <a:off x="-5672" y="666553"/>
            <a:ext cx="1344078" cy="1246495"/>
          </a:xfrm>
          <a:prstGeom prst="rect">
            <a:avLst/>
          </a:prstGeom>
          <a:solidFill>
            <a:schemeClr val="tx1"/>
          </a:solidFill>
        </p:spPr>
        <p:txBody>
          <a:bodyPr wrap="square" rtlCol="0">
            <a:spAutoFit/>
          </a:bodyPr>
          <a:lstStyle/>
          <a:p>
            <a:r>
              <a:rPr lang="hu-HU" sz="300" b="1" dirty="0">
                <a:solidFill>
                  <a:schemeClr val="accent6">
                    <a:lumMod val="50000"/>
                  </a:schemeClr>
                </a:solidFill>
                <a:latin typeface="Times New Roman" panose="02020603050405020304" pitchFamily="18" charset="0"/>
                <a:cs typeface="Times New Roman" panose="02020603050405020304" pitchFamily="18" charset="0"/>
              </a:rPr>
              <a:t>ABSTRACT</a:t>
            </a:r>
          </a:p>
          <a:p>
            <a:r>
              <a:rPr lang="hu-HU" sz="300" dirty="0">
                <a:solidFill>
                  <a:schemeClr val="accent6">
                    <a:lumMod val="50000"/>
                  </a:schemeClr>
                </a:solidFill>
                <a:latin typeface="Times New Roman" panose="02020603050405020304" pitchFamily="18" charset="0"/>
                <a:cs typeface="Times New Roman" panose="02020603050405020304" pitchFamily="18" charset="0"/>
              </a:rPr>
              <a:t> </a:t>
            </a:r>
            <a:r>
              <a:rPr lang="en-US" sz="300" dirty="0">
                <a:solidFill>
                  <a:schemeClr val="accent6">
                    <a:lumMod val="50000"/>
                  </a:schemeClr>
                </a:solidFill>
                <a:latin typeface="Times New Roman" panose="02020603050405020304" pitchFamily="18" charset="0"/>
                <a:cs typeface="Times New Roman" panose="02020603050405020304" pitchFamily="18" charset="0"/>
              </a:rPr>
              <a:t>In my research, I studied the ionized region of Earth's atmosphere between 50 km and 1000 km altitude, known as the ionosphere, during flare events on geomagnetically quiet days. Flares are massive explosions on the Sun's surface, during which high-energy X-ray and EUV radiation reach Earth's environment, increasing ionization and the scale of electromagnetic wave absorption (attenuation) in the ionosphere.</a:t>
            </a:r>
            <a:br>
              <a:rPr lang="en-US" sz="300" dirty="0">
                <a:solidFill>
                  <a:schemeClr val="accent6">
                    <a:lumMod val="50000"/>
                  </a:schemeClr>
                </a:solidFill>
                <a:latin typeface="Times New Roman" panose="02020603050405020304" pitchFamily="18" charset="0"/>
                <a:cs typeface="Times New Roman" panose="02020603050405020304" pitchFamily="18" charset="0"/>
              </a:rPr>
            </a:br>
            <a:r>
              <a:rPr lang="en-US" sz="300" dirty="0">
                <a:solidFill>
                  <a:schemeClr val="accent6">
                    <a:lumMod val="50000"/>
                  </a:schemeClr>
                </a:solidFill>
                <a:latin typeface="Times New Roman" panose="02020603050405020304" pitchFamily="18" charset="0"/>
                <a:cs typeface="Times New Roman" panose="02020603050405020304" pitchFamily="18" charset="0"/>
              </a:rPr>
              <a:t>The necessary data were provided by processing the </a:t>
            </a:r>
            <a:r>
              <a:rPr lang="en-US" sz="300" dirty="0" err="1">
                <a:solidFill>
                  <a:schemeClr val="accent6">
                    <a:lumMod val="50000"/>
                  </a:schemeClr>
                </a:solidFill>
                <a:latin typeface="Times New Roman" panose="02020603050405020304" pitchFamily="18" charset="0"/>
                <a:cs typeface="Times New Roman" panose="02020603050405020304" pitchFamily="18" charset="0"/>
              </a:rPr>
              <a:t>ionograms</a:t>
            </a:r>
            <a:r>
              <a:rPr lang="en-US" sz="300" dirty="0">
                <a:solidFill>
                  <a:schemeClr val="accent6">
                    <a:lumMod val="50000"/>
                  </a:schemeClr>
                </a:solidFill>
                <a:latin typeface="Times New Roman" panose="02020603050405020304" pitchFamily="18" charset="0"/>
                <a:cs typeface="Times New Roman" panose="02020603050405020304" pitchFamily="18" charset="0"/>
              </a:rPr>
              <a:t> from the Czech ionosonde in </a:t>
            </a:r>
            <a:r>
              <a:rPr lang="en-US" sz="300" dirty="0" err="1">
                <a:solidFill>
                  <a:schemeClr val="accent6">
                    <a:lumMod val="50000"/>
                  </a:schemeClr>
                </a:solidFill>
                <a:latin typeface="Times New Roman" panose="02020603050405020304" pitchFamily="18" charset="0"/>
                <a:cs typeface="Times New Roman" panose="02020603050405020304" pitchFamily="18" charset="0"/>
              </a:rPr>
              <a:t>Pruhonice</a:t>
            </a:r>
            <a:r>
              <a:rPr lang="en-US" sz="300" dirty="0">
                <a:solidFill>
                  <a:schemeClr val="accent6">
                    <a:lumMod val="50000"/>
                  </a:schemeClr>
                </a:solidFill>
                <a:latin typeface="Times New Roman" panose="02020603050405020304" pitchFamily="18" charset="0"/>
                <a:cs typeface="Times New Roman" panose="02020603050405020304" pitchFamily="18" charset="0"/>
              </a:rPr>
              <a:t> (PQ052). I assessed the magnitude of ionospheric changes by comparing them to reference days, which were determined by calculating the median value for each month with a 5-minute sampling interval.</a:t>
            </a:r>
            <a:r>
              <a:rPr lang="hu-HU" sz="300" dirty="0">
                <a:solidFill>
                  <a:schemeClr val="accent6">
                    <a:lumMod val="50000"/>
                  </a:schemeClr>
                </a:solidFill>
                <a:latin typeface="Times New Roman" panose="02020603050405020304" pitchFamily="18" charset="0"/>
                <a:cs typeface="Times New Roman" panose="02020603050405020304" pitchFamily="18" charset="0"/>
              </a:rPr>
              <a:t> </a:t>
            </a:r>
            <a:r>
              <a:rPr lang="en-US" sz="300" dirty="0">
                <a:solidFill>
                  <a:schemeClr val="accent6">
                    <a:lumMod val="50000"/>
                  </a:schemeClr>
                </a:solidFill>
                <a:latin typeface="Times New Roman" panose="02020603050405020304" pitchFamily="18" charset="0"/>
                <a:cs typeface="Times New Roman" panose="02020603050405020304" pitchFamily="18" charset="0"/>
              </a:rPr>
              <a:t>I calculated deviations for the </a:t>
            </a:r>
            <a:r>
              <a:rPr lang="en-US" sz="300" dirty="0" err="1">
                <a:solidFill>
                  <a:schemeClr val="accent6">
                    <a:lumMod val="50000"/>
                  </a:schemeClr>
                </a:solidFill>
                <a:latin typeface="Times New Roman" panose="02020603050405020304" pitchFamily="18" charset="0"/>
                <a:cs typeface="Times New Roman" panose="02020603050405020304" pitchFamily="18" charset="0"/>
              </a:rPr>
              <a:t>fmin</a:t>
            </a:r>
            <a:r>
              <a:rPr lang="en-US" sz="300" dirty="0">
                <a:solidFill>
                  <a:schemeClr val="accent6">
                    <a:lumMod val="50000"/>
                  </a:schemeClr>
                </a:solidFill>
                <a:latin typeface="Times New Roman" panose="02020603050405020304" pitchFamily="18" charset="0"/>
                <a:cs typeface="Times New Roman" panose="02020603050405020304" pitchFamily="18" charset="0"/>
              </a:rPr>
              <a:t> and foF2 parameters (</a:t>
            </a:r>
            <a:r>
              <a:rPr lang="en-US" sz="300" dirty="0" err="1">
                <a:solidFill>
                  <a:schemeClr val="accent6">
                    <a:lumMod val="50000"/>
                  </a:schemeClr>
                </a:solidFill>
                <a:latin typeface="Times New Roman" panose="02020603050405020304" pitchFamily="18" charset="0"/>
                <a:cs typeface="Times New Roman" panose="02020603050405020304" pitchFamily="18" charset="0"/>
              </a:rPr>
              <a:t>dfmin</a:t>
            </a:r>
            <a:r>
              <a:rPr lang="en-US" sz="300" dirty="0">
                <a:solidFill>
                  <a:schemeClr val="accent6">
                    <a:lumMod val="50000"/>
                  </a:schemeClr>
                </a:solidFill>
                <a:latin typeface="Times New Roman" panose="02020603050405020304" pitchFamily="18" charset="0"/>
                <a:cs typeface="Times New Roman" panose="02020603050405020304" pitchFamily="18" charset="0"/>
              </a:rPr>
              <a:t> and dfoF2) and compared them with the flares' "</a:t>
            </a:r>
            <a:r>
              <a:rPr lang="en-US" sz="300" dirty="0" err="1">
                <a:solidFill>
                  <a:schemeClr val="accent6">
                    <a:lumMod val="50000"/>
                  </a:schemeClr>
                </a:solidFill>
                <a:latin typeface="Times New Roman" panose="02020603050405020304" pitchFamily="18" charset="0"/>
                <a:cs typeface="Times New Roman" panose="02020603050405020304" pitchFamily="18" charset="0"/>
              </a:rPr>
              <a:t>geoeffectiveness</a:t>
            </a:r>
            <a:r>
              <a:rPr lang="en-US" sz="300" dirty="0">
                <a:solidFill>
                  <a:schemeClr val="accent6">
                    <a:lumMod val="50000"/>
                  </a:schemeClr>
                </a:solidFill>
                <a:latin typeface="Times New Roman" panose="02020603050405020304" pitchFamily="18" charset="0"/>
                <a:cs typeface="Times New Roman" panose="02020603050405020304" pitchFamily="18" charset="0"/>
              </a:rPr>
              <a:t>" parameter. When defining the </a:t>
            </a:r>
            <a:r>
              <a:rPr lang="en-US" sz="300" dirty="0" err="1">
                <a:solidFill>
                  <a:schemeClr val="accent6">
                    <a:lumMod val="50000"/>
                  </a:schemeClr>
                </a:solidFill>
                <a:latin typeface="Times New Roman" panose="02020603050405020304" pitchFamily="18" charset="0"/>
                <a:cs typeface="Times New Roman" panose="02020603050405020304" pitchFamily="18" charset="0"/>
              </a:rPr>
              <a:t>geoeffectiveness</a:t>
            </a:r>
            <a:r>
              <a:rPr lang="en-US" sz="300" dirty="0">
                <a:solidFill>
                  <a:schemeClr val="accent6">
                    <a:lumMod val="50000"/>
                  </a:schemeClr>
                </a:solidFill>
                <a:latin typeface="Times New Roman" panose="02020603050405020304" pitchFamily="18" charset="0"/>
                <a:cs typeface="Times New Roman" panose="02020603050405020304" pitchFamily="18" charset="0"/>
              </a:rPr>
              <a:t> parameter, I considered the magnitude of solar radiation, the solar zenith angle, and the flare's position on the solar disk.</a:t>
            </a:r>
            <a:br>
              <a:rPr lang="en-US" sz="300" dirty="0">
                <a:solidFill>
                  <a:schemeClr val="accent6">
                    <a:lumMod val="50000"/>
                  </a:schemeClr>
                </a:solidFill>
                <a:latin typeface="Times New Roman" panose="02020603050405020304" pitchFamily="18" charset="0"/>
                <a:cs typeface="Times New Roman" panose="02020603050405020304" pitchFamily="18" charset="0"/>
              </a:rPr>
            </a:br>
            <a:r>
              <a:rPr lang="en-US" sz="300" dirty="0">
                <a:solidFill>
                  <a:schemeClr val="accent6">
                    <a:lumMod val="50000"/>
                  </a:schemeClr>
                </a:solidFill>
                <a:latin typeface="Times New Roman" panose="02020603050405020304" pitchFamily="18" charset="0"/>
                <a:cs typeface="Times New Roman" panose="02020603050405020304" pitchFamily="18" charset="0"/>
              </a:rPr>
              <a:t>Based on the results, there was a significant positive correlation (~0.7</a:t>
            </a:r>
            <a:r>
              <a:rPr lang="hu-HU" sz="300" dirty="0">
                <a:solidFill>
                  <a:schemeClr val="accent6">
                    <a:lumMod val="50000"/>
                  </a:schemeClr>
                </a:solidFill>
                <a:latin typeface="Times New Roman" panose="02020603050405020304" pitchFamily="18" charset="0"/>
                <a:cs typeface="Times New Roman" panose="02020603050405020304" pitchFamily="18" charset="0"/>
              </a:rPr>
              <a:t>-0.8</a:t>
            </a:r>
            <a:r>
              <a:rPr lang="en-US" sz="300" dirty="0">
                <a:solidFill>
                  <a:schemeClr val="accent6">
                    <a:lumMod val="50000"/>
                  </a:schemeClr>
                </a:solidFill>
                <a:latin typeface="Times New Roman" panose="02020603050405020304" pitchFamily="18" charset="0"/>
                <a:cs typeface="Times New Roman" panose="02020603050405020304" pitchFamily="18" charset="0"/>
              </a:rPr>
              <a:t>) between </a:t>
            </a:r>
            <a:r>
              <a:rPr lang="en-US" sz="300" dirty="0" err="1">
                <a:solidFill>
                  <a:schemeClr val="accent6">
                    <a:lumMod val="50000"/>
                  </a:schemeClr>
                </a:solidFill>
                <a:latin typeface="Times New Roman" panose="02020603050405020304" pitchFamily="18" charset="0"/>
                <a:cs typeface="Times New Roman" panose="02020603050405020304" pitchFamily="18" charset="0"/>
              </a:rPr>
              <a:t>dfmin</a:t>
            </a:r>
            <a:r>
              <a:rPr lang="en-US" sz="300" dirty="0">
                <a:solidFill>
                  <a:schemeClr val="accent6">
                    <a:lumMod val="50000"/>
                  </a:schemeClr>
                </a:solidFill>
                <a:latin typeface="Times New Roman" panose="02020603050405020304" pitchFamily="18" charset="0"/>
                <a:cs typeface="Times New Roman" panose="02020603050405020304" pitchFamily="18" charset="0"/>
              </a:rPr>
              <a:t> and the flares' </a:t>
            </a:r>
            <a:r>
              <a:rPr lang="en-US" sz="300" dirty="0" err="1">
                <a:solidFill>
                  <a:schemeClr val="accent6">
                    <a:lumMod val="50000"/>
                  </a:schemeClr>
                </a:solidFill>
                <a:latin typeface="Times New Roman" panose="02020603050405020304" pitchFamily="18" charset="0"/>
                <a:cs typeface="Times New Roman" panose="02020603050405020304" pitchFamily="18" charset="0"/>
              </a:rPr>
              <a:t>geoeffectiveness</a:t>
            </a:r>
            <a:r>
              <a:rPr lang="en-US" sz="300" dirty="0">
                <a:solidFill>
                  <a:schemeClr val="accent6">
                    <a:lumMod val="50000"/>
                  </a:schemeClr>
                </a:solidFill>
                <a:latin typeface="Times New Roman" panose="02020603050405020304" pitchFamily="18" charset="0"/>
                <a:cs typeface="Times New Roman" panose="02020603050405020304" pitchFamily="18" charset="0"/>
              </a:rPr>
              <a:t> parameter, indicating that flares have a considerable impact on ionospheric absorption in the lower ionosphere.</a:t>
            </a:r>
            <a:br>
              <a:rPr lang="en-US" sz="300" dirty="0">
                <a:solidFill>
                  <a:schemeClr val="accent6">
                    <a:lumMod val="50000"/>
                  </a:schemeClr>
                </a:solidFill>
                <a:latin typeface="Times New Roman" panose="02020603050405020304" pitchFamily="18" charset="0"/>
                <a:cs typeface="Times New Roman" panose="02020603050405020304" pitchFamily="18" charset="0"/>
              </a:rPr>
            </a:br>
            <a:r>
              <a:rPr lang="en-US" sz="300" dirty="0">
                <a:solidFill>
                  <a:schemeClr val="accent6">
                    <a:lumMod val="50000"/>
                  </a:schemeClr>
                </a:solidFill>
                <a:latin typeface="Times New Roman" panose="02020603050405020304" pitchFamily="18" charset="0"/>
                <a:cs typeface="Times New Roman" panose="02020603050405020304" pitchFamily="18" charset="0"/>
              </a:rPr>
              <a:t>In contrast, the correlation between dfoF2 and the </a:t>
            </a:r>
            <a:r>
              <a:rPr lang="en-US" sz="300" dirty="0" err="1">
                <a:solidFill>
                  <a:schemeClr val="accent6">
                    <a:lumMod val="50000"/>
                  </a:schemeClr>
                </a:solidFill>
                <a:latin typeface="Times New Roman" panose="02020603050405020304" pitchFamily="18" charset="0"/>
                <a:cs typeface="Times New Roman" panose="02020603050405020304" pitchFamily="18" charset="0"/>
              </a:rPr>
              <a:t>geoeffectiveness</a:t>
            </a:r>
            <a:r>
              <a:rPr lang="en-US" sz="300" dirty="0">
                <a:solidFill>
                  <a:schemeClr val="accent6">
                    <a:lumMod val="50000"/>
                  </a:schemeClr>
                </a:solidFill>
                <a:latin typeface="Times New Roman" panose="02020603050405020304" pitchFamily="18" charset="0"/>
                <a:cs typeface="Times New Roman" panose="02020603050405020304" pitchFamily="18" charset="0"/>
              </a:rPr>
              <a:t> parameter was weak and slightly negative (~0), suggesting that the effect of flares on the ionization of the F2 layer is negligible, even during geomagnetically quiet periods.</a:t>
            </a:r>
            <a:endParaRPr lang="hu-HU" sz="3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4" name="Rectangle 8">
            <a:extLst>
              <a:ext uri="{FF2B5EF4-FFF2-40B4-BE49-F238E27FC236}">
                <a16:creationId xmlns:a16="http://schemas.microsoft.com/office/drawing/2014/main" id="{3C7562F1-53E9-DCCA-F66C-5CE4B3846A69}"/>
              </a:ext>
            </a:extLst>
          </p:cNvPr>
          <p:cNvSpPr>
            <a:spLocks noChangeArrowheads="1"/>
          </p:cNvSpPr>
          <p:nvPr/>
        </p:nvSpPr>
        <p:spPr bwMode="auto">
          <a:xfrm>
            <a:off x="-5672" y="1945265"/>
            <a:ext cx="1346201" cy="646331"/>
          </a:xfrm>
          <a:prstGeom prst="rect">
            <a:avLst/>
          </a:prstGeom>
          <a:solidFill>
            <a:schemeClr val="tx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hu-HU" altLang="hu-HU" sz="300" b="1"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INTRODUCTION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hu-HU" altLang="hu-HU" sz="300" b="1"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Solar</a:t>
            </a:r>
            <a:r>
              <a:rPr kumimoji="0" lang="hu-HU" altLang="hu-HU" sz="300" b="1"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1"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flares</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are</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intense</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bursts</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of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radiation</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from</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the</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Sun,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releasing</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large</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amounts</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of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energy</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including</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X-</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rays</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and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extreme</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ultraviolet</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(EUV)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radiation</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These</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high-energy</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emissions</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increase</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ionization</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in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Earth's</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atmosphere</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particularly</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affecting</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the</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lower</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part of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the</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ionosphere</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the</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D and E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regions</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Enhanced</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ionization</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leads</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to</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1"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stronger</a:t>
            </a:r>
            <a:r>
              <a:rPr kumimoji="0" lang="hu-HU" altLang="hu-HU" sz="300" b="1"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1"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absorption</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of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radio</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waves</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impacting</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communication</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and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navigation</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systems</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hu-HU" altLang="hu-HU" sz="300" b="1"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Geomagnetically</a:t>
            </a:r>
            <a:r>
              <a:rPr kumimoji="0" lang="hu-HU" altLang="hu-HU" sz="300" b="1"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1"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quiet</a:t>
            </a:r>
            <a:r>
              <a:rPr kumimoji="0" lang="hu-HU" altLang="hu-HU" sz="300" b="1"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1"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periods</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are</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times</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when</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Earth's</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magnetic</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field</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is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stable</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with</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minimal</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disturbances</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from</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solar</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wind</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or</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magnetic</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storms</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providing</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calm</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background</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for</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studying</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flare</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effects</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a:t>
            </a:r>
          </a:p>
        </p:txBody>
      </p:sp>
      <p:pic>
        <p:nvPicPr>
          <p:cNvPr id="1034" name="Picture 10" descr="Ionosphere, upper atmospheric layer, what is it? | Royal Belgian Institute  for Space Aeronomy">
            <a:extLst>
              <a:ext uri="{FF2B5EF4-FFF2-40B4-BE49-F238E27FC236}">
                <a16:creationId xmlns:a16="http://schemas.microsoft.com/office/drawing/2014/main" id="{4374BEE9-4658-B943-58B8-E5BD1B77A8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623814"/>
            <a:ext cx="1497624" cy="856139"/>
          </a:xfrm>
          <a:prstGeom prst="rect">
            <a:avLst/>
          </a:prstGeom>
          <a:noFill/>
          <a:extLst>
            <a:ext uri="{909E8E84-426E-40DD-AFC4-6F175D3DCCD1}">
              <a14:hiddenFill xmlns:a14="http://schemas.microsoft.com/office/drawing/2010/main">
                <a:solidFill>
                  <a:srgbClr val="FFFFFF"/>
                </a:solidFill>
              </a14:hiddenFill>
            </a:ext>
          </a:extLst>
        </p:spPr>
      </p:pic>
      <p:sp>
        <p:nvSpPr>
          <p:cNvPr id="15" name="Szövegdoboz 14">
            <a:extLst>
              <a:ext uri="{FF2B5EF4-FFF2-40B4-BE49-F238E27FC236}">
                <a16:creationId xmlns:a16="http://schemas.microsoft.com/office/drawing/2014/main" id="{E51EF3EB-F9AF-A0C6-B18F-4BCAFFB55EDE}"/>
              </a:ext>
            </a:extLst>
          </p:cNvPr>
          <p:cNvSpPr txBox="1"/>
          <p:nvPr/>
        </p:nvSpPr>
        <p:spPr>
          <a:xfrm>
            <a:off x="0" y="3479284"/>
            <a:ext cx="1497623" cy="138500"/>
          </a:xfrm>
          <a:prstGeom prst="rect">
            <a:avLst/>
          </a:prstGeom>
          <a:solidFill>
            <a:schemeClr val="tx1"/>
          </a:solidFill>
        </p:spPr>
        <p:txBody>
          <a:bodyPr wrap="square" rtlCol="0">
            <a:spAutoFit/>
          </a:bodyPr>
          <a:lstStyle/>
          <a:p>
            <a:pPr algn="ctr"/>
            <a:r>
              <a:rPr lang="hu-HU" sz="300" b="1" i="1" dirty="0">
                <a:solidFill>
                  <a:schemeClr val="accent6">
                    <a:lumMod val="50000"/>
                  </a:schemeClr>
                </a:solidFill>
                <a:latin typeface="Times New Roman" panose="02020603050405020304" pitchFamily="18" charset="0"/>
                <a:cs typeface="Times New Roman" panose="02020603050405020304" pitchFamily="18" charset="0"/>
              </a:rPr>
              <a:t>Fig.1. </a:t>
            </a:r>
            <a:r>
              <a:rPr lang="hu-HU" sz="300" b="1" i="1" dirty="0" err="1">
                <a:solidFill>
                  <a:schemeClr val="accent6">
                    <a:lumMod val="50000"/>
                  </a:schemeClr>
                </a:solidFill>
                <a:latin typeface="Times New Roman" panose="02020603050405020304" pitchFamily="18" charset="0"/>
                <a:cs typeface="Times New Roman" panose="02020603050405020304" pitchFamily="18" charset="0"/>
              </a:rPr>
              <a:t>Layers</a:t>
            </a:r>
            <a:r>
              <a:rPr lang="hu-HU" sz="300" b="1" i="1" dirty="0">
                <a:solidFill>
                  <a:schemeClr val="accent6">
                    <a:lumMod val="50000"/>
                  </a:schemeClr>
                </a:solidFill>
                <a:latin typeface="Times New Roman" panose="02020603050405020304" pitchFamily="18" charset="0"/>
                <a:cs typeface="Times New Roman" panose="02020603050405020304" pitchFamily="18" charset="0"/>
              </a:rPr>
              <a:t> of </a:t>
            </a:r>
            <a:r>
              <a:rPr lang="hu-HU" sz="300" b="1" i="1" dirty="0" err="1">
                <a:solidFill>
                  <a:schemeClr val="accent6">
                    <a:lumMod val="50000"/>
                  </a:schemeClr>
                </a:solidFill>
                <a:latin typeface="Times New Roman" panose="02020603050405020304" pitchFamily="18" charset="0"/>
                <a:cs typeface="Times New Roman" panose="02020603050405020304" pitchFamily="18" charset="0"/>
              </a:rPr>
              <a:t>the</a:t>
            </a:r>
            <a:r>
              <a:rPr lang="hu-HU" sz="300" b="1" i="1" dirty="0">
                <a:solidFill>
                  <a:schemeClr val="accent6">
                    <a:lumMod val="50000"/>
                  </a:schemeClr>
                </a:solidFill>
                <a:latin typeface="Times New Roman" panose="02020603050405020304" pitchFamily="18" charset="0"/>
                <a:cs typeface="Times New Roman" panose="02020603050405020304" pitchFamily="18" charset="0"/>
              </a:rPr>
              <a:t> </a:t>
            </a:r>
            <a:r>
              <a:rPr lang="hu-HU" sz="300" b="1" i="1" dirty="0" err="1">
                <a:solidFill>
                  <a:schemeClr val="accent6">
                    <a:lumMod val="50000"/>
                  </a:schemeClr>
                </a:solidFill>
                <a:latin typeface="Times New Roman" panose="02020603050405020304" pitchFamily="18" charset="0"/>
                <a:cs typeface="Times New Roman" panose="02020603050405020304" pitchFamily="18" charset="0"/>
              </a:rPr>
              <a:t>ionosphere</a:t>
            </a:r>
            <a:r>
              <a:rPr lang="hu-HU" sz="300" b="1" i="1" dirty="0">
                <a:solidFill>
                  <a:schemeClr val="accent6">
                    <a:lumMod val="50000"/>
                  </a:schemeClr>
                </a:solidFill>
                <a:latin typeface="Times New Roman" panose="02020603050405020304" pitchFamily="18" charset="0"/>
                <a:cs typeface="Times New Roman" panose="02020603050405020304" pitchFamily="18" charset="0"/>
              </a:rPr>
              <a:t> and </a:t>
            </a:r>
            <a:r>
              <a:rPr lang="hu-HU" sz="300" b="1" i="1" dirty="0" err="1">
                <a:solidFill>
                  <a:schemeClr val="accent6">
                    <a:lumMod val="50000"/>
                  </a:schemeClr>
                </a:solidFill>
                <a:latin typeface="Times New Roman" panose="02020603050405020304" pitchFamily="18" charset="0"/>
                <a:cs typeface="Times New Roman" panose="02020603050405020304" pitchFamily="18" charset="0"/>
              </a:rPr>
              <a:t>attenuation</a:t>
            </a:r>
            <a:r>
              <a:rPr lang="hu-HU" sz="300" b="1" i="1" dirty="0">
                <a:solidFill>
                  <a:schemeClr val="accent6">
                    <a:lumMod val="50000"/>
                  </a:schemeClr>
                </a:solidFill>
                <a:latin typeface="Times New Roman" panose="02020603050405020304" pitchFamily="18" charset="0"/>
                <a:cs typeface="Times New Roman" panose="02020603050405020304" pitchFamily="18" charset="0"/>
              </a:rPr>
              <a:t> of </a:t>
            </a:r>
            <a:r>
              <a:rPr lang="hu-HU" sz="300" b="1" i="1" dirty="0" err="1">
                <a:solidFill>
                  <a:schemeClr val="accent6">
                    <a:lumMod val="50000"/>
                  </a:schemeClr>
                </a:solidFill>
                <a:latin typeface="Times New Roman" panose="02020603050405020304" pitchFamily="18" charset="0"/>
                <a:cs typeface="Times New Roman" panose="02020603050405020304" pitchFamily="18" charset="0"/>
              </a:rPr>
              <a:t>radiowaves</a:t>
            </a:r>
            <a:endParaRPr lang="hu-HU" sz="300" b="1" i="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17" name="Kép 16" descr="A képen szöveg, diagram, sor, Diagram látható&#10;&#10;Előfordulhat, hogy a mesterséges intelligencia által létrehozott tartalom helytelen.">
            <a:extLst>
              <a:ext uri="{FF2B5EF4-FFF2-40B4-BE49-F238E27FC236}">
                <a16:creationId xmlns:a16="http://schemas.microsoft.com/office/drawing/2014/main" id="{981A12C9-42AE-CBC0-CE89-458D8AF9F84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17896" y="849946"/>
            <a:ext cx="1166499" cy="1499785"/>
          </a:xfrm>
          <a:prstGeom prst="rect">
            <a:avLst/>
          </a:prstGeom>
        </p:spPr>
      </p:pic>
      <p:sp>
        <p:nvSpPr>
          <p:cNvPr id="20" name="Szövegdoboz 19">
            <a:extLst>
              <a:ext uri="{FF2B5EF4-FFF2-40B4-BE49-F238E27FC236}">
                <a16:creationId xmlns:a16="http://schemas.microsoft.com/office/drawing/2014/main" id="{5F4D4446-77EE-8F4D-DB85-8721E9FCE72E}"/>
              </a:ext>
            </a:extLst>
          </p:cNvPr>
          <p:cNvSpPr txBox="1"/>
          <p:nvPr/>
        </p:nvSpPr>
        <p:spPr>
          <a:xfrm>
            <a:off x="1417672" y="2345855"/>
            <a:ext cx="1166947" cy="230832"/>
          </a:xfrm>
          <a:prstGeom prst="rect">
            <a:avLst/>
          </a:prstGeom>
          <a:solidFill>
            <a:schemeClr val="tx1"/>
          </a:solidFill>
        </p:spPr>
        <p:txBody>
          <a:bodyPr wrap="square">
            <a:spAutoFit/>
          </a:bodyPr>
          <a:lstStyle/>
          <a:p>
            <a:pPr algn="ctr"/>
            <a:r>
              <a:rPr lang="hu-HU" sz="300" i="1" dirty="0">
                <a:solidFill>
                  <a:schemeClr val="accent6">
                    <a:lumMod val="50000"/>
                  </a:schemeClr>
                </a:solidFill>
                <a:latin typeface="Times New Roman" panose="02020603050405020304" pitchFamily="18" charset="0"/>
                <a:cs typeface="Times New Roman" panose="02020603050405020304" pitchFamily="18" charset="0"/>
              </a:rPr>
              <a:t>Fig.2. </a:t>
            </a:r>
            <a:r>
              <a:rPr lang="en-US" sz="300" i="1" dirty="0">
                <a:solidFill>
                  <a:schemeClr val="accent6">
                    <a:lumMod val="50000"/>
                  </a:schemeClr>
                </a:solidFill>
                <a:latin typeface="Times New Roman" panose="02020603050405020304" pitchFamily="18" charset="0"/>
                <a:cs typeface="Times New Roman" panose="02020603050405020304" pitchFamily="18" charset="0"/>
              </a:rPr>
              <a:t>Impact of the X3.4-class flare on February 9, 2024, on the ionosphere, showing layer variations relative to the monthly median</a:t>
            </a:r>
            <a:endParaRPr lang="hu-HU" sz="300" i="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5" name="Kép 4" descr="A képen szöveg, képernyőkép, sor, Diagram látható&#10;&#10;Előfordulhat, hogy a mesterséges intelligencia által létrehozott tartalom helytelen.">
            <a:extLst>
              <a:ext uri="{FF2B5EF4-FFF2-40B4-BE49-F238E27FC236}">
                <a16:creationId xmlns:a16="http://schemas.microsoft.com/office/drawing/2014/main" id="{69B7736C-E8DA-8370-FA4F-B7CD0FF54544}"/>
              </a:ext>
            </a:extLst>
          </p:cNvPr>
          <p:cNvPicPr>
            <a:picLocks noChangeAspect="1"/>
          </p:cNvPicPr>
          <p:nvPr/>
        </p:nvPicPr>
        <p:blipFill>
          <a:blip r:embed="rId9">
            <a:extLst>
              <a:ext uri="{28A0092B-C50C-407E-A947-70E740481C1C}">
                <a14:useLocalDpi xmlns:a14="http://schemas.microsoft.com/office/drawing/2010/main" val="0"/>
              </a:ext>
            </a:extLst>
          </a:blip>
          <a:srcRect t="6546" b="4512"/>
          <a:stretch/>
        </p:blipFill>
        <p:spPr>
          <a:xfrm>
            <a:off x="3788864" y="770753"/>
            <a:ext cx="985293" cy="525801"/>
          </a:xfrm>
          <a:prstGeom prst="rect">
            <a:avLst/>
          </a:prstGeom>
        </p:spPr>
      </p:pic>
      <p:pic>
        <p:nvPicPr>
          <p:cNvPr id="9" name="Kép 8" descr="A képen szöveg, képernyőkép, sor, Diagram látható&#10;&#10;Előfordulhat, hogy a mesterséges intelligencia által létrehozott tartalom helytelen.">
            <a:extLst>
              <a:ext uri="{FF2B5EF4-FFF2-40B4-BE49-F238E27FC236}">
                <a16:creationId xmlns:a16="http://schemas.microsoft.com/office/drawing/2014/main" id="{6B6F7030-33A1-7622-36F2-B343F7DF7E7D}"/>
              </a:ext>
            </a:extLst>
          </p:cNvPr>
          <p:cNvPicPr>
            <a:picLocks noChangeAspect="1"/>
          </p:cNvPicPr>
          <p:nvPr/>
        </p:nvPicPr>
        <p:blipFill>
          <a:blip r:embed="rId10">
            <a:extLst>
              <a:ext uri="{28A0092B-C50C-407E-A947-70E740481C1C}">
                <a14:useLocalDpi xmlns:a14="http://schemas.microsoft.com/office/drawing/2010/main" val="0"/>
              </a:ext>
            </a:extLst>
          </a:blip>
          <a:srcRect t="6894" b="4164"/>
          <a:stretch/>
        </p:blipFill>
        <p:spPr>
          <a:xfrm>
            <a:off x="4774157" y="771699"/>
            <a:ext cx="985293" cy="525802"/>
          </a:xfrm>
          <a:prstGeom prst="rect">
            <a:avLst/>
          </a:prstGeom>
        </p:spPr>
      </p:pic>
      <p:pic>
        <p:nvPicPr>
          <p:cNvPr id="11" name="Kép 10" descr="A képen szöveg, képernyőkép, sor, Diagram látható&#10;&#10;Előfordulhat, hogy a mesterséges intelligencia által létrehozott tartalom helytelen.">
            <a:extLst>
              <a:ext uri="{FF2B5EF4-FFF2-40B4-BE49-F238E27FC236}">
                <a16:creationId xmlns:a16="http://schemas.microsoft.com/office/drawing/2014/main" id="{74D8309E-05B1-C609-4343-0010F3166318}"/>
              </a:ext>
            </a:extLst>
          </p:cNvPr>
          <p:cNvPicPr>
            <a:picLocks noChangeAspect="1"/>
          </p:cNvPicPr>
          <p:nvPr/>
        </p:nvPicPr>
        <p:blipFill>
          <a:blip r:embed="rId11">
            <a:extLst>
              <a:ext uri="{28A0092B-C50C-407E-A947-70E740481C1C}">
                <a14:useLocalDpi xmlns:a14="http://schemas.microsoft.com/office/drawing/2010/main" val="0"/>
              </a:ext>
            </a:extLst>
          </a:blip>
          <a:srcRect t="6942" b="4839"/>
          <a:stretch/>
        </p:blipFill>
        <p:spPr>
          <a:xfrm>
            <a:off x="3788864" y="1478825"/>
            <a:ext cx="979258" cy="520688"/>
          </a:xfrm>
          <a:prstGeom prst="rect">
            <a:avLst/>
          </a:prstGeom>
        </p:spPr>
      </p:pic>
      <p:pic>
        <p:nvPicPr>
          <p:cNvPr id="13" name="Kép 12" descr="A képen szöveg, képernyőkép, sor, Diagram látható&#10;&#10;Előfordulhat, hogy a mesterséges intelligencia által létrehozott tartalom helytelen.">
            <a:extLst>
              <a:ext uri="{FF2B5EF4-FFF2-40B4-BE49-F238E27FC236}">
                <a16:creationId xmlns:a16="http://schemas.microsoft.com/office/drawing/2014/main" id="{0C0D68A8-97B9-CDB9-EEDD-5376F95DEF20}"/>
              </a:ext>
            </a:extLst>
          </p:cNvPr>
          <p:cNvPicPr>
            <a:picLocks noChangeAspect="1"/>
          </p:cNvPicPr>
          <p:nvPr/>
        </p:nvPicPr>
        <p:blipFill>
          <a:blip r:embed="rId12">
            <a:extLst>
              <a:ext uri="{28A0092B-C50C-407E-A947-70E740481C1C}">
                <a14:useLocalDpi xmlns:a14="http://schemas.microsoft.com/office/drawing/2010/main" val="0"/>
              </a:ext>
            </a:extLst>
          </a:blip>
          <a:srcRect t="6739" b="4860"/>
          <a:stretch/>
        </p:blipFill>
        <p:spPr>
          <a:xfrm>
            <a:off x="4766905" y="1473678"/>
            <a:ext cx="991329" cy="525802"/>
          </a:xfrm>
          <a:prstGeom prst="rect">
            <a:avLst/>
          </a:prstGeom>
        </p:spPr>
      </p:pic>
      <p:sp>
        <p:nvSpPr>
          <p:cNvPr id="19" name="Szövegdoboz 18">
            <a:extLst>
              <a:ext uri="{FF2B5EF4-FFF2-40B4-BE49-F238E27FC236}">
                <a16:creationId xmlns:a16="http://schemas.microsoft.com/office/drawing/2014/main" id="{DEA69856-A5F3-BB7A-5893-560F33117BCB}"/>
              </a:ext>
            </a:extLst>
          </p:cNvPr>
          <p:cNvSpPr txBox="1"/>
          <p:nvPr/>
        </p:nvSpPr>
        <p:spPr>
          <a:xfrm>
            <a:off x="3788865" y="1294158"/>
            <a:ext cx="1970586" cy="184666"/>
          </a:xfrm>
          <a:prstGeom prst="rect">
            <a:avLst/>
          </a:prstGeom>
          <a:solidFill>
            <a:schemeClr val="tx1"/>
          </a:solidFill>
        </p:spPr>
        <p:txBody>
          <a:bodyPr wrap="square">
            <a:spAutoFit/>
          </a:bodyPr>
          <a:lstStyle/>
          <a:p>
            <a:pPr algn="ctr"/>
            <a:r>
              <a:rPr lang="hu-HU" sz="300" i="1" dirty="0">
                <a:solidFill>
                  <a:schemeClr val="accent6">
                    <a:lumMod val="50000"/>
                  </a:schemeClr>
                </a:solidFill>
                <a:latin typeface="Times New Roman" panose="02020603050405020304" pitchFamily="18" charset="0"/>
                <a:cs typeface="Times New Roman" panose="02020603050405020304" pitchFamily="18" charset="0"/>
              </a:rPr>
              <a:t>Fig.6. </a:t>
            </a:r>
            <a:r>
              <a:rPr lang="en-US" sz="300" i="1" dirty="0">
                <a:solidFill>
                  <a:schemeClr val="accent6">
                    <a:lumMod val="50000"/>
                  </a:schemeClr>
                </a:solidFill>
                <a:latin typeface="Times New Roman" panose="02020603050405020304" pitchFamily="18" charset="0"/>
                <a:cs typeface="Times New Roman" panose="02020603050405020304" pitchFamily="18" charset="0"/>
              </a:rPr>
              <a:t>Correlation between </a:t>
            </a:r>
            <a:r>
              <a:rPr lang="en-US" sz="300" i="1" dirty="0" err="1">
                <a:solidFill>
                  <a:schemeClr val="accent6">
                    <a:lumMod val="50000"/>
                  </a:schemeClr>
                </a:solidFill>
                <a:latin typeface="Times New Roman" panose="02020603050405020304" pitchFamily="18" charset="0"/>
                <a:cs typeface="Times New Roman" panose="02020603050405020304" pitchFamily="18" charset="0"/>
              </a:rPr>
              <a:t>geoeffectiveness</a:t>
            </a:r>
            <a:r>
              <a:rPr lang="en-US" sz="300" i="1" dirty="0">
                <a:solidFill>
                  <a:schemeClr val="accent6">
                    <a:lumMod val="50000"/>
                  </a:schemeClr>
                </a:solidFill>
                <a:latin typeface="Times New Roman" panose="02020603050405020304" pitchFamily="18" charset="0"/>
                <a:cs typeface="Times New Roman" panose="02020603050405020304" pitchFamily="18" charset="0"/>
              </a:rPr>
              <a:t> and </a:t>
            </a:r>
            <a:r>
              <a:rPr lang="en-US" sz="300" i="1" dirty="0" err="1">
                <a:solidFill>
                  <a:schemeClr val="accent6">
                    <a:lumMod val="50000"/>
                  </a:schemeClr>
                </a:solidFill>
                <a:latin typeface="Times New Roman" panose="02020603050405020304" pitchFamily="18" charset="0"/>
                <a:cs typeface="Times New Roman" panose="02020603050405020304" pitchFamily="18" charset="0"/>
              </a:rPr>
              <a:t>dfmin</a:t>
            </a:r>
            <a:r>
              <a:rPr lang="en-US" sz="300" i="1" dirty="0">
                <a:solidFill>
                  <a:schemeClr val="accent6">
                    <a:lumMod val="50000"/>
                  </a:schemeClr>
                </a:solidFill>
                <a:latin typeface="Times New Roman" panose="02020603050405020304" pitchFamily="18" charset="0"/>
                <a:cs typeface="Times New Roman" panose="02020603050405020304" pitchFamily="18" charset="0"/>
              </a:rPr>
              <a:t> for flares with magnitudes below M6 and above M6, respectively</a:t>
            </a:r>
            <a:endParaRPr lang="hu-HU" sz="300" i="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1" name="Szövegdoboz 20">
            <a:extLst>
              <a:ext uri="{FF2B5EF4-FFF2-40B4-BE49-F238E27FC236}">
                <a16:creationId xmlns:a16="http://schemas.microsoft.com/office/drawing/2014/main" id="{3DDF8C8F-15D0-56D7-CEA2-12A123A09ADA}"/>
              </a:ext>
            </a:extLst>
          </p:cNvPr>
          <p:cNvSpPr txBox="1"/>
          <p:nvPr/>
        </p:nvSpPr>
        <p:spPr>
          <a:xfrm>
            <a:off x="3788864" y="2000427"/>
            <a:ext cx="1975042" cy="188283"/>
          </a:xfrm>
          <a:prstGeom prst="rect">
            <a:avLst/>
          </a:prstGeom>
          <a:solidFill>
            <a:schemeClr val="tx1"/>
          </a:solidFill>
        </p:spPr>
        <p:txBody>
          <a:bodyPr wrap="square">
            <a:spAutoFit/>
          </a:bodyPr>
          <a:lstStyle/>
          <a:p>
            <a:pPr algn="ctr"/>
            <a:r>
              <a:rPr lang="hu-HU" sz="300" i="1" dirty="0">
                <a:solidFill>
                  <a:schemeClr val="accent6">
                    <a:lumMod val="50000"/>
                  </a:schemeClr>
                </a:solidFill>
                <a:latin typeface="Times New Roman" panose="02020603050405020304" pitchFamily="18" charset="0"/>
                <a:cs typeface="Times New Roman" panose="02020603050405020304" pitchFamily="18" charset="0"/>
              </a:rPr>
              <a:t>Fig.7. </a:t>
            </a:r>
            <a:r>
              <a:rPr lang="en-US" sz="300" i="1" dirty="0">
                <a:solidFill>
                  <a:schemeClr val="accent6">
                    <a:lumMod val="50000"/>
                  </a:schemeClr>
                </a:solidFill>
                <a:latin typeface="Times New Roman" panose="02020603050405020304" pitchFamily="18" charset="0"/>
                <a:cs typeface="Times New Roman" panose="02020603050405020304" pitchFamily="18" charset="0"/>
              </a:rPr>
              <a:t>Correlation between </a:t>
            </a:r>
            <a:r>
              <a:rPr lang="en-US" sz="300" i="1" dirty="0" err="1">
                <a:solidFill>
                  <a:schemeClr val="accent6">
                    <a:lumMod val="50000"/>
                  </a:schemeClr>
                </a:solidFill>
                <a:latin typeface="Times New Roman" panose="02020603050405020304" pitchFamily="18" charset="0"/>
                <a:cs typeface="Times New Roman" panose="02020603050405020304" pitchFamily="18" charset="0"/>
              </a:rPr>
              <a:t>geoeffectiveness</a:t>
            </a:r>
            <a:r>
              <a:rPr lang="en-US" sz="300" i="1" dirty="0">
                <a:solidFill>
                  <a:schemeClr val="accent6">
                    <a:lumMod val="50000"/>
                  </a:schemeClr>
                </a:solidFill>
                <a:latin typeface="Times New Roman" panose="02020603050405020304" pitchFamily="18" charset="0"/>
                <a:cs typeface="Times New Roman" panose="02020603050405020304" pitchFamily="18" charset="0"/>
              </a:rPr>
              <a:t> and </a:t>
            </a:r>
            <a:r>
              <a:rPr lang="en-US" sz="300" i="1" dirty="0" err="1">
                <a:solidFill>
                  <a:schemeClr val="accent6">
                    <a:lumMod val="50000"/>
                  </a:schemeClr>
                </a:solidFill>
                <a:latin typeface="Times New Roman" panose="02020603050405020304" pitchFamily="18" charset="0"/>
                <a:cs typeface="Times New Roman" panose="02020603050405020304" pitchFamily="18" charset="0"/>
              </a:rPr>
              <a:t>df</a:t>
            </a:r>
            <a:r>
              <a:rPr lang="hu-HU" sz="300" i="1" dirty="0">
                <a:solidFill>
                  <a:schemeClr val="accent6">
                    <a:lumMod val="50000"/>
                  </a:schemeClr>
                </a:solidFill>
                <a:latin typeface="Times New Roman" panose="02020603050405020304" pitchFamily="18" charset="0"/>
                <a:cs typeface="Times New Roman" panose="02020603050405020304" pitchFamily="18" charset="0"/>
              </a:rPr>
              <a:t>oF2</a:t>
            </a:r>
            <a:r>
              <a:rPr lang="en-US" sz="300" i="1" dirty="0">
                <a:solidFill>
                  <a:schemeClr val="accent6">
                    <a:lumMod val="50000"/>
                  </a:schemeClr>
                </a:solidFill>
                <a:latin typeface="Times New Roman" panose="02020603050405020304" pitchFamily="18" charset="0"/>
                <a:cs typeface="Times New Roman" panose="02020603050405020304" pitchFamily="18" charset="0"/>
              </a:rPr>
              <a:t> for flares with magnitudes below M6 and above M6, respectively</a:t>
            </a:r>
            <a:endParaRPr lang="hu-HU" sz="300" i="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3" name="Rectangle 2">
            <a:extLst>
              <a:ext uri="{FF2B5EF4-FFF2-40B4-BE49-F238E27FC236}">
                <a16:creationId xmlns:a16="http://schemas.microsoft.com/office/drawing/2014/main" id="{483FE0F8-46D5-7806-9F4C-8E6E9F512A8E}"/>
              </a:ext>
            </a:extLst>
          </p:cNvPr>
          <p:cNvSpPr>
            <a:spLocks noChangeArrowheads="1"/>
          </p:cNvSpPr>
          <p:nvPr/>
        </p:nvSpPr>
        <p:spPr bwMode="auto">
          <a:xfrm>
            <a:off x="3784986" y="2240903"/>
            <a:ext cx="1976692" cy="692497"/>
          </a:xfrm>
          <a:prstGeom prst="rect">
            <a:avLst/>
          </a:prstGeom>
          <a:solidFill>
            <a:schemeClr val="tx1"/>
          </a:solidFill>
          <a:ln>
            <a:noFill/>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tabLst/>
            </a:pP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SUMMARY AND CONCLUSIONS</a:t>
            </a:r>
          </a:p>
          <a:p>
            <a:pPr marL="0" marR="0" lvl="0" indent="0" defTabSz="914400" rtl="0" eaLnBrk="0" fontAlgn="base" latinLnBrk="0" hangingPunct="0">
              <a:lnSpc>
                <a:spcPct val="100000"/>
              </a:lnSpc>
              <a:spcBef>
                <a:spcPct val="0"/>
              </a:spcBef>
              <a:spcAft>
                <a:spcPct val="0"/>
              </a:spcAft>
              <a:buClrTx/>
              <a:buSzTx/>
              <a:buFontTx/>
              <a:buChar char="•"/>
              <a:tabLst/>
            </a:pP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Investigated</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the</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impact</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of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solar</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flares</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on</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the</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ionosphere</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during</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geomagnetically</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quiet</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periods</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(Kp &lt; 4,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Dst</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&gt; -40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nT</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a:t>
            </a:r>
          </a:p>
          <a:p>
            <a:pPr marL="0" marR="0" lvl="0" indent="0" defTabSz="914400" rtl="0" eaLnBrk="0" fontAlgn="base" latinLnBrk="0" hangingPunct="0">
              <a:lnSpc>
                <a:spcPct val="100000"/>
              </a:lnSpc>
              <a:spcBef>
                <a:spcPct val="0"/>
              </a:spcBef>
              <a:spcAft>
                <a:spcPct val="0"/>
              </a:spcAft>
              <a:buClrTx/>
              <a:buSzTx/>
              <a:buFontTx/>
              <a:buChar char="•"/>
              <a:tabLst/>
            </a:pP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Compared</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ionosonde-derived</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parameters</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dfmin</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dfoF2)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with</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flare</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properties</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(X-</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ray</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flux</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solar</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zenith</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angle</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flare</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position</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a:t>
            </a:r>
          </a:p>
          <a:p>
            <a:pPr marL="0" marR="0" lvl="0" indent="0" defTabSz="914400" rtl="0" eaLnBrk="0" fontAlgn="base" latinLnBrk="0" hangingPunct="0">
              <a:lnSpc>
                <a:spcPct val="100000"/>
              </a:lnSpc>
              <a:spcBef>
                <a:spcPct val="0"/>
              </a:spcBef>
              <a:spcAft>
                <a:spcPct val="0"/>
              </a:spcAft>
              <a:buClrTx/>
              <a:buSzTx/>
              <a:buFontTx/>
              <a:buChar char="•"/>
              <a:tabLst/>
            </a:pP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Analyzed</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52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flare</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events</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from</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solar</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cycle</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25.)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using</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over 2000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manually</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processed</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ionograms</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from</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mid-</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latitude</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station</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Pruhonice</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Czech</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Republic</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data</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a:t>
            </a:r>
          </a:p>
          <a:p>
            <a:pPr marL="0" marR="0" lvl="0" indent="0" defTabSz="914400" rtl="0" eaLnBrk="0" fontAlgn="base" latinLnBrk="0" hangingPunct="0">
              <a:lnSpc>
                <a:spcPct val="100000"/>
              </a:lnSpc>
              <a:spcBef>
                <a:spcPct val="0"/>
              </a:spcBef>
              <a:spcAft>
                <a:spcPct val="0"/>
              </a:spcAft>
              <a:buClrTx/>
              <a:buSzTx/>
              <a:buFontTx/>
              <a:buChar char="•"/>
              <a:tabLst/>
            </a:pP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fmin</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showed</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clear</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increases</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during</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flares</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strong</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flares</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caused</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full</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absorption</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and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missing</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E, Es, F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layer</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data</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a:t>
            </a:r>
          </a:p>
          <a:p>
            <a:pPr marL="0" marR="0" lvl="0" indent="0" defTabSz="914400" rtl="0" eaLnBrk="0" fontAlgn="base" latinLnBrk="0" hangingPunct="0">
              <a:lnSpc>
                <a:spcPct val="100000"/>
              </a:lnSpc>
              <a:spcBef>
                <a:spcPct val="0"/>
              </a:spcBef>
              <a:spcAft>
                <a:spcPct val="0"/>
              </a:spcAft>
              <a:buClrTx/>
              <a:buSzTx/>
              <a:buFontTx/>
              <a:buChar char="•"/>
              <a:tabLst/>
            </a:pP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foE</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increased</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lang="hu-HU" altLang="hu-HU" sz="300" dirty="0" err="1">
                <a:solidFill>
                  <a:schemeClr val="accent6">
                    <a:lumMod val="50000"/>
                  </a:schemeClr>
                </a:solidFill>
                <a:latin typeface="Times New Roman" panose="02020603050405020304" pitchFamily="18" charset="0"/>
                <a:cs typeface="Times New Roman" panose="02020603050405020304" pitchFamily="18" charset="0"/>
              </a:rPr>
              <a:t>during</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intense</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solar</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flares</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foF2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showed</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no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significant</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changes</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related</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to</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flare</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activity</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a:t>
            </a:r>
          </a:p>
          <a:p>
            <a:pPr marL="0" marR="0" lvl="0" indent="0" defTabSz="914400" rtl="0" eaLnBrk="0" fontAlgn="base" latinLnBrk="0" hangingPunct="0">
              <a:lnSpc>
                <a:spcPct val="100000"/>
              </a:lnSpc>
              <a:spcBef>
                <a:spcPct val="0"/>
              </a:spcBef>
              <a:spcAft>
                <a:spcPct val="0"/>
              </a:spcAft>
              <a:buClrTx/>
              <a:buSzTx/>
              <a:buFontTx/>
              <a:buChar char="•"/>
              <a:tabLst/>
            </a:pP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Positive</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correlation</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found</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between</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dfmin</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and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flare</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geoeffectiveness</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especially</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for</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long-wavelength</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X-</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ray</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flux</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variations</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a:t>
            </a:r>
          </a:p>
          <a:p>
            <a:pPr marL="0" marR="0" lvl="0" indent="0" defTabSz="914400" rtl="0" eaLnBrk="0" fontAlgn="base" latinLnBrk="0" hangingPunct="0">
              <a:lnSpc>
                <a:spcPct val="100000"/>
              </a:lnSpc>
              <a:spcBef>
                <a:spcPct val="0"/>
              </a:spcBef>
              <a:spcAft>
                <a:spcPct val="0"/>
              </a:spcAft>
              <a:buClrTx/>
              <a:buSzTx/>
              <a:buFontTx/>
              <a:buChar char="•"/>
              <a:tabLst/>
            </a:pP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Very</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weak</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or</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no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correlation</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found</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between</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dfoF2 and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geoeffectiveness</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indicating</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limited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flare</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impact</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on</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the</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 F2 </a:t>
            </a:r>
            <a:r>
              <a:rPr kumimoji="0" lang="hu-HU" altLang="hu-HU" sz="300" b="0" i="0" u="none" strike="noStrike" cap="none" normalizeH="0" baseline="0" dirty="0" err="1">
                <a:ln>
                  <a:noFill/>
                </a:ln>
                <a:solidFill>
                  <a:schemeClr val="accent6">
                    <a:lumMod val="50000"/>
                  </a:schemeClr>
                </a:solidFill>
                <a:effectLst/>
                <a:latin typeface="Times New Roman" panose="02020603050405020304" pitchFamily="18" charset="0"/>
                <a:cs typeface="Times New Roman" panose="02020603050405020304" pitchFamily="18" charset="0"/>
              </a:rPr>
              <a:t>layer</a:t>
            </a:r>
            <a:r>
              <a:rPr kumimoji="0" lang="hu-HU" altLang="hu-HU" sz="3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a:t>
            </a:r>
          </a:p>
        </p:txBody>
      </p:sp>
      <p:sp>
        <p:nvSpPr>
          <p:cNvPr id="27" name="Szövegdoboz 26">
            <a:extLst>
              <a:ext uri="{FF2B5EF4-FFF2-40B4-BE49-F238E27FC236}">
                <a16:creationId xmlns:a16="http://schemas.microsoft.com/office/drawing/2014/main" id="{D2BC6DCD-ABA9-C60A-3B30-8C86AE02E777}"/>
              </a:ext>
            </a:extLst>
          </p:cNvPr>
          <p:cNvSpPr txBox="1"/>
          <p:nvPr/>
        </p:nvSpPr>
        <p:spPr>
          <a:xfrm>
            <a:off x="4338391" y="3057272"/>
            <a:ext cx="1421059" cy="507831"/>
          </a:xfrm>
          <a:prstGeom prst="rect">
            <a:avLst/>
          </a:prstGeom>
          <a:solidFill>
            <a:schemeClr val="tx1"/>
          </a:solidFill>
        </p:spPr>
        <p:txBody>
          <a:bodyPr wrap="square" rtlCol="0">
            <a:spAutoFit/>
          </a:bodyPr>
          <a:lstStyle/>
          <a:p>
            <a:r>
              <a:rPr lang="hu-HU" sz="300" dirty="0">
                <a:solidFill>
                  <a:schemeClr val="accent6">
                    <a:lumMod val="50000"/>
                  </a:schemeClr>
                </a:solidFill>
                <a:latin typeface="Times New Roman" panose="02020603050405020304" pitchFamily="18" charset="0"/>
                <a:cs typeface="Times New Roman" panose="02020603050405020304" pitchFamily="18" charset="0"/>
              </a:rPr>
              <a:t>REFERENCES</a:t>
            </a:r>
          </a:p>
          <a:p>
            <a:r>
              <a:rPr lang="en-US" sz="300" b="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Barta, V., Sátori, G., Berényi, K. A., Kis, Á., &amp; Williams, E. (2019). </a:t>
            </a:r>
            <a:r>
              <a:rPr lang="hu-HU" sz="300" b="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a:t>
            </a:r>
            <a:r>
              <a:rPr lang="en-US" sz="300" b="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Effects of solar flares on the ionosphere as</a:t>
            </a:r>
            <a:r>
              <a:rPr lang="hu-HU" sz="300" b="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300" b="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shown by the dynamics of </a:t>
            </a:r>
            <a:r>
              <a:rPr lang="en-US" sz="300" b="0" i="0" u="none" strike="noStrike" dirty="0" err="1">
                <a:solidFill>
                  <a:schemeClr val="accent6">
                    <a:lumMod val="50000"/>
                  </a:schemeClr>
                </a:solidFill>
                <a:effectLst/>
                <a:latin typeface="Times New Roman" panose="02020603050405020304" pitchFamily="18" charset="0"/>
                <a:cs typeface="Times New Roman" panose="02020603050405020304" pitchFamily="18" charset="0"/>
              </a:rPr>
              <a:t>ionograms</a:t>
            </a:r>
            <a:r>
              <a:rPr lang="en-US" sz="300" b="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 recorded in Europe and South Africa</a:t>
            </a:r>
            <a:r>
              <a:rPr lang="hu-HU" sz="300" b="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a:t>
            </a:r>
            <a:r>
              <a:rPr lang="en-US" sz="300" b="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300" b="0" i="1" u="none" strike="noStrike" dirty="0">
                <a:solidFill>
                  <a:schemeClr val="accent6">
                    <a:lumMod val="50000"/>
                  </a:schemeClr>
                </a:solidFill>
                <a:effectLst/>
                <a:latin typeface="Times New Roman" panose="02020603050405020304" pitchFamily="18" charset="0"/>
                <a:cs typeface="Times New Roman" panose="02020603050405020304" pitchFamily="18" charset="0"/>
              </a:rPr>
              <a:t>Annales </a:t>
            </a:r>
            <a:r>
              <a:rPr lang="en-US" sz="300" b="0" i="1" u="none" strike="noStrike" dirty="0" err="1">
                <a:solidFill>
                  <a:schemeClr val="accent6">
                    <a:lumMod val="50000"/>
                  </a:schemeClr>
                </a:solidFill>
                <a:effectLst/>
                <a:latin typeface="Times New Roman" panose="02020603050405020304" pitchFamily="18" charset="0"/>
                <a:cs typeface="Times New Roman" panose="02020603050405020304" pitchFamily="18" charset="0"/>
              </a:rPr>
              <a:t>Geophysicae</a:t>
            </a:r>
            <a:r>
              <a:rPr lang="en-US" sz="300" b="0" i="1" u="none" strike="noStrike" dirty="0">
                <a:solidFill>
                  <a:schemeClr val="accent6">
                    <a:lumMod val="50000"/>
                  </a:schemeClr>
                </a:solidFill>
                <a:effectLst/>
                <a:latin typeface="Times New Roman" panose="02020603050405020304" pitchFamily="18" charset="0"/>
                <a:cs typeface="Times New Roman" panose="02020603050405020304" pitchFamily="18" charset="0"/>
              </a:rPr>
              <a:t>, 37</a:t>
            </a:r>
            <a:r>
              <a:rPr lang="en-US" sz="300" b="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(4), 747–761.</a:t>
            </a:r>
            <a:endParaRPr lang="hu-HU" sz="300" b="0"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p>
            <a:r>
              <a:rPr lang="hu-HU" sz="300" b="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a:t>
            </a:r>
            <a:r>
              <a:rPr lang="hu-HU" sz="300" b="0" i="0" u="none" strike="noStrike" dirty="0" err="1">
                <a:solidFill>
                  <a:schemeClr val="accent6">
                    <a:lumMod val="50000"/>
                  </a:schemeClr>
                </a:solidFill>
                <a:effectLst/>
                <a:latin typeface="Times New Roman" panose="02020603050405020304" pitchFamily="18" charset="0"/>
                <a:cs typeface="Times New Roman" panose="02020603050405020304" pitchFamily="18" charset="0"/>
              </a:rPr>
              <a:t>Investigating</a:t>
            </a:r>
            <a:r>
              <a:rPr lang="hu-HU" sz="300" b="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 </a:t>
            </a:r>
            <a:r>
              <a:rPr lang="hu-HU" sz="300" b="0" i="0" u="none" strike="noStrike" dirty="0" err="1">
                <a:solidFill>
                  <a:schemeClr val="accent6">
                    <a:lumMod val="50000"/>
                  </a:schemeClr>
                </a:solidFill>
                <a:effectLst/>
                <a:latin typeface="Times New Roman" panose="02020603050405020304" pitchFamily="18" charset="0"/>
                <a:cs typeface="Times New Roman" panose="02020603050405020304" pitchFamily="18" charset="0"/>
              </a:rPr>
              <a:t>the</a:t>
            </a:r>
            <a:r>
              <a:rPr lang="hu-HU" sz="300" b="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 </a:t>
            </a:r>
            <a:r>
              <a:rPr lang="hu-HU" sz="300" b="0" i="0" u="none" strike="noStrike" dirty="0" err="1">
                <a:solidFill>
                  <a:schemeClr val="accent6">
                    <a:lumMod val="50000"/>
                  </a:schemeClr>
                </a:solidFill>
                <a:effectLst/>
                <a:latin typeface="Times New Roman" panose="02020603050405020304" pitchFamily="18" charset="0"/>
                <a:cs typeface="Times New Roman" panose="02020603050405020304" pitchFamily="18" charset="0"/>
              </a:rPr>
              <a:t>effect</a:t>
            </a:r>
            <a:r>
              <a:rPr lang="hu-HU" sz="300" b="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 of </a:t>
            </a:r>
            <a:r>
              <a:rPr lang="hu-HU" sz="300" b="0" i="0" u="none" strike="noStrike" dirty="0" err="1">
                <a:solidFill>
                  <a:schemeClr val="accent6">
                    <a:lumMod val="50000"/>
                  </a:schemeClr>
                </a:solidFill>
                <a:effectLst/>
                <a:latin typeface="Times New Roman" panose="02020603050405020304" pitchFamily="18" charset="0"/>
                <a:cs typeface="Times New Roman" panose="02020603050405020304" pitchFamily="18" charset="0"/>
              </a:rPr>
              <a:t>large</a:t>
            </a:r>
            <a:r>
              <a:rPr lang="hu-HU" sz="300" b="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 </a:t>
            </a:r>
            <a:r>
              <a:rPr lang="hu-HU" sz="300" b="0" i="0" u="none" strike="noStrike" dirty="0" err="1">
                <a:solidFill>
                  <a:schemeClr val="accent6">
                    <a:lumMod val="50000"/>
                  </a:schemeClr>
                </a:solidFill>
                <a:effectLst/>
                <a:latin typeface="Times New Roman" panose="02020603050405020304" pitchFamily="18" charset="0"/>
                <a:cs typeface="Times New Roman" panose="02020603050405020304" pitchFamily="18" charset="0"/>
              </a:rPr>
              <a:t>solar</a:t>
            </a:r>
            <a:r>
              <a:rPr lang="hu-HU" sz="300" b="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 </a:t>
            </a:r>
            <a:r>
              <a:rPr lang="hu-HU" sz="300" b="0" i="0" u="none" strike="noStrike" dirty="0" err="1">
                <a:solidFill>
                  <a:schemeClr val="accent6">
                    <a:lumMod val="50000"/>
                  </a:schemeClr>
                </a:solidFill>
                <a:effectLst/>
                <a:latin typeface="Times New Roman" panose="02020603050405020304" pitchFamily="18" charset="0"/>
                <a:cs typeface="Times New Roman" panose="02020603050405020304" pitchFamily="18" charset="0"/>
              </a:rPr>
              <a:t>flares</a:t>
            </a:r>
            <a:r>
              <a:rPr lang="hu-HU" sz="300" b="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 </a:t>
            </a:r>
            <a:r>
              <a:rPr lang="hu-HU" sz="300" b="0" i="0" u="none" strike="noStrike" dirty="0" err="1">
                <a:solidFill>
                  <a:schemeClr val="accent6">
                    <a:lumMod val="50000"/>
                  </a:schemeClr>
                </a:solidFill>
                <a:effectLst/>
                <a:latin typeface="Times New Roman" panose="02020603050405020304" pitchFamily="18" charset="0"/>
                <a:cs typeface="Times New Roman" panose="02020603050405020304" pitchFamily="18" charset="0"/>
              </a:rPr>
              <a:t>on</a:t>
            </a:r>
            <a:r>
              <a:rPr lang="hu-HU" sz="300" b="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 </a:t>
            </a:r>
            <a:r>
              <a:rPr lang="hu-HU" sz="300" b="0" i="0" u="none" strike="noStrike" dirty="0" err="1">
                <a:solidFill>
                  <a:schemeClr val="accent6">
                    <a:lumMod val="50000"/>
                  </a:schemeClr>
                </a:solidFill>
                <a:effectLst/>
                <a:latin typeface="Times New Roman" panose="02020603050405020304" pitchFamily="18" charset="0"/>
                <a:cs typeface="Times New Roman" panose="02020603050405020304" pitchFamily="18" charset="0"/>
              </a:rPr>
              <a:t>the</a:t>
            </a:r>
            <a:r>
              <a:rPr lang="hu-HU" sz="300" b="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 </a:t>
            </a:r>
            <a:r>
              <a:rPr lang="hu-HU" sz="300" b="0" i="0" u="none" strike="noStrike" dirty="0" err="1">
                <a:solidFill>
                  <a:schemeClr val="accent6">
                    <a:lumMod val="50000"/>
                  </a:schemeClr>
                </a:solidFill>
                <a:effectLst/>
                <a:latin typeface="Times New Roman" panose="02020603050405020304" pitchFamily="18" charset="0"/>
                <a:cs typeface="Times New Roman" panose="02020603050405020304" pitchFamily="18" charset="0"/>
              </a:rPr>
              <a:t>ionosphere</a:t>
            </a:r>
            <a:r>
              <a:rPr lang="hu-HU" sz="300" b="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 </a:t>
            </a:r>
            <a:r>
              <a:rPr lang="hu-HU" sz="300" b="0" i="0" u="none" strike="noStrike" dirty="0" err="1">
                <a:solidFill>
                  <a:schemeClr val="accent6">
                    <a:lumMod val="50000"/>
                  </a:schemeClr>
                </a:solidFill>
                <a:effectLst/>
                <a:latin typeface="Times New Roman" panose="02020603050405020304" pitchFamily="18" charset="0"/>
                <a:cs typeface="Times New Roman" panose="02020603050405020304" pitchFamily="18" charset="0"/>
              </a:rPr>
              <a:t>based</a:t>
            </a:r>
            <a:r>
              <a:rPr lang="hu-HU" sz="300" b="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 </a:t>
            </a:r>
            <a:r>
              <a:rPr lang="hu-HU" sz="300" b="0" i="0" u="none" strike="noStrike" dirty="0" err="1">
                <a:solidFill>
                  <a:schemeClr val="accent6">
                    <a:lumMod val="50000"/>
                  </a:schemeClr>
                </a:solidFill>
                <a:effectLst/>
                <a:latin typeface="Times New Roman" panose="02020603050405020304" pitchFamily="18" charset="0"/>
                <a:cs typeface="Times New Roman" panose="02020603050405020304" pitchFamily="18" charset="0"/>
              </a:rPr>
              <a:t>on</a:t>
            </a:r>
            <a:r>
              <a:rPr lang="hu-HU" sz="300" b="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 </a:t>
            </a:r>
            <a:r>
              <a:rPr lang="hu-HU" sz="300" b="0" i="0" u="none" strike="noStrike" dirty="0" err="1">
                <a:solidFill>
                  <a:schemeClr val="accent6">
                    <a:lumMod val="50000"/>
                  </a:schemeClr>
                </a:solidFill>
                <a:effectLst/>
                <a:latin typeface="Times New Roman" panose="02020603050405020304" pitchFamily="18" charset="0"/>
                <a:cs typeface="Times New Roman" panose="02020603050405020304" pitchFamily="18" charset="0"/>
              </a:rPr>
              <a:t>novel</a:t>
            </a:r>
            <a:r>
              <a:rPr lang="hu-HU" sz="300" b="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 </a:t>
            </a:r>
            <a:r>
              <a:rPr lang="hu-HU" sz="300" b="0" i="0" u="none" strike="noStrike" dirty="0" err="1">
                <a:solidFill>
                  <a:schemeClr val="accent6">
                    <a:lumMod val="50000"/>
                  </a:schemeClr>
                </a:solidFill>
                <a:effectLst/>
                <a:latin typeface="Times New Roman" panose="02020603050405020304" pitchFamily="18" charset="0"/>
                <a:cs typeface="Times New Roman" panose="02020603050405020304" pitchFamily="18" charset="0"/>
              </a:rPr>
              <a:t>Digisonde</a:t>
            </a:r>
            <a:r>
              <a:rPr lang="hu-HU" sz="300" b="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 </a:t>
            </a:r>
            <a:r>
              <a:rPr lang="hu-HU" sz="300" b="0" i="0" u="none" strike="noStrike" dirty="0" err="1">
                <a:solidFill>
                  <a:schemeClr val="accent6">
                    <a:lumMod val="50000"/>
                  </a:schemeClr>
                </a:solidFill>
                <a:effectLst/>
                <a:latin typeface="Times New Roman" panose="02020603050405020304" pitchFamily="18" charset="0"/>
                <a:cs typeface="Times New Roman" panose="02020603050405020304" pitchFamily="18" charset="0"/>
              </a:rPr>
              <a:t>data</a:t>
            </a:r>
            <a:r>
              <a:rPr lang="hu-HU" sz="300" b="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 </a:t>
            </a:r>
            <a:r>
              <a:rPr lang="hu-HU" sz="300" b="0" i="0" u="none" strike="noStrike" dirty="0" err="1">
                <a:solidFill>
                  <a:schemeClr val="accent6">
                    <a:lumMod val="50000"/>
                  </a:schemeClr>
                </a:solidFill>
                <a:effectLst/>
                <a:latin typeface="Times New Roman" panose="02020603050405020304" pitchFamily="18" charset="0"/>
                <a:cs typeface="Times New Roman" panose="02020603050405020304" pitchFamily="18" charset="0"/>
              </a:rPr>
              <a:t>comparing</a:t>
            </a:r>
            <a:r>
              <a:rPr lang="hu-HU" sz="300" b="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 </a:t>
            </a:r>
            <a:r>
              <a:rPr lang="hu-HU" sz="300" b="0" i="0" u="none" strike="noStrike" dirty="0" err="1">
                <a:solidFill>
                  <a:schemeClr val="accent6">
                    <a:lumMod val="50000"/>
                  </a:schemeClr>
                </a:solidFill>
                <a:effectLst/>
                <a:latin typeface="Times New Roman" panose="02020603050405020304" pitchFamily="18" charset="0"/>
                <a:cs typeface="Times New Roman" panose="02020603050405020304" pitchFamily="18" charset="0"/>
              </a:rPr>
              <a:t>three</a:t>
            </a:r>
            <a:r>
              <a:rPr lang="hu-HU" sz="300" b="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 </a:t>
            </a:r>
            <a:r>
              <a:rPr lang="hu-HU" sz="300" b="0" i="0" u="none" strike="noStrike" dirty="0" err="1">
                <a:solidFill>
                  <a:schemeClr val="accent6">
                    <a:lumMod val="50000"/>
                  </a:schemeClr>
                </a:solidFill>
                <a:effectLst/>
                <a:latin typeface="Times New Roman" panose="02020603050405020304" pitchFamily="18" charset="0"/>
                <a:cs typeface="Times New Roman" panose="02020603050405020304" pitchFamily="18" charset="0"/>
              </a:rPr>
              <a:t>different</a:t>
            </a:r>
            <a:r>
              <a:rPr lang="hu-HU" sz="300" b="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 </a:t>
            </a:r>
            <a:r>
              <a:rPr lang="hu-HU" sz="300" b="0" i="0" u="none" strike="noStrike" dirty="0" err="1">
                <a:solidFill>
                  <a:schemeClr val="accent6">
                    <a:lumMod val="50000"/>
                  </a:schemeClr>
                </a:solidFill>
                <a:effectLst/>
                <a:latin typeface="Times New Roman" panose="02020603050405020304" pitchFamily="18" charset="0"/>
                <a:cs typeface="Times New Roman" panose="02020603050405020304" pitchFamily="18" charset="0"/>
              </a:rPr>
              <a:t>methods</a:t>
            </a:r>
            <a:r>
              <a:rPr lang="hu-HU" sz="300" b="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 - Attila Buzás, Daniel </a:t>
            </a:r>
            <a:r>
              <a:rPr lang="hu-HU" sz="300" b="0" i="0" u="none" strike="noStrike" dirty="0" err="1">
                <a:solidFill>
                  <a:schemeClr val="accent6">
                    <a:lumMod val="50000"/>
                  </a:schemeClr>
                </a:solidFill>
                <a:effectLst/>
                <a:latin typeface="Times New Roman" panose="02020603050405020304" pitchFamily="18" charset="0"/>
                <a:cs typeface="Times New Roman" panose="02020603050405020304" pitchFamily="18" charset="0"/>
              </a:rPr>
              <a:t>Kouba</a:t>
            </a:r>
            <a:r>
              <a:rPr lang="hu-HU" sz="300" b="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 </a:t>
            </a:r>
            <a:r>
              <a:rPr lang="hu-HU" sz="300" b="0" i="0" u="none" strike="noStrike" dirty="0" err="1">
                <a:solidFill>
                  <a:schemeClr val="accent6">
                    <a:lumMod val="50000"/>
                  </a:schemeClr>
                </a:solidFill>
                <a:effectLst/>
                <a:latin typeface="Times New Roman" panose="02020603050405020304" pitchFamily="18" charset="0"/>
                <a:cs typeface="Times New Roman" panose="02020603050405020304" pitchFamily="18" charset="0"/>
              </a:rPr>
              <a:t>Jens</a:t>
            </a:r>
            <a:r>
              <a:rPr lang="hu-HU" sz="300" b="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 </a:t>
            </a:r>
            <a:r>
              <a:rPr lang="hu-HU" sz="300" b="0" i="0" u="none" strike="noStrike" dirty="0" err="1">
                <a:solidFill>
                  <a:schemeClr val="accent6">
                    <a:lumMod val="50000"/>
                  </a:schemeClr>
                </a:solidFill>
                <a:effectLst/>
                <a:latin typeface="Times New Roman" panose="02020603050405020304" pitchFamily="18" charset="0"/>
                <a:cs typeface="Times New Roman" panose="02020603050405020304" pitchFamily="18" charset="0"/>
              </a:rPr>
              <a:t>Mielich</a:t>
            </a:r>
            <a:r>
              <a:rPr lang="hu-HU" sz="300" b="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 Dalia </a:t>
            </a:r>
            <a:r>
              <a:rPr lang="hu-HU" sz="300" b="0" i="0" u="none" strike="noStrike" dirty="0" err="1">
                <a:solidFill>
                  <a:schemeClr val="accent6">
                    <a:lumMod val="50000"/>
                  </a:schemeClr>
                </a:solidFill>
                <a:effectLst/>
                <a:latin typeface="Times New Roman" panose="02020603050405020304" pitchFamily="18" charset="0"/>
                <a:cs typeface="Times New Roman" panose="02020603050405020304" pitchFamily="18" charset="0"/>
              </a:rPr>
              <a:t>Burešová</a:t>
            </a:r>
            <a:r>
              <a:rPr lang="hu-HU" sz="300" b="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 </a:t>
            </a:r>
            <a:r>
              <a:rPr lang="hu-HU" sz="300" b="0" i="0" u="none" strike="noStrike" dirty="0" err="1">
                <a:solidFill>
                  <a:schemeClr val="accent6">
                    <a:lumMod val="50000"/>
                  </a:schemeClr>
                </a:solidFill>
                <a:effectLst/>
                <a:latin typeface="Times New Roman" panose="02020603050405020304" pitchFamily="18" charset="0"/>
                <a:cs typeface="Times New Roman" panose="02020603050405020304" pitchFamily="18" charset="0"/>
              </a:rPr>
              <a:t>Zbyšek</a:t>
            </a:r>
            <a:r>
              <a:rPr lang="hu-HU" sz="300" b="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 </a:t>
            </a:r>
            <a:r>
              <a:rPr lang="hu-HU" sz="300" b="0" i="0" u="none" strike="noStrike" dirty="0" err="1">
                <a:solidFill>
                  <a:schemeClr val="accent6">
                    <a:lumMod val="50000"/>
                  </a:schemeClr>
                </a:solidFill>
                <a:effectLst/>
                <a:latin typeface="Times New Roman" panose="02020603050405020304" pitchFamily="18" charset="0"/>
                <a:cs typeface="Times New Roman" panose="02020603050405020304" pitchFamily="18" charset="0"/>
              </a:rPr>
              <a:t>Mošna</a:t>
            </a:r>
            <a:r>
              <a:rPr lang="hu-HU" sz="300" b="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 Petra </a:t>
            </a:r>
            <a:r>
              <a:rPr lang="hu-HU" sz="300" b="0" i="0" u="none" strike="noStrike" dirty="0" err="1">
                <a:solidFill>
                  <a:schemeClr val="accent6">
                    <a:lumMod val="50000"/>
                  </a:schemeClr>
                </a:solidFill>
                <a:effectLst/>
                <a:latin typeface="Times New Roman" panose="02020603050405020304" pitchFamily="18" charset="0"/>
                <a:cs typeface="Times New Roman" panose="02020603050405020304" pitchFamily="18" charset="0"/>
              </a:rPr>
              <a:t>Koucká</a:t>
            </a:r>
            <a:r>
              <a:rPr lang="hu-HU" sz="300" b="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 </a:t>
            </a:r>
            <a:r>
              <a:rPr lang="hu-HU" sz="300" b="0" i="0" u="none" strike="noStrike" dirty="0" err="1">
                <a:solidFill>
                  <a:schemeClr val="accent6">
                    <a:lumMod val="50000"/>
                  </a:schemeClr>
                </a:solidFill>
                <a:effectLst/>
                <a:latin typeface="Times New Roman" panose="02020603050405020304" pitchFamily="18" charset="0"/>
                <a:cs typeface="Times New Roman" panose="02020603050405020304" pitchFamily="18" charset="0"/>
              </a:rPr>
              <a:t>Knížová</a:t>
            </a:r>
            <a:r>
              <a:rPr lang="hu-HU" sz="300" b="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 Veronika Barta (2023)</a:t>
            </a:r>
          </a:p>
          <a:p>
            <a:endParaRPr lang="hu-HU" sz="300" dirty="0"/>
          </a:p>
        </p:txBody>
      </p:sp>
      <p:sp>
        <p:nvSpPr>
          <p:cNvPr id="16" name="Szövegdoboz 15">
            <a:extLst>
              <a:ext uri="{FF2B5EF4-FFF2-40B4-BE49-F238E27FC236}">
                <a16:creationId xmlns:a16="http://schemas.microsoft.com/office/drawing/2014/main" id="{3EC97150-B48E-BB62-D080-963755BA7BC3}"/>
              </a:ext>
            </a:extLst>
          </p:cNvPr>
          <p:cNvSpPr txBox="1"/>
          <p:nvPr/>
        </p:nvSpPr>
        <p:spPr>
          <a:xfrm>
            <a:off x="2584618" y="2345855"/>
            <a:ext cx="1166499" cy="230832"/>
          </a:xfrm>
          <a:prstGeom prst="rect">
            <a:avLst/>
          </a:prstGeom>
          <a:solidFill>
            <a:schemeClr val="tx1"/>
          </a:solidFill>
        </p:spPr>
        <p:txBody>
          <a:bodyPr wrap="square">
            <a:spAutoFit/>
          </a:bodyPr>
          <a:lstStyle/>
          <a:p>
            <a:pPr algn="ctr"/>
            <a:r>
              <a:rPr lang="hu-HU" sz="300" i="1" dirty="0">
                <a:solidFill>
                  <a:schemeClr val="accent6">
                    <a:lumMod val="50000"/>
                  </a:schemeClr>
                </a:solidFill>
                <a:latin typeface="Times New Roman" panose="02020603050405020304" pitchFamily="18" charset="0"/>
                <a:cs typeface="Times New Roman" panose="02020603050405020304" pitchFamily="18" charset="0"/>
              </a:rPr>
              <a:t>Fig.3. </a:t>
            </a:r>
            <a:r>
              <a:rPr lang="en-US" sz="300" i="1" dirty="0">
                <a:solidFill>
                  <a:schemeClr val="accent6">
                    <a:lumMod val="50000"/>
                  </a:schemeClr>
                </a:solidFill>
                <a:latin typeface="Times New Roman" panose="02020603050405020304" pitchFamily="18" charset="0"/>
                <a:cs typeface="Times New Roman" panose="02020603050405020304" pitchFamily="18" charset="0"/>
              </a:rPr>
              <a:t>Impact of the </a:t>
            </a:r>
            <a:r>
              <a:rPr lang="hu-HU" sz="300" i="1" dirty="0">
                <a:solidFill>
                  <a:schemeClr val="accent6">
                    <a:lumMod val="50000"/>
                  </a:schemeClr>
                </a:solidFill>
                <a:latin typeface="Times New Roman" panose="02020603050405020304" pitchFamily="18" charset="0"/>
                <a:cs typeface="Times New Roman" panose="02020603050405020304" pitchFamily="18" charset="0"/>
              </a:rPr>
              <a:t>M8.7</a:t>
            </a:r>
            <a:r>
              <a:rPr lang="en-US" sz="300" i="1" dirty="0">
                <a:solidFill>
                  <a:schemeClr val="accent6">
                    <a:lumMod val="50000"/>
                  </a:schemeClr>
                </a:solidFill>
                <a:latin typeface="Times New Roman" panose="02020603050405020304" pitchFamily="18" charset="0"/>
                <a:cs typeface="Times New Roman" panose="02020603050405020304" pitchFamily="18" charset="0"/>
              </a:rPr>
              <a:t>-class flare on </a:t>
            </a:r>
            <a:r>
              <a:rPr lang="hu-HU" sz="300" i="1" dirty="0">
                <a:solidFill>
                  <a:schemeClr val="accent6">
                    <a:lumMod val="50000"/>
                  </a:schemeClr>
                </a:solidFill>
                <a:latin typeface="Times New Roman" panose="02020603050405020304" pitchFamily="18" charset="0"/>
                <a:cs typeface="Times New Roman" panose="02020603050405020304" pitchFamily="18" charset="0"/>
              </a:rPr>
              <a:t>May</a:t>
            </a:r>
            <a:r>
              <a:rPr lang="en-US" sz="300" i="1" dirty="0">
                <a:solidFill>
                  <a:schemeClr val="accent6">
                    <a:lumMod val="50000"/>
                  </a:schemeClr>
                </a:solidFill>
                <a:latin typeface="Times New Roman" panose="02020603050405020304" pitchFamily="18" charset="0"/>
                <a:cs typeface="Times New Roman" panose="02020603050405020304" pitchFamily="18" charset="0"/>
              </a:rPr>
              <a:t> </a:t>
            </a:r>
            <a:r>
              <a:rPr lang="hu-HU" sz="300" i="1" dirty="0">
                <a:solidFill>
                  <a:schemeClr val="accent6">
                    <a:lumMod val="50000"/>
                  </a:schemeClr>
                </a:solidFill>
                <a:latin typeface="Times New Roman" panose="02020603050405020304" pitchFamily="18" charset="0"/>
                <a:cs typeface="Times New Roman" panose="02020603050405020304" pitchFamily="18" charset="0"/>
              </a:rPr>
              <a:t>2</a:t>
            </a:r>
            <a:r>
              <a:rPr lang="en-US" sz="300" i="1" dirty="0">
                <a:solidFill>
                  <a:schemeClr val="accent6">
                    <a:lumMod val="50000"/>
                  </a:schemeClr>
                </a:solidFill>
                <a:latin typeface="Times New Roman" panose="02020603050405020304" pitchFamily="18" charset="0"/>
                <a:cs typeface="Times New Roman" panose="02020603050405020304" pitchFamily="18" charset="0"/>
              </a:rPr>
              <a:t>9, 202</a:t>
            </a:r>
            <a:r>
              <a:rPr lang="hu-HU" sz="300" i="1" dirty="0">
                <a:solidFill>
                  <a:schemeClr val="accent6">
                    <a:lumMod val="50000"/>
                  </a:schemeClr>
                </a:solidFill>
                <a:latin typeface="Times New Roman" panose="02020603050405020304" pitchFamily="18" charset="0"/>
                <a:cs typeface="Times New Roman" panose="02020603050405020304" pitchFamily="18" charset="0"/>
              </a:rPr>
              <a:t>3</a:t>
            </a:r>
            <a:r>
              <a:rPr lang="en-US" sz="300" i="1" dirty="0">
                <a:solidFill>
                  <a:schemeClr val="accent6">
                    <a:lumMod val="50000"/>
                  </a:schemeClr>
                </a:solidFill>
                <a:latin typeface="Times New Roman" panose="02020603050405020304" pitchFamily="18" charset="0"/>
                <a:cs typeface="Times New Roman" panose="02020603050405020304" pitchFamily="18" charset="0"/>
              </a:rPr>
              <a:t>, on the ionosphere, showing layer variations relative to the monthly median</a:t>
            </a:r>
            <a:endParaRPr lang="hu-HU" sz="300" i="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22" name="Kép 21" descr="A képen szöveg, diagram, Diagram, sor látható&#10;&#10;Előfordulhat, hogy a mesterséges intelligencia által létrehozott tartalom helytelen.">
            <a:extLst>
              <a:ext uri="{FF2B5EF4-FFF2-40B4-BE49-F238E27FC236}">
                <a16:creationId xmlns:a16="http://schemas.microsoft.com/office/drawing/2014/main" id="{8A29C407-100F-857A-1C42-94B96268B98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84395" y="849945"/>
            <a:ext cx="1166947" cy="1500360"/>
          </a:xfrm>
          <a:prstGeom prst="rect">
            <a:avLst/>
          </a:prstGeom>
        </p:spPr>
      </p:pic>
      <p:pic>
        <p:nvPicPr>
          <p:cNvPr id="8" name="Kép 7">
            <a:extLst>
              <a:ext uri="{FF2B5EF4-FFF2-40B4-BE49-F238E27FC236}">
                <a16:creationId xmlns:a16="http://schemas.microsoft.com/office/drawing/2014/main" id="{8DF7D1B9-E593-9073-7028-94EE884C9B8A}"/>
              </a:ext>
            </a:extLst>
          </p:cNvPr>
          <p:cNvPicPr>
            <a:picLocks noChangeAspect="1"/>
          </p:cNvPicPr>
          <p:nvPr/>
        </p:nvPicPr>
        <p:blipFill>
          <a:blip r:embed="rId14">
            <a:extLst>
              <a:ext uri="{28A0092B-C50C-407E-A947-70E740481C1C}">
                <a14:useLocalDpi xmlns:a14="http://schemas.microsoft.com/office/drawing/2010/main" val="0"/>
              </a:ext>
            </a:extLst>
          </a:blip>
          <a:srcRect t="5867" b="4769"/>
          <a:stretch/>
        </p:blipFill>
        <p:spPr>
          <a:xfrm>
            <a:off x="1536356" y="2761353"/>
            <a:ext cx="1103802" cy="591839"/>
          </a:xfrm>
          <a:prstGeom prst="rect">
            <a:avLst/>
          </a:prstGeom>
        </p:spPr>
      </p:pic>
      <p:pic>
        <p:nvPicPr>
          <p:cNvPr id="12" name="Kép 11">
            <a:extLst>
              <a:ext uri="{FF2B5EF4-FFF2-40B4-BE49-F238E27FC236}">
                <a16:creationId xmlns:a16="http://schemas.microsoft.com/office/drawing/2014/main" id="{012AB8E4-460F-20A0-DAF6-C86B00CAC9E9}"/>
              </a:ext>
            </a:extLst>
          </p:cNvPr>
          <p:cNvPicPr>
            <a:picLocks noChangeAspect="1"/>
          </p:cNvPicPr>
          <p:nvPr/>
        </p:nvPicPr>
        <p:blipFill>
          <a:blip r:embed="rId15">
            <a:extLst>
              <a:ext uri="{28A0092B-C50C-407E-A947-70E740481C1C}">
                <a14:useLocalDpi xmlns:a14="http://schemas.microsoft.com/office/drawing/2010/main" val="0"/>
              </a:ext>
            </a:extLst>
          </a:blip>
          <a:srcRect t="6458" b="4771"/>
          <a:stretch/>
        </p:blipFill>
        <p:spPr>
          <a:xfrm>
            <a:off x="2640156" y="2761353"/>
            <a:ext cx="1111186" cy="591838"/>
          </a:xfrm>
          <a:prstGeom prst="rect">
            <a:avLst/>
          </a:prstGeom>
        </p:spPr>
      </p:pic>
      <p:sp>
        <p:nvSpPr>
          <p:cNvPr id="18" name="Szövegdoboz 17">
            <a:extLst>
              <a:ext uri="{FF2B5EF4-FFF2-40B4-BE49-F238E27FC236}">
                <a16:creationId xmlns:a16="http://schemas.microsoft.com/office/drawing/2014/main" id="{FEBEBD2E-6A72-AB02-E64C-10F8DE17CF8C}"/>
              </a:ext>
            </a:extLst>
          </p:cNvPr>
          <p:cNvSpPr txBox="1"/>
          <p:nvPr/>
        </p:nvSpPr>
        <p:spPr>
          <a:xfrm>
            <a:off x="1536355" y="3353191"/>
            <a:ext cx="1103802" cy="184666"/>
          </a:xfrm>
          <a:prstGeom prst="rect">
            <a:avLst/>
          </a:prstGeom>
          <a:solidFill>
            <a:schemeClr val="tx1"/>
          </a:solidFill>
        </p:spPr>
        <p:txBody>
          <a:bodyPr wrap="square">
            <a:spAutoFit/>
          </a:bodyPr>
          <a:lstStyle/>
          <a:p>
            <a:pPr algn="ctr"/>
            <a:r>
              <a:rPr lang="hu-HU" sz="300" i="1" dirty="0">
                <a:solidFill>
                  <a:schemeClr val="accent6">
                    <a:lumMod val="50000"/>
                  </a:schemeClr>
                </a:solidFill>
                <a:latin typeface="Times New Roman" panose="02020603050405020304" pitchFamily="18" charset="0"/>
                <a:cs typeface="Times New Roman" panose="02020603050405020304" pitchFamily="18" charset="0"/>
              </a:rPr>
              <a:t>Fig.4. </a:t>
            </a:r>
            <a:r>
              <a:rPr lang="en-US" sz="300" i="1" dirty="0">
                <a:solidFill>
                  <a:schemeClr val="accent6">
                    <a:lumMod val="50000"/>
                  </a:schemeClr>
                </a:solidFill>
                <a:latin typeface="Times New Roman" panose="02020603050405020304" pitchFamily="18" charset="0"/>
                <a:cs typeface="Times New Roman" panose="02020603050405020304" pitchFamily="18" charset="0"/>
              </a:rPr>
              <a:t>Correlation between </a:t>
            </a:r>
            <a:r>
              <a:rPr lang="en-US" sz="300" i="1" dirty="0" err="1">
                <a:solidFill>
                  <a:schemeClr val="accent6">
                    <a:lumMod val="50000"/>
                  </a:schemeClr>
                </a:solidFill>
                <a:latin typeface="Times New Roman" panose="02020603050405020304" pitchFamily="18" charset="0"/>
                <a:cs typeface="Times New Roman" panose="02020603050405020304" pitchFamily="18" charset="0"/>
              </a:rPr>
              <a:t>geoeffectiveness</a:t>
            </a:r>
            <a:r>
              <a:rPr lang="en-US" sz="300" i="1" dirty="0">
                <a:solidFill>
                  <a:schemeClr val="accent6">
                    <a:lumMod val="50000"/>
                  </a:schemeClr>
                </a:solidFill>
                <a:latin typeface="Times New Roman" panose="02020603050405020304" pitchFamily="18" charset="0"/>
                <a:cs typeface="Times New Roman" panose="02020603050405020304" pitchFamily="18" charset="0"/>
              </a:rPr>
              <a:t> and </a:t>
            </a:r>
            <a:r>
              <a:rPr lang="en-US" sz="300" i="1" dirty="0" err="1">
                <a:solidFill>
                  <a:schemeClr val="accent6">
                    <a:lumMod val="50000"/>
                  </a:schemeClr>
                </a:solidFill>
                <a:latin typeface="Times New Roman" panose="02020603050405020304" pitchFamily="18" charset="0"/>
                <a:cs typeface="Times New Roman" panose="02020603050405020304" pitchFamily="18" charset="0"/>
              </a:rPr>
              <a:t>dfmin</a:t>
            </a:r>
            <a:r>
              <a:rPr lang="en-US" sz="300" i="1" dirty="0">
                <a:solidFill>
                  <a:schemeClr val="accent6">
                    <a:lumMod val="50000"/>
                  </a:schemeClr>
                </a:solidFill>
                <a:latin typeface="Times New Roman" panose="02020603050405020304" pitchFamily="18" charset="0"/>
                <a:cs typeface="Times New Roman" panose="02020603050405020304" pitchFamily="18" charset="0"/>
              </a:rPr>
              <a:t> for flares</a:t>
            </a:r>
            <a:r>
              <a:rPr lang="hu-HU" sz="300" i="1" dirty="0">
                <a:solidFill>
                  <a:schemeClr val="accent6">
                    <a:lumMod val="50000"/>
                  </a:schemeClr>
                </a:solidFill>
                <a:latin typeface="Times New Roman" panose="02020603050405020304" pitchFamily="18" charset="0"/>
                <a:cs typeface="Times New Roman" panose="02020603050405020304" pitchFamily="18" charset="0"/>
              </a:rPr>
              <a:t> in </a:t>
            </a:r>
            <a:r>
              <a:rPr lang="hu-HU" sz="300" i="1" dirty="0" err="1">
                <a:solidFill>
                  <a:schemeClr val="accent6">
                    <a:lumMod val="50000"/>
                  </a:schemeClr>
                </a:solidFill>
                <a:latin typeface="Times New Roman" panose="02020603050405020304" pitchFamily="18" charset="0"/>
                <a:cs typeface="Times New Roman" panose="02020603050405020304" pitchFamily="18" charset="0"/>
              </a:rPr>
              <a:t>solar</a:t>
            </a:r>
            <a:r>
              <a:rPr lang="hu-HU" sz="300" i="1" dirty="0">
                <a:solidFill>
                  <a:schemeClr val="accent6">
                    <a:lumMod val="50000"/>
                  </a:schemeClr>
                </a:solidFill>
                <a:latin typeface="Times New Roman" panose="02020603050405020304" pitchFamily="18" charset="0"/>
                <a:cs typeface="Times New Roman" panose="02020603050405020304" pitchFamily="18" charset="0"/>
              </a:rPr>
              <a:t> </a:t>
            </a:r>
            <a:r>
              <a:rPr lang="hu-HU" sz="300" i="1" dirty="0" err="1">
                <a:solidFill>
                  <a:schemeClr val="accent6">
                    <a:lumMod val="50000"/>
                  </a:schemeClr>
                </a:solidFill>
                <a:latin typeface="Times New Roman" panose="02020603050405020304" pitchFamily="18" charset="0"/>
                <a:cs typeface="Times New Roman" panose="02020603050405020304" pitchFamily="18" charset="0"/>
              </a:rPr>
              <a:t>cycle</a:t>
            </a:r>
            <a:r>
              <a:rPr lang="hu-HU" sz="300" i="1" dirty="0">
                <a:solidFill>
                  <a:schemeClr val="accent6">
                    <a:lumMod val="50000"/>
                  </a:schemeClr>
                </a:solidFill>
                <a:latin typeface="Times New Roman" panose="02020603050405020304" pitchFamily="18" charset="0"/>
                <a:cs typeface="Times New Roman" panose="02020603050405020304" pitchFamily="18" charset="0"/>
              </a:rPr>
              <a:t> 25.</a:t>
            </a:r>
          </a:p>
        </p:txBody>
      </p:sp>
      <p:sp>
        <p:nvSpPr>
          <p:cNvPr id="26" name="Szövegdoboz 25">
            <a:extLst>
              <a:ext uri="{FF2B5EF4-FFF2-40B4-BE49-F238E27FC236}">
                <a16:creationId xmlns:a16="http://schemas.microsoft.com/office/drawing/2014/main" id="{FED5B849-A6DD-3BAE-BFD4-8BED5CFF1680}"/>
              </a:ext>
            </a:extLst>
          </p:cNvPr>
          <p:cNvSpPr txBox="1"/>
          <p:nvPr/>
        </p:nvSpPr>
        <p:spPr>
          <a:xfrm>
            <a:off x="2640156" y="3353191"/>
            <a:ext cx="1111186" cy="184666"/>
          </a:xfrm>
          <a:prstGeom prst="rect">
            <a:avLst/>
          </a:prstGeom>
          <a:solidFill>
            <a:schemeClr val="tx1"/>
          </a:solidFill>
        </p:spPr>
        <p:txBody>
          <a:bodyPr wrap="square">
            <a:spAutoFit/>
          </a:bodyPr>
          <a:lstStyle/>
          <a:p>
            <a:pPr algn="ctr"/>
            <a:r>
              <a:rPr lang="hu-HU" sz="300" i="1" dirty="0">
                <a:solidFill>
                  <a:schemeClr val="accent6">
                    <a:lumMod val="50000"/>
                  </a:schemeClr>
                </a:solidFill>
                <a:latin typeface="Times New Roman" panose="02020603050405020304" pitchFamily="18" charset="0"/>
                <a:cs typeface="Times New Roman" panose="02020603050405020304" pitchFamily="18" charset="0"/>
              </a:rPr>
              <a:t>Fig.5. </a:t>
            </a:r>
            <a:r>
              <a:rPr lang="en-US" sz="300" i="1" dirty="0">
                <a:solidFill>
                  <a:schemeClr val="accent6">
                    <a:lumMod val="50000"/>
                  </a:schemeClr>
                </a:solidFill>
                <a:latin typeface="Times New Roman" panose="02020603050405020304" pitchFamily="18" charset="0"/>
                <a:cs typeface="Times New Roman" panose="02020603050405020304" pitchFamily="18" charset="0"/>
              </a:rPr>
              <a:t>Correlation between </a:t>
            </a:r>
            <a:r>
              <a:rPr lang="en-US" sz="300" i="1" dirty="0" err="1">
                <a:solidFill>
                  <a:schemeClr val="accent6">
                    <a:lumMod val="50000"/>
                  </a:schemeClr>
                </a:solidFill>
                <a:latin typeface="Times New Roman" panose="02020603050405020304" pitchFamily="18" charset="0"/>
                <a:cs typeface="Times New Roman" panose="02020603050405020304" pitchFamily="18" charset="0"/>
              </a:rPr>
              <a:t>geoeffectiveness</a:t>
            </a:r>
            <a:r>
              <a:rPr lang="en-US" sz="300" i="1" dirty="0">
                <a:solidFill>
                  <a:schemeClr val="accent6">
                    <a:lumMod val="50000"/>
                  </a:schemeClr>
                </a:solidFill>
                <a:latin typeface="Times New Roman" panose="02020603050405020304" pitchFamily="18" charset="0"/>
                <a:cs typeface="Times New Roman" panose="02020603050405020304" pitchFamily="18" charset="0"/>
              </a:rPr>
              <a:t> and d</a:t>
            </a:r>
            <a:r>
              <a:rPr lang="hu-HU" sz="300" i="1" dirty="0">
                <a:solidFill>
                  <a:schemeClr val="accent6">
                    <a:lumMod val="50000"/>
                  </a:schemeClr>
                </a:solidFill>
                <a:latin typeface="Times New Roman" panose="02020603050405020304" pitchFamily="18" charset="0"/>
                <a:cs typeface="Times New Roman" panose="02020603050405020304" pitchFamily="18" charset="0"/>
              </a:rPr>
              <a:t>foF2</a:t>
            </a:r>
            <a:r>
              <a:rPr lang="en-US" sz="300" i="1" dirty="0">
                <a:solidFill>
                  <a:schemeClr val="accent6">
                    <a:lumMod val="50000"/>
                  </a:schemeClr>
                </a:solidFill>
                <a:latin typeface="Times New Roman" panose="02020603050405020304" pitchFamily="18" charset="0"/>
                <a:cs typeface="Times New Roman" panose="02020603050405020304" pitchFamily="18" charset="0"/>
              </a:rPr>
              <a:t> for flares</a:t>
            </a:r>
            <a:r>
              <a:rPr lang="hu-HU" sz="300" i="1" dirty="0">
                <a:solidFill>
                  <a:schemeClr val="accent6">
                    <a:lumMod val="50000"/>
                  </a:schemeClr>
                </a:solidFill>
                <a:latin typeface="Times New Roman" panose="02020603050405020304" pitchFamily="18" charset="0"/>
                <a:cs typeface="Times New Roman" panose="02020603050405020304" pitchFamily="18" charset="0"/>
              </a:rPr>
              <a:t> in </a:t>
            </a:r>
            <a:r>
              <a:rPr lang="hu-HU" sz="300" i="1" dirty="0" err="1">
                <a:solidFill>
                  <a:schemeClr val="accent6">
                    <a:lumMod val="50000"/>
                  </a:schemeClr>
                </a:solidFill>
                <a:latin typeface="Times New Roman" panose="02020603050405020304" pitchFamily="18" charset="0"/>
                <a:cs typeface="Times New Roman" panose="02020603050405020304" pitchFamily="18" charset="0"/>
              </a:rPr>
              <a:t>solar</a:t>
            </a:r>
            <a:r>
              <a:rPr lang="hu-HU" sz="300" i="1" dirty="0">
                <a:solidFill>
                  <a:schemeClr val="accent6">
                    <a:lumMod val="50000"/>
                  </a:schemeClr>
                </a:solidFill>
                <a:latin typeface="Times New Roman" panose="02020603050405020304" pitchFamily="18" charset="0"/>
                <a:cs typeface="Times New Roman" panose="02020603050405020304" pitchFamily="18" charset="0"/>
              </a:rPr>
              <a:t> </a:t>
            </a:r>
            <a:r>
              <a:rPr lang="hu-HU" sz="300" i="1" dirty="0" err="1">
                <a:solidFill>
                  <a:schemeClr val="accent6">
                    <a:lumMod val="50000"/>
                  </a:schemeClr>
                </a:solidFill>
                <a:latin typeface="Times New Roman" panose="02020603050405020304" pitchFamily="18" charset="0"/>
                <a:cs typeface="Times New Roman" panose="02020603050405020304" pitchFamily="18" charset="0"/>
              </a:rPr>
              <a:t>cycle</a:t>
            </a:r>
            <a:r>
              <a:rPr lang="hu-HU" sz="300" i="1" dirty="0">
                <a:solidFill>
                  <a:schemeClr val="accent6">
                    <a:lumMod val="50000"/>
                  </a:schemeClr>
                </a:solidFill>
                <a:latin typeface="Times New Roman" panose="02020603050405020304" pitchFamily="18" charset="0"/>
                <a:cs typeface="Times New Roman" panose="02020603050405020304" pitchFamily="18" charset="0"/>
              </a:rPr>
              <a:t> 25.</a:t>
            </a:r>
          </a:p>
        </p:txBody>
      </p:sp>
      <p:pic>
        <p:nvPicPr>
          <p:cNvPr id="28" name="Picture 2" descr="Measurements operated by Department of Ionosphere and Aeronomy – Institute  of Atmospheric Physics CAS">
            <a:extLst>
              <a:ext uri="{FF2B5EF4-FFF2-40B4-BE49-F238E27FC236}">
                <a16:creationId xmlns:a16="http://schemas.microsoft.com/office/drawing/2014/main" id="{874C37D3-7714-914A-051E-8282087F8D5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84986" y="2950789"/>
            <a:ext cx="519761" cy="429286"/>
          </a:xfrm>
          <a:prstGeom prst="rect">
            <a:avLst/>
          </a:prstGeom>
          <a:noFill/>
          <a:extLst>
            <a:ext uri="{909E8E84-426E-40DD-AFC4-6F175D3DCCD1}">
              <a14:hiddenFill xmlns:a14="http://schemas.microsoft.com/office/drawing/2010/main">
                <a:solidFill>
                  <a:srgbClr val="FFFFFF"/>
                </a:solidFill>
              </a14:hiddenFill>
            </a:ext>
          </a:extLst>
        </p:spPr>
      </p:pic>
      <p:sp>
        <p:nvSpPr>
          <p:cNvPr id="29" name="Szövegdoboz 28">
            <a:extLst>
              <a:ext uri="{FF2B5EF4-FFF2-40B4-BE49-F238E27FC236}">
                <a16:creationId xmlns:a16="http://schemas.microsoft.com/office/drawing/2014/main" id="{E1149DDE-04C8-7D79-E93C-6AC966D57C08}"/>
              </a:ext>
            </a:extLst>
          </p:cNvPr>
          <p:cNvSpPr txBox="1"/>
          <p:nvPr/>
        </p:nvSpPr>
        <p:spPr>
          <a:xfrm>
            <a:off x="3784986" y="3369618"/>
            <a:ext cx="519761" cy="230832"/>
          </a:xfrm>
          <a:prstGeom prst="rect">
            <a:avLst/>
          </a:prstGeom>
          <a:solidFill>
            <a:schemeClr val="tx1"/>
          </a:solidFill>
        </p:spPr>
        <p:txBody>
          <a:bodyPr wrap="square" rtlCol="0">
            <a:spAutoFit/>
          </a:bodyPr>
          <a:lstStyle/>
          <a:p>
            <a:pPr algn="ctr"/>
            <a:r>
              <a:rPr lang="hu-HU" sz="300" i="1" dirty="0">
                <a:solidFill>
                  <a:schemeClr val="accent6">
                    <a:lumMod val="50000"/>
                  </a:schemeClr>
                </a:solidFill>
                <a:latin typeface="Times New Roman" panose="02020603050405020304" pitchFamily="18" charset="0"/>
                <a:cs typeface="Times New Roman" panose="02020603050405020304" pitchFamily="18" charset="0"/>
              </a:rPr>
              <a:t>Fig.8. The </a:t>
            </a:r>
            <a:r>
              <a:rPr lang="hu-HU" sz="300" i="1" dirty="0" err="1">
                <a:solidFill>
                  <a:schemeClr val="accent6">
                    <a:lumMod val="50000"/>
                  </a:schemeClr>
                </a:solidFill>
                <a:latin typeface="Times New Roman" panose="02020603050405020304" pitchFamily="18" charset="0"/>
                <a:cs typeface="Times New Roman" panose="02020603050405020304" pitchFamily="18" charset="0"/>
              </a:rPr>
              <a:t>Digisonde</a:t>
            </a:r>
            <a:r>
              <a:rPr lang="hu-HU" sz="300" i="1" dirty="0">
                <a:solidFill>
                  <a:schemeClr val="accent6">
                    <a:lumMod val="50000"/>
                  </a:schemeClr>
                </a:solidFill>
                <a:latin typeface="Times New Roman" panose="02020603050405020304" pitchFamily="18" charset="0"/>
                <a:cs typeface="Times New Roman" panose="02020603050405020304" pitchFamily="18" charset="0"/>
              </a:rPr>
              <a:t> in </a:t>
            </a:r>
            <a:r>
              <a:rPr lang="hu-HU" sz="300" i="1" dirty="0" err="1">
                <a:solidFill>
                  <a:schemeClr val="accent6">
                    <a:lumMod val="50000"/>
                  </a:schemeClr>
                </a:solidFill>
                <a:latin typeface="Times New Roman" panose="02020603050405020304" pitchFamily="18" charset="0"/>
                <a:cs typeface="Times New Roman" panose="02020603050405020304" pitchFamily="18" charset="0"/>
              </a:rPr>
              <a:t>Pruhonice</a:t>
            </a:r>
            <a:r>
              <a:rPr lang="hu-HU" sz="300" i="1" dirty="0">
                <a:solidFill>
                  <a:schemeClr val="accent6">
                    <a:lumMod val="50000"/>
                  </a:schemeClr>
                </a:solidFill>
                <a:latin typeface="Times New Roman" panose="02020603050405020304" pitchFamily="18" charset="0"/>
                <a:cs typeface="Times New Roman" panose="02020603050405020304" pitchFamily="18" charset="0"/>
              </a:rPr>
              <a:t>, </a:t>
            </a:r>
            <a:r>
              <a:rPr lang="hu-HU" sz="300" i="1" dirty="0" err="1">
                <a:solidFill>
                  <a:schemeClr val="accent6">
                    <a:lumMod val="50000"/>
                  </a:schemeClr>
                </a:solidFill>
                <a:latin typeface="Times New Roman" panose="02020603050405020304" pitchFamily="18" charset="0"/>
                <a:cs typeface="Times New Roman" panose="02020603050405020304" pitchFamily="18" charset="0"/>
              </a:rPr>
              <a:t>Czech</a:t>
            </a:r>
            <a:r>
              <a:rPr lang="hu-HU" sz="300" i="1" dirty="0">
                <a:solidFill>
                  <a:schemeClr val="accent6">
                    <a:lumMod val="50000"/>
                  </a:schemeClr>
                </a:solidFill>
                <a:latin typeface="Times New Roman" panose="02020603050405020304" pitchFamily="18" charset="0"/>
                <a:cs typeface="Times New Roman" panose="02020603050405020304" pitchFamily="18" charset="0"/>
              </a:rPr>
              <a:t> </a:t>
            </a:r>
            <a:r>
              <a:rPr lang="hu-HU" sz="300" i="1" dirty="0" err="1">
                <a:solidFill>
                  <a:schemeClr val="accent6">
                    <a:lumMod val="50000"/>
                  </a:schemeClr>
                </a:solidFill>
                <a:latin typeface="Times New Roman" panose="02020603050405020304" pitchFamily="18" charset="0"/>
                <a:cs typeface="Times New Roman" panose="02020603050405020304" pitchFamily="18" charset="0"/>
              </a:rPr>
              <a:t>Republic</a:t>
            </a:r>
            <a:endParaRPr lang="hu-HU" sz="300" i="1"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7408712"/>
      </p:ext>
    </p:extLst>
  </p:cSld>
  <p:clrMapOvr>
    <a:masterClrMapping/>
  </p:clrMapOvr>
</p:sld>
</file>

<file path=ppt/theme/theme1.xml><?xml version="1.0" encoding="utf-8"?>
<a:theme xmlns:a="http://schemas.openxmlformats.org/drawingml/2006/main" name="Office Theme">
  <a:themeElements>
    <a:clrScheme name="Kék–zöld">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té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C0A3E416-13B0-4CFE-8B85-8989D8AEFB51}"/>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226</TotalTime>
  <Words>785</Words>
  <Application>Microsoft Office PowerPoint</Application>
  <PresentationFormat>Egyéni</PresentationFormat>
  <Paragraphs>30</Paragraphs>
  <Slides>1</Slides>
  <Notes>1</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1</vt:i4>
      </vt:variant>
    </vt:vector>
  </HeadingPairs>
  <TitlesOfParts>
    <vt:vector size="7" baseType="lpstr">
      <vt:lpstr>Aptos</vt:lpstr>
      <vt:lpstr>Aptos Display</vt:lpstr>
      <vt:lpstr>Arial</vt:lpstr>
      <vt:lpstr>Cambria Math</vt:lpstr>
      <vt:lpstr>Times New Roman</vt:lpstr>
      <vt:lpstr>Office Theme</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Júlia Erdey</dc:creator>
  <cp:lastModifiedBy>Júlia Erdey</cp:lastModifiedBy>
  <cp:revision>26</cp:revision>
  <dcterms:created xsi:type="dcterms:W3CDTF">2025-04-26T11:08:40Z</dcterms:created>
  <dcterms:modified xsi:type="dcterms:W3CDTF">2025-04-27T08:15:58Z</dcterms:modified>
</cp:coreProperties>
</file>