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57" r:id="rId2"/>
    <p:sldId id="278" r:id="rId3"/>
    <p:sldId id="299" r:id="rId4"/>
    <p:sldId id="315" r:id="rId5"/>
    <p:sldId id="291" r:id="rId6"/>
    <p:sldId id="310" r:id="rId7"/>
    <p:sldId id="270" r:id="rId8"/>
    <p:sldId id="275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896"/>
    <p:restoredTop sz="94663"/>
  </p:normalViewPr>
  <p:slideViewPr>
    <p:cSldViewPr snapToGrid="0">
      <p:cViewPr varScale="1">
        <p:scale>
          <a:sx n="53" d="100"/>
          <a:sy n="53" d="100"/>
        </p:scale>
        <p:origin x="200" y="14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F9885B-5C37-6543-879B-7E062944AEC2}" type="datetimeFigureOut">
              <a:rPr lang="en-US" smtClean="0"/>
              <a:t>4/27/25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68E681-FF4F-C444-BAD6-1776DC9C96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523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2FE39E-CA77-244B-BB5B-33433BE577D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3541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EE6DD-8CA7-2C93-2633-3FACBD908A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5A549C-9184-FDE9-1CF7-D37356C308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A5D4C0-8EC3-39EA-A3EF-7C1B65F06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78F0B-16B0-C44F-B831-A1231B05BC89}" type="datetimeFigureOut">
              <a:rPr lang="en-US" smtClean="0"/>
              <a:t>4/27/25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74E88-DE18-744C-7DDB-91F044403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CB474D-39B4-2343-658F-985B492ED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4253F-95C8-CA44-B35A-6104EAB17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6633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298930-EBE8-7492-D1B6-EE5C03DA5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C7AB52-92D5-5DDD-B9D4-F0DCDE1D05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ABFC7B-E9E9-3FBE-38E1-B71FF25F6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78F0B-16B0-C44F-B831-A1231B05BC89}" type="datetimeFigureOut">
              <a:rPr lang="en-US" smtClean="0"/>
              <a:t>4/27/25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20B94B-6626-FB69-198B-D312C8E34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FAC0A6-2B9A-FF8C-D4BF-96DEF9EA4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4253F-95C8-CA44-B35A-6104EAB17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5533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D9AEA3-01C7-BCFD-B813-2A972E440D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C9E8EC-FADB-4874-4340-A8944A9300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8108E5-1DE8-B6D5-6D7A-6761F2015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78F0B-16B0-C44F-B831-A1231B05BC89}" type="datetimeFigureOut">
              <a:rPr lang="en-US" smtClean="0"/>
              <a:t>4/27/25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35B3E8-A7DD-C35E-8789-C98196719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E4E6A9-DCA3-C1B1-EFF1-11B89606B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4253F-95C8-CA44-B35A-6104EAB17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4702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4BBE9-FCBC-E56E-A844-4A74AB59B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4661C4-D996-8EA9-554B-C1AEA504F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82E794-F387-2FFA-FFE5-37D993100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78F0B-16B0-C44F-B831-A1231B05BC89}" type="datetimeFigureOut">
              <a:rPr lang="en-US" smtClean="0"/>
              <a:t>4/27/25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7C01B9-BD27-8E03-9FA9-CAC735B27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CC56D5-1B52-97DE-F3DB-44E0B791F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4253F-95C8-CA44-B35A-6104EAB17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267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5576B1-9294-3F25-817B-05EF0BD2B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81E228-39C5-9BA1-0340-1BD2BBBDE3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A98D3E-C6CB-D260-505F-337F9E7976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78F0B-16B0-C44F-B831-A1231B05BC89}" type="datetimeFigureOut">
              <a:rPr lang="en-US" smtClean="0"/>
              <a:t>4/27/25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F50E89-2C33-3659-BFAA-D42E93F98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5F7B6E-4436-0C8B-6CA7-EED5DC51E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4253F-95C8-CA44-B35A-6104EAB17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491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9DB77-37A6-0795-4D73-D57E994AF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AED31-D191-1431-A0B4-B7383D8FE4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ACC235-0E6F-61DE-E346-BFD86A9940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0435C5-E805-69AA-020C-F1884C5C9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78F0B-16B0-C44F-B831-A1231B05BC89}" type="datetimeFigureOut">
              <a:rPr lang="en-US" smtClean="0"/>
              <a:t>4/27/25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74A876-6634-79B2-29D7-E8A856828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553FB1-F80B-5FEB-FE13-B519E5823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4253F-95C8-CA44-B35A-6104EAB17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42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8E3C4-BD7C-BA00-F381-E66D4FC32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B6C73C-6E8C-446B-7BC2-5D06EADE43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E4F6C2-27AE-F944-843F-E9AF008D2C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CDD0B7-2FAA-E588-6C4A-2845971A79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1B48DD-03B9-CD73-8996-CA83CF0C8D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8ED2089-F999-BCA5-8A5E-9692557FE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78F0B-16B0-C44F-B831-A1231B05BC89}" type="datetimeFigureOut">
              <a:rPr lang="en-US" smtClean="0"/>
              <a:t>4/27/25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C4B663-F881-8AE9-0AAC-30BBCC36D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A3174A-9062-D470-5C4B-532042212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4253F-95C8-CA44-B35A-6104EAB17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2963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45FA80-48F0-0DA4-5371-167638265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E436C7-D70B-91B1-4BB7-84D9EC7D2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78F0B-16B0-C44F-B831-A1231B05BC89}" type="datetimeFigureOut">
              <a:rPr lang="en-US" smtClean="0"/>
              <a:t>4/27/25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164977-3845-1283-CD05-366E1EEE2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4BE8E0-D819-76A5-0C48-5C09B2BDF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4253F-95C8-CA44-B35A-6104EAB17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2025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F1C8D8-C6E7-B523-95FB-7D7FE337A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78F0B-16B0-C44F-B831-A1231B05BC89}" type="datetimeFigureOut">
              <a:rPr lang="en-US" smtClean="0"/>
              <a:t>4/27/25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CBD22B-73D3-2E42-92FD-0F77CF6B3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28F5D0-F36E-4B02-2E96-70285A0F9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4253F-95C8-CA44-B35A-6104EAB17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5076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9BE8B-3410-AEED-8C27-65766B82C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745255-BF10-6412-8ED9-C47BC10016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BB686E-9DFD-2674-7A9A-F9607439B1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5ACE73-E926-ABAB-5114-86CD72F9ED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78F0B-16B0-C44F-B831-A1231B05BC89}" type="datetimeFigureOut">
              <a:rPr lang="en-US" smtClean="0"/>
              <a:t>4/27/25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0BB6F9-1D85-73CA-3F42-BED6FC8F4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FA3039-7946-3286-C72A-6805A7BA9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4253F-95C8-CA44-B35A-6104EAB17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0792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47F3C-E673-9673-C433-1301B1BD5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074216-2B40-D326-2A4E-3F6FF80BF8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4FEFE2-5CAE-4589-ECFE-10C73B03BD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58D948-726D-11F2-EE45-9D897FD1B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78F0B-16B0-C44F-B831-A1231B05BC89}" type="datetimeFigureOut">
              <a:rPr lang="en-US" smtClean="0"/>
              <a:t>4/27/25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0EA723-FE29-1A7B-01F1-CB08F0578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E4EB9A-1357-61BF-C104-24A8AFF2E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4253F-95C8-CA44-B35A-6104EAB17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393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12A399D-E4A6-53FF-F8EB-9E311419A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AE4521-1710-370D-1C06-51E9A48BE2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355565-3205-B30D-7EF3-81A3C3C590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0478F0B-16B0-C44F-B831-A1231B05BC89}" type="datetimeFigureOut">
              <a:rPr lang="en-US" smtClean="0"/>
              <a:t>4/27/25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1B8710-C719-350F-6833-95D3FE5CBA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D3FF19-A59A-937B-EFB1-9E5958FD88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B14253F-95C8-CA44-B35A-6104EAB17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095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11" Type="http://schemas.openxmlformats.org/officeDocument/2006/relationships/image" Target="../media/image7.png"/><Relationship Id="rId5" Type="http://schemas.openxmlformats.org/officeDocument/2006/relationships/image" Target="../media/image2.jpeg"/><Relationship Id="rId10" Type="http://schemas.microsoft.com/office/2007/relationships/hdphoto" Target="../media/hdphoto2.wdp"/><Relationship Id="rId4" Type="http://schemas.microsoft.com/office/2007/relationships/hdphoto" Target="../media/hdphoto1.wdp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ue sky above a snowy surface&#10;&#10;Description automatically generated">
            <a:extLst>
              <a:ext uri="{FF2B5EF4-FFF2-40B4-BE49-F238E27FC236}">
                <a16:creationId xmlns:a16="http://schemas.microsoft.com/office/drawing/2014/main" id="{2FEA252B-A6A0-1EDD-C0F2-3374B72C49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2495" t="8852" r="3079" b="20328"/>
          <a:stretch/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6BCBE0E-885E-FD48-5172-E8FE1AFE52F9}"/>
              </a:ext>
            </a:extLst>
          </p:cNvPr>
          <p:cNvSpPr/>
          <p:nvPr/>
        </p:nvSpPr>
        <p:spPr>
          <a:xfrm rot="5400000">
            <a:off x="-2628293" y="2628293"/>
            <a:ext cx="6864626" cy="16080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4A3E01-6C6D-5ABB-CAF8-FA25B33D5F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78271" y="1216340"/>
            <a:ext cx="8223820" cy="2858623"/>
          </a:xfrm>
        </p:spPr>
        <p:txBody>
          <a:bodyPr>
            <a:normAutofit/>
          </a:bodyPr>
          <a:lstStyle/>
          <a:p>
            <a:pPr algn="l"/>
            <a:r>
              <a:rPr lang="en-US" sz="4000" b="1" i="0" u="none" strike="noStrike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Supplementary Info</a:t>
            </a:r>
            <a:r>
              <a:rPr lang="en-US" sz="4000" b="0" i="0" u="none" strike="noStrike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: </a:t>
            </a:r>
            <a:br>
              <a:rPr lang="en-US" sz="4000" b="0" i="0" u="none" strike="noStrike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</a:br>
            <a:r>
              <a:rPr lang="en-US" sz="4000" b="0" i="0" u="none" strike="noStrike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Evolution of the size and composition of ice nucleating particles within the synoptic context of the Arctic melt onset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F421D7-598A-D145-5A78-E235E05EF2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78271" y="4588961"/>
            <a:ext cx="6183091" cy="1514902"/>
          </a:xfrm>
        </p:spPr>
        <p:txBody>
          <a:bodyPr>
            <a:normAutofit lnSpcReduction="10000"/>
          </a:bodyPr>
          <a:lstStyle/>
          <a:p>
            <a:pPr algn="l"/>
            <a:r>
              <a:rPr lang="en-US" b="1" dirty="0"/>
              <a:t>Camille Mavis</a:t>
            </a:r>
            <a:r>
              <a:rPr lang="en-US" b="1" baseline="30000" dirty="0"/>
              <a:t>1</a:t>
            </a:r>
            <a:r>
              <a:rPr lang="en-US" b="1" dirty="0"/>
              <a:t> </a:t>
            </a:r>
            <a:r>
              <a:rPr lang="en-US" dirty="0"/>
              <a:t>(</a:t>
            </a:r>
            <a:r>
              <a:rPr lang="en-US" dirty="0" err="1"/>
              <a:t>cemavis@colostate.edu</a:t>
            </a:r>
            <a:r>
              <a:rPr lang="en-US" dirty="0"/>
              <a:t>)</a:t>
            </a:r>
          </a:p>
          <a:p>
            <a:pPr algn="l"/>
            <a:r>
              <a:rPr lang="en-US" dirty="0"/>
              <a:t>Sonja Murto</a:t>
            </a:r>
            <a:r>
              <a:rPr lang="en-US" baseline="30000" dirty="0"/>
              <a:t>2</a:t>
            </a:r>
            <a:r>
              <a:rPr lang="en-US" dirty="0"/>
              <a:t>, Julia Kojoj</a:t>
            </a:r>
            <a:r>
              <a:rPr lang="en-US" baseline="30000" dirty="0"/>
              <a:t>2</a:t>
            </a:r>
            <a:r>
              <a:rPr lang="en-US" dirty="0"/>
              <a:t>, Heather Guy</a:t>
            </a:r>
            <a:r>
              <a:rPr lang="en-US" baseline="30000" dirty="0"/>
              <a:t>3</a:t>
            </a:r>
            <a:r>
              <a:rPr lang="en-US" dirty="0"/>
              <a:t>, Paul Zieger</a:t>
            </a:r>
            <a:r>
              <a:rPr lang="en-US" baseline="30000" dirty="0"/>
              <a:t>2</a:t>
            </a:r>
            <a:r>
              <a:rPr lang="en-US" dirty="0"/>
              <a:t>, Michael Tjernström</a:t>
            </a:r>
            <a:r>
              <a:rPr lang="en-US" baseline="30000" dirty="0"/>
              <a:t>2</a:t>
            </a:r>
            <a:r>
              <a:rPr lang="en-US" dirty="0"/>
              <a:t>, Ian Brooks</a:t>
            </a:r>
            <a:r>
              <a:rPr lang="en-US" baseline="30000" dirty="0"/>
              <a:t>3</a:t>
            </a:r>
            <a:r>
              <a:rPr lang="en-US" dirty="0"/>
              <a:t>, Jessie Creamean</a:t>
            </a:r>
            <a:r>
              <a:rPr lang="en-US" baseline="30000" dirty="0"/>
              <a:t>1</a:t>
            </a:r>
            <a:r>
              <a:rPr lang="en-US" dirty="0"/>
              <a:t> </a:t>
            </a:r>
          </a:p>
        </p:txBody>
      </p:sp>
      <p:pic>
        <p:nvPicPr>
          <p:cNvPr id="1034" name="Picture 10" descr="Stockholm University">
            <a:extLst>
              <a:ext uri="{FF2B5EF4-FFF2-40B4-BE49-F238E27FC236}">
                <a16:creationId xmlns:a16="http://schemas.microsoft.com/office/drawing/2014/main" id="{CC316F8F-8A3F-F6EE-FDF6-25E883DE6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54" y="2003033"/>
            <a:ext cx="1057380" cy="1057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2nd ARTofMELT 2023 Open Science Conference - Bolin Centre for Climate  Research">
            <a:extLst>
              <a:ext uri="{FF2B5EF4-FFF2-40B4-BE49-F238E27FC236}">
                <a16:creationId xmlns:a16="http://schemas.microsoft.com/office/drawing/2014/main" id="{B8C20616-8D1C-C99B-1D37-6793CC785F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051" y="4413928"/>
            <a:ext cx="865933" cy="865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EDEFF1F6-31C2-BE3B-E1C1-593CB8AD1D8E}"/>
              </a:ext>
            </a:extLst>
          </p:cNvPr>
          <p:cNvSpPr txBox="1">
            <a:spLocks/>
          </p:cNvSpPr>
          <p:nvPr/>
        </p:nvSpPr>
        <p:spPr>
          <a:xfrm>
            <a:off x="1978271" y="6158027"/>
            <a:ext cx="8448619" cy="3957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dirty="0"/>
              <a:t>(1)Colorado State University (2)Stockholm University (3) University of Leeds</a:t>
            </a:r>
          </a:p>
        </p:txBody>
      </p:sp>
      <p:pic>
        <p:nvPicPr>
          <p:cNvPr id="1030" name="Picture 6" descr="Improving Accuracy and Eliminating Backlog with CourseLeaf">
            <a:extLst>
              <a:ext uri="{FF2B5EF4-FFF2-40B4-BE49-F238E27FC236}">
                <a16:creationId xmlns:a16="http://schemas.microsoft.com/office/drawing/2014/main" id="{C5503388-7ED6-9C04-F394-2889EFC8FE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56" y="191783"/>
            <a:ext cx="1379471" cy="1727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Welcome - Swedish polar research secretariat">
            <a:extLst>
              <a:ext uri="{FF2B5EF4-FFF2-40B4-BE49-F238E27FC236}">
                <a16:creationId xmlns:a16="http://schemas.microsoft.com/office/drawing/2014/main" id="{BF3A3239-2E0C-F07D-ED67-047959557E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844"/>
          <a:stretch/>
        </p:blipFill>
        <p:spPr bwMode="auto">
          <a:xfrm>
            <a:off x="383879" y="5443914"/>
            <a:ext cx="853105" cy="843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Welcome - Swedish polar research secretariat">
            <a:extLst>
              <a:ext uri="{FF2B5EF4-FFF2-40B4-BE49-F238E27FC236}">
                <a16:creationId xmlns:a16="http://schemas.microsoft.com/office/drawing/2014/main" id="{D6F002EE-9826-C884-730B-4FD31BD8C8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97"/>
          <a:stretch/>
        </p:blipFill>
        <p:spPr bwMode="auto">
          <a:xfrm>
            <a:off x="325950" y="6370995"/>
            <a:ext cx="1015484" cy="225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University of Leeds (UoL) - CONSOLE">
            <a:extLst>
              <a:ext uri="{FF2B5EF4-FFF2-40B4-BE49-F238E27FC236}">
                <a16:creationId xmlns:a16="http://schemas.microsoft.com/office/drawing/2014/main" id="{44D29B2C-03F5-52DC-2F32-3FFC7D1889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45" y="3190288"/>
            <a:ext cx="1123287" cy="1123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56420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BEAAC4-2CAC-FBC0-B12E-92E00621E6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EB5320F-4A72-E687-9C99-7CF4E25D402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38127" y="2899610"/>
            <a:ext cx="7600945" cy="38004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3BC5641-7DFD-E53C-62D4-F912416ECC8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2076"/>
          <a:stretch/>
        </p:blipFill>
        <p:spPr>
          <a:xfrm>
            <a:off x="238127" y="270663"/>
            <a:ext cx="7772400" cy="272688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AE64B2C-2A48-774F-3D24-C6AF726D0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BA256-8868-2044-81E6-5C38C01420A7}" type="slidenum">
              <a:rPr lang="en-US" smtClean="0"/>
              <a:t>2</a:t>
            </a:fld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5EA85F8-64CD-F8D2-A8C7-637EDE74FC7E}"/>
              </a:ext>
            </a:extLst>
          </p:cNvPr>
          <p:cNvSpPr txBox="1">
            <a:spLocks/>
          </p:cNvSpPr>
          <p:nvPr/>
        </p:nvSpPr>
        <p:spPr>
          <a:xfrm>
            <a:off x="7748930" y="1857216"/>
            <a:ext cx="4255367" cy="23172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3B3645F7-17F0-96B9-A50D-9F9FC7F266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9072" y="2530125"/>
            <a:ext cx="3943346" cy="3943346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7D1910B-8A28-2AD7-31A7-7A55588632C8}"/>
              </a:ext>
            </a:extLst>
          </p:cNvPr>
          <p:cNvSpPr txBox="1">
            <a:spLocks/>
          </p:cNvSpPr>
          <p:nvPr/>
        </p:nvSpPr>
        <p:spPr>
          <a:xfrm>
            <a:off x="8368335" y="1098983"/>
            <a:ext cx="3414083" cy="132556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Size-resolved INP N</a:t>
            </a:r>
            <a:r>
              <a:rPr lang="en-US" baseline="-25000" dirty="0"/>
              <a:t>INP</a:t>
            </a:r>
            <a:r>
              <a:rPr lang="en-US" dirty="0"/>
              <a:t>L</a:t>
            </a:r>
            <a:r>
              <a:rPr lang="en-US" baseline="30000" dirty="0"/>
              <a:t>-1</a:t>
            </a:r>
            <a:r>
              <a:rPr lang="en-US" dirty="0"/>
              <a:t> correlates with total aerosol surface area for the highest bin size 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79193FA-0EA3-A21C-160B-639CA2312182}"/>
              </a:ext>
            </a:extLst>
          </p:cNvPr>
          <p:cNvSpPr txBox="1">
            <a:spLocks/>
          </p:cNvSpPr>
          <p:nvPr/>
        </p:nvSpPr>
        <p:spPr>
          <a:xfrm>
            <a:off x="8368336" y="486762"/>
            <a:ext cx="2045017" cy="5623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 = -20 </a:t>
            </a:r>
            <a:r>
              <a:rPr lang="en-US" baseline="30000" dirty="0" err="1"/>
              <a:t>o</a:t>
            </a:r>
            <a:r>
              <a:rPr lang="en-US" dirty="0" err="1"/>
              <a:t>C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EEEC140-255D-EB5E-9710-0F963BA54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4352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58B52C-2F40-9094-73DD-DB420DE55D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2FFA7DE-89A7-0B7B-6F62-48E631BBDB1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50796" y="2899610"/>
            <a:ext cx="7575607" cy="38004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F30AEEA-F0C0-455A-EEF9-E6713BD7530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2076"/>
          <a:stretch/>
        </p:blipFill>
        <p:spPr>
          <a:xfrm>
            <a:off x="238127" y="270663"/>
            <a:ext cx="7772400" cy="272688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06912DB-F846-D083-9AC3-FB0B78596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BA256-8868-2044-81E6-5C38C01420A7}" type="slidenum">
              <a:rPr lang="en-US" smtClean="0"/>
              <a:t>3</a:t>
            </a:fld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62EA8F6-10D9-84E5-CF7C-BD95111DD1F6}"/>
              </a:ext>
            </a:extLst>
          </p:cNvPr>
          <p:cNvSpPr txBox="1">
            <a:spLocks/>
          </p:cNvSpPr>
          <p:nvPr/>
        </p:nvSpPr>
        <p:spPr>
          <a:xfrm>
            <a:off x="7748930" y="1857216"/>
            <a:ext cx="4255367" cy="23172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8CBB29-E0B0-84AF-1AF1-AFDA1BBFB28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846834" y="2530125"/>
            <a:ext cx="3927821" cy="3943346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5A0773F-59F1-0B74-61A8-024D96C834CA}"/>
              </a:ext>
            </a:extLst>
          </p:cNvPr>
          <p:cNvSpPr txBox="1">
            <a:spLocks/>
          </p:cNvSpPr>
          <p:nvPr/>
        </p:nvSpPr>
        <p:spPr>
          <a:xfrm>
            <a:off x="8368335" y="1098983"/>
            <a:ext cx="3414083" cy="13255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Size-resolved INP N</a:t>
            </a:r>
            <a:r>
              <a:rPr lang="en-US" baseline="-25000" dirty="0"/>
              <a:t>INP</a:t>
            </a:r>
            <a:r>
              <a:rPr lang="en-US" dirty="0"/>
              <a:t>L</a:t>
            </a:r>
            <a:r>
              <a:rPr lang="en-US" baseline="30000" dirty="0"/>
              <a:t>-1</a:t>
            </a:r>
            <a:r>
              <a:rPr lang="en-US" dirty="0"/>
              <a:t> correlates with total aerosol surface area 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AEF2B11-6D47-105B-BF1E-80C94F291C50}"/>
              </a:ext>
            </a:extLst>
          </p:cNvPr>
          <p:cNvSpPr txBox="1">
            <a:spLocks/>
          </p:cNvSpPr>
          <p:nvPr/>
        </p:nvSpPr>
        <p:spPr>
          <a:xfrm>
            <a:off x="8368336" y="486762"/>
            <a:ext cx="2045017" cy="5623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 = -24 </a:t>
            </a:r>
            <a:r>
              <a:rPr lang="en-US" baseline="30000" dirty="0" err="1"/>
              <a:t>o</a:t>
            </a:r>
            <a:r>
              <a:rPr lang="en-US" dirty="0" err="1"/>
              <a:t>C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75F96D-ED18-1794-E2A4-C077847FC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8643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D0BEB2-7205-2DC6-0B68-4F3418DE94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45383-F224-E1DF-E872-DB91688F3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4363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Period 2: Cold air outbreak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84EEFC5-2AB1-59E6-41B2-8E97E40A95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5330" y="1926015"/>
            <a:ext cx="6336057" cy="179790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05E68FD-0144-79E8-B51D-82233868A4E1}"/>
              </a:ext>
            </a:extLst>
          </p:cNvPr>
          <p:cNvSpPr/>
          <p:nvPr/>
        </p:nvSpPr>
        <p:spPr>
          <a:xfrm>
            <a:off x="1145366" y="2060478"/>
            <a:ext cx="456411" cy="1663439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9DAE88-4C51-4A6B-5125-E7B08D59B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BA256-8868-2044-81E6-5C38C01420A7}" type="slidenum">
              <a:rPr lang="en-US" smtClean="0"/>
              <a:t>4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B88F52F-4768-0FF5-BC90-69554E1AA63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73533" y="4255391"/>
            <a:ext cx="5100105" cy="18636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24ADA91-4611-3720-78EA-BD219192B75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096000" y="3900121"/>
            <a:ext cx="5577221" cy="1877299"/>
          </a:xfrm>
          <a:prstGeom prst="rect">
            <a:avLst/>
          </a:prstGeom>
        </p:spPr>
      </p:pic>
      <p:pic>
        <p:nvPicPr>
          <p:cNvPr id="15" name="Picture 14" descr="Graph of heat and treatment&#10;&#10;AI-generated content may be incorrect.">
            <a:extLst>
              <a:ext uri="{FF2B5EF4-FFF2-40B4-BE49-F238E27FC236}">
                <a16:creationId xmlns:a16="http://schemas.microsoft.com/office/drawing/2014/main" id="{CFF69FAD-1147-C857-B0E3-6ED581A2B5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54471" y="1926015"/>
            <a:ext cx="1605219" cy="16892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3440841-B971-5B7E-F216-5BA269E70AE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561029" y="1767003"/>
            <a:ext cx="3733800" cy="18669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D170C3C-419A-B715-AEE1-546506C38422}"/>
              </a:ext>
            </a:extLst>
          </p:cNvPr>
          <p:cNvSpPr/>
          <p:nvPr/>
        </p:nvSpPr>
        <p:spPr>
          <a:xfrm>
            <a:off x="7108301" y="2120741"/>
            <a:ext cx="411736" cy="140330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C9AE5D-7DD2-EDDD-07AB-DABC722F9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3137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2436D1-C4DA-6CAF-329D-5D345C1AC8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0C5923D-C692-262A-1DA5-453B21774D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0130" y="177800"/>
            <a:ext cx="9787890" cy="326263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702064-DBE6-2150-E165-45AA8DF0A7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8513" y="3505581"/>
            <a:ext cx="9995748" cy="299872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65D9028-59E6-E034-6D0A-3468D13DBE5C}"/>
              </a:ext>
            </a:extLst>
          </p:cNvPr>
          <p:cNvSpPr/>
          <p:nvPr/>
        </p:nvSpPr>
        <p:spPr>
          <a:xfrm>
            <a:off x="5841242" y="538922"/>
            <a:ext cx="900752" cy="5933317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D82320-4B3B-99AA-E68F-3C41CE9895DE}"/>
              </a:ext>
            </a:extLst>
          </p:cNvPr>
          <p:cNvSpPr txBox="1"/>
          <p:nvPr/>
        </p:nvSpPr>
        <p:spPr>
          <a:xfrm>
            <a:off x="5841242" y="3223698"/>
            <a:ext cx="900751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Period 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04041C6-61F4-F6CD-83A5-A368120F17AC}"/>
              </a:ext>
            </a:extLst>
          </p:cNvPr>
          <p:cNvSpPr/>
          <p:nvPr/>
        </p:nvSpPr>
        <p:spPr>
          <a:xfrm>
            <a:off x="6951234" y="538922"/>
            <a:ext cx="900752" cy="5933317"/>
          </a:xfrm>
          <a:prstGeom prst="rect">
            <a:avLst/>
          </a:prstGeom>
          <a:noFill/>
          <a:ln w="38100">
            <a:solidFill>
              <a:srgbClr val="35B87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92F245-5934-9B90-8D0D-DD9EAD771CF7}"/>
              </a:ext>
            </a:extLst>
          </p:cNvPr>
          <p:cNvSpPr txBox="1"/>
          <p:nvPr/>
        </p:nvSpPr>
        <p:spPr>
          <a:xfrm>
            <a:off x="6951234" y="3223698"/>
            <a:ext cx="900751" cy="646331"/>
          </a:xfrm>
          <a:prstGeom prst="rect">
            <a:avLst/>
          </a:prstGeom>
          <a:solidFill>
            <a:srgbClr val="35B87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Period 3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E8DD159-D4E1-DCEF-5B03-64B29D429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2BFDF5-E7D8-5811-BD88-B42ECDDBC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BA256-8868-2044-81E6-5C38C01420A7}" type="slidenum">
              <a:rPr lang="en-US" smtClean="0"/>
              <a:t>5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4425F5A-3146-1698-7C46-7B87D090B88B}"/>
              </a:ext>
            </a:extLst>
          </p:cNvPr>
          <p:cNvSpPr/>
          <p:nvPr/>
        </p:nvSpPr>
        <p:spPr>
          <a:xfrm>
            <a:off x="2468967" y="538922"/>
            <a:ext cx="900752" cy="5933317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8ADF9AB-E15A-7C28-7992-D13466FA52DF}"/>
              </a:ext>
            </a:extLst>
          </p:cNvPr>
          <p:cNvSpPr txBox="1"/>
          <p:nvPr/>
        </p:nvSpPr>
        <p:spPr>
          <a:xfrm>
            <a:off x="2468967" y="3223698"/>
            <a:ext cx="900751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Period 2</a:t>
            </a:r>
          </a:p>
        </p:txBody>
      </p:sp>
    </p:spTree>
    <p:extLst>
      <p:ext uri="{BB962C8B-B14F-4D97-AF65-F5344CB8AC3E}">
        <p14:creationId xmlns:p14="http://schemas.microsoft.com/office/powerpoint/2010/main" val="37305138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EB88AE-539C-6661-B628-43E52A39CC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995AE-8DB8-5C7F-D768-E2523A012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4363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Period 3: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4DB6866-C732-65E1-A55D-3083E5722C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4421" y="1801502"/>
            <a:ext cx="6336057" cy="179790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8C52003-5671-0182-CDE7-328EE0BFB236}"/>
              </a:ext>
            </a:extLst>
          </p:cNvPr>
          <p:cNvSpPr/>
          <p:nvPr/>
        </p:nvSpPr>
        <p:spPr>
          <a:xfrm>
            <a:off x="3565282" y="1935965"/>
            <a:ext cx="456411" cy="1663439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4E064B-7D0A-CDE3-ED84-11230186B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BA256-8868-2044-81E6-5C38C01420A7}" type="slidenum">
              <a:rPr lang="en-US" smtClean="0"/>
              <a:t>6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6B28CB8-8F5D-E9D4-EF92-68DCA12845D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01932" y="4149722"/>
            <a:ext cx="5526701" cy="20158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C328AAA-F4AA-951B-1D63-9C0E9B5BA76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830786" y="1801502"/>
            <a:ext cx="5002180" cy="16892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7E0B926-B529-3B7F-B57A-16CBD37BE69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260609" y="4191150"/>
            <a:ext cx="1555899" cy="16892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8E48DB9-8DEC-3A2C-732D-0E3986BC0C0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442507" y="4032138"/>
            <a:ext cx="3733800" cy="18669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C871814-05ED-A114-2102-7EA43B2E696D}"/>
              </a:ext>
            </a:extLst>
          </p:cNvPr>
          <p:cNvSpPr/>
          <p:nvPr/>
        </p:nvSpPr>
        <p:spPr>
          <a:xfrm>
            <a:off x="8689051" y="4334130"/>
            <a:ext cx="355851" cy="140330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A0FE3B-4E9C-4512-C451-B6F12BD8F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9008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186902-F1E8-3C55-CD70-6F184DBA0B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8E3D7E6-E314-9B64-3BA5-9DE2DF2FD1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338104" cy="342900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02CF94E2-91DD-998E-B0E0-16B2C21A80D6}"/>
              </a:ext>
            </a:extLst>
          </p:cNvPr>
          <p:cNvSpPr txBox="1">
            <a:spLocks/>
          </p:cNvSpPr>
          <p:nvPr/>
        </p:nvSpPr>
        <p:spPr>
          <a:xfrm>
            <a:off x="8676208" y="1284001"/>
            <a:ext cx="267759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N</a:t>
            </a:r>
            <a:r>
              <a:rPr lang="en-US" baseline="-25000" dirty="0" err="1"/>
              <a:t>inp</a:t>
            </a:r>
            <a:r>
              <a:rPr lang="en-US" dirty="0"/>
              <a:t> vs </a:t>
            </a:r>
            <a:r>
              <a:rPr lang="en-US" dirty="0" err="1"/>
              <a:t>N</a:t>
            </a:r>
            <a:r>
              <a:rPr lang="en-US" baseline="-25000" dirty="0" err="1"/>
              <a:t>aer</a:t>
            </a:r>
            <a:r>
              <a:rPr lang="en-US" baseline="-25000" dirty="0"/>
              <a:t> </a:t>
            </a:r>
            <a:r>
              <a:rPr lang="en-US" dirty="0"/>
              <a:t>(</a:t>
            </a:r>
            <a:r>
              <a:rPr lang="en-US" dirty="0" err="1"/>
              <a:t>D</a:t>
            </a:r>
            <a:r>
              <a:rPr lang="en-US" baseline="-25000" dirty="0" err="1"/>
              <a:t>p</a:t>
            </a:r>
            <a:r>
              <a:rPr lang="en-US" dirty="0"/>
              <a:t> &gt; 0.5 </a:t>
            </a:r>
            <a:r>
              <a:rPr lang="en-US" dirty="0" err="1"/>
              <a:t>μm</a:t>
            </a:r>
            <a:r>
              <a:rPr lang="en-US" dirty="0"/>
              <a:t>)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94ADAF79-3066-D166-D25D-D1AB2342003E}"/>
              </a:ext>
            </a:extLst>
          </p:cNvPr>
          <p:cNvSpPr txBox="1">
            <a:spLocks/>
          </p:cNvSpPr>
          <p:nvPr/>
        </p:nvSpPr>
        <p:spPr>
          <a:xfrm>
            <a:off x="8676206" y="2609564"/>
            <a:ext cx="3423783" cy="296443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Strongest correlations with warmest temperatures</a:t>
            </a:r>
          </a:p>
          <a:p>
            <a:r>
              <a:rPr lang="en-US" dirty="0"/>
              <a:t>No clear pattern with: </a:t>
            </a:r>
          </a:p>
          <a:p>
            <a:pPr lvl="1"/>
            <a:r>
              <a:rPr lang="en-US" dirty="0"/>
              <a:t>wind speed/direction</a:t>
            </a:r>
          </a:p>
          <a:p>
            <a:pPr lvl="1"/>
            <a:r>
              <a:rPr lang="en-US" dirty="0"/>
              <a:t>Avg along 24hr-avg 7-day </a:t>
            </a:r>
            <a:r>
              <a:rPr lang="en-US" dirty="0" err="1"/>
              <a:t>backtrajectory</a:t>
            </a:r>
            <a:r>
              <a:rPr lang="en-US" dirty="0"/>
              <a:t>:</a:t>
            </a:r>
          </a:p>
          <a:p>
            <a:pPr lvl="2"/>
            <a:r>
              <a:rPr lang="en-US" dirty="0"/>
              <a:t>sea ice concentration</a:t>
            </a:r>
          </a:p>
          <a:p>
            <a:pPr lvl="2"/>
            <a:r>
              <a:rPr lang="en-US" dirty="0"/>
              <a:t>Altitude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2CCB3CB-4122-2CC3-8E7E-9F248AED035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3429000"/>
            <a:ext cx="4381102" cy="3429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6FA6FC2-65F1-4902-BBF5-A4B23393C4D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381102" y="1"/>
            <a:ext cx="4355757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2E867DB-3841-8F71-533A-3BA476A08AD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338104" y="3428999"/>
            <a:ext cx="4417997" cy="3429000"/>
          </a:xfrm>
          <a:prstGeom prst="rect">
            <a:avLst/>
          </a:prstGeom>
        </p:spPr>
      </p:pic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ECF7E106-95B2-69F6-4982-27FF788B8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87F22002-C739-3CEC-FDF9-BE4ADD667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BA256-8868-2044-81E6-5C38C01420A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0737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4DE237-3521-E301-2398-348AB29A9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Total aerosol size distributions (N, SA, Vol)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47EDB78-7C47-ED26-42E0-9B72EFE17E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78614" y="1830315"/>
            <a:ext cx="4351338" cy="4351338"/>
          </a:xfr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DF167A2-4202-500B-7BBA-AA9475D2A1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30315"/>
            <a:ext cx="7378614" cy="4662560"/>
          </a:xfrm>
          <a:prstGeom prst="rect">
            <a:avLst/>
          </a:prstGeom>
        </p:spPr>
      </p:pic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BBF307ED-F556-EAF1-BF92-445C57020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85DE3379-A5FA-972D-23B9-8C1B4D22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BA256-8868-2044-81E6-5C38C01420A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9078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169</Words>
  <Application>Microsoft Macintosh PowerPoint</Application>
  <PresentationFormat>Widescreen</PresentationFormat>
  <Paragraphs>30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Aptos</vt:lpstr>
      <vt:lpstr>Aptos Display</vt:lpstr>
      <vt:lpstr>Arial</vt:lpstr>
      <vt:lpstr>Office Theme</vt:lpstr>
      <vt:lpstr>Supplementary Info:  Evolution of the size and composition of ice nucleating particles within the synoptic context of the Arctic melt onset</vt:lpstr>
      <vt:lpstr>PowerPoint Presentation</vt:lpstr>
      <vt:lpstr>PowerPoint Presentation</vt:lpstr>
      <vt:lpstr>Period 2: Cold air outbreak</vt:lpstr>
      <vt:lpstr>PowerPoint Presentation</vt:lpstr>
      <vt:lpstr>Period 3:</vt:lpstr>
      <vt:lpstr>PowerPoint Presentation</vt:lpstr>
      <vt:lpstr>Total aerosol size distributions (N, SA, Vol)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Mavis,Camille</dc:creator>
  <cp:lastModifiedBy>Mavis,Camille</cp:lastModifiedBy>
  <cp:revision>1</cp:revision>
  <dcterms:created xsi:type="dcterms:W3CDTF">2025-04-27T19:21:15Z</dcterms:created>
  <dcterms:modified xsi:type="dcterms:W3CDTF">2025-04-27T19:22:44Z</dcterms:modified>
</cp:coreProperties>
</file>