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308" r:id="rId2"/>
    <p:sldId id="309" r:id="rId3"/>
    <p:sldId id="310" r:id="rId4"/>
    <p:sldId id="311" r:id="rId5"/>
    <p:sldId id="312" r:id="rId6"/>
    <p:sldId id="331" r:id="rId7"/>
    <p:sldId id="324" r:id="rId8"/>
    <p:sldId id="325" r:id="rId9"/>
    <p:sldId id="326" r:id="rId10"/>
    <p:sldId id="327" r:id="rId11"/>
    <p:sldId id="328" r:id="rId12"/>
    <p:sldId id="32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56"/>
    <p:restoredTop sz="87115"/>
  </p:normalViewPr>
  <p:slideViewPr>
    <p:cSldViewPr snapToGrid="0">
      <p:cViewPr varScale="1">
        <p:scale>
          <a:sx n="75" d="100"/>
          <a:sy n="75" d="100"/>
        </p:scale>
        <p:origin x="160" y="776"/>
      </p:cViewPr>
      <p:guideLst/>
    </p:cSldViewPr>
  </p:slideViewPr>
  <p:notesTextViewPr>
    <p:cViewPr>
      <p:scale>
        <a:sx n="90" d="100"/>
        <a:sy n="9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2C0088-B9F3-DC42-9B81-99801E25933E}" type="datetimeFigureOut">
              <a:rPr lang="en-US" smtClean="0"/>
              <a:t>4/26/25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F449F-CDE2-2B49-9F5A-76859FCD6B6F}" type="slidenum">
              <a:rPr lang="en-US" smtClean="0"/>
              <a:t>‹#›</a:t>
            </a:fld>
            <a:endParaRPr lang="en-US"/>
          </a:p>
        </p:txBody>
      </p:sp>
    </p:spTree>
    <p:extLst>
      <p:ext uri="{BB962C8B-B14F-4D97-AF65-F5344CB8AC3E}">
        <p14:creationId xmlns:p14="http://schemas.microsoft.com/office/powerpoint/2010/main" val="3175648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Rough Script</a:t>
            </a:r>
            <a:r>
              <a:rPr lang="en-US" dirty="0"/>
              <a:t>: Thank you for participating in this session. Today, I'll be presenting my work on insights on entrainment from seasonal signatures in the Denmark Strait Overflow Water properties in the Irminger Sea.</a:t>
            </a:r>
          </a:p>
        </p:txBody>
      </p:sp>
      <p:sp>
        <p:nvSpPr>
          <p:cNvPr id="4" name="Slide Number Placeholder 3"/>
          <p:cNvSpPr>
            <a:spLocks noGrp="1"/>
          </p:cNvSpPr>
          <p:nvPr>
            <p:ph type="sldNum" sz="quarter" idx="5"/>
          </p:nvPr>
        </p:nvSpPr>
        <p:spPr/>
        <p:txBody>
          <a:bodyPr/>
          <a:lstStyle/>
          <a:p>
            <a:fld id="{825F449F-CDE2-2B49-9F5A-76859FCD6B6F}" type="slidenum">
              <a:rPr lang="en-US" smtClean="0"/>
              <a:t>1</a:t>
            </a:fld>
            <a:endParaRPr lang="en-US"/>
          </a:p>
        </p:txBody>
      </p:sp>
    </p:spTree>
    <p:extLst>
      <p:ext uri="{BB962C8B-B14F-4D97-AF65-F5344CB8AC3E}">
        <p14:creationId xmlns:p14="http://schemas.microsoft.com/office/powerpoint/2010/main" val="252198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Rough Transcript</a:t>
            </a:r>
            <a:r>
              <a:rPr lang="en-US" dirty="0"/>
              <a:t>: Due to the lack of year-round observations of oxygen at the sill, we estimated a plausible magnitude of seasonality in the oxygen concentration of the source overflow that can account for the seasonality in post-entrainment DSOW oxygen concentration. Setting the seasonality in the oxygen concentration of the source overflow to about 5 micromoles per kilogram, you can see that the resulting seasonality in post-entrainment DSOW oxygen concentration closely matches with the observations from the OSNAP moorings. The results are similar under the experiment where we seasonally varied both the source overflow and the ambient water properties.</a:t>
            </a:r>
          </a:p>
          <a:p>
            <a:endParaRPr lang="en-US" dirty="0"/>
          </a:p>
          <a:p>
            <a:r>
              <a:rPr lang="en-US" b="1" dirty="0"/>
              <a:t>KEY MESSAGE</a:t>
            </a:r>
            <a:r>
              <a:rPr lang="en-US" dirty="0"/>
              <a:t>: Due to the lack of year-round observations of oxygen at the sill, we estimated a plausible magnitude of seasonality in the oxygen concentration of the source overflow that can account for the observed seasonality in post-entrainment DSOW oxygen concentration.</a:t>
            </a:r>
          </a:p>
        </p:txBody>
      </p:sp>
      <p:sp>
        <p:nvSpPr>
          <p:cNvPr id="4" name="Slide Number Placeholder 3"/>
          <p:cNvSpPr>
            <a:spLocks noGrp="1"/>
          </p:cNvSpPr>
          <p:nvPr>
            <p:ph type="sldNum" sz="quarter" idx="5"/>
          </p:nvPr>
        </p:nvSpPr>
        <p:spPr/>
        <p:txBody>
          <a:bodyPr/>
          <a:lstStyle/>
          <a:p>
            <a:fld id="{825F449F-CDE2-2B49-9F5A-76859FCD6B6F}" type="slidenum">
              <a:rPr lang="en-US" smtClean="0"/>
              <a:t>10</a:t>
            </a:fld>
            <a:endParaRPr lang="en-US"/>
          </a:p>
        </p:txBody>
      </p:sp>
    </p:spTree>
    <p:extLst>
      <p:ext uri="{BB962C8B-B14F-4D97-AF65-F5344CB8AC3E}">
        <p14:creationId xmlns:p14="http://schemas.microsoft.com/office/powerpoint/2010/main" val="2154894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Rough Transcript</a:t>
            </a:r>
            <a:r>
              <a:rPr lang="en-US" dirty="0"/>
              <a:t>: In conclusion, my model experiments suggest that seasonality in DSOW properties likely originates from the source waters. Variations in ambient water properties can be ruled out because there is little to no seasonality in ambient water properties that are entrained into DSOW. Likewise, seasonal variations in entrainment strength can be ruled out because there are no seasonal variations in the density of the source overflow water and ambient water.</a:t>
            </a:r>
          </a:p>
          <a:p>
            <a:endParaRPr lang="en-US" dirty="0"/>
          </a:p>
          <a:p>
            <a:r>
              <a:rPr lang="en-US" b="1" dirty="0"/>
              <a:t>KEY MESSAGE</a:t>
            </a:r>
            <a:r>
              <a:rPr lang="en-US" dirty="0"/>
              <a:t>: Our model experiments suggest that seasonality in DSOW salinity and oxygen concentration likely originate from seasonality in source overflow properties, suggesting that </a:t>
            </a:r>
            <a:r>
              <a:rPr lang="en-US" sz="1200" dirty="0"/>
              <a:t>DSOW variability is tightly connected to dense water formation upstream of the Denmark Strait and that overflows act as a mechanism by which climate signals in the Nordic Seas can be communicated to the deep ocean.</a:t>
            </a:r>
            <a:endParaRPr lang="en-US" dirty="0"/>
          </a:p>
        </p:txBody>
      </p:sp>
      <p:sp>
        <p:nvSpPr>
          <p:cNvPr id="4" name="Slide Number Placeholder 3"/>
          <p:cNvSpPr>
            <a:spLocks noGrp="1"/>
          </p:cNvSpPr>
          <p:nvPr>
            <p:ph type="sldNum" sz="quarter" idx="5"/>
          </p:nvPr>
        </p:nvSpPr>
        <p:spPr/>
        <p:txBody>
          <a:bodyPr/>
          <a:lstStyle/>
          <a:p>
            <a:fld id="{825F449F-CDE2-2B49-9F5A-76859FCD6B6F}" type="slidenum">
              <a:rPr lang="en-US" smtClean="0"/>
              <a:t>11</a:t>
            </a:fld>
            <a:endParaRPr lang="en-US"/>
          </a:p>
        </p:txBody>
      </p:sp>
    </p:spTree>
    <p:extLst>
      <p:ext uri="{BB962C8B-B14F-4D97-AF65-F5344CB8AC3E}">
        <p14:creationId xmlns:p14="http://schemas.microsoft.com/office/powerpoint/2010/main" val="3957441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Rough Transcript</a:t>
            </a:r>
            <a:r>
              <a:rPr lang="en-US" b="0" dirty="0"/>
              <a:t>: </a:t>
            </a:r>
            <a:r>
              <a:rPr lang="en-US" dirty="0"/>
              <a:t>Our work therefore suggests that surface processes upstream of the Denmark Strait can act as a key control for variability in ventilation processes in the Subpolar North Atlantic.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Rough Transcript (Extended Version)</a:t>
            </a:r>
            <a:r>
              <a:rPr lang="en-US" dirty="0"/>
              <a:t>: Our work has important implications for not just how we understand climate signal propagation from the surface to the deep ocean, but also for elucidating ventilation processes and pathways in the Subpolar North Atlantic. </a:t>
            </a:r>
            <a:r>
              <a:rPr lang="en-US" sz="1200" dirty="0"/>
              <a:t>Specifically, we emphasize that this is the first time that seasonal signatures in DSOW oxygen properties has been detected and that our analysis was only possible owing to the recent deployment of novel moored oxygen sensors. O</a:t>
            </a:r>
            <a:r>
              <a:rPr lang="en-US" dirty="0"/>
              <a:t>ur detection of seasonal </a:t>
            </a:r>
            <a:r>
              <a:rPr lang="en-US" sz="1200" dirty="0"/>
              <a:t>signatures in the year-round oxygen measurements together with the results of the model experiments suggest that surface processes upstream of the Denmark Strait act as a key control on ventilation of the deep ocean. However, investigation of physical processes contributing to variability in upstream ventilation processes is beyond the scope of this work and warrants further study.</a:t>
            </a:r>
            <a:endParaRPr lang="en-US" dirty="0"/>
          </a:p>
        </p:txBody>
      </p:sp>
      <p:sp>
        <p:nvSpPr>
          <p:cNvPr id="4" name="Slide Number Placeholder 3"/>
          <p:cNvSpPr>
            <a:spLocks noGrp="1"/>
          </p:cNvSpPr>
          <p:nvPr>
            <p:ph type="sldNum" sz="quarter" idx="5"/>
          </p:nvPr>
        </p:nvSpPr>
        <p:spPr/>
        <p:txBody>
          <a:bodyPr/>
          <a:lstStyle/>
          <a:p>
            <a:fld id="{825F449F-CDE2-2B49-9F5A-76859FCD6B6F}" type="slidenum">
              <a:rPr lang="en-US" smtClean="0"/>
              <a:t>12</a:t>
            </a:fld>
            <a:endParaRPr lang="en-US"/>
          </a:p>
        </p:txBody>
      </p:sp>
    </p:spTree>
    <p:extLst>
      <p:ext uri="{BB962C8B-B14F-4D97-AF65-F5344CB8AC3E}">
        <p14:creationId xmlns:p14="http://schemas.microsoft.com/office/powerpoint/2010/main" val="1043237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Rough Script</a:t>
            </a:r>
            <a:r>
              <a:rPr lang="en-US" b="0" dirty="0"/>
              <a:t>: For context, DSOW is formed in the Nordic Seas and is the densest component in the lower limb of the AMOC. As DSOW spreads equatorward, </a:t>
            </a:r>
            <a:r>
              <a:rPr lang="en-US" i="0" dirty="0">
                <a:effectLst/>
                <a:latin typeface="Helvetica" pitchFamily="2" charset="0"/>
              </a:rPr>
              <a:t>DSOW properties become modified from entrainment, which </a:t>
            </a:r>
            <a:r>
              <a:rPr lang="en-US" sz="1200" i="0" dirty="0">
                <a:effectLst/>
                <a:latin typeface="Times New Roman" panose="02020603050405020304" pitchFamily="18" charset="0"/>
                <a:ea typeface="Yu Mincho" panose="02020400000000000000" pitchFamily="18" charset="-128"/>
              </a:rPr>
              <a:t>is critical for transferring</a:t>
            </a:r>
            <a:r>
              <a:rPr lang="en-US" sz="1200" dirty="0">
                <a:effectLst/>
                <a:latin typeface="Times New Roman" panose="02020603050405020304" pitchFamily="18" charset="0"/>
                <a:ea typeface="Yu Mincho" panose="02020400000000000000" pitchFamily="18" charset="-128"/>
              </a:rPr>
              <a:t> climate signals and biogeochemical tracers from the surface to the deep ocean.</a:t>
            </a:r>
          </a:p>
          <a:p>
            <a:endParaRPr lang="en-US" sz="1200" b="0" dirty="0">
              <a:effectLst/>
              <a:latin typeface="Times New Roman" panose="02020603050405020304" pitchFamily="18" charset="0"/>
              <a:ea typeface="Yu Mincho"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ONE-SENTENCE MESSAGE</a:t>
            </a:r>
            <a:r>
              <a:rPr lang="en-US" b="0" dirty="0"/>
              <a:t>: Entrainment in Denmark Strait Overflow Water (DSOW) is critical for transferring climate signals from the surface to the deep ocean.</a:t>
            </a:r>
          </a:p>
        </p:txBody>
      </p:sp>
      <p:sp>
        <p:nvSpPr>
          <p:cNvPr id="4" name="Slide Number Placeholder 3"/>
          <p:cNvSpPr>
            <a:spLocks noGrp="1"/>
          </p:cNvSpPr>
          <p:nvPr>
            <p:ph type="sldNum" sz="quarter" idx="5"/>
          </p:nvPr>
        </p:nvSpPr>
        <p:spPr/>
        <p:txBody>
          <a:bodyPr/>
          <a:lstStyle/>
          <a:p>
            <a:fld id="{825F449F-CDE2-2B49-9F5A-76859FCD6B6F}" type="slidenum">
              <a:rPr lang="en-US" smtClean="0"/>
              <a:t>2</a:t>
            </a:fld>
            <a:endParaRPr lang="en-US"/>
          </a:p>
        </p:txBody>
      </p:sp>
    </p:spTree>
    <p:extLst>
      <p:ext uri="{BB962C8B-B14F-4D97-AF65-F5344CB8AC3E}">
        <p14:creationId xmlns:p14="http://schemas.microsoft.com/office/powerpoint/2010/main" val="3585199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Rough Script</a:t>
            </a:r>
            <a:r>
              <a:rPr lang="en-US" b="0" dirty="0"/>
              <a:t>: This talk presents new time series data from the OSNAP moorings that reveal seasonality in DSOW properties in the Irminger Sea. The location of the OSNAP moorings are shown in the black squares on the map. We focus on the bottom-most instruments from OSNAP M1-M3 as they sample DSOW. As you can see in this time series, DSOW salinity is freshest around July and saltiest around January. You can also see similar seasonal patterns in the dissolved oxygen concentration, which peaks around July and dips around January.</a:t>
            </a:r>
          </a:p>
          <a:p>
            <a:endParaRPr lang="en-US" b="0" dirty="0"/>
          </a:p>
          <a:p>
            <a:r>
              <a:rPr lang="en-US" b="0" dirty="0"/>
              <a:t>Peak-to-Trough (DSOW Salinity): ~ 0.01 </a:t>
            </a:r>
            <a:r>
              <a:rPr lang="en-US" b="0" dirty="0" err="1"/>
              <a:t>psu</a:t>
            </a:r>
            <a:endParaRPr lang="en-US" b="0" dirty="0"/>
          </a:p>
          <a:p>
            <a:r>
              <a:rPr lang="en-US" b="0" dirty="0"/>
              <a:t>Peak-to-Trough (DSOW Oxygen): ~ 4.1 micromoles per kilogram</a:t>
            </a:r>
          </a:p>
          <a:p>
            <a:endParaRPr lang="en-US" b="0" dirty="0"/>
          </a:p>
          <a:p>
            <a:r>
              <a:rPr lang="en-US" b="0" dirty="0"/>
              <a:t>R-squared (DSOW Salinity): 0.31</a:t>
            </a:r>
          </a:p>
          <a:p>
            <a:r>
              <a:rPr lang="en-US" b="0" dirty="0"/>
              <a:t>R-squared (DSOW Oxygen): 0.36</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ONE-SENTENCE MESSAGE</a:t>
            </a:r>
            <a:r>
              <a:rPr lang="en-US" b="0" dirty="0"/>
              <a:t>: New salinity and oxygen time series from the OSNAP moorings reveal seasonality in DSOW properties in the Irminger Sea.</a:t>
            </a:r>
          </a:p>
        </p:txBody>
      </p:sp>
      <p:sp>
        <p:nvSpPr>
          <p:cNvPr id="4" name="Slide Number Placeholder 3"/>
          <p:cNvSpPr>
            <a:spLocks noGrp="1"/>
          </p:cNvSpPr>
          <p:nvPr>
            <p:ph type="sldNum" sz="quarter" idx="5"/>
          </p:nvPr>
        </p:nvSpPr>
        <p:spPr/>
        <p:txBody>
          <a:bodyPr/>
          <a:lstStyle/>
          <a:p>
            <a:fld id="{825F449F-CDE2-2B49-9F5A-76859FCD6B6F}" type="slidenum">
              <a:rPr lang="en-US" smtClean="0"/>
              <a:t>3</a:t>
            </a:fld>
            <a:endParaRPr lang="en-US"/>
          </a:p>
        </p:txBody>
      </p:sp>
    </p:spTree>
    <p:extLst>
      <p:ext uri="{BB962C8B-B14F-4D97-AF65-F5344CB8AC3E}">
        <p14:creationId xmlns:p14="http://schemas.microsoft.com/office/powerpoint/2010/main" val="825598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Rough Transcript</a:t>
            </a:r>
            <a:r>
              <a:rPr lang="en-US" dirty="0"/>
              <a:t>: Variability in DSOW properties may be attributed to the following mechanisms: (1) variations in the source water properties upstream of the sill, (2) variations in the properties of ambient waters participating in entrainment, or (3) variations in the entrainment strength. But the relative importance of each mechanism in influencing seasonality in DSOW properties remains unclear.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ONE-SENTENCE MESSAGE</a:t>
            </a:r>
            <a:r>
              <a:rPr lang="en-US" b="0" dirty="0"/>
              <a:t>: Variability in DSOW properties can originate from source water properties, properties of entrained waters, or the entrainment strength, but the importance of each mechanism in setting the seasonality in DSOW properties remain unclear.</a:t>
            </a:r>
          </a:p>
        </p:txBody>
      </p:sp>
      <p:sp>
        <p:nvSpPr>
          <p:cNvPr id="4" name="Slide Number Placeholder 3"/>
          <p:cNvSpPr>
            <a:spLocks noGrp="1"/>
          </p:cNvSpPr>
          <p:nvPr>
            <p:ph type="sldNum" sz="quarter" idx="5"/>
          </p:nvPr>
        </p:nvSpPr>
        <p:spPr/>
        <p:txBody>
          <a:bodyPr/>
          <a:lstStyle/>
          <a:p>
            <a:fld id="{825F449F-CDE2-2B49-9F5A-76859FCD6B6F}" type="slidenum">
              <a:rPr lang="en-US" smtClean="0"/>
              <a:t>4</a:t>
            </a:fld>
            <a:endParaRPr lang="en-US"/>
          </a:p>
        </p:txBody>
      </p:sp>
    </p:spTree>
    <p:extLst>
      <p:ext uri="{BB962C8B-B14F-4D97-AF65-F5344CB8AC3E}">
        <p14:creationId xmlns:p14="http://schemas.microsoft.com/office/powerpoint/2010/main" val="177326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Rough Transcript</a:t>
            </a:r>
            <a:r>
              <a:rPr lang="en-US" dirty="0"/>
              <a:t>: </a:t>
            </a:r>
            <a:r>
              <a:rPr lang="en-US" sz="1200" kern="0" dirty="0">
                <a:effectLst/>
                <a:latin typeface="Calibri" panose="020F0502020204030204" pitchFamily="34" charset="0"/>
                <a:ea typeface="Yu Mincho" panose="02020400000000000000" pitchFamily="18" charset="-128"/>
                <a:cs typeface="Times New Roman" panose="02020603050405020304" pitchFamily="18" charset="0"/>
              </a:rPr>
              <a:t>Thus, I aim to investigate seasonal signatures in DSOW properties from an entrainment perspective. Specifically, I will address: (1) Is entrainment strength constant or variable over seasonal timescales?; (2) What physical processes control seasonal variations in DSOW properties? Here, we argue that seasonal variations in DSOW properties originate from the source waters upstream of the sill by using Price and Baringer (1994)’s model of entrainment mixing and novel dissolved oxygen measurements from the OSNAP moorings.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chemeClr val="tx1"/>
              </a:solidFill>
              <a:effectLst/>
              <a:latin typeface="Calibri" panose="020F0502020204030204" pitchFamily="34" charset="0"/>
              <a:ea typeface="Yu Mincho"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ONE-SENTENCE MESSAGE</a:t>
            </a:r>
            <a:r>
              <a:rPr lang="en-US" b="0" dirty="0"/>
              <a:t>: I aim to investigate seasonal signatures in DSOW properties from an entrainment perspective, using Price and Baringer (1994)’s model and novel oxygen measurements from OSNAP moorings.</a:t>
            </a:r>
          </a:p>
        </p:txBody>
      </p:sp>
      <p:sp>
        <p:nvSpPr>
          <p:cNvPr id="4" name="Slide Number Placeholder 3"/>
          <p:cNvSpPr>
            <a:spLocks noGrp="1"/>
          </p:cNvSpPr>
          <p:nvPr>
            <p:ph type="sldNum" sz="quarter" idx="5"/>
          </p:nvPr>
        </p:nvSpPr>
        <p:spPr/>
        <p:txBody>
          <a:bodyPr/>
          <a:lstStyle/>
          <a:p>
            <a:fld id="{825F449F-CDE2-2B49-9F5A-76859FCD6B6F}" type="slidenum">
              <a:rPr lang="en-US" smtClean="0"/>
              <a:t>5</a:t>
            </a:fld>
            <a:endParaRPr lang="en-US"/>
          </a:p>
        </p:txBody>
      </p:sp>
    </p:spTree>
    <p:extLst>
      <p:ext uri="{BB962C8B-B14F-4D97-AF65-F5344CB8AC3E}">
        <p14:creationId xmlns:p14="http://schemas.microsoft.com/office/powerpoint/2010/main" val="338448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Rough Transcript</a:t>
            </a:r>
            <a:r>
              <a:rPr lang="en-US" dirty="0"/>
              <a:t>: As you can see in this schematic, Price and Baringer (1994)’s stream tube model treats DSOW as a single layer, density-driven bottom current with velocity </a:t>
            </a:r>
            <a:r>
              <a:rPr lang="en-US" b="1" dirty="0"/>
              <a:t>u</a:t>
            </a:r>
            <a:r>
              <a:rPr lang="en-US" dirty="0"/>
              <a:t>, width W, and thickness H. Importantly, the model takes the source and ambient water properties as inputs and simulates DSOW properties in response to entrainment. In the model, entrainment strength is also coupled to the overflow dynamics, as entrainment is stronger under larger density difference between the overflow water and the ambient water.</a:t>
            </a:r>
          </a:p>
        </p:txBody>
      </p:sp>
      <p:sp>
        <p:nvSpPr>
          <p:cNvPr id="4" name="Slide Number Placeholder 3"/>
          <p:cNvSpPr>
            <a:spLocks noGrp="1"/>
          </p:cNvSpPr>
          <p:nvPr>
            <p:ph type="sldNum" sz="quarter" idx="5"/>
          </p:nvPr>
        </p:nvSpPr>
        <p:spPr/>
        <p:txBody>
          <a:bodyPr/>
          <a:lstStyle/>
          <a:p>
            <a:fld id="{825F449F-CDE2-2B49-9F5A-76859FCD6B6F}" type="slidenum">
              <a:rPr lang="en-US" smtClean="0"/>
              <a:t>6</a:t>
            </a:fld>
            <a:endParaRPr lang="en-US"/>
          </a:p>
        </p:txBody>
      </p:sp>
    </p:spTree>
    <p:extLst>
      <p:ext uri="{BB962C8B-B14F-4D97-AF65-F5344CB8AC3E}">
        <p14:creationId xmlns:p14="http://schemas.microsoft.com/office/powerpoint/2010/main" val="1764366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Rough Transcript</a:t>
            </a:r>
            <a:r>
              <a:rPr lang="en-US" dirty="0"/>
              <a:t>: I use observed seasonal signals in the ambient waters from BGC-Argo profiles in the northern Irminger Sea and source waters from CTD measurements in the Denmark Strait, in conjunction </a:t>
            </a:r>
            <a:r>
              <a:rPr lang="en-US"/>
              <a:t>with two </a:t>
            </a:r>
            <a:r>
              <a:rPr lang="en-US" dirty="0"/>
              <a:t>sets of model experiments, to constrain the sources of seasonality in DSOW properties. In the first experiment, we keep the source water properties constant and impose seasonality in ambient water properties. If the resulting seasonality matches with the OSNAP data, ambient water properties likely set the seasonality. Second, we impose seasonality in the source water salinity and keep the ambient water properties constant; results consistent with OSNAP data imply that source water properties set the seasonality.</a:t>
            </a:r>
          </a:p>
          <a:p>
            <a:endParaRPr lang="en-US" dirty="0"/>
          </a:p>
          <a:p>
            <a:r>
              <a:rPr lang="en-US" b="1" dirty="0"/>
              <a:t>KEY MESSAGE</a:t>
            </a:r>
            <a:r>
              <a:rPr lang="en-US" dirty="0"/>
              <a:t>: I conduct three sets of experiments on Price and Baringer (1994)’s model to constrain the sources of the observed seasonality in DSOW properties.</a:t>
            </a:r>
          </a:p>
        </p:txBody>
      </p:sp>
      <p:sp>
        <p:nvSpPr>
          <p:cNvPr id="4" name="Slide Number Placeholder 3"/>
          <p:cNvSpPr>
            <a:spLocks noGrp="1"/>
          </p:cNvSpPr>
          <p:nvPr>
            <p:ph type="sldNum" sz="quarter" idx="5"/>
          </p:nvPr>
        </p:nvSpPr>
        <p:spPr/>
        <p:txBody>
          <a:bodyPr/>
          <a:lstStyle/>
          <a:p>
            <a:fld id="{825F449F-CDE2-2B49-9F5A-76859FCD6B6F}" type="slidenum">
              <a:rPr lang="en-US" smtClean="0"/>
              <a:t>7</a:t>
            </a:fld>
            <a:endParaRPr lang="en-US"/>
          </a:p>
        </p:txBody>
      </p:sp>
    </p:spTree>
    <p:extLst>
      <p:ext uri="{BB962C8B-B14F-4D97-AF65-F5344CB8AC3E}">
        <p14:creationId xmlns:p14="http://schemas.microsoft.com/office/powerpoint/2010/main" val="3840603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Rough Transcript</a:t>
            </a:r>
            <a:r>
              <a:rPr lang="en-US" dirty="0"/>
              <a:t>: Here, I’m showing the results of the model experiment where we kept the source waters constant and seasonally varied the ambient waters. The plot shows the time series of salinity and oxygen anomalies from the OSNAP moorings in blue, the fitted seasonal cycle from the observations in black, and the results of the model experiment in red. You can see that for both DSOW salinity and oxygen concentration, the magnitude of seasonality predicted by the experiment clearly underestimates the observed seasonality. Thus, observed seasonality in entrained water properties cannot account for the seasonality in DSOW properties observed from the OSNAP moorings.</a:t>
            </a:r>
          </a:p>
          <a:p>
            <a:endParaRPr lang="en-US" dirty="0"/>
          </a:p>
          <a:p>
            <a:r>
              <a:rPr lang="en-US" b="1" dirty="0"/>
              <a:t>KEY MESSAGE</a:t>
            </a:r>
            <a:r>
              <a:rPr lang="en-US" dirty="0"/>
              <a:t>: The model experiment that used constant source waters and imposed observed seasonality in the entrained waters yielded modelled seasonality in post-entrainment DSOW properties that is much smaller than the observations, suggesting that seasonality in entrained waters cannot account for the observed seasonality in DSOW properties.</a:t>
            </a:r>
          </a:p>
        </p:txBody>
      </p:sp>
      <p:sp>
        <p:nvSpPr>
          <p:cNvPr id="4" name="Slide Number Placeholder 3"/>
          <p:cNvSpPr>
            <a:spLocks noGrp="1"/>
          </p:cNvSpPr>
          <p:nvPr>
            <p:ph type="sldNum" sz="quarter" idx="5"/>
          </p:nvPr>
        </p:nvSpPr>
        <p:spPr/>
        <p:txBody>
          <a:bodyPr/>
          <a:lstStyle/>
          <a:p>
            <a:fld id="{825F449F-CDE2-2B49-9F5A-76859FCD6B6F}" type="slidenum">
              <a:rPr lang="en-US" smtClean="0"/>
              <a:t>8</a:t>
            </a:fld>
            <a:endParaRPr lang="en-US"/>
          </a:p>
        </p:txBody>
      </p:sp>
    </p:spTree>
    <p:extLst>
      <p:ext uri="{BB962C8B-B14F-4D97-AF65-F5344CB8AC3E}">
        <p14:creationId xmlns:p14="http://schemas.microsoft.com/office/powerpoint/2010/main" val="1887296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Rough Transcript</a:t>
            </a:r>
            <a:r>
              <a:rPr lang="en-US" dirty="0"/>
              <a:t>: Now, I’m showing the results of the model experiment where we seasonally varied the source overflow salinity and kept the ambient waters constant. You can see that the magnitude of seasonality in DSOW salinity predicted by the experiment closely agrees with the observed seasonality. The results are similar in a subsequent experiment where we seasonally varied both the source overflow salinity and the ambient water properties. Thus, observed seasonality in source overflow salinity can account for the seasonality in DSOW salinity observed from the OSNAP moorings.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KEY MESSAGE</a:t>
            </a:r>
            <a:r>
              <a:rPr lang="en-US" dirty="0"/>
              <a:t>: The model experiments that imposed observed seasonality in the source overflow salinity produced seasonality in post-entrainment DSOW salinity consistent with observations, confirming that seasonality in DSOW salinity originates upstream of the sill.</a:t>
            </a:r>
          </a:p>
        </p:txBody>
      </p:sp>
      <p:sp>
        <p:nvSpPr>
          <p:cNvPr id="4" name="Slide Number Placeholder 3"/>
          <p:cNvSpPr>
            <a:spLocks noGrp="1"/>
          </p:cNvSpPr>
          <p:nvPr>
            <p:ph type="sldNum" sz="quarter" idx="5"/>
          </p:nvPr>
        </p:nvSpPr>
        <p:spPr/>
        <p:txBody>
          <a:bodyPr/>
          <a:lstStyle/>
          <a:p>
            <a:fld id="{825F449F-CDE2-2B49-9F5A-76859FCD6B6F}" type="slidenum">
              <a:rPr lang="en-US" smtClean="0"/>
              <a:t>9</a:t>
            </a:fld>
            <a:endParaRPr lang="en-US"/>
          </a:p>
        </p:txBody>
      </p:sp>
    </p:spTree>
    <p:extLst>
      <p:ext uri="{BB962C8B-B14F-4D97-AF65-F5344CB8AC3E}">
        <p14:creationId xmlns:p14="http://schemas.microsoft.com/office/powerpoint/2010/main" val="3885424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580F8-6AD7-4E8E-37BE-76AA8E6116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34E9C5-D767-BE16-1FDD-C2FF8FF5FD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084FE4-A757-263D-900D-06770E416B43}"/>
              </a:ext>
            </a:extLst>
          </p:cNvPr>
          <p:cNvSpPr>
            <a:spLocks noGrp="1"/>
          </p:cNvSpPr>
          <p:nvPr>
            <p:ph type="dt" sz="half" idx="10"/>
          </p:nvPr>
        </p:nvSpPr>
        <p:spPr/>
        <p:txBody>
          <a:bodyPr/>
          <a:lstStyle/>
          <a:p>
            <a:fld id="{BA20A925-F211-1D4D-B307-A6C08B6313FB}" type="datetimeFigureOut">
              <a:rPr lang="en-US" smtClean="0"/>
              <a:t>4/26/25</a:t>
            </a:fld>
            <a:endParaRPr lang="en-US"/>
          </a:p>
        </p:txBody>
      </p:sp>
      <p:sp>
        <p:nvSpPr>
          <p:cNvPr id="5" name="Footer Placeholder 4">
            <a:extLst>
              <a:ext uri="{FF2B5EF4-FFF2-40B4-BE49-F238E27FC236}">
                <a16:creationId xmlns:a16="http://schemas.microsoft.com/office/drawing/2014/main" id="{C57A6DF8-18B3-A9B3-5623-7F02E4DEE9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27EE3-E18C-F5DD-BE03-9C7581B48AD0}"/>
              </a:ext>
            </a:extLst>
          </p:cNvPr>
          <p:cNvSpPr>
            <a:spLocks noGrp="1"/>
          </p:cNvSpPr>
          <p:nvPr>
            <p:ph type="sldNum" sz="quarter" idx="12"/>
          </p:nvPr>
        </p:nvSpPr>
        <p:spPr/>
        <p:txBody>
          <a:bodyPr/>
          <a:lstStyle/>
          <a:p>
            <a:fld id="{26B583AE-9450-D949-95A4-4E3C059F7011}" type="slidenum">
              <a:rPr lang="en-US" smtClean="0"/>
              <a:t>‹#›</a:t>
            </a:fld>
            <a:endParaRPr lang="en-US"/>
          </a:p>
        </p:txBody>
      </p:sp>
    </p:spTree>
    <p:extLst>
      <p:ext uri="{BB962C8B-B14F-4D97-AF65-F5344CB8AC3E}">
        <p14:creationId xmlns:p14="http://schemas.microsoft.com/office/powerpoint/2010/main" val="113429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A53F1-F4FC-EB27-6721-DC125E064A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E90E76-9A5A-75F5-E14D-F315BB6DA3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F68CF3-34D3-21F7-94D7-761BB0B1125C}"/>
              </a:ext>
            </a:extLst>
          </p:cNvPr>
          <p:cNvSpPr>
            <a:spLocks noGrp="1"/>
          </p:cNvSpPr>
          <p:nvPr>
            <p:ph type="dt" sz="half" idx="10"/>
          </p:nvPr>
        </p:nvSpPr>
        <p:spPr/>
        <p:txBody>
          <a:bodyPr/>
          <a:lstStyle/>
          <a:p>
            <a:fld id="{BA20A925-F211-1D4D-B307-A6C08B6313FB}" type="datetimeFigureOut">
              <a:rPr lang="en-US" smtClean="0"/>
              <a:t>4/26/25</a:t>
            </a:fld>
            <a:endParaRPr lang="en-US"/>
          </a:p>
        </p:txBody>
      </p:sp>
      <p:sp>
        <p:nvSpPr>
          <p:cNvPr id="5" name="Footer Placeholder 4">
            <a:extLst>
              <a:ext uri="{FF2B5EF4-FFF2-40B4-BE49-F238E27FC236}">
                <a16:creationId xmlns:a16="http://schemas.microsoft.com/office/drawing/2014/main" id="{0F622B18-C73C-CF19-B36E-D69827F19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18DB7-1CA9-C63B-9AA8-9E6DAC9D9C26}"/>
              </a:ext>
            </a:extLst>
          </p:cNvPr>
          <p:cNvSpPr>
            <a:spLocks noGrp="1"/>
          </p:cNvSpPr>
          <p:nvPr>
            <p:ph type="sldNum" sz="quarter" idx="12"/>
          </p:nvPr>
        </p:nvSpPr>
        <p:spPr/>
        <p:txBody>
          <a:bodyPr/>
          <a:lstStyle/>
          <a:p>
            <a:fld id="{26B583AE-9450-D949-95A4-4E3C059F7011}" type="slidenum">
              <a:rPr lang="en-US" smtClean="0"/>
              <a:t>‹#›</a:t>
            </a:fld>
            <a:endParaRPr lang="en-US"/>
          </a:p>
        </p:txBody>
      </p:sp>
    </p:spTree>
    <p:extLst>
      <p:ext uri="{BB962C8B-B14F-4D97-AF65-F5344CB8AC3E}">
        <p14:creationId xmlns:p14="http://schemas.microsoft.com/office/powerpoint/2010/main" val="3155232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82A0DA-BDA9-F640-FC0D-FDB6BB0CD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20D008-EAEC-2801-D7C0-82C38C302A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55790-1E17-BBA9-998A-F461F832824F}"/>
              </a:ext>
            </a:extLst>
          </p:cNvPr>
          <p:cNvSpPr>
            <a:spLocks noGrp="1"/>
          </p:cNvSpPr>
          <p:nvPr>
            <p:ph type="dt" sz="half" idx="10"/>
          </p:nvPr>
        </p:nvSpPr>
        <p:spPr/>
        <p:txBody>
          <a:bodyPr/>
          <a:lstStyle/>
          <a:p>
            <a:fld id="{BA20A925-F211-1D4D-B307-A6C08B6313FB}" type="datetimeFigureOut">
              <a:rPr lang="en-US" smtClean="0"/>
              <a:t>4/26/25</a:t>
            </a:fld>
            <a:endParaRPr lang="en-US"/>
          </a:p>
        </p:txBody>
      </p:sp>
      <p:sp>
        <p:nvSpPr>
          <p:cNvPr id="5" name="Footer Placeholder 4">
            <a:extLst>
              <a:ext uri="{FF2B5EF4-FFF2-40B4-BE49-F238E27FC236}">
                <a16:creationId xmlns:a16="http://schemas.microsoft.com/office/drawing/2014/main" id="{056C24CF-3EEA-984D-A6C2-3C6524DA9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7CEB9-10CD-E452-AFF3-CE57C519A25F}"/>
              </a:ext>
            </a:extLst>
          </p:cNvPr>
          <p:cNvSpPr>
            <a:spLocks noGrp="1"/>
          </p:cNvSpPr>
          <p:nvPr>
            <p:ph type="sldNum" sz="quarter" idx="12"/>
          </p:nvPr>
        </p:nvSpPr>
        <p:spPr/>
        <p:txBody>
          <a:bodyPr/>
          <a:lstStyle/>
          <a:p>
            <a:fld id="{26B583AE-9450-D949-95A4-4E3C059F7011}" type="slidenum">
              <a:rPr lang="en-US" smtClean="0"/>
              <a:t>‹#›</a:t>
            </a:fld>
            <a:endParaRPr lang="en-US"/>
          </a:p>
        </p:txBody>
      </p:sp>
    </p:spTree>
    <p:extLst>
      <p:ext uri="{BB962C8B-B14F-4D97-AF65-F5344CB8AC3E}">
        <p14:creationId xmlns:p14="http://schemas.microsoft.com/office/powerpoint/2010/main" val="3315265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59DC8-542B-C698-0F58-9E4E12F2D1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407E3F-5220-C1C3-F901-88C338F988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83204-FFCB-7042-0633-3357E48066CA}"/>
              </a:ext>
            </a:extLst>
          </p:cNvPr>
          <p:cNvSpPr>
            <a:spLocks noGrp="1"/>
          </p:cNvSpPr>
          <p:nvPr>
            <p:ph type="dt" sz="half" idx="10"/>
          </p:nvPr>
        </p:nvSpPr>
        <p:spPr/>
        <p:txBody>
          <a:bodyPr/>
          <a:lstStyle/>
          <a:p>
            <a:fld id="{BA20A925-F211-1D4D-B307-A6C08B6313FB}" type="datetimeFigureOut">
              <a:rPr lang="en-US" smtClean="0"/>
              <a:t>4/26/25</a:t>
            </a:fld>
            <a:endParaRPr lang="en-US"/>
          </a:p>
        </p:txBody>
      </p:sp>
      <p:sp>
        <p:nvSpPr>
          <p:cNvPr id="5" name="Footer Placeholder 4">
            <a:extLst>
              <a:ext uri="{FF2B5EF4-FFF2-40B4-BE49-F238E27FC236}">
                <a16:creationId xmlns:a16="http://schemas.microsoft.com/office/drawing/2014/main" id="{4217EE42-5359-4758-40E1-6CECD8F913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E7333A-D000-3668-B93F-9D73502966CC}"/>
              </a:ext>
            </a:extLst>
          </p:cNvPr>
          <p:cNvSpPr>
            <a:spLocks noGrp="1"/>
          </p:cNvSpPr>
          <p:nvPr>
            <p:ph type="sldNum" sz="quarter" idx="12"/>
          </p:nvPr>
        </p:nvSpPr>
        <p:spPr/>
        <p:txBody>
          <a:bodyPr/>
          <a:lstStyle/>
          <a:p>
            <a:fld id="{26B583AE-9450-D949-95A4-4E3C059F7011}" type="slidenum">
              <a:rPr lang="en-US" smtClean="0"/>
              <a:t>‹#›</a:t>
            </a:fld>
            <a:endParaRPr lang="en-US"/>
          </a:p>
        </p:txBody>
      </p:sp>
    </p:spTree>
    <p:extLst>
      <p:ext uri="{BB962C8B-B14F-4D97-AF65-F5344CB8AC3E}">
        <p14:creationId xmlns:p14="http://schemas.microsoft.com/office/powerpoint/2010/main" val="2204346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2434F-7ABC-1DBA-7508-9063EFEA80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ECFC09-D679-9588-C446-7C69210199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09A415-E429-B9A1-F219-6740B4D42834}"/>
              </a:ext>
            </a:extLst>
          </p:cNvPr>
          <p:cNvSpPr>
            <a:spLocks noGrp="1"/>
          </p:cNvSpPr>
          <p:nvPr>
            <p:ph type="dt" sz="half" idx="10"/>
          </p:nvPr>
        </p:nvSpPr>
        <p:spPr/>
        <p:txBody>
          <a:bodyPr/>
          <a:lstStyle/>
          <a:p>
            <a:fld id="{BA20A925-F211-1D4D-B307-A6C08B6313FB}" type="datetimeFigureOut">
              <a:rPr lang="en-US" smtClean="0"/>
              <a:t>4/26/25</a:t>
            </a:fld>
            <a:endParaRPr lang="en-US"/>
          </a:p>
        </p:txBody>
      </p:sp>
      <p:sp>
        <p:nvSpPr>
          <p:cNvPr id="5" name="Footer Placeholder 4">
            <a:extLst>
              <a:ext uri="{FF2B5EF4-FFF2-40B4-BE49-F238E27FC236}">
                <a16:creationId xmlns:a16="http://schemas.microsoft.com/office/drawing/2014/main" id="{D9E81DA0-71F2-739A-F0F9-8A2453F98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A80EB6-C61D-FC3D-E816-3744D15C5ED0}"/>
              </a:ext>
            </a:extLst>
          </p:cNvPr>
          <p:cNvSpPr>
            <a:spLocks noGrp="1"/>
          </p:cNvSpPr>
          <p:nvPr>
            <p:ph type="sldNum" sz="quarter" idx="12"/>
          </p:nvPr>
        </p:nvSpPr>
        <p:spPr/>
        <p:txBody>
          <a:bodyPr/>
          <a:lstStyle/>
          <a:p>
            <a:fld id="{26B583AE-9450-D949-95A4-4E3C059F7011}" type="slidenum">
              <a:rPr lang="en-US" smtClean="0"/>
              <a:t>‹#›</a:t>
            </a:fld>
            <a:endParaRPr lang="en-US"/>
          </a:p>
        </p:txBody>
      </p:sp>
    </p:spTree>
    <p:extLst>
      <p:ext uri="{BB962C8B-B14F-4D97-AF65-F5344CB8AC3E}">
        <p14:creationId xmlns:p14="http://schemas.microsoft.com/office/powerpoint/2010/main" val="21574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B6B87-C31A-9EF5-B298-5B06C0C61B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A6E5B8-C4FF-3CB4-B457-2511D8EB16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4D36C3-12AC-2AE9-79C8-45CD14D161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4182E0-D3E8-D6BC-765E-5BAFA87119D1}"/>
              </a:ext>
            </a:extLst>
          </p:cNvPr>
          <p:cNvSpPr>
            <a:spLocks noGrp="1"/>
          </p:cNvSpPr>
          <p:nvPr>
            <p:ph type="dt" sz="half" idx="10"/>
          </p:nvPr>
        </p:nvSpPr>
        <p:spPr/>
        <p:txBody>
          <a:bodyPr/>
          <a:lstStyle/>
          <a:p>
            <a:fld id="{BA20A925-F211-1D4D-B307-A6C08B6313FB}" type="datetimeFigureOut">
              <a:rPr lang="en-US" smtClean="0"/>
              <a:t>4/26/25</a:t>
            </a:fld>
            <a:endParaRPr lang="en-US"/>
          </a:p>
        </p:txBody>
      </p:sp>
      <p:sp>
        <p:nvSpPr>
          <p:cNvPr id="6" name="Footer Placeholder 5">
            <a:extLst>
              <a:ext uri="{FF2B5EF4-FFF2-40B4-BE49-F238E27FC236}">
                <a16:creationId xmlns:a16="http://schemas.microsoft.com/office/drawing/2014/main" id="{CD15069A-9A73-439C-8464-236F836E26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3570C-A53E-B895-6CE2-1879F8058B55}"/>
              </a:ext>
            </a:extLst>
          </p:cNvPr>
          <p:cNvSpPr>
            <a:spLocks noGrp="1"/>
          </p:cNvSpPr>
          <p:nvPr>
            <p:ph type="sldNum" sz="quarter" idx="12"/>
          </p:nvPr>
        </p:nvSpPr>
        <p:spPr/>
        <p:txBody>
          <a:bodyPr/>
          <a:lstStyle/>
          <a:p>
            <a:fld id="{26B583AE-9450-D949-95A4-4E3C059F7011}" type="slidenum">
              <a:rPr lang="en-US" smtClean="0"/>
              <a:t>‹#›</a:t>
            </a:fld>
            <a:endParaRPr lang="en-US"/>
          </a:p>
        </p:txBody>
      </p:sp>
    </p:spTree>
    <p:extLst>
      <p:ext uri="{BB962C8B-B14F-4D97-AF65-F5344CB8AC3E}">
        <p14:creationId xmlns:p14="http://schemas.microsoft.com/office/powerpoint/2010/main" val="399057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BBCB8-5447-AA80-DF7B-7C279B6E99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BA480-977A-6338-950E-11C8E90675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F93DA1-25F2-0CAF-0714-B6D3E6FBDB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8D9AEE-E768-A2F1-B748-37DB912A17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DC723C-B5A4-CC64-8348-ADBB17BACF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426FC9-9FB1-F768-DA85-7772EF798BE3}"/>
              </a:ext>
            </a:extLst>
          </p:cNvPr>
          <p:cNvSpPr>
            <a:spLocks noGrp="1"/>
          </p:cNvSpPr>
          <p:nvPr>
            <p:ph type="dt" sz="half" idx="10"/>
          </p:nvPr>
        </p:nvSpPr>
        <p:spPr/>
        <p:txBody>
          <a:bodyPr/>
          <a:lstStyle/>
          <a:p>
            <a:fld id="{BA20A925-F211-1D4D-B307-A6C08B6313FB}" type="datetimeFigureOut">
              <a:rPr lang="en-US" smtClean="0"/>
              <a:t>4/26/25</a:t>
            </a:fld>
            <a:endParaRPr lang="en-US"/>
          </a:p>
        </p:txBody>
      </p:sp>
      <p:sp>
        <p:nvSpPr>
          <p:cNvPr id="8" name="Footer Placeholder 7">
            <a:extLst>
              <a:ext uri="{FF2B5EF4-FFF2-40B4-BE49-F238E27FC236}">
                <a16:creationId xmlns:a16="http://schemas.microsoft.com/office/drawing/2014/main" id="{B029FF66-AF34-50B9-6B66-FF860EC57E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8EC071-C953-62CE-D27A-EE042CA02D74}"/>
              </a:ext>
            </a:extLst>
          </p:cNvPr>
          <p:cNvSpPr>
            <a:spLocks noGrp="1"/>
          </p:cNvSpPr>
          <p:nvPr>
            <p:ph type="sldNum" sz="quarter" idx="12"/>
          </p:nvPr>
        </p:nvSpPr>
        <p:spPr/>
        <p:txBody>
          <a:bodyPr/>
          <a:lstStyle/>
          <a:p>
            <a:fld id="{26B583AE-9450-D949-95A4-4E3C059F7011}" type="slidenum">
              <a:rPr lang="en-US" smtClean="0"/>
              <a:t>‹#›</a:t>
            </a:fld>
            <a:endParaRPr lang="en-US"/>
          </a:p>
        </p:txBody>
      </p:sp>
    </p:spTree>
    <p:extLst>
      <p:ext uri="{BB962C8B-B14F-4D97-AF65-F5344CB8AC3E}">
        <p14:creationId xmlns:p14="http://schemas.microsoft.com/office/powerpoint/2010/main" val="3389872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FBC52-867C-A3F4-974C-B5D90CAECB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CF2F77-216E-4716-7D13-23879E82A9EB}"/>
              </a:ext>
            </a:extLst>
          </p:cNvPr>
          <p:cNvSpPr>
            <a:spLocks noGrp="1"/>
          </p:cNvSpPr>
          <p:nvPr>
            <p:ph type="dt" sz="half" idx="10"/>
          </p:nvPr>
        </p:nvSpPr>
        <p:spPr/>
        <p:txBody>
          <a:bodyPr/>
          <a:lstStyle/>
          <a:p>
            <a:fld id="{BA20A925-F211-1D4D-B307-A6C08B6313FB}" type="datetimeFigureOut">
              <a:rPr lang="en-US" smtClean="0"/>
              <a:t>4/26/25</a:t>
            </a:fld>
            <a:endParaRPr lang="en-US"/>
          </a:p>
        </p:txBody>
      </p:sp>
      <p:sp>
        <p:nvSpPr>
          <p:cNvPr id="4" name="Footer Placeholder 3">
            <a:extLst>
              <a:ext uri="{FF2B5EF4-FFF2-40B4-BE49-F238E27FC236}">
                <a16:creationId xmlns:a16="http://schemas.microsoft.com/office/drawing/2014/main" id="{62AAAB27-A8E3-2B95-D65C-98AE2094F8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F22B06-BAAF-C0BA-B779-30C84DDD1AA0}"/>
              </a:ext>
            </a:extLst>
          </p:cNvPr>
          <p:cNvSpPr>
            <a:spLocks noGrp="1"/>
          </p:cNvSpPr>
          <p:nvPr>
            <p:ph type="sldNum" sz="quarter" idx="12"/>
          </p:nvPr>
        </p:nvSpPr>
        <p:spPr/>
        <p:txBody>
          <a:bodyPr/>
          <a:lstStyle/>
          <a:p>
            <a:fld id="{26B583AE-9450-D949-95A4-4E3C059F7011}" type="slidenum">
              <a:rPr lang="en-US" smtClean="0"/>
              <a:t>‹#›</a:t>
            </a:fld>
            <a:endParaRPr lang="en-US"/>
          </a:p>
        </p:txBody>
      </p:sp>
    </p:spTree>
    <p:extLst>
      <p:ext uri="{BB962C8B-B14F-4D97-AF65-F5344CB8AC3E}">
        <p14:creationId xmlns:p14="http://schemas.microsoft.com/office/powerpoint/2010/main" val="2862462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AD18D7-9F8A-16D7-29BC-241AE9C7AC11}"/>
              </a:ext>
            </a:extLst>
          </p:cNvPr>
          <p:cNvSpPr>
            <a:spLocks noGrp="1"/>
          </p:cNvSpPr>
          <p:nvPr>
            <p:ph type="dt" sz="half" idx="10"/>
          </p:nvPr>
        </p:nvSpPr>
        <p:spPr/>
        <p:txBody>
          <a:bodyPr/>
          <a:lstStyle/>
          <a:p>
            <a:fld id="{BA20A925-F211-1D4D-B307-A6C08B6313FB}" type="datetimeFigureOut">
              <a:rPr lang="en-US" smtClean="0"/>
              <a:t>4/26/25</a:t>
            </a:fld>
            <a:endParaRPr lang="en-US"/>
          </a:p>
        </p:txBody>
      </p:sp>
      <p:sp>
        <p:nvSpPr>
          <p:cNvPr id="3" name="Footer Placeholder 2">
            <a:extLst>
              <a:ext uri="{FF2B5EF4-FFF2-40B4-BE49-F238E27FC236}">
                <a16:creationId xmlns:a16="http://schemas.microsoft.com/office/drawing/2014/main" id="{0029FE4D-5387-E0D4-082E-C4FFB838DC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C188D9-5CDC-EC83-D98D-8D94902B9658}"/>
              </a:ext>
            </a:extLst>
          </p:cNvPr>
          <p:cNvSpPr>
            <a:spLocks noGrp="1"/>
          </p:cNvSpPr>
          <p:nvPr>
            <p:ph type="sldNum" sz="quarter" idx="12"/>
          </p:nvPr>
        </p:nvSpPr>
        <p:spPr/>
        <p:txBody>
          <a:bodyPr/>
          <a:lstStyle/>
          <a:p>
            <a:fld id="{26B583AE-9450-D949-95A4-4E3C059F7011}" type="slidenum">
              <a:rPr lang="en-US" smtClean="0"/>
              <a:t>‹#›</a:t>
            </a:fld>
            <a:endParaRPr lang="en-US"/>
          </a:p>
        </p:txBody>
      </p:sp>
    </p:spTree>
    <p:extLst>
      <p:ext uri="{BB962C8B-B14F-4D97-AF65-F5344CB8AC3E}">
        <p14:creationId xmlns:p14="http://schemas.microsoft.com/office/powerpoint/2010/main" val="350041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2ACE-7559-141C-C1EE-48364DE433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658BFE-34B6-6769-5A4F-2F0DA72598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A45EA8-B685-D338-5035-4537D46060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2404A5-0D6E-9FF6-3D5F-33BA57283099}"/>
              </a:ext>
            </a:extLst>
          </p:cNvPr>
          <p:cNvSpPr>
            <a:spLocks noGrp="1"/>
          </p:cNvSpPr>
          <p:nvPr>
            <p:ph type="dt" sz="half" idx="10"/>
          </p:nvPr>
        </p:nvSpPr>
        <p:spPr/>
        <p:txBody>
          <a:bodyPr/>
          <a:lstStyle/>
          <a:p>
            <a:fld id="{BA20A925-F211-1D4D-B307-A6C08B6313FB}" type="datetimeFigureOut">
              <a:rPr lang="en-US" smtClean="0"/>
              <a:t>4/26/25</a:t>
            </a:fld>
            <a:endParaRPr lang="en-US"/>
          </a:p>
        </p:txBody>
      </p:sp>
      <p:sp>
        <p:nvSpPr>
          <p:cNvPr id="6" name="Footer Placeholder 5">
            <a:extLst>
              <a:ext uri="{FF2B5EF4-FFF2-40B4-BE49-F238E27FC236}">
                <a16:creationId xmlns:a16="http://schemas.microsoft.com/office/drawing/2014/main" id="{8901B0B4-B5A9-74B4-83DD-A035923636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C243D1-3C48-267E-95C9-1D9012192FCE}"/>
              </a:ext>
            </a:extLst>
          </p:cNvPr>
          <p:cNvSpPr>
            <a:spLocks noGrp="1"/>
          </p:cNvSpPr>
          <p:nvPr>
            <p:ph type="sldNum" sz="quarter" idx="12"/>
          </p:nvPr>
        </p:nvSpPr>
        <p:spPr/>
        <p:txBody>
          <a:bodyPr/>
          <a:lstStyle/>
          <a:p>
            <a:fld id="{26B583AE-9450-D949-95A4-4E3C059F7011}" type="slidenum">
              <a:rPr lang="en-US" smtClean="0"/>
              <a:t>‹#›</a:t>
            </a:fld>
            <a:endParaRPr lang="en-US"/>
          </a:p>
        </p:txBody>
      </p:sp>
    </p:spTree>
    <p:extLst>
      <p:ext uri="{BB962C8B-B14F-4D97-AF65-F5344CB8AC3E}">
        <p14:creationId xmlns:p14="http://schemas.microsoft.com/office/powerpoint/2010/main" val="4267342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C78D6-2085-2181-5BA3-C5B269BE0E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BCCE1A-6C57-90CE-9358-696D32CF3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FCC47C-23A9-DB3F-40B7-E9DACCEAE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727F1E-CCD0-BAC7-FDA5-5F2AD99C6AED}"/>
              </a:ext>
            </a:extLst>
          </p:cNvPr>
          <p:cNvSpPr>
            <a:spLocks noGrp="1"/>
          </p:cNvSpPr>
          <p:nvPr>
            <p:ph type="dt" sz="half" idx="10"/>
          </p:nvPr>
        </p:nvSpPr>
        <p:spPr/>
        <p:txBody>
          <a:bodyPr/>
          <a:lstStyle/>
          <a:p>
            <a:fld id="{BA20A925-F211-1D4D-B307-A6C08B6313FB}" type="datetimeFigureOut">
              <a:rPr lang="en-US" smtClean="0"/>
              <a:t>4/26/25</a:t>
            </a:fld>
            <a:endParaRPr lang="en-US"/>
          </a:p>
        </p:txBody>
      </p:sp>
      <p:sp>
        <p:nvSpPr>
          <p:cNvPr id="6" name="Footer Placeholder 5">
            <a:extLst>
              <a:ext uri="{FF2B5EF4-FFF2-40B4-BE49-F238E27FC236}">
                <a16:creationId xmlns:a16="http://schemas.microsoft.com/office/drawing/2014/main" id="{1FF3CF80-CEF9-F5F2-307B-3C3E340335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DE4A7-D963-8F6C-5F70-F4FB7E887F16}"/>
              </a:ext>
            </a:extLst>
          </p:cNvPr>
          <p:cNvSpPr>
            <a:spLocks noGrp="1"/>
          </p:cNvSpPr>
          <p:nvPr>
            <p:ph type="sldNum" sz="quarter" idx="12"/>
          </p:nvPr>
        </p:nvSpPr>
        <p:spPr/>
        <p:txBody>
          <a:bodyPr/>
          <a:lstStyle/>
          <a:p>
            <a:fld id="{26B583AE-9450-D949-95A4-4E3C059F7011}" type="slidenum">
              <a:rPr lang="en-US" smtClean="0"/>
              <a:t>‹#›</a:t>
            </a:fld>
            <a:endParaRPr lang="en-US"/>
          </a:p>
        </p:txBody>
      </p:sp>
    </p:spTree>
    <p:extLst>
      <p:ext uri="{BB962C8B-B14F-4D97-AF65-F5344CB8AC3E}">
        <p14:creationId xmlns:p14="http://schemas.microsoft.com/office/powerpoint/2010/main" val="350768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C3B0C7-60FA-507E-3AAD-DB8FC35676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B0FDFD-9661-51C8-AB98-B06EF32BD9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50F76-451F-C7F6-5C1C-CBDD57E795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0A925-F211-1D4D-B307-A6C08B6313FB}" type="datetimeFigureOut">
              <a:rPr lang="en-US" smtClean="0"/>
              <a:t>4/26/25</a:t>
            </a:fld>
            <a:endParaRPr lang="en-US"/>
          </a:p>
        </p:txBody>
      </p:sp>
      <p:sp>
        <p:nvSpPr>
          <p:cNvPr id="5" name="Footer Placeholder 4">
            <a:extLst>
              <a:ext uri="{FF2B5EF4-FFF2-40B4-BE49-F238E27FC236}">
                <a16:creationId xmlns:a16="http://schemas.microsoft.com/office/drawing/2014/main" id="{244EA833-51EA-364B-CD93-80AEE7D37E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16472C-AB18-353A-820B-6E8B2B3549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B583AE-9450-D949-95A4-4E3C059F7011}" type="slidenum">
              <a:rPr lang="en-US" smtClean="0"/>
              <a:t>‹#›</a:t>
            </a:fld>
            <a:endParaRPr lang="en-US"/>
          </a:p>
        </p:txBody>
      </p:sp>
    </p:spTree>
    <p:extLst>
      <p:ext uri="{BB962C8B-B14F-4D97-AF65-F5344CB8AC3E}">
        <p14:creationId xmlns:p14="http://schemas.microsoft.com/office/powerpoint/2010/main" val="709370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mailto:hiroki.nagao@whoi.edu" TargetMode="Externa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mailto:hiroki.nagao@whoi.ed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mailto:hiroki.nagao@whoi.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hiroki.nagao@whoi.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mailto:hiroki.nagao@whoi.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mailto:hiroki.nagao@whoi.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mailto:hiroki.nagao@whoi.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mailto:hiroki.nagao@whoi.edu"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mailto:hiroki.nagao@whoi.ed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mailto:hiroki.nagao@whoi.edu"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mailto:hiroki.nagao@whoi.edu" TargetMode="Externa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8079-BE15-9093-1F04-28BCEB312575}"/>
              </a:ext>
            </a:extLst>
          </p:cNvPr>
          <p:cNvSpPr>
            <a:spLocks noGrp="1"/>
          </p:cNvSpPr>
          <p:nvPr>
            <p:ph type="title"/>
          </p:nvPr>
        </p:nvSpPr>
        <p:spPr>
          <a:xfrm>
            <a:off x="0" y="0"/>
            <a:ext cx="12192000" cy="1225999"/>
          </a:xfrm>
        </p:spPr>
        <p:txBody>
          <a:bodyPr>
            <a:normAutofit/>
          </a:bodyPr>
          <a:lstStyle/>
          <a:p>
            <a:pPr algn="ctr"/>
            <a:r>
              <a:rPr lang="en-US" sz="3000" b="1" dirty="0">
                <a:latin typeface="Arial" panose="020B0604020202020204" pitchFamily="34" charset="0"/>
                <a:cs typeface="Arial" panose="020B0604020202020204" pitchFamily="34" charset="0"/>
              </a:rPr>
              <a:t>Insights on entrainment from seasonal signatures in the Denmark Strait Overflow Water (DSOW) properties in the West Irminger Sea </a:t>
            </a:r>
          </a:p>
        </p:txBody>
      </p:sp>
      <p:sp>
        <p:nvSpPr>
          <p:cNvPr id="5" name="TextBox 4">
            <a:extLst>
              <a:ext uri="{FF2B5EF4-FFF2-40B4-BE49-F238E27FC236}">
                <a16:creationId xmlns:a16="http://schemas.microsoft.com/office/drawing/2014/main" id="{504433E6-6306-0AB5-EF1B-2764A0F26EEA}"/>
              </a:ext>
            </a:extLst>
          </p:cNvPr>
          <p:cNvSpPr txBox="1"/>
          <p:nvPr/>
        </p:nvSpPr>
        <p:spPr>
          <a:xfrm>
            <a:off x="191145" y="1231711"/>
            <a:ext cx="11809709" cy="2823850"/>
          </a:xfrm>
          <a:prstGeom prst="rect">
            <a:avLst/>
          </a:prstGeom>
          <a:noFill/>
        </p:spPr>
        <p:txBody>
          <a:bodyPr wrap="square" rtlCol="0">
            <a:spAutoFit/>
          </a:bodyPr>
          <a:lstStyle/>
          <a:p>
            <a:pPr algn="ctr"/>
            <a:r>
              <a:rPr lang="en-US" sz="2750" b="1" dirty="0">
                <a:effectLst/>
                <a:latin typeface="Arial" panose="020B0604020202020204" pitchFamily="34" charset="0"/>
                <a:ea typeface="Yu Mincho" panose="02020400000000000000" pitchFamily="18" charset="-128"/>
                <a:cs typeface="Arial" panose="020B0604020202020204" pitchFamily="34" charset="0"/>
              </a:rPr>
              <a:t>Hiroki Nagao, EGU Conference, April 2025</a:t>
            </a:r>
          </a:p>
          <a:p>
            <a:pPr algn="ctr"/>
            <a:endParaRPr lang="en-US" sz="2500" dirty="0">
              <a:latin typeface="Arial" panose="020B0604020202020204" pitchFamily="34" charset="0"/>
              <a:ea typeface="Yu Mincho" panose="02020400000000000000" pitchFamily="18" charset="-128"/>
              <a:cs typeface="Arial" panose="020B0604020202020204" pitchFamily="34" charset="0"/>
            </a:endParaRPr>
          </a:p>
          <a:p>
            <a:pPr algn="ctr"/>
            <a:r>
              <a:rPr lang="en-US" sz="2500" dirty="0">
                <a:latin typeface="Arial" panose="020B0604020202020204" pitchFamily="34" charset="0"/>
                <a:ea typeface="Yu Mincho" panose="02020400000000000000" pitchFamily="18" charset="-128"/>
                <a:cs typeface="Arial" panose="020B0604020202020204" pitchFamily="34" charset="0"/>
              </a:rPr>
              <a:t>Isabela Le Bras, Amy Bower, Heather Furey, David Nicholson, Ellen Park (WHOI)</a:t>
            </a:r>
          </a:p>
          <a:p>
            <a:pPr algn="ctr"/>
            <a:r>
              <a:rPr lang="en-US" sz="2500" dirty="0">
                <a:latin typeface="Arial" panose="020B0604020202020204" pitchFamily="34" charset="0"/>
                <a:ea typeface="Yu Mincho" panose="02020400000000000000" pitchFamily="18" charset="-128"/>
                <a:cs typeface="Arial" panose="020B0604020202020204" pitchFamily="34" charset="0"/>
              </a:rPr>
              <a:t>Una Miller, Jaime Palter (University of Rhode Island)</a:t>
            </a:r>
          </a:p>
          <a:p>
            <a:pPr algn="ctr"/>
            <a:r>
              <a:rPr lang="en-US" sz="2500" dirty="0">
                <a:latin typeface="Arial" panose="020B0604020202020204" pitchFamily="34" charset="0"/>
                <a:ea typeface="Yu Mincho" panose="02020400000000000000" pitchFamily="18" charset="-128"/>
                <a:cs typeface="Arial" panose="020B0604020202020204" pitchFamily="34" charset="0"/>
              </a:rPr>
              <a:t>Greg Koman (University of Massachusetts, Boston)</a:t>
            </a:r>
          </a:p>
          <a:p>
            <a:pPr algn="ctr"/>
            <a:r>
              <a:rPr lang="en-US" sz="2500" dirty="0" err="1">
                <a:latin typeface="Arial" panose="020B0604020202020204" pitchFamily="34" charset="0"/>
                <a:ea typeface="Yu Mincho" panose="02020400000000000000" pitchFamily="18" charset="-128"/>
                <a:cs typeface="Arial" panose="020B0604020202020204" pitchFamily="34" charset="0"/>
              </a:rPr>
              <a:t>Dariia</a:t>
            </a:r>
            <a:r>
              <a:rPr lang="en-US" sz="2500" dirty="0">
                <a:latin typeface="Arial" panose="020B0604020202020204" pitchFamily="34" charset="0"/>
                <a:ea typeface="Yu Mincho" panose="02020400000000000000" pitchFamily="18" charset="-128"/>
                <a:cs typeface="Arial" panose="020B0604020202020204" pitchFamily="34" charset="0"/>
              </a:rPr>
              <a:t> </a:t>
            </a:r>
            <a:r>
              <a:rPr lang="en-US" sz="2500" dirty="0" err="1">
                <a:latin typeface="Arial" panose="020B0604020202020204" pitchFamily="34" charset="0"/>
                <a:ea typeface="Yu Mincho" panose="02020400000000000000" pitchFamily="18" charset="-128"/>
                <a:cs typeface="Arial" panose="020B0604020202020204" pitchFamily="34" charset="0"/>
              </a:rPr>
              <a:t>Atamanchuk</a:t>
            </a:r>
            <a:r>
              <a:rPr lang="en-US" sz="2500" dirty="0">
                <a:latin typeface="Arial" panose="020B0604020202020204" pitchFamily="34" charset="0"/>
                <a:ea typeface="Yu Mincho" panose="02020400000000000000" pitchFamily="18" charset="-128"/>
                <a:cs typeface="Arial" panose="020B0604020202020204" pitchFamily="34" charset="0"/>
              </a:rPr>
              <a:t> (Dalhousie University)</a:t>
            </a:r>
          </a:p>
          <a:p>
            <a:pPr algn="ctr"/>
            <a:r>
              <a:rPr lang="en-US" sz="2500" dirty="0">
                <a:latin typeface="Arial" panose="020B0604020202020204" pitchFamily="34" charset="0"/>
                <a:ea typeface="Yu Mincho" panose="02020400000000000000" pitchFamily="18" charset="-128"/>
                <a:cs typeface="Arial" panose="020B0604020202020204" pitchFamily="34" charset="0"/>
              </a:rPr>
              <a:t>Kristen </a:t>
            </a:r>
            <a:r>
              <a:rPr lang="en-US" sz="2500" dirty="0" err="1">
                <a:latin typeface="Arial" panose="020B0604020202020204" pitchFamily="34" charset="0"/>
                <a:ea typeface="Yu Mincho" panose="02020400000000000000" pitchFamily="18" charset="-128"/>
                <a:cs typeface="Arial" panose="020B0604020202020204" pitchFamily="34" charset="0"/>
              </a:rPr>
              <a:t>Fogaren</a:t>
            </a:r>
            <a:r>
              <a:rPr lang="en-US" sz="2500" dirty="0">
                <a:latin typeface="Arial" panose="020B0604020202020204" pitchFamily="34" charset="0"/>
                <a:ea typeface="Yu Mincho" panose="02020400000000000000" pitchFamily="18" charset="-128"/>
                <a:cs typeface="Arial" panose="020B0604020202020204" pitchFamily="34" charset="0"/>
              </a:rPr>
              <a:t>, Hilary Palevsky, Meg Yoder (Boston College)</a:t>
            </a:r>
          </a:p>
        </p:txBody>
      </p:sp>
      <p:pic>
        <p:nvPicPr>
          <p:cNvPr id="3" name="Picture 2">
            <a:extLst>
              <a:ext uri="{FF2B5EF4-FFF2-40B4-BE49-F238E27FC236}">
                <a16:creationId xmlns:a16="http://schemas.microsoft.com/office/drawing/2014/main" id="{A02796B5-55C8-6F9D-720F-50EDC0B9DEDC}"/>
              </a:ext>
            </a:extLst>
          </p:cNvPr>
          <p:cNvPicPr>
            <a:picLocks noChangeAspect="1"/>
          </p:cNvPicPr>
          <p:nvPr/>
        </p:nvPicPr>
        <p:blipFill>
          <a:blip r:embed="rId3"/>
          <a:stretch>
            <a:fillRect/>
          </a:stretch>
        </p:blipFill>
        <p:spPr>
          <a:xfrm>
            <a:off x="2965932" y="4275534"/>
            <a:ext cx="4283701" cy="1046697"/>
          </a:xfrm>
          <a:prstGeom prst="rect">
            <a:avLst/>
          </a:prstGeom>
        </p:spPr>
      </p:pic>
      <p:pic>
        <p:nvPicPr>
          <p:cNvPr id="4" name="Picture 3">
            <a:extLst>
              <a:ext uri="{FF2B5EF4-FFF2-40B4-BE49-F238E27FC236}">
                <a16:creationId xmlns:a16="http://schemas.microsoft.com/office/drawing/2014/main" id="{98C8E145-7255-E391-C2EF-7723667567B8}"/>
              </a:ext>
            </a:extLst>
          </p:cNvPr>
          <p:cNvPicPr>
            <a:picLocks noChangeAspect="1"/>
          </p:cNvPicPr>
          <p:nvPr/>
        </p:nvPicPr>
        <p:blipFill>
          <a:blip r:embed="rId4"/>
          <a:stretch>
            <a:fillRect/>
          </a:stretch>
        </p:blipFill>
        <p:spPr>
          <a:xfrm>
            <a:off x="2965932" y="5464684"/>
            <a:ext cx="1267490" cy="1267490"/>
          </a:xfrm>
          <a:prstGeom prst="rect">
            <a:avLst/>
          </a:prstGeom>
        </p:spPr>
      </p:pic>
      <p:pic>
        <p:nvPicPr>
          <p:cNvPr id="6" name="Picture 5">
            <a:extLst>
              <a:ext uri="{FF2B5EF4-FFF2-40B4-BE49-F238E27FC236}">
                <a16:creationId xmlns:a16="http://schemas.microsoft.com/office/drawing/2014/main" id="{6DA834AB-0CA1-CC5B-9C50-F6D96CF10EDD}"/>
              </a:ext>
            </a:extLst>
          </p:cNvPr>
          <p:cNvPicPr>
            <a:picLocks noChangeAspect="1"/>
          </p:cNvPicPr>
          <p:nvPr/>
        </p:nvPicPr>
        <p:blipFill>
          <a:blip r:embed="rId5"/>
          <a:stretch>
            <a:fillRect/>
          </a:stretch>
        </p:blipFill>
        <p:spPr>
          <a:xfrm>
            <a:off x="5948223" y="5475134"/>
            <a:ext cx="1250528" cy="1250528"/>
          </a:xfrm>
          <a:prstGeom prst="rect">
            <a:avLst/>
          </a:prstGeom>
        </p:spPr>
      </p:pic>
      <p:pic>
        <p:nvPicPr>
          <p:cNvPr id="7" name="Picture 6">
            <a:extLst>
              <a:ext uri="{FF2B5EF4-FFF2-40B4-BE49-F238E27FC236}">
                <a16:creationId xmlns:a16="http://schemas.microsoft.com/office/drawing/2014/main" id="{69C526E4-21D7-10CF-D525-5DE55BF502FA}"/>
              </a:ext>
            </a:extLst>
          </p:cNvPr>
          <p:cNvPicPr>
            <a:picLocks noChangeAspect="1"/>
          </p:cNvPicPr>
          <p:nvPr/>
        </p:nvPicPr>
        <p:blipFill>
          <a:blip r:embed="rId6"/>
          <a:stretch>
            <a:fillRect/>
          </a:stretch>
        </p:blipFill>
        <p:spPr>
          <a:xfrm>
            <a:off x="7466870" y="5475134"/>
            <a:ext cx="1263209" cy="1263209"/>
          </a:xfrm>
          <a:prstGeom prst="rect">
            <a:avLst/>
          </a:prstGeom>
        </p:spPr>
      </p:pic>
      <p:pic>
        <p:nvPicPr>
          <p:cNvPr id="8" name="Picture 7">
            <a:extLst>
              <a:ext uri="{FF2B5EF4-FFF2-40B4-BE49-F238E27FC236}">
                <a16:creationId xmlns:a16="http://schemas.microsoft.com/office/drawing/2014/main" id="{7446B777-1675-020B-38E7-293A52A4B98E}"/>
              </a:ext>
            </a:extLst>
          </p:cNvPr>
          <p:cNvPicPr>
            <a:picLocks noChangeAspect="1"/>
          </p:cNvPicPr>
          <p:nvPr/>
        </p:nvPicPr>
        <p:blipFill>
          <a:blip r:embed="rId7"/>
          <a:stretch>
            <a:fillRect/>
          </a:stretch>
        </p:blipFill>
        <p:spPr>
          <a:xfrm>
            <a:off x="4459218" y="5464684"/>
            <a:ext cx="1263209" cy="1267490"/>
          </a:xfrm>
          <a:prstGeom prst="rect">
            <a:avLst/>
          </a:prstGeom>
        </p:spPr>
      </p:pic>
      <p:pic>
        <p:nvPicPr>
          <p:cNvPr id="9" name="Picture 8">
            <a:extLst>
              <a:ext uri="{FF2B5EF4-FFF2-40B4-BE49-F238E27FC236}">
                <a16:creationId xmlns:a16="http://schemas.microsoft.com/office/drawing/2014/main" id="{F184FA2D-C624-CE0E-81E2-807233B4CE37}"/>
              </a:ext>
            </a:extLst>
          </p:cNvPr>
          <p:cNvPicPr>
            <a:picLocks noChangeAspect="1"/>
          </p:cNvPicPr>
          <p:nvPr/>
        </p:nvPicPr>
        <p:blipFill>
          <a:blip r:embed="rId8"/>
          <a:stretch>
            <a:fillRect/>
          </a:stretch>
        </p:blipFill>
        <p:spPr>
          <a:xfrm>
            <a:off x="7446293" y="4156989"/>
            <a:ext cx="1283786" cy="1283786"/>
          </a:xfrm>
          <a:prstGeom prst="rect">
            <a:avLst/>
          </a:prstGeom>
        </p:spPr>
      </p:pic>
      <p:pic>
        <p:nvPicPr>
          <p:cNvPr id="13" name="Picture 12" descr="A qr code with text&#10;&#10;AI-generated content may be incorrect.">
            <a:extLst>
              <a:ext uri="{FF2B5EF4-FFF2-40B4-BE49-F238E27FC236}">
                <a16:creationId xmlns:a16="http://schemas.microsoft.com/office/drawing/2014/main" id="{65591816-5CA6-8EAA-1DEB-020077E598BC}"/>
              </a:ext>
            </a:extLst>
          </p:cNvPr>
          <p:cNvPicPr>
            <a:picLocks noChangeAspect="1"/>
          </p:cNvPicPr>
          <p:nvPr/>
        </p:nvPicPr>
        <p:blipFill>
          <a:blip r:embed="rId9"/>
          <a:stretch>
            <a:fillRect/>
          </a:stretch>
        </p:blipFill>
        <p:spPr>
          <a:xfrm>
            <a:off x="9929886" y="4226413"/>
            <a:ext cx="2259581" cy="2631585"/>
          </a:xfrm>
          <a:prstGeom prst="rect">
            <a:avLst/>
          </a:prstGeom>
        </p:spPr>
      </p:pic>
      <p:pic>
        <p:nvPicPr>
          <p:cNvPr id="11" name="Picture 10" descr="A yellow and blue sign with a camera in a circle&#10;&#10;AI-generated content may be incorrect.">
            <a:extLst>
              <a:ext uri="{FF2B5EF4-FFF2-40B4-BE49-F238E27FC236}">
                <a16:creationId xmlns:a16="http://schemas.microsoft.com/office/drawing/2014/main" id="{82786392-CBEE-FB01-748D-56B341ED90D0}"/>
              </a:ext>
            </a:extLst>
          </p:cNvPr>
          <p:cNvPicPr>
            <a:picLocks noChangeAspect="1"/>
          </p:cNvPicPr>
          <p:nvPr/>
        </p:nvPicPr>
        <p:blipFill>
          <a:blip r:embed="rId10"/>
          <a:stretch>
            <a:fillRect/>
          </a:stretch>
        </p:blipFill>
        <p:spPr>
          <a:xfrm>
            <a:off x="0" y="4226415"/>
            <a:ext cx="1857375" cy="2631585"/>
          </a:xfrm>
          <a:prstGeom prst="rect">
            <a:avLst/>
          </a:prstGeom>
        </p:spPr>
      </p:pic>
    </p:spTree>
    <p:extLst>
      <p:ext uri="{BB962C8B-B14F-4D97-AF65-F5344CB8AC3E}">
        <p14:creationId xmlns:p14="http://schemas.microsoft.com/office/powerpoint/2010/main" val="880020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DEA82C-2683-5065-84A9-99ACF2566F56}"/>
              </a:ext>
            </a:extLst>
          </p:cNvPr>
          <p:cNvSpPr>
            <a:spLocks noGrp="1"/>
          </p:cNvSpPr>
          <p:nvPr>
            <p:ph type="title"/>
          </p:nvPr>
        </p:nvSpPr>
        <p:spPr>
          <a:xfrm>
            <a:off x="3" y="0"/>
            <a:ext cx="12192000" cy="1196605"/>
          </a:xfrm>
        </p:spPr>
        <p:txBody>
          <a:bodyPr>
            <a:noAutofit/>
          </a:bodyPr>
          <a:lstStyle/>
          <a:p>
            <a:r>
              <a:rPr lang="en-US" sz="3300" b="1" dirty="0">
                <a:latin typeface="+mn-lt"/>
              </a:rPr>
              <a:t>We estimate that a seasonality of 5 </a:t>
            </a:r>
            <a:r>
              <a:rPr lang="el-GR" sz="3300" b="1" dirty="0">
                <a:latin typeface="+mn-lt"/>
              </a:rPr>
              <a:t>μ</a:t>
            </a:r>
            <a:r>
              <a:rPr lang="en-US" sz="3300" b="1" dirty="0">
                <a:latin typeface="+mn-lt"/>
              </a:rPr>
              <a:t>mol kg</a:t>
            </a:r>
            <a:r>
              <a:rPr lang="en-US" sz="3300" b="1" baseline="30000" dirty="0">
                <a:latin typeface="+mn-lt"/>
              </a:rPr>
              <a:t>-1</a:t>
            </a:r>
            <a:r>
              <a:rPr lang="en-US" sz="3300" b="1" dirty="0">
                <a:latin typeface="+mn-lt"/>
              </a:rPr>
              <a:t> in the source overflow oxygen can account for the observed seasonality in DSOW oxygen.</a:t>
            </a:r>
            <a:endParaRPr lang="en-US" sz="3300" dirty="0">
              <a:latin typeface="+mn-lt"/>
            </a:endParaRPr>
          </a:p>
        </p:txBody>
      </p:sp>
      <p:pic>
        <p:nvPicPr>
          <p:cNvPr id="5122" name="Picture 2">
            <a:extLst>
              <a:ext uri="{FF2B5EF4-FFF2-40B4-BE49-F238E27FC236}">
                <a16:creationId xmlns:a16="http://schemas.microsoft.com/office/drawing/2014/main" id="{24AEAB93-2A54-7670-F229-2026CB31A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854" y="1196605"/>
            <a:ext cx="8226283" cy="257821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6381BB9-A206-113E-A76F-3050280413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2853" y="3845465"/>
            <a:ext cx="8226283" cy="25782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DB900D-6146-221A-4C82-2DA1C247031D}"/>
              </a:ext>
            </a:extLst>
          </p:cNvPr>
          <p:cNvSpPr txBox="1"/>
          <p:nvPr/>
        </p:nvSpPr>
        <p:spPr>
          <a:xfrm>
            <a:off x="4732297" y="6423677"/>
            <a:ext cx="2727406" cy="369332"/>
          </a:xfrm>
          <a:prstGeom prst="rect">
            <a:avLst/>
          </a:prstGeom>
          <a:noFill/>
        </p:spPr>
        <p:txBody>
          <a:bodyPr wrap="square">
            <a:spAutoFit/>
          </a:bodyPr>
          <a:lstStyle/>
          <a:p>
            <a:pPr algn="ctr"/>
            <a:r>
              <a:rPr lang="en-US" sz="1800" dirty="0">
                <a:hlinkClick r:id="rId5"/>
              </a:rPr>
              <a:t>hiroki.nagao@whoi.edu</a:t>
            </a:r>
            <a:endParaRPr lang="en-US" dirty="0"/>
          </a:p>
        </p:txBody>
      </p:sp>
    </p:spTree>
    <p:extLst>
      <p:ext uri="{BB962C8B-B14F-4D97-AF65-F5344CB8AC3E}">
        <p14:creationId xmlns:p14="http://schemas.microsoft.com/office/powerpoint/2010/main" val="241415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waterfall&#10;&#10;AI-generated content may be incorrect.">
            <a:extLst>
              <a:ext uri="{FF2B5EF4-FFF2-40B4-BE49-F238E27FC236}">
                <a16:creationId xmlns:a16="http://schemas.microsoft.com/office/drawing/2014/main" id="{2AB8EB4E-901E-2A82-F0C9-8BFCB3703344}"/>
              </a:ext>
            </a:extLst>
          </p:cNvPr>
          <p:cNvPicPr>
            <a:picLocks noChangeAspect="1"/>
          </p:cNvPicPr>
          <p:nvPr/>
        </p:nvPicPr>
        <p:blipFill>
          <a:blip r:embed="rId3"/>
          <a:stretch>
            <a:fillRect/>
          </a:stretch>
        </p:blipFill>
        <p:spPr>
          <a:xfrm>
            <a:off x="1673824" y="920161"/>
            <a:ext cx="8844351" cy="5311574"/>
          </a:xfrm>
          <a:prstGeom prst="rect">
            <a:avLst/>
          </a:prstGeom>
        </p:spPr>
      </p:pic>
      <p:sp>
        <p:nvSpPr>
          <p:cNvPr id="9" name="TextBox 8">
            <a:extLst>
              <a:ext uri="{FF2B5EF4-FFF2-40B4-BE49-F238E27FC236}">
                <a16:creationId xmlns:a16="http://schemas.microsoft.com/office/drawing/2014/main" id="{58F76A64-BB5F-D9FC-81E5-25646268A777}"/>
              </a:ext>
            </a:extLst>
          </p:cNvPr>
          <p:cNvSpPr txBox="1"/>
          <p:nvPr/>
        </p:nvSpPr>
        <p:spPr>
          <a:xfrm>
            <a:off x="1742847" y="920862"/>
            <a:ext cx="2173031" cy="369332"/>
          </a:xfrm>
          <a:prstGeom prst="rect">
            <a:avLst/>
          </a:prstGeom>
          <a:noFill/>
        </p:spPr>
        <p:txBody>
          <a:bodyPr wrap="none" rtlCol="0">
            <a:spAutoFit/>
          </a:bodyPr>
          <a:lstStyle/>
          <a:p>
            <a:r>
              <a:rPr lang="en-US" b="1" dirty="0"/>
              <a:t>Figure Source: NOAA</a:t>
            </a:r>
          </a:p>
        </p:txBody>
      </p:sp>
      <p:sp>
        <p:nvSpPr>
          <p:cNvPr id="10" name="Rounded Rectangle 9">
            <a:extLst>
              <a:ext uri="{FF2B5EF4-FFF2-40B4-BE49-F238E27FC236}">
                <a16:creationId xmlns:a16="http://schemas.microsoft.com/office/drawing/2014/main" id="{8A567802-8BC0-DF29-D305-7731E1861766}"/>
              </a:ext>
            </a:extLst>
          </p:cNvPr>
          <p:cNvSpPr/>
          <p:nvPr/>
        </p:nvSpPr>
        <p:spPr>
          <a:xfrm>
            <a:off x="9014367" y="2081849"/>
            <a:ext cx="1541724" cy="218638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364D4855-950A-4663-957F-D05AE2D72A15}"/>
              </a:ext>
            </a:extLst>
          </p:cNvPr>
          <p:cNvSpPr/>
          <p:nvPr/>
        </p:nvSpPr>
        <p:spPr>
          <a:xfrm>
            <a:off x="4384040" y="2286000"/>
            <a:ext cx="3652520" cy="87375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F4825A4E-9E47-C2D5-1952-DD57EEB38BA1}"/>
              </a:ext>
            </a:extLst>
          </p:cNvPr>
          <p:cNvSpPr>
            <a:spLocks noGrp="1"/>
          </p:cNvSpPr>
          <p:nvPr>
            <p:ph type="title"/>
          </p:nvPr>
        </p:nvSpPr>
        <p:spPr>
          <a:xfrm>
            <a:off x="0" y="0"/>
            <a:ext cx="12192000" cy="920161"/>
          </a:xfrm>
        </p:spPr>
        <p:txBody>
          <a:bodyPr>
            <a:normAutofit/>
          </a:bodyPr>
          <a:lstStyle/>
          <a:p>
            <a:r>
              <a:rPr lang="en-US" sz="3500" b="1" dirty="0">
                <a:latin typeface="+mn-lt"/>
              </a:rPr>
              <a:t>Summary and Conclusions</a:t>
            </a:r>
            <a:endParaRPr lang="en-US" sz="3500" dirty="0">
              <a:latin typeface="+mn-lt"/>
            </a:endParaRPr>
          </a:p>
        </p:txBody>
      </p:sp>
      <p:sp>
        <p:nvSpPr>
          <p:cNvPr id="19" name="TextBox 18">
            <a:extLst>
              <a:ext uri="{FF2B5EF4-FFF2-40B4-BE49-F238E27FC236}">
                <a16:creationId xmlns:a16="http://schemas.microsoft.com/office/drawing/2014/main" id="{BB04201E-E1A5-22F4-1597-D91031E1AB2B}"/>
              </a:ext>
            </a:extLst>
          </p:cNvPr>
          <p:cNvSpPr txBox="1"/>
          <p:nvPr/>
        </p:nvSpPr>
        <p:spPr>
          <a:xfrm>
            <a:off x="8188500" y="2075897"/>
            <a:ext cx="825867" cy="861774"/>
          </a:xfrm>
          <a:prstGeom prst="rect">
            <a:avLst/>
          </a:prstGeom>
          <a:noFill/>
        </p:spPr>
        <p:txBody>
          <a:bodyPr wrap="none" rtlCol="0">
            <a:spAutoFit/>
          </a:bodyPr>
          <a:lstStyle/>
          <a:p>
            <a:r>
              <a:rPr lang="en-US" sz="5000" dirty="0"/>
              <a:t>✅</a:t>
            </a:r>
          </a:p>
        </p:txBody>
      </p:sp>
      <p:sp>
        <p:nvSpPr>
          <p:cNvPr id="20" name="TextBox 19">
            <a:extLst>
              <a:ext uri="{FF2B5EF4-FFF2-40B4-BE49-F238E27FC236}">
                <a16:creationId xmlns:a16="http://schemas.microsoft.com/office/drawing/2014/main" id="{EAC8C6D3-D63C-5A5A-3C18-16E0717C91A6}"/>
              </a:ext>
            </a:extLst>
          </p:cNvPr>
          <p:cNvSpPr txBox="1"/>
          <p:nvPr/>
        </p:nvSpPr>
        <p:spPr>
          <a:xfrm>
            <a:off x="4304087" y="1655588"/>
            <a:ext cx="761747" cy="784830"/>
          </a:xfrm>
          <a:prstGeom prst="rect">
            <a:avLst/>
          </a:prstGeom>
          <a:noFill/>
        </p:spPr>
        <p:txBody>
          <a:bodyPr wrap="none" rtlCol="0">
            <a:spAutoFit/>
          </a:bodyPr>
          <a:lstStyle/>
          <a:p>
            <a:r>
              <a:rPr lang="en-US" sz="4500" dirty="0"/>
              <a:t>❌</a:t>
            </a:r>
          </a:p>
        </p:txBody>
      </p:sp>
      <p:sp>
        <p:nvSpPr>
          <p:cNvPr id="21" name="TextBox 20">
            <a:extLst>
              <a:ext uri="{FF2B5EF4-FFF2-40B4-BE49-F238E27FC236}">
                <a16:creationId xmlns:a16="http://schemas.microsoft.com/office/drawing/2014/main" id="{3161664F-27F5-0EC8-D817-1532C303A614}"/>
              </a:ext>
            </a:extLst>
          </p:cNvPr>
          <p:cNvSpPr txBox="1"/>
          <p:nvPr/>
        </p:nvSpPr>
        <p:spPr>
          <a:xfrm>
            <a:off x="6723389" y="3504534"/>
            <a:ext cx="761747" cy="784830"/>
          </a:xfrm>
          <a:prstGeom prst="rect">
            <a:avLst/>
          </a:prstGeom>
          <a:noFill/>
        </p:spPr>
        <p:txBody>
          <a:bodyPr wrap="none" rtlCol="0">
            <a:spAutoFit/>
          </a:bodyPr>
          <a:lstStyle/>
          <a:p>
            <a:r>
              <a:rPr lang="en-US" sz="4500" dirty="0"/>
              <a:t>❌</a:t>
            </a:r>
          </a:p>
        </p:txBody>
      </p:sp>
      <p:sp>
        <p:nvSpPr>
          <p:cNvPr id="2" name="TextBox 1">
            <a:extLst>
              <a:ext uri="{FF2B5EF4-FFF2-40B4-BE49-F238E27FC236}">
                <a16:creationId xmlns:a16="http://schemas.microsoft.com/office/drawing/2014/main" id="{9A8E16D7-D072-23BE-0018-2CE1F152C29A}"/>
              </a:ext>
            </a:extLst>
          </p:cNvPr>
          <p:cNvSpPr txBox="1"/>
          <p:nvPr/>
        </p:nvSpPr>
        <p:spPr>
          <a:xfrm>
            <a:off x="4732297" y="6423677"/>
            <a:ext cx="2727406" cy="369332"/>
          </a:xfrm>
          <a:prstGeom prst="rect">
            <a:avLst/>
          </a:prstGeom>
          <a:noFill/>
        </p:spPr>
        <p:txBody>
          <a:bodyPr wrap="square">
            <a:spAutoFit/>
          </a:bodyPr>
          <a:lstStyle/>
          <a:p>
            <a:pPr algn="ctr"/>
            <a:r>
              <a:rPr lang="en-US" sz="1800" dirty="0">
                <a:hlinkClick r:id="rId4"/>
              </a:rPr>
              <a:t>hiroki.nagao@whoi.edu</a:t>
            </a:r>
            <a:endParaRPr lang="en-US" dirty="0"/>
          </a:p>
        </p:txBody>
      </p:sp>
      <p:sp>
        <p:nvSpPr>
          <p:cNvPr id="3" name="Arc 2">
            <a:extLst>
              <a:ext uri="{FF2B5EF4-FFF2-40B4-BE49-F238E27FC236}">
                <a16:creationId xmlns:a16="http://schemas.microsoft.com/office/drawing/2014/main" id="{13994DF5-8A89-D113-DB99-F2FDCCDB2FA0}"/>
              </a:ext>
            </a:extLst>
          </p:cNvPr>
          <p:cNvSpPr/>
          <p:nvPr/>
        </p:nvSpPr>
        <p:spPr>
          <a:xfrm>
            <a:off x="7385262" y="4574177"/>
            <a:ext cx="441595" cy="463454"/>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5" name="Arc 4">
            <a:extLst>
              <a:ext uri="{FF2B5EF4-FFF2-40B4-BE49-F238E27FC236}">
                <a16:creationId xmlns:a16="http://schemas.microsoft.com/office/drawing/2014/main" id="{DA471CFD-1F81-F9BF-8E61-83E062B2918D}"/>
              </a:ext>
            </a:extLst>
          </p:cNvPr>
          <p:cNvSpPr/>
          <p:nvPr/>
        </p:nvSpPr>
        <p:spPr>
          <a:xfrm>
            <a:off x="7746905" y="3923492"/>
            <a:ext cx="441595" cy="463454"/>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6" name="Arc 5">
            <a:extLst>
              <a:ext uri="{FF2B5EF4-FFF2-40B4-BE49-F238E27FC236}">
                <a16:creationId xmlns:a16="http://schemas.microsoft.com/office/drawing/2014/main" id="{CD938EE1-78E1-F7BB-3354-F8EE2BCA205F}"/>
              </a:ext>
            </a:extLst>
          </p:cNvPr>
          <p:cNvSpPr/>
          <p:nvPr/>
        </p:nvSpPr>
        <p:spPr>
          <a:xfrm>
            <a:off x="8118502" y="3272807"/>
            <a:ext cx="441595" cy="463454"/>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7" name="Rounded Rectangle 6">
            <a:extLst>
              <a:ext uri="{FF2B5EF4-FFF2-40B4-BE49-F238E27FC236}">
                <a16:creationId xmlns:a16="http://schemas.microsoft.com/office/drawing/2014/main" id="{0985AF59-EA77-E000-2581-DBE3F0FBD1C0}"/>
              </a:ext>
            </a:extLst>
          </p:cNvPr>
          <p:cNvSpPr/>
          <p:nvPr/>
        </p:nvSpPr>
        <p:spPr>
          <a:xfrm>
            <a:off x="787220" y="5224862"/>
            <a:ext cx="10617559" cy="114986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rPr>
              <a:t>Conclusion: </a:t>
            </a:r>
            <a:r>
              <a:rPr lang="en-US" sz="3500" dirty="0">
                <a:solidFill>
                  <a:schemeClr val="tx1"/>
                </a:solidFill>
              </a:rPr>
              <a:t>Seasonal variations in DSOW properties originate from the source waters.</a:t>
            </a:r>
            <a:endParaRPr lang="en-US" sz="3500" kern="0" dirty="0">
              <a:solidFill>
                <a:schemeClr val="tx1"/>
              </a:solidFill>
              <a:effectLst/>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92905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9" grpId="0"/>
      <p:bldP spid="20" grpId="0"/>
      <p:bldP spid="21" grpId="0"/>
      <p:bldP spid="3"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42BD5-B0C4-D3EE-46AA-4968AA2199E0}"/>
              </a:ext>
            </a:extLst>
          </p:cNvPr>
          <p:cNvSpPr>
            <a:spLocks noGrp="1"/>
          </p:cNvSpPr>
          <p:nvPr>
            <p:ph type="title"/>
          </p:nvPr>
        </p:nvSpPr>
        <p:spPr>
          <a:xfrm>
            <a:off x="0" y="0"/>
            <a:ext cx="12192000" cy="920161"/>
          </a:xfrm>
        </p:spPr>
        <p:txBody>
          <a:bodyPr>
            <a:normAutofit/>
          </a:bodyPr>
          <a:lstStyle/>
          <a:p>
            <a:r>
              <a:rPr lang="en-US" sz="3500" b="1" dirty="0">
                <a:latin typeface="+mn-lt"/>
              </a:rPr>
              <a:t>Summary and Conclusions</a:t>
            </a:r>
            <a:endParaRPr lang="en-US" sz="3500" dirty="0">
              <a:latin typeface="+mn-lt"/>
            </a:endParaRPr>
          </a:p>
        </p:txBody>
      </p:sp>
      <p:pic>
        <p:nvPicPr>
          <p:cNvPr id="2" name="Picture 1" descr="A diagram of a waterfall&#10;&#10;AI-generated content may be incorrect.">
            <a:extLst>
              <a:ext uri="{FF2B5EF4-FFF2-40B4-BE49-F238E27FC236}">
                <a16:creationId xmlns:a16="http://schemas.microsoft.com/office/drawing/2014/main" id="{B237A275-BD4C-23FA-F47E-355222517FD7}"/>
              </a:ext>
            </a:extLst>
          </p:cNvPr>
          <p:cNvPicPr>
            <a:picLocks noChangeAspect="1"/>
          </p:cNvPicPr>
          <p:nvPr/>
        </p:nvPicPr>
        <p:blipFill>
          <a:blip r:embed="rId3"/>
          <a:stretch>
            <a:fillRect/>
          </a:stretch>
        </p:blipFill>
        <p:spPr>
          <a:xfrm>
            <a:off x="1673824" y="920161"/>
            <a:ext cx="8844351" cy="5311574"/>
          </a:xfrm>
          <a:prstGeom prst="rect">
            <a:avLst/>
          </a:prstGeom>
        </p:spPr>
      </p:pic>
      <p:sp>
        <p:nvSpPr>
          <p:cNvPr id="3" name="TextBox 2">
            <a:extLst>
              <a:ext uri="{FF2B5EF4-FFF2-40B4-BE49-F238E27FC236}">
                <a16:creationId xmlns:a16="http://schemas.microsoft.com/office/drawing/2014/main" id="{C233CFB9-060B-B399-7EE4-93FB383AFE84}"/>
              </a:ext>
            </a:extLst>
          </p:cNvPr>
          <p:cNvSpPr txBox="1"/>
          <p:nvPr/>
        </p:nvSpPr>
        <p:spPr>
          <a:xfrm>
            <a:off x="1742847" y="920862"/>
            <a:ext cx="2173031" cy="369332"/>
          </a:xfrm>
          <a:prstGeom prst="rect">
            <a:avLst/>
          </a:prstGeom>
          <a:noFill/>
        </p:spPr>
        <p:txBody>
          <a:bodyPr wrap="none" rtlCol="0">
            <a:spAutoFit/>
          </a:bodyPr>
          <a:lstStyle/>
          <a:p>
            <a:r>
              <a:rPr lang="en-US" b="1" dirty="0"/>
              <a:t>Figure Source: NOAA</a:t>
            </a:r>
          </a:p>
        </p:txBody>
      </p:sp>
      <p:sp>
        <p:nvSpPr>
          <p:cNvPr id="4" name="Rounded Rectangle 3">
            <a:extLst>
              <a:ext uri="{FF2B5EF4-FFF2-40B4-BE49-F238E27FC236}">
                <a16:creationId xmlns:a16="http://schemas.microsoft.com/office/drawing/2014/main" id="{901CFDCF-CEDD-70B1-0413-109234FF06FE}"/>
              </a:ext>
            </a:extLst>
          </p:cNvPr>
          <p:cNvSpPr/>
          <p:nvPr/>
        </p:nvSpPr>
        <p:spPr>
          <a:xfrm>
            <a:off x="9014367" y="2081849"/>
            <a:ext cx="1541724" cy="218638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4FFA55C7-C7A8-21F2-A74A-B9E1444A597A}"/>
              </a:ext>
            </a:extLst>
          </p:cNvPr>
          <p:cNvSpPr/>
          <p:nvPr/>
        </p:nvSpPr>
        <p:spPr>
          <a:xfrm>
            <a:off x="4384040" y="2286000"/>
            <a:ext cx="3652520" cy="87375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7">
            <a:extLst>
              <a:ext uri="{FF2B5EF4-FFF2-40B4-BE49-F238E27FC236}">
                <a16:creationId xmlns:a16="http://schemas.microsoft.com/office/drawing/2014/main" id="{34B0F8C9-2EB4-3FFF-7D41-57FDA408B3E9}"/>
              </a:ext>
            </a:extLst>
          </p:cNvPr>
          <p:cNvSpPr/>
          <p:nvPr/>
        </p:nvSpPr>
        <p:spPr>
          <a:xfrm>
            <a:off x="7385262" y="4574177"/>
            <a:ext cx="441595" cy="463454"/>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19" name="Arc 18">
            <a:extLst>
              <a:ext uri="{FF2B5EF4-FFF2-40B4-BE49-F238E27FC236}">
                <a16:creationId xmlns:a16="http://schemas.microsoft.com/office/drawing/2014/main" id="{745E5BE6-7468-B0E7-FD62-79A1DB2609DD}"/>
              </a:ext>
            </a:extLst>
          </p:cNvPr>
          <p:cNvSpPr/>
          <p:nvPr/>
        </p:nvSpPr>
        <p:spPr>
          <a:xfrm>
            <a:off x="7746905" y="3923492"/>
            <a:ext cx="441595" cy="463454"/>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20" name="Arc 19">
            <a:extLst>
              <a:ext uri="{FF2B5EF4-FFF2-40B4-BE49-F238E27FC236}">
                <a16:creationId xmlns:a16="http://schemas.microsoft.com/office/drawing/2014/main" id="{FFE52DCB-3886-8F99-CEC5-E2DDC44CAD16}"/>
              </a:ext>
            </a:extLst>
          </p:cNvPr>
          <p:cNvSpPr/>
          <p:nvPr/>
        </p:nvSpPr>
        <p:spPr>
          <a:xfrm>
            <a:off x="8118502" y="3272807"/>
            <a:ext cx="441595" cy="463454"/>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21" name="TextBox 20">
            <a:extLst>
              <a:ext uri="{FF2B5EF4-FFF2-40B4-BE49-F238E27FC236}">
                <a16:creationId xmlns:a16="http://schemas.microsoft.com/office/drawing/2014/main" id="{42AD84A3-8243-1333-163B-FC923EFFFA23}"/>
              </a:ext>
            </a:extLst>
          </p:cNvPr>
          <p:cNvSpPr txBox="1"/>
          <p:nvPr/>
        </p:nvSpPr>
        <p:spPr>
          <a:xfrm>
            <a:off x="8188500" y="2075897"/>
            <a:ext cx="825867" cy="861774"/>
          </a:xfrm>
          <a:prstGeom prst="rect">
            <a:avLst/>
          </a:prstGeom>
          <a:noFill/>
        </p:spPr>
        <p:txBody>
          <a:bodyPr wrap="none" rtlCol="0">
            <a:spAutoFit/>
          </a:bodyPr>
          <a:lstStyle/>
          <a:p>
            <a:r>
              <a:rPr lang="en-US" sz="5000" dirty="0"/>
              <a:t>✅</a:t>
            </a:r>
          </a:p>
        </p:txBody>
      </p:sp>
      <p:sp>
        <p:nvSpPr>
          <p:cNvPr id="22" name="TextBox 21">
            <a:extLst>
              <a:ext uri="{FF2B5EF4-FFF2-40B4-BE49-F238E27FC236}">
                <a16:creationId xmlns:a16="http://schemas.microsoft.com/office/drawing/2014/main" id="{4F9F39E0-C9C5-3440-F9C2-25C32AFAA397}"/>
              </a:ext>
            </a:extLst>
          </p:cNvPr>
          <p:cNvSpPr txBox="1"/>
          <p:nvPr/>
        </p:nvSpPr>
        <p:spPr>
          <a:xfrm>
            <a:off x="4304087" y="1655588"/>
            <a:ext cx="761747" cy="784830"/>
          </a:xfrm>
          <a:prstGeom prst="rect">
            <a:avLst/>
          </a:prstGeom>
          <a:noFill/>
        </p:spPr>
        <p:txBody>
          <a:bodyPr wrap="none" rtlCol="0">
            <a:spAutoFit/>
          </a:bodyPr>
          <a:lstStyle/>
          <a:p>
            <a:r>
              <a:rPr lang="en-US" sz="4500" dirty="0"/>
              <a:t>❌</a:t>
            </a:r>
          </a:p>
        </p:txBody>
      </p:sp>
      <p:sp>
        <p:nvSpPr>
          <p:cNvPr id="23" name="TextBox 22">
            <a:extLst>
              <a:ext uri="{FF2B5EF4-FFF2-40B4-BE49-F238E27FC236}">
                <a16:creationId xmlns:a16="http://schemas.microsoft.com/office/drawing/2014/main" id="{84B904DF-047D-E53F-AB62-1F973DF6D683}"/>
              </a:ext>
            </a:extLst>
          </p:cNvPr>
          <p:cNvSpPr txBox="1"/>
          <p:nvPr/>
        </p:nvSpPr>
        <p:spPr>
          <a:xfrm>
            <a:off x="6723389" y="3504534"/>
            <a:ext cx="761747" cy="784830"/>
          </a:xfrm>
          <a:prstGeom prst="rect">
            <a:avLst/>
          </a:prstGeom>
          <a:noFill/>
        </p:spPr>
        <p:txBody>
          <a:bodyPr wrap="none" rtlCol="0">
            <a:spAutoFit/>
          </a:bodyPr>
          <a:lstStyle/>
          <a:p>
            <a:r>
              <a:rPr lang="en-US" sz="4500" dirty="0"/>
              <a:t>❌</a:t>
            </a:r>
          </a:p>
        </p:txBody>
      </p:sp>
      <p:sp>
        <p:nvSpPr>
          <p:cNvPr id="16" name="Rounded Rectangle 15">
            <a:extLst>
              <a:ext uri="{FF2B5EF4-FFF2-40B4-BE49-F238E27FC236}">
                <a16:creationId xmlns:a16="http://schemas.microsoft.com/office/drawing/2014/main" id="{2F135CE4-49AE-D8B8-F076-54420649453C}"/>
              </a:ext>
            </a:extLst>
          </p:cNvPr>
          <p:cNvSpPr/>
          <p:nvPr/>
        </p:nvSpPr>
        <p:spPr>
          <a:xfrm>
            <a:off x="787220" y="5224862"/>
            <a:ext cx="10617559" cy="114986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rPr>
              <a:t>Implication: </a:t>
            </a:r>
            <a:r>
              <a:rPr lang="en-US" sz="3500" dirty="0">
                <a:solidFill>
                  <a:schemeClr val="tx1"/>
                </a:solidFill>
              </a:rPr>
              <a:t>Processes</a:t>
            </a:r>
            <a:r>
              <a:rPr lang="en-US" sz="3500" b="1" dirty="0">
                <a:solidFill>
                  <a:schemeClr val="tx1"/>
                </a:solidFill>
              </a:rPr>
              <a:t> </a:t>
            </a:r>
            <a:r>
              <a:rPr lang="en-US" sz="3500" dirty="0">
                <a:solidFill>
                  <a:schemeClr val="tx1"/>
                </a:solidFill>
              </a:rPr>
              <a:t>upstream of the Denmark Strait are a key control on variability in ventilation.</a:t>
            </a:r>
            <a:endParaRPr lang="en-US" sz="3500" kern="0" dirty="0">
              <a:solidFill>
                <a:schemeClr val="tx1"/>
              </a:solidFill>
              <a:effectLst/>
              <a:ea typeface="Yu Mincho" panose="02020400000000000000" pitchFamily="18" charset="-128"/>
              <a:cs typeface="Times New Roman" panose="02020603050405020304" pitchFamily="18" charset="0"/>
            </a:endParaRPr>
          </a:p>
        </p:txBody>
      </p:sp>
      <p:sp>
        <p:nvSpPr>
          <p:cNvPr id="5" name="TextBox 4">
            <a:extLst>
              <a:ext uri="{FF2B5EF4-FFF2-40B4-BE49-F238E27FC236}">
                <a16:creationId xmlns:a16="http://schemas.microsoft.com/office/drawing/2014/main" id="{F9929403-0726-56FD-7875-0A0968A066AB}"/>
              </a:ext>
            </a:extLst>
          </p:cNvPr>
          <p:cNvSpPr txBox="1"/>
          <p:nvPr/>
        </p:nvSpPr>
        <p:spPr>
          <a:xfrm>
            <a:off x="4732297" y="6423677"/>
            <a:ext cx="2727406" cy="369332"/>
          </a:xfrm>
          <a:prstGeom prst="rect">
            <a:avLst/>
          </a:prstGeom>
          <a:noFill/>
        </p:spPr>
        <p:txBody>
          <a:bodyPr wrap="square">
            <a:spAutoFit/>
          </a:bodyPr>
          <a:lstStyle/>
          <a:p>
            <a:pPr algn="ctr"/>
            <a:r>
              <a:rPr lang="en-US" sz="1800" dirty="0">
                <a:hlinkClick r:id="rId4"/>
              </a:rPr>
              <a:t>hiroki.nagao@whoi.edu</a:t>
            </a:r>
            <a:endParaRPr lang="en-US" dirty="0"/>
          </a:p>
        </p:txBody>
      </p:sp>
    </p:spTree>
    <p:extLst>
      <p:ext uri="{BB962C8B-B14F-4D97-AF65-F5344CB8AC3E}">
        <p14:creationId xmlns:p14="http://schemas.microsoft.com/office/powerpoint/2010/main" val="4007682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0A15EC9-9E78-4C71-1733-495E67819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7099"/>
            <a:ext cx="6874778" cy="56216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A7EE922-CF5B-4A04-A9CA-D3272FB44B0F}"/>
              </a:ext>
            </a:extLst>
          </p:cNvPr>
          <p:cNvSpPr>
            <a:spLocks noGrp="1"/>
          </p:cNvSpPr>
          <p:nvPr>
            <p:ph type="title"/>
          </p:nvPr>
        </p:nvSpPr>
        <p:spPr>
          <a:xfrm>
            <a:off x="0" y="0"/>
            <a:ext cx="12192000" cy="787099"/>
          </a:xfrm>
        </p:spPr>
        <p:txBody>
          <a:bodyPr>
            <a:normAutofit/>
          </a:bodyPr>
          <a:lstStyle/>
          <a:p>
            <a:r>
              <a:rPr lang="en-US" sz="3500" b="1" dirty="0">
                <a:latin typeface="+mn-lt"/>
                <a:cs typeface="Arial" panose="020B0604020202020204" pitchFamily="34" charset="0"/>
              </a:rPr>
              <a:t>What is Denmark Strait Overflow Water (DSOW)?</a:t>
            </a:r>
          </a:p>
        </p:txBody>
      </p:sp>
      <p:cxnSp>
        <p:nvCxnSpPr>
          <p:cNvPr id="6" name="Curved Connector 5">
            <a:extLst>
              <a:ext uri="{FF2B5EF4-FFF2-40B4-BE49-F238E27FC236}">
                <a16:creationId xmlns:a16="http://schemas.microsoft.com/office/drawing/2014/main" id="{789F32C0-10C5-1785-2E88-FFA8FB80DC64}"/>
              </a:ext>
            </a:extLst>
          </p:cNvPr>
          <p:cNvCxnSpPr>
            <a:cxnSpLocks/>
          </p:cNvCxnSpPr>
          <p:nvPr/>
        </p:nvCxnSpPr>
        <p:spPr>
          <a:xfrm rot="10800000" flipV="1">
            <a:off x="3832015" y="1924853"/>
            <a:ext cx="1227054" cy="554382"/>
          </a:xfrm>
          <a:prstGeom prst="curvedConnector3">
            <a:avLst>
              <a:gd name="adj1" fmla="val 50000"/>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F36A9A5-1540-75CC-11DE-54AEFDC2B1AE}"/>
              </a:ext>
            </a:extLst>
          </p:cNvPr>
          <p:cNvCxnSpPr>
            <a:cxnSpLocks/>
          </p:cNvCxnSpPr>
          <p:nvPr/>
        </p:nvCxnSpPr>
        <p:spPr>
          <a:xfrm flipH="1">
            <a:off x="2046707" y="2479236"/>
            <a:ext cx="1719910" cy="1931725"/>
          </a:xfrm>
          <a:prstGeom prst="straightConnector1">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8" name="Curved Connector 7">
            <a:extLst>
              <a:ext uri="{FF2B5EF4-FFF2-40B4-BE49-F238E27FC236}">
                <a16:creationId xmlns:a16="http://schemas.microsoft.com/office/drawing/2014/main" id="{26107C4E-5F00-FFAC-186B-6CFA58DB043B}"/>
              </a:ext>
            </a:extLst>
          </p:cNvPr>
          <p:cNvCxnSpPr>
            <a:cxnSpLocks/>
          </p:cNvCxnSpPr>
          <p:nvPr/>
        </p:nvCxnSpPr>
        <p:spPr>
          <a:xfrm rot="10800000" flipV="1">
            <a:off x="1009100" y="4713931"/>
            <a:ext cx="1050733" cy="404028"/>
          </a:xfrm>
          <a:prstGeom prst="curvedConnector3">
            <a:avLst>
              <a:gd name="adj1" fmla="val 50000"/>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7264261C-86F9-F28F-5D83-8B49FE10BEAB}"/>
              </a:ext>
            </a:extLst>
          </p:cNvPr>
          <p:cNvSpPr/>
          <p:nvPr/>
        </p:nvSpPr>
        <p:spPr>
          <a:xfrm>
            <a:off x="4791363" y="1785301"/>
            <a:ext cx="213852" cy="252161"/>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19" name="Arc 18">
            <a:extLst>
              <a:ext uri="{FF2B5EF4-FFF2-40B4-BE49-F238E27FC236}">
                <a16:creationId xmlns:a16="http://schemas.microsoft.com/office/drawing/2014/main" id="{6357E300-DC69-090B-C496-E1041EC18501}"/>
              </a:ext>
            </a:extLst>
          </p:cNvPr>
          <p:cNvSpPr/>
          <p:nvPr/>
        </p:nvSpPr>
        <p:spPr>
          <a:xfrm>
            <a:off x="4429580" y="1998882"/>
            <a:ext cx="213852" cy="252161"/>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20" name="Arc 19">
            <a:extLst>
              <a:ext uri="{FF2B5EF4-FFF2-40B4-BE49-F238E27FC236}">
                <a16:creationId xmlns:a16="http://schemas.microsoft.com/office/drawing/2014/main" id="{05FD2E6A-E35E-8A89-E425-CD17DC01FAAD}"/>
              </a:ext>
            </a:extLst>
          </p:cNvPr>
          <p:cNvSpPr/>
          <p:nvPr/>
        </p:nvSpPr>
        <p:spPr>
          <a:xfrm>
            <a:off x="4147136" y="2251043"/>
            <a:ext cx="213852" cy="252161"/>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9" name="TextBox 8">
            <a:extLst>
              <a:ext uri="{FF2B5EF4-FFF2-40B4-BE49-F238E27FC236}">
                <a16:creationId xmlns:a16="http://schemas.microsoft.com/office/drawing/2014/main" id="{BD8E5A65-FEC8-5CBF-2B1F-A9E199EEDC5A}"/>
              </a:ext>
            </a:extLst>
          </p:cNvPr>
          <p:cNvSpPr txBox="1"/>
          <p:nvPr/>
        </p:nvSpPr>
        <p:spPr>
          <a:xfrm rot="19888670">
            <a:off x="3754828" y="1562501"/>
            <a:ext cx="1212320" cy="553998"/>
          </a:xfrm>
          <a:prstGeom prst="rect">
            <a:avLst/>
          </a:prstGeom>
          <a:noFill/>
        </p:spPr>
        <p:txBody>
          <a:bodyPr wrap="none" rtlCol="0">
            <a:spAutoFit/>
          </a:bodyPr>
          <a:lstStyle/>
          <a:p>
            <a:r>
              <a:rPr lang="en-US" sz="3000" b="1" dirty="0">
                <a:solidFill>
                  <a:srgbClr val="0432FF"/>
                </a:solidFill>
              </a:rPr>
              <a:t>DSOW</a:t>
            </a:r>
          </a:p>
        </p:txBody>
      </p:sp>
      <p:sp>
        <p:nvSpPr>
          <p:cNvPr id="3" name="TextBox 2">
            <a:extLst>
              <a:ext uri="{FF2B5EF4-FFF2-40B4-BE49-F238E27FC236}">
                <a16:creationId xmlns:a16="http://schemas.microsoft.com/office/drawing/2014/main" id="{BFB724F1-3BF3-1954-0A0C-44645D9DC493}"/>
              </a:ext>
            </a:extLst>
          </p:cNvPr>
          <p:cNvSpPr txBox="1"/>
          <p:nvPr/>
        </p:nvSpPr>
        <p:spPr>
          <a:xfrm>
            <a:off x="7187154" y="787099"/>
            <a:ext cx="4739204" cy="4662815"/>
          </a:xfrm>
          <a:prstGeom prst="rect">
            <a:avLst/>
          </a:prstGeom>
          <a:noFill/>
        </p:spPr>
        <p:txBody>
          <a:bodyPr wrap="square" rtlCol="0">
            <a:spAutoFit/>
          </a:bodyPr>
          <a:lstStyle/>
          <a:p>
            <a:pPr marL="285750" indent="-285750">
              <a:buFont typeface="Arial" panose="020B0604020202020204" pitchFamily="34" charset="0"/>
              <a:buChar char="•"/>
            </a:pPr>
            <a:r>
              <a:rPr lang="en-US" sz="3300" dirty="0"/>
              <a:t>Denmark Strait Overflow Water (DSOW) is formed in the Nordic Seas and feeds the lower limb of the AMOC.</a:t>
            </a:r>
          </a:p>
          <a:p>
            <a:pPr marL="285750" indent="-285750">
              <a:buFont typeface="Arial" panose="020B0604020202020204" pitchFamily="34" charset="0"/>
              <a:buChar char="•"/>
            </a:pPr>
            <a:r>
              <a:rPr lang="en-US" sz="3300" dirty="0"/>
              <a:t>Entrainment in DSOW transfers climate signals from the surface to the deep ocean.</a:t>
            </a:r>
          </a:p>
        </p:txBody>
      </p:sp>
      <p:sp>
        <p:nvSpPr>
          <p:cNvPr id="12" name="TextBox 11">
            <a:extLst>
              <a:ext uri="{FF2B5EF4-FFF2-40B4-BE49-F238E27FC236}">
                <a16:creationId xmlns:a16="http://schemas.microsoft.com/office/drawing/2014/main" id="{3E3D0218-E25B-4BA8-6860-2DB323126609}"/>
              </a:ext>
            </a:extLst>
          </p:cNvPr>
          <p:cNvSpPr txBox="1"/>
          <p:nvPr/>
        </p:nvSpPr>
        <p:spPr>
          <a:xfrm rot="19371282">
            <a:off x="3903779" y="2170589"/>
            <a:ext cx="1775166" cy="461665"/>
          </a:xfrm>
          <a:prstGeom prst="rect">
            <a:avLst/>
          </a:prstGeom>
          <a:noFill/>
        </p:spPr>
        <p:txBody>
          <a:bodyPr wrap="none" rtlCol="0">
            <a:spAutoFit/>
          </a:bodyPr>
          <a:lstStyle/>
          <a:p>
            <a:r>
              <a:rPr lang="en-US" sz="2400" b="1" dirty="0">
                <a:solidFill>
                  <a:srgbClr val="FF0000"/>
                </a:solidFill>
              </a:rPr>
              <a:t>Entrainment</a:t>
            </a:r>
          </a:p>
        </p:txBody>
      </p:sp>
      <p:sp>
        <p:nvSpPr>
          <p:cNvPr id="11" name="TextBox 10">
            <a:extLst>
              <a:ext uri="{FF2B5EF4-FFF2-40B4-BE49-F238E27FC236}">
                <a16:creationId xmlns:a16="http://schemas.microsoft.com/office/drawing/2014/main" id="{4E5FDC13-92FF-128B-C28E-B5C63E34E442}"/>
              </a:ext>
            </a:extLst>
          </p:cNvPr>
          <p:cNvSpPr txBox="1"/>
          <p:nvPr/>
        </p:nvSpPr>
        <p:spPr>
          <a:xfrm>
            <a:off x="4732297" y="6423677"/>
            <a:ext cx="2727406" cy="369332"/>
          </a:xfrm>
          <a:prstGeom prst="rect">
            <a:avLst/>
          </a:prstGeom>
          <a:noFill/>
        </p:spPr>
        <p:txBody>
          <a:bodyPr wrap="square">
            <a:spAutoFit/>
          </a:bodyPr>
          <a:lstStyle/>
          <a:p>
            <a:pPr algn="ctr"/>
            <a:r>
              <a:rPr lang="en-US" sz="1800" dirty="0">
                <a:hlinkClick r:id="rId4"/>
              </a:rPr>
              <a:t>hiroki.nagao@whoi.edu</a:t>
            </a:r>
            <a:endParaRPr lang="en-US" dirty="0"/>
          </a:p>
        </p:txBody>
      </p:sp>
    </p:spTree>
    <p:extLst>
      <p:ext uri="{BB962C8B-B14F-4D97-AF65-F5344CB8AC3E}">
        <p14:creationId xmlns:p14="http://schemas.microsoft.com/office/powerpoint/2010/main" val="3590997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1E1B6B9-ADC4-BC5B-960C-E64CE9813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9768"/>
            <a:ext cx="5117187" cy="418441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urved Connector 5">
            <a:extLst>
              <a:ext uri="{FF2B5EF4-FFF2-40B4-BE49-F238E27FC236}">
                <a16:creationId xmlns:a16="http://schemas.microsoft.com/office/drawing/2014/main" id="{F4255763-120C-0574-7599-C71862609940}"/>
              </a:ext>
            </a:extLst>
          </p:cNvPr>
          <p:cNvCxnSpPr>
            <a:cxnSpLocks/>
          </p:cNvCxnSpPr>
          <p:nvPr/>
        </p:nvCxnSpPr>
        <p:spPr>
          <a:xfrm rot="10800000" flipV="1">
            <a:off x="2948094" y="2068272"/>
            <a:ext cx="800102" cy="314999"/>
          </a:xfrm>
          <a:prstGeom prst="curvedConnector3">
            <a:avLst>
              <a:gd name="adj1" fmla="val 50000"/>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67BC5DB-801C-301E-D0F3-FDCF4788543B}"/>
              </a:ext>
            </a:extLst>
          </p:cNvPr>
          <p:cNvCxnSpPr>
            <a:cxnSpLocks/>
          </p:cNvCxnSpPr>
          <p:nvPr/>
        </p:nvCxnSpPr>
        <p:spPr>
          <a:xfrm flipH="1">
            <a:off x="1484024" y="2411957"/>
            <a:ext cx="1399048" cy="1436045"/>
          </a:xfrm>
          <a:prstGeom prst="straightConnector1">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8" name="Curved Connector 7">
            <a:extLst>
              <a:ext uri="{FF2B5EF4-FFF2-40B4-BE49-F238E27FC236}">
                <a16:creationId xmlns:a16="http://schemas.microsoft.com/office/drawing/2014/main" id="{BEE0A23D-3CC3-E5AF-6219-FFE67C6F33BF}"/>
              </a:ext>
            </a:extLst>
          </p:cNvPr>
          <p:cNvCxnSpPr>
            <a:cxnSpLocks/>
          </p:cNvCxnSpPr>
          <p:nvPr/>
        </p:nvCxnSpPr>
        <p:spPr>
          <a:xfrm rot="10800000" flipV="1">
            <a:off x="809470" y="4089029"/>
            <a:ext cx="659317" cy="224237"/>
          </a:xfrm>
          <a:prstGeom prst="curvedConnector3">
            <a:avLst>
              <a:gd name="adj1" fmla="val 50000"/>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id="{EBC04F3F-BCE3-24D7-4B79-7013AD0A8949}"/>
              </a:ext>
            </a:extLst>
          </p:cNvPr>
          <p:cNvSpPr/>
          <p:nvPr/>
        </p:nvSpPr>
        <p:spPr>
          <a:xfrm>
            <a:off x="3585287" y="1981478"/>
            <a:ext cx="159733" cy="173587"/>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10" name="Arc 9">
            <a:extLst>
              <a:ext uri="{FF2B5EF4-FFF2-40B4-BE49-F238E27FC236}">
                <a16:creationId xmlns:a16="http://schemas.microsoft.com/office/drawing/2014/main" id="{938FAD82-84D4-A653-B690-2D2B5DA93BEF}"/>
              </a:ext>
            </a:extLst>
          </p:cNvPr>
          <p:cNvSpPr/>
          <p:nvPr/>
        </p:nvSpPr>
        <p:spPr>
          <a:xfrm>
            <a:off x="3351915" y="2064744"/>
            <a:ext cx="166166" cy="173587"/>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11" name="Arc 10">
            <a:extLst>
              <a:ext uri="{FF2B5EF4-FFF2-40B4-BE49-F238E27FC236}">
                <a16:creationId xmlns:a16="http://schemas.microsoft.com/office/drawing/2014/main" id="{9E3FFA12-0772-77D2-7878-1D0240B3360F}"/>
              </a:ext>
            </a:extLst>
          </p:cNvPr>
          <p:cNvSpPr/>
          <p:nvPr/>
        </p:nvSpPr>
        <p:spPr>
          <a:xfrm>
            <a:off x="3154582" y="2223619"/>
            <a:ext cx="166166" cy="173587"/>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20" name="TextBox 19">
            <a:extLst>
              <a:ext uri="{FF2B5EF4-FFF2-40B4-BE49-F238E27FC236}">
                <a16:creationId xmlns:a16="http://schemas.microsoft.com/office/drawing/2014/main" id="{A46A2E0D-D052-6C9B-D5CE-FC023705347C}"/>
              </a:ext>
            </a:extLst>
          </p:cNvPr>
          <p:cNvSpPr txBox="1"/>
          <p:nvPr/>
        </p:nvSpPr>
        <p:spPr>
          <a:xfrm>
            <a:off x="1300442" y="4044036"/>
            <a:ext cx="1090363" cy="461665"/>
          </a:xfrm>
          <a:prstGeom prst="rect">
            <a:avLst/>
          </a:prstGeom>
          <a:noFill/>
        </p:spPr>
        <p:txBody>
          <a:bodyPr wrap="none" rtlCol="0">
            <a:spAutoFit/>
          </a:bodyPr>
          <a:lstStyle/>
          <a:p>
            <a:r>
              <a:rPr lang="en-US" sz="2400" b="1" dirty="0"/>
              <a:t>OSNAP</a:t>
            </a:r>
          </a:p>
        </p:txBody>
      </p:sp>
      <p:sp>
        <p:nvSpPr>
          <p:cNvPr id="21" name="TextBox 20">
            <a:extLst>
              <a:ext uri="{FF2B5EF4-FFF2-40B4-BE49-F238E27FC236}">
                <a16:creationId xmlns:a16="http://schemas.microsoft.com/office/drawing/2014/main" id="{3282F07E-C731-51AF-507D-37987F3A5CC5}"/>
              </a:ext>
            </a:extLst>
          </p:cNvPr>
          <p:cNvSpPr txBox="1"/>
          <p:nvPr/>
        </p:nvSpPr>
        <p:spPr>
          <a:xfrm>
            <a:off x="2811455" y="5214621"/>
            <a:ext cx="1090363" cy="461665"/>
          </a:xfrm>
          <a:prstGeom prst="rect">
            <a:avLst/>
          </a:prstGeom>
          <a:noFill/>
        </p:spPr>
        <p:txBody>
          <a:bodyPr wrap="none" rtlCol="0">
            <a:spAutoFit/>
          </a:bodyPr>
          <a:lstStyle/>
          <a:p>
            <a:r>
              <a:rPr lang="en-US" sz="2400" b="1" dirty="0">
                <a:solidFill>
                  <a:schemeClr val="bg1"/>
                </a:solidFill>
              </a:rPr>
              <a:t>OSNAP</a:t>
            </a:r>
          </a:p>
        </p:txBody>
      </p:sp>
      <p:sp>
        <p:nvSpPr>
          <p:cNvPr id="22" name="Title 1">
            <a:extLst>
              <a:ext uri="{FF2B5EF4-FFF2-40B4-BE49-F238E27FC236}">
                <a16:creationId xmlns:a16="http://schemas.microsoft.com/office/drawing/2014/main" id="{F0AE7F05-57EC-4F28-C161-FBBD17B267E0}"/>
              </a:ext>
            </a:extLst>
          </p:cNvPr>
          <p:cNvSpPr>
            <a:spLocks noGrp="1"/>
          </p:cNvSpPr>
          <p:nvPr>
            <p:ph type="title"/>
          </p:nvPr>
        </p:nvSpPr>
        <p:spPr>
          <a:xfrm>
            <a:off x="0" y="0"/>
            <a:ext cx="12192000" cy="1182729"/>
          </a:xfrm>
        </p:spPr>
        <p:txBody>
          <a:bodyPr>
            <a:normAutofit/>
          </a:bodyPr>
          <a:lstStyle/>
          <a:p>
            <a:r>
              <a:rPr lang="en-US" sz="3500" b="1" dirty="0">
                <a:latin typeface="+mn-lt"/>
                <a:cs typeface="Arial" panose="020B0604020202020204" pitchFamily="34" charset="0"/>
              </a:rPr>
              <a:t>There is growing observational evidence for seasonal variability in DSOW properties in the Irminger Sea.</a:t>
            </a:r>
          </a:p>
        </p:txBody>
      </p:sp>
      <p:sp>
        <p:nvSpPr>
          <p:cNvPr id="2" name="TextBox 1">
            <a:extLst>
              <a:ext uri="{FF2B5EF4-FFF2-40B4-BE49-F238E27FC236}">
                <a16:creationId xmlns:a16="http://schemas.microsoft.com/office/drawing/2014/main" id="{6E467F1D-02DE-7E7F-69DF-C4F1535762C7}"/>
              </a:ext>
            </a:extLst>
          </p:cNvPr>
          <p:cNvSpPr txBox="1"/>
          <p:nvPr/>
        </p:nvSpPr>
        <p:spPr>
          <a:xfrm rot="18760067">
            <a:off x="1559218" y="2557132"/>
            <a:ext cx="1076705" cy="492443"/>
          </a:xfrm>
          <a:prstGeom prst="rect">
            <a:avLst/>
          </a:prstGeom>
          <a:noFill/>
        </p:spPr>
        <p:txBody>
          <a:bodyPr wrap="none" rtlCol="0">
            <a:spAutoFit/>
          </a:bodyPr>
          <a:lstStyle/>
          <a:p>
            <a:r>
              <a:rPr lang="en-US" sz="2600" b="1" dirty="0">
                <a:solidFill>
                  <a:srgbClr val="0432FF"/>
                </a:solidFill>
              </a:rPr>
              <a:t>DSOW</a:t>
            </a:r>
          </a:p>
        </p:txBody>
      </p:sp>
      <p:sp>
        <p:nvSpPr>
          <p:cNvPr id="3" name="TextBox 2">
            <a:extLst>
              <a:ext uri="{FF2B5EF4-FFF2-40B4-BE49-F238E27FC236}">
                <a16:creationId xmlns:a16="http://schemas.microsoft.com/office/drawing/2014/main" id="{7A40E7E3-E714-00E0-3D45-33EA6109C230}"/>
              </a:ext>
            </a:extLst>
          </p:cNvPr>
          <p:cNvSpPr txBox="1"/>
          <p:nvPr/>
        </p:nvSpPr>
        <p:spPr>
          <a:xfrm rot="19731183">
            <a:off x="2672179" y="2240368"/>
            <a:ext cx="1775166" cy="461665"/>
          </a:xfrm>
          <a:prstGeom prst="rect">
            <a:avLst/>
          </a:prstGeom>
          <a:noFill/>
        </p:spPr>
        <p:txBody>
          <a:bodyPr wrap="none" rtlCol="0">
            <a:spAutoFit/>
          </a:bodyPr>
          <a:lstStyle/>
          <a:p>
            <a:r>
              <a:rPr lang="en-US" sz="2400" b="1" dirty="0">
                <a:solidFill>
                  <a:srgbClr val="FF0000"/>
                </a:solidFill>
              </a:rPr>
              <a:t>Entrainment</a:t>
            </a:r>
          </a:p>
        </p:txBody>
      </p:sp>
      <p:pic>
        <p:nvPicPr>
          <p:cNvPr id="2056" name="Picture 8">
            <a:extLst>
              <a:ext uri="{FF2B5EF4-FFF2-40B4-BE49-F238E27FC236}">
                <a16:creationId xmlns:a16="http://schemas.microsoft.com/office/drawing/2014/main" id="{44D159F3-A0C7-C8A9-280D-FDC4D0379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1716" y="3429000"/>
            <a:ext cx="2615471" cy="2929436"/>
          </a:xfrm>
          <a:prstGeom prst="rect">
            <a:avLst/>
          </a:prstGeom>
          <a:solidFill>
            <a:schemeClr val="bg1"/>
          </a:solidFill>
        </p:spPr>
      </p:pic>
      <p:sp>
        <p:nvSpPr>
          <p:cNvPr id="15" name="TextBox 14">
            <a:extLst>
              <a:ext uri="{FF2B5EF4-FFF2-40B4-BE49-F238E27FC236}">
                <a16:creationId xmlns:a16="http://schemas.microsoft.com/office/drawing/2014/main" id="{B314AF20-9EDE-00E7-F259-72852DE3549B}"/>
              </a:ext>
            </a:extLst>
          </p:cNvPr>
          <p:cNvSpPr txBox="1"/>
          <p:nvPr/>
        </p:nvSpPr>
        <p:spPr>
          <a:xfrm>
            <a:off x="3364309" y="5039480"/>
            <a:ext cx="498855" cy="369332"/>
          </a:xfrm>
          <a:prstGeom prst="rect">
            <a:avLst/>
          </a:prstGeom>
          <a:noFill/>
        </p:spPr>
        <p:txBody>
          <a:bodyPr wrap="none" rtlCol="0">
            <a:spAutoFit/>
          </a:bodyPr>
          <a:lstStyle/>
          <a:p>
            <a:r>
              <a:rPr lang="en-US" b="1" dirty="0"/>
              <a:t>M1</a:t>
            </a:r>
          </a:p>
        </p:txBody>
      </p:sp>
      <p:sp>
        <p:nvSpPr>
          <p:cNvPr id="16" name="TextBox 15">
            <a:extLst>
              <a:ext uri="{FF2B5EF4-FFF2-40B4-BE49-F238E27FC236}">
                <a16:creationId xmlns:a16="http://schemas.microsoft.com/office/drawing/2014/main" id="{B6AA445F-A4A6-89A6-C10A-7DC1F1FDE470}"/>
              </a:ext>
            </a:extLst>
          </p:cNvPr>
          <p:cNvSpPr txBox="1"/>
          <p:nvPr/>
        </p:nvSpPr>
        <p:spPr>
          <a:xfrm>
            <a:off x="3657647" y="5278426"/>
            <a:ext cx="503664" cy="369332"/>
          </a:xfrm>
          <a:prstGeom prst="rect">
            <a:avLst/>
          </a:prstGeom>
          <a:noFill/>
        </p:spPr>
        <p:txBody>
          <a:bodyPr wrap="none" rtlCol="0">
            <a:spAutoFit/>
          </a:bodyPr>
          <a:lstStyle/>
          <a:p>
            <a:r>
              <a:rPr lang="en-US" b="1" dirty="0"/>
              <a:t>M2</a:t>
            </a:r>
          </a:p>
        </p:txBody>
      </p:sp>
      <p:sp>
        <p:nvSpPr>
          <p:cNvPr id="17" name="TextBox 16">
            <a:extLst>
              <a:ext uri="{FF2B5EF4-FFF2-40B4-BE49-F238E27FC236}">
                <a16:creationId xmlns:a16="http://schemas.microsoft.com/office/drawing/2014/main" id="{DD213215-F9B2-A65E-0B94-C7AF8CA822E7}"/>
              </a:ext>
            </a:extLst>
          </p:cNvPr>
          <p:cNvSpPr txBox="1"/>
          <p:nvPr/>
        </p:nvSpPr>
        <p:spPr>
          <a:xfrm>
            <a:off x="4066704" y="5408812"/>
            <a:ext cx="503664" cy="369332"/>
          </a:xfrm>
          <a:prstGeom prst="rect">
            <a:avLst/>
          </a:prstGeom>
          <a:noFill/>
        </p:spPr>
        <p:txBody>
          <a:bodyPr wrap="none" rtlCol="0">
            <a:spAutoFit/>
          </a:bodyPr>
          <a:lstStyle/>
          <a:p>
            <a:r>
              <a:rPr lang="en-US" b="1" dirty="0"/>
              <a:t>M3</a:t>
            </a:r>
          </a:p>
        </p:txBody>
      </p:sp>
      <p:sp>
        <p:nvSpPr>
          <p:cNvPr id="23" name="TextBox 22">
            <a:extLst>
              <a:ext uri="{FF2B5EF4-FFF2-40B4-BE49-F238E27FC236}">
                <a16:creationId xmlns:a16="http://schemas.microsoft.com/office/drawing/2014/main" id="{35D80A91-5E0E-5223-BD88-ACDC873CDC61}"/>
              </a:ext>
            </a:extLst>
          </p:cNvPr>
          <p:cNvSpPr txBox="1"/>
          <p:nvPr/>
        </p:nvSpPr>
        <p:spPr>
          <a:xfrm>
            <a:off x="2905708" y="5374117"/>
            <a:ext cx="885200" cy="369332"/>
          </a:xfrm>
          <a:prstGeom prst="rect">
            <a:avLst/>
          </a:prstGeom>
          <a:noFill/>
        </p:spPr>
        <p:txBody>
          <a:bodyPr wrap="square" rtlCol="0">
            <a:spAutoFit/>
          </a:bodyPr>
          <a:lstStyle/>
          <a:p>
            <a:r>
              <a:rPr lang="en-US" b="1" dirty="0">
                <a:solidFill>
                  <a:schemeClr val="bg1"/>
                </a:solidFill>
              </a:rPr>
              <a:t>OSNAP</a:t>
            </a:r>
          </a:p>
        </p:txBody>
      </p:sp>
      <p:pic>
        <p:nvPicPr>
          <p:cNvPr id="2062" name="Picture 14">
            <a:extLst>
              <a:ext uri="{FF2B5EF4-FFF2-40B4-BE49-F238E27FC236}">
                <a16:creationId xmlns:a16="http://schemas.microsoft.com/office/drawing/2014/main" id="{467AC5A0-6C5B-A256-1087-39B5A14C60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1009" y="1187313"/>
            <a:ext cx="6670991" cy="247643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10F9E51A-DC42-1A87-F6D6-D1E1CF7A85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1008" y="3801926"/>
            <a:ext cx="6670991" cy="25546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9F6BB1-2A8B-A233-CDA3-07473C16F98F}"/>
              </a:ext>
            </a:extLst>
          </p:cNvPr>
          <p:cNvSpPr txBox="1"/>
          <p:nvPr/>
        </p:nvSpPr>
        <p:spPr>
          <a:xfrm>
            <a:off x="4732297" y="6423677"/>
            <a:ext cx="2727406" cy="369332"/>
          </a:xfrm>
          <a:prstGeom prst="rect">
            <a:avLst/>
          </a:prstGeom>
          <a:noFill/>
        </p:spPr>
        <p:txBody>
          <a:bodyPr wrap="square">
            <a:spAutoFit/>
          </a:bodyPr>
          <a:lstStyle/>
          <a:p>
            <a:pPr algn="ctr"/>
            <a:r>
              <a:rPr lang="en-US" sz="1800" dirty="0">
                <a:hlinkClick r:id="rId7"/>
              </a:rPr>
              <a:t>hiroki.nagao@whoi.edu</a:t>
            </a:r>
            <a:endParaRPr lang="en-US" dirty="0"/>
          </a:p>
        </p:txBody>
      </p:sp>
    </p:spTree>
    <p:extLst>
      <p:ext uri="{BB962C8B-B14F-4D97-AF65-F5344CB8AC3E}">
        <p14:creationId xmlns:p14="http://schemas.microsoft.com/office/powerpoint/2010/main" val="340925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waterfall&#10;&#10;AI-generated content may be incorrect.">
            <a:extLst>
              <a:ext uri="{FF2B5EF4-FFF2-40B4-BE49-F238E27FC236}">
                <a16:creationId xmlns:a16="http://schemas.microsoft.com/office/drawing/2014/main" id="{BBC3CA89-0DE9-E5DD-4458-F8BE23D99835}"/>
              </a:ext>
            </a:extLst>
          </p:cNvPr>
          <p:cNvPicPr>
            <a:picLocks noChangeAspect="1"/>
          </p:cNvPicPr>
          <p:nvPr/>
        </p:nvPicPr>
        <p:blipFill>
          <a:blip r:embed="rId3"/>
          <a:stretch>
            <a:fillRect/>
          </a:stretch>
        </p:blipFill>
        <p:spPr>
          <a:xfrm>
            <a:off x="1673824" y="925480"/>
            <a:ext cx="8844351" cy="5311574"/>
          </a:xfrm>
          <a:prstGeom prst="rect">
            <a:avLst/>
          </a:prstGeom>
        </p:spPr>
      </p:pic>
      <p:sp>
        <p:nvSpPr>
          <p:cNvPr id="2" name="Title 1">
            <a:extLst>
              <a:ext uri="{FF2B5EF4-FFF2-40B4-BE49-F238E27FC236}">
                <a16:creationId xmlns:a16="http://schemas.microsoft.com/office/drawing/2014/main" id="{208E7AA2-0339-6312-05B6-20624761BB80}"/>
              </a:ext>
            </a:extLst>
          </p:cNvPr>
          <p:cNvSpPr>
            <a:spLocks noGrp="1"/>
          </p:cNvSpPr>
          <p:nvPr>
            <p:ph type="title"/>
          </p:nvPr>
        </p:nvSpPr>
        <p:spPr>
          <a:xfrm>
            <a:off x="0" y="0"/>
            <a:ext cx="12192000" cy="911523"/>
          </a:xfrm>
        </p:spPr>
        <p:txBody>
          <a:bodyPr>
            <a:normAutofit/>
          </a:bodyPr>
          <a:lstStyle/>
          <a:p>
            <a:r>
              <a:rPr lang="en-US" sz="3500" b="1" dirty="0">
                <a:latin typeface="+mn-lt"/>
                <a:cs typeface="Arial" panose="020B0604020202020204" pitchFamily="34" charset="0"/>
              </a:rPr>
              <a:t>Key Physical Mechanisms Controlling DSOW Properties</a:t>
            </a:r>
            <a:endParaRPr lang="en-US" sz="3500" dirty="0"/>
          </a:p>
        </p:txBody>
      </p:sp>
      <p:sp>
        <p:nvSpPr>
          <p:cNvPr id="8" name="TextBox 7">
            <a:extLst>
              <a:ext uri="{FF2B5EF4-FFF2-40B4-BE49-F238E27FC236}">
                <a16:creationId xmlns:a16="http://schemas.microsoft.com/office/drawing/2014/main" id="{C1267112-0F83-3C6A-AD15-0D74CFFA8A8D}"/>
              </a:ext>
            </a:extLst>
          </p:cNvPr>
          <p:cNvSpPr txBox="1"/>
          <p:nvPr/>
        </p:nvSpPr>
        <p:spPr>
          <a:xfrm>
            <a:off x="1742847" y="925480"/>
            <a:ext cx="2173031" cy="369332"/>
          </a:xfrm>
          <a:prstGeom prst="rect">
            <a:avLst/>
          </a:prstGeom>
          <a:noFill/>
        </p:spPr>
        <p:txBody>
          <a:bodyPr wrap="none" rtlCol="0">
            <a:spAutoFit/>
          </a:bodyPr>
          <a:lstStyle/>
          <a:p>
            <a:r>
              <a:rPr lang="en-US" b="1" dirty="0"/>
              <a:t>Figure Source: NOAA</a:t>
            </a:r>
          </a:p>
        </p:txBody>
      </p:sp>
      <p:sp>
        <p:nvSpPr>
          <p:cNvPr id="9" name="Rounded Rectangle 8">
            <a:extLst>
              <a:ext uri="{FF2B5EF4-FFF2-40B4-BE49-F238E27FC236}">
                <a16:creationId xmlns:a16="http://schemas.microsoft.com/office/drawing/2014/main" id="{B05146DC-2FF2-B500-42D5-A3BC1766A40E}"/>
              </a:ext>
            </a:extLst>
          </p:cNvPr>
          <p:cNvSpPr/>
          <p:nvPr/>
        </p:nvSpPr>
        <p:spPr>
          <a:xfrm>
            <a:off x="9007845" y="2080515"/>
            <a:ext cx="1617513" cy="218638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3BBF14A-017F-3070-1D88-C9770D992082}"/>
              </a:ext>
            </a:extLst>
          </p:cNvPr>
          <p:cNvSpPr txBox="1"/>
          <p:nvPr/>
        </p:nvSpPr>
        <p:spPr>
          <a:xfrm>
            <a:off x="8417766" y="2080515"/>
            <a:ext cx="620683" cy="553998"/>
          </a:xfrm>
          <a:prstGeom prst="rect">
            <a:avLst/>
          </a:prstGeom>
          <a:noFill/>
        </p:spPr>
        <p:txBody>
          <a:bodyPr wrap="none" rtlCol="0">
            <a:spAutoFit/>
          </a:bodyPr>
          <a:lstStyle/>
          <a:p>
            <a:r>
              <a:rPr lang="en-US" sz="3000" b="1" dirty="0">
                <a:solidFill>
                  <a:srgbClr val="FF0000"/>
                </a:solidFill>
              </a:rPr>
              <a:t>(1)</a:t>
            </a:r>
          </a:p>
        </p:txBody>
      </p:sp>
      <p:sp>
        <p:nvSpPr>
          <p:cNvPr id="11" name="TextBox 10">
            <a:extLst>
              <a:ext uri="{FF2B5EF4-FFF2-40B4-BE49-F238E27FC236}">
                <a16:creationId xmlns:a16="http://schemas.microsoft.com/office/drawing/2014/main" id="{3F64BD90-B19B-AB09-7B3C-90A2A8495D34}"/>
              </a:ext>
            </a:extLst>
          </p:cNvPr>
          <p:cNvSpPr txBox="1"/>
          <p:nvPr/>
        </p:nvSpPr>
        <p:spPr>
          <a:xfrm>
            <a:off x="4379265" y="1688512"/>
            <a:ext cx="620683" cy="553998"/>
          </a:xfrm>
          <a:prstGeom prst="rect">
            <a:avLst/>
          </a:prstGeom>
          <a:noFill/>
        </p:spPr>
        <p:txBody>
          <a:bodyPr wrap="none" rtlCol="0">
            <a:spAutoFit/>
          </a:bodyPr>
          <a:lstStyle/>
          <a:p>
            <a:r>
              <a:rPr lang="en-US" sz="3000" b="1" dirty="0">
                <a:solidFill>
                  <a:srgbClr val="FF0000"/>
                </a:solidFill>
              </a:rPr>
              <a:t>(2)</a:t>
            </a:r>
          </a:p>
        </p:txBody>
      </p:sp>
      <p:sp>
        <p:nvSpPr>
          <p:cNvPr id="12" name="Rounded Rectangle 11">
            <a:extLst>
              <a:ext uri="{FF2B5EF4-FFF2-40B4-BE49-F238E27FC236}">
                <a16:creationId xmlns:a16="http://schemas.microsoft.com/office/drawing/2014/main" id="{6F2D2E99-BFCE-9949-CD6E-83889FD5D360}"/>
              </a:ext>
            </a:extLst>
          </p:cNvPr>
          <p:cNvSpPr/>
          <p:nvPr/>
        </p:nvSpPr>
        <p:spPr>
          <a:xfrm>
            <a:off x="4384040" y="2290618"/>
            <a:ext cx="3652520" cy="87375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39F0D79-0DEB-12D3-761C-0205824574E4}"/>
              </a:ext>
            </a:extLst>
          </p:cNvPr>
          <p:cNvSpPr txBox="1"/>
          <p:nvPr/>
        </p:nvSpPr>
        <p:spPr>
          <a:xfrm>
            <a:off x="7050071" y="3304268"/>
            <a:ext cx="620683" cy="553998"/>
          </a:xfrm>
          <a:prstGeom prst="rect">
            <a:avLst/>
          </a:prstGeom>
          <a:noFill/>
        </p:spPr>
        <p:txBody>
          <a:bodyPr wrap="none" rtlCol="0">
            <a:spAutoFit/>
          </a:bodyPr>
          <a:lstStyle/>
          <a:p>
            <a:r>
              <a:rPr lang="en-US" sz="3000" b="1" dirty="0">
                <a:solidFill>
                  <a:srgbClr val="FF0000"/>
                </a:solidFill>
              </a:rPr>
              <a:t>(3)</a:t>
            </a:r>
          </a:p>
        </p:txBody>
      </p:sp>
      <p:sp>
        <p:nvSpPr>
          <p:cNvPr id="18" name="TextBox 17">
            <a:extLst>
              <a:ext uri="{FF2B5EF4-FFF2-40B4-BE49-F238E27FC236}">
                <a16:creationId xmlns:a16="http://schemas.microsoft.com/office/drawing/2014/main" id="{1ADC10F6-DDD3-F96F-2CA3-B33C03A6590C}"/>
              </a:ext>
            </a:extLst>
          </p:cNvPr>
          <p:cNvSpPr txBox="1"/>
          <p:nvPr/>
        </p:nvSpPr>
        <p:spPr>
          <a:xfrm>
            <a:off x="5902460" y="3836671"/>
            <a:ext cx="1620571"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Entrainment Variability</a:t>
            </a:r>
          </a:p>
        </p:txBody>
      </p:sp>
      <p:sp>
        <p:nvSpPr>
          <p:cNvPr id="3" name="TextBox 2">
            <a:extLst>
              <a:ext uri="{FF2B5EF4-FFF2-40B4-BE49-F238E27FC236}">
                <a16:creationId xmlns:a16="http://schemas.microsoft.com/office/drawing/2014/main" id="{2B2BF8B7-AF35-2F31-BC49-200D3253BAFB}"/>
              </a:ext>
            </a:extLst>
          </p:cNvPr>
          <p:cNvSpPr txBox="1"/>
          <p:nvPr/>
        </p:nvSpPr>
        <p:spPr>
          <a:xfrm>
            <a:off x="4732297" y="6423677"/>
            <a:ext cx="2727406" cy="369332"/>
          </a:xfrm>
          <a:prstGeom prst="rect">
            <a:avLst/>
          </a:prstGeom>
          <a:noFill/>
        </p:spPr>
        <p:txBody>
          <a:bodyPr wrap="square">
            <a:spAutoFit/>
          </a:bodyPr>
          <a:lstStyle/>
          <a:p>
            <a:pPr algn="ctr"/>
            <a:r>
              <a:rPr lang="en-US" sz="1800" dirty="0">
                <a:hlinkClick r:id="rId4"/>
              </a:rPr>
              <a:t>hiroki.nagao@whoi.edu</a:t>
            </a:r>
            <a:endParaRPr lang="en-US" dirty="0"/>
          </a:p>
        </p:txBody>
      </p:sp>
      <p:sp>
        <p:nvSpPr>
          <p:cNvPr id="4" name="Arc 3">
            <a:extLst>
              <a:ext uri="{FF2B5EF4-FFF2-40B4-BE49-F238E27FC236}">
                <a16:creationId xmlns:a16="http://schemas.microsoft.com/office/drawing/2014/main" id="{47320041-CFA6-27E4-773C-8157FBA88E8B}"/>
              </a:ext>
            </a:extLst>
          </p:cNvPr>
          <p:cNvSpPr/>
          <p:nvPr/>
        </p:nvSpPr>
        <p:spPr>
          <a:xfrm>
            <a:off x="7430418" y="4416131"/>
            <a:ext cx="441595" cy="463454"/>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5" name="Arc 4">
            <a:extLst>
              <a:ext uri="{FF2B5EF4-FFF2-40B4-BE49-F238E27FC236}">
                <a16:creationId xmlns:a16="http://schemas.microsoft.com/office/drawing/2014/main" id="{8D37AB9A-0EE0-A714-5007-E244F9DF0FE0}"/>
              </a:ext>
            </a:extLst>
          </p:cNvPr>
          <p:cNvSpPr/>
          <p:nvPr/>
        </p:nvSpPr>
        <p:spPr>
          <a:xfrm>
            <a:off x="7792061" y="3765446"/>
            <a:ext cx="441595" cy="463454"/>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6" name="Arc 5">
            <a:extLst>
              <a:ext uri="{FF2B5EF4-FFF2-40B4-BE49-F238E27FC236}">
                <a16:creationId xmlns:a16="http://schemas.microsoft.com/office/drawing/2014/main" id="{23F3F023-BEDA-3F6F-5C3E-362B12191A58}"/>
              </a:ext>
            </a:extLst>
          </p:cNvPr>
          <p:cNvSpPr/>
          <p:nvPr/>
        </p:nvSpPr>
        <p:spPr>
          <a:xfrm>
            <a:off x="8163658" y="3114761"/>
            <a:ext cx="441595" cy="463454"/>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337169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animBg="1"/>
      <p:bldP spid="16" grpId="0"/>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81AB3-316C-261F-2D13-E7DF3921C75D}"/>
              </a:ext>
            </a:extLst>
          </p:cNvPr>
          <p:cNvSpPr>
            <a:spLocks noGrp="1"/>
          </p:cNvSpPr>
          <p:nvPr>
            <p:ph type="title"/>
          </p:nvPr>
        </p:nvSpPr>
        <p:spPr>
          <a:xfrm>
            <a:off x="0" y="10622"/>
            <a:ext cx="12192000" cy="911523"/>
          </a:xfrm>
        </p:spPr>
        <p:txBody>
          <a:bodyPr>
            <a:normAutofit/>
          </a:bodyPr>
          <a:lstStyle/>
          <a:p>
            <a:r>
              <a:rPr lang="en-US" sz="3500" b="1" dirty="0">
                <a:latin typeface="+mn-lt"/>
                <a:cs typeface="Arial" panose="020B0604020202020204" pitchFamily="34" charset="0"/>
              </a:rPr>
              <a:t>Key Physical Mechanisms Controlling DSOW Properties</a:t>
            </a:r>
            <a:endParaRPr lang="en-US" sz="3500" dirty="0"/>
          </a:p>
        </p:txBody>
      </p:sp>
      <p:pic>
        <p:nvPicPr>
          <p:cNvPr id="3" name="Picture 2" descr="A diagram of a waterfall&#10;&#10;AI-generated content may be incorrect.">
            <a:extLst>
              <a:ext uri="{FF2B5EF4-FFF2-40B4-BE49-F238E27FC236}">
                <a16:creationId xmlns:a16="http://schemas.microsoft.com/office/drawing/2014/main" id="{E4E110AC-25B3-3F8F-E16D-B89CDE680ACF}"/>
              </a:ext>
            </a:extLst>
          </p:cNvPr>
          <p:cNvPicPr>
            <a:picLocks noChangeAspect="1"/>
          </p:cNvPicPr>
          <p:nvPr/>
        </p:nvPicPr>
        <p:blipFill>
          <a:blip r:embed="rId3"/>
          <a:stretch>
            <a:fillRect/>
          </a:stretch>
        </p:blipFill>
        <p:spPr>
          <a:xfrm>
            <a:off x="1673824" y="936102"/>
            <a:ext cx="8844351" cy="5311574"/>
          </a:xfrm>
          <a:prstGeom prst="rect">
            <a:avLst/>
          </a:prstGeom>
        </p:spPr>
      </p:pic>
      <p:sp>
        <p:nvSpPr>
          <p:cNvPr id="5" name="TextBox 4">
            <a:extLst>
              <a:ext uri="{FF2B5EF4-FFF2-40B4-BE49-F238E27FC236}">
                <a16:creationId xmlns:a16="http://schemas.microsoft.com/office/drawing/2014/main" id="{F3DCF026-E9EF-F356-AB68-E1359372C8DB}"/>
              </a:ext>
            </a:extLst>
          </p:cNvPr>
          <p:cNvSpPr txBox="1"/>
          <p:nvPr/>
        </p:nvSpPr>
        <p:spPr>
          <a:xfrm>
            <a:off x="1742847" y="936102"/>
            <a:ext cx="2173031" cy="369332"/>
          </a:xfrm>
          <a:prstGeom prst="rect">
            <a:avLst/>
          </a:prstGeom>
          <a:noFill/>
        </p:spPr>
        <p:txBody>
          <a:bodyPr wrap="none" rtlCol="0">
            <a:spAutoFit/>
          </a:bodyPr>
          <a:lstStyle/>
          <a:p>
            <a:r>
              <a:rPr lang="en-US" b="1" dirty="0"/>
              <a:t>Figure Source: NOAA</a:t>
            </a:r>
          </a:p>
        </p:txBody>
      </p:sp>
      <p:sp>
        <p:nvSpPr>
          <p:cNvPr id="6" name="Rounded Rectangle 5">
            <a:extLst>
              <a:ext uri="{FF2B5EF4-FFF2-40B4-BE49-F238E27FC236}">
                <a16:creationId xmlns:a16="http://schemas.microsoft.com/office/drawing/2014/main" id="{E700BEFC-30FF-DCF6-0B9F-74367C93F440}"/>
              </a:ext>
            </a:extLst>
          </p:cNvPr>
          <p:cNvSpPr/>
          <p:nvPr/>
        </p:nvSpPr>
        <p:spPr>
          <a:xfrm>
            <a:off x="9007845" y="2091137"/>
            <a:ext cx="1617513" cy="2186388"/>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416DA4-AC92-4378-CD2D-C92CE7C3F2F2}"/>
              </a:ext>
            </a:extLst>
          </p:cNvPr>
          <p:cNvSpPr txBox="1"/>
          <p:nvPr/>
        </p:nvSpPr>
        <p:spPr>
          <a:xfrm>
            <a:off x="8417766" y="2091137"/>
            <a:ext cx="620683" cy="553998"/>
          </a:xfrm>
          <a:prstGeom prst="rect">
            <a:avLst/>
          </a:prstGeom>
          <a:noFill/>
        </p:spPr>
        <p:txBody>
          <a:bodyPr wrap="none" rtlCol="0">
            <a:spAutoFit/>
          </a:bodyPr>
          <a:lstStyle/>
          <a:p>
            <a:r>
              <a:rPr lang="en-US" sz="3000" b="1" dirty="0">
                <a:solidFill>
                  <a:srgbClr val="FF0000"/>
                </a:solidFill>
              </a:rPr>
              <a:t>(1)</a:t>
            </a:r>
          </a:p>
        </p:txBody>
      </p:sp>
      <p:sp>
        <p:nvSpPr>
          <p:cNvPr id="8" name="TextBox 7">
            <a:extLst>
              <a:ext uri="{FF2B5EF4-FFF2-40B4-BE49-F238E27FC236}">
                <a16:creationId xmlns:a16="http://schemas.microsoft.com/office/drawing/2014/main" id="{66A57238-4262-F0A4-D537-B3001561335E}"/>
              </a:ext>
            </a:extLst>
          </p:cNvPr>
          <p:cNvSpPr txBox="1"/>
          <p:nvPr/>
        </p:nvSpPr>
        <p:spPr>
          <a:xfrm>
            <a:off x="4379265" y="1699134"/>
            <a:ext cx="620683" cy="553998"/>
          </a:xfrm>
          <a:prstGeom prst="rect">
            <a:avLst/>
          </a:prstGeom>
          <a:noFill/>
        </p:spPr>
        <p:txBody>
          <a:bodyPr wrap="none" rtlCol="0">
            <a:spAutoFit/>
          </a:bodyPr>
          <a:lstStyle/>
          <a:p>
            <a:r>
              <a:rPr lang="en-US" sz="3000" b="1" dirty="0">
                <a:solidFill>
                  <a:srgbClr val="FF0000"/>
                </a:solidFill>
              </a:rPr>
              <a:t>(2)</a:t>
            </a:r>
          </a:p>
        </p:txBody>
      </p:sp>
      <p:sp>
        <p:nvSpPr>
          <p:cNvPr id="9" name="Rounded Rectangle 8">
            <a:extLst>
              <a:ext uri="{FF2B5EF4-FFF2-40B4-BE49-F238E27FC236}">
                <a16:creationId xmlns:a16="http://schemas.microsoft.com/office/drawing/2014/main" id="{068513BB-9AB6-81E4-3FD2-6EDE6DA5635C}"/>
              </a:ext>
            </a:extLst>
          </p:cNvPr>
          <p:cNvSpPr/>
          <p:nvPr/>
        </p:nvSpPr>
        <p:spPr>
          <a:xfrm>
            <a:off x="4384040" y="2301240"/>
            <a:ext cx="3652520" cy="873759"/>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C95E562-2741-AD0C-E899-4043535D9FBB}"/>
              </a:ext>
            </a:extLst>
          </p:cNvPr>
          <p:cNvSpPr txBox="1"/>
          <p:nvPr/>
        </p:nvSpPr>
        <p:spPr>
          <a:xfrm>
            <a:off x="7050071" y="3314890"/>
            <a:ext cx="620683" cy="553998"/>
          </a:xfrm>
          <a:prstGeom prst="rect">
            <a:avLst/>
          </a:prstGeom>
          <a:noFill/>
        </p:spPr>
        <p:txBody>
          <a:bodyPr wrap="none" rtlCol="0">
            <a:spAutoFit/>
          </a:bodyPr>
          <a:lstStyle/>
          <a:p>
            <a:r>
              <a:rPr lang="en-US" sz="3000" b="1" dirty="0">
                <a:solidFill>
                  <a:srgbClr val="FF0000"/>
                </a:solidFill>
              </a:rPr>
              <a:t>(3)</a:t>
            </a:r>
          </a:p>
        </p:txBody>
      </p:sp>
      <p:sp>
        <p:nvSpPr>
          <p:cNvPr id="24" name="TextBox 23">
            <a:extLst>
              <a:ext uri="{FF2B5EF4-FFF2-40B4-BE49-F238E27FC236}">
                <a16:creationId xmlns:a16="http://schemas.microsoft.com/office/drawing/2014/main" id="{DD5F7F6E-F01E-33C2-D3EF-675983A75C9C}"/>
              </a:ext>
            </a:extLst>
          </p:cNvPr>
          <p:cNvSpPr txBox="1"/>
          <p:nvPr/>
        </p:nvSpPr>
        <p:spPr>
          <a:xfrm>
            <a:off x="5902460" y="3847293"/>
            <a:ext cx="1620571"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Entrainment Variability</a:t>
            </a:r>
          </a:p>
        </p:txBody>
      </p:sp>
      <p:sp>
        <p:nvSpPr>
          <p:cNvPr id="4" name="TextBox 3">
            <a:extLst>
              <a:ext uri="{FF2B5EF4-FFF2-40B4-BE49-F238E27FC236}">
                <a16:creationId xmlns:a16="http://schemas.microsoft.com/office/drawing/2014/main" id="{D2916B1A-6356-48A8-9765-FC6107256F44}"/>
              </a:ext>
            </a:extLst>
          </p:cNvPr>
          <p:cNvSpPr txBox="1"/>
          <p:nvPr/>
        </p:nvSpPr>
        <p:spPr>
          <a:xfrm>
            <a:off x="4732297" y="6423677"/>
            <a:ext cx="2727406" cy="369332"/>
          </a:xfrm>
          <a:prstGeom prst="rect">
            <a:avLst/>
          </a:prstGeom>
          <a:noFill/>
        </p:spPr>
        <p:txBody>
          <a:bodyPr wrap="square">
            <a:spAutoFit/>
          </a:bodyPr>
          <a:lstStyle/>
          <a:p>
            <a:pPr algn="ctr"/>
            <a:r>
              <a:rPr lang="en-US" sz="1800" dirty="0">
                <a:hlinkClick r:id="rId4"/>
              </a:rPr>
              <a:t>hiroki.nagao@whoi.edu</a:t>
            </a:r>
            <a:endParaRPr lang="en-US" dirty="0"/>
          </a:p>
        </p:txBody>
      </p:sp>
      <p:sp>
        <p:nvSpPr>
          <p:cNvPr id="13" name="Arc 12">
            <a:extLst>
              <a:ext uri="{FF2B5EF4-FFF2-40B4-BE49-F238E27FC236}">
                <a16:creationId xmlns:a16="http://schemas.microsoft.com/office/drawing/2014/main" id="{F3338BA2-30F7-DC10-324A-FE434A7116CB}"/>
              </a:ext>
            </a:extLst>
          </p:cNvPr>
          <p:cNvSpPr/>
          <p:nvPr/>
        </p:nvSpPr>
        <p:spPr>
          <a:xfrm>
            <a:off x="7430418" y="4416131"/>
            <a:ext cx="441595" cy="463454"/>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14" name="Arc 13">
            <a:extLst>
              <a:ext uri="{FF2B5EF4-FFF2-40B4-BE49-F238E27FC236}">
                <a16:creationId xmlns:a16="http://schemas.microsoft.com/office/drawing/2014/main" id="{F9376FED-6DF4-6BA5-323C-60884A3C6190}"/>
              </a:ext>
            </a:extLst>
          </p:cNvPr>
          <p:cNvSpPr/>
          <p:nvPr/>
        </p:nvSpPr>
        <p:spPr>
          <a:xfrm>
            <a:off x="7792061" y="3765446"/>
            <a:ext cx="441595" cy="463454"/>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15" name="Arc 14">
            <a:extLst>
              <a:ext uri="{FF2B5EF4-FFF2-40B4-BE49-F238E27FC236}">
                <a16:creationId xmlns:a16="http://schemas.microsoft.com/office/drawing/2014/main" id="{398DF58F-1ECA-5863-D71D-F8042A7573C4}"/>
              </a:ext>
            </a:extLst>
          </p:cNvPr>
          <p:cNvSpPr/>
          <p:nvPr/>
        </p:nvSpPr>
        <p:spPr>
          <a:xfrm>
            <a:off x="8163658" y="3114761"/>
            <a:ext cx="441595" cy="463454"/>
          </a:xfrm>
          <a:prstGeom prst="arc">
            <a:avLst>
              <a:gd name="adj1" fmla="val 16200000"/>
              <a:gd name="adj2" fmla="val 14323658"/>
            </a:avLst>
          </a:prstGeom>
          <a:noFill/>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FF0000"/>
              </a:solidFill>
            </a:endParaRPr>
          </a:p>
        </p:txBody>
      </p:sp>
      <p:sp>
        <p:nvSpPr>
          <p:cNvPr id="39" name="Rounded Rectangle 38">
            <a:extLst>
              <a:ext uri="{FF2B5EF4-FFF2-40B4-BE49-F238E27FC236}">
                <a16:creationId xmlns:a16="http://schemas.microsoft.com/office/drawing/2014/main" id="{6C05EBD6-CBEA-5CCF-1EBC-7E9E43AC436D}"/>
              </a:ext>
            </a:extLst>
          </p:cNvPr>
          <p:cNvSpPr/>
          <p:nvPr/>
        </p:nvSpPr>
        <p:spPr>
          <a:xfrm>
            <a:off x="302028" y="1268926"/>
            <a:ext cx="11587942" cy="4618577"/>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rPr>
              <a:t>Research Questions</a:t>
            </a:r>
            <a:r>
              <a:rPr lang="en-US" sz="3500" dirty="0">
                <a:solidFill>
                  <a:schemeClr val="tx1"/>
                </a:solidFill>
              </a:rPr>
              <a:t>:</a:t>
            </a:r>
          </a:p>
          <a:p>
            <a:pPr marL="514350" indent="-514350">
              <a:buFont typeface="+mj-lt"/>
              <a:buAutoNum type="arabicPeriod"/>
            </a:pPr>
            <a:r>
              <a:rPr lang="en-US" sz="3500" dirty="0">
                <a:solidFill>
                  <a:schemeClr val="tx1"/>
                </a:solidFill>
              </a:rPr>
              <a:t>Does entrainment strength vary seasonally?</a:t>
            </a:r>
          </a:p>
          <a:p>
            <a:pPr marL="514350" indent="-514350">
              <a:buFont typeface="+mj-lt"/>
              <a:buAutoNum type="arabicPeriod"/>
            </a:pPr>
            <a:r>
              <a:rPr lang="en-US" sz="3500" dirty="0">
                <a:solidFill>
                  <a:schemeClr val="tx1"/>
                </a:solidFill>
              </a:rPr>
              <a:t>What processes control seasonal variations in DSOW properties?</a:t>
            </a:r>
          </a:p>
          <a:p>
            <a:endParaRPr lang="en-US" sz="3500" dirty="0">
              <a:solidFill>
                <a:schemeClr val="tx1"/>
              </a:solidFill>
            </a:endParaRPr>
          </a:p>
          <a:p>
            <a:r>
              <a:rPr lang="en-US" sz="3500" b="1" dirty="0">
                <a:solidFill>
                  <a:schemeClr val="tx1"/>
                </a:solidFill>
              </a:rPr>
              <a:t>Approach</a:t>
            </a:r>
            <a:r>
              <a:rPr lang="en-US" sz="3500" dirty="0">
                <a:solidFill>
                  <a:schemeClr val="tx1"/>
                </a:solidFill>
              </a:rPr>
              <a:t>: </a:t>
            </a:r>
            <a:r>
              <a:rPr lang="en-US" sz="3500" kern="0" dirty="0">
                <a:solidFill>
                  <a:schemeClr val="tx1"/>
                </a:solidFill>
                <a:effectLst/>
                <a:ea typeface="Yu Mincho" panose="02020400000000000000" pitchFamily="18" charset="-128"/>
                <a:cs typeface="Times New Roman" panose="02020603050405020304" pitchFamily="18" charset="0"/>
              </a:rPr>
              <a:t>Use Price and Baringer (1994)’s model of entrainment mixing and novel dissolved oxygen measurements from OSNAP moorings.</a:t>
            </a:r>
          </a:p>
        </p:txBody>
      </p:sp>
    </p:spTree>
    <p:extLst>
      <p:ext uri="{BB962C8B-B14F-4D97-AF65-F5344CB8AC3E}">
        <p14:creationId xmlns:p14="http://schemas.microsoft.com/office/powerpoint/2010/main" val="407504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85554-F23F-3094-55AC-F2411A2CBC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DB8214-D2D5-B62B-251D-9DCFCCC5DE48}"/>
              </a:ext>
            </a:extLst>
          </p:cNvPr>
          <p:cNvSpPr>
            <a:spLocks noGrp="1"/>
          </p:cNvSpPr>
          <p:nvPr>
            <p:ph type="title"/>
          </p:nvPr>
        </p:nvSpPr>
        <p:spPr>
          <a:xfrm>
            <a:off x="0" y="0"/>
            <a:ext cx="12192000" cy="1196604"/>
          </a:xfrm>
        </p:spPr>
        <p:txBody>
          <a:bodyPr>
            <a:normAutofit/>
          </a:bodyPr>
          <a:lstStyle/>
          <a:p>
            <a:r>
              <a:rPr lang="en-US" sz="3500" b="1" dirty="0">
                <a:latin typeface="+mn-lt"/>
              </a:rPr>
              <a:t>Price and Baringer (1994)’s model simulates changes in DSOW properties in response to entrainment.</a:t>
            </a:r>
            <a:endParaRPr lang="en-US" sz="3500" dirty="0">
              <a:latin typeface="+mn-lt"/>
            </a:endParaRPr>
          </a:p>
        </p:txBody>
      </p:sp>
      <p:pic>
        <p:nvPicPr>
          <p:cNvPr id="12" name="Picture 11" descr="Diagram of a diagram of a layer of water&#10;&#10;AI-generated content may be incorrect.">
            <a:extLst>
              <a:ext uri="{FF2B5EF4-FFF2-40B4-BE49-F238E27FC236}">
                <a16:creationId xmlns:a16="http://schemas.microsoft.com/office/drawing/2014/main" id="{F4771E30-D834-EC1F-4782-FE4BA656E6F0}"/>
              </a:ext>
            </a:extLst>
          </p:cNvPr>
          <p:cNvPicPr>
            <a:picLocks noChangeAspect="1"/>
          </p:cNvPicPr>
          <p:nvPr/>
        </p:nvPicPr>
        <p:blipFill>
          <a:blip r:embed="rId3"/>
          <a:stretch>
            <a:fillRect/>
          </a:stretch>
        </p:blipFill>
        <p:spPr>
          <a:xfrm>
            <a:off x="1148872" y="1196604"/>
            <a:ext cx="9894255" cy="5208814"/>
          </a:xfrm>
          <a:prstGeom prst="rect">
            <a:avLst/>
          </a:prstGeom>
        </p:spPr>
      </p:pic>
      <p:sp>
        <p:nvSpPr>
          <p:cNvPr id="14" name="TextBox 13">
            <a:extLst>
              <a:ext uri="{FF2B5EF4-FFF2-40B4-BE49-F238E27FC236}">
                <a16:creationId xmlns:a16="http://schemas.microsoft.com/office/drawing/2014/main" id="{5F833572-2E8A-21EA-0552-49B5B3BC1579}"/>
              </a:ext>
            </a:extLst>
          </p:cNvPr>
          <p:cNvSpPr txBox="1"/>
          <p:nvPr/>
        </p:nvSpPr>
        <p:spPr>
          <a:xfrm>
            <a:off x="1148872" y="5574421"/>
            <a:ext cx="2329114" cy="830997"/>
          </a:xfrm>
          <a:prstGeom prst="rect">
            <a:avLst/>
          </a:prstGeom>
          <a:noFill/>
        </p:spPr>
        <p:txBody>
          <a:bodyPr wrap="square" rtlCol="0">
            <a:spAutoFit/>
          </a:bodyPr>
          <a:lstStyle/>
          <a:p>
            <a:r>
              <a:rPr lang="en-US" sz="2400" b="1" dirty="0"/>
              <a:t>Price and Baringer (1994)</a:t>
            </a:r>
          </a:p>
        </p:txBody>
      </p:sp>
      <p:sp>
        <p:nvSpPr>
          <p:cNvPr id="3" name="TextBox 2">
            <a:extLst>
              <a:ext uri="{FF2B5EF4-FFF2-40B4-BE49-F238E27FC236}">
                <a16:creationId xmlns:a16="http://schemas.microsoft.com/office/drawing/2014/main" id="{BDB0CC25-B889-0BA3-214A-6B38C80C865F}"/>
              </a:ext>
            </a:extLst>
          </p:cNvPr>
          <p:cNvSpPr txBox="1"/>
          <p:nvPr/>
        </p:nvSpPr>
        <p:spPr>
          <a:xfrm>
            <a:off x="4732297" y="6423677"/>
            <a:ext cx="2727406" cy="369332"/>
          </a:xfrm>
          <a:prstGeom prst="rect">
            <a:avLst/>
          </a:prstGeom>
          <a:noFill/>
        </p:spPr>
        <p:txBody>
          <a:bodyPr wrap="square">
            <a:spAutoFit/>
          </a:bodyPr>
          <a:lstStyle/>
          <a:p>
            <a:pPr algn="ctr"/>
            <a:r>
              <a:rPr lang="en-US" sz="1800" dirty="0">
                <a:hlinkClick r:id="rId4"/>
              </a:rPr>
              <a:t>hiroki.nagao@whoi.edu</a:t>
            </a:r>
            <a:endParaRPr lang="en-US" dirty="0"/>
          </a:p>
        </p:txBody>
      </p:sp>
    </p:spTree>
    <p:extLst>
      <p:ext uri="{BB962C8B-B14F-4D97-AF65-F5344CB8AC3E}">
        <p14:creationId xmlns:p14="http://schemas.microsoft.com/office/powerpoint/2010/main" val="3288357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F8DB5-C835-1926-5100-F32507259CBC}"/>
              </a:ext>
            </a:extLst>
          </p:cNvPr>
          <p:cNvSpPr>
            <a:spLocks noGrp="1"/>
          </p:cNvSpPr>
          <p:nvPr>
            <p:ph type="title"/>
          </p:nvPr>
        </p:nvSpPr>
        <p:spPr>
          <a:xfrm>
            <a:off x="0" y="0"/>
            <a:ext cx="12192000" cy="795647"/>
          </a:xfrm>
        </p:spPr>
        <p:txBody>
          <a:bodyPr>
            <a:normAutofit/>
          </a:bodyPr>
          <a:lstStyle/>
          <a:p>
            <a:r>
              <a:rPr lang="en-US" sz="3500" b="1" dirty="0">
                <a:latin typeface="+mn-lt"/>
              </a:rPr>
              <a:t>Set-up of numerical model experiments</a:t>
            </a:r>
            <a:endParaRPr lang="en-US" sz="3500" dirty="0">
              <a:latin typeface="+mn-lt"/>
            </a:endParaRPr>
          </a:p>
        </p:txBody>
      </p:sp>
      <p:sp>
        <p:nvSpPr>
          <p:cNvPr id="7" name="Rounded Rectangle 6">
            <a:extLst>
              <a:ext uri="{FF2B5EF4-FFF2-40B4-BE49-F238E27FC236}">
                <a16:creationId xmlns:a16="http://schemas.microsoft.com/office/drawing/2014/main" id="{7F268A1E-C532-9868-F874-EE4C24F1A0BE}"/>
              </a:ext>
            </a:extLst>
          </p:cNvPr>
          <p:cNvSpPr/>
          <p:nvPr/>
        </p:nvSpPr>
        <p:spPr>
          <a:xfrm>
            <a:off x="4913534" y="989418"/>
            <a:ext cx="3167785" cy="21342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600" b="1" u="sng" dirty="0"/>
              <a:t>Experiment 1</a:t>
            </a:r>
            <a:r>
              <a:rPr lang="en-US" sz="2600" b="1" dirty="0"/>
              <a:t>: Constant source waters + Seasonally varying ambient waters</a:t>
            </a:r>
          </a:p>
        </p:txBody>
      </p:sp>
      <p:sp>
        <p:nvSpPr>
          <p:cNvPr id="9" name="Rounded Rectangle 8">
            <a:extLst>
              <a:ext uri="{FF2B5EF4-FFF2-40B4-BE49-F238E27FC236}">
                <a16:creationId xmlns:a16="http://schemas.microsoft.com/office/drawing/2014/main" id="{648B9BEF-F11F-2489-9347-831074F3A9DE}"/>
              </a:ext>
            </a:extLst>
          </p:cNvPr>
          <p:cNvSpPr/>
          <p:nvPr/>
        </p:nvSpPr>
        <p:spPr>
          <a:xfrm>
            <a:off x="4908410" y="3819344"/>
            <a:ext cx="3167785" cy="22295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600" b="1" u="sng" dirty="0"/>
              <a:t>Experiment 2</a:t>
            </a:r>
            <a:r>
              <a:rPr lang="en-US" sz="2600" b="1" dirty="0"/>
              <a:t>: Seasonally varying source waters + Constant ambient waters</a:t>
            </a:r>
          </a:p>
        </p:txBody>
      </p:sp>
      <p:sp>
        <p:nvSpPr>
          <p:cNvPr id="11" name="Rounded Rectangle 10">
            <a:extLst>
              <a:ext uri="{FF2B5EF4-FFF2-40B4-BE49-F238E27FC236}">
                <a16:creationId xmlns:a16="http://schemas.microsoft.com/office/drawing/2014/main" id="{46167A18-3931-E9A1-672C-7BDAA53A5042}"/>
              </a:ext>
            </a:extLst>
          </p:cNvPr>
          <p:cNvSpPr/>
          <p:nvPr/>
        </p:nvSpPr>
        <p:spPr>
          <a:xfrm>
            <a:off x="249007" y="3719680"/>
            <a:ext cx="3268440" cy="242885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600" b="1" u="sng" dirty="0"/>
              <a:t>Seasonality in Source Waters</a:t>
            </a:r>
            <a:r>
              <a:rPr lang="en-US" sz="2600" b="1" dirty="0"/>
              <a:t>: Shipboard CTD measurements in the Denmark Strait </a:t>
            </a:r>
          </a:p>
        </p:txBody>
      </p:sp>
      <p:sp>
        <p:nvSpPr>
          <p:cNvPr id="12" name="Rounded Rectangle 11">
            <a:extLst>
              <a:ext uri="{FF2B5EF4-FFF2-40B4-BE49-F238E27FC236}">
                <a16:creationId xmlns:a16="http://schemas.microsoft.com/office/drawing/2014/main" id="{4449C2DF-3091-0865-0FC2-6AA6AE4BC783}"/>
              </a:ext>
            </a:extLst>
          </p:cNvPr>
          <p:cNvSpPr/>
          <p:nvPr/>
        </p:nvSpPr>
        <p:spPr>
          <a:xfrm>
            <a:off x="249007" y="842132"/>
            <a:ext cx="3268440" cy="242885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600" b="1" u="sng" dirty="0"/>
              <a:t>Seasonality in Ambient Waters</a:t>
            </a:r>
            <a:r>
              <a:rPr lang="en-US" sz="2600" b="1" dirty="0"/>
              <a:t>: BGC-Argo data in the northern Irminger Sea</a:t>
            </a:r>
          </a:p>
        </p:txBody>
      </p:sp>
      <p:cxnSp>
        <p:nvCxnSpPr>
          <p:cNvPr id="14" name="Straight Arrow Connector 13">
            <a:extLst>
              <a:ext uri="{FF2B5EF4-FFF2-40B4-BE49-F238E27FC236}">
                <a16:creationId xmlns:a16="http://schemas.microsoft.com/office/drawing/2014/main" id="{83576E45-ED7D-11D9-C1FF-F4BE57994F90}"/>
              </a:ext>
            </a:extLst>
          </p:cNvPr>
          <p:cNvCxnSpPr>
            <a:cxnSpLocks/>
          </p:cNvCxnSpPr>
          <p:nvPr/>
        </p:nvCxnSpPr>
        <p:spPr>
          <a:xfrm>
            <a:off x="3761010" y="2092404"/>
            <a:ext cx="90896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A568FF2-0343-1CA6-7DDD-E1D03CC06BE9}"/>
              </a:ext>
            </a:extLst>
          </p:cNvPr>
          <p:cNvCxnSpPr>
            <a:cxnSpLocks/>
          </p:cNvCxnSpPr>
          <p:nvPr/>
        </p:nvCxnSpPr>
        <p:spPr>
          <a:xfrm>
            <a:off x="8282341" y="2029716"/>
            <a:ext cx="89395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5A92C76-F3D1-4C5B-832E-1A75DCCD8CA1}"/>
              </a:ext>
            </a:extLst>
          </p:cNvPr>
          <p:cNvCxnSpPr>
            <a:cxnSpLocks/>
          </p:cNvCxnSpPr>
          <p:nvPr/>
        </p:nvCxnSpPr>
        <p:spPr>
          <a:xfrm>
            <a:off x="3777342" y="4934107"/>
            <a:ext cx="89262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F371239F-5B30-D917-F603-FCB0C40FBE17}"/>
              </a:ext>
            </a:extLst>
          </p:cNvPr>
          <p:cNvSpPr/>
          <p:nvPr/>
        </p:nvSpPr>
        <p:spPr>
          <a:xfrm>
            <a:off x="9377315" y="899417"/>
            <a:ext cx="2565678" cy="2260597"/>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2600" b="1" dirty="0"/>
              <a:t>Ambient water properties set seasonality of DSOW properties.</a:t>
            </a:r>
          </a:p>
        </p:txBody>
      </p:sp>
      <p:sp>
        <p:nvSpPr>
          <p:cNvPr id="26" name="Rounded Rectangle 25">
            <a:extLst>
              <a:ext uri="{FF2B5EF4-FFF2-40B4-BE49-F238E27FC236}">
                <a16:creationId xmlns:a16="http://schemas.microsoft.com/office/drawing/2014/main" id="{C9162B3F-E78E-841B-E8C2-01791C54662F}"/>
              </a:ext>
            </a:extLst>
          </p:cNvPr>
          <p:cNvSpPr/>
          <p:nvPr/>
        </p:nvSpPr>
        <p:spPr>
          <a:xfrm>
            <a:off x="9377315" y="3819344"/>
            <a:ext cx="2565678" cy="2229526"/>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2600" b="1" dirty="0"/>
              <a:t>Source water properties set seasonality of DSOW properties.</a:t>
            </a:r>
          </a:p>
        </p:txBody>
      </p:sp>
      <p:cxnSp>
        <p:nvCxnSpPr>
          <p:cNvPr id="27" name="Straight Arrow Connector 26">
            <a:extLst>
              <a:ext uri="{FF2B5EF4-FFF2-40B4-BE49-F238E27FC236}">
                <a16:creationId xmlns:a16="http://schemas.microsoft.com/office/drawing/2014/main" id="{188B3E6F-52D0-0D6D-0EF3-9CE2A0DF5944}"/>
              </a:ext>
            </a:extLst>
          </p:cNvPr>
          <p:cNvCxnSpPr>
            <a:cxnSpLocks/>
          </p:cNvCxnSpPr>
          <p:nvPr/>
        </p:nvCxnSpPr>
        <p:spPr>
          <a:xfrm>
            <a:off x="8279027" y="4934106"/>
            <a:ext cx="90058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216185F-09A2-3865-2DDE-033153D5EB7B}"/>
              </a:ext>
            </a:extLst>
          </p:cNvPr>
          <p:cNvSpPr txBox="1"/>
          <p:nvPr/>
        </p:nvSpPr>
        <p:spPr>
          <a:xfrm>
            <a:off x="4732297" y="6423677"/>
            <a:ext cx="2727406" cy="369332"/>
          </a:xfrm>
          <a:prstGeom prst="rect">
            <a:avLst/>
          </a:prstGeom>
          <a:noFill/>
        </p:spPr>
        <p:txBody>
          <a:bodyPr wrap="square">
            <a:spAutoFit/>
          </a:bodyPr>
          <a:lstStyle/>
          <a:p>
            <a:pPr algn="ctr"/>
            <a:r>
              <a:rPr lang="en-US" sz="1800" dirty="0">
                <a:hlinkClick r:id="rId3"/>
              </a:rPr>
              <a:t>hiroki.nagao@whoi.edu</a:t>
            </a:r>
            <a:endParaRPr lang="en-US" dirty="0"/>
          </a:p>
        </p:txBody>
      </p:sp>
    </p:spTree>
    <p:extLst>
      <p:ext uri="{BB962C8B-B14F-4D97-AF65-F5344CB8AC3E}">
        <p14:creationId xmlns:p14="http://schemas.microsoft.com/office/powerpoint/2010/main" val="268547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22"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BEB0C56-62B5-32C4-5A76-D2B5340800D5}"/>
              </a:ext>
            </a:extLst>
          </p:cNvPr>
          <p:cNvSpPr>
            <a:spLocks noGrp="1"/>
          </p:cNvSpPr>
          <p:nvPr>
            <p:ph type="title"/>
          </p:nvPr>
        </p:nvSpPr>
        <p:spPr>
          <a:xfrm>
            <a:off x="0" y="0"/>
            <a:ext cx="12192000" cy="1196604"/>
          </a:xfrm>
        </p:spPr>
        <p:txBody>
          <a:bodyPr>
            <a:normAutofit/>
          </a:bodyPr>
          <a:lstStyle/>
          <a:p>
            <a:r>
              <a:rPr lang="en-US" sz="3500" b="1" dirty="0">
                <a:latin typeface="+mn-lt"/>
              </a:rPr>
              <a:t>Seasonality in entrained water properties cannot account for the observed seasonality in DSOW properties.</a:t>
            </a:r>
            <a:endParaRPr lang="en-US" sz="3500" dirty="0">
              <a:latin typeface="+mn-lt"/>
            </a:endParaRPr>
          </a:p>
        </p:txBody>
      </p:sp>
      <p:pic>
        <p:nvPicPr>
          <p:cNvPr id="3074" name="Picture 2">
            <a:extLst>
              <a:ext uri="{FF2B5EF4-FFF2-40B4-BE49-F238E27FC236}">
                <a16:creationId xmlns:a16="http://schemas.microsoft.com/office/drawing/2014/main" id="{1A2A5175-0245-0DB4-F7A9-C4A018132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96604"/>
            <a:ext cx="8488680" cy="25311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407B6D1-B6A8-99F5-04E2-9F5C3B9704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745480"/>
            <a:ext cx="8488680" cy="2660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032D83-6F7D-7C2C-2713-5A272B5C240F}"/>
              </a:ext>
            </a:extLst>
          </p:cNvPr>
          <p:cNvSpPr txBox="1"/>
          <p:nvPr/>
        </p:nvSpPr>
        <p:spPr>
          <a:xfrm>
            <a:off x="4732297" y="6423677"/>
            <a:ext cx="2727406" cy="369332"/>
          </a:xfrm>
          <a:prstGeom prst="rect">
            <a:avLst/>
          </a:prstGeom>
          <a:noFill/>
        </p:spPr>
        <p:txBody>
          <a:bodyPr wrap="square">
            <a:spAutoFit/>
          </a:bodyPr>
          <a:lstStyle/>
          <a:p>
            <a:pPr algn="ctr"/>
            <a:r>
              <a:rPr lang="en-US" sz="1800" dirty="0">
                <a:hlinkClick r:id="rId5"/>
              </a:rPr>
              <a:t>hiroki.nagao@whoi.edu</a:t>
            </a:r>
            <a:endParaRPr lang="en-US" dirty="0"/>
          </a:p>
        </p:txBody>
      </p:sp>
    </p:spTree>
    <p:extLst>
      <p:ext uri="{BB962C8B-B14F-4D97-AF65-F5344CB8AC3E}">
        <p14:creationId xmlns:p14="http://schemas.microsoft.com/office/powerpoint/2010/main" val="1847177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79F0C9E-3D92-E9AF-E152-04F9FF78B58C}"/>
              </a:ext>
            </a:extLst>
          </p:cNvPr>
          <p:cNvSpPr>
            <a:spLocks noGrp="1"/>
          </p:cNvSpPr>
          <p:nvPr>
            <p:ph type="title"/>
          </p:nvPr>
        </p:nvSpPr>
        <p:spPr>
          <a:xfrm>
            <a:off x="1" y="0"/>
            <a:ext cx="12192000" cy="1196604"/>
          </a:xfrm>
        </p:spPr>
        <p:txBody>
          <a:bodyPr>
            <a:normAutofit/>
          </a:bodyPr>
          <a:lstStyle/>
          <a:p>
            <a:r>
              <a:rPr lang="en-US" sz="3500" b="1" dirty="0">
                <a:latin typeface="+mn-lt"/>
              </a:rPr>
              <a:t>Seasonality in source overflow salinity can account for the observed seasonality in DSOW salinity.</a:t>
            </a:r>
            <a:endParaRPr lang="en-US" sz="3500" dirty="0">
              <a:latin typeface="+mn-lt"/>
            </a:endParaRPr>
          </a:p>
        </p:txBody>
      </p:sp>
      <p:pic>
        <p:nvPicPr>
          <p:cNvPr id="4098" name="Picture 2">
            <a:extLst>
              <a:ext uri="{FF2B5EF4-FFF2-40B4-BE49-F238E27FC236}">
                <a16:creationId xmlns:a16="http://schemas.microsoft.com/office/drawing/2014/main" id="{5838BDFC-75E8-D13E-FAC0-AD431C3BB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582" y="1196604"/>
            <a:ext cx="8482598" cy="25293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BBB96F9-8147-E7FD-AA46-01A90105E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5582" y="3810403"/>
            <a:ext cx="8480836" cy="25287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FC7960-4176-10DE-1C23-02215AE38BDD}"/>
              </a:ext>
            </a:extLst>
          </p:cNvPr>
          <p:cNvSpPr txBox="1"/>
          <p:nvPr/>
        </p:nvSpPr>
        <p:spPr>
          <a:xfrm>
            <a:off x="4732297" y="6423677"/>
            <a:ext cx="2727406" cy="369332"/>
          </a:xfrm>
          <a:prstGeom prst="rect">
            <a:avLst/>
          </a:prstGeom>
          <a:noFill/>
        </p:spPr>
        <p:txBody>
          <a:bodyPr wrap="square">
            <a:spAutoFit/>
          </a:bodyPr>
          <a:lstStyle/>
          <a:p>
            <a:pPr algn="ctr"/>
            <a:r>
              <a:rPr lang="en-US" sz="1800" dirty="0">
                <a:hlinkClick r:id="rId5"/>
              </a:rPr>
              <a:t>hiroki.nagao@whoi.edu</a:t>
            </a:r>
            <a:endParaRPr lang="en-US" dirty="0"/>
          </a:p>
        </p:txBody>
      </p:sp>
    </p:spTree>
    <p:extLst>
      <p:ext uri="{BB962C8B-B14F-4D97-AF65-F5344CB8AC3E}">
        <p14:creationId xmlns:p14="http://schemas.microsoft.com/office/powerpoint/2010/main" val="175072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11333</TotalTime>
  <Words>2035</Words>
  <Application>Microsoft Macintosh PowerPoint</Application>
  <PresentationFormat>Widescreen</PresentationFormat>
  <Paragraphs>124</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Yu Mincho</vt:lpstr>
      <vt:lpstr>Arial</vt:lpstr>
      <vt:lpstr>Calibri</vt:lpstr>
      <vt:lpstr>Calibri Light</vt:lpstr>
      <vt:lpstr>Helvetica</vt:lpstr>
      <vt:lpstr>Times New Roman</vt:lpstr>
      <vt:lpstr>Office Theme</vt:lpstr>
      <vt:lpstr>Insights on entrainment from seasonal signatures in the Denmark Strait Overflow Water (DSOW) properties in the West Irminger Sea </vt:lpstr>
      <vt:lpstr>What is Denmark Strait Overflow Water (DSOW)?</vt:lpstr>
      <vt:lpstr>There is growing observational evidence for seasonal variability in DSOW properties in the Irminger Sea.</vt:lpstr>
      <vt:lpstr>Key Physical Mechanisms Controlling DSOW Properties</vt:lpstr>
      <vt:lpstr>Key Physical Mechanisms Controlling DSOW Properties</vt:lpstr>
      <vt:lpstr>Price and Baringer (1994)’s model simulates changes in DSOW properties in response to entrainment.</vt:lpstr>
      <vt:lpstr>Set-up of numerical model experiments</vt:lpstr>
      <vt:lpstr>Seasonality in entrained water properties cannot account for the observed seasonality in DSOW properties.</vt:lpstr>
      <vt:lpstr>Seasonality in source overflow salinity can account for the observed seasonality in DSOW salinity.</vt:lpstr>
      <vt:lpstr>We estimate that a seasonality of 5 μmol kg-1 in the source overflow oxygen can account for the observed seasonality in DSOW oxygen.</vt:lpstr>
      <vt:lpstr>Summary and Conclusions</vt:lpstr>
      <vt:lpstr>Summary and 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Hiroki Nagao</dc:creator>
  <cp:lastModifiedBy>Hiroki Nagao</cp:lastModifiedBy>
  <cp:revision>2400</cp:revision>
  <dcterms:created xsi:type="dcterms:W3CDTF">2023-10-18T14:02:59Z</dcterms:created>
  <dcterms:modified xsi:type="dcterms:W3CDTF">2025-04-26T14:50:24Z</dcterms:modified>
</cp:coreProperties>
</file>