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147" r:id="rId2"/>
    <p:sldId id="484" r:id="rId3"/>
    <p:sldId id="358" r:id="rId4"/>
    <p:sldId id="4149" r:id="rId5"/>
    <p:sldId id="2330" r:id="rId6"/>
    <p:sldId id="4148" r:id="rId7"/>
    <p:sldId id="366" r:id="rId8"/>
    <p:sldId id="4170" r:id="rId9"/>
    <p:sldId id="4158" r:id="rId10"/>
    <p:sldId id="2341" r:id="rId11"/>
    <p:sldId id="4150" r:id="rId12"/>
    <p:sldId id="256" r:id="rId13"/>
    <p:sldId id="4163" r:id="rId14"/>
    <p:sldId id="258" r:id="rId15"/>
    <p:sldId id="257" r:id="rId16"/>
    <p:sldId id="268" r:id="rId17"/>
    <p:sldId id="271" r:id="rId18"/>
    <p:sldId id="4164" r:id="rId19"/>
    <p:sldId id="4169" r:id="rId20"/>
    <p:sldId id="4161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ror Gafurov" initials="AG" lastIdx="1" clrIdx="0">
    <p:extLst>
      <p:ext uri="{19B8F6BF-5375-455C-9EA6-DF929625EA0E}">
        <p15:presenceInfo xmlns:p15="http://schemas.microsoft.com/office/powerpoint/2012/main" userId="Abror Gafur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 autoAdjust="0"/>
    <p:restoredTop sz="86369" autoAdjust="0"/>
  </p:normalViewPr>
  <p:slideViewPr>
    <p:cSldViewPr snapToGrid="0">
      <p:cViewPr varScale="1">
        <p:scale>
          <a:sx n="60" d="100"/>
          <a:sy n="60" d="100"/>
        </p:scale>
        <p:origin x="76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D2B18-6DBB-4989-B0CD-304F96B2EA2C}" type="datetimeFigureOut">
              <a:rPr lang="en-US" smtClean="0"/>
              <a:t>4/30/2025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52897-FBD5-4955-AFB0-9FA3C18F27F7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1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52897-FBD5-4955-AFB0-9FA3C18F27F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751801-2074-4C05-84C0-A5753E62563A}" type="datetime1">
              <a:rPr lang="en-US" smtClean="0"/>
              <a:t>4/30/2025</a:t>
            </a:fld>
            <a:endParaRPr lang="en-US" dirty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646CF2-AE0D-47E9-BAF3-9E1DD69B0A30}" type="slidenum">
              <a:r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006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483631-8C05-42D5-89A5-C4C08F5A4456}" type="datetime1">
              <a:rPr lang="en-US" smtClean="0"/>
              <a:t>4/30/2025</a:t>
            </a:fld>
            <a:endParaRPr lang="en-US" dirty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D85484-7174-41F1-B1F5-EE406B04092D}" type="slidenum">
              <a:r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2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861E3B-01D8-4FEE-98C7-08178AF2E519}" type="datetime1">
              <a:rPr lang="en-US" smtClean="0"/>
              <a:t>4/30/2025</a:t>
            </a:fld>
            <a:endParaRPr lang="en-US" dirty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B7DB39-57A9-416E-AD09-90432E0705E6}" type="slidenum">
              <a:r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99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D39064-C2C1-4207-A243-92256A643181}" type="datetime1">
              <a:rPr lang="en-US" smtClean="0"/>
              <a:t>4/30/2025</a:t>
            </a:fld>
            <a:endParaRPr lang="en-US" dirty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FCF8D6-60E9-47C1-A770-F0C486A173C4}" type="slidenum">
              <a:r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1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50289A-6212-411D-A937-D27EFEFE8C33}" type="datetime1">
              <a:rPr lang="en-US" smtClean="0"/>
              <a:t>4/30/2025</a:t>
            </a:fld>
            <a:endParaRPr lang="en-US" dirty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DE60B0-D739-4248-8675-209356B74215}" type="slidenum">
              <a:r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46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8DCB17-D896-43EA-A575-23CF81A3C57C}" type="datetime1">
              <a:rPr lang="en-US" smtClean="0"/>
              <a:t>4/30/2025</a:t>
            </a:fld>
            <a:endParaRPr lang="en-US" dirty="0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0876B6-2CAD-419E-900C-29F486F1EDA2}" type="slidenum">
              <a:r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47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6E0431-3EE8-413E-967F-4536814302BA}" type="datetime1">
              <a:rPr lang="en-US" smtClean="0"/>
              <a:t>4/30/2025</a:t>
            </a:fld>
            <a:endParaRPr lang="en-US" dirty="0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D41A73-90C9-40B0-930A-7C0F4795D177}" type="slidenum">
              <a:r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3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A4138B-C9D9-454A-B17A-E35988BBB47E}" type="datetime1">
              <a:rPr lang="en-US" smtClean="0"/>
              <a:t>4/30/2025</a:t>
            </a:fld>
            <a:endParaRPr lang="en-US" dirty="0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398433-B2B3-4C37-84A0-FD69C787CAF0}" type="slidenum">
              <a:r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9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BC6749-CF6F-4D04-B229-96609021C58E}" type="datetime1">
              <a:rPr lang="en-US" smtClean="0"/>
              <a:t>4/30/2025</a:t>
            </a:fld>
            <a:endParaRPr lang="en-US" dirty="0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693013-22B1-4137-BA33-4D80EA224380}" type="slidenum">
              <a:r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39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F3584D-5C6A-45D6-88A0-384379788B8E}" type="datetime1">
              <a:rPr lang="en-US" smtClean="0"/>
              <a:t>4/30/2025</a:t>
            </a:fld>
            <a:endParaRPr lang="en-US" dirty="0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AD3415-841F-45FA-9FE3-4C6FA5CC4544}" type="slidenum">
              <a:r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09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6D051B-E77E-468D-85FA-CD8CF2B6D5C0}" type="datetime1">
              <a:rPr lang="en-US" smtClean="0"/>
              <a:t>4/30/2025</a:t>
            </a:fld>
            <a:endParaRPr lang="en-US" dirty="0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DEF548-C7CF-4EE4-8B3B-0CB14B1AE899}" type="slidenum">
              <a:r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9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28773CC-9BDE-414F-A0E4-E0E9F882B24D}" type="datetime1">
              <a:rPr lang="en-US" smtClean="0"/>
              <a:t>4/30/2025</a:t>
            </a:fld>
            <a:endParaRPr lang="en-US" dirty="0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C0B25EA-DE26-4BC8-84AE-5334DACB9C19}" type="slidenum">
              <a:r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dsnow.online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emf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E82DAB0-7D33-4D04-A502-5A7115296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80" y="199268"/>
            <a:ext cx="2854395" cy="48845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6D364DE-2C2C-4D3E-9CD8-53EBAF149CD9}"/>
              </a:ext>
            </a:extLst>
          </p:cNvPr>
          <p:cNvSpPr txBox="1"/>
          <p:nvPr/>
        </p:nvSpPr>
        <p:spPr>
          <a:xfrm>
            <a:off x="2973575" y="3934890"/>
            <a:ext cx="6243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Dr. Abror Gafurov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D857460-F37B-4B53-82D6-0D34D4AF1DA6}"/>
              </a:ext>
            </a:extLst>
          </p:cNvPr>
          <p:cNvSpPr txBox="1"/>
          <p:nvPr/>
        </p:nvSpPr>
        <p:spPr>
          <a:xfrm>
            <a:off x="1082599" y="4990018"/>
            <a:ext cx="1059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Astrid Krahn,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Anesa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Sasivarevic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Adkham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Mamaraimov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, Friedrich Busch,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Akmal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Gafurov,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Jakhongir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Kayumbaev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Nurilloh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Abdurasulov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, Olga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Kalashnikova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, Jafar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Niyazov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Tursyn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Tillakarim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Jakhongir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Makhmudov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, Elena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Grigoreva</a:t>
            </a:r>
            <a:endParaRPr lang="de-DE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9F0A801E-30CF-406D-800D-C4248E7316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15200" r="42769" b="50822"/>
          <a:stretch/>
        </p:blipFill>
        <p:spPr>
          <a:xfrm>
            <a:off x="9308479" y="145182"/>
            <a:ext cx="2822494" cy="51352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AEFEE40-0B3A-44D2-9A01-2A2A7BC6C6DB}"/>
              </a:ext>
            </a:extLst>
          </p:cNvPr>
          <p:cNvSpPr txBox="1"/>
          <p:nvPr/>
        </p:nvSpPr>
        <p:spPr>
          <a:xfrm>
            <a:off x="626546" y="1485782"/>
            <a:ext cx="115044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err="1">
                <a:solidFill>
                  <a:schemeClr val="accent1">
                    <a:lumMod val="50000"/>
                  </a:schemeClr>
                </a:solidFill>
              </a:rPr>
              <a:t>Cryosphere</a:t>
            </a: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50000"/>
                  </a:schemeClr>
                </a:solidFill>
              </a:rPr>
              <a:t>monitoring</a:t>
            </a: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de-DE" sz="3600" b="1" dirty="0" err="1">
                <a:solidFill>
                  <a:schemeClr val="accent1">
                    <a:lumMod val="50000"/>
                  </a:schemeClr>
                </a:solidFill>
              </a:rPr>
              <a:t>modeling</a:t>
            </a: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 in Central Asia: </a:t>
            </a:r>
            <a:r>
              <a:rPr lang="de-DE" sz="3600" b="1" dirty="0" err="1">
                <a:solidFill>
                  <a:schemeClr val="accent1">
                    <a:lumMod val="50000"/>
                  </a:schemeClr>
                </a:solidFill>
              </a:rPr>
              <a:t>integrating</a:t>
            </a: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 in-situ </a:t>
            </a:r>
            <a:r>
              <a:rPr lang="de-DE" sz="3600" b="1" dirty="0" err="1">
                <a:solidFill>
                  <a:schemeClr val="accent1">
                    <a:lumMod val="50000"/>
                  </a:schemeClr>
                </a:solidFill>
              </a:rPr>
              <a:t>observations</a:t>
            </a: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, remote </a:t>
            </a:r>
            <a:r>
              <a:rPr lang="de-DE" sz="3600" b="1" dirty="0" err="1">
                <a:solidFill>
                  <a:schemeClr val="accent1">
                    <a:lumMod val="50000"/>
                  </a:schemeClr>
                </a:solidFill>
              </a:rPr>
              <a:t>sensing</a:t>
            </a: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de-DE" sz="3600" b="1" dirty="0" err="1">
                <a:solidFill>
                  <a:schemeClr val="accent1">
                    <a:lumMod val="50000"/>
                  </a:schemeClr>
                </a:solidFill>
              </a:rPr>
              <a:t>community</a:t>
            </a: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50000"/>
                  </a:schemeClr>
                </a:solidFill>
              </a:rPr>
              <a:t>driven</a:t>
            </a: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50000"/>
                  </a:schemeClr>
                </a:solidFill>
              </a:rPr>
              <a:t>approaches</a:t>
            </a:r>
            <a:endParaRPr lang="de-DE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84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99C7F-62A0-4BF4-AB28-5E12D1F89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788" y="1300327"/>
            <a:ext cx="6062423" cy="860068"/>
          </a:xfrm>
        </p:spPr>
        <p:txBody>
          <a:bodyPr/>
          <a:lstStyle/>
          <a:p>
            <a:pPr algn="ctr"/>
            <a:r>
              <a:rPr lang="de-DE" sz="4400" b="1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www.modsnow.online</a:t>
            </a:r>
            <a:endParaRPr lang="de-DE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512215-BF32-4F05-A677-ED2B95F99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714" y="2889321"/>
            <a:ext cx="3616569" cy="361656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EF43E65-5FD7-409A-A729-20483CBE707A}"/>
              </a:ext>
            </a:extLst>
          </p:cNvPr>
          <p:cNvSpPr txBox="1"/>
          <p:nvPr/>
        </p:nvSpPr>
        <p:spPr>
          <a:xfrm>
            <a:off x="9127211" y="5756456"/>
            <a:ext cx="2809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accent1">
                    <a:lumMod val="50000"/>
                  </a:schemeClr>
                </a:solidFill>
              </a:rPr>
              <a:t>Free </a:t>
            </a:r>
            <a:r>
              <a:rPr lang="de-DE" sz="3200" dirty="0" err="1">
                <a:solidFill>
                  <a:schemeClr val="accent1">
                    <a:lumMod val="50000"/>
                  </a:schemeClr>
                </a:solidFill>
              </a:rPr>
              <a:t>access</a:t>
            </a:r>
            <a:endParaRPr lang="de-DE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6445D9-EA53-4544-A5E7-8EB611ECFA97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8FCF8D6-60E9-47C1-A770-F0C486A173C4}" type="slidenum">
              <a:rPr lang="de-DE" smtClean="0"/>
              <a:t>11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B32DDC8-8D73-4C0A-B91F-44AC8F230E29}"/>
              </a:ext>
            </a:extLst>
          </p:cNvPr>
          <p:cNvSpPr txBox="1"/>
          <p:nvPr/>
        </p:nvSpPr>
        <p:spPr>
          <a:xfrm>
            <a:off x="640082" y="6402127"/>
            <a:ext cx="11151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World Day </a:t>
            </a:r>
            <a:r>
              <a:rPr lang="de-DE" sz="1400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 Glacier 2025: Side Event „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A vanishing mountain cryosphere and its importance to the water cycle under climate change</a:t>
            </a: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“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992FE5A-BB05-4CD3-816E-144689B6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9" y="777738"/>
            <a:ext cx="11906862" cy="53025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C8058D9-B096-44B2-998F-693038F05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19" y="749162"/>
            <a:ext cx="11894161" cy="535967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F75D633-C6C3-469E-8E65-A755BAF85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96" y="768213"/>
            <a:ext cx="11837008" cy="532157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FDF4B3F-1A74-42D0-BF8B-B117073BB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2" y="749162"/>
            <a:ext cx="11964015" cy="535967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A768223-0464-4E00-AB38-9CF752097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45" y="752337"/>
            <a:ext cx="11875110" cy="535332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FED0CFF-4FBF-43F3-B80F-CEDA04F323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88" y="180336"/>
            <a:ext cx="2854395" cy="4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2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B477-3700-8323-CF09-D9029817B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0742" y="728673"/>
            <a:ext cx="4171994" cy="2251569"/>
          </a:xfrm>
        </p:spPr>
        <p:txBody>
          <a:bodyPr>
            <a:normAutofit/>
          </a:bodyPr>
          <a:lstStyle/>
          <a:p>
            <a:r>
              <a:rPr lang="en-US" dirty="0"/>
              <a:t>Snow Depth Observation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F7929-E4FC-C7E9-C93C-4E3058815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3134" y="3877759"/>
            <a:ext cx="3261131" cy="2328526"/>
          </a:xfrm>
        </p:spPr>
        <p:txBody>
          <a:bodyPr>
            <a:noAutofit/>
          </a:bodyPr>
          <a:lstStyle/>
          <a:p>
            <a:r>
              <a:rPr lang="en-US" b="1" dirty="0"/>
              <a:t>(with a community help)</a:t>
            </a:r>
          </a:p>
          <a:p>
            <a:r>
              <a:rPr lang="en-US" dirty="0"/>
              <a:t>Uzbekistan, Kyrgyzstan, Tajikistan</a:t>
            </a:r>
          </a:p>
          <a:p>
            <a:endParaRPr lang="en-US" dirty="0"/>
          </a:p>
        </p:txBody>
      </p:sp>
      <p:pic>
        <p:nvPicPr>
          <p:cNvPr id="5" name="Picture 4" descr="A fence in the snow&#10;&#10;Description automatically generated">
            <a:extLst>
              <a:ext uri="{FF2B5EF4-FFF2-40B4-BE49-F238E27FC236}">
                <a16:creationId xmlns:a16="http://schemas.microsoft.com/office/drawing/2014/main" id="{62C18420-8CC9-31B7-B097-9BE05D03E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1" r="1" b="1840"/>
          <a:stretch/>
        </p:blipFill>
        <p:spPr>
          <a:xfrm>
            <a:off x="997735" y="556118"/>
            <a:ext cx="5498553" cy="56327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5DFEF8-22F3-148B-B1BC-C6CC39FC50C2}"/>
              </a:ext>
            </a:extLst>
          </p:cNvPr>
          <p:cNvSpPr/>
          <p:nvPr/>
        </p:nvSpPr>
        <p:spPr>
          <a:xfrm>
            <a:off x="7581633" y="470644"/>
            <a:ext cx="30327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New Approach</a:t>
            </a:r>
          </a:p>
        </p:txBody>
      </p:sp>
      <p:pic>
        <p:nvPicPr>
          <p:cNvPr id="7" name="Graphic 6" descr="Lights On with solid fill">
            <a:extLst>
              <a:ext uri="{FF2B5EF4-FFF2-40B4-BE49-F238E27FC236}">
                <a16:creationId xmlns:a16="http://schemas.microsoft.com/office/drawing/2014/main" id="{F3C63EE0-8F51-B240-9780-10099A995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25295" y="436286"/>
            <a:ext cx="584775" cy="584775"/>
          </a:xfrm>
          <a:prstGeom prst="rect">
            <a:avLst/>
          </a:prstGeom>
        </p:spPr>
      </p:pic>
      <p:pic>
        <p:nvPicPr>
          <p:cNvPr id="8" name="Picture 7" descr="A person in a blue coat and hat pointing at a pole in the snow&#10;&#10;Description automatically generated">
            <a:extLst>
              <a:ext uri="{FF2B5EF4-FFF2-40B4-BE49-F238E27FC236}">
                <a16:creationId xmlns:a16="http://schemas.microsoft.com/office/drawing/2014/main" id="{EBDC84FF-8342-0507-73E3-A0ABF1B8AF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"/>
          <a:stretch/>
        </p:blipFill>
        <p:spPr>
          <a:xfrm>
            <a:off x="4789935" y="2980242"/>
            <a:ext cx="1748499" cy="3148729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F317BD2-E536-45FA-88E3-2D9DCA11B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1874" y="6206285"/>
            <a:ext cx="2854395" cy="4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48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290D5-4E7D-432D-BEEE-753C75131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20" y="918386"/>
            <a:ext cx="5079124" cy="772192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accent1">
                    <a:lumMod val="50000"/>
                  </a:schemeClr>
                </a:solidFill>
              </a:rPr>
              <a:t>Data </a:t>
            </a:r>
            <a:r>
              <a:rPr lang="de-DE" sz="4000" b="1" dirty="0" err="1">
                <a:solidFill>
                  <a:schemeClr val="accent1">
                    <a:lumMod val="50000"/>
                  </a:schemeClr>
                </a:solidFill>
              </a:rPr>
              <a:t>sharing</a:t>
            </a:r>
            <a:r>
              <a:rPr lang="de-DE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accent1">
                    <a:lumMod val="50000"/>
                  </a:schemeClr>
                </a:solidFill>
              </a:rPr>
              <a:t>platform</a:t>
            </a:r>
            <a:endParaRPr lang="de-DE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977AC8-E6D4-416D-9038-79D90AE11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80" y="2006379"/>
            <a:ext cx="4658709" cy="4351338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Created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dedicated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telegram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bot</a:t>
            </a:r>
          </a:p>
          <a:p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Support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environmental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bloggers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invite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volunteers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Motivate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participants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/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volunteers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state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art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snow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cover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situation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in Central Asia</a:t>
            </a:r>
          </a:p>
          <a:p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3C1BC74-C472-462F-AA6C-4CA5CE171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698" y="161600"/>
            <a:ext cx="2991004" cy="63312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7ED7781-C946-4639-BAD2-537272B86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834" y="161600"/>
            <a:ext cx="2923268" cy="6331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808185-4AB8-4B75-BD13-A751C4378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8" y="180336"/>
            <a:ext cx="2854395" cy="4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08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B980-B32B-ECF1-705E-2A84779F0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/>
              <a:t>Process of snow 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A12CA-ED54-5A8F-A069-3C1691209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40" y="2003669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Identification of location though smartphone location identifier </a:t>
            </a:r>
          </a:p>
          <a:p>
            <a:r>
              <a:rPr lang="en-US" dirty="0"/>
              <a:t>Measuring snow depth</a:t>
            </a:r>
          </a:p>
          <a:p>
            <a:r>
              <a:rPr lang="en-US" dirty="0"/>
              <a:t>Taking a picture </a:t>
            </a:r>
          </a:p>
          <a:p>
            <a:r>
              <a:rPr lang="en-US" dirty="0"/>
              <a:t>Sending to dedicated channel</a:t>
            </a:r>
          </a:p>
        </p:txBody>
      </p:sp>
      <p:pic>
        <p:nvPicPr>
          <p:cNvPr id="14" name="Picture 13" descr="A screenshot of a phone&#10;&#10;Description automatically generated">
            <a:extLst>
              <a:ext uri="{FF2B5EF4-FFF2-40B4-BE49-F238E27FC236}">
                <a16:creationId xmlns:a16="http://schemas.microsoft.com/office/drawing/2014/main" id="{74FB541D-299F-5677-7C5F-ADFE6FA09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24" y="587829"/>
            <a:ext cx="2994829" cy="532414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32B89C-8033-75A1-7D36-3C69E9CE91B1}"/>
              </a:ext>
            </a:extLst>
          </p:cNvPr>
          <p:cNvCxnSpPr>
            <a:cxnSpLocks/>
          </p:cNvCxnSpPr>
          <p:nvPr/>
        </p:nvCxnSpPr>
        <p:spPr>
          <a:xfrm>
            <a:off x="3926238" y="2958554"/>
            <a:ext cx="1933574" cy="9661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2860FFE4-B6C6-4ADD-985D-339815C52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010" y="1313631"/>
            <a:ext cx="2585066" cy="34467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BFB2E60-618C-4949-85EC-5625C50DB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79" y="6103209"/>
            <a:ext cx="2854395" cy="4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2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A478D-632C-0F88-911B-9361DC2F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14" y="4075210"/>
            <a:ext cx="3861960" cy="1905232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b="1" dirty="0"/>
              <a:t>Methodology</a:t>
            </a:r>
          </a:p>
        </p:txBody>
      </p:sp>
      <p:pic>
        <p:nvPicPr>
          <p:cNvPr id="13" name="Picture 12" descr="A metal ruler in the snow&#10;&#10;Description automatically generated">
            <a:extLst>
              <a:ext uri="{FF2B5EF4-FFF2-40B4-BE49-F238E27FC236}">
                <a16:creationId xmlns:a16="http://schemas.microsoft.com/office/drawing/2014/main" id="{56B085B4-97F1-A68E-FF76-65747B6AFE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2959"/>
          <a:stretch/>
        </p:blipFill>
        <p:spPr>
          <a:xfrm>
            <a:off x="838200" y="364143"/>
            <a:ext cx="3335789" cy="3426462"/>
          </a:xfrm>
          <a:prstGeom prst="rect">
            <a:avLst/>
          </a:prstGeom>
        </p:spPr>
      </p:pic>
      <p:pic>
        <p:nvPicPr>
          <p:cNvPr id="9" name="Picture 8" descr="A person in an orange vest kneeling in the snow&#10;&#10;Description automatically generated">
            <a:extLst>
              <a:ext uri="{FF2B5EF4-FFF2-40B4-BE49-F238E27FC236}">
                <a16:creationId xmlns:a16="http://schemas.microsoft.com/office/drawing/2014/main" id="{C84AEC74-0890-5674-5C80-A0631C9A25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0" r="1" b="20572"/>
          <a:stretch/>
        </p:blipFill>
        <p:spPr>
          <a:xfrm>
            <a:off x="4466396" y="364142"/>
            <a:ext cx="3336953" cy="3426462"/>
          </a:xfrm>
          <a:prstGeom prst="rect">
            <a:avLst/>
          </a:prstGeom>
        </p:spPr>
      </p:pic>
      <p:pic>
        <p:nvPicPr>
          <p:cNvPr id="5" name="Picture 4" descr="A person in a reflective vest shoveling snow&#10;&#10;Description automatically generated">
            <a:extLst>
              <a:ext uri="{FF2B5EF4-FFF2-40B4-BE49-F238E27FC236}">
                <a16:creationId xmlns:a16="http://schemas.microsoft.com/office/drawing/2014/main" id="{76D1408B-74F6-33C3-CD32-AA349CC85C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r="14463" b="4"/>
          <a:stretch/>
        </p:blipFill>
        <p:spPr>
          <a:xfrm>
            <a:off x="8095756" y="364142"/>
            <a:ext cx="3336953" cy="34264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3779D-FBD5-F4F9-681B-6E0157B3E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719" y="4495568"/>
            <a:ext cx="6586915" cy="1905232"/>
          </a:xfrm>
        </p:spPr>
        <p:txBody>
          <a:bodyPr anchor="ctr">
            <a:no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Snow Depth measurement every 5 days</a:t>
            </a:r>
          </a:p>
          <a:p>
            <a:r>
              <a:rPr lang="en-US" sz="2400" dirty="0"/>
              <a:t>Measurement tool: a ruler (cm)</a:t>
            </a:r>
          </a:p>
          <a:p>
            <a:r>
              <a:rPr lang="en-US" sz="2400" dirty="0"/>
              <a:t>Participants: Volunteers </a:t>
            </a:r>
          </a:p>
          <a:p>
            <a:r>
              <a:rPr lang="en-US" sz="2400" dirty="0"/>
              <a:t>Record of location and data sharing via (Telegram) messenger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06F4D3A-E6C7-4362-95A0-D3B004726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55" y="6265048"/>
            <a:ext cx="2854395" cy="4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59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easuring stick in the snow&#10;&#10;Description automatically generated">
            <a:extLst>
              <a:ext uri="{FF2B5EF4-FFF2-40B4-BE49-F238E27FC236}">
                <a16:creationId xmlns:a16="http://schemas.microsoft.com/office/drawing/2014/main" id="{E164DBBD-81FE-751C-0FA5-5EA07F46A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0"/>
          <a:stretch/>
        </p:blipFill>
        <p:spPr>
          <a:xfrm>
            <a:off x="550865" y="1706873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8" name="Picture 7" descr="A person standing in the snow&#10;&#10;Description automatically generated">
            <a:extLst>
              <a:ext uri="{FF2B5EF4-FFF2-40B4-BE49-F238E27FC236}">
                <a16:creationId xmlns:a16="http://schemas.microsoft.com/office/drawing/2014/main" id="{5DFC802A-79C8-EF32-AEAB-60A33F86CC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0"/>
          <a:stretch/>
        </p:blipFill>
        <p:spPr>
          <a:xfrm>
            <a:off x="3400470" y="1692035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0" name="Picture 9" descr="A person in a blue coat and hat pointing at a pole in the snow&#10;&#10;Description automatically generated">
            <a:extLst>
              <a:ext uri="{FF2B5EF4-FFF2-40B4-BE49-F238E27FC236}">
                <a16:creationId xmlns:a16="http://schemas.microsoft.com/office/drawing/2014/main" id="{60A0657C-91F6-2ECB-7436-A1ACAAB58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"/>
          <a:stretch/>
        </p:blipFill>
        <p:spPr>
          <a:xfrm>
            <a:off x="6250075" y="1692035"/>
            <a:ext cx="26388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1" name="Picture 10" descr="A path in the snow&#10;&#10;Description automatically generated">
            <a:extLst>
              <a:ext uri="{FF2B5EF4-FFF2-40B4-BE49-F238E27FC236}">
                <a16:creationId xmlns:a16="http://schemas.microsoft.com/office/drawing/2014/main" id="{5FAC2778-C61F-B91A-B4FE-54DBEB3B3F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5" r="16285" b="-4"/>
          <a:stretch/>
        </p:blipFill>
        <p:spPr>
          <a:xfrm>
            <a:off x="9066704" y="1692648"/>
            <a:ext cx="2638800" cy="4751387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D0CCC7F-1133-1E5E-E884-4255E004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842" y="413965"/>
            <a:ext cx="5550122" cy="864922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Measurement examples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9DF76E2-99D6-4FF0-86D0-7B4F37594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88" y="180336"/>
            <a:ext cx="2854395" cy="4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0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in a yellow vest and boots standing in the snow&#10;&#10;Description automatically generated">
            <a:extLst>
              <a:ext uri="{FF2B5EF4-FFF2-40B4-BE49-F238E27FC236}">
                <a16:creationId xmlns:a16="http://schemas.microsoft.com/office/drawing/2014/main" id="{6148D6E0-6BC4-CEC1-C0F2-CDC81B17C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7" r="-2" b="33426"/>
          <a:stretch/>
        </p:blipFill>
        <p:spPr>
          <a:xfrm>
            <a:off x="152383" y="2334167"/>
            <a:ext cx="2827865" cy="3731891"/>
          </a:xfrm>
          <a:prstGeom prst="rect">
            <a:avLst/>
          </a:prstGeom>
        </p:spPr>
      </p:pic>
      <p:pic>
        <p:nvPicPr>
          <p:cNvPr id="9" name="Picture 8" descr="A person digging in the snow&#10;&#10;Description automatically generated">
            <a:extLst>
              <a:ext uri="{FF2B5EF4-FFF2-40B4-BE49-F238E27FC236}">
                <a16:creationId xmlns:a16="http://schemas.microsoft.com/office/drawing/2014/main" id="{1871C61C-3B3B-0273-8E26-9C22BF871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r="-2" b="-2"/>
          <a:stretch/>
        </p:blipFill>
        <p:spPr>
          <a:xfrm>
            <a:off x="3123380" y="2334166"/>
            <a:ext cx="2827865" cy="3731891"/>
          </a:xfrm>
          <a:prstGeom prst="rect">
            <a:avLst/>
          </a:prstGeom>
        </p:spPr>
      </p:pic>
      <p:pic>
        <p:nvPicPr>
          <p:cNvPr id="13" name="Picture 12" descr="A group of people digging in the snow&#10;&#10;Description automatically generated">
            <a:extLst>
              <a:ext uri="{FF2B5EF4-FFF2-40B4-BE49-F238E27FC236}">
                <a16:creationId xmlns:a16="http://schemas.microsoft.com/office/drawing/2014/main" id="{5CF35D87-027D-5258-4E2E-D80CEDA84D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95"/>
          <a:stretch/>
        </p:blipFill>
        <p:spPr>
          <a:xfrm>
            <a:off x="6156684" y="2334165"/>
            <a:ext cx="2827865" cy="3731891"/>
          </a:xfrm>
          <a:prstGeom prst="rect">
            <a:avLst/>
          </a:prstGeom>
        </p:spPr>
      </p:pic>
      <p:pic>
        <p:nvPicPr>
          <p:cNvPr id="17" name="Picture 16" descr="A person bending over in the snow&#10;&#10;Description automatically generated">
            <a:extLst>
              <a:ext uri="{FF2B5EF4-FFF2-40B4-BE49-F238E27FC236}">
                <a16:creationId xmlns:a16="http://schemas.microsoft.com/office/drawing/2014/main" id="{FF6933EF-2517-3C38-DB65-F38A1DD980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5766"/>
          <a:stretch/>
        </p:blipFill>
        <p:spPr>
          <a:xfrm>
            <a:off x="9136932" y="2334164"/>
            <a:ext cx="2827865" cy="373189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4C80756-CCCF-467C-BF1F-EE1FBDA79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555" y="400352"/>
            <a:ext cx="5550122" cy="1325797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Measurement examples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D2124C8-4487-4CE4-9C86-F6B9541F2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88" y="180336"/>
            <a:ext cx="2854395" cy="4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22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0C12509-ED64-4F10-A0DA-13A0FF820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265" y="3528786"/>
            <a:ext cx="2350068" cy="32449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95099A0-9643-4E4B-9051-68DD2EFAF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050" y="3784124"/>
            <a:ext cx="2117123" cy="281111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78BD4C6-3A94-4C6E-B578-A3F734457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425" y="3570406"/>
            <a:ext cx="2179164" cy="298090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A7B1721-7F04-4F46-B20E-1AB942AF4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612" y="262758"/>
            <a:ext cx="3748157" cy="281111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7C6FD95-F9AB-4AB7-B604-B2028E18D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25" y="3225511"/>
            <a:ext cx="2539130" cy="338550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6BE05EF-552D-4E16-AE62-A860195A0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02" y="617282"/>
            <a:ext cx="4184669" cy="235714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6EC5C89-1121-4CF0-9711-5F8C4BE8E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333" y="131379"/>
            <a:ext cx="2557078" cy="307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53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8E66802-4999-4B5B-AE17-E0A148D78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04" y="1105222"/>
            <a:ext cx="5945924" cy="51628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0354F21-EFFA-454F-A80C-972EBDA649B7}"/>
              </a:ext>
            </a:extLst>
          </p:cNvPr>
          <p:cNvSpPr txBox="1"/>
          <p:nvPr/>
        </p:nvSpPr>
        <p:spPr>
          <a:xfrm>
            <a:off x="3376610" y="180336"/>
            <a:ext cx="7420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Data </a:t>
            </a:r>
            <a:r>
              <a:rPr lang="de-DE" sz="3200" dirty="0" err="1">
                <a:solidFill>
                  <a:schemeClr val="accent5">
                    <a:lumMod val="50000"/>
                  </a:schemeClr>
                </a:solidFill>
              </a:rPr>
              <a:t>processing</a:t>
            </a:r>
            <a:r>
              <a:rPr lang="de-DE" sz="3200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de-DE" sz="3200" dirty="0" err="1">
                <a:solidFill>
                  <a:schemeClr val="accent5">
                    <a:lumMod val="50000"/>
                  </a:schemeClr>
                </a:solidFill>
              </a:rPr>
              <a:t>archiving</a:t>
            </a:r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3F5C7E4-9C60-4E24-A4C9-74A1364A8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352" y="1105222"/>
            <a:ext cx="2595124" cy="49516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07E510D-AF29-440D-85A5-86039D5E5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041" y="1264161"/>
            <a:ext cx="2606497" cy="46337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2744E9A-8C9F-4B91-B7DF-D8CBDD815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88" y="180336"/>
            <a:ext cx="2854395" cy="45761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855E7EF-564E-47B6-A655-B8545445DDCB}"/>
              </a:ext>
            </a:extLst>
          </p:cNvPr>
          <p:cNvSpPr txBox="1"/>
          <p:nvPr/>
        </p:nvSpPr>
        <p:spPr>
          <a:xfrm>
            <a:off x="6985591" y="6371256"/>
            <a:ext cx="534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Gafurov et al., in </a:t>
            </a:r>
            <a:r>
              <a:rPr lang="de-DE" dirty="0" err="1"/>
              <a:t>prep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0893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75867875-716E-4046-A7AA-11D1657C839E}"/>
              </a:ext>
            </a:extLst>
          </p:cNvPr>
          <p:cNvSpPr txBox="1"/>
          <p:nvPr/>
        </p:nvSpPr>
        <p:spPr>
          <a:xfrm>
            <a:off x="338923" y="1770480"/>
            <a:ext cx="4824177" cy="489364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77"/>
              </a:rPr>
              <a:t>Water stored as snow and ice is essential for human life in CA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7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77"/>
              </a:rPr>
              <a:t>Mountain in arid environment store essential water for summer season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7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77"/>
              </a:rPr>
              <a:t>Supplies water for &gt;100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77"/>
              </a:rPr>
              <a:t>mln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77"/>
              </a:rPr>
              <a:t>.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7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77"/>
              </a:rPr>
              <a:t>Highly vulnerable to climate 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77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77"/>
              </a:rPr>
              <a:t>&gt;30 % glacier melt already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77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77"/>
              </a:rPr>
              <a:t>Loss of storage function due to more rainfall share than snow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77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77"/>
              </a:rPr>
              <a:t>Increased frequency of natural hazards (e.g. , floods, landslides, mudflows)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65F10FA-D192-48A1-A8E5-3C02D18D10DF}"/>
              </a:ext>
            </a:extLst>
          </p:cNvPr>
          <p:cNvSpPr txBox="1"/>
          <p:nvPr/>
        </p:nvSpPr>
        <p:spPr>
          <a:xfrm>
            <a:off x="2471119" y="223606"/>
            <a:ext cx="9291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PAMIR AND TIAN SHAN - WATER TOWERS OF CENTRAL ASIA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DDB6DB0-C2FF-4E11-9F77-111B7E86841E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r>
              <a:rPr lang="de-DE" dirty="0">
                <a:latin typeface="Gill Sans MT" panose="020B0502020104020203" pitchFamily="34" charset="77"/>
              </a:rPr>
              <a:t>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FB0EE1-E3D4-4CCB-8FF4-2477D8E17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2" y="223606"/>
            <a:ext cx="1837794" cy="83517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7A53EEA-584D-4256-A954-2A04EDB80C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834" y="4830417"/>
            <a:ext cx="3037330" cy="17084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5DA0A28-58FA-40D1-8ACB-7D0D6B7B5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905" y="4830417"/>
            <a:ext cx="2281869" cy="171140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C042DBB-7B15-438F-80EA-2566FAA26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77" y="1636482"/>
            <a:ext cx="5321173" cy="29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42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47BBB02-333C-4B9E-83D2-0B1AB1108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2" y="1996407"/>
            <a:ext cx="5574343" cy="3941936"/>
          </a:xfr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1CFE059-2ABA-4B9B-9454-248BAC31E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327" y="1986073"/>
            <a:ext cx="5429529" cy="39626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1CD7284-F740-4CF4-B181-E0D835F5ACF2}"/>
              </a:ext>
            </a:extLst>
          </p:cNvPr>
          <p:cNvSpPr txBox="1"/>
          <p:nvPr/>
        </p:nvSpPr>
        <p:spPr>
          <a:xfrm>
            <a:off x="2659729" y="983681"/>
            <a:ext cx="789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accent5">
                    <a:lumMod val="50000"/>
                  </a:schemeClr>
                </a:solidFill>
              </a:rPr>
              <a:t>Validation </a:t>
            </a:r>
            <a:r>
              <a:rPr lang="de-DE" sz="3600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DE" sz="3600" dirty="0">
                <a:solidFill>
                  <a:schemeClr val="accent5">
                    <a:lumMod val="50000"/>
                  </a:schemeClr>
                </a:solidFill>
              </a:rPr>
              <a:t> MODIS </a:t>
            </a:r>
            <a:r>
              <a:rPr lang="de-DE" sz="3600" dirty="0" err="1">
                <a:solidFill>
                  <a:schemeClr val="accent5">
                    <a:lumMod val="50000"/>
                  </a:schemeClr>
                </a:solidFill>
              </a:rPr>
              <a:t>snow</a:t>
            </a:r>
            <a:r>
              <a:rPr lang="de-DE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3600" dirty="0" err="1">
                <a:solidFill>
                  <a:schemeClr val="accent5">
                    <a:lumMod val="50000"/>
                  </a:schemeClr>
                </a:solidFill>
              </a:rPr>
              <a:t>cover</a:t>
            </a:r>
            <a:r>
              <a:rPr lang="de-DE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3600" dirty="0" err="1">
                <a:solidFill>
                  <a:schemeClr val="accent5">
                    <a:lumMod val="50000"/>
                  </a:schemeClr>
                </a:solidFill>
              </a:rPr>
              <a:t>data</a:t>
            </a:r>
            <a:endParaRPr lang="de-DE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27A4816-C409-4348-AC82-6B0A7338B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8" y="180336"/>
            <a:ext cx="2854395" cy="45761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EE3D36F-F705-41F6-BD6E-ACD46A862E54}"/>
              </a:ext>
            </a:extLst>
          </p:cNvPr>
          <p:cNvSpPr txBox="1"/>
          <p:nvPr/>
        </p:nvSpPr>
        <p:spPr>
          <a:xfrm>
            <a:off x="5209953" y="6220047"/>
            <a:ext cx="5343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Gafurov et al., in </a:t>
            </a:r>
            <a:r>
              <a:rPr lang="de-DE" dirty="0" err="1"/>
              <a:t>prep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5319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9792" y="867353"/>
            <a:ext cx="9724362" cy="1097006"/>
          </a:xfrm>
        </p:spPr>
        <p:txBody>
          <a:bodyPr>
            <a:noAutofit/>
          </a:bodyPr>
          <a:lstStyle/>
          <a:p>
            <a:pPr algn="ctr"/>
            <a:r>
              <a:rPr lang="de-DE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THANK YOU FOR YOUR ATTENTION.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31332B9-1F8B-4DE9-9127-0555543D5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70" y="5897515"/>
            <a:ext cx="2150406" cy="8065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E7A6318-B0DC-492F-81DA-E4187D80C78D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r>
              <a:rPr lang="de-DE" dirty="0">
                <a:latin typeface="Gill Sans MT" panose="020B0502020104020203" pitchFamily="34" charset="77"/>
              </a:rPr>
              <a:t>15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DBFCB13-9A3E-4E6C-95EE-B8B8A5B52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04" y="5101973"/>
            <a:ext cx="1727880" cy="51836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9CE7CA9-CC74-426A-89CE-1C48B0BBC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327" y="5052038"/>
            <a:ext cx="2989074" cy="6182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1946DCA-531D-4F96-8078-E3DF48C25D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79" y="2380265"/>
            <a:ext cx="4057045" cy="1843696"/>
          </a:xfrm>
          <a:prstGeom prst="rect">
            <a:avLst/>
          </a:prstGeom>
        </p:spPr>
      </p:pic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9E465B69-1875-41D8-B83C-9BC3597EBF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 t="15200" r="42769" b="50822"/>
          <a:stretch/>
        </p:blipFill>
        <p:spPr>
          <a:xfrm>
            <a:off x="5086390" y="5157818"/>
            <a:ext cx="2235193" cy="406674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0" name="Grafik 9" descr="Deutsche Gesellschaft fuer Internationale Zusammenarbeit (GIZ) | MHIN">
            <a:extLst>
              <a:ext uri="{FF2B5EF4-FFF2-40B4-BE49-F238E27FC236}">
                <a16:creationId xmlns:a16="http://schemas.microsoft.com/office/drawing/2014/main" id="{6F3F476A-6D0E-4515-8BB8-9C440E7F471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302" y="5101973"/>
            <a:ext cx="1430216" cy="47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F623814-282E-4473-834B-DE420002A1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82" y="5164954"/>
            <a:ext cx="2615756" cy="447616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B2B6E9D-5695-4570-87E6-7A43D18495B3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418888" y="5922195"/>
            <a:ext cx="1353271" cy="87020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54E16FE-ADF4-4B4F-BB61-3971F5DE96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47" y="5966659"/>
            <a:ext cx="2607182" cy="8395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3D0514D-C6F7-4D07-AF32-11D1B6863B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17" y="6138819"/>
            <a:ext cx="2221699" cy="43506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AD98629-1650-40D6-9E06-2968851905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7" y="5829114"/>
            <a:ext cx="943302" cy="94330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DDA0900-60FF-4B21-A851-87DCD15B0E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4296" y="5943486"/>
            <a:ext cx="1223666" cy="7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07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428" y="720387"/>
            <a:ext cx="6531671" cy="501166"/>
          </a:xfrm>
        </p:spPr>
        <p:txBody>
          <a:bodyPr>
            <a:noAutofit/>
          </a:bodyPr>
          <a:lstStyle/>
          <a:p>
            <a:pPr algn="ctr"/>
            <a:r>
              <a:rPr lang="de-DE" sz="3600" b="1" dirty="0" err="1">
                <a:solidFill>
                  <a:schemeClr val="accent1">
                    <a:lumMod val="50000"/>
                  </a:schemeClr>
                </a:solidFill>
              </a:rPr>
              <a:t>Water</a:t>
            </a: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 Balance in Central Asia</a:t>
            </a:r>
            <a:b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de-DE" sz="3600" b="1" dirty="0" err="1">
                <a:solidFill>
                  <a:schemeClr val="accent1">
                    <a:lumMod val="50000"/>
                  </a:schemeClr>
                </a:solidFill>
              </a:rPr>
              <a:t>role</a:t>
            </a: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3600" b="1" dirty="0" err="1">
                <a:solidFill>
                  <a:schemeClr val="accent1">
                    <a:lumMod val="50000"/>
                  </a:schemeClr>
                </a:solidFill>
              </a:rPr>
              <a:t>cryosphere</a:t>
            </a:r>
            <a:r>
              <a:rPr lang="de-DE" sz="36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Grafi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53" y="1526467"/>
            <a:ext cx="8432030" cy="4216015"/>
          </a:xfrm>
          <a:prstGeom prst="rect">
            <a:avLst/>
          </a:prstGeom>
          <a:solidFill>
            <a:schemeClr val="tx2">
              <a:lumMod val="20000"/>
              <a:lumOff val="80000"/>
              <a:alpha val="52000"/>
            </a:schemeClr>
          </a:solidFill>
        </p:spPr>
      </p:pic>
      <p:sp>
        <p:nvSpPr>
          <p:cNvPr id="7" name="Textfeld 12"/>
          <p:cNvSpPr txBox="1"/>
          <p:nvPr/>
        </p:nvSpPr>
        <p:spPr>
          <a:xfrm>
            <a:off x="9897031" y="5464630"/>
            <a:ext cx="20389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Gafurov et al., 2015, TC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71332" y="1642864"/>
            <a:ext cx="2845494" cy="39241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 err="1">
                <a:solidFill>
                  <a:srgbClr val="002060"/>
                </a:solidFill>
              </a:rPr>
              <a:t>Negligible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summer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precipitation</a:t>
            </a:r>
            <a:r>
              <a:rPr lang="de-DE" sz="2000" dirty="0">
                <a:solidFill>
                  <a:srgbClr val="002060"/>
                </a:solidFill>
              </a:rPr>
              <a:t> (dry </a:t>
            </a:r>
            <a:r>
              <a:rPr lang="de-DE" sz="2000" dirty="0" err="1">
                <a:solidFill>
                  <a:srgbClr val="002060"/>
                </a:solidFill>
              </a:rPr>
              <a:t>summers</a:t>
            </a:r>
            <a:r>
              <a:rPr lang="de-DE" sz="2000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9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rgbClr val="002060"/>
                </a:solidFill>
              </a:rPr>
              <a:t>Peak </a:t>
            </a:r>
            <a:r>
              <a:rPr lang="de-DE" sz="2000" dirty="0" err="1">
                <a:solidFill>
                  <a:srgbClr val="002060"/>
                </a:solidFill>
              </a:rPr>
              <a:t>summer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river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flow</a:t>
            </a:r>
            <a:endParaRPr lang="de-DE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 err="1">
                <a:solidFill>
                  <a:srgbClr val="002060"/>
                </a:solidFill>
              </a:rPr>
              <a:t>Snowmelt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and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glaciermelt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dominated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hydrology</a:t>
            </a:r>
            <a:endParaRPr lang="de-DE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rgbClr val="002060"/>
                </a:solidFill>
              </a:rPr>
              <a:t>Snow </a:t>
            </a:r>
            <a:r>
              <a:rPr lang="de-DE" sz="2000" dirty="0" err="1">
                <a:solidFill>
                  <a:srgbClr val="002060"/>
                </a:solidFill>
              </a:rPr>
              <a:t>plays</a:t>
            </a:r>
            <a:r>
              <a:rPr lang="de-DE" sz="2000" dirty="0">
                <a:solidFill>
                  <a:srgbClr val="002060"/>
                </a:solidFill>
              </a:rPr>
              <a:t> an </a:t>
            </a:r>
            <a:r>
              <a:rPr lang="de-DE" sz="2000" dirty="0" err="1">
                <a:solidFill>
                  <a:srgbClr val="002060"/>
                </a:solidFill>
              </a:rPr>
              <a:t>important</a:t>
            </a: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err="1">
                <a:solidFill>
                  <a:srgbClr val="002060"/>
                </a:solidFill>
              </a:rPr>
              <a:t>role</a:t>
            </a:r>
            <a:r>
              <a:rPr lang="de-DE" sz="2000" dirty="0">
                <a:solidFill>
                  <a:srgbClr val="002060"/>
                </a:solidFill>
              </a:rPr>
              <a:t> in DRM</a:t>
            </a:r>
          </a:p>
        </p:txBody>
      </p:sp>
      <p:sp>
        <p:nvSpPr>
          <p:cNvPr id="25" name="Rechteck 24"/>
          <p:cNvSpPr/>
          <p:nvPr/>
        </p:nvSpPr>
        <p:spPr>
          <a:xfrm>
            <a:off x="5560928" y="1986995"/>
            <a:ext cx="2489996" cy="2885384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8061544" y="1986995"/>
            <a:ext cx="974460" cy="2885384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solidFill>
              <a:srgbClr val="0058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5560929" y="1526467"/>
            <a:ext cx="2292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Snowmelt</a:t>
            </a:r>
            <a:r>
              <a:rPr lang="de-DE" sz="1600" dirty="0"/>
              <a:t> &gt; 50 %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7704613" y="1533123"/>
            <a:ext cx="1943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Glaciermelt</a:t>
            </a:r>
            <a:r>
              <a:rPr lang="de-DE" sz="1600" dirty="0"/>
              <a:t> &lt; 20 %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C8A44A2-AC44-46BF-915A-264EC0164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2" y="223606"/>
            <a:ext cx="1837794" cy="83517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E9D8F89-FDF6-46F6-A4EC-E3D653B1B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004" y="6187732"/>
            <a:ext cx="2854395" cy="48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4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4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964" y="1064118"/>
            <a:ext cx="7148858" cy="505884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8259" y="223606"/>
            <a:ext cx="9702039" cy="5730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de-DE" sz="28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77"/>
              </a:rPr>
              <a:t>DATA SCARCITY AND REMOTE SENSING DATA POTENTIAL</a:t>
            </a:r>
          </a:p>
        </p:txBody>
      </p:sp>
      <p:sp>
        <p:nvSpPr>
          <p:cNvPr id="11269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>
              <a:spcBef>
                <a:spcPct val="0"/>
              </a:spcBef>
            </a:pPr>
            <a:fld id="{5432375F-69A9-49FF-BD9C-09FAE3E55D90}" type="slidenum">
              <a:rPr lang="de-DE" altLang="de-DE" sz="1000">
                <a:solidFill>
                  <a:schemeClr val="bg2"/>
                </a:solidFill>
                <a:latin typeface="Gill Sans MT" panose="020B0502020104020203" pitchFamily="34" charset="77"/>
              </a:rPr>
              <a:pPr>
                <a:spcBef>
                  <a:spcPct val="0"/>
                </a:spcBef>
              </a:pPr>
              <a:t>4</a:t>
            </a:fld>
            <a:endParaRPr lang="de-DE" altLang="de-DE" sz="1000" dirty="0">
              <a:solidFill>
                <a:schemeClr val="bg2"/>
              </a:solidFill>
              <a:latin typeface="Gill Sans MT" panose="020B0502020104020203" pitchFamily="34" charset="77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05FB800-BB91-466A-8024-2CF78636D9C4}"/>
              </a:ext>
            </a:extLst>
          </p:cNvPr>
          <p:cNvSpPr/>
          <p:nvPr/>
        </p:nvSpPr>
        <p:spPr>
          <a:xfrm>
            <a:off x="7468393" y="3659479"/>
            <a:ext cx="2436167" cy="1720119"/>
          </a:xfrm>
          <a:prstGeom prst="ellipse">
            <a:avLst/>
          </a:prstGeom>
          <a:solidFill>
            <a:schemeClr val="accent1">
              <a:alpha val="28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Gill Sans MT" panose="020B0502020104020203" pitchFamily="34" charset="77"/>
            </a:endParaRPr>
          </a:p>
        </p:txBody>
      </p:sp>
      <p:sp>
        <p:nvSpPr>
          <p:cNvPr id="28" name="Interaktive Schaltfläche: Hilfe 2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7C20EB7-6892-407A-A185-0057C98ACB75}"/>
              </a:ext>
            </a:extLst>
          </p:cNvPr>
          <p:cNvSpPr/>
          <p:nvPr/>
        </p:nvSpPr>
        <p:spPr>
          <a:xfrm>
            <a:off x="8259886" y="4011061"/>
            <a:ext cx="925678" cy="914229"/>
          </a:xfrm>
          <a:prstGeom prst="actionButtonHelp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50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Gill Sans MT" panose="020B0502020104020203" pitchFamily="34" charset="77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00" y="1080000"/>
            <a:ext cx="7149961" cy="505962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00B4F1D-F1E8-4EA8-B553-70FD396F9E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2" y="223606"/>
            <a:ext cx="1837794" cy="83517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2574AD9-D226-48D2-9C05-D346DA53B584}"/>
              </a:ext>
            </a:extLst>
          </p:cNvPr>
          <p:cNvSpPr txBox="1"/>
          <p:nvPr/>
        </p:nvSpPr>
        <p:spPr>
          <a:xfrm>
            <a:off x="472273" y="1778558"/>
            <a:ext cx="2863780" cy="369331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Remoteness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area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Limited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data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availability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due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extreme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climatic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conditions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High potential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remote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sensing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data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fill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gap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Operatinal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processing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tools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necessary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support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daily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application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8C0BA17-0500-4981-B60D-CE7CDCF7C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004" y="6187732"/>
            <a:ext cx="2854395" cy="48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3B330CA-20F2-475D-ACA1-9A5DFAEB728A}"/>
              </a:ext>
            </a:extLst>
          </p:cNvPr>
          <p:cNvSpPr txBox="1"/>
          <p:nvPr/>
        </p:nvSpPr>
        <p:spPr>
          <a:xfrm>
            <a:off x="3168384" y="213001"/>
            <a:ext cx="9023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MODSNOW – OPERATIONAL CRYOSPHERE AND WATER RESOURCES MONITORING TOOL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C7AA84D-BA35-4D39-95D6-8DD44525B6A2}"/>
              </a:ext>
            </a:extLst>
          </p:cNvPr>
          <p:cNvSpPr txBox="1"/>
          <p:nvPr/>
        </p:nvSpPr>
        <p:spPr>
          <a:xfrm>
            <a:off x="1181373" y="1819753"/>
            <a:ext cx="5792184" cy="4093428"/>
          </a:xfrm>
          <a:prstGeom prst="rect">
            <a:avLst/>
          </a:prstGeom>
          <a:noFill/>
          <a:ln w="158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MODULE 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: Operational Snow Cover Area Monitoring using MODIS data (including cloud elimination)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77"/>
            </a:endParaRPr>
          </a:p>
          <a:p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MODULE II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: Hydrological forecasting for 10 days, monthly scale and vegetation period (6 months)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77"/>
            </a:endParaRPr>
          </a:p>
          <a:p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MODULE III: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 Operational monitoring of snow depth and snow water equivalent at 500-meter and 25-meter spatial scales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77"/>
            </a:endParaRPr>
          </a:p>
          <a:p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MODULE IV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: Daily estimation of glacier melt at 25 meter spatial scale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B24E0E-0ACB-4620-A3C1-A82B8CDE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603" y="1432754"/>
            <a:ext cx="3165763" cy="45904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5C835B7-4722-4F27-B5CF-0F4E865EA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83"/>
            <a:ext cx="1837794" cy="8351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31EC5B5-563B-4C72-AAB1-B3396C6C0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83" y="201602"/>
            <a:ext cx="2854395" cy="48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0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990" y="136525"/>
            <a:ext cx="9229548" cy="5730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77"/>
              </a:rPr>
              <a:t>OPERATIONAL SNOW COVER MONITORING USING MODSNOW</a:t>
            </a:r>
          </a:p>
        </p:txBody>
      </p:sp>
      <p:sp>
        <p:nvSpPr>
          <p:cNvPr id="11269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>
              <a:spcBef>
                <a:spcPct val="0"/>
              </a:spcBef>
            </a:pPr>
            <a:fld id="{5432375F-69A9-49FF-BD9C-09FAE3E55D90}" type="slidenum">
              <a:rPr lang="de-DE" altLang="de-DE" sz="1000">
                <a:solidFill>
                  <a:schemeClr val="bg2"/>
                </a:solidFill>
                <a:latin typeface="Gill Sans MT" panose="020B0502020104020203" pitchFamily="34" charset="77"/>
              </a:rPr>
              <a:pPr>
                <a:spcBef>
                  <a:spcPct val="0"/>
                </a:spcBef>
              </a:pPr>
              <a:t>6</a:t>
            </a:fld>
            <a:endParaRPr lang="de-DE" altLang="de-DE" sz="1000" dirty="0">
              <a:solidFill>
                <a:schemeClr val="bg2"/>
              </a:solidFill>
              <a:latin typeface="Gill Sans MT" panose="020B0502020104020203" pitchFamily="34" charset="77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99CD178-703D-4681-AADF-7B91BC34AF29}"/>
              </a:ext>
            </a:extLst>
          </p:cNvPr>
          <p:cNvSpPr txBox="1"/>
          <p:nvPr/>
        </p:nvSpPr>
        <p:spPr>
          <a:xfrm>
            <a:off x="5495798" y="5386526"/>
            <a:ext cx="6485860" cy="12003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77"/>
              </a:rPr>
              <a:t>89 % accuracy of MODIS original data in Central Asia (Gafurov et al.,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77"/>
              </a:rPr>
              <a:t>94 % accuracy of cloud removal algorithm (Gafurov et al., 2016)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929390D-998C-46A9-B79D-D9BC3F0B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56" y="1405452"/>
            <a:ext cx="5173215" cy="238053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CCD2E2E-BBD3-4AC4-8588-B74A8CDA5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30" y="1405452"/>
            <a:ext cx="5173200" cy="231070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00B4F1D-F1E8-4EA8-B553-70FD396F9E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2" y="223606"/>
            <a:ext cx="1837794" cy="83517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FEF2317-E2A1-498C-857A-6C5E948A036E}"/>
              </a:ext>
            </a:extLst>
          </p:cNvPr>
          <p:cNvSpPr txBox="1"/>
          <p:nvPr/>
        </p:nvSpPr>
        <p:spPr>
          <a:xfrm>
            <a:off x="1790726" y="1062481"/>
            <a:ext cx="2682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Karadarya</a:t>
            </a:r>
            <a:r>
              <a:rPr lang="de-DE" sz="1600" b="1" dirty="0">
                <a:solidFill>
                  <a:schemeClr val="accent1">
                    <a:lumMod val="50000"/>
                  </a:schemeClr>
                </a:solidFill>
              </a:rPr>
              <a:t> River </a:t>
            </a:r>
            <a:r>
              <a:rPr lang="de-DE" sz="1600" b="1" dirty="0" err="1">
                <a:solidFill>
                  <a:schemeClr val="accent1">
                    <a:lumMod val="50000"/>
                  </a:schemeClr>
                </a:solidFill>
              </a:rPr>
              <a:t>Basin</a:t>
            </a:r>
            <a:endParaRPr lang="de-DE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A9A660F-D46B-497D-A2ED-29B8C1C86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7" y="3990589"/>
            <a:ext cx="4524190" cy="2714207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C71E29B-99D9-42AC-A9F2-ABDBEF9D6E68}"/>
              </a:ext>
            </a:extLst>
          </p:cNvPr>
          <p:cNvGrpSpPr/>
          <p:nvPr/>
        </p:nvGrpSpPr>
        <p:grpSpPr>
          <a:xfrm>
            <a:off x="6655980" y="1167353"/>
            <a:ext cx="4165495" cy="3970916"/>
            <a:chOff x="5718371" y="1150925"/>
            <a:chExt cx="4026107" cy="357698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DD36EE5-3F65-492C-B785-2375209F4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8371" y="1150925"/>
              <a:ext cx="4026107" cy="227341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598EE55-E3A6-4BFF-8914-E8399C21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8371" y="3563277"/>
              <a:ext cx="4026107" cy="116462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C89C597D-38ED-4923-BDA4-B6153C5424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5" y="1033974"/>
            <a:ext cx="5082255" cy="308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692E5-27E2-4795-8C17-211B9130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656" y="179794"/>
            <a:ext cx="9288884" cy="573088"/>
          </a:xfrm>
        </p:spPr>
        <p:txBody>
          <a:bodyPr>
            <a:noAutofit/>
          </a:bodyPr>
          <a:lstStyle/>
          <a:p>
            <a:pPr algn="ctr"/>
            <a:r>
              <a:rPr lang="de-DE" sz="24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HYDROLOGICAL FORECASTING USING MODSNOW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7A01775-4910-4A7C-A63C-CD075262E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418" y="1441321"/>
            <a:ext cx="3197893" cy="4440604"/>
          </a:xfrm>
          <a:noFill/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Hydrological forecasting for 10 days, monthly scale and up to 6 months (vegetation period)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7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Based on snow cover data and other parameters (if available)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77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High accuracy (~90 %) of hydrological forecasts due to precise information on snowpack and glacier melt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233198-B330-4A9A-AF89-AFB7323AC91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>
          <a:xfrm>
            <a:off x="9387670" y="6520934"/>
            <a:ext cx="2743200" cy="365129"/>
          </a:xfrm>
        </p:spPr>
        <p:txBody>
          <a:bodyPr/>
          <a:lstStyle/>
          <a:p>
            <a:pPr lvl="0"/>
            <a:r>
              <a:rPr lang="de-DE" dirty="0">
                <a:latin typeface="Gill Sans MT" panose="020B0502020104020203" pitchFamily="34" charset="77"/>
              </a:rPr>
              <a:t>9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BCDFF9D-70C7-457F-B1B3-AD5875351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293" y="1471547"/>
            <a:ext cx="3347640" cy="2230951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F131D8D0-C15B-417A-936D-217CCBA07168}"/>
              </a:ext>
            </a:extLst>
          </p:cNvPr>
          <p:cNvSpPr/>
          <p:nvPr/>
        </p:nvSpPr>
        <p:spPr>
          <a:xfrm>
            <a:off x="5811189" y="3425499"/>
            <a:ext cx="16762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  <a:latin typeface="Gill Sans MT" panose="020B0502020104020203" pitchFamily="34" charset="77"/>
              </a:rPr>
              <a:t>Credit: www.copernicus.eu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654BC2-4025-44DD-B454-795033F8D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26" y="1419714"/>
            <a:ext cx="3609145" cy="2282784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7D585CD-DC27-4F18-9FA4-3EEF2163D144}"/>
              </a:ext>
            </a:extLst>
          </p:cNvPr>
          <p:cNvSpPr/>
          <p:nvPr/>
        </p:nvSpPr>
        <p:spPr>
          <a:xfrm>
            <a:off x="9961767" y="3384624"/>
            <a:ext cx="1564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  <a:latin typeface="Gill Sans MT" panose="020B0502020104020203" pitchFamily="34" charset="77"/>
              </a:rPr>
              <a:t>Credit: www.pinterest.de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627FFB0-3D3D-49B7-A132-485E95326AF2}"/>
              </a:ext>
            </a:extLst>
          </p:cNvPr>
          <p:cNvSpPr txBox="1"/>
          <p:nvPr/>
        </p:nvSpPr>
        <p:spPr>
          <a:xfrm>
            <a:off x="4036885" y="1032061"/>
            <a:ext cx="334764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Forecast of inflow to reservoirs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FC26F24-9939-4E5E-8FD2-ABC3E62339F4}"/>
              </a:ext>
            </a:extLst>
          </p:cNvPr>
          <p:cNvSpPr txBox="1"/>
          <p:nvPr/>
        </p:nvSpPr>
        <p:spPr>
          <a:xfrm>
            <a:off x="7917025" y="1032214"/>
            <a:ext cx="360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77"/>
              </a:rPr>
              <a:t>Forecast for agricultural irrigation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754A5730-56E2-4867-A8B5-497B4555290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986446"/>
            <a:ext cx="3463590" cy="228666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82805F1-B88F-4622-B1D5-84A346842A0F}"/>
              </a:ext>
            </a:extLst>
          </p:cNvPr>
          <p:cNvGrpSpPr/>
          <p:nvPr/>
        </p:nvGrpSpPr>
        <p:grpSpPr>
          <a:xfrm>
            <a:off x="3878272" y="3990322"/>
            <a:ext cx="3609145" cy="2282784"/>
            <a:chOff x="7917025" y="4036980"/>
            <a:chExt cx="3609145" cy="2282784"/>
          </a:xfrm>
        </p:grpSpPr>
        <p:pic>
          <p:nvPicPr>
            <p:cNvPr id="22" name="Picture 2" descr="C:\Users\Ольга\Desktop\К презентации SnowHydro\Inflow.png">
              <a:extLst>
                <a:ext uri="{FF2B5EF4-FFF2-40B4-BE49-F238E27FC236}">
                  <a16:creationId xmlns:a16="http://schemas.microsoft.com/office/drawing/2014/main" id="{758520CC-F9BB-460F-816C-670309E82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7025" y="4036980"/>
              <a:ext cx="3609145" cy="2282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1DDB696-B478-46C7-ADEB-B2538E5D91A6}"/>
                </a:ext>
              </a:extLst>
            </p:cNvPr>
            <p:cNvSpPr txBox="1"/>
            <p:nvPr/>
          </p:nvSpPr>
          <p:spPr>
            <a:xfrm>
              <a:off x="8717973" y="4145973"/>
              <a:ext cx="16002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 err="1"/>
                <a:t>Inflow</a:t>
              </a:r>
              <a:r>
                <a:rPr lang="de-DE" sz="1050" dirty="0"/>
                <a:t> </a:t>
              </a:r>
              <a:r>
                <a:rPr lang="de-DE" sz="1050" dirty="0" err="1"/>
                <a:t>Toktogul</a:t>
              </a:r>
              <a:r>
                <a:rPr lang="de-DE" sz="1050" dirty="0"/>
                <a:t> Reservoir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CD40F96B-2F86-4D51-94FE-D03F9F0CADE6}"/>
              </a:ext>
            </a:extLst>
          </p:cNvPr>
          <p:cNvSpPr txBox="1"/>
          <p:nvPr/>
        </p:nvSpPr>
        <p:spPr>
          <a:xfrm>
            <a:off x="5226628" y="6291427"/>
            <a:ext cx="2358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i="1" dirty="0" err="1"/>
              <a:t>Kalashnikova</a:t>
            </a:r>
            <a:r>
              <a:rPr lang="de-DE" sz="1200" i="1" dirty="0"/>
              <a:t> and Gafurov, 2017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E4208A8-5CF4-4B12-AE8A-F9A0EE2DA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88" y="159792"/>
            <a:ext cx="2854395" cy="48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05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9A5CE8-63FC-46C0-B69D-C45465EA6A55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1DE60B0-D739-4248-8675-209356B74215}" type="slidenum">
              <a:rPr lang="de-DE" smtClean="0"/>
              <a:t>8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BF23153-6E6B-4166-9C58-F9B43CAC1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643" y="0"/>
            <a:ext cx="6000750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00305FA-0B93-46CE-9F3F-E2DD7CAE341F}"/>
              </a:ext>
            </a:extLst>
          </p:cNvPr>
          <p:cNvSpPr txBox="1"/>
          <p:nvPr/>
        </p:nvSpPr>
        <p:spPr>
          <a:xfrm>
            <a:off x="437321" y="1013336"/>
            <a:ext cx="4929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solidFill>
                  <a:schemeClr val="accent5">
                    <a:lumMod val="50000"/>
                  </a:schemeClr>
                </a:solidFill>
              </a:rPr>
              <a:t>Expecting</a:t>
            </a:r>
            <a:r>
              <a:rPr lang="de-DE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5">
                    <a:lumMod val="50000"/>
                  </a:schemeClr>
                </a:solidFill>
              </a:rPr>
              <a:t>hydrological</a:t>
            </a:r>
            <a:r>
              <a:rPr lang="de-DE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5">
                    <a:lumMod val="50000"/>
                  </a:schemeClr>
                </a:solidFill>
              </a:rPr>
              <a:t>drought</a:t>
            </a:r>
            <a:r>
              <a:rPr lang="de-DE" sz="2800" b="1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de-DE" sz="2800" b="1" dirty="0" err="1">
                <a:solidFill>
                  <a:schemeClr val="accent5">
                    <a:lumMod val="50000"/>
                  </a:schemeClr>
                </a:solidFill>
              </a:rPr>
              <a:t>summer</a:t>
            </a:r>
            <a:r>
              <a:rPr lang="de-DE" sz="2800" b="1" dirty="0">
                <a:solidFill>
                  <a:schemeClr val="accent5">
                    <a:lumMod val="50000"/>
                  </a:schemeClr>
                </a:solidFill>
              </a:rPr>
              <a:t> 2025?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89F92F1-0CED-4843-8C4D-8AB437939410}"/>
              </a:ext>
            </a:extLst>
          </p:cNvPr>
          <p:cNvSpPr txBox="1"/>
          <p:nvPr/>
        </p:nvSpPr>
        <p:spPr>
          <a:xfrm>
            <a:off x="646043" y="2428344"/>
            <a:ext cx="4512365" cy="341632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Very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little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snow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accumulation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was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observed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winter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2024/2025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Similar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pattern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as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2006/2007 – extreme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drought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year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Hope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some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rain in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coming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5">
                    <a:lumMod val="50000"/>
                  </a:schemeClr>
                </a:solidFill>
              </a:rPr>
              <a:t>months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BF531F9-9F75-43D0-ADE3-32D06A7CC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8" y="180336"/>
            <a:ext cx="2854395" cy="4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13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17DFB7-221C-40B8-83C4-6897121FBCD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58FCF8D6-60E9-47C1-A770-F0C486A173C4}" type="slidenum">
              <a:rPr lang="de-DE" smtClean="0"/>
              <a:t>9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943A1F-807D-4F09-892C-D9EECD5EF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059" y="1723258"/>
            <a:ext cx="7010817" cy="4127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6EC19-1922-445B-A803-255C28F34E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8" y="1395587"/>
            <a:ext cx="4143867" cy="4454771"/>
          </a:xfrm>
          <a:prstGeom prst="rect">
            <a:avLst/>
          </a:prstGeom>
          <a:noFill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C1C00EF-10AA-49D8-9460-946B61F0F6F5}"/>
              </a:ext>
            </a:extLst>
          </p:cNvPr>
          <p:cNvSpPr txBox="1"/>
          <p:nvPr/>
        </p:nvSpPr>
        <p:spPr>
          <a:xfrm>
            <a:off x="3108171" y="209599"/>
            <a:ext cx="8865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err="1">
                <a:solidFill>
                  <a:schemeClr val="accent1">
                    <a:lumMod val="50000"/>
                  </a:schemeClr>
                </a:solidFill>
              </a:rPr>
              <a:t>Vanishing</a:t>
            </a:r>
            <a:r>
              <a:rPr lang="de-DE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4000" b="1" dirty="0" err="1">
                <a:solidFill>
                  <a:schemeClr val="accent1">
                    <a:lumMod val="50000"/>
                  </a:schemeClr>
                </a:solidFill>
              </a:rPr>
              <a:t>snow</a:t>
            </a:r>
            <a:r>
              <a:rPr lang="de-DE" sz="4000" b="1" dirty="0">
                <a:solidFill>
                  <a:schemeClr val="accent1">
                    <a:lumMod val="50000"/>
                  </a:schemeClr>
                </a:solidFill>
              </a:rPr>
              <a:t> in Central Asia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FE7714F-69A5-4596-8A06-6A1699C852BF}"/>
              </a:ext>
            </a:extLst>
          </p:cNvPr>
          <p:cNvSpPr txBox="1"/>
          <p:nvPr/>
        </p:nvSpPr>
        <p:spPr>
          <a:xfrm>
            <a:off x="2216426" y="6172200"/>
            <a:ext cx="639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Mamaraimov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, et al. (in </a:t>
            </a:r>
            <a:r>
              <a:rPr lang="de-DE" i="1" dirty="0" err="1">
                <a:solidFill>
                  <a:schemeClr val="bg1">
                    <a:lumMod val="50000"/>
                  </a:schemeClr>
                </a:solidFill>
              </a:rPr>
              <a:t>prep</a:t>
            </a:r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11C5781-63DE-4CC0-8E36-D9C59DD7C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8" y="180336"/>
            <a:ext cx="2854395" cy="4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8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</Words>
  <Application>Microsoft Office PowerPoint</Application>
  <PresentationFormat>Breitbild</PresentationFormat>
  <Paragraphs>110</Paragraphs>
  <Slides>21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Gill Sans MT</vt:lpstr>
      <vt:lpstr>Wingdings</vt:lpstr>
      <vt:lpstr>Office Theme</vt:lpstr>
      <vt:lpstr>PowerPoint-Präsentation</vt:lpstr>
      <vt:lpstr>PowerPoint-Präsentation</vt:lpstr>
      <vt:lpstr>Water Balance in Central Asia (role of cryosphere)</vt:lpstr>
      <vt:lpstr>DATA SCARCITY AND REMOTE SENSING DATA POTENTIAL</vt:lpstr>
      <vt:lpstr>PowerPoint-Präsentation</vt:lpstr>
      <vt:lpstr>OPERATIONAL SNOW COVER MONITORING USING MODSNOW</vt:lpstr>
      <vt:lpstr>HYDROLOGICAL FORECASTING USING MODSNOW</vt:lpstr>
      <vt:lpstr>PowerPoint-Präsentation</vt:lpstr>
      <vt:lpstr>PowerPoint-Präsentation</vt:lpstr>
      <vt:lpstr>www.modsnow.online</vt:lpstr>
      <vt:lpstr>PowerPoint-Präsentation</vt:lpstr>
      <vt:lpstr>Snow Depth Observation</vt:lpstr>
      <vt:lpstr>Data sharing platform</vt:lpstr>
      <vt:lpstr>Process of snow data collection</vt:lpstr>
      <vt:lpstr>Methodology</vt:lpstr>
      <vt:lpstr>Measurement examples</vt:lpstr>
      <vt:lpstr>Measurement examples</vt:lpstr>
      <vt:lpstr>PowerPoint-Präsentation</vt:lpstr>
      <vt:lpstr>PowerPoint-Präsentation</vt:lpstr>
      <vt:lpstr>PowerPoint-Präsentation</vt:lpstr>
      <vt:lpstr>THANK YOU FOR YOUR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MODSNOW ENHANCEMENT GLACIER MODULE</dc:title>
  <dc:creator>Friedrich Busch</dc:creator>
  <cp:lastModifiedBy>gafurov gafurov</cp:lastModifiedBy>
  <cp:revision>1997</cp:revision>
  <dcterms:created xsi:type="dcterms:W3CDTF">2023-02-07T11:52:01Z</dcterms:created>
  <dcterms:modified xsi:type="dcterms:W3CDTF">2025-04-30T12:53:05Z</dcterms:modified>
</cp:coreProperties>
</file>