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943" r:id="rId3"/>
    <p:sldId id="960" r:id="rId4"/>
    <p:sldId id="945" r:id="rId5"/>
    <p:sldId id="959" r:id="rId6"/>
    <p:sldId id="469" r:id="rId7"/>
    <p:sldId id="470" r:id="rId8"/>
    <p:sldId id="949" r:id="rId9"/>
    <p:sldId id="475" r:id="rId10"/>
    <p:sldId id="4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4"/>
    <p:restoredTop sz="94589"/>
  </p:normalViewPr>
  <p:slideViewPr>
    <p:cSldViewPr snapToGrid="0">
      <p:cViewPr varScale="1">
        <p:scale>
          <a:sx n="120" d="100"/>
          <a:sy n="120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444D4-3105-474F-9AB3-78227FE41568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67B54-F746-AE40-8B66-645686205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2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67B54-F746-AE40-8B66-645686205F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85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21805B-9A02-094E-A7DC-0F47A82553E5}" type="slidenum">
              <a:rPr lang="en-US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3E589D0-8EED-5E4D-B41E-99273BE6697E}" type="slidenum">
              <a:rPr lang="en-US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1508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latin typeface="Times New Roman" charset="0"/>
                <a:ea typeface="ＭＳ Ｐゴシック" charset="-128"/>
                <a:cs typeface="ＭＳ Ｐゴシック" charset="-128"/>
              </a:rPr>
              <a:t>Antarctic ice-cores suggest a tight coupling between Antarctic temperature and atmospheric CO2 over glacial interglacial timescales, suggesting that the Southern Ocean could have played a major role in driving atmospheric CO2 changes.</a:t>
            </a:r>
          </a:p>
        </p:txBody>
      </p:sp>
    </p:spTree>
    <p:extLst>
      <p:ext uri="{BB962C8B-B14F-4D97-AF65-F5344CB8AC3E}">
        <p14:creationId xmlns:p14="http://schemas.microsoft.com/office/powerpoint/2010/main" val="1585805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9AE60-7F02-DEE2-F387-A9192053E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018AA1-D9F6-A422-B3CB-7FDFD72D8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4C485-5206-6826-B17F-F1EE0C6B8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3B599-3AAC-47BD-66A3-BFDE05C393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67B54-F746-AE40-8B66-645686205F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96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67B54-F746-AE40-8B66-645686205F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38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67B54-F746-AE40-8B66-645686205F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97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67B54-F746-AE40-8B66-645686205F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1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BF11-EF7D-3D67-D416-FE5B85F2E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E508B-C911-92C7-3A72-64D1E0E12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8DCD-4C25-EEC9-47CA-B4D9CFCD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AB246-86FE-1598-BAC9-9A16BD1BB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3C0AC-D06E-92C0-177B-491A4CD0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FFB90-A876-04B4-EFEE-2D76ABEC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F44634-7161-515F-C221-E58CD7415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59AA6-7303-1692-722E-08F7FDD0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CCDA-89B8-3C64-70DE-8F452D9EB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40FD2-B8E7-CCB4-53C0-FC79E75C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37A130-DBC4-A381-0E36-19BF9AE6D8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CB370-8329-D21B-C70B-F512E9D2F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313CA-9A0D-D074-7135-36614BDB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2A6F6-4672-9115-7D1C-4DC41A4E6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3FFB3-583A-CB79-6E3E-ED2D34CF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8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A5B7D-C972-F32D-110C-A027FA82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FFF81-9AF6-BE49-53D9-CB4671A6A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06ACC-8D45-3602-EE66-6FAFC1A6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DDDDF-92B5-4194-EA71-5FDA1073C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DB48-4AC0-369C-B35F-6A2926AA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0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F9F05-4F50-4C2A-A254-4B90D5CD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42866-786C-8906-A59A-CCF7676B5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A8444-19A0-B720-7AB7-6F7F26659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1C3AD-155F-9296-7620-8F101CBB0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F5CF0-0D0F-6312-44E5-D2F3585C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6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7BEB-5D93-FA03-9701-235CCCB0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4FA70-5A95-813A-14E0-098DCA058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077DF-78B6-5F14-1AC7-4104F6E06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42C1A-A3AA-5DC9-42B2-E35C3F82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4A5B0-4BD8-00BF-FEFE-A73F1BFD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FE854-3F3C-82A0-2240-0FFF99BD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0C8C-E0CB-5A36-5AE4-CA59CF05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D4C34-846D-8D08-A3F9-7E7807561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B8DD8-C7CC-49C9-133F-E80B0BDBB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C15E7-5FA5-4A55-6718-9EA167DDA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8F2507-2BA2-161A-66AC-EB96FD640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8D6B4-FBE4-C897-9DF1-47ECB793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6DAD29-5868-0E22-1C34-49B70511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B3A2F-0FFA-28A9-EB87-C526CB01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46B67-7EE0-7FBE-A7C1-6EC199AD2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064D8-618E-541A-08A9-E7E04693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0E2E0-13C3-69E3-74B0-6DE204F8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4A404-3502-AD71-BD36-3FDE07AF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0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82B116-337D-8C9B-D0FE-220BE893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1A6D7-CC0A-50AB-B0F7-6AAEB8E47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41B2B-41D8-8631-E00B-ACBCBDF8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3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F057-7D7E-0B80-0A81-2B983403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7E02B-E4F3-DB4C-0A76-C315ABC6D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74379-0B31-A5A6-3D68-4F3A91F60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5C38B-B44A-AF75-D694-2AB66AB9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1B396-5D22-0911-B356-540D388D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720F4-C88C-0D02-274B-4F9F34A89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9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71CCA-E3AF-8BC6-C261-D4AB7EF3B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97117-E114-5708-2587-981D5DE306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47770E-89BC-44B3-02D5-C47707C2E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BEE8A-5791-5687-9A67-7A8D10BF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89DFB-BC27-5EEE-1056-5E712CC05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BC41E-D817-AFC7-1A21-665832B8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8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6AFF41-BE22-251A-1631-9B91215D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A8853-2F19-D0E6-0B90-9AB386CBA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8C1DB-9BEC-FF70-294B-1DCD1F222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BDE80-6063-1949-9547-C246C48BD2E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8CCA5-B38D-E283-8329-36EBF1D04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0723C-3BC4-2DA0-EFB1-CAB8EBBAA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9F089-6080-3347-B3B9-CCC645426A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6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81DA3-D80C-9F14-BB9B-C2286DBB4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5065" y="792798"/>
            <a:ext cx="7986532" cy="1646587"/>
          </a:xfrm>
        </p:spPr>
        <p:txBody>
          <a:bodyPr anchor="b">
            <a:normAutofit/>
          </a:bodyPr>
          <a:lstStyle/>
          <a:p>
            <a:r>
              <a:rPr lang="en-AU" sz="3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Impact of changes in Southern Hemispheric westerlies on air-sea CO</a:t>
            </a:r>
            <a:r>
              <a:rPr lang="en-AU" sz="3200" b="0" i="0" baseline="-2500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en-AU" sz="32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 fluxes in high resolution simulations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C33D4-5208-0A1F-46A3-060E46555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3306" y="2662920"/>
            <a:ext cx="3175524" cy="1025780"/>
          </a:xfrm>
        </p:spPr>
        <p:txBody>
          <a:bodyPr anchor="ctr">
            <a:normAutofit/>
          </a:bodyPr>
          <a:lstStyle/>
          <a:p>
            <a:pPr algn="l"/>
            <a:r>
              <a:rPr lang="en-US" sz="2800" i="1" dirty="0">
                <a:solidFill>
                  <a:srgbClr val="00B0F0"/>
                </a:solidFill>
              </a:rPr>
              <a:t>Laurie </a:t>
            </a:r>
            <a:r>
              <a:rPr lang="en-US" sz="2800" i="1" dirty="0" err="1">
                <a:solidFill>
                  <a:srgbClr val="00B0F0"/>
                </a:solidFill>
              </a:rPr>
              <a:t>Menviel</a:t>
            </a:r>
            <a:endParaRPr lang="en-US" sz="2800" i="1" dirty="0">
              <a:solidFill>
                <a:srgbClr val="00B0F0"/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3C73477-5FD5-2047-3569-9F3CD467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6" y="4967944"/>
            <a:ext cx="2083324" cy="695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1922B-7C13-0E91-03C9-F042C8D1D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82"/>
          <a:stretch/>
        </p:blipFill>
        <p:spPr>
          <a:xfrm>
            <a:off x="3905007" y="5285793"/>
            <a:ext cx="2083324" cy="1219200"/>
          </a:xfrm>
          <a:prstGeom prst="rect">
            <a:avLst/>
          </a:prstGeom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58615963-0041-DF56-45A7-8E732C77C0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15344" y="5806459"/>
            <a:ext cx="3175524" cy="69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ome - ACEAS">
            <a:extLst>
              <a:ext uri="{FF2B5EF4-FFF2-40B4-BE49-F238E27FC236}">
                <a16:creationId xmlns:a16="http://schemas.microsoft.com/office/drawing/2014/main" id="{7336E75A-F619-5FE5-735F-2E18FCC3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656" y="4497121"/>
            <a:ext cx="1743320" cy="1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D49EFC16-F661-01AB-4C6B-CCECAC079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88" t="19813" r="67911" b="72442"/>
          <a:stretch/>
        </p:blipFill>
        <p:spPr>
          <a:xfrm>
            <a:off x="6666295" y="5831489"/>
            <a:ext cx="3480738" cy="663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6E486-577C-4F40-53AA-94C6CC71C0CE}"/>
              </a:ext>
            </a:extLst>
          </p:cNvPr>
          <p:cNvSpPr txBox="1"/>
          <p:nvPr/>
        </p:nvSpPr>
        <p:spPr>
          <a:xfrm>
            <a:off x="2175400" y="3452475"/>
            <a:ext cx="837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P. Spence, </a:t>
            </a:r>
            <a:r>
              <a:rPr lang="en-AU" sz="1800" dirty="0">
                <a:solidFill>
                  <a:srgbClr val="00B0F0"/>
                </a:solidFill>
              </a:rPr>
              <a:t>A.E. Kiss, M. A. Chamberlain, H. Hayashida, M.H. England, D. Waugh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6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4"/>
    </mc:Choice>
    <mc:Fallback xmlns="">
      <p:transition spd="slow" advTm="150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BB49A-31B6-D0FE-CA22-1BC5C46F4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</a:rPr>
              <a:t>Conclusions</a:t>
            </a:r>
            <a:br>
              <a:rPr lang="en-US" sz="4400" b="1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3BAF0-39AA-BD2F-A0D2-359C546F2D84}"/>
              </a:ext>
            </a:extLst>
          </p:cNvPr>
          <p:cNvSpPr txBox="1"/>
          <p:nvPr/>
        </p:nvSpPr>
        <p:spPr>
          <a:xfrm>
            <a:off x="646813" y="1392977"/>
            <a:ext cx="10515599" cy="3970318"/>
          </a:xfrm>
          <a:prstGeom prst="rect">
            <a:avLst/>
          </a:prstGeom>
          <a:noFill/>
          <a:ln w="10160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Stronger SH westerlies enhance SO CO</a:t>
            </a:r>
            <a:r>
              <a:rPr lang="en-US" sz="2800" baseline="-25000" dirty="0"/>
              <a:t>2</a:t>
            </a:r>
            <a:r>
              <a:rPr lang="en-US" sz="2800" dirty="0"/>
              <a:t> outgassing even when mesoscale eddies are simulated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Regional difference with coarse resolution model but overall similar sensitivity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Poleward shifted SH westerlies enhance SO CO</a:t>
            </a:r>
            <a:r>
              <a:rPr lang="en-US" sz="2800" baseline="-25000" dirty="0"/>
              <a:t>2</a:t>
            </a:r>
            <a:r>
              <a:rPr lang="en-US" sz="2800" dirty="0"/>
              <a:t> outgassing (5º poleward shift equals 10% increase in </a:t>
            </a:r>
            <a:r>
              <a:rPr lang="en-US" sz="2800" dirty="0" err="1"/>
              <a:t>windstress</a:t>
            </a:r>
            <a:r>
              <a:rPr lang="en-US" sz="28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Very fast (yr) carbon cycle response to SH westerlies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Interaction between lower cell and SH westerlies requires additional studies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50EA8-8066-8A1C-AAA9-3339D3561C1B}"/>
              </a:ext>
            </a:extLst>
          </p:cNvPr>
          <p:cNvSpPr txBox="1"/>
          <p:nvPr/>
        </p:nvSpPr>
        <p:spPr>
          <a:xfrm>
            <a:off x="473193" y="6206481"/>
            <a:ext cx="3983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Menviel et al., </a:t>
            </a:r>
            <a:r>
              <a:rPr lang="en-US" sz="2000" i="1" dirty="0" err="1"/>
              <a:t>Biogeosciences</a:t>
            </a:r>
            <a:r>
              <a:rPr lang="en-US" sz="2000" i="1" dirty="0"/>
              <a:t>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B4E6E-E942-DBD4-94A2-B9DF09A9FF7B}"/>
              </a:ext>
            </a:extLst>
          </p:cNvPr>
          <p:cNvSpPr txBox="1"/>
          <p:nvPr/>
        </p:nvSpPr>
        <p:spPr>
          <a:xfrm>
            <a:off x="4816017" y="6206481"/>
            <a:ext cx="3529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Menviel &amp; Spence, 2024</a:t>
            </a:r>
          </a:p>
        </p:txBody>
      </p:sp>
    </p:spTree>
    <p:extLst>
      <p:ext uri="{BB962C8B-B14F-4D97-AF65-F5344CB8AC3E}">
        <p14:creationId xmlns:p14="http://schemas.microsoft.com/office/powerpoint/2010/main" val="39255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2"/>
    </mc:Choice>
    <mc:Fallback xmlns="">
      <p:transition spd="slow" advTm="7116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962734" y="-43409"/>
            <a:ext cx="8229600" cy="792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1752600" y="762000"/>
            <a:ext cx="8382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10267603" y="6475551"/>
            <a:ext cx="2447925" cy="30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 err="1">
                <a:solidFill>
                  <a:srgbClr val="000000"/>
                </a:solidFill>
              </a:rPr>
              <a:t>Jouzel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et al.</a:t>
            </a:r>
            <a:r>
              <a:rPr lang="en-US" dirty="0">
                <a:solidFill>
                  <a:srgbClr val="000000"/>
                </a:solidFill>
              </a:rPr>
              <a:t>, 2007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676400" y="940812"/>
            <a:ext cx="8753302" cy="5478553"/>
            <a:chOff x="336" y="588"/>
            <a:chExt cx="5184" cy="3309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336" y="672"/>
              <a:ext cx="5184" cy="3225"/>
              <a:chOff x="307" y="576"/>
              <a:chExt cx="5184" cy="3225"/>
            </a:xfrm>
          </p:grpSpPr>
          <p:pic>
            <p:nvPicPr>
              <p:cNvPr id="20490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36" y="576"/>
                <a:ext cx="5155" cy="30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307" y="944"/>
                <a:ext cx="5184" cy="2857"/>
                <a:chOff x="288" y="935"/>
                <a:chExt cx="5184" cy="2857"/>
              </a:xfrm>
            </p:grpSpPr>
            <p:sp>
              <p:nvSpPr>
                <p:cNvPr id="20492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288" y="935"/>
                  <a:ext cx="5184" cy="272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97" name="Line 16"/>
                <p:cNvSpPr>
                  <a:spLocks noChangeShapeType="1"/>
                </p:cNvSpPr>
                <p:nvPr/>
              </p:nvSpPr>
              <p:spPr bwMode="auto">
                <a:xfrm>
                  <a:off x="2400" y="3792"/>
                  <a:ext cx="72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2042" y="588"/>
              <a:ext cx="217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EPICA Dome C, Antarctica</a:t>
              </a:r>
            </a:p>
          </p:txBody>
        </p:sp>
      </p:grpSp>
      <p:sp>
        <p:nvSpPr>
          <p:cNvPr id="21" name="CustomShape 2">
            <a:extLst>
              <a:ext uri="{FF2B5EF4-FFF2-40B4-BE49-F238E27FC236}">
                <a16:creationId xmlns:a16="http://schemas.microsoft.com/office/drawing/2014/main" id="{056764CA-90C3-A5F0-F422-AAA5789E3A76}"/>
              </a:ext>
            </a:extLst>
          </p:cNvPr>
          <p:cNvSpPr/>
          <p:nvPr/>
        </p:nvSpPr>
        <p:spPr>
          <a:xfrm>
            <a:off x="912319" y="341473"/>
            <a:ext cx="10281464" cy="4734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AU" sz="3600" b="1" spc="-1" dirty="0">
                <a:solidFill>
                  <a:srgbClr val="0070C0"/>
                </a:solidFill>
                <a:ea typeface="DejaVu Sans"/>
              </a:rPr>
              <a:t>Glacial-Interglacial cycles</a:t>
            </a:r>
            <a:endParaRPr lang="en-AU" sz="3600" b="1" spc="-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4454"/>
      </p:ext>
    </p:extLst>
  </p:cSld>
  <p:clrMapOvr>
    <a:masterClrMapping/>
  </p:clrMapOvr>
  <p:transition spd="med" advTm="21998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F4B38-B71A-F06C-B721-AF0BEBDB9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BE1524A-BF75-4662-190B-92B72D74A7F9}"/>
              </a:ext>
            </a:extLst>
          </p:cNvPr>
          <p:cNvSpPr txBox="1"/>
          <p:nvPr/>
        </p:nvSpPr>
        <p:spPr>
          <a:xfrm>
            <a:off x="6176440" y="1643387"/>
            <a:ext cx="559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Mean natural (pre-industrial) CO</a:t>
            </a:r>
            <a:r>
              <a:rPr lang="en-US" sz="2400" b="1" baseline="-25000" dirty="0">
                <a:solidFill>
                  <a:schemeClr val="accent1"/>
                </a:solidFill>
              </a:rPr>
              <a:t>2</a:t>
            </a:r>
            <a:r>
              <a:rPr lang="en-US" sz="2400" b="1" dirty="0">
                <a:solidFill>
                  <a:schemeClr val="accent1"/>
                </a:solidFill>
              </a:rPr>
              <a:t> fluxes as simulated by 0.1º ocean/</a:t>
            </a:r>
            <a:r>
              <a:rPr lang="en-US" sz="2400" b="1" dirty="0" err="1">
                <a:solidFill>
                  <a:schemeClr val="accent1"/>
                </a:solidFill>
              </a:rPr>
              <a:t>bgc</a:t>
            </a:r>
            <a:r>
              <a:rPr lang="en-US" sz="2400" b="1" dirty="0">
                <a:solidFill>
                  <a:schemeClr val="accent1"/>
                </a:solidFill>
              </a:rPr>
              <a:t> model ACCESS-OM2-01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08A29-52FD-53FB-39E5-CF363E77554F}"/>
              </a:ext>
            </a:extLst>
          </p:cNvPr>
          <p:cNvSpPr txBox="1"/>
          <p:nvPr/>
        </p:nvSpPr>
        <p:spPr>
          <a:xfrm>
            <a:off x="3891280" y="3113009"/>
            <a:ext cx="67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SAF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A5489AD-7BC8-94C9-F762-CF6874396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89" t="72" b="89330"/>
          <a:stretch/>
        </p:blipFill>
        <p:spPr>
          <a:xfrm>
            <a:off x="3752130" y="767493"/>
            <a:ext cx="1214136" cy="309792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38DBA6A9-D548-8F95-8A59-23F820C74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2692"/>
            <a:ext cx="5596929" cy="31078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62BB91-8CE0-9FF3-6267-7C04252D4CF4}"/>
              </a:ext>
            </a:extLst>
          </p:cNvPr>
          <p:cNvSpPr txBox="1"/>
          <p:nvPr/>
        </p:nvSpPr>
        <p:spPr>
          <a:xfrm>
            <a:off x="71594" y="4235942"/>
            <a:ext cx="205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Rintoul</a:t>
            </a:r>
            <a:r>
              <a:rPr lang="en-US" sz="1400" i="1" dirty="0"/>
              <a:t> &amp; </a:t>
            </a:r>
            <a:r>
              <a:rPr lang="en-US" sz="1400" i="1" dirty="0" err="1"/>
              <a:t>Naveira-Garabato</a:t>
            </a:r>
            <a:r>
              <a:rPr lang="en-US" sz="1400" i="1" dirty="0"/>
              <a:t>, 2013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BEFFC3-2A8D-A130-1E2C-7AF3E05CCE40}"/>
              </a:ext>
            </a:extLst>
          </p:cNvPr>
          <p:cNvGrpSpPr/>
          <p:nvPr/>
        </p:nvGrpSpPr>
        <p:grpSpPr>
          <a:xfrm>
            <a:off x="3718560" y="3006768"/>
            <a:ext cx="8645482" cy="3844639"/>
            <a:chOff x="558393" y="1598878"/>
            <a:chExt cx="11579249" cy="5175720"/>
          </a:xfrm>
        </p:grpSpPr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7E35102-C884-02FF-A4A0-0CD695E5B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492" t="57407" r="32725" b="32740"/>
            <a:stretch/>
          </p:blipFill>
          <p:spPr>
            <a:xfrm>
              <a:off x="1120308" y="2038681"/>
              <a:ext cx="9997848" cy="20937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5626230-DBDF-0182-8AEE-A9FFB02964CE}"/>
                </a:ext>
              </a:extLst>
            </p:cNvPr>
            <p:cNvSpPr txBox="1"/>
            <p:nvPr/>
          </p:nvSpPr>
          <p:spPr>
            <a:xfrm>
              <a:off x="4739135" y="1598878"/>
              <a:ext cx="32177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Natural CO</a:t>
              </a:r>
              <a:r>
                <a:rPr lang="en-US" baseline="-25000" dirty="0"/>
                <a:t>2</a:t>
              </a:r>
              <a:r>
                <a:rPr lang="en-US" dirty="0"/>
                <a:t> flux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944D29-6708-CA64-0454-30759FC61F54}"/>
                </a:ext>
              </a:extLst>
            </p:cNvPr>
            <p:cNvSpPr txBox="1"/>
            <p:nvPr/>
          </p:nvSpPr>
          <p:spPr>
            <a:xfrm>
              <a:off x="8967957" y="1599675"/>
              <a:ext cx="3048237" cy="497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atm CO</a:t>
              </a:r>
              <a:r>
                <a:rPr lang="en-US" baseline="-25000" dirty="0"/>
                <a:t>2</a:t>
              </a:r>
              <a:r>
                <a:rPr lang="en-US" dirty="0"/>
                <a:t>=284ppm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D4FF16-E348-ED32-BFCE-58A8387F4916}"/>
                </a:ext>
              </a:extLst>
            </p:cNvPr>
            <p:cNvGrpSpPr/>
            <p:nvPr/>
          </p:nvGrpSpPr>
          <p:grpSpPr>
            <a:xfrm>
              <a:off x="558393" y="2230582"/>
              <a:ext cx="11579249" cy="4366225"/>
              <a:chOff x="431206" y="2214880"/>
              <a:chExt cx="11579249" cy="4366225"/>
            </a:xfrm>
          </p:grpSpPr>
          <p:pic>
            <p:nvPicPr>
              <p:cNvPr id="4" name="Picture 3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7E1AC066-F515-0955-595F-82EA714FA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4244" t="80376" r="28566" b="6237"/>
              <a:stretch/>
            </p:blipFill>
            <p:spPr>
              <a:xfrm>
                <a:off x="431206" y="3750243"/>
                <a:ext cx="11579249" cy="283086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6E11E6-2FBD-BD5A-3F6A-B90F4ABB869F}"/>
                  </a:ext>
                </a:extLst>
              </p:cNvPr>
              <p:cNvSpPr txBox="1"/>
              <p:nvPr/>
            </p:nvSpPr>
            <p:spPr>
              <a:xfrm>
                <a:off x="4702231" y="3859207"/>
                <a:ext cx="248855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Ekman pumping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455EAD-88B6-1A84-C06A-D52BE2D8A733}"/>
                  </a:ext>
                </a:extLst>
              </p:cNvPr>
              <p:cNvSpPr txBox="1"/>
              <p:nvPr/>
            </p:nvSpPr>
            <p:spPr>
              <a:xfrm>
                <a:off x="10944027" y="2236302"/>
                <a:ext cx="740116" cy="17577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3</a:t>
                </a:r>
              </a:p>
              <a:p>
                <a:r>
                  <a:rPr lang="en-US" sz="1400" dirty="0"/>
                  <a:t>1.4</a:t>
                </a:r>
              </a:p>
              <a:p>
                <a:r>
                  <a:rPr lang="en-US" sz="1400" dirty="0"/>
                  <a:t>0</a:t>
                </a:r>
              </a:p>
              <a:p>
                <a:r>
                  <a:rPr lang="en-US" sz="1400" dirty="0"/>
                  <a:t>-1.4</a:t>
                </a:r>
              </a:p>
              <a:p>
                <a:r>
                  <a:rPr lang="en-US" sz="1400" dirty="0"/>
                  <a:t>-3</a:t>
                </a:r>
              </a:p>
              <a:p>
                <a:endParaRPr lang="en-US" sz="1400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F0721CE-4089-E96E-2CB4-54C21B71F936}"/>
                  </a:ext>
                </a:extLst>
              </p:cNvPr>
              <p:cNvSpPr/>
              <p:nvPr/>
            </p:nvSpPr>
            <p:spPr>
              <a:xfrm>
                <a:off x="11211498" y="2214880"/>
                <a:ext cx="204827" cy="1981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6E3E11-F9F6-DE2E-5A31-61E6AE1BA295}"/>
                  </a:ext>
                </a:extLst>
              </p:cNvPr>
              <p:cNvSpPr txBox="1"/>
              <p:nvPr/>
            </p:nvSpPr>
            <p:spPr>
              <a:xfrm>
                <a:off x="10239154" y="3679770"/>
                <a:ext cx="1665518" cy="429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/>
                  <a:t>molC</a:t>
                </a:r>
                <a:r>
                  <a:rPr lang="en-US" sz="1600" dirty="0"/>
                  <a:t>/m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/yr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F1ACFF-4EA8-BE1B-5E59-60EFD62630E6}"/>
                  </a:ext>
                </a:extLst>
              </p:cNvPr>
              <p:cNvSpPr txBox="1"/>
              <p:nvPr/>
            </p:nvSpPr>
            <p:spPr>
              <a:xfrm>
                <a:off x="10485583" y="5947339"/>
                <a:ext cx="6842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m/s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DEA206-F511-12BA-0646-867AAFDEC0A6}"/>
                </a:ext>
              </a:extLst>
            </p:cNvPr>
            <p:cNvSpPr txBox="1"/>
            <p:nvPr/>
          </p:nvSpPr>
          <p:spPr>
            <a:xfrm>
              <a:off x="11052274" y="4449256"/>
              <a:ext cx="854950" cy="15744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10</a:t>
              </a:r>
            </a:p>
            <a:p>
              <a:r>
                <a:rPr lang="en-US" sz="1400" dirty="0"/>
                <a:t>3.5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-3.5</a:t>
              </a:r>
            </a:p>
            <a:p>
              <a:r>
                <a:rPr lang="en-US" sz="1400" dirty="0"/>
                <a:t>-10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84E91F-CF9D-7F3E-080A-E74541DF359C}"/>
                </a:ext>
              </a:extLst>
            </p:cNvPr>
            <p:cNvSpPr txBox="1"/>
            <p:nvPr/>
          </p:nvSpPr>
          <p:spPr>
            <a:xfrm>
              <a:off x="8072471" y="6344923"/>
              <a:ext cx="2646401" cy="42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Menviel et al., 2023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57C2229-1340-BEAB-7E30-78E7577DF2B9}"/>
              </a:ext>
            </a:extLst>
          </p:cNvPr>
          <p:cNvSpPr txBox="1"/>
          <p:nvPr/>
        </p:nvSpPr>
        <p:spPr>
          <a:xfrm>
            <a:off x="4966266" y="79820"/>
            <a:ext cx="3393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Southern Ocean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783803-3278-0B66-FE27-A1B46F737BAF}"/>
              </a:ext>
            </a:extLst>
          </p:cNvPr>
          <p:cNvSpPr txBox="1"/>
          <p:nvPr/>
        </p:nvSpPr>
        <p:spPr>
          <a:xfrm>
            <a:off x="4759960" y="3841204"/>
            <a:ext cx="59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6A9DB5-7CAF-5EBE-471A-78C030D678C5}"/>
              </a:ext>
            </a:extLst>
          </p:cNvPr>
          <p:cNvSpPr txBox="1"/>
          <p:nvPr/>
        </p:nvSpPr>
        <p:spPr>
          <a:xfrm>
            <a:off x="4739640" y="3552084"/>
            <a:ext cx="72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3"/>
    </mc:Choice>
    <mc:Fallback xmlns="">
      <p:transition spd="slow" advTm="32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75B61677-3753-82B3-1569-ACBBC57BB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879" y="1333379"/>
            <a:ext cx="6356429" cy="5247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9A1C4-8916-9C3A-F4A1-6196DF77182B}"/>
              </a:ext>
            </a:extLst>
          </p:cNvPr>
          <p:cNvSpPr txBox="1"/>
          <p:nvPr/>
        </p:nvSpPr>
        <p:spPr>
          <a:xfrm>
            <a:off x="7910894" y="6081375"/>
            <a:ext cx="264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Gray et al.,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AB513-2DDB-1159-B760-E3CF84FC0178}"/>
              </a:ext>
            </a:extLst>
          </p:cNvPr>
          <p:cNvSpPr txBox="1"/>
          <p:nvPr/>
        </p:nvSpPr>
        <p:spPr>
          <a:xfrm>
            <a:off x="1855482" y="318985"/>
            <a:ext cx="9534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Poleward shift of the SH westerlies across the deglaciation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A066F-C558-C9E0-960F-918B49C2A2D8}"/>
              </a:ext>
            </a:extLst>
          </p:cNvPr>
          <p:cNvSpPr txBox="1"/>
          <p:nvPr/>
        </p:nvSpPr>
        <p:spPr>
          <a:xfrm>
            <a:off x="9387068" y="1032538"/>
            <a:ext cx="2581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Toggweiler</a:t>
            </a:r>
            <a:r>
              <a:rPr lang="en-US" sz="2000" i="1" dirty="0"/>
              <a:t> et al., 2006</a:t>
            </a:r>
          </a:p>
        </p:txBody>
      </p:sp>
    </p:spTree>
    <p:extLst>
      <p:ext uri="{BB962C8B-B14F-4D97-AF65-F5344CB8AC3E}">
        <p14:creationId xmlns:p14="http://schemas.microsoft.com/office/powerpoint/2010/main" val="252966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0"/>
    </mc:Choice>
    <mc:Fallback xmlns="">
      <p:transition spd="slow" advTm="357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10EE4-94E9-611A-C877-4362FEBF7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24208A-5757-E309-E173-913FB8E3BBE3}"/>
              </a:ext>
            </a:extLst>
          </p:cNvPr>
          <p:cNvSpPr txBox="1"/>
          <p:nvPr/>
        </p:nvSpPr>
        <p:spPr>
          <a:xfrm>
            <a:off x="2104037" y="54717"/>
            <a:ext cx="7920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Impact of changes in southern hemispheric westerlies on the carbon 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9A2CE-37AC-8C35-492F-DA51098D7CD9}"/>
              </a:ext>
            </a:extLst>
          </p:cNvPr>
          <p:cNvSpPr txBox="1"/>
          <p:nvPr/>
        </p:nvSpPr>
        <p:spPr>
          <a:xfrm>
            <a:off x="788985" y="1374521"/>
            <a:ext cx="9376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Stronger SH westerlies </a:t>
            </a:r>
            <a:r>
              <a:rPr lang="en-US" dirty="0">
                <a:sym typeface="Wingdings" pitchFamily="2" charset="2"/>
              </a:rPr>
              <a:t> Enhanced CO</a:t>
            </a:r>
            <a:r>
              <a:rPr lang="en-US" baseline="-25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outgassing in the Southern Ocean (SO)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Given the importance of mesoscale processes in SO, does it still hold in high-resolution models?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800" dirty="0"/>
              <a:t>What is the Impact of changes in the latitudinal position of SH westerlies on the carbon cycle?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B2533F-9582-795A-6206-49ED57AE7C4E}"/>
              </a:ext>
            </a:extLst>
          </p:cNvPr>
          <p:cNvSpPr txBox="1"/>
          <p:nvPr/>
        </p:nvSpPr>
        <p:spPr>
          <a:xfrm>
            <a:off x="374915" y="2748350"/>
            <a:ext cx="10400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Suite of ocean/sea-ice/carbon cycle ACCESS-OM2 models (0.1 – 0.25 and 1º resolution, Kiss et al.,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Sensitivity experiments at 0.25º resolution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Hindcast simulation of the last decades at 0.1º (and 1º) resolutions</a:t>
            </a:r>
          </a:p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3EE7D5-9B0E-A0EC-3757-CA837BE711B0}"/>
              </a:ext>
            </a:extLst>
          </p:cNvPr>
          <p:cNvGrpSpPr/>
          <p:nvPr/>
        </p:nvGrpSpPr>
        <p:grpSpPr>
          <a:xfrm>
            <a:off x="162199" y="4002302"/>
            <a:ext cx="11749821" cy="2601199"/>
            <a:chOff x="162199" y="4002302"/>
            <a:chExt cx="11749821" cy="26011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EEBA3B-AE44-515C-98D4-4C5750372F70}"/>
                </a:ext>
              </a:extLst>
            </p:cNvPr>
            <p:cNvGrpSpPr/>
            <p:nvPr/>
          </p:nvGrpSpPr>
          <p:grpSpPr>
            <a:xfrm>
              <a:off x="162199" y="4002302"/>
              <a:ext cx="11479828" cy="2601199"/>
              <a:chOff x="162199" y="4002302"/>
              <a:chExt cx="11479828" cy="260119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9FA8427-0CBA-666D-29AD-EE4B99036ED2}"/>
                  </a:ext>
                </a:extLst>
              </p:cNvPr>
              <p:cNvGrpSpPr/>
              <p:nvPr/>
            </p:nvGrpSpPr>
            <p:grpSpPr>
              <a:xfrm>
                <a:off x="162199" y="4002302"/>
                <a:ext cx="6657846" cy="1928037"/>
                <a:chOff x="788985" y="4382550"/>
                <a:chExt cx="6792330" cy="200039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E0B46E8-7C95-0E30-8A0C-6CE4D988587A}"/>
                    </a:ext>
                  </a:extLst>
                </p:cNvPr>
                <p:cNvGrpSpPr/>
                <p:nvPr/>
              </p:nvGrpSpPr>
              <p:grpSpPr>
                <a:xfrm>
                  <a:off x="788985" y="4399350"/>
                  <a:ext cx="6792330" cy="1983591"/>
                  <a:chOff x="4409472" y="2907757"/>
                  <a:chExt cx="6792330" cy="1983591"/>
                </a:xfrm>
              </p:grpSpPr>
              <p:pic>
                <p:nvPicPr>
                  <p:cNvPr id="14" name="Picture 13" descr="A number and text on a white background&#10;&#10;AI-generated content may be incorrect.">
                    <a:extLst>
                      <a:ext uri="{FF2B5EF4-FFF2-40B4-BE49-F238E27FC236}">
                        <a16:creationId xmlns:a16="http://schemas.microsoft.com/office/drawing/2014/main" id="{C33FF735-5430-5DAD-F566-94A01BA575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rcRect t="13158"/>
                  <a:stretch/>
                </p:blipFill>
                <p:spPr>
                  <a:xfrm>
                    <a:off x="4409472" y="4207552"/>
                    <a:ext cx="6019800" cy="683796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 descr="A graph with lines and triangles&#10;&#10;AI-generated content may be incorrect.">
                    <a:extLst>
                      <a:ext uri="{FF2B5EF4-FFF2-40B4-BE49-F238E27FC236}">
                        <a16:creationId xmlns:a16="http://schemas.microsoft.com/office/drawing/2014/main" id="{BB7EBA81-CB4D-568F-E984-9E62FD8A68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b="11875"/>
                  <a:stretch/>
                </p:blipFill>
                <p:spPr>
                  <a:xfrm>
                    <a:off x="4508902" y="2907757"/>
                    <a:ext cx="6692900" cy="147732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3121B55-5423-111E-1C70-BCEFC13BE9FD}"/>
                    </a:ext>
                  </a:extLst>
                </p:cNvPr>
                <p:cNvSpPr/>
                <p:nvPr/>
              </p:nvSpPr>
              <p:spPr>
                <a:xfrm>
                  <a:off x="1034321" y="4382550"/>
                  <a:ext cx="599607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AC32A63-4D6F-72A3-0FAE-220B07607621}"/>
                  </a:ext>
                </a:extLst>
              </p:cNvPr>
              <p:cNvGrpSpPr/>
              <p:nvPr/>
            </p:nvGrpSpPr>
            <p:grpSpPr>
              <a:xfrm rot="16200000">
                <a:off x="8423485" y="2555590"/>
                <a:ext cx="1712566" cy="4724519"/>
                <a:chOff x="10424156" y="1573967"/>
                <a:chExt cx="1818054" cy="4866944"/>
              </a:xfrm>
            </p:grpSpPr>
            <p:pic>
              <p:nvPicPr>
                <p:cNvPr id="10" name="Picture 9" descr="A diagram of a curve&#10;&#10;AI-generated content may be incorrect.">
                  <a:extLst>
                    <a:ext uri="{FF2B5EF4-FFF2-40B4-BE49-F238E27FC236}">
                      <a16:creationId xmlns:a16="http://schemas.microsoft.com/office/drawing/2014/main" id="{A61EB19E-8D37-A495-0153-405F03C425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424156" y="1585331"/>
                  <a:ext cx="1623742" cy="4855580"/>
                </a:xfrm>
                <a:prstGeom prst="rect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4D682B7-0028-4D88-6CB4-E6AF668DF25F}"/>
                    </a:ext>
                  </a:extLst>
                </p:cNvPr>
                <p:cNvSpPr/>
                <p:nvPr/>
              </p:nvSpPr>
              <p:spPr>
                <a:xfrm>
                  <a:off x="11863264" y="1573967"/>
                  <a:ext cx="378946" cy="1499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52E180A-4EB2-13BA-D602-5F2799F2726A}"/>
                    </a:ext>
                  </a:extLst>
                </p:cNvPr>
                <p:cNvSpPr/>
                <p:nvPr/>
              </p:nvSpPr>
              <p:spPr>
                <a:xfrm>
                  <a:off x="11810559" y="6013557"/>
                  <a:ext cx="378946" cy="1499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C7FB09-260A-2DA5-775E-399C65A68D75}"/>
                  </a:ext>
                </a:extLst>
              </p:cNvPr>
              <p:cNvSpPr txBox="1"/>
              <p:nvPr/>
            </p:nvSpPr>
            <p:spPr>
              <a:xfrm>
                <a:off x="354582" y="5930339"/>
                <a:ext cx="63705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Trend towards positive phases of the southern annular mode (stronger &amp; poleward shifted SH westerlies)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47BBF7-181A-AE06-90AA-3B7A7B707B51}"/>
                  </a:ext>
                </a:extLst>
              </p:cNvPr>
              <p:cNvSpPr txBox="1"/>
              <p:nvPr/>
            </p:nvSpPr>
            <p:spPr>
              <a:xfrm>
                <a:off x="7108316" y="5957170"/>
                <a:ext cx="45323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Windstress</a:t>
                </a:r>
                <a:r>
                  <a:rPr lang="en-US" dirty="0"/>
                  <a:t> anomalies (N/m</a:t>
                </a:r>
                <a:r>
                  <a:rPr lang="en-US" baseline="30000" dirty="0"/>
                  <a:t>2</a:t>
                </a:r>
                <a:r>
                  <a:rPr lang="en-US" dirty="0"/>
                  <a:t>, 2017-2020 compared to 1980-1982)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3253A5-BFD6-4A99-612C-7349E9C8F93E}"/>
                  </a:ext>
                </a:extLst>
              </p:cNvPr>
              <p:cNvSpPr txBox="1"/>
              <p:nvPr/>
            </p:nvSpPr>
            <p:spPr>
              <a:xfrm>
                <a:off x="7833360" y="5391587"/>
                <a:ext cx="349705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lain" startAt="45"/>
                </a:pPr>
                <a:r>
                  <a:rPr lang="en-US" sz="1400" dirty="0"/>
                  <a:t>                55                   65                    75</a:t>
                </a:r>
              </a:p>
              <a:p>
                <a:r>
                  <a:rPr lang="en-US" sz="1400" dirty="0"/>
                  <a:t>                    Lat (</a:t>
                </a:r>
                <a:r>
                  <a:rPr lang="en-US" sz="1400" dirty="0" err="1"/>
                  <a:t>degS</a:t>
                </a:r>
                <a:r>
                  <a:rPr lang="en-US" sz="1400" dirty="0"/>
                  <a:t>)     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400193C-82A3-6B28-4285-CD2661A23107}"/>
                  </a:ext>
                </a:extLst>
              </p:cNvPr>
              <p:cNvSpPr/>
              <p:nvPr/>
            </p:nvSpPr>
            <p:spPr>
              <a:xfrm>
                <a:off x="6979339" y="5422067"/>
                <a:ext cx="179777" cy="1456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796B34-066B-35F3-8D77-821E23B03DE0}"/>
                </a:ext>
              </a:extLst>
            </p:cNvPr>
            <p:cNvSpPr/>
            <p:nvPr/>
          </p:nvSpPr>
          <p:spPr>
            <a:xfrm>
              <a:off x="7274560" y="4418525"/>
              <a:ext cx="182880" cy="234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3FC797-3686-916D-AC01-A56CA71A594A}"/>
                </a:ext>
              </a:extLst>
            </p:cNvPr>
            <p:cNvSpPr txBox="1"/>
            <p:nvPr/>
          </p:nvSpPr>
          <p:spPr>
            <a:xfrm>
              <a:off x="11206860" y="4153212"/>
              <a:ext cx="705160" cy="104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endParaRPr lang="en-US" sz="1400" dirty="0"/>
            </a:p>
            <a:p>
              <a:pPr>
                <a:spcAft>
                  <a:spcPts val="1200"/>
                </a:spcAft>
              </a:pPr>
              <a:r>
                <a:rPr lang="en-US" sz="1400" dirty="0"/>
                <a:t>0.03</a:t>
              </a:r>
            </a:p>
            <a:p>
              <a:pPr>
                <a:spcAft>
                  <a:spcPts val="1200"/>
                </a:spcAft>
              </a:pPr>
              <a:r>
                <a:rPr lang="en-US" sz="1400" dirty="0"/>
                <a:t>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78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7"/>
    </mc:Choice>
    <mc:Fallback xmlns="">
      <p:transition spd="slow" advTm="12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078F-E1F0-8E55-CA06-5B6A2171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438" y="-59961"/>
            <a:ext cx="7842197" cy="105217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n-lt"/>
              </a:rPr>
              <a:t>Impact of positive Southern Annular Mode</a:t>
            </a:r>
            <a:endParaRPr 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76512-246B-17F5-C0AC-03247196882E}"/>
              </a:ext>
            </a:extLst>
          </p:cNvPr>
          <p:cNvSpPr txBox="1"/>
          <p:nvPr/>
        </p:nvSpPr>
        <p:spPr>
          <a:xfrm>
            <a:off x="559870" y="781844"/>
            <a:ext cx="11072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</a:t>
            </a:r>
            <a:r>
              <a:rPr lang="en-US" sz="2000" baseline="-25000" dirty="0"/>
              <a:t>2</a:t>
            </a:r>
            <a:r>
              <a:rPr lang="en-US" sz="2000" dirty="0"/>
              <a:t> flux and DIC anomalies for a composite of positive SAMs compared to a composite of negative SAMs</a:t>
            </a:r>
          </a:p>
          <a:p>
            <a:pPr algn="ctr"/>
            <a:r>
              <a:rPr lang="en-US" sz="2000" dirty="0">
                <a:latin typeface="+mn-lt"/>
              </a:rPr>
              <a:t>Strengthening and poleward shift of westerlies</a:t>
            </a:r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56C212-433D-8F4B-03D5-BDF6ACC72694}"/>
              </a:ext>
            </a:extLst>
          </p:cNvPr>
          <p:cNvGrpSpPr/>
          <p:nvPr/>
        </p:nvGrpSpPr>
        <p:grpSpPr>
          <a:xfrm>
            <a:off x="740780" y="1642476"/>
            <a:ext cx="11451220" cy="4896163"/>
            <a:chOff x="740780" y="1642476"/>
            <a:chExt cx="11451220" cy="4896163"/>
          </a:xfrm>
        </p:grpSpPr>
        <p:pic>
          <p:nvPicPr>
            <p:cNvPr id="7" name="Picture 6" descr="Graphical user interface, application, PowerPoint&#10;&#10;Description automatically generated">
              <a:extLst>
                <a:ext uri="{FF2B5EF4-FFF2-40B4-BE49-F238E27FC236}">
                  <a16:creationId xmlns:a16="http://schemas.microsoft.com/office/drawing/2014/main" id="{F3CF364C-4F69-BC8D-9385-F38BFC87F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390" t="30112" r="27683" b="59419"/>
            <a:stretch/>
          </p:blipFill>
          <p:spPr>
            <a:xfrm>
              <a:off x="856527" y="1932973"/>
              <a:ext cx="10347768" cy="1965288"/>
            </a:xfrm>
            <a:prstGeom prst="rect">
              <a:avLst/>
            </a:prstGeom>
          </p:spPr>
        </p:pic>
        <p:pic>
          <p:nvPicPr>
            <p:cNvPr id="6" name="Picture 5" descr="A map of the united states&#10;&#10;AI-generated content may be incorrect.">
              <a:extLst>
                <a:ext uri="{FF2B5EF4-FFF2-40B4-BE49-F238E27FC236}">
                  <a16:creationId xmlns:a16="http://schemas.microsoft.com/office/drawing/2014/main" id="{316F4399-2A98-4278-1125-2AF641AD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075" b="10988"/>
            <a:stretch/>
          </p:blipFill>
          <p:spPr>
            <a:xfrm>
              <a:off x="740780" y="3898260"/>
              <a:ext cx="10463514" cy="227104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227E7C-015B-F1B7-7050-40D516522C20}"/>
                </a:ext>
              </a:extLst>
            </p:cNvPr>
            <p:cNvSpPr/>
            <p:nvPr/>
          </p:nvSpPr>
          <p:spPr>
            <a:xfrm>
              <a:off x="856527" y="3898260"/>
              <a:ext cx="416688" cy="384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5D8010-D5F4-49E0-4BF2-F62BA57C3C87}"/>
                </a:ext>
              </a:extLst>
            </p:cNvPr>
            <p:cNvSpPr txBox="1"/>
            <p:nvPr/>
          </p:nvSpPr>
          <p:spPr>
            <a:xfrm>
              <a:off x="4562729" y="1642476"/>
              <a:ext cx="32177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Natural CO</a:t>
              </a:r>
              <a:r>
                <a:rPr lang="en-US" baseline="-25000" dirty="0"/>
                <a:t>2</a:t>
              </a:r>
              <a:r>
                <a:rPr lang="en-US" dirty="0"/>
                <a:t> flux anomalies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B1C8BB-274C-E4C0-0154-AA12EA1E04E5}"/>
                </a:ext>
              </a:extLst>
            </p:cNvPr>
            <p:cNvSpPr txBox="1"/>
            <p:nvPr/>
          </p:nvSpPr>
          <p:spPr>
            <a:xfrm>
              <a:off x="4887849" y="6169307"/>
              <a:ext cx="32177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Natural DIC anomalies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46D5B3-D5BD-37F5-95C1-ACFA329D2BB5}"/>
                </a:ext>
              </a:extLst>
            </p:cNvPr>
            <p:cNvSpPr txBox="1"/>
            <p:nvPr/>
          </p:nvSpPr>
          <p:spPr>
            <a:xfrm>
              <a:off x="10508869" y="1863296"/>
              <a:ext cx="659330" cy="22006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  <a:p>
              <a:pPr>
                <a:spcAft>
                  <a:spcPts val="600"/>
                </a:spcAft>
              </a:pPr>
              <a:r>
                <a:rPr lang="en-US" sz="1600" dirty="0"/>
                <a:t>1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/>
                <a:t>0.5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/>
                <a:t>0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/>
                <a:t>-0.5</a:t>
              </a:r>
            </a:p>
            <a:p>
              <a:pPr>
                <a:spcAft>
                  <a:spcPts val="600"/>
                </a:spcAft>
              </a:pPr>
              <a:r>
                <a:rPr lang="en-US" sz="1600" dirty="0"/>
                <a:t>-1</a:t>
              </a:r>
            </a:p>
            <a:p>
              <a:endParaRPr lang="en-US" sz="1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B83815-1BA0-3649-3A9E-D8E7C6B29671}"/>
                </a:ext>
              </a:extLst>
            </p:cNvPr>
            <p:cNvSpPr txBox="1"/>
            <p:nvPr/>
          </p:nvSpPr>
          <p:spPr>
            <a:xfrm>
              <a:off x="10571199" y="3927033"/>
              <a:ext cx="685911" cy="25340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endParaRPr lang="en-US" sz="1600" dirty="0"/>
            </a:p>
            <a:p>
              <a:pPr>
                <a:spcAft>
                  <a:spcPts val="1000"/>
                </a:spcAft>
              </a:pPr>
              <a:r>
                <a:rPr lang="en-US" sz="1600" dirty="0"/>
                <a:t>10</a:t>
              </a:r>
            </a:p>
            <a:p>
              <a:pPr>
                <a:spcAft>
                  <a:spcPts val="1000"/>
                </a:spcAft>
              </a:pPr>
              <a:r>
                <a:rPr lang="en-US" sz="1600" dirty="0"/>
                <a:t>5</a:t>
              </a:r>
            </a:p>
            <a:p>
              <a:pPr>
                <a:spcAft>
                  <a:spcPts val="1000"/>
                </a:spcAft>
              </a:pPr>
              <a:r>
                <a:rPr lang="en-US" sz="1600" dirty="0"/>
                <a:t>0</a:t>
              </a:r>
            </a:p>
            <a:p>
              <a:pPr>
                <a:spcAft>
                  <a:spcPts val="1000"/>
                </a:spcAft>
              </a:pPr>
              <a:r>
                <a:rPr lang="en-US" sz="1600" dirty="0"/>
                <a:t>-5</a:t>
              </a:r>
            </a:p>
            <a:p>
              <a:pPr>
                <a:spcAft>
                  <a:spcPts val="1000"/>
                </a:spcAft>
              </a:pPr>
              <a:r>
                <a:rPr lang="en-US" sz="1600" dirty="0"/>
                <a:t>-10</a:t>
              </a:r>
            </a:p>
            <a:p>
              <a:pPr>
                <a:spcAft>
                  <a:spcPts val="600"/>
                </a:spcAft>
              </a:pPr>
              <a:endParaRPr lang="en-US" sz="16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1C20FE-DE75-4D3F-0F5F-1714E6F5A352}"/>
                </a:ext>
              </a:extLst>
            </p:cNvPr>
            <p:cNvSpPr txBox="1"/>
            <p:nvPr/>
          </p:nvSpPr>
          <p:spPr>
            <a:xfrm>
              <a:off x="10334625" y="3694566"/>
              <a:ext cx="1857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molC</a:t>
              </a:r>
              <a:r>
                <a:rPr lang="en-US" dirty="0"/>
                <a:t>/m</a:t>
              </a:r>
              <a:r>
                <a:rPr lang="en-US" baseline="30000" dirty="0"/>
                <a:t>2</a:t>
              </a:r>
              <a:r>
                <a:rPr lang="en-US" dirty="0"/>
                <a:t>/</a:t>
              </a:r>
              <a:r>
                <a:rPr lang="en-US" dirty="0" err="1"/>
                <a:t>yr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CAA29-E04E-717B-E3E3-3D4F060FAD74}"/>
                </a:ext>
              </a:extLst>
            </p:cNvPr>
            <p:cNvSpPr txBox="1"/>
            <p:nvPr/>
          </p:nvSpPr>
          <p:spPr>
            <a:xfrm>
              <a:off x="10348749" y="6035441"/>
              <a:ext cx="1371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mmol/m</a:t>
              </a:r>
              <a:r>
                <a:rPr lang="en-US" baseline="300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70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61"/>
    </mc:Choice>
    <mc:Fallback xmlns="">
      <p:transition spd="slow" advTm="500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95F74FB-2095-B5C8-B825-294189D4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9" t="58820" r="26412" b="16017"/>
          <a:stretch/>
        </p:blipFill>
        <p:spPr>
          <a:xfrm>
            <a:off x="1511019" y="3560625"/>
            <a:ext cx="9221243" cy="3010538"/>
          </a:xfrm>
          <a:prstGeom prst="rect">
            <a:avLst/>
          </a:prstGeom>
        </p:spPr>
      </p:pic>
      <p:pic>
        <p:nvPicPr>
          <p:cNvPr id="5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A137C4F1-7C53-A14E-FBC1-7C978602D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76" t="26843" r="24942" b="47222"/>
          <a:stretch/>
        </p:blipFill>
        <p:spPr>
          <a:xfrm>
            <a:off x="1328210" y="787144"/>
            <a:ext cx="9644590" cy="30105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D04443-6605-053D-C7ED-BDD736159EA6}"/>
              </a:ext>
            </a:extLst>
          </p:cNvPr>
          <p:cNvSpPr txBox="1"/>
          <p:nvPr/>
        </p:nvSpPr>
        <p:spPr>
          <a:xfrm>
            <a:off x="10334625" y="1923080"/>
            <a:ext cx="185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molC</a:t>
            </a:r>
            <a:r>
              <a:rPr lang="en-US" dirty="0"/>
              <a:t>/m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713658-B745-A428-0B63-D5F36526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705" y="0"/>
            <a:ext cx="5910613" cy="70605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Impact of positive SAMs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75005F-1953-6EB7-80B7-F886C56F6892}"/>
              </a:ext>
            </a:extLst>
          </p:cNvPr>
          <p:cNvSpPr txBox="1"/>
          <p:nvPr/>
        </p:nvSpPr>
        <p:spPr>
          <a:xfrm>
            <a:off x="306584" y="5442928"/>
            <a:ext cx="145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advection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B4424-D4A8-04B6-6CF3-3109AF0FCC34}"/>
              </a:ext>
            </a:extLst>
          </p:cNvPr>
          <p:cNvSpPr txBox="1"/>
          <p:nvPr/>
        </p:nvSpPr>
        <p:spPr>
          <a:xfrm>
            <a:off x="277791" y="3797681"/>
            <a:ext cx="1689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Diffusion at the base of the mixed layer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25576C-1AA6-69CE-29A0-CC2DF4B3398D}"/>
              </a:ext>
            </a:extLst>
          </p:cNvPr>
          <p:cNvSpPr txBox="1"/>
          <p:nvPr/>
        </p:nvSpPr>
        <p:spPr>
          <a:xfrm>
            <a:off x="10440726" y="4645414"/>
            <a:ext cx="185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molC</a:t>
            </a:r>
            <a:r>
              <a:rPr lang="en-US" dirty="0"/>
              <a:t>/m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49903-0BAC-F2E7-380A-21516BA87317}"/>
              </a:ext>
            </a:extLst>
          </p:cNvPr>
          <p:cNvSpPr txBox="1"/>
          <p:nvPr/>
        </p:nvSpPr>
        <p:spPr>
          <a:xfrm>
            <a:off x="10334625" y="5998237"/>
            <a:ext cx="185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molC</a:t>
            </a:r>
            <a:r>
              <a:rPr lang="en-US" dirty="0"/>
              <a:t>/m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73889-8128-D732-813B-AE310343783F}"/>
              </a:ext>
            </a:extLst>
          </p:cNvPr>
          <p:cNvSpPr txBox="1"/>
          <p:nvPr/>
        </p:nvSpPr>
        <p:spPr>
          <a:xfrm>
            <a:off x="10371137" y="3324811"/>
            <a:ext cx="185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mmol/m</a:t>
            </a:r>
            <a:r>
              <a:rPr lang="en-US" baseline="30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4EB26-3DA6-E28A-9BAC-58E9B79BA4F6}"/>
              </a:ext>
            </a:extLst>
          </p:cNvPr>
          <p:cNvSpPr txBox="1"/>
          <p:nvPr/>
        </p:nvSpPr>
        <p:spPr>
          <a:xfrm>
            <a:off x="364601" y="1548217"/>
            <a:ext cx="151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flux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87D4C3-B5C5-97DA-8638-8D0D5E769FF5}"/>
              </a:ext>
            </a:extLst>
          </p:cNvPr>
          <p:cNvSpPr txBox="1"/>
          <p:nvPr/>
        </p:nvSpPr>
        <p:spPr>
          <a:xfrm>
            <a:off x="306584" y="2875653"/>
            <a:ext cx="151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DIC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40E61-44E5-9549-CCD7-1784B7CA9876}"/>
              </a:ext>
            </a:extLst>
          </p:cNvPr>
          <p:cNvSpPr txBox="1"/>
          <p:nvPr/>
        </p:nvSpPr>
        <p:spPr>
          <a:xfrm>
            <a:off x="3402957" y="613723"/>
            <a:ext cx="590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Anomalies for positive SAMs compared to negative SAMs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60637F-2778-9734-2BC5-D74BB6C12484}"/>
              </a:ext>
            </a:extLst>
          </p:cNvPr>
          <p:cNvSpPr txBox="1"/>
          <p:nvPr/>
        </p:nvSpPr>
        <p:spPr>
          <a:xfrm>
            <a:off x="306584" y="4721011"/>
            <a:ext cx="1866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Dufour et al., 2013</a:t>
            </a:r>
          </a:p>
        </p:txBody>
      </p:sp>
    </p:spTree>
    <p:extLst>
      <p:ext uri="{BB962C8B-B14F-4D97-AF65-F5344CB8AC3E}">
        <p14:creationId xmlns:p14="http://schemas.microsoft.com/office/powerpoint/2010/main" val="38081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61"/>
    </mc:Choice>
    <mc:Fallback xmlns="">
      <p:transition spd="slow" advTm="5486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11212EA9-A465-C2A5-3D65-AE66300BDA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32" t="716" r="9737" b="85492"/>
          <a:stretch/>
        </p:blipFill>
        <p:spPr>
          <a:xfrm>
            <a:off x="1932972" y="1335340"/>
            <a:ext cx="8542116" cy="5903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A diagram of a heat wave&#10;&#10;AI-generated content may be incorrect.">
            <a:extLst>
              <a:ext uri="{FF2B5EF4-FFF2-40B4-BE49-F238E27FC236}">
                <a16:creationId xmlns:a16="http://schemas.microsoft.com/office/drawing/2014/main" id="{7A471AA8-1B02-4D45-412E-3C87AB0C3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2" y="2031896"/>
            <a:ext cx="5689600" cy="3467100"/>
          </a:xfrm>
          <a:prstGeom prst="rect">
            <a:avLst/>
          </a:prstGeom>
        </p:spPr>
      </p:pic>
      <p:pic>
        <p:nvPicPr>
          <p:cNvPr id="6" name="Picture 5" descr="A blue and orange diagram&#10;&#10;AI-generated content may be incorrect.">
            <a:extLst>
              <a:ext uri="{FF2B5EF4-FFF2-40B4-BE49-F238E27FC236}">
                <a16:creationId xmlns:a16="http://schemas.microsoft.com/office/drawing/2014/main" id="{A08194CC-2FF2-50C6-99D8-89CADB45D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822" y="1919117"/>
            <a:ext cx="5651500" cy="3886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47585D-C50E-D9FE-84AF-5F3E1C77E785}"/>
              </a:ext>
            </a:extLst>
          </p:cNvPr>
          <p:cNvSpPr/>
          <p:nvPr/>
        </p:nvSpPr>
        <p:spPr>
          <a:xfrm>
            <a:off x="5955760" y="1685788"/>
            <a:ext cx="227950" cy="29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7F58E-1E63-DBD6-61F8-4482637B7926}"/>
              </a:ext>
            </a:extLst>
          </p:cNvPr>
          <p:cNvSpPr txBox="1"/>
          <p:nvPr/>
        </p:nvSpPr>
        <p:spPr>
          <a:xfrm>
            <a:off x="953132" y="270145"/>
            <a:ext cx="1089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Southern Ocean DIC anomalies following a positive SAM trend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54634-5819-D5BE-4BE4-4CD74534B0AA}"/>
              </a:ext>
            </a:extLst>
          </p:cNvPr>
          <p:cNvSpPr txBox="1"/>
          <p:nvPr/>
        </p:nvSpPr>
        <p:spPr>
          <a:xfrm>
            <a:off x="5407949" y="2031896"/>
            <a:ext cx="2257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Atlantic</a:t>
            </a:r>
          </a:p>
        </p:txBody>
      </p:sp>
      <p:pic>
        <p:nvPicPr>
          <p:cNvPr id="11" name="Picture 10" descr="A chart of thermometers&#10;&#10;AI-generated content may be incorrect.">
            <a:extLst>
              <a:ext uri="{FF2B5EF4-FFF2-40B4-BE49-F238E27FC236}">
                <a16:creationId xmlns:a16="http://schemas.microsoft.com/office/drawing/2014/main" id="{3BF41D94-A9B7-D4B9-6EA9-EEAA3C16E5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64" t="7970" r="19189"/>
          <a:stretch/>
        </p:blipFill>
        <p:spPr>
          <a:xfrm>
            <a:off x="11046253" y="2410374"/>
            <a:ext cx="798656" cy="25392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74CBD2-06F6-B171-BDEF-1929CBA2CF2F}"/>
              </a:ext>
            </a:extLst>
          </p:cNvPr>
          <p:cNvSpPr txBox="1"/>
          <p:nvPr/>
        </p:nvSpPr>
        <p:spPr>
          <a:xfrm>
            <a:off x="11019099" y="4931481"/>
            <a:ext cx="126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mmol/m</a:t>
            </a:r>
            <a:r>
              <a:rPr lang="en-US" baseline="30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B3F202-0906-A9B1-F47B-4BA7FA67E643}"/>
              </a:ext>
            </a:extLst>
          </p:cNvPr>
          <p:cNvSpPr txBox="1"/>
          <p:nvPr/>
        </p:nvSpPr>
        <p:spPr>
          <a:xfrm>
            <a:off x="2721495" y="5150620"/>
            <a:ext cx="188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B88CE-C551-DC7D-112E-503FC204CA44}"/>
              </a:ext>
            </a:extLst>
          </p:cNvPr>
          <p:cNvSpPr txBox="1"/>
          <p:nvPr/>
        </p:nvSpPr>
        <p:spPr>
          <a:xfrm>
            <a:off x="8592319" y="6389094"/>
            <a:ext cx="39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Menviel et al., </a:t>
            </a:r>
            <a:r>
              <a:rPr lang="en-US" i="1" dirty="0" err="1"/>
              <a:t>Biogeosciences</a:t>
            </a:r>
            <a:r>
              <a:rPr lang="en-US" i="1" dirty="0"/>
              <a:t>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E2FE0-E458-61E2-E6EE-7C5CF54524E8}"/>
              </a:ext>
            </a:extLst>
          </p:cNvPr>
          <p:cNvSpPr txBox="1"/>
          <p:nvPr/>
        </p:nvSpPr>
        <p:spPr>
          <a:xfrm>
            <a:off x="10813346" y="1087035"/>
            <a:ext cx="1656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2017-2021 compared to 1980-1982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4C263A-CD72-5ED6-00DB-662CC89B0ABB}"/>
              </a:ext>
            </a:extLst>
          </p:cNvPr>
          <p:cNvSpPr/>
          <p:nvPr/>
        </p:nvSpPr>
        <p:spPr>
          <a:xfrm>
            <a:off x="1422400" y="4480560"/>
            <a:ext cx="345440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B4971-C4EC-ED10-48A9-754D332FE899}"/>
              </a:ext>
            </a:extLst>
          </p:cNvPr>
          <p:cNvSpPr/>
          <p:nvPr/>
        </p:nvSpPr>
        <p:spPr>
          <a:xfrm>
            <a:off x="6929120" y="4511040"/>
            <a:ext cx="365760" cy="32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28"/>
    </mc:Choice>
    <mc:Fallback xmlns="">
      <p:transition spd="slow" advTm="4522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5330125-63DA-8AC6-713A-95CA6DE6A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03" t="39259" r="51863" b="19044"/>
          <a:stretch/>
        </p:blipFill>
        <p:spPr>
          <a:xfrm>
            <a:off x="891306" y="1455182"/>
            <a:ext cx="4676374" cy="42282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8754D6-C294-4231-0377-9C877B0B6029}"/>
              </a:ext>
            </a:extLst>
          </p:cNvPr>
          <p:cNvGrpSpPr/>
          <p:nvPr/>
        </p:nvGrpSpPr>
        <p:grpSpPr>
          <a:xfrm>
            <a:off x="3860801" y="3536317"/>
            <a:ext cx="1885245" cy="1603834"/>
            <a:chOff x="6626578" y="4123339"/>
            <a:chExt cx="1885245" cy="16038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DA90FE-AAAD-9D19-261F-7769C624146C}"/>
                </a:ext>
              </a:extLst>
            </p:cNvPr>
            <p:cNvSpPr txBox="1"/>
            <p:nvPr/>
          </p:nvSpPr>
          <p:spPr>
            <a:xfrm>
              <a:off x="7044267" y="4526844"/>
              <a:ext cx="14675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1deg</a:t>
              </a:r>
            </a:p>
            <a:p>
              <a:r>
                <a:rPr lang="en-US" dirty="0"/>
                <a:t>0.25 deg</a:t>
              </a:r>
            </a:p>
            <a:p>
              <a:r>
                <a:rPr lang="en-US" dirty="0"/>
                <a:t>0.10 deg</a:t>
              </a:r>
            </a:p>
            <a:p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8D1AD9-5601-8AEE-5ADE-2D894AFA30B6}"/>
                </a:ext>
              </a:extLst>
            </p:cNvPr>
            <p:cNvSpPr/>
            <p:nvPr/>
          </p:nvSpPr>
          <p:spPr>
            <a:xfrm>
              <a:off x="6795911" y="4910667"/>
              <a:ext cx="112889" cy="112889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D5E2B37-11BD-629F-F47B-3CD421E52B4E}"/>
                </a:ext>
              </a:extLst>
            </p:cNvPr>
            <p:cNvSpPr/>
            <p:nvPr/>
          </p:nvSpPr>
          <p:spPr>
            <a:xfrm>
              <a:off x="6778979" y="4617155"/>
              <a:ext cx="146755" cy="135467"/>
            </a:xfrm>
            <a:prstGeom prst="triangl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648F02-62F2-9DA5-99ED-15AF9C6EA157}"/>
                </a:ext>
              </a:extLst>
            </p:cNvPr>
            <p:cNvSpPr txBox="1"/>
            <p:nvPr/>
          </p:nvSpPr>
          <p:spPr>
            <a:xfrm>
              <a:off x="6694311" y="5125462"/>
              <a:ext cx="2257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5C8611-F1D3-94B6-70D1-A73E2AF99B05}"/>
                </a:ext>
              </a:extLst>
            </p:cNvPr>
            <p:cNvSpPr txBox="1"/>
            <p:nvPr/>
          </p:nvSpPr>
          <p:spPr>
            <a:xfrm>
              <a:off x="6626578" y="4123339"/>
              <a:ext cx="1828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ACCESS-OM2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B3345B3-FB8C-F494-95D8-248C4D20FAB8}"/>
              </a:ext>
            </a:extLst>
          </p:cNvPr>
          <p:cNvSpPr txBox="1"/>
          <p:nvPr/>
        </p:nvSpPr>
        <p:spPr>
          <a:xfrm>
            <a:off x="1835572" y="5630472"/>
            <a:ext cx="343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+0.1 </a:t>
            </a:r>
            <a:r>
              <a:rPr lang="en-US" dirty="0" err="1"/>
              <a:t>GtC</a:t>
            </a:r>
            <a:r>
              <a:rPr lang="en-US" dirty="0"/>
              <a:t>/</a:t>
            </a:r>
            <a:r>
              <a:rPr lang="en-US" dirty="0" err="1"/>
              <a:t>yr</a:t>
            </a:r>
            <a:r>
              <a:rPr lang="en-US" dirty="0"/>
              <a:t> for 10% strengthening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1EC922-6AFB-08A7-0128-9F7C7D189B11}"/>
              </a:ext>
            </a:extLst>
          </p:cNvPr>
          <p:cNvSpPr txBox="1"/>
          <p:nvPr/>
        </p:nvSpPr>
        <p:spPr>
          <a:xfrm>
            <a:off x="2463802" y="184137"/>
            <a:ext cx="645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Impact of changes in SH </a:t>
            </a:r>
            <a:r>
              <a:rPr lang="en-US" sz="3200" b="1" dirty="0" err="1">
                <a:solidFill>
                  <a:srgbClr val="0070C0"/>
                </a:solidFill>
              </a:rPr>
              <a:t>windstress</a:t>
            </a:r>
            <a:r>
              <a:rPr lang="en-US" sz="3200" b="1" dirty="0">
                <a:solidFill>
                  <a:srgbClr val="0070C0"/>
                </a:solidFill>
              </a:rPr>
              <a:t> on natural SO (south of 35S) CO</a:t>
            </a:r>
            <a:r>
              <a:rPr lang="en-US" sz="3200" b="1" baseline="-25000" dirty="0">
                <a:solidFill>
                  <a:srgbClr val="0070C0"/>
                </a:solidFill>
              </a:rPr>
              <a:t>2</a:t>
            </a:r>
            <a:r>
              <a:rPr lang="en-US" sz="3200" b="1" dirty="0">
                <a:solidFill>
                  <a:srgbClr val="0070C0"/>
                </a:solidFill>
              </a:rPr>
              <a:t> flux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CC2C85-24F3-4FAC-B9B9-2A3BF777BAB6}"/>
              </a:ext>
            </a:extLst>
          </p:cNvPr>
          <p:cNvSpPr txBox="1"/>
          <p:nvPr/>
        </p:nvSpPr>
        <p:spPr>
          <a:xfrm>
            <a:off x="9550577" y="6481409"/>
            <a:ext cx="352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Menviel &amp; Spence, 2024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E1D25F-E7B7-E902-3840-AF40C318DCCF}"/>
              </a:ext>
            </a:extLst>
          </p:cNvPr>
          <p:cNvGrpSpPr/>
          <p:nvPr/>
        </p:nvGrpSpPr>
        <p:grpSpPr>
          <a:xfrm>
            <a:off x="5901833" y="1434862"/>
            <a:ext cx="5155633" cy="4564942"/>
            <a:chOff x="5901833" y="1434862"/>
            <a:chExt cx="5155633" cy="4564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BC820A-1E5C-BF92-7C71-1AFCD05A15C9}"/>
                </a:ext>
              </a:extLst>
            </p:cNvPr>
            <p:cNvSpPr txBox="1"/>
            <p:nvPr/>
          </p:nvSpPr>
          <p:spPr>
            <a:xfrm>
              <a:off x="6688665" y="5630472"/>
              <a:ext cx="4368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+0.1 </a:t>
              </a:r>
              <a:r>
                <a:rPr lang="en-US" dirty="0" err="1"/>
                <a:t>GtC</a:t>
              </a:r>
              <a:r>
                <a:rPr lang="en-US" dirty="0"/>
                <a:t>/yr for 5º poleward shift</a:t>
              </a:r>
            </a:p>
          </p:txBody>
        </p:sp>
        <p:pic>
          <p:nvPicPr>
            <p:cNvPr id="13" name="Picture 12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4749E820-315B-7582-B9B8-9EDB30D7F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147" t="39259" r="19724" b="19044"/>
            <a:stretch/>
          </p:blipFill>
          <p:spPr>
            <a:xfrm>
              <a:off x="5901833" y="1434862"/>
              <a:ext cx="4979528" cy="422822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645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23"/>
    </mc:Choice>
    <mc:Fallback xmlns="">
      <p:transition spd="slow" advTm="9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76032</TotalTime>
  <Words>577</Words>
  <Application>Microsoft Macintosh PowerPoint</Application>
  <PresentationFormat>Widescreen</PresentationFormat>
  <Paragraphs>106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DejaVu Sans</vt:lpstr>
      <vt:lpstr>Open Sans</vt:lpstr>
      <vt:lpstr>Times New Roman</vt:lpstr>
      <vt:lpstr>Wingdings</vt:lpstr>
      <vt:lpstr>Office Theme</vt:lpstr>
      <vt:lpstr>Impact of changes in Southern Hemispheric westerlies on air-sea CO2 fluxes in high resolution simulations</vt:lpstr>
      <vt:lpstr>PowerPoint Presentation</vt:lpstr>
      <vt:lpstr>PowerPoint Presentation</vt:lpstr>
      <vt:lpstr>PowerPoint Presentation</vt:lpstr>
      <vt:lpstr>PowerPoint Presentation</vt:lpstr>
      <vt:lpstr>Impact of positive Southern Annular Mode</vt:lpstr>
      <vt:lpstr>Impact of positive SAMs</vt:lpstr>
      <vt:lpstr>PowerPoint Presentation</vt:lpstr>
      <vt:lpstr>PowerPoint Presentation</vt:lpstr>
      <vt:lpstr>Conclusions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ocean BGC</dc:title>
  <dc:creator>Laurie Menviel</dc:creator>
  <cp:lastModifiedBy>Laurie Menviel</cp:lastModifiedBy>
  <cp:revision>122</cp:revision>
  <cp:lastPrinted>2025-05-01T00:59:08Z</cp:lastPrinted>
  <dcterms:created xsi:type="dcterms:W3CDTF">2023-07-27T09:33:49Z</dcterms:created>
  <dcterms:modified xsi:type="dcterms:W3CDTF">2025-05-01T02:08:42Z</dcterms:modified>
</cp:coreProperties>
</file>