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8" r:id="rId1"/>
  </p:sldMasterIdLst>
  <p:notesMasterIdLst>
    <p:notesMasterId r:id="rId24"/>
  </p:notesMasterIdLst>
  <p:sldIdLst>
    <p:sldId id="256" r:id="rId2"/>
    <p:sldId id="257" r:id="rId3"/>
    <p:sldId id="319" r:id="rId4"/>
    <p:sldId id="320" r:id="rId5"/>
    <p:sldId id="270" r:id="rId6"/>
    <p:sldId id="272" r:id="rId7"/>
    <p:sldId id="259" r:id="rId8"/>
    <p:sldId id="321" r:id="rId9"/>
    <p:sldId id="322" r:id="rId10"/>
    <p:sldId id="297" r:id="rId11"/>
    <p:sldId id="337" r:id="rId12"/>
    <p:sldId id="338" r:id="rId13"/>
    <p:sldId id="339" r:id="rId14"/>
    <p:sldId id="315" r:id="rId15"/>
    <p:sldId id="332" r:id="rId16"/>
    <p:sldId id="333" r:id="rId17"/>
    <p:sldId id="334" r:id="rId18"/>
    <p:sldId id="314" r:id="rId19"/>
    <p:sldId id="335" r:id="rId20"/>
    <p:sldId id="336" r:id="rId21"/>
    <p:sldId id="317"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CDB03-82CD-1703-0AB2-B6ED3C784D9D}" v="294" dt="2025-04-25T16:37:10.617"/>
    <p1510:client id="{A0EFAB4F-3FC3-8A7B-CCBE-30E37909A1E0}" v="725" dt="2025-04-25T03:29:28.943"/>
    <p1510:client id="{E9F86C80-93DA-E8BD-A22C-A47B426DF9BC}" v="31" dt="2025-04-25T18:10:44.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34"/>
    <p:restoredTop sz="79480"/>
  </p:normalViewPr>
  <p:slideViewPr>
    <p:cSldViewPr snapToGrid="0">
      <p:cViewPr varScale="1">
        <p:scale>
          <a:sx n="99" d="100"/>
          <a:sy n="99" d="100"/>
        </p:scale>
        <p:origin x="184"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4T22:59:22.345"/>
    </inkml:context>
    <inkml:brush xml:id="br0">
      <inkml:brushProperty name="width" value="0.1" units="cm"/>
      <inkml:brushProperty name="height" value="0.1" units="cm"/>
      <inkml:brushProperty name="color" value="#E71224"/>
    </inkml:brush>
  </inkml:definitions>
  <inkml:trace contextRef="#ctx0" brushRef="#br0">3715 15936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4T22:59:22.346"/>
    </inkml:context>
    <inkml:brush xml:id="br0">
      <inkml:brushProperty name="width" value="0.1" units="cm"/>
      <inkml:brushProperty name="height" value="0.1" units="cm"/>
      <inkml:brushProperty name="color" value="#E71224"/>
    </inkml:brush>
  </inkml:definitions>
  <inkml:trace contextRef="#ctx0" brushRef="#br0">3528 15526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4T22:59:22.347"/>
    </inkml:context>
    <inkml:brush xml:id="br0">
      <inkml:brushProperty name="width" value="0.1" units="cm"/>
      <inkml:brushProperty name="height" value="0.1" units="cm"/>
      <inkml:brushProperty name="color" value="#E71224"/>
    </inkml:brush>
  </inkml:definitions>
  <inkml:trace contextRef="#ctx0" brushRef="#br0">2436 15526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9E96C-5D90-0242-9703-EB5DB0454C79}" type="datetimeFigureOut">
              <a:rPr lang="en-US" smtClean="0"/>
              <a:t>5/1/25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AE128-EAD9-594D-8F17-F8CBAC81489B}" type="slidenum">
              <a:rPr lang="en-US" smtClean="0"/>
              <a:t>‹#›</a:t>
            </a:fld>
            <a:endParaRPr lang="en-US"/>
          </a:p>
        </p:txBody>
      </p:sp>
    </p:spTree>
    <p:extLst>
      <p:ext uri="{BB962C8B-B14F-4D97-AF65-F5344CB8AC3E}">
        <p14:creationId xmlns:p14="http://schemas.microsoft.com/office/powerpoint/2010/main" val="345926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a:p>
            <a:r>
              <a:rPr lang="en-US" dirty="0">
                <a:latin typeface="Calibri"/>
                <a:ea typeface="Calibri"/>
                <a:cs typeface="Calibri"/>
              </a:rPr>
              <a:t>Thank you so much to the conveners for having me present!</a:t>
            </a:r>
          </a:p>
          <a:p>
            <a:endParaRPr lang="en-US" dirty="0">
              <a:latin typeface="Calibri"/>
              <a:ea typeface="Calibri"/>
              <a:cs typeface="Calibri"/>
            </a:endParaRPr>
          </a:p>
          <a:p>
            <a:r>
              <a:rPr lang="en-US" dirty="0">
                <a:latin typeface="Calibri"/>
                <a:ea typeface="Calibri"/>
                <a:cs typeface="Calibri"/>
              </a:rPr>
              <a:t>I am Noah Kravette.</a:t>
            </a:r>
          </a:p>
          <a:p>
            <a:r>
              <a:rPr lang="en-US" dirty="0">
                <a:latin typeface="Calibri"/>
                <a:ea typeface="Calibri"/>
                <a:cs typeface="Calibri"/>
              </a:rPr>
              <a:t>I am a 2</a:t>
            </a:r>
            <a:r>
              <a:rPr lang="en-US" baseline="30000" dirty="0">
                <a:latin typeface="Calibri"/>
                <a:ea typeface="Calibri"/>
                <a:cs typeface="Calibri"/>
              </a:rPr>
              <a:t>nd</a:t>
            </a:r>
            <a:r>
              <a:rPr lang="en-US" dirty="0">
                <a:latin typeface="Calibri"/>
                <a:ea typeface="Calibri"/>
                <a:cs typeface="Calibri"/>
              </a:rPr>
              <a:t> year PhD student at the University of Connecticut with my Advisor Ran Feng. </a:t>
            </a:r>
          </a:p>
          <a:p>
            <a:endParaRPr lang="en-US" dirty="0">
              <a:latin typeface="Calibri"/>
              <a:ea typeface="Calibri"/>
              <a:cs typeface="Calibri"/>
            </a:endParaRPr>
          </a:p>
          <a:p>
            <a:r>
              <a:rPr lang="en-US" dirty="0">
                <a:latin typeface="Calibri"/>
                <a:ea typeface="Calibri"/>
                <a:cs typeface="Calibri"/>
              </a:rPr>
              <a:t>I am going to be looking into the forcings specifically for the mid-Pliocene for this presentation. </a:t>
            </a: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C8AE128-EAD9-594D-8F17-F8CBAC81489B}" type="slidenum">
              <a:rPr lang="en-US" smtClean="0"/>
              <a:t>1</a:t>
            </a:fld>
            <a:endParaRPr lang="en-US"/>
          </a:p>
        </p:txBody>
      </p:sp>
    </p:spTree>
    <p:extLst>
      <p:ext uri="{BB962C8B-B14F-4D97-AF65-F5344CB8AC3E}">
        <p14:creationId xmlns:p14="http://schemas.microsoft.com/office/powerpoint/2010/main" val="2840269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EB27-1ECB-E7D0-222A-DDB28BC00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02288-0737-A31E-928B-8327D2AE2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E1117-5CBD-F19E-28E7-B45D135734B1}"/>
              </a:ext>
            </a:extLst>
          </p:cNvPr>
          <p:cNvSpPr>
            <a:spLocks noGrp="1"/>
          </p:cNvSpPr>
          <p:nvPr>
            <p:ph type="body" idx="1"/>
          </p:nvPr>
        </p:nvSpPr>
        <p:spPr/>
        <p:txBody>
          <a:bodyPr/>
          <a:lstStyle/>
          <a:p>
            <a:endParaRPr lang="en-US" dirty="0"/>
          </a:p>
          <a:p>
            <a:pPr marL="228600" indent="-228600">
              <a:buAutoNum type="arabicPeriod"/>
            </a:pPr>
            <a:r>
              <a:rPr lang="en-US" dirty="0"/>
              <a:t>Split into 2 forcing groups.</a:t>
            </a:r>
          </a:p>
          <a:p>
            <a:pPr marL="628650" lvl="1" indent="-228600">
              <a:buFont typeface="Courier New,monospace"/>
              <a:buChar char="o"/>
            </a:pPr>
            <a:r>
              <a:rPr lang="en-US" dirty="0"/>
              <a:t>CO2</a:t>
            </a:r>
          </a:p>
          <a:p>
            <a:pPr marL="628650" lvl="1" indent="-228600">
              <a:buFont typeface="Courier New,monospace"/>
              <a:buChar char="o"/>
            </a:pPr>
            <a:r>
              <a:rPr lang="en-US" dirty="0"/>
              <a:t>Combined forcing </a:t>
            </a:r>
          </a:p>
          <a:p>
            <a:pPr lvl="2" indent="-228600">
              <a:buFont typeface="Wingdings"/>
              <a:buChar char="§"/>
            </a:pPr>
            <a:r>
              <a:rPr lang="en-US" dirty="0"/>
              <a:t>Veg + ice sheets</a:t>
            </a:r>
          </a:p>
          <a:p>
            <a:pPr lvl="2" indent="-228600">
              <a:buFont typeface="Wingdings"/>
              <a:buChar char="§"/>
            </a:pPr>
            <a:r>
              <a:rPr lang="en-US" dirty="0"/>
              <a:t>Topography  + geography</a:t>
            </a:r>
          </a:p>
          <a:p>
            <a:pPr marL="228600" indent="-228600">
              <a:buFontTx/>
              <a:buAutoNum type="arabicPeriod"/>
            </a:pPr>
            <a:r>
              <a:rPr lang="en-US" dirty="0"/>
              <a:t>Simulation run for 30 years with last 20 years for analysis. </a:t>
            </a:r>
          </a:p>
          <a:p>
            <a:pPr marL="228600" indent="-228600">
              <a:buAutoNum type="arabicPeriod"/>
            </a:pPr>
            <a:r>
              <a:rPr lang="en-US" dirty="0"/>
              <a:t>Models used:</a:t>
            </a:r>
          </a:p>
          <a:p>
            <a:pPr marL="628650" lvl="1" indent="-228600">
              <a:buFont typeface="Courier New"/>
              <a:buChar char="o"/>
            </a:pPr>
            <a:r>
              <a:rPr lang="en-US" dirty="0"/>
              <a:t>CESM2</a:t>
            </a:r>
          </a:p>
          <a:p>
            <a:pPr marL="628650" lvl="1" indent="-228600">
              <a:buFont typeface="Courier New"/>
              <a:buChar char="o"/>
            </a:pPr>
            <a:r>
              <a:rPr lang="en-US" dirty="0"/>
              <a:t>CESM1.2</a:t>
            </a:r>
          </a:p>
          <a:p>
            <a:pPr marL="628650" lvl="1" indent="-228600">
              <a:buFont typeface="Courier New"/>
              <a:buChar char="o"/>
            </a:pPr>
            <a:r>
              <a:rPr lang="en-US" dirty="0"/>
              <a:t>CCSM4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Correcting for ERF by subtracting the surface temperature adjustment.</a:t>
            </a:r>
          </a:p>
          <a:p>
            <a:pPr marL="228600" indent="-228600">
              <a:buFontTx/>
              <a:buAutoNum type="arabicPeriod"/>
            </a:pPr>
            <a:endParaRPr lang="en-US" dirty="0"/>
          </a:p>
          <a:p>
            <a:pPr marL="628650" lvl="1" indent="-228600">
              <a:buFont typeface="Courier New"/>
              <a:buChar char="o"/>
            </a:pPr>
            <a:endParaRPr lang="en-US" dirty="0"/>
          </a:p>
          <a:p>
            <a:pPr marL="628650" lvl="1" indent="-228600">
              <a:buFont typeface="Courier New"/>
              <a:buChar char="o"/>
            </a:pPr>
            <a:r>
              <a:rPr lang="en-US" dirty="0"/>
              <a:t>4. </a:t>
            </a:r>
          </a:p>
          <a:p>
            <a:pPr marL="628650" lvl="1" indent="-228600">
              <a:buFont typeface="Courier New"/>
              <a:buChar char="o"/>
            </a:pPr>
            <a:endParaRPr lang="en-US" dirty="0"/>
          </a:p>
        </p:txBody>
      </p:sp>
      <p:sp>
        <p:nvSpPr>
          <p:cNvPr id="4" name="Slide Number Placeholder 3">
            <a:extLst>
              <a:ext uri="{FF2B5EF4-FFF2-40B4-BE49-F238E27FC236}">
                <a16:creationId xmlns:a16="http://schemas.microsoft.com/office/drawing/2014/main" id="{15B1C9D5-4714-79F2-73F4-2DD47E5FCAF0}"/>
              </a:ext>
            </a:extLst>
          </p:cNvPr>
          <p:cNvSpPr>
            <a:spLocks noGrp="1"/>
          </p:cNvSpPr>
          <p:nvPr>
            <p:ph type="sldNum" sz="quarter" idx="5"/>
          </p:nvPr>
        </p:nvSpPr>
        <p:spPr/>
        <p:txBody>
          <a:bodyPr/>
          <a:lstStyle/>
          <a:p>
            <a:fld id="{AC8AE128-EAD9-594D-8F17-F8CBAC81489B}" type="slidenum">
              <a:rPr lang="en-US" smtClean="0"/>
              <a:t>10</a:t>
            </a:fld>
            <a:endParaRPr lang="en-US"/>
          </a:p>
        </p:txBody>
      </p:sp>
    </p:spTree>
    <p:extLst>
      <p:ext uri="{BB962C8B-B14F-4D97-AF65-F5344CB8AC3E}">
        <p14:creationId xmlns:p14="http://schemas.microsoft.com/office/powerpoint/2010/main" val="248705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7B056-4D3E-A4C0-E07E-BD954266D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D2A0C-CC14-D59A-1426-6619A853C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B5A00-AEE8-984D-6294-DC8C9BC2151C}"/>
              </a:ext>
            </a:extLst>
          </p:cNvPr>
          <p:cNvSpPr>
            <a:spLocks noGrp="1"/>
          </p:cNvSpPr>
          <p:nvPr>
            <p:ph type="body" idx="1"/>
          </p:nvPr>
        </p:nvSpPr>
        <p:spPr/>
        <p:txBody>
          <a:bodyPr/>
          <a:lstStyle/>
          <a:p>
            <a:pPr marL="285750" indent="-285750">
              <a:buFont typeface="Arial"/>
              <a:buChar char="•"/>
            </a:pPr>
            <a:endParaRPr lang="en-US" b="0" dirty="0"/>
          </a:p>
          <a:p>
            <a:pPr>
              <a:buNone/>
            </a:pPr>
            <a:r>
              <a:rPr lang="en-US" b="0" dirty="0"/>
              <a:t>1. ERF increases with model sensitivity.</a:t>
            </a:r>
          </a:p>
          <a:p>
            <a:pPr>
              <a:buNone/>
            </a:pPr>
            <a:r>
              <a:rPr lang="en-US" b="0" dirty="0"/>
              <a:t>2. CESM2 shows a stronger response to both CO₂ and non-CO₂ forcings compared to CESM1.2 and CCSM4.</a:t>
            </a:r>
          </a:p>
          <a:p>
            <a:pPr>
              <a:buNone/>
            </a:pPr>
            <a:r>
              <a:rPr lang="en-US" b="0" dirty="0"/>
              <a:t>3. BUT Boundary condition changes also amplify ERF {move to next slide}.</a:t>
            </a:r>
          </a:p>
          <a:p>
            <a:pPr marL="285750" indent="-285750">
              <a:buFont typeface="Arial"/>
              <a:buChar char="•"/>
            </a:pPr>
            <a:endParaRPr lang="en-US" b="0" dirty="0"/>
          </a:p>
          <a:p>
            <a:pPr marL="285750" indent="-285750">
              <a:buFont typeface="Arial"/>
              <a:buChar char="•"/>
            </a:pPr>
            <a:endParaRPr lang="en-US" b="0" dirty="0"/>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dirty="0"/>
          </a:p>
          <a:p>
            <a:pPr marL="285750" indent="-285750">
              <a:buFont typeface="Arial"/>
              <a:buChar char="•"/>
            </a:pPr>
            <a:endParaRPr lang="en-US" b="0"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91DD9C9B-50A0-62E9-040C-652115B6FA2C}"/>
              </a:ext>
            </a:extLst>
          </p:cNvPr>
          <p:cNvSpPr>
            <a:spLocks noGrp="1"/>
          </p:cNvSpPr>
          <p:nvPr>
            <p:ph type="sldNum" sz="quarter" idx="5"/>
          </p:nvPr>
        </p:nvSpPr>
        <p:spPr/>
        <p:txBody>
          <a:bodyPr/>
          <a:lstStyle/>
          <a:p>
            <a:fld id="{AC8AE128-EAD9-594D-8F17-F8CBAC81489B}" type="slidenum">
              <a:rPr lang="en-US" smtClean="0"/>
              <a:t>11</a:t>
            </a:fld>
            <a:endParaRPr lang="en-US"/>
          </a:p>
        </p:txBody>
      </p:sp>
    </p:spTree>
    <p:extLst>
      <p:ext uri="{BB962C8B-B14F-4D97-AF65-F5344CB8AC3E}">
        <p14:creationId xmlns:p14="http://schemas.microsoft.com/office/powerpoint/2010/main" val="154885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4FE2-DCDC-0AEB-B6CD-1B643F5D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6FB55-71DA-2C25-270B-0C73549F3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8EFBF-1423-A29C-B38B-CD5AF26686B6}"/>
              </a:ext>
            </a:extLst>
          </p:cNvPr>
          <p:cNvSpPr>
            <a:spLocks noGrp="1"/>
          </p:cNvSpPr>
          <p:nvPr>
            <p:ph type="body" idx="1"/>
          </p:nvPr>
        </p:nvSpPr>
        <p:spPr/>
        <p:txBody>
          <a:bodyPr/>
          <a:lstStyle/>
          <a:p>
            <a:pPr marL="285750" indent="-285750">
              <a:buFont typeface="Arial"/>
              <a:buChar char="•"/>
            </a:pPr>
            <a:endParaRPr lang="en-US" b="0" dirty="0"/>
          </a:p>
          <a:p>
            <a:pPr marL="285750" indent="-285750">
              <a:buFont typeface="Arial"/>
              <a:buChar char="•"/>
            </a:pPr>
            <a:r>
              <a:rPr lang="en-US" dirty="0"/>
              <a:t>The increase in ERF from CCSM4 to CESM2 </a:t>
            </a:r>
            <a:r>
              <a:rPr lang="en-US" b="1" dirty="0"/>
              <a:t>primarily comes from the ERF of Boundary Condition changes seen in the third column </a:t>
            </a:r>
          </a:p>
          <a:p>
            <a:pPr marL="285750" indent="-285750">
              <a:buFont typeface="Arial"/>
              <a:buChar char="•"/>
            </a:pPr>
            <a:r>
              <a:rPr lang="en-US" dirty="0"/>
              <a:t>Which is the difference between the Pliocene combined forcing and the only CO2 forcing simulations.</a:t>
            </a:r>
          </a:p>
          <a:p>
            <a:pPr>
              <a:buNone/>
            </a:pPr>
            <a:endParaRPr lang="en-US" b="0" dirty="0"/>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dirty="0"/>
          </a:p>
          <a:p>
            <a:pPr marL="285750" indent="-285750">
              <a:buFont typeface="Arial"/>
              <a:buChar char="•"/>
            </a:pPr>
            <a:endParaRPr lang="en-US" b="0"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081CB5FA-F09F-6DC2-9FA5-0A0A89161E1A}"/>
              </a:ext>
            </a:extLst>
          </p:cNvPr>
          <p:cNvSpPr>
            <a:spLocks noGrp="1"/>
          </p:cNvSpPr>
          <p:nvPr>
            <p:ph type="sldNum" sz="quarter" idx="5"/>
          </p:nvPr>
        </p:nvSpPr>
        <p:spPr/>
        <p:txBody>
          <a:bodyPr/>
          <a:lstStyle/>
          <a:p>
            <a:fld id="{AC8AE128-EAD9-594D-8F17-F8CBAC81489B}" type="slidenum">
              <a:rPr lang="en-US" smtClean="0"/>
              <a:t>12</a:t>
            </a:fld>
            <a:endParaRPr lang="en-US"/>
          </a:p>
        </p:txBody>
      </p:sp>
    </p:spTree>
    <p:extLst>
      <p:ext uri="{BB962C8B-B14F-4D97-AF65-F5344CB8AC3E}">
        <p14:creationId xmlns:p14="http://schemas.microsoft.com/office/powerpoint/2010/main" val="398743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DED46-EBA5-5FFB-B681-459FD1795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77940-C77B-BA2F-4E08-56CB75592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8E6C5-8D7E-E003-0577-8EA2C84C408A}"/>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OCEAN DIFFERENCES</a:t>
            </a:r>
          </a:p>
          <a:p>
            <a:pPr marL="285750" indent="-285750">
              <a:buFont typeface="Arial"/>
              <a:buChar char="•"/>
            </a:pPr>
            <a:endParaRPr lang="en-US" b="0" dirty="0"/>
          </a:p>
          <a:p>
            <a:pPr marL="285750" indent="-285750">
              <a:buFont typeface="Arial"/>
              <a:buChar char="•"/>
            </a:pPr>
            <a:r>
              <a:rPr lang="en-US" dirty="0"/>
              <a:t>The unique pattern within the ERF seems to primarily come form boundary condition changes.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Non-CO2 forcing dominates over land and in the Arctic, especially in CESM2.</a:t>
            </a:r>
          </a:p>
          <a:p>
            <a:pPr marL="285750" indent="-285750">
              <a:buFont typeface="Arial"/>
              <a:buChar char="•"/>
            </a:pPr>
            <a:r>
              <a:rPr lang="en-US" dirty="0"/>
              <a:t>The CO2-only forcing is spatially similar across models, so the divergence comes from how each model responds to Pliocene boundary conditions (BCs) in the combined forcing runs.</a:t>
            </a:r>
          </a:p>
          <a:p>
            <a:pPr>
              <a:buNone/>
            </a:pPr>
            <a:endParaRPr lang="en-US" b="0" dirty="0"/>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dirty="0"/>
          </a:p>
          <a:p>
            <a:pPr marL="285750" indent="-285750">
              <a:buFont typeface="Arial"/>
              <a:buChar char="•"/>
            </a:pPr>
            <a:endParaRPr lang="en-US" b="0"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9E43C0FB-8F57-5816-B485-8C4E4E9D679E}"/>
              </a:ext>
            </a:extLst>
          </p:cNvPr>
          <p:cNvSpPr>
            <a:spLocks noGrp="1"/>
          </p:cNvSpPr>
          <p:nvPr>
            <p:ph type="sldNum" sz="quarter" idx="5"/>
          </p:nvPr>
        </p:nvSpPr>
        <p:spPr/>
        <p:txBody>
          <a:bodyPr/>
          <a:lstStyle/>
          <a:p>
            <a:fld id="{AC8AE128-EAD9-594D-8F17-F8CBAC81489B}" type="slidenum">
              <a:rPr lang="en-US" smtClean="0"/>
              <a:t>13</a:t>
            </a:fld>
            <a:endParaRPr lang="en-US"/>
          </a:p>
        </p:txBody>
      </p:sp>
    </p:spTree>
    <p:extLst>
      <p:ext uri="{BB962C8B-B14F-4D97-AF65-F5344CB8AC3E}">
        <p14:creationId xmlns:p14="http://schemas.microsoft.com/office/powerpoint/2010/main" val="360559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To investigate the </a:t>
            </a:r>
            <a:r>
              <a:rPr lang="en-US" dirty="0" err="1"/>
              <a:t>soruces</a:t>
            </a:r>
            <a:r>
              <a:rPr lang="en-US" dirty="0"/>
              <a:t> of the ERFs from boundary conditions changes in the left column, we </a:t>
            </a:r>
            <a:r>
              <a:rPr lang="en-US" dirty="0" err="1"/>
              <a:t>saprate</a:t>
            </a:r>
            <a:r>
              <a:rPr lang="en-US" dirty="0"/>
              <a:t> those ERFs into direct radiative forcing in the middle column and adjustment in the right column.</a:t>
            </a:r>
          </a:p>
          <a:p>
            <a:pPr marL="285750" indent="-285750">
              <a:buFont typeface="Arial"/>
              <a:buChar char="•"/>
            </a:pPr>
            <a:endParaRPr lang="en-US" dirty="0"/>
          </a:p>
          <a:p>
            <a:pPr marL="285750" indent="-285750">
              <a:buFont typeface="Arial"/>
              <a:buChar char="•"/>
            </a:pPr>
            <a:r>
              <a:rPr lang="en-US" dirty="0"/>
              <a:t>The instantaneous radiative forcing (IRF) decoupled from CO2 perturbation is spatially consistent across models.</a:t>
            </a:r>
          </a:p>
          <a:p>
            <a:pPr marL="285750" indent="-285750">
              <a:buFont typeface="Arial"/>
              <a:buChar char="•"/>
            </a:pPr>
            <a:r>
              <a:rPr lang="en-US" dirty="0"/>
              <a:t>This means differences in ERF don’t come from the forcing agent itself.</a:t>
            </a:r>
          </a:p>
          <a:p>
            <a:pPr marL="285750" indent="-285750">
              <a:buFont typeface="Arial"/>
              <a:buChar char="•"/>
            </a:pPr>
            <a:r>
              <a:rPr lang="en-US" dirty="0"/>
              <a:t>Instead, ERF differences arise from how much of that forcing is adjusted by the model — CESM2 shows the least negative adjustments.</a:t>
            </a:r>
          </a:p>
          <a:p>
            <a:pPr marL="285750" indent="-285750">
              <a:buFont typeface="Arial"/>
              <a:buChar char="•"/>
            </a:pPr>
            <a:r>
              <a:rPr lang="en-US" dirty="0"/>
              <a:t>Which seems to be a trend moving forward that as model sensitivity increases the forcings increase alongside.</a:t>
            </a:r>
          </a:p>
          <a:p>
            <a:pPr marL="285750" indent="-285750">
              <a:buFont typeface="Arial"/>
              <a:buChar char="•"/>
            </a:pPr>
            <a:r>
              <a:rPr lang="en-US" dirty="0"/>
              <a:t>This leads us to look deeper into the full ERF patterns and how different models respond CO2 vs boundary condition changes.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C8AE128-EAD9-594D-8F17-F8CBAC81489B}" type="slidenum">
              <a:rPr lang="en-US" smtClean="0"/>
              <a:t>14</a:t>
            </a:fld>
            <a:endParaRPr lang="en-US"/>
          </a:p>
        </p:txBody>
      </p:sp>
    </p:spTree>
    <p:extLst>
      <p:ext uri="{BB962C8B-B14F-4D97-AF65-F5344CB8AC3E}">
        <p14:creationId xmlns:p14="http://schemas.microsoft.com/office/powerpoint/2010/main" val="3566128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6A6CB-762B-6B3B-3A6E-FD859E65D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3E963-34BB-2736-5A9E-C384CC180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B4E4D-BC37-88CF-0BA1-4AB085F668A2}"/>
              </a:ext>
            </a:extLst>
          </p:cNvPr>
          <p:cNvSpPr>
            <a:spLocks noGrp="1"/>
          </p:cNvSpPr>
          <p:nvPr>
            <p:ph type="body" idx="1"/>
          </p:nvPr>
        </p:nvSpPr>
        <p:spPr/>
        <p:txBody>
          <a:bodyPr/>
          <a:lstStyle/>
          <a:p>
            <a:pPr marL="285750" indent="-285750">
              <a:buFont typeface="Arial"/>
              <a:buChar char="•"/>
            </a:pPr>
            <a:endParaRPr lang="en-US" dirty="0"/>
          </a:p>
          <a:p>
            <a:pPr marL="285750" indent="-285750">
              <a:buFont typeface="Arial"/>
              <a:buChar char="•"/>
            </a:pPr>
            <a:r>
              <a:rPr lang="en-US" dirty="0"/>
              <a:t>“To investigate the sources of the ERFs from boundary conditions changes in the left column, we separate those ERFs into direct radiative forcing in the middle column and net adjustment in the right column”.</a:t>
            </a:r>
          </a:p>
          <a:p>
            <a:pPr marL="285750" indent="-285750">
              <a:buFont typeface="Arial"/>
              <a:buChar char="•"/>
            </a:pPr>
            <a:r>
              <a:rPr lang="en-US" dirty="0"/>
              <a:t>We can see that the strong ERF over land is due to direct perturbations to albedo due to boundary conditions. </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FDC099E5-6042-CF56-CA06-CEA05C4AB098}"/>
              </a:ext>
            </a:extLst>
          </p:cNvPr>
          <p:cNvSpPr>
            <a:spLocks noGrp="1"/>
          </p:cNvSpPr>
          <p:nvPr>
            <p:ph type="sldNum" sz="quarter" idx="5"/>
          </p:nvPr>
        </p:nvSpPr>
        <p:spPr/>
        <p:txBody>
          <a:bodyPr/>
          <a:lstStyle/>
          <a:p>
            <a:fld id="{AC8AE128-EAD9-594D-8F17-F8CBAC81489B}" type="slidenum">
              <a:rPr lang="en-US" smtClean="0"/>
              <a:t>15</a:t>
            </a:fld>
            <a:endParaRPr lang="en-US"/>
          </a:p>
        </p:txBody>
      </p:sp>
    </p:spTree>
    <p:extLst>
      <p:ext uri="{BB962C8B-B14F-4D97-AF65-F5344CB8AC3E}">
        <p14:creationId xmlns:p14="http://schemas.microsoft.com/office/powerpoint/2010/main" val="160397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15007-B260-E49A-003D-CE0B3CF13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6464B-F3F6-793B-2F61-CE7999678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D07FB-8D58-3802-5DE2-410B5C358CF2}"/>
              </a:ext>
            </a:extLst>
          </p:cNvPr>
          <p:cNvSpPr>
            <a:spLocks noGrp="1"/>
          </p:cNvSpPr>
          <p:nvPr>
            <p:ph type="body" idx="1"/>
          </p:nvPr>
        </p:nvSpPr>
        <p:spPr/>
        <p:txBody>
          <a:bodyPr/>
          <a:lstStyle/>
          <a:p>
            <a:pPr marL="285750" indent="-285750">
              <a:buFont typeface="Arial"/>
              <a:buChar char="•"/>
            </a:pPr>
            <a:r>
              <a:rPr lang="en-US" dirty="0"/>
              <a:t>While the negative ERF over the ocean are from adjustments.</a:t>
            </a:r>
          </a:p>
          <a:p>
            <a:pPr marL="285750" indent="-285750">
              <a:buFont typeface="Arial"/>
              <a:buChar char="•"/>
            </a:pPr>
            <a:r>
              <a:rPr lang="en-US" dirty="0"/>
              <a:t>This seems to be particularly the case over the oceans. </a:t>
            </a:r>
          </a:p>
          <a:p>
            <a:pPr marL="742950" lvl="1" indent="-285750">
              <a:buFont typeface="Arial"/>
              <a:buChar char="•"/>
            </a:pPr>
            <a:r>
              <a:rPr lang="en-US" dirty="0"/>
              <a:t>With negative ERF in CESM2 over the Indian ocean and east tropical pacific.</a:t>
            </a:r>
          </a:p>
          <a:p>
            <a:pPr marL="742950" lvl="1" indent="-285750">
              <a:buFont typeface="Arial"/>
              <a:buChar char="•"/>
            </a:pPr>
            <a:r>
              <a:rPr lang="en-US" dirty="0"/>
              <a:t>CESM1.2 shows increases in ERF over the south pacific.</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r>
              <a:rPr lang="en-US" dirty="0"/>
              <a:t>The instantaneous radiative forcing (IRF) decoupled from CO2 perturbation is spatially consistent across models.</a:t>
            </a:r>
          </a:p>
          <a:p>
            <a:pPr marL="285750" indent="-285750">
              <a:buFont typeface="Arial"/>
              <a:buChar char="•"/>
            </a:pPr>
            <a:r>
              <a:rPr lang="en-US" dirty="0"/>
              <a:t>This means differences in ERF don’t come from the forcing agent itself.</a:t>
            </a:r>
          </a:p>
          <a:p>
            <a:pPr marL="285750" indent="-285750">
              <a:buFont typeface="Arial"/>
              <a:buChar char="•"/>
            </a:pPr>
            <a:r>
              <a:rPr lang="en-US" dirty="0"/>
              <a:t>Instead, ERF differences arise from how much of that forcing is adjusted by the model — CESM2 shows the least negative adjustments.</a:t>
            </a:r>
          </a:p>
          <a:p>
            <a:pPr marL="285750" indent="-285750">
              <a:buFont typeface="Arial"/>
              <a:buChar char="•"/>
            </a:pPr>
            <a:r>
              <a:rPr lang="en-US" dirty="0"/>
              <a:t>Which seems to be a trend moving forward that as model sensitivity increases the forcings increase alongside.</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5373E3D2-C0DF-F681-5CBE-072E7202F91D}"/>
              </a:ext>
            </a:extLst>
          </p:cNvPr>
          <p:cNvSpPr>
            <a:spLocks noGrp="1"/>
          </p:cNvSpPr>
          <p:nvPr>
            <p:ph type="sldNum" sz="quarter" idx="5"/>
          </p:nvPr>
        </p:nvSpPr>
        <p:spPr/>
        <p:txBody>
          <a:bodyPr/>
          <a:lstStyle/>
          <a:p>
            <a:fld id="{AC8AE128-EAD9-594D-8F17-F8CBAC81489B}" type="slidenum">
              <a:rPr lang="en-US" smtClean="0"/>
              <a:t>16</a:t>
            </a:fld>
            <a:endParaRPr lang="en-US"/>
          </a:p>
        </p:txBody>
      </p:sp>
    </p:spTree>
    <p:extLst>
      <p:ext uri="{BB962C8B-B14F-4D97-AF65-F5344CB8AC3E}">
        <p14:creationId xmlns:p14="http://schemas.microsoft.com/office/powerpoint/2010/main" val="109312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5F94E-DBFB-9C33-5703-6A60987DF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045C7-3DB9-8529-BF96-A9B063E50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9ECEE-C803-837E-895F-3CDD1D27AB24}"/>
              </a:ext>
            </a:extLst>
          </p:cNvPr>
          <p:cNvSpPr>
            <a:spLocks noGrp="1"/>
          </p:cNvSpPr>
          <p:nvPr>
            <p:ph type="body" idx="1"/>
          </p:nvPr>
        </p:nvSpPr>
        <p:spPr/>
        <p:txBody>
          <a:bodyPr/>
          <a:lstStyle/>
          <a:p>
            <a:pPr marL="285750" indent="-285750">
              <a:buFont typeface="Arial"/>
              <a:buChar cha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IRF is spatially consistent between models. </a:t>
            </a:r>
          </a:p>
          <a:p>
            <a:pPr marL="285750" indent="-285750">
              <a:buFont typeface="Arial"/>
              <a:buChar char="•"/>
            </a:pPr>
            <a:r>
              <a:rPr lang="en-US" dirty="0"/>
              <a:t>The ERF differences from boundary condition changes seem to originate from the adjustments. </a:t>
            </a:r>
          </a:p>
          <a:p>
            <a:pPr marL="285750" indent="-285750">
              <a:buFont typeface="Arial"/>
              <a:buChar char="•"/>
            </a:pPr>
            <a:r>
              <a:rPr lang="en-US" dirty="0"/>
              <a:t>“So now lets decompose contributions to see where the differences emerge.”</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r>
              <a:rPr lang="en-US" dirty="0"/>
              <a:t>To investigate the sources of the ERFs from boundary conditions changes in the left column, we </a:t>
            </a:r>
            <a:r>
              <a:rPr lang="en-US" dirty="0" err="1"/>
              <a:t>saprate</a:t>
            </a:r>
            <a:r>
              <a:rPr lang="en-US" dirty="0"/>
              <a:t> those ERFs into direct radiative forcing in the middle column and adjustment in the right column.</a:t>
            </a:r>
          </a:p>
          <a:p>
            <a:pPr marL="285750" indent="-285750">
              <a:buFont typeface="Arial"/>
              <a:buChar char="•"/>
            </a:pPr>
            <a:endParaRPr lang="en-US" dirty="0"/>
          </a:p>
          <a:p>
            <a:pPr marL="285750" indent="-285750">
              <a:buFont typeface="Arial"/>
              <a:buChar char="•"/>
            </a:pPr>
            <a:r>
              <a:rPr lang="en-US" dirty="0"/>
              <a:t>The instantaneous radiative forcing (IRF) decoupled from CO2 perturbation is spatially consistent across models.</a:t>
            </a:r>
          </a:p>
          <a:p>
            <a:pPr marL="285750" indent="-285750">
              <a:buFont typeface="Arial"/>
              <a:buChar char="•"/>
            </a:pPr>
            <a:r>
              <a:rPr lang="en-US" dirty="0"/>
              <a:t>This means differences in ERF don’t come from the forcing agent itself.</a:t>
            </a:r>
          </a:p>
          <a:p>
            <a:pPr marL="285750" indent="-285750">
              <a:buFont typeface="Arial"/>
              <a:buChar char="•"/>
            </a:pPr>
            <a:r>
              <a:rPr lang="en-US" dirty="0"/>
              <a:t>Instead, ERF differences arise from how much of that forcing is adjusted by the model — CESM2 shows the least negative adjustments.</a:t>
            </a:r>
          </a:p>
          <a:p>
            <a:pPr marL="285750" indent="-285750">
              <a:buFont typeface="Arial"/>
              <a:buChar char="•"/>
            </a:pPr>
            <a:r>
              <a:rPr lang="en-US" dirty="0"/>
              <a:t>Which seems to be a trend moving forward that as model sensitivity increases the forcings increase alongside.</a:t>
            </a:r>
          </a:p>
          <a:p>
            <a:pPr marL="285750" indent="-285750">
              <a:buFont typeface="Arial"/>
              <a:buChar char="•"/>
            </a:pPr>
            <a:r>
              <a:rPr lang="en-US" dirty="0"/>
              <a:t>This leads us to look deeper into the full ERF patterns and how different models respond CO2 vs boundary condition changes.</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12E1C40-0CE9-8296-DAA4-D476E911658F}"/>
              </a:ext>
            </a:extLst>
          </p:cNvPr>
          <p:cNvSpPr>
            <a:spLocks noGrp="1"/>
          </p:cNvSpPr>
          <p:nvPr>
            <p:ph type="sldNum" sz="quarter" idx="5"/>
          </p:nvPr>
        </p:nvSpPr>
        <p:spPr/>
        <p:txBody>
          <a:bodyPr/>
          <a:lstStyle/>
          <a:p>
            <a:fld id="{AC8AE128-EAD9-594D-8F17-F8CBAC81489B}" type="slidenum">
              <a:rPr lang="en-US" smtClean="0"/>
              <a:t>17</a:t>
            </a:fld>
            <a:endParaRPr lang="en-US"/>
          </a:p>
        </p:txBody>
      </p:sp>
    </p:spTree>
    <p:extLst>
      <p:ext uri="{BB962C8B-B14F-4D97-AF65-F5344CB8AC3E}">
        <p14:creationId xmlns:p14="http://schemas.microsoft.com/office/powerpoint/2010/main" val="3290974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In CESM2, we even see strong negative ERF in the South Pacific (see red boxes)</a:t>
            </a:r>
          </a:p>
          <a:p>
            <a:pPr marL="285750" indent="-285750">
              <a:buFont typeface="Arial"/>
              <a:buChar char="•"/>
            </a:pPr>
            <a:r>
              <a:rPr lang="en-US" dirty="0"/>
              <a:t>This may reflect heat transport out of the region, hinting at the model’s internal heat redistribution.</a:t>
            </a:r>
          </a:p>
          <a:p>
            <a:pPr marL="285750" indent="-285750">
              <a:buFont typeface="Arial"/>
              <a:buChar char="•"/>
            </a:pPr>
            <a:r>
              <a:rPr lang="en-US" dirty="0"/>
              <a:t>To understand these ERF differences, we now need to look at the individual components of adjustment to diagnose what is causing these trends with temperature, water vapor, and net clouds.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C8AE128-EAD9-594D-8F17-F8CBAC81489B}" type="slidenum">
              <a:rPr lang="en-US" smtClean="0"/>
              <a:t>18</a:t>
            </a:fld>
            <a:endParaRPr lang="en-US"/>
          </a:p>
        </p:txBody>
      </p:sp>
    </p:spTree>
    <p:extLst>
      <p:ext uri="{BB962C8B-B14F-4D97-AF65-F5344CB8AC3E}">
        <p14:creationId xmlns:p14="http://schemas.microsoft.com/office/powerpoint/2010/main" val="205134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AF315-9EB7-A93D-676C-B6591EB2A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AA062-8034-B7FF-CC4F-8D1B4E27D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83FAE-C3A0-A131-7523-3D3CA175B7C8}"/>
              </a:ext>
            </a:extLst>
          </p:cNvPr>
          <p:cNvSpPr>
            <a:spLocks noGrp="1"/>
          </p:cNvSpPr>
          <p:nvPr>
            <p:ph type="body" idx="1"/>
          </p:nvPr>
        </p:nvSpPr>
        <p:spPr/>
        <p:txBody>
          <a:bodyPr/>
          <a:lstStyle/>
          <a:p>
            <a:endParaRPr lang="en-US" dirty="0"/>
          </a:p>
          <a:p>
            <a:pPr marL="285750" indent="-285750">
              <a:buFont typeface="Arial"/>
              <a:buChar char="•"/>
            </a:pPr>
            <a:r>
              <a:rPr lang="en-US" dirty="0"/>
              <a:t>1. Finally, we investigate the source for the attenuated negative adjustments from CCSM4 to CESM2. </a:t>
            </a:r>
          </a:p>
          <a:p>
            <a:pPr marL="285750" indent="-285750">
              <a:buFont typeface="Arial"/>
              <a:buChar char="•"/>
            </a:pPr>
            <a:r>
              <a:rPr lang="en-US" dirty="0"/>
              <a:t>2. We separate the adjustments into air temperature adjustments in the left column, water vapor in the middle column and net cloud adjustments in the right column. </a:t>
            </a:r>
          </a:p>
          <a:p>
            <a:pPr marL="285750" indent="-285750">
              <a:buFont typeface="Arial"/>
              <a:buChar char="•"/>
            </a:pPr>
            <a:r>
              <a:rPr lang="en-US" dirty="0"/>
              <a:t>3. We notice that the attenuation (negative adjustments) mainly coming from air temperature adjustments. </a:t>
            </a:r>
          </a:p>
          <a:p>
            <a:pPr marL="285750" indent="-2857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r>
              <a:rPr lang="en-US" dirty="0"/>
              <a:t>CESM2 shows the strongest negative temperature adjustment, especially over the poles. Most likely from a  Planck/lapse rate response. </a:t>
            </a:r>
          </a:p>
          <a:p>
            <a:pPr marL="171450" indent="-171450">
              <a:buFont typeface="Arial"/>
              <a:buChar char="•"/>
            </a:pPr>
            <a:r>
              <a:rPr lang="en-US" dirty="0"/>
              <a:t>CESM2 has a strong positive water vapor adjustment, especially over land, which significantly boosts ERF.</a:t>
            </a:r>
          </a:p>
          <a:p>
            <a:pPr marL="171450" indent="-171450">
              <a:buFont typeface="Arial"/>
              <a:buChar char="•"/>
            </a:pPr>
            <a:r>
              <a:rPr lang="en-US" dirty="0"/>
              <a:t>But temperature and water vapor alone can’t explain the higher ERF, but it seems the largest effect from climate model sensitivity is coming from the cloud adjustments. </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69BFCF0A-57E4-176B-AE18-C23A091AE85A}"/>
              </a:ext>
            </a:extLst>
          </p:cNvPr>
          <p:cNvSpPr>
            <a:spLocks noGrp="1"/>
          </p:cNvSpPr>
          <p:nvPr>
            <p:ph type="sldNum" sz="quarter" idx="5"/>
          </p:nvPr>
        </p:nvSpPr>
        <p:spPr/>
        <p:txBody>
          <a:bodyPr/>
          <a:lstStyle/>
          <a:p>
            <a:fld id="{AC8AE128-EAD9-594D-8F17-F8CBAC81489B}" type="slidenum">
              <a:rPr lang="en-US" smtClean="0"/>
              <a:t>19</a:t>
            </a:fld>
            <a:endParaRPr lang="en-US"/>
          </a:p>
        </p:txBody>
      </p:sp>
    </p:spTree>
    <p:extLst>
      <p:ext uri="{BB962C8B-B14F-4D97-AF65-F5344CB8AC3E}">
        <p14:creationId xmlns:p14="http://schemas.microsoft.com/office/powerpoint/2010/main" val="146672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mid-Pliocene</a:t>
            </a:r>
          </a:p>
          <a:p>
            <a:r>
              <a:rPr lang="en-US" dirty="0"/>
              <a:t>MAYBE change image to burke et al 2018?</a:t>
            </a:r>
          </a:p>
          <a:p>
            <a:endParaRPr lang="en-US" dirty="0"/>
          </a:p>
          <a:p>
            <a:r>
              <a:rPr lang="en-US" dirty="0"/>
              <a:t>3.3 – 3 Ma </a:t>
            </a:r>
          </a:p>
          <a:p>
            <a:r>
              <a:rPr lang="en-US" dirty="0"/>
              <a:t>Climate last extended warm interval with muted glacial-interglacial changes,</a:t>
            </a:r>
          </a:p>
          <a:p>
            <a:r>
              <a:rPr lang="en-US" dirty="0"/>
              <a:t>With about 400 ppm CO2.</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C8AE128-EAD9-594D-8F17-F8CBAC81489B}" type="slidenum">
              <a:rPr lang="en-US" smtClean="0"/>
              <a:t>2</a:t>
            </a:fld>
            <a:endParaRPr lang="en-US"/>
          </a:p>
        </p:txBody>
      </p:sp>
    </p:spTree>
    <p:extLst>
      <p:ext uri="{BB962C8B-B14F-4D97-AF65-F5344CB8AC3E}">
        <p14:creationId xmlns:p14="http://schemas.microsoft.com/office/powerpoint/2010/main" val="129473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033BB-351F-0187-8CAC-7CD779373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D46A2-3607-F770-62C7-0B6FD5A7F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DA9F1-BC0B-E9FE-6C3C-6F6A4756B2FA}"/>
              </a:ext>
            </a:extLst>
          </p:cNvPr>
          <p:cNvSpPr>
            <a:spLocks noGrp="1"/>
          </p:cNvSpPr>
          <p:nvPr>
            <p:ph type="body" idx="1"/>
          </p:nvPr>
        </p:nvSpPr>
        <p:spPr/>
        <p:txBody>
          <a:bodyPr/>
          <a:lstStyle/>
          <a:p>
            <a:endParaRPr lang="en-US" dirty="0"/>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4. The increased ERF inCESM1.2 in the south pacific seems to be driven mainly by temperature adjustments.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5. Over the ocean, we noticed an enhancement in negative adjustment in CESM2 from cloud adjustments.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6. Specifically, the SW cloud adjustment. </a:t>
            </a: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2101E7F8-DA5B-37B6-0559-46532EE7F720}"/>
              </a:ext>
            </a:extLst>
          </p:cNvPr>
          <p:cNvSpPr>
            <a:spLocks noGrp="1"/>
          </p:cNvSpPr>
          <p:nvPr>
            <p:ph type="sldNum" sz="quarter" idx="5"/>
          </p:nvPr>
        </p:nvSpPr>
        <p:spPr/>
        <p:txBody>
          <a:bodyPr/>
          <a:lstStyle/>
          <a:p>
            <a:fld id="{AC8AE128-EAD9-594D-8F17-F8CBAC81489B}" type="slidenum">
              <a:rPr lang="en-US" smtClean="0"/>
              <a:t>20</a:t>
            </a:fld>
            <a:endParaRPr lang="en-US"/>
          </a:p>
        </p:txBody>
      </p:sp>
    </p:spTree>
    <p:extLst>
      <p:ext uri="{BB962C8B-B14F-4D97-AF65-F5344CB8AC3E}">
        <p14:creationId xmlns:p14="http://schemas.microsoft.com/office/powerpoint/2010/main" val="1245121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32E8-ADE7-371C-5191-885624A4D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6432A-6F8B-919A-B97E-697BFBA49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4DAC3-D859-E0D6-0E30-CB0675CB4109}"/>
              </a:ext>
            </a:extLst>
          </p:cNvPr>
          <p:cNvSpPr>
            <a:spLocks noGrp="1"/>
          </p:cNvSpPr>
          <p:nvPr>
            <p:ph type="body" idx="1"/>
          </p:nvPr>
        </p:nvSpPr>
        <p:spPr/>
        <p:txBody>
          <a:bodyPr/>
          <a:lstStyle/>
          <a:p>
            <a:pPr>
              <a:buFont typeface="Arial"/>
              <a:buChar char="•"/>
            </a:pPr>
            <a:r>
              <a:rPr lang="en-US" dirty="0"/>
              <a:t>Net cloud adjustments explain the ocean ERF heat deficits, with CESM2 showing less cloud-related cooling, especially in the SW over tropical oceans.</a:t>
            </a:r>
            <a:endParaRPr lang="en-US">
              <a:latin typeface="Aptos" panose="02110004020202020204"/>
              <a:ea typeface="Calibri"/>
              <a:cs typeface="Calibri"/>
            </a:endParaRPr>
          </a:p>
          <a:p>
            <a:pPr>
              <a:buFont typeface="Arial"/>
              <a:buChar char="•"/>
            </a:pPr>
            <a:r>
              <a:rPr lang="en-US" dirty="0"/>
              <a:t>This suggests that CESM2 moves heat northward in response to strong SW cloud reflection in the tropics — a pattern consistent with its higher climate sensitivity and some feedback strength.</a:t>
            </a:r>
          </a:p>
          <a:p>
            <a:pPr>
              <a:buFont typeface="Arial"/>
              <a:buChar char="•"/>
            </a:pPr>
            <a:endParaRPr lang="en-US" dirty="0">
              <a:latin typeface="Aptos" panose="02110004020202020204"/>
              <a:ea typeface="Calibri"/>
              <a:cs typeface="Calibri"/>
            </a:endParaRPr>
          </a:p>
          <a:p>
            <a:r>
              <a:rPr lang="en-US" dirty="0">
                <a:latin typeface="Aptos" panose="02110004020202020204"/>
                <a:ea typeface="Calibri"/>
                <a:cs typeface="Calibri"/>
              </a:rPr>
              <a:t>Connecting to larger Scientific landscape: </a:t>
            </a:r>
          </a:p>
          <a:p>
            <a:pPr marL="171450" indent="-171450">
              <a:buFont typeface="Arial"/>
              <a:buChar char="•"/>
            </a:pPr>
            <a:r>
              <a:rPr lang="en-US" dirty="0"/>
              <a:t>My negative (-) cloud adjustment matches Haywood, where clouds slightly cool the Pliocene climate.</a:t>
            </a:r>
          </a:p>
          <a:p>
            <a:pPr marL="171450" indent="-171450">
              <a:buFont typeface="Arial"/>
              <a:buChar char="•"/>
            </a:pPr>
            <a:r>
              <a:rPr lang="en-US" dirty="0"/>
              <a:t>However, Cloud adjustments are positive in present-day (Smith, Soden), but mine are net negative.</a:t>
            </a:r>
          </a:p>
          <a:p>
            <a:pPr marL="171450" indent="-171450">
              <a:buFont typeface="Arial"/>
              <a:buChar char="•"/>
            </a:pPr>
            <a:r>
              <a:rPr lang="en-US" dirty="0"/>
              <a:t>Suggests that constraining feedbacks with paleo boundary conditions, especially during warming intervals such as the Pliocene, may better capture future warming behavior.</a:t>
            </a:r>
          </a:p>
          <a:p>
            <a:endParaRPr lang="en-US" dirty="0">
              <a:latin typeface="Aptos" panose="02110004020202020204"/>
              <a:ea typeface="Calibri"/>
              <a:cs typeface="Calibri"/>
            </a:endParaRPr>
          </a:p>
          <a:p>
            <a:pPr marL="285750" indent="-285750">
              <a:buFont typeface="Arial"/>
              <a:buChar char="•"/>
            </a:pPr>
            <a:endParaRPr lang="en-US" dirty="0">
              <a:latin typeface="Aptos" panose="02110004020202020204"/>
              <a:ea typeface="Calibri"/>
              <a:cs typeface="Calibri"/>
            </a:endParaRPr>
          </a:p>
        </p:txBody>
      </p:sp>
      <p:sp>
        <p:nvSpPr>
          <p:cNvPr id="4" name="Slide Number Placeholder 3">
            <a:extLst>
              <a:ext uri="{FF2B5EF4-FFF2-40B4-BE49-F238E27FC236}">
                <a16:creationId xmlns:a16="http://schemas.microsoft.com/office/drawing/2014/main" id="{3487BB1A-AC6B-B92C-5864-ACC2522AC8F3}"/>
              </a:ext>
            </a:extLst>
          </p:cNvPr>
          <p:cNvSpPr>
            <a:spLocks noGrp="1"/>
          </p:cNvSpPr>
          <p:nvPr>
            <p:ph type="sldNum" sz="quarter" idx="5"/>
          </p:nvPr>
        </p:nvSpPr>
        <p:spPr/>
        <p:txBody>
          <a:bodyPr/>
          <a:lstStyle/>
          <a:p>
            <a:fld id="{AC8AE128-EAD9-594D-8F17-F8CBAC81489B}" type="slidenum">
              <a:rPr lang="en-US" smtClean="0"/>
              <a:t>21</a:t>
            </a:fld>
            <a:endParaRPr lang="en-US"/>
          </a:p>
        </p:txBody>
      </p:sp>
    </p:spTree>
    <p:extLst>
      <p:ext uri="{BB962C8B-B14F-4D97-AF65-F5344CB8AC3E}">
        <p14:creationId xmlns:p14="http://schemas.microsoft.com/office/powerpoint/2010/main" val="158468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D25AA-D797-A712-9407-1A8F5EF3A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63822-DDC3-D5A0-12F9-2A18778A9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2F4B0-C6FA-744C-8B68-4EE78CD0171B}"/>
              </a:ext>
            </a:extLst>
          </p:cNvPr>
          <p:cNvSpPr>
            <a:spLocks noGrp="1"/>
          </p:cNvSpPr>
          <p:nvPr>
            <p:ph type="body" idx="1"/>
          </p:nvPr>
        </p:nvSpPr>
        <p:spPr/>
        <p:txBody>
          <a:bodyPr/>
          <a:lstStyle/>
          <a:p>
            <a:pPr marL="171450" indent="-171450">
              <a:buFont typeface="Arial"/>
              <a:buChar char="•"/>
            </a:pPr>
            <a:endParaRPr lang="en-US" dirty="0"/>
          </a:p>
          <a:p>
            <a:pPr marL="228600" indent="-228600">
              <a:buAutoNum type="arabicPeriod"/>
            </a:pPr>
            <a:r>
              <a:rPr lang="en-US" dirty="0"/>
              <a:t>"Overall"</a:t>
            </a:r>
          </a:p>
          <a:p>
            <a:pPr marL="228600" indent="-228600">
              <a:buAutoNum type="arabicPeriod"/>
            </a:pPr>
            <a:r>
              <a:rPr lang="en-US" dirty="0"/>
              <a:t>Newer, more sensitive CESM models produce </a:t>
            </a:r>
            <a:r>
              <a:rPr lang="en-US" b="1" dirty="0"/>
              <a:t>stronger ERF from boundary condition changes</a:t>
            </a:r>
            <a:r>
              <a:rPr lang="en-US" dirty="0"/>
              <a:t>, not just CO2. </a:t>
            </a:r>
          </a:p>
          <a:p>
            <a:pPr marL="228600" indent="-228600">
              <a:buAutoNum type="arabicPeriod"/>
            </a:pPr>
            <a:r>
              <a:rPr lang="en-US" dirty="0"/>
              <a:t>"Temperature adjustments point to fast atmospheric responses, like changes in lapse rate or circulation shifts.</a:t>
            </a:r>
          </a:p>
          <a:p>
            <a:pPr>
              <a:buNone/>
            </a:pPr>
            <a:r>
              <a:rPr lang="en-US" dirty="0"/>
              <a:t>3. Over oceans, negative cloud adjustments dominate — and they seem to get stronger as model sensitivity increases.</a:t>
            </a:r>
          </a:p>
          <a:p>
            <a:r>
              <a:rPr lang="en-US" b="1" dirty="0"/>
              <a:t>4. This suggests that heat transport and sea surface temperature patterns are tightly linked to how cloud and temperature adjustments evolve across model generations.</a:t>
            </a:r>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r>
              <a:rPr lang="en-US" dirty="0"/>
              <a:t>So far we’ve seen that the IRF is spatially consistent, but ERF increases with model sensitivity.</a:t>
            </a:r>
          </a:p>
          <a:p>
            <a:pPr marL="171450" indent="-171450">
              <a:buFont typeface="Arial"/>
              <a:buChar char="•"/>
            </a:pPr>
            <a:r>
              <a:rPr lang="en-US" dirty="0"/>
              <a:t>The reason is clear: more sensitive models like CESM2 amplify the adjustments — especially water vapor and clouds.</a:t>
            </a:r>
          </a:p>
          <a:p>
            <a:pPr marL="171450" indent="-171450">
              <a:buFont typeface="Arial"/>
              <a:buChar char="•"/>
            </a:pPr>
            <a:r>
              <a:rPr lang="en-US" dirty="0"/>
              <a:t>As a result, both CO2 and non-CO2 forcings (like land, ice, and vegetation changes) produce stronger radiative responses in these models—not just CO2.</a:t>
            </a:r>
          </a:p>
          <a:p>
            <a:pPr marL="171450" indent="-171450">
              <a:buFont typeface="Arial"/>
              <a:buChar char="•"/>
            </a:pPr>
            <a:r>
              <a:rPr lang="en-US" dirty="0"/>
              <a:t>That means forcing strength is not just a property of the external perturbation, but also of the model's internal feedback structure.</a:t>
            </a:r>
          </a:p>
          <a:p>
            <a:pPr marL="171450" indent="-171450">
              <a:buFont typeface="Arial"/>
              <a:buChar char="•"/>
            </a:pPr>
            <a:r>
              <a:rPr lang="en-US" dirty="0"/>
              <a:t>This makes boundary condition experiments like the Pliocene essential — they test better understand and constrain forcing from both CO2 non-CO2 drivers.</a:t>
            </a:r>
          </a:p>
          <a:p>
            <a:pPr marL="171450" indent="-171450">
              <a:buFont typeface="Arial"/>
              <a:buChar char="•"/>
            </a:pPr>
            <a:r>
              <a:rPr lang="en-US" dirty="0"/>
              <a:t>Ultimately, it highlights how model sensitivity controls not just how much warming occurs, but how much spatial distribution of said forcing is realized in the first place.</a:t>
            </a:r>
          </a:p>
          <a:p>
            <a:pPr marL="171450" indent="-171450">
              <a:buFont typeface="Arial"/>
              <a:buChar char="•"/>
            </a:pPr>
            <a:r>
              <a:rPr lang="en-US" dirty="0"/>
              <a:t>We hope to expand this to other Cenozoic warming intervals to understanding and decompose drivers of past climate warmth and better reduce inter-model variability in climate simulations.</a:t>
            </a:r>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endParaRPr lang="en-US" dirty="0"/>
          </a:p>
          <a:p>
            <a:endParaRPr lang="en-US" dirty="0"/>
          </a:p>
        </p:txBody>
      </p:sp>
      <p:sp>
        <p:nvSpPr>
          <p:cNvPr id="4" name="Slide Number Placeholder 3">
            <a:extLst>
              <a:ext uri="{FF2B5EF4-FFF2-40B4-BE49-F238E27FC236}">
                <a16:creationId xmlns:a16="http://schemas.microsoft.com/office/drawing/2014/main" id="{05DB3D77-AE6B-E487-2FD2-CB3DD2C4E777}"/>
              </a:ext>
            </a:extLst>
          </p:cNvPr>
          <p:cNvSpPr>
            <a:spLocks noGrp="1"/>
          </p:cNvSpPr>
          <p:nvPr>
            <p:ph type="sldNum" sz="quarter" idx="5"/>
          </p:nvPr>
        </p:nvSpPr>
        <p:spPr/>
        <p:txBody>
          <a:bodyPr/>
          <a:lstStyle/>
          <a:p>
            <a:fld id="{AC8AE128-EAD9-594D-8F17-F8CBAC81489B}" type="slidenum">
              <a:rPr lang="en-US" smtClean="0"/>
              <a:t>22</a:t>
            </a:fld>
            <a:endParaRPr lang="en-US"/>
          </a:p>
        </p:txBody>
      </p:sp>
    </p:spTree>
    <p:extLst>
      <p:ext uri="{BB962C8B-B14F-4D97-AF65-F5344CB8AC3E}">
        <p14:creationId xmlns:p14="http://schemas.microsoft.com/office/powerpoint/2010/main" val="185934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D36D0-ABDF-3287-7563-3536B1202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EF38B-A136-EB60-10E0-28CDEB517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6036F-BE1C-F933-41F2-3614F0AAE8C1}"/>
              </a:ext>
            </a:extLst>
          </p:cNvPr>
          <p:cNvSpPr>
            <a:spLocks noGrp="1"/>
          </p:cNvSpPr>
          <p:nvPr>
            <p:ph type="body" idx="1"/>
          </p:nvPr>
        </p:nvSpPr>
        <p:spPr/>
        <p:txBody>
          <a:bodyPr/>
          <a:lstStyle/>
          <a:p>
            <a:r>
              <a:rPr lang="en-US" dirty="0"/>
              <a:t>ICE SHEETS</a:t>
            </a:r>
          </a:p>
          <a:p>
            <a:endParaRPr lang="en-US" dirty="0"/>
          </a:p>
          <a:p>
            <a:r>
              <a:rPr lang="en-US" dirty="0"/>
              <a:t>Ice sheets had a limited presence in Greenland and Antarctic.</a:t>
            </a:r>
          </a:p>
        </p:txBody>
      </p:sp>
      <p:sp>
        <p:nvSpPr>
          <p:cNvPr id="4" name="Slide Number Placeholder 3">
            <a:extLst>
              <a:ext uri="{FF2B5EF4-FFF2-40B4-BE49-F238E27FC236}">
                <a16:creationId xmlns:a16="http://schemas.microsoft.com/office/drawing/2014/main" id="{0F168122-817F-1C6A-C3A8-532898E62439}"/>
              </a:ext>
            </a:extLst>
          </p:cNvPr>
          <p:cNvSpPr>
            <a:spLocks noGrp="1"/>
          </p:cNvSpPr>
          <p:nvPr>
            <p:ph type="sldNum" sz="quarter" idx="5"/>
          </p:nvPr>
        </p:nvSpPr>
        <p:spPr/>
        <p:txBody>
          <a:bodyPr/>
          <a:lstStyle/>
          <a:p>
            <a:fld id="{AC8AE128-EAD9-594D-8F17-F8CBAC81489B}" type="slidenum">
              <a:rPr lang="en-US" smtClean="0"/>
              <a:t>3</a:t>
            </a:fld>
            <a:endParaRPr lang="en-US"/>
          </a:p>
        </p:txBody>
      </p:sp>
    </p:spTree>
    <p:extLst>
      <p:ext uri="{BB962C8B-B14F-4D97-AF65-F5344CB8AC3E}">
        <p14:creationId xmlns:p14="http://schemas.microsoft.com/office/powerpoint/2010/main" val="78463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9508C-DB0F-6404-A281-BFB3FFE95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FFA2B-F19D-F654-7A3F-F6353B68F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5D0ED-FC54-1F0E-9C24-21F1A11DCF17}"/>
              </a:ext>
            </a:extLst>
          </p:cNvPr>
          <p:cNvSpPr>
            <a:spLocks noGrp="1"/>
          </p:cNvSpPr>
          <p:nvPr>
            <p:ph type="body" idx="1"/>
          </p:nvPr>
        </p:nvSpPr>
        <p:spPr/>
        <p:txBody>
          <a:bodyPr/>
          <a:lstStyle/>
          <a:p>
            <a:r>
              <a:rPr lang="en-US" dirty="0"/>
              <a:t>VEGETATION</a:t>
            </a:r>
          </a:p>
          <a:p>
            <a:endParaRPr lang="en-US" dirty="0"/>
          </a:p>
          <a:p>
            <a:r>
              <a:rPr lang="en-US" dirty="0"/>
              <a:t>Vegetation had widespread boreal forests, a green Sahara with reduced global desert extent. </a:t>
            </a:r>
          </a:p>
          <a:p>
            <a:endParaRPr lang="en-US" dirty="0"/>
          </a:p>
          <a:p>
            <a:r>
              <a:rPr lang="en-US" dirty="0"/>
              <a:t>This time period of the Pliocene can act as a key period for Future Climate Projections.</a:t>
            </a:r>
          </a:p>
        </p:txBody>
      </p:sp>
      <p:sp>
        <p:nvSpPr>
          <p:cNvPr id="4" name="Slide Number Placeholder 3">
            <a:extLst>
              <a:ext uri="{FF2B5EF4-FFF2-40B4-BE49-F238E27FC236}">
                <a16:creationId xmlns:a16="http://schemas.microsoft.com/office/drawing/2014/main" id="{F57E9309-66F2-52FA-13EF-51E11AD45AE2}"/>
              </a:ext>
            </a:extLst>
          </p:cNvPr>
          <p:cNvSpPr>
            <a:spLocks noGrp="1"/>
          </p:cNvSpPr>
          <p:nvPr>
            <p:ph type="sldNum" sz="quarter" idx="5"/>
          </p:nvPr>
        </p:nvSpPr>
        <p:spPr/>
        <p:txBody>
          <a:bodyPr/>
          <a:lstStyle/>
          <a:p>
            <a:fld id="{AC8AE128-EAD9-594D-8F17-F8CBAC81489B}" type="slidenum">
              <a:rPr lang="en-US" smtClean="0"/>
              <a:t>4</a:t>
            </a:fld>
            <a:endParaRPr lang="en-US"/>
          </a:p>
        </p:txBody>
      </p:sp>
    </p:spTree>
    <p:extLst>
      <p:ext uri="{BB962C8B-B14F-4D97-AF65-F5344CB8AC3E}">
        <p14:creationId xmlns:p14="http://schemas.microsoft.com/office/powerpoint/2010/main" val="99561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The mid-Pliocene is a well studied warm period, mainly through the Pliocene Model Intercomparison Project---- or </a:t>
            </a:r>
            <a:r>
              <a:rPr lang="en-US" b="0" dirty="0" err="1"/>
              <a:t>PlioMIP</a:t>
            </a:r>
            <a:r>
              <a:rPr lang="en-US" b="0" dirty="0"/>
              <a:t> for short.</a:t>
            </a:r>
            <a:br>
              <a:rPr lang="en-US" b="0" dirty="0"/>
            </a:br>
            <a:r>
              <a:rPr lang="en-US" b="0" dirty="0"/>
              <a:t>2.  Haywood et al. (2020) synthesized results from PlioMIP2 and showed that simulated warming across models ranged from about 1.7°C to 5.2°C.</a:t>
            </a:r>
            <a:br>
              <a:rPr lang="en-US" b="0" dirty="0"/>
            </a:br>
            <a:r>
              <a:rPr lang="en-US" b="0" dirty="0"/>
              <a:t>3.  So are these differences in warming linked between the models to differences in climate forcing?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28600" indent="-228600">
              <a:buAutoNum type="arabicPeriod"/>
            </a:pPr>
            <a:endParaRPr lang="en-US" dirty="0"/>
          </a:p>
          <a:p>
            <a:pPr marL="228600" indent="-228600">
              <a:buAutoNum type="arabicPeriod"/>
            </a:pPr>
            <a:endParaRPr lang="en-US" dirty="0"/>
          </a:p>
          <a:p>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AC8AE128-EAD9-594D-8F17-F8CBAC81489B}" type="slidenum">
              <a:rPr lang="en-US" smtClean="0"/>
              <a:t>5</a:t>
            </a:fld>
            <a:endParaRPr lang="en-US"/>
          </a:p>
        </p:txBody>
      </p:sp>
    </p:spTree>
    <p:extLst>
      <p:ext uri="{BB962C8B-B14F-4D97-AF65-F5344CB8AC3E}">
        <p14:creationId xmlns:p14="http://schemas.microsoft.com/office/powerpoint/2010/main" val="177038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endParaRPr lang="en-US" dirty="0"/>
          </a:p>
          <a:p>
            <a:pPr>
              <a:buNone/>
            </a:pPr>
            <a:r>
              <a:rPr lang="en-US" dirty="0"/>
              <a:t>1. Almost all models show more Pliocene warming than expected from CO₂ forcing alone.</a:t>
            </a:r>
          </a:p>
          <a:p>
            <a:pPr>
              <a:buNone/>
            </a:pPr>
            <a:r>
              <a:rPr lang="en-US" dirty="0"/>
              <a:t>2. This suggests additional non-CO₂ forcings, like land surface changes, vegetation changes, and ice sheet retreat.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Pliocene model simulations show some variability, with ECS values ranging from about 2.3°C to 4.8°C across models.</a:t>
            </a:r>
            <a:br>
              <a:rPr lang="en-US" b="0" dirty="0"/>
            </a:br>
            <a:r>
              <a:rPr lang="en-US" dirty="0"/>
              <a:t>5. To investigate this, we combine CO₂ and non-CO₂ effects to constrain the total Pliocene forcing and break down those sources in forcings.</a:t>
            </a:r>
          </a:p>
          <a:p>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C8AE128-EAD9-594D-8F17-F8CBAC81489B}" type="slidenum">
              <a:rPr lang="en-US" smtClean="0"/>
              <a:t>6</a:t>
            </a:fld>
            <a:endParaRPr lang="en-US"/>
          </a:p>
        </p:txBody>
      </p:sp>
    </p:spTree>
    <p:extLst>
      <p:ext uri="{BB962C8B-B14F-4D97-AF65-F5344CB8AC3E}">
        <p14:creationId xmlns:p14="http://schemas.microsoft.com/office/powerpoint/2010/main" val="271335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a:p>
            <a:r>
              <a:rPr lang="en-US" dirty="0">
                <a:latin typeface="Calibri"/>
                <a:ea typeface="Calibri"/>
                <a:cs typeface="Calibri"/>
              </a:rPr>
              <a:t>Diagnosing these changes with ERF and Adjustments</a:t>
            </a:r>
          </a:p>
          <a:p>
            <a:endParaRPr lang="en-US" dirty="0">
              <a:latin typeface="Calibri"/>
              <a:ea typeface="Calibri"/>
              <a:cs typeface="Calibri"/>
            </a:endParaRPr>
          </a:p>
          <a:p>
            <a:pPr>
              <a:buFont typeface="Arial" panose="020B0604020202020204" pitchFamily="34" charset="0"/>
              <a:buChar char="•"/>
            </a:pPr>
            <a:r>
              <a:rPr lang="en-US" dirty="0"/>
              <a:t>ERF</a:t>
            </a:r>
          </a:p>
          <a:p>
            <a:pPr lvl="1">
              <a:buFont typeface="Arial" panose="020B0604020202020204" pitchFamily="34" charset="0"/>
              <a:buChar char="•"/>
            </a:pPr>
            <a:r>
              <a:rPr lang="en-US" dirty="0"/>
              <a:t>Is the Top-of-atmosphere (TOA) radiative imbalance after adding an external forcing.</a:t>
            </a:r>
          </a:p>
          <a:p>
            <a:pPr lvl="1">
              <a:buFont typeface="Arial" panose="020B0604020202020204" pitchFamily="34" charset="0"/>
              <a:buChar char="•"/>
            </a:pPr>
            <a:r>
              <a:rPr lang="en-US" dirty="0"/>
              <a:t>Typically measured with fixed Sea surface Temperatures.</a:t>
            </a:r>
          </a:p>
          <a:p>
            <a:pPr lvl="1">
              <a:buFont typeface="Arial" panose="020B0604020202020204" pitchFamily="34" charset="0"/>
              <a:buChar char="•"/>
            </a:pPr>
            <a:r>
              <a:rPr lang="en-US" dirty="0"/>
              <a:t>Compared to a preindustrial 1850 run.</a:t>
            </a:r>
          </a:p>
          <a:p>
            <a:pPr>
              <a:buFont typeface="Arial" panose="020B0604020202020204" pitchFamily="34" charset="0"/>
              <a:buChar char="•"/>
            </a:pPr>
            <a:endParaRPr lang="en-US" b="1" dirty="0"/>
          </a:p>
          <a:p>
            <a:pPr>
              <a:buFont typeface="Arial" panose="020B0604020202020204" pitchFamily="34" charset="0"/>
              <a:buChar char="•"/>
            </a:pPr>
            <a:r>
              <a:rPr lang="en-US" b="0" dirty="0"/>
              <a:t>Adjustments:</a:t>
            </a:r>
          </a:p>
          <a:p>
            <a:pPr marL="742950" lvl="1" indent="-285750">
              <a:buFont typeface="Arial" panose="020B0604020202020204" pitchFamily="34" charset="0"/>
              <a:buChar char="•"/>
            </a:pPr>
            <a:r>
              <a:rPr lang="en-US" dirty="0"/>
              <a:t>Changes that happen directly from the forcing, not mediated by global mean temperature change.</a:t>
            </a:r>
          </a:p>
          <a:p>
            <a:pPr marL="742950" lvl="1" indent="-285750">
              <a:buFont typeface="Arial" panose="020B0604020202020204" pitchFamily="34" charset="0"/>
              <a:buChar char="•"/>
            </a:pPr>
            <a:r>
              <a:rPr lang="en-US" dirty="0"/>
              <a:t>Include tropospheric heating/cooling, cloud and humidity changes, vertical shifts in T/Q/clouds, land–ocean heating differences, biophysical effects (e.g., transpiration, albedo), and so on.</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a:p>
            <a:pPr marL="228600" indent="-228600">
              <a:buAutoNum type="arabicPeriod"/>
            </a:pPr>
            <a:r>
              <a:rPr lang="en-US" dirty="0">
                <a:latin typeface="Calibri"/>
                <a:ea typeface="Calibri"/>
                <a:cs typeface="Calibri"/>
              </a:rPr>
              <a:t>ERF used to student present day </a:t>
            </a:r>
            <a:r>
              <a:rPr lang="en-US" dirty="0" err="1">
                <a:latin typeface="Calibri"/>
                <a:ea typeface="Calibri"/>
                <a:cs typeface="Calibri"/>
              </a:rPr>
              <a:t>cliamte</a:t>
            </a:r>
            <a:r>
              <a:rPr lang="en-US" dirty="0">
                <a:latin typeface="Calibri"/>
                <a:ea typeface="Calibri"/>
                <a:cs typeface="Calibri"/>
              </a:rPr>
              <a:t>.</a:t>
            </a:r>
          </a:p>
          <a:p>
            <a:pPr marL="228600" indent="-228600">
              <a:buAutoNum type="arabicPeriod"/>
            </a:pPr>
            <a:r>
              <a:rPr lang="en-US" dirty="0">
                <a:latin typeface="Calibri"/>
                <a:ea typeface="Calibri"/>
                <a:cs typeface="Calibri"/>
              </a:rPr>
              <a:t>ERF = TOA </a:t>
            </a:r>
            <a:r>
              <a:rPr lang="en-US" dirty="0" err="1">
                <a:latin typeface="Calibri"/>
                <a:ea typeface="Calibri"/>
                <a:cs typeface="Calibri"/>
              </a:rPr>
              <a:t>radiaitve</a:t>
            </a:r>
            <a:r>
              <a:rPr lang="en-US" dirty="0">
                <a:latin typeface="Calibri"/>
                <a:ea typeface="Calibri"/>
                <a:cs typeface="Calibri"/>
              </a:rPr>
              <a:t> </a:t>
            </a:r>
            <a:r>
              <a:rPr lang="en-US" dirty="0" err="1">
                <a:latin typeface="Calibri"/>
                <a:ea typeface="Calibri"/>
                <a:cs typeface="Calibri"/>
              </a:rPr>
              <a:t>imbalanace</a:t>
            </a:r>
            <a:r>
              <a:rPr lang="en-US" dirty="0">
                <a:latin typeface="Calibri"/>
                <a:ea typeface="Calibri"/>
                <a:cs typeface="Calibri"/>
              </a:rPr>
              <a:t>..</a:t>
            </a:r>
          </a:p>
          <a:p>
            <a:pPr marL="228600" indent="-228600">
              <a:buAutoNum type="arabicPeriod"/>
            </a:pPr>
            <a:r>
              <a:rPr lang="en-US" dirty="0">
                <a:latin typeface="Calibri"/>
                <a:ea typeface="Calibri"/>
                <a:cs typeface="Calibri"/>
              </a:rPr>
              <a:t>After introduction of external forcing agent.</a:t>
            </a:r>
          </a:p>
          <a:p>
            <a:pPr marL="228600" indent="-228600">
              <a:buAutoNum type="arabicPeriod"/>
            </a:pPr>
            <a:r>
              <a:rPr lang="en-US" dirty="0">
                <a:latin typeface="Calibri"/>
                <a:ea typeface="Calibri"/>
                <a:cs typeface="Calibri"/>
              </a:rPr>
              <a:t>Typically done with fixed SSTs—our feedbacks were done </a:t>
            </a:r>
            <a:r>
              <a:rPr lang="en-US" dirty="0" err="1">
                <a:latin typeface="Calibri"/>
                <a:ea typeface="Calibri"/>
                <a:cs typeface="Calibri"/>
              </a:rPr>
              <a:t>coupeld</a:t>
            </a:r>
            <a:r>
              <a:rPr lang="en-US" dirty="0">
                <a:latin typeface="Calibri"/>
                <a:ea typeface="Calibri"/>
                <a:cs typeface="Calibri"/>
              </a:rPr>
              <a:t> to a dynamic ocean model. </a:t>
            </a:r>
          </a:p>
          <a:p>
            <a:pPr marL="228600" indent="-228600">
              <a:buAutoNum type="arabicPeriod"/>
            </a:pPr>
            <a:r>
              <a:rPr lang="en-US" dirty="0">
                <a:latin typeface="Calibri"/>
                <a:ea typeface="Calibri"/>
                <a:cs typeface="Calibri"/>
              </a:rPr>
              <a:t>Using PI control to compare.</a:t>
            </a:r>
          </a:p>
          <a:p>
            <a:pPr marL="228600" indent="-228600">
              <a:buAutoNum type="arabicPeriod"/>
            </a:pPr>
            <a:endParaRPr lang="en-US" dirty="0">
              <a:latin typeface="Calibri"/>
              <a:ea typeface="Calibri"/>
              <a:cs typeface="Calibri"/>
            </a:endParaRPr>
          </a:p>
          <a:p>
            <a:r>
              <a:rPr lang="en-US" dirty="0" err="1">
                <a:latin typeface="Calibri"/>
                <a:ea typeface="Calibri"/>
                <a:cs typeface="Calibri"/>
              </a:rPr>
              <a:t>Adjsutments</a:t>
            </a:r>
            <a:r>
              <a:rPr lang="en-US" dirty="0">
                <a:latin typeface="Calibri"/>
                <a:ea typeface="Calibri"/>
                <a:cs typeface="Calibri"/>
              </a:rPr>
              <a:t>:</a:t>
            </a:r>
          </a:p>
          <a:p>
            <a:pPr marL="228600" indent="-228600">
              <a:buAutoNum type="arabicPeriod"/>
            </a:pPr>
            <a:r>
              <a:rPr lang="en-US" dirty="0">
                <a:latin typeface="Calibri"/>
                <a:ea typeface="Calibri"/>
                <a:cs typeface="Calibri"/>
              </a:rPr>
              <a:t>Changes that change directly due to the forcing.</a:t>
            </a:r>
          </a:p>
          <a:p>
            <a:pPr marL="628650" lvl="1" indent="-228600">
              <a:buFont typeface="Courier New,monospace"/>
              <a:buChar char="o"/>
            </a:pPr>
            <a:r>
              <a:rPr lang="en-US" dirty="0"/>
              <a:t>Without meditation from the by the global mean </a:t>
            </a:r>
            <a:r>
              <a:rPr lang="en-US" dirty="0" err="1"/>
              <a:t>temperture</a:t>
            </a:r>
            <a:r>
              <a:rPr lang="en-US" dirty="0"/>
              <a:t>.</a:t>
            </a:r>
          </a:p>
          <a:p>
            <a:pPr marL="228600" indent="-228600">
              <a:buFontTx/>
              <a:buAutoNum type="arabicPeriod"/>
            </a:pPr>
            <a:r>
              <a:rPr lang="en-US" dirty="0">
                <a:latin typeface="Calibri"/>
                <a:ea typeface="Calibri"/>
                <a:cs typeface="Calibri"/>
              </a:rPr>
              <a:t>Horizontal heat/cooling in troposphere. </a:t>
            </a:r>
          </a:p>
          <a:p>
            <a:pPr marL="228600" indent="-228600">
              <a:buFontTx/>
              <a:buAutoNum type="arabicPeriod"/>
            </a:pPr>
            <a:r>
              <a:rPr lang="en-US" dirty="0">
                <a:latin typeface="Calibri"/>
                <a:ea typeface="Calibri"/>
                <a:cs typeface="Calibri"/>
              </a:rPr>
              <a:t>Changes in clouds (humidity)</a:t>
            </a:r>
          </a:p>
          <a:p>
            <a:pPr marL="228600" indent="-228600">
              <a:buFontTx/>
              <a:buAutoNum type="arabicPeriod"/>
            </a:pPr>
            <a:r>
              <a:rPr lang="en-US" dirty="0">
                <a:latin typeface="Calibri"/>
                <a:ea typeface="Calibri"/>
                <a:cs typeface="Calibri"/>
              </a:rPr>
              <a:t>Vertical </a:t>
            </a:r>
            <a:r>
              <a:rPr lang="en-US" dirty="0" err="1">
                <a:latin typeface="Calibri"/>
                <a:ea typeface="Calibri"/>
                <a:cs typeface="Calibri"/>
              </a:rPr>
              <a:t>adjsutments</a:t>
            </a:r>
            <a:r>
              <a:rPr lang="en-US" dirty="0">
                <a:latin typeface="Calibri"/>
                <a:ea typeface="Calibri"/>
                <a:cs typeface="Calibri"/>
              </a:rPr>
              <a:t> in T, Q, clouds</a:t>
            </a:r>
          </a:p>
          <a:p>
            <a:pPr marL="228600" indent="-228600">
              <a:buFontTx/>
              <a:buAutoNum type="arabicPeriod"/>
            </a:pPr>
            <a:r>
              <a:rPr lang="en-US" dirty="0">
                <a:latin typeface="Calibri"/>
                <a:ea typeface="Calibri"/>
                <a:cs typeface="Calibri"/>
              </a:rPr>
              <a:t>Difference heating between land and ocean.</a:t>
            </a:r>
          </a:p>
          <a:p>
            <a:pPr marL="228600" indent="-228600">
              <a:buFontTx/>
              <a:buAutoNum type="arabicPeriod"/>
            </a:pPr>
            <a:r>
              <a:rPr lang="en-US" dirty="0">
                <a:latin typeface="Calibri"/>
                <a:ea typeface="Calibri"/>
                <a:cs typeface="Calibri"/>
              </a:rPr>
              <a:t>Biophysical </a:t>
            </a:r>
            <a:r>
              <a:rPr lang="en-US" dirty="0" err="1">
                <a:latin typeface="Calibri"/>
                <a:ea typeface="Calibri"/>
                <a:cs typeface="Calibri"/>
              </a:rPr>
              <a:t>chnages</a:t>
            </a:r>
            <a:r>
              <a:rPr lang="en-US" dirty="0">
                <a:latin typeface="Calibri"/>
                <a:ea typeface="Calibri"/>
                <a:cs typeface="Calibri"/>
              </a:rPr>
              <a:t> in </a:t>
            </a:r>
            <a:r>
              <a:rPr lang="en-US" dirty="0" err="1">
                <a:latin typeface="Calibri"/>
                <a:ea typeface="Calibri"/>
                <a:cs typeface="Calibri"/>
              </a:rPr>
              <a:t>transpirtation</a:t>
            </a:r>
            <a:r>
              <a:rPr lang="en-US" dirty="0">
                <a:latin typeface="Calibri"/>
                <a:ea typeface="Calibri"/>
                <a:cs typeface="Calibri"/>
              </a:rPr>
              <a:t>, albedo, etc.</a:t>
            </a:r>
          </a:p>
          <a:p>
            <a:pPr lvl="1" indent="-228600">
              <a:buFont typeface="Courier New"/>
              <a:buChar char="o"/>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C8AE128-EAD9-594D-8F17-F8CBAC81489B}" type="slidenum">
              <a:rPr lang="en-US" smtClean="0"/>
              <a:t>7</a:t>
            </a:fld>
            <a:endParaRPr lang="en-US"/>
          </a:p>
        </p:txBody>
      </p:sp>
    </p:spTree>
    <p:extLst>
      <p:ext uri="{BB962C8B-B14F-4D97-AF65-F5344CB8AC3E}">
        <p14:creationId xmlns:p14="http://schemas.microsoft.com/office/powerpoint/2010/main" val="34952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570-3D27-BEA3-A552-68EEC877A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0D454-6762-A763-3626-2597FCF15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6C72C7-7EA0-FA5D-E54F-1307B2F6CB2C}"/>
              </a:ext>
            </a:extLst>
          </p:cNvPr>
          <p:cNvSpPr>
            <a:spLocks noGrp="1"/>
          </p:cNvSpPr>
          <p:nvPr>
            <p:ph type="body" idx="1"/>
          </p:nvPr>
        </p:nvSpPr>
        <p:spPr/>
        <p:txBody>
          <a:bodyPr/>
          <a:lstStyle/>
          <a:p>
            <a:pPr marL="228600" indent="-228600">
              <a:buAutoNum type="arabicPeriod"/>
            </a:pPr>
            <a:r>
              <a:rPr lang="en-US" dirty="0"/>
              <a:t>Using the Forcing-feedback </a:t>
            </a:r>
            <a:r>
              <a:rPr lang="en-US" dirty="0" err="1"/>
              <a:t>Frameowrk</a:t>
            </a:r>
            <a:r>
              <a:rPr lang="en-US" dirty="0"/>
              <a:t>. </a:t>
            </a:r>
          </a:p>
          <a:p>
            <a:pPr marL="228600" indent="-228600">
              <a:buAutoNum type="arabicPeriod"/>
            </a:pPr>
            <a:r>
              <a:rPr lang="en-US" dirty="0"/>
              <a:t>With </a:t>
            </a:r>
            <a:r>
              <a:rPr lang="en-US" dirty="0" err="1"/>
              <a:t>fixedSST's</a:t>
            </a:r>
            <a:r>
              <a:rPr lang="en-US" dirty="0"/>
              <a:t> so the change in sea surface temperature is 0 here.</a:t>
            </a:r>
          </a:p>
          <a:p>
            <a:pPr marL="228600" indent="-228600">
              <a:buAutoNum type="arabicPeriod"/>
            </a:pPr>
            <a:r>
              <a:rPr lang="en-US" dirty="0"/>
              <a:t>Therefore ERF = change of TOA energy or radiative imbalance. </a:t>
            </a:r>
          </a:p>
          <a:p>
            <a:pPr marL="228600" indent="-228600">
              <a:buAutoNum type="arabicPeriod"/>
            </a:pPr>
            <a:r>
              <a:rPr lang="en-US" dirty="0"/>
              <a:t>The ERF is decomposed into the RF (or IRF) + Adjustments </a:t>
            </a:r>
          </a:p>
          <a:p>
            <a:pPr lvl="1" indent="-228600">
              <a:buFont typeface="Courier New"/>
              <a:buChar char="o"/>
            </a:pP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93601C49-1F07-2DE2-EDF0-AF755E48535B}"/>
              </a:ext>
            </a:extLst>
          </p:cNvPr>
          <p:cNvSpPr>
            <a:spLocks noGrp="1"/>
          </p:cNvSpPr>
          <p:nvPr>
            <p:ph type="sldNum" sz="quarter" idx="5"/>
          </p:nvPr>
        </p:nvSpPr>
        <p:spPr/>
        <p:txBody>
          <a:bodyPr/>
          <a:lstStyle/>
          <a:p>
            <a:fld id="{AC8AE128-EAD9-594D-8F17-F8CBAC81489B}" type="slidenum">
              <a:rPr lang="en-US" smtClean="0"/>
              <a:t>8</a:t>
            </a:fld>
            <a:endParaRPr lang="en-US"/>
          </a:p>
        </p:txBody>
      </p:sp>
    </p:spTree>
    <p:extLst>
      <p:ext uri="{BB962C8B-B14F-4D97-AF65-F5344CB8AC3E}">
        <p14:creationId xmlns:p14="http://schemas.microsoft.com/office/powerpoint/2010/main" val="136209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4A44-19E6-7A25-2FB5-D24899204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13479-6C50-73CE-B9F6-83EA3586B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8A6301-4476-B82F-E052-BAC761AE005C}"/>
              </a:ext>
            </a:extLst>
          </p:cNvPr>
          <p:cNvSpPr>
            <a:spLocks noGrp="1"/>
          </p:cNvSpPr>
          <p:nvPr>
            <p:ph type="body" idx="1"/>
          </p:nvPr>
        </p:nvSpPr>
        <p:spPr/>
        <p:txBody>
          <a:bodyPr/>
          <a:lstStyle/>
          <a:p>
            <a:pPr marL="228600" indent="-228600">
              <a:buAutoNum type="arabicPeriod"/>
            </a:pPr>
            <a:r>
              <a:rPr lang="en-US" dirty="0"/>
              <a:t>Adjustments kernels coefficients from Angie Pendergrass. </a:t>
            </a:r>
          </a:p>
          <a:p>
            <a:pPr marL="228600" indent="-228600">
              <a:buAutoNum type="arabicPeriod"/>
            </a:pPr>
            <a:r>
              <a:rPr lang="en-US" dirty="0"/>
              <a:t>Radiative kernel measure the top-of-atmosphere (TOA) radiative response to small changes in a climate variable (e.g., temperature, water vapor, surface albedo).</a:t>
            </a:r>
          </a:p>
          <a:p>
            <a:pPr marL="228600" indent="-228600">
              <a:buAutoNum type="arabicPeriod"/>
            </a:pPr>
            <a:r>
              <a:rPr lang="en-US" dirty="0"/>
              <a:t>Then we multiple the kernel by the difference in T, albedo, or water vapor between perturbed and control PI (Pliocene minus PI). </a:t>
            </a:r>
          </a:p>
          <a:p>
            <a:pPr marL="228600" indent="-228600">
              <a:buAutoNum type="arabicPeriod"/>
            </a:pPr>
            <a:r>
              <a:rPr lang="en-US" dirty="0"/>
              <a:t>For clouds instead, we take the difference between clear-sky and all-sky radiative fluxes to isolate cloud contributions (from Soden et al., 2008).</a:t>
            </a:r>
            <a:endParaRPr lang="en-US" dirty="0">
              <a:latin typeface="Calibri"/>
              <a:cs typeface="Calibri"/>
            </a:endParaRPr>
          </a:p>
        </p:txBody>
      </p:sp>
      <p:sp>
        <p:nvSpPr>
          <p:cNvPr id="4" name="Slide Number Placeholder 3">
            <a:extLst>
              <a:ext uri="{FF2B5EF4-FFF2-40B4-BE49-F238E27FC236}">
                <a16:creationId xmlns:a16="http://schemas.microsoft.com/office/drawing/2014/main" id="{BDC3FAB5-7447-26CF-80DE-32357733A824}"/>
              </a:ext>
            </a:extLst>
          </p:cNvPr>
          <p:cNvSpPr>
            <a:spLocks noGrp="1"/>
          </p:cNvSpPr>
          <p:nvPr>
            <p:ph type="sldNum" sz="quarter" idx="5"/>
          </p:nvPr>
        </p:nvSpPr>
        <p:spPr/>
        <p:txBody>
          <a:bodyPr/>
          <a:lstStyle/>
          <a:p>
            <a:fld id="{AC8AE128-EAD9-594D-8F17-F8CBAC81489B}" type="slidenum">
              <a:rPr lang="en-US" smtClean="0"/>
              <a:t>9</a:t>
            </a:fld>
            <a:endParaRPr lang="en-US"/>
          </a:p>
        </p:txBody>
      </p:sp>
    </p:spTree>
    <p:extLst>
      <p:ext uri="{BB962C8B-B14F-4D97-AF65-F5344CB8AC3E}">
        <p14:creationId xmlns:p14="http://schemas.microsoft.com/office/powerpoint/2010/main" val="133565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53DC-6E13-5191-551A-8F621166E7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526F0-42E3-EE83-A0CF-1F8018925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8DD017-B7F0-4A0C-FAD5-D90E9D07ED43}"/>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5" name="Footer Placeholder 4">
            <a:extLst>
              <a:ext uri="{FF2B5EF4-FFF2-40B4-BE49-F238E27FC236}">
                <a16:creationId xmlns:a16="http://schemas.microsoft.com/office/drawing/2014/main" id="{6C0C1074-8381-13FA-1104-6663A1DF1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AB20E-3EA8-B961-E632-F80487824AF2}"/>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101354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2062-D222-4AED-DC0B-D9D3B694AD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8CEBB-25DD-0F05-6D7A-F89A0698F1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642E0-5C16-0F59-3C30-148FBF202C31}"/>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5" name="Footer Placeholder 4">
            <a:extLst>
              <a:ext uri="{FF2B5EF4-FFF2-40B4-BE49-F238E27FC236}">
                <a16:creationId xmlns:a16="http://schemas.microsoft.com/office/drawing/2014/main" id="{C2BE5D34-853F-DF4E-C1A0-C9E1771B5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F2519-0CB9-C32E-FC16-6ABF2FC3380D}"/>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149243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BDCBF-6491-7D74-6DA0-71C35A6BE8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F346E-2652-DBAD-3DD4-39DA15B26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8449E-892F-4A4A-0706-2115A54DEEA2}"/>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5" name="Footer Placeholder 4">
            <a:extLst>
              <a:ext uri="{FF2B5EF4-FFF2-40B4-BE49-F238E27FC236}">
                <a16:creationId xmlns:a16="http://schemas.microsoft.com/office/drawing/2014/main" id="{53FCD266-FC23-94D3-806E-0BC968AED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23E0C-BCE3-4106-3EEA-0AE3568B1367}"/>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190361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F019-85FA-F379-F42A-F2B38848B6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E6D7D-FAFC-679A-B464-A13DB0D6C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A5E78-4BFC-20CA-5B6C-C13B871C61BA}"/>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5" name="Footer Placeholder 4">
            <a:extLst>
              <a:ext uri="{FF2B5EF4-FFF2-40B4-BE49-F238E27FC236}">
                <a16:creationId xmlns:a16="http://schemas.microsoft.com/office/drawing/2014/main" id="{C8A5B9C0-06BA-33DD-53A2-437265B7E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AE003-3A4A-9B0B-4DB8-546DA5836213}"/>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325528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7F3B-2AE7-5E58-E2F4-FFDAB0319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5725B8-D080-8F80-9B47-274A63DC33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8957DE-94E3-500F-8E2D-3497B54B8E9F}"/>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5" name="Footer Placeholder 4">
            <a:extLst>
              <a:ext uri="{FF2B5EF4-FFF2-40B4-BE49-F238E27FC236}">
                <a16:creationId xmlns:a16="http://schemas.microsoft.com/office/drawing/2014/main" id="{8F5E6088-3C38-B52F-0D69-57144841D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6AF2E-D104-C45E-6601-89CDA0999DD4}"/>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165600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9A83-3F2B-D48F-F1CB-77DD35171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032E0-F2D1-E339-C638-9B8D9D2D57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858AE-B5C9-BB5F-129E-9CD2C1F71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18802-765B-D419-5DD3-81EC9EE304D6}"/>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6" name="Footer Placeholder 5">
            <a:extLst>
              <a:ext uri="{FF2B5EF4-FFF2-40B4-BE49-F238E27FC236}">
                <a16:creationId xmlns:a16="http://schemas.microsoft.com/office/drawing/2014/main" id="{CDA93E2A-8BC4-B357-7E44-1136C35E6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91B22-5D94-E4FD-7923-263618BC2360}"/>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30264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BC5C-DC30-F04B-18A7-584890562F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E87D17-09AF-7E3E-B6A0-199C5714E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4A0BE-3843-883F-0687-57A13C3A36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9329E-F121-7153-7BCB-FE279FCDC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BAAF3-040B-CE67-3D23-B87488F5C8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62A8-0BCC-4262-5C84-6DAF8752EF9E}"/>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8" name="Footer Placeholder 7">
            <a:extLst>
              <a:ext uri="{FF2B5EF4-FFF2-40B4-BE49-F238E27FC236}">
                <a16:creationId xmlns:a16="http://schemas.microsoft.com/office/drawing/2014/main" id="{AFEC9A59-E043-5BD4-329C-9B872D95A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9F8C43-2CFF-4C2F-DBC2-3DE780E640D4}"/>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217847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096B-AB16-9CE3-EA5B-C901A86001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DC02E3-3F94-1836-31FC-FEF520EB8441}"/>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4" name="Footer Placeholder 3">
            <a:extLst>
              <a:ext uri="{FF2B5EF4-FFF2-40B4-BE49-F238E27FC236}">
                <a16:creationId xmlns:a16="http://schemas.microsoft.com/office/drawing/2014/main" id="{C8297CA8-4AA1-2AEC-448D-B7792B0FE8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861F8-857B-C18F-A7B5-A3EA73E04570}"/>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288154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F8C1E-FDEF-7D4B-0073-32F265DE4D55}"/>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3" name="Footer Placeholder 2">
            <a:extLst>
              <a:ext uri="{FF2B5EF4-FFF2-40B4-BE49-F238E27FC236}">
                <a16:creationId xmlns:a16="http://schemas.microsoft.com/office/drawing/2014/main" id="{37DDEA4D-47CF-5050-A962-74ACA1DD1F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D3FF7-8F8B-7038-FBDB-046FCEF17E48}"/>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133071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BCD5-CC30-1EE4-4E5C-BC339B01A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BF8A2B-1013-0CCF-F6DF-EE07988F0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EFA577-0A03-90B5-2363-D55173ACF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43555-7249-5342-98FB-74CECEDCFBCD}"/>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6" name="Footer Placeholder 5">
            <a:extLst>
              <a:ext uri="{FF2B5EF4-FFF2-40B4-BE49-F238E27FC236}">
                <a16:creationId xmlns:a16="http://schemas.microsoft.com/office/drawing/2014/main" id="{E27E15C4-2458-E7A4-2A5D-0464EF103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7C2B3-E2F1-924C-6313-E183A2F0525C}"/>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162679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7AF5-9B01-65B8-7668-488CD0A63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D8787-DD93-ABB6-5A4F-59EE48B1A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8CC75-4355-597A-39A3-BA4767020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C5B75-A08A-0241-9591-966B35F272D5}"/>
              </a:ext>
            </a:extLst>
          </p:cNvPr>
          <p:cNvSpPr>
            <a:spLocks noGrp="1"/>
          </p:cNvSpPr>
          <p:nvPr>
            <p:ph type="dt" sz="half" idx="10"/>
          </p:nvPr>
        </p:nvSpPr>
        <p:spPr/>
        <p:txBody>
          <a:bodyPr/>
          <a:lstStyle/>
          <a:p>
            <a:fld id="{3798DB27-F0D9-1A4C-ABF6-3CA251B91D4E}" type="datetimeFigureOut">
              <a:rPr lang="en-US" smtClean="0"/>
              <a:t>5/1/25</a:t>
            </a:fld>
            <a:endParaRPr lang="en-US"/>
          </a:p>
        </p:txBody>
      </p:sp>
      <p:sp>
        <p:nvSpPr>
          <p:cNvPr id="6" name="Footer Placeholder 5">
            <a:extLst>
              <a:ext uri="{FF2B5EF4-FFF2-40B4-BE49-F238E27FC236}">
                <a16:creationId xmlns:a16="http://schemas.microsoft.com/office/drawing/2014/main" id="{D88C3C78-62FD-5EAC-B30C-F1A1BAADD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80630-99C2-DF8D-26F3-CB846EE66304}"/>
              </a:ext>
            </a:extLst>
          </p:cNvPr>
          <p:cNvSpPr>
            <a:spLocks noGrp="1"/>
          </p:cNvSpPr>
          <p:nvPr>
            <p:ph type="sldNum" sz="quarter" idx="12"/>
          </p:nvPr>
        </p:nvSpPr>
        <p:spPr/>
        <p:txBody>
          <a:bodyPr/>
          <a:lstStyle/>
          <a:p>
            <a:fld id="{6EDC3C74-7C8C-AD45-AACC-306C9AD7A816}" type="slidenum">
              <a:rPr lang="en-US" smtClean="0"/>
              <a:t>‹#›</a:t>
            </a:fld>
            <a:endParaRPr lang="en-US"/>
          </a:p>
        </p:txBody>
      </p:sp>
    </p:spTree>
    <p:extLst>
      <p:ext uri="{BB962C8B-B14F-4D97-AF65-F5344CB8AC3E}">
        <p14:creationId xmlns:p14="http://schemas.microsoft.com/office/powerpoint/2010/main" val="238634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C604A-AE1E-E1F1-8E40-6E6DFCDB7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24522F-B7AF-4896-56A0-F64C4F601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537BC-230C-739D-E1DB-AFCDD92D4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98DB27-F0D9-1A4C-ABF6-3CA251B91D4E}" type="datetimeFigureOut">
              <a:rPr lang="en-US" smtClean="0"/>
              <a:t>5/1/25</a:t>
            </a:fld>
            <a:endParaRPr lang="en-US"/>
          </a:p>
        </p:txBody>
      </p:sp>
      <p:sp>
        <p:nvSpPr>
          <p:cNvPr id="5" name="Footer Placeholder 4">
            <a:extLst>
              <a:ext uri="{FF2B5EF4-FFF2-40B4-BE49-F238E27FC236}">
                <a16:creationId xmlns:a16="http://schemas.microsoft.com/office/drawing/2014/main" id="{9629AE90-B63E-FDCD-D9F5-68733C967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5D11E93-1026-5E5B-2B5D-59E9DAB6C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DC3C74-7C8C-AD45-AACC-306C9AD7A816}" type="slidenum">
              <a:rPr lang="en-US" smtClean="0"/>
              <a:t>‹#›</a:t>
            </a:fld>
            <a:endParaRPr lang="en-US"/>
          </a:p>
        </p:txBody>
      </p:sp>
    </p:spTree>
    <p:extLst>
      <p:ext uri="{BB962C8B-B14F-4D97-AF65-F5344CB8AC3E}">
        <p14:creationId xmlns:p14="http://schemas.microsoft.com/office/powerpoint/2010/main" val="101931480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12FA-EC23-8A0B-BC80-B893298D67B3}"/>
              </a:ext>
            </a:extLst>
          </p:cNvPr>
          <p:cNvSpPr>
            <a:spLocks noGrp="1"/>
          </p:cNvSpPr>
          <p:nvPr>
            <p:ph type="ctrTitle"/>
          </p:nvPr>
        </p:nvSpPr>
        <p:spPr>
          <a:xfrm>
            <a:off x="1523999" y="1446190"/>
            <a:ext cx="9144000" cy="2387600"/>
          </a:xfrm>
        </p:spPr>
        <p:txBody>
          <a:bodyPr>
            <a:normAutofit fontScale="90000"/>
          </a:bodyPr>
          <a:lstStyle/>
          <a:p>
            <a:br>
              <a:rPr lang="en-US" dirty="0"/>
            </a:br>
            <a:r>
              <a:rPr lang="en-US" dirty="0"/>
              <a:t>Constraining effective radiative forcing and adjustments driving past warm intervals</a:t>
            </a:r>
            <a:endParaRPr lang="en-US" dirty="0">
              <a:latin typeface="+mn-lt"/>
            </a:endParaRPr>
          </a:p>
        </p:txBody>
      </p:sp>
      <p:sp>
        <p:nvSpPr>
          <p:cNvPr id="3" name="Subtitle 2">
            <a:extLst>
              <a:ext uri="{FF2B5EF4-FFF2-40B4-BE49-F238E27FC236}">
                <a16:creationId xmlns:a16="http://schemas.microsoft.com/office/drawing/2014/main" id="{77263728-324D-4438-6A99-D5FECD730905}"/>
              </a:ext>
            </a:extLst>
          </p:cNvPr>
          <p:cNvSpPr>
            <a:spLocks noGrp="1"/>
          </p:cNvSpPr>
          <p:nvPr>
            <p:ph type="subTitle" idx="1"/>
          </p:nvPr>
        </p:nvSpPr>
        <p:spPr>
          <a:xfrm>
            <a:off x="1524000" y="6415086"/>
            <a:ext cx="8122511" cy="45719"/>
          </a:xfrm>
        </p:spPr>
        <p:txBody>
          <a:bodyPr>
            <a:normAutofit fontScale="25000" lnSpcReduction="20000"/>
          </a:bodyPr>
          <a:lstStyle/>
          <a:p>
            <a:endParaRPr lang="en-US"/>
          </a:p>
        </p:txBody>
      </p:sp>
      <p:pic>
        <p:nvPicPr>
          <p:cNvPr id="1026" name="Picture 2">
            <a:extLst>
              <a:ext uri="{FF2B5EF4-FFF2-40B4-BE49-F238E27FC236}">
                <a16:creationId xmlns:a16="http://schemas.microsoft.com/office/drawing/2014/main" id="{5F758716-C2AE-779D-4A40-4DF010B94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511" y="4407850"/>
            <a:ext cx="2042977" cy="20529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BB1E74-C982-8E1B-4194-9B7684817B20}"/>
              </a:ext>
            </a:extLst>
          </p:cNvPr>
          <p:cNvSpPr txBox="1"/>
          <p:nvPr/>
        </p:nvSpPr>
        <p:spPr>
          <a:xfrm>
            <a:off x="9389327" y="6416202"/>
            <a:ext cx="2587083" cy="369332"/>
          </a:xfrm>
          <a:prstGeom prst="rect">
            <a:avLst/>
          </a:prstGeom>
          <a:noFill/>
        </p:spPr>
        <p:txBody>
          <a:bodyPr wrap="square" rtlCol="0">
            <a:spAutoFit/>
          </a:bodyPr>
          <a:lstStyle/>
          <a:p>
            <a:pPr algn="ctr"/>
            <a:r>
              <a:rPr lang="en-US"/>
              <a:t>NSF-2238875</a:t>
            </a:r>
          </a:p>
        </p:txBody>
      </p:sp>
      <p:sp>
        <p:nvSpPr>
          <p:cNvPr id="4" name="TextBox 3">
            <a:extLst>
              <a:ext uri="{FF2B5EF4-FFF2-40B4-BE49-F238E27FC236}">
                <a16:creationId xmlns:a16="http://schemas.microsoft.com/office/drawing/2014/main" id="{FC834F57-BB02-21E3-2C69-49A08E258EBE}"/>
              </a:ext>
            </a:extLst>
          </p:cNvPr>
          <p:cNvSpPr txBox="1"/>
          <p:nvPr/>
        </p:nvSpPr>
        <p:spPr>
          <a:xfrm>
            <a:off x="3132945" y="4693551"/>
            <a:ext cx="6226644" cy="861774"/>
          </a:xfrm>
          <a:prstGeom prst="rect">
            <a:avLst/>
          </a:prstGeom>
          <a:noFill/>
        </p:spPr>
        <p:txBody>
          <a:bodyPr wrap="square" rtlCol="0">
            <a:spAutoFit/>
          </a:bodyPr>
          <a:lstStyle/>
          <a:p>
            <a:r>
              <a:rPr lang="en-US" sz="2500" dirty="0"/>
              <a:t>	Noah Kravette and Ran Feng</a:t>
            </a:r>
          </a:p>
          <a:p>
            <a:r>
              <a:rPr lang="en-US" sz="2500" dirty="0"/>
              <a:t>                  University of Connecticut </a:t>
            </a:r>
          </a:p>
        </p:txBody>
      </p:sp>
      <p:pic>
        <p:nvPicPr>
          <p:cNvPr id="7" name="Picture 6" descr="A circle with four different symbols&#10;&#10;AI-generated content may be incorrect.">
            <a:extLst>
              <a:ext uri="{FF2B5EF4-FFF2-40B4-BE49-F238E27FC236}">
                <a16:creationId xmlns:a16="http://schemas.microsoft.com/office/drawing/2014/main" id="{B30FB450-9E64-DA56-3E66-91FDB3DC2A14}"/>
              </a:ext>
            </a:extLst>
          </p:cNvPr>
          <p:cNvPicPr>
            <a:picLocks noChangeAspect="1"/>
          </p:cNvPicPr>
          <p:nvPr/>
        </p:nvPicPr>
        <p:blipFill>
          <a:blip r:embed="rId4"/>
          <a:stretch>
            <a:fillRect/>
          </a:stretch>
        </p:blipFill>
        <p:spPr>
          <a:xfrm>
            <a:off x="634130" y="4497602"/>
            <a:ext cx="1873452" cy="1873452"/>
          </a:xfrm>
          <a:prstGeom prst="rect">
            <a:avLst/>
          </a:prstGeom>
        </p:spPr>
      </p:pic>
    </p:spTree>
    <p:extLst>
      <p:ext uri="{BB962C8B-B14F-4D97-AF65-F5344CB8AC3E}">
        <p14:creationId xmlns:p14="http://schemas.microsoft.com/office/powerpoint/2010/main" val="285282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F9098-BDC2-3BA6-13A2-39CBA6917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BA96A-D609-94F1-2779-1846A327A1DA}"/>
              </a:ext>
            </a:extLst>
          </p:cNvPr>
          <p:cNvSpPr>
            <a:spLocks noGrp="1"/>
          </p:cNvSpPr>
          <p:nvPr>
            <p:ph type="title"/>
          </p:nvPr>
        </p:nvSpPr>
        <p:spPr/>
        <p:txBody>
          <a:bodyPr>
            <a:normAutofit/>
          </a:bodyPr>
          <a:lstStyle/>
          <a:p>
            <a:r>
              <a:rPr lang="en-US" dirty="0"/>
              <a:t>Experiments to diagnose Forcing and Feedbacks</a:t>
            </a:r>
          </a:p>
        </p:txBody>
      </p:sp>
      <p:sp>
        <p:nvSpPr>
          <p:cNvPr id="3" name="TextBox 2">
            <a:extLst>
              <a:ext uri="{FF2B5EF4-FFF2-40B4-BE49-F238E27FC236}">
                <a16:creationId xmlns:a16="http://schemas.microsoft.com/office/drawing/2014/main" id="{0722FCA8-3572-9EDC-3BFE-5A401A58D6CC}"/>
              </a:ext>
            </a:extLst>
          </p:cNvPr>
          <p:cNvSpPr txBox="1"/>
          <p:nvPr/>
        </p:nvSpPr>
        <p:spPr>
          <a:xfrm>
            <a:off x="838200" y="2056686"/>
            <a:ext cx="5775114" cy="563231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dirty="0"/>
              <a:t>Purpose: </a:t>
            </a:r>
            <a:r>
              <a:rPr lang="en-US" dirty="0"/>
              <a:t>Analyze ERF and adjustments</a:t>
            </a:r>
          </a:p>
          <a:p>
            <a:pPr marL="285750" indent="-285750">
              <a:buFont typeface="Arial" panose="020B0604020202020204" pitchFamily="34" charset="0"/>
              <a:buChar char="•"/>
            </a:pPr>
            <a:r>
              <a:rPr lang="en-US" b="1" dirty="0"/>
              <a:t>Simulation Type:</a:t>
            </a:r>
            <a:r>
              <a:rPr lang="en-US" dirty="0"/>
              <a:t> Fixed SST simulations with two forcing groups.</a:t>
            </a:r>
          </a:p>
          <a:p>
            <a:pPr marL="742950" lvl="1" indent="-285750">
              <a:buFont typeface="Arial" panose="020B0604020202020204" pitchFamily="34" charset="0"/>
              <a:buChar char="•"/>
            </a:pPr>
            <a:r>
              <a:rPr lang="en-US" b="1" dirty="0"/>
              <a:t>Forcing Agents:</a:t>
            </a:r>
            <a:r>
              <a:rPr lang="en-US" dirty="0"/>
              <a:t> </a:t>
            </a:r>
          </a:p>
          <a:p>
            <a:pPr marL="1200150" lvl="2" indent="-285750">
              <a:buFont typeface="Arial" panose="020B0604020202020204" pitchFamily="34" charset="0"/>
              <a:buChar char="•"/>
            </a:pPr>
            <a:r>
              <a:rPr lang="en-US" dirty="0"/>
              <a:t>CO</a:t>
            </a:r>
            <a:r>
              <a:rPr lang="en-US" baseline="-25000" dirty="0"/>
              <a:t>2</a:t>
            </a:r>
            <a:r>
              <a:rPr lang="en-US" dirty="0"/>
              <a:t>,</a:t>
            </a:r>
          </a:p>
          <a:p>
            <a:pPr marL="1200150" lvl="2" indent="-285750">
              <a:buFont typeface="Arial" panose="020B0604020202020204" pitchFamily="34" charset="0"/>
              <a:buChar char="•"/>
            </a:pPr>
            <a:r>
              <a:rPr lang="en-US" dirty="0"/>
              <a:t>Combined Forcing:</a:t>
            </a:r>
          </a:p>
          <a:p>
            <a:pPr marL="1657350" lvl="3" indent="-285750">
              <a:buFont typeface="Arial" panose="020B0604020202020204" pitchFamily="34" charset="0"/>
              <a:buChar char="•"/>
            </a:pPr>
            <a:r>
              <a:rPr lang="en-US" dirty="0"/>
              <a:t>Ice Sheets,  vegetation, topography,  geography</a:t>
            </a:r>
          </a:p>
          <a:p>
            <a:pPr marL="285750" indent="-285750">
              <a:buFont typeface="Arial" panose="020B0604020202020204" pitchFamily="34" charset="0"/>
              <a:buChar char="•"/>
            </a:pPr>
            <a:r>
              <a:rPr lang="en-US" b="1" dirty="0"/>
              <a:t>Simulation Duration:</a:t>
            </a:r>
            <a:r>
              <a:rPr lang="en-US" dirty="0"/>
              <a:t> ~30 years (last 20 years for analysis).</a:t>
            </a:r>
          </a:p>
          <a:p>
            <a:pPr marL="285750" indent="-285750">
              <a:buFont typeface="Arial" panose="020B0604020202020204" pitchFamily="34" charset="0"/>
              <a:buChar char="•"/>
            </a:pPr>
            <a:r>
              <a:rPr lang="en-US" b="1" dirty="0"/>
              <a:t>Models Used:</a:t>
            </a:r>
          </a:p>
          <a:p>
            <a:pPr marL="742950" lvl="1" indent="-285750">
              <a:buFont typeface="Arial" panose="020B0604020202020204" pitchFamily="34" charset="0"/>
              <a:buChar char="•"/>
            </a:pPr>
            <a:r>
              <a:rPr lang="en-US" dirty="0"/>
              <a:t>CESM2</a:t>
            </a:r>
          </a:p>
          <a:p>
            <a:pPr marL="742950" lvl="1" indent="-285750">
              <a:buFont typeface="Arial" panose="020B0604020202020204" pitchFamily="34" charset="0"/>
              <a:buChar char="•"/>
            </a:pPr>
            <a:r>
              <a:rPr lang="en-US" dirty="0"/>
              <a:t>CESM1.2</a:t>
            </a:r>
          </a:p>
          <a:p>
            <a:pPr marL="742950" lvl="1" indent="-285750">
              <a:buFont typeface="Arial" panose="020B0604020202020204" pitchFamily="34" charset="0"/>
              <a:buChar char="•"/>
            </a:pPr>
            <a:r>
              <a:rPr lang="en-US" dirty="0"/>
              <a:t>CCSM4</a:t>
            </a:r>
          </a:p>
          <a:p>
            <a:pPr marL="285750" indent="-285750">
              <a:buFont typeface="Arial,Sans-Serif" panose="020B0604020202020204" pitchFamily="34" charset="0"/>
              <a:buChar char="•"/>
            </a:pPr>
            <a:r>
              <a:rPr lang="en-US" b="1" dirty="0"/>
              <a:t>Correcting for land temperature changes:</a:t>
            </a:r>
            <a:endParaRPr lang="en-US" dirty="0"/>
          </a:p>
          <a:p>
            <a:pPr marL="742950" lvl="1" indent="-285750">
              <a:buFont typeface="Arial,Sans-Serif" panose="020B0604020202020204" pitchFamily="34" charset="0"/>
              <a:buChar char="•"/>
            </a:pPr>
            <a:r>
              <a:rPr lang="en-US" dirty="0"/>
              <a:t>ERF</a:t>
            </a:r>
            <a:r>
              <a:rPr lang="en-US" sz="2000" baseline="-25000" dirty="0"/>
              <a:t>Ts</a:t>
            </a:r>
            <a:r>
              <a:rPr lang="en-US" dirty="0"/>
              <a:t> = ERF − K</a:t>
            </a:r>
            <a:r>
              <a:rPr lang="en-US" sz="2000" baseline="-25000" dirty="0"/>
              <a:t>x</a:t>
            </a:r>
            <a:r>
              <a:rPr lang="en-US" dirty="0"/>
              <a:t> ∆Ts</a:t>
            </a:r>
          </a:p>
          <a:p>
            <a:pPr lvl="1"/>
            <a:endParaRPr lang="en-US" dirty="0"/>
          </a:p>
          <a:p>
            <a:pPr marL="742950" lvl="1" indent="-285750">
              <a:buFont typeface="Arial" panose="020B0604020202020204" pitchFamily="34" charset="0"/>
              <a:buChar char="•"/>
            </a:pPr>
            <a:endParaRPr lang="en-US" b="1" dirty="0"/>
          </a:p>
          <a:p>
            <a:pPr marL="1200150" lvl="2"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22479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322C-4271-9CF9-8BBE-291353370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889AC-277F-2A6F-C111-4BA0BEECE014}"/>
              </a:ext>
            </a:extLst>
          </p:cNvPr>
          <p:cNvSpPr>
            <a:spLocks noGrp="1"/>
          </p:cNvSpPr>
          <p:nvPr>
            <p:ph type="title"/>
          </p:nvPr>
        </p:nvSpPr>
        <p:spPr/>
        <p:txBody>
          <a:bodyPr/>
          <a:lstStyle/>
          <a:p>
            <a:r>
              <a:rPr lang="en-US" dirty="0"/>
              <a:t>ERF </a:t>
            </a:r>
          </a:p>
        </p:txBody>
      </p:sp>
      <p:sp>
        <p:nvSpPr>
          <p:cNvPr id="3" name="TextBox 2">
            <a:extLst>
              <a:ext uri="{FF2B5EF4-FFF2-40B4-BE49-F238E27FC236}">
                <a16:creationId xmlns:a16="http://schemas.microsoft.com/office/drawing/2014/main" id="{6FB4A7AD-FADA-3E2F-2C7D-F0C21BF2B103}"/>
              </a:ext>
            </a:extLst>
          </p:cNvPr>
          <p:cNvSpPr txBox="1"/>
          <p:nvPr/>
        </p:nvSpPr>
        <p:spPr>
          <a:xfrm>
            <a:off x="237402" y="1717087"/>
            <a:ext cx="311539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ea typeface="+mn-lt"/>
                <a:cs typeface="+mn-lt"/>
              </a:rPr>
              <a:t>ERF increases from CCSM4 to CESM2</a:t>
            </a:r>
          </a:p>
          <a:p>
            <a:pPr marL="742950" lvl="1" indent="-285750">
              <a:buFont typeface="Arial,Sans-Serif"/>
              <a:buChar char="•"/>
            </a:pPr>
            <a:r>
              <a:rPr lang="en-US" dirty="0">
                <a:ea typeface="+mn-lt"/>
                <a:cs typeface="+mn-lt"/>
              </a:rPr>
              <a:t>Matching the ECS increase from CCSM4 to CESM2</a:t>
            </a:r>
            <a:endParaRPr lang="en-US" dirty="0"/>
          </a:p>
          <a:p>
            <a:pPr marL="285750" indent="-285750">
              <a:buFont typeface="Arial,Sans-Serif"/>
              <a:buChar char="•"/>
            </a:pPr>
            <a:endParaRPr lang="en-US" dirty="0"/>
          </a:p>
          <a:p>
            <a:pPr marL="285750" indent="-285750">
              <a:buFont typeface="Arial,Sans-Serif"/>
              <a:buChar char="•"/>
            </a:pPr>
            <a:endParaRPr lang="en-US" dirty="0"/>
          </a:p>
          <a:p>
            <a:pPr marL="285750" indent="-285750">
              <a:buFont typeface="Arial,Sans-Serif"/>
              <a:buChar char="•"/>
            </a:pPr>
            <a:endParaRPr lang="en-US" dirty="0"/>
          </a:p>
          <a:p>
            <a:pPr marL="742950" lvl="1" indent="-285750">
              <a:buFont typeface="Courier New"/>
              <a:buChar char="o"/>
            </a:pPr>
            <a:endParaRPr lang="en-US" dirty="0"/>
          </a:p>
          <a:p>
            <a:pPr marL="742950" lvl="1" indent="-285750">
              <a:buFont typeface="Courier New"/>
              <a:buChar char="o"/>
            </a:pPr>
            <a:endParaRPr lang="en-US" dirty="0"/>
          </a:p>
          <a:p>
            <a:pPr marL="742950" lvl="1" indent="-285750">
              <a:buFont typeface="Courier New"/>
              <a:buChar char="o"/>
            </a:pPr>
            <a:endParaRPr lang="en-US" dirty="0"/>
          </a:p>
        </p:txBody>
      </p:sp>
      <p:pic>
        <p:nvPicPr>
          <p:cNvPr id="5" name="Picture 4">
            <a:extLst>
              <a:ext uri="{FF2B5EF4-FFF2-40B4-BE49-F238E27FC236}">
                <a16:creationId xmlns:a16="http://schemas.microsoft.com/office/drawing/2014/main" id="{145822C7-5072-2FFE-601B-B6480E2ABF0F}"/>
              </a:ext>
            </a:extLst>
          </p:cNvPr>
          <p:cNvPicPr>
            <a:picLocks noChangeAspect="1"/>
          </p:cNvPicPr>
          <p:nvPr/>
        </p:nvPicPr>
        <p:blipFill>
          <a:blip r:embed="rId3"/>
          <a:stretch>
            <a:fillRect/>
          </a:stretch>
        </p:blipFill>
        <p:spPr>
          <a:xfrm>
            <a:off x="3491150" y="1120877"/>
            <a:ext cx="8463448" cy="4928250"/>
          </a:xfrm>
          <a:prstGeom prst="rect">
            <a:avLst/>
          </a:prstGeom>
        </p:spPr>
      </p:pic>
      <p:sp>
        <p:nvSpPr>
          <p:cNvPr id="6" name="Rectangle 5">
            <a:extLst>
              <a:ext uri="{FF2B5EF4-FFF2-40B4-BE49-F238E27FC236}">
                <a16:creationId xmlns:a16="http://schemas.microsoft.com/office/drawing/2014/main" id="{46A5BA22-079B-7742-72C7-7D32AF543E74}"/>
              </a:ext>
            </a:extLst>
          </p:cNvPr>
          <p:cNvSpPr/>
          <p:nvPr/>
        </p:nvSpPr>
        <p:spPr>
          <a:xfrm>
            <a:off x="5689600" y="1564098"/>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95D9A0-7612-7F28-ADD3-650EA261532C}"/>
              </a:ext>
            </a:extLst>
          </p:cNvPr>
          <p:cNvSpPr/>
          <p:nvPr/>
        </p:nvSpPr>
        <p:spPr>
          <a:xfrm>
            <a:off x="5689600" y="2767320"/>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9DE357-E0CE-EC87-B27C-FD809953EE41}"/>
              </a:ext>
            </a:extLst>
          </p:cNvPr>
          <p:cNvSpPr/>
          <p:nvPr/>
        </p:nvSpPr>
        <p:spPr>
          <a:xfrm>
            <a:off x="5689600" y="3970542"/>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90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CAABE-1A50-EB7B-4AF6-756BAF776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EA6F3-6C15-C2B7-BE3C-2F4EC10C96F0}"/>
              </a:ext>
            </a:extLst>
          </p:cNvPr>
          <p:cNvSpPr>
            <a:spLocks noGrp="1"/>
          </p:cNvSpPr>
          <p:nvPr>
            <p:ph type="title"/>
          </p:nvPr>
        </p:nvSpPr>
        <p:spPr/>
        <p:txBody>
          <a:bodyPr/>
          <a:lstStyle/>
          <a:p>
            <a:r>
              <a:rPr lang="en-US" dirty="0"/>
              <a:t>ERF  </a:t>
            </a:r>
          </a:p>
        </p:txBody>
      </p:sp>
      <p:sp>
        <p:nvSpPr>
          <p:cNvPr id="3" name="TextBox 2">
            <a:extLst>
              <a:ext uri="{FF2B5EF4-FFF2-40B4-BE49-F238E27FC236}">
                <a16:creationId xmlns:a16="http://schemas.microsoft.com/office/drawing/2014/main" id="{4ED19A3E-6DB5-2BEF-29D2-8F58875CEC99}"/>
              </a:ext>
            </a:extLst>
          </p:cNvPr>
          <p:cNvSpPr txBox="1"/>
          <p:nvPr/>
        </p:nvSpPr>
        <p:spPr>
          <a:xfrm>
            <a:off x="237402" y="1717087"/>
            <a:ext cx="311539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ea typeface="+mn-lt"/>
                <a:cs typeface="+mn-lt"/>
              </a:rPr>
              <a:t>ERF increases from CCSM4 to CESM2</a:t>
            </a:r>
          </a:p>
          <a:p>
            <a:pPr marL="742950" lvl="1" indent="-285750">
              <a:buFont typeface="Arial,Sans-Serif"/>
              <a:buChar char="•"/>
            </a:pPr>
            <a:r>
              <a:rPr lang="en-US" dirty="0">
                <a:ea typeface="+mn-lt"/>
                <a:cs typeface="+mn-lt"/>
              </a:rPr>
              <a:t>Matching the ECS increase from CCSM4 to CESM2</a:t>
            </a:r>
          </a:p>
          <a:p>
            <a:pPr marL="285750" indent="-285750">
              <a:buFont typeface="Arial,Sans-Serif"/>
              <a:buChar char="•"/>
            </a:pPr>
            <a:r>
              <a:rPr lang="en-US" dirty="0"/>
              <a:t>The increase primarily comes from ERF of boundary condition changes. </a:t>
            </a:r>
          </a:p>
          <a:p>
            <a:pPr marL="285750" indent="-285750">
              <a:buFont typeface="Arial,Sans-Serif"/>
              <a:buChar char="•"/>
            </a:pPr>
            <a:endParaRPr lang="en-US" dirty="0"/>
          </a:p>
          <a:p>
            <a:pPr marL="285750" indent="-285750">
              <a:buFont typeface="Arial,Sans-Serif"/>
              <a:buChar char="•"/>
            </a:pPr>
            <a:endParaRPr lang="en-US" dirty="0"/>
          </a:p>
          <a:p>
            <a:pPr marL="285750" indent="-285750">
              <a:buFont typeface="Arial,Sans-Serif"/>
              <a:buChar char="•"/>
            </a:pPr>
            <a:endParaRPr lang="en-US" dirty="0"/>
          </a:p>
          <a:p>
            <a:pPr marL="742950" lvl="1" indent="-285750">
              <a:buFont typeface="Courier New"/>
              <a:buChar char="o"/>
            </a:pPr>
            <a:endParaRPr lang="en-US" dirty="0"/>
          </a:p>
          <a:p>
            <a:pPr marL="742950" lvl="1" indent="-285750">
              <a:buFont typeface="Courier New"/>
              <a:buChar char="o"/>
            </a:pPr>
            <a:endParaRPr lang="en-US" dirty="0"/>
          </a:p>
          <a:p>
            <a:pPr marL="742950" lvl="1" indent="-285750">
              <a:buFont typeface="Courier New"/>
              <a:buChar char="o"/>
            </a:pPr>
            <a:endParaRPr lang="en-US" dirty="0"/>
          </a:p>
        </p:txBody>
      </p:sp>
      <p:pic>
        <p:nvPicPr>
          <p:cNvPr id="5" name="Picture 4">
            <a:extLst>
              <a:ext uri="{FF2B5EF4-FFF2-40B4-BE49-F238E27FC236}">
                <a16:creationId xmlns:a16="http://schemas.microsoft.com/office/drawing/2014/main" id="{D8B57675-A68F-D756-AD3E-7B6586BF60C9}"/>
              </a:ext>
            </a:extLst>
          </p:cNvPr>
          <p:cNvPicPr>
            <a:picLocks noChangeAspect="1"/>
          </p:cNvPicPr>
          <p:nvPr/>
        </p:nvPicPr>
        <p:blipFill>
          <a:blip r:embed="rId3"/>
          <a:stretch>
            <a:fillRect/>
          </a:stretch>
        </p:blipFill>
        <p:spPr>
          <a:xfrm>
            <a:off x="3491150" y="1120877"/>
            <a:ext cx="8463448" cy="4928250"/>
          </a:xfrm>
          <a:prstGeom prst="rect">
            <a:avLst/>
          </a:prstGeom>
        </p:spPr>
      </p:pic>
      <p:sp>
        <p:nvSpPr>
          <p:cNvPr id="6" name="Rectangle 5">
            <a:extLst>
              <a:ext uri="{FF2B5EF4-FFF2-40B4-BE49-F238E27FC236}">
                <a16:creationId xmlns:a16="http://schemas.microsoft.com/office/drawing/2014/main" id="{17C7F7BF-85CD-18AC-BC88-2AC1151ACD03}"/>
              </a:ext>
            </a:extLst>
          </p:cNvPr>
          <p:cNvSpPr/>
          <p:nvPr/>
        </p:nvSpPr>
        <p:spPr>
          <a:xfrm>
            <a:off x="8447548" y="1504849"/>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9B889F-D0E7-0889-2FE2-D4D308E75ACF}"/>
              </a:ext>
            </a:extLst>
          </p:cNvPr>
          <p:cNvSpPr/>
          <p:nvPr/>
        </p:nvSpPr>
        <p:spPr>
          <a:xfrm>
            <a:off x="8447548" y="2685077"/>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0767D3-3BBF-13B0-95B2-2C1E0123966B}"/>
              </a:ext>
            </a:extLst>
          </p:cNvPr>
          <p:cNvSpPr/>
          <p:nvPr/>
        </p:nvSpPr>
        <p:spPr>
          <a:xfrm>
            <a:off x="8447548" y="3942626"/>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C149A5-217F-D4E3-880B-7AA1D35915D1}"/>
              </a:ext>
            </a:extLst>
          </p:cNvPr>
          <p:cNvSpPr/>
          <p:nvPr/>
        </p:nvSpPr>
        <p:spPr>
          <a:xfrm>
            <a:off x="11190959" y="1528969"/>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9C54FD-42B8-9EAF-F805-2634D1B43F3E}"/>
              </a:ext>
            </a:extLst>
          </p:cNvPr>
          <p:cNvSpPr/>
          <p:nvPr/>
        </p:nvSpPr>
        <p:spPr>
          <a:xfrm>
            <a:off x="11190959" y="2745325"/>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CD4862-F91F-5E8A-ADB6-3F8329244802}"/>
              </a:ext>
            </a:extLst>
          </p:cNvPr>
          <p:cNvSpPr/>
          <p:nvPr/>
        </p:nvSpPr>
        <p:spPr>
          <a:xfrm>
            <a:off x="11225372" y="4008878"/>
            <a:ext cx="812800" cy="42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09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0719B-DD00-7D28-7BCB-CD6948844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A00DD-DA37-89E4-85A0-269EBE20167D}"/>
              </a:ext>
            </a:extLst>
          </p:cNvPr>
          <p:cNvSpPr>
            <a:spLocks noGrp="1"/>
          </p:cNvSpPr>
          <p:nvPr>
            <p:ph type="title"/>
          </p:nvPr>
        </p:nvSpPr>
        <p:spPr/>
        <p:txBody>
          <a:bodyPr/>
          <a:lstStyle/>
          <a:p>
            <a:r>
              <a:rPr lang="en-US" dirty="0"/>
              <a:t>ERF  </a:t>
            </a:r>
          </a:p>
        </p:txBody>
      </p:sp>
      <p:sp>
        <p:nvSpPr>
          <p:cNvPr id="3" name="TextBox 2">
            <a:extLst>
              <a:ext uri="{FF2B5EF4-FFF2-40B4-BE49-F238E27FC236}">
                <a16:creationId xmlns:a16="http://schemas.microsoft.com/office/drawing/2014/main" id="{114FA515-CEE5-4A86-A3B1-5673A9EBE463}"/>
              </a:ext>
            </a:extLst>
          </p:cNvPr>
          <p:cNvSpPr txBox="1"/>
          <p:nvPr/>
        </p:nvSpPr>
        <p:spPr>
          <a:xfrm>
            <a:off x="237402" y="1717087"/>
            <a:ext cx="311539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ea typeface="+mn-lt"/>
                <a:cs typeface="+mn-lt"/>
              </a:rPr>
              <a:t>ERF increases from CCSM4 to CESM2</a:t>
            </a:r>
          </a:p>
          <a:p>
            <a:pPr marL="742950" lvl="1" indent="-285750">
              <a:buFont typeface="Arial,Sans-Serif"/>
              <a:buChar char="•"/>
            </a:pPr>
            <a:r>
              <a:rPr lang="en-US" dirty="0">
                <a:ea typeface="+mn-lt"/>
                <a:cs typeface="+mn-lt"/>
              </a:rPr>
              <a:t>Matching the ECS increase from CCSM4 to CESM2</a:t>
            </a:r>
          </a:p>
          <a:p>
            <a:pPr marL="285750" indent="-285750">
              <a:buFont typeface="Arial,Sans-Serif"/>
              <a:buChar char="•"/>
            </a:pPr>
            <a:r>
              <a:rPr lang="en-US" dirty="0"/>
              <a:t>The increase primarily comes from ERF of boundary condition changes. </a:t>
            </a:r>
          </a:p>
          <a:p>
            <a:pPr marL="742950" lvl="1" indent="-285750">
              <a:buFont typeface="Arial,Sans-Serif"/>
              <a:buChar char="•"/>
            </a:pPr>
            <a:r>
              <a:rPr lang="en-US" dirty="0"/>
              <a:t>Unique pattern of ERF from boundary condition changes </a:t>
            </a:r>
          </a:p>
          <a:p>
            <a:pPr marL="742950" lvl="1" indent="-285750">
              <a:buFont typeface="Arial,Sans-Serif"/>
              <a:buChar char="•"/>
            </a:pPr>
            <a:endParaRPr lang="en-US" dirty="0"/>
          </a:p>
          <a:p>
            <a:pPr marL="285750" indent="-285750">
              <a:buFont typeface="Arial,Sans-Serif"/>
              <a:buChar char="•"/>
            </a:pPr>
            <a:endParaRPr lang="en-US" dirty="0"/>
          </a:p>
          <a:p>
            <a:pPr marL="285750" indent="-285750">
              <a:buFont typeface="Arial,Sans-Serif"/>
              <a:buChar char="•"/>
            </a:pPr>
            <a:endParaRPr lang="en-US" dirty="0"/>
          </a:p>
          <a:p>
            <a:pPr marL="285750" indent="-285750">
              <a:buFont typeface="Arial,Sans-Serif"/>
              <a:buChar char="•"/>
            </a:pPr>
            <a:endParaRPr lang="en-US" dirty="0"/>
          </a:p>
          <a:p>
            <a:pPr marL="742950" lvl="1" indent="-285750">
              <a:buFont typeface="Courier New"/>
              <a:buChar char="o"/>
            </a:pPr>
            <a:endParaRPr lang="en-US" dirty="0"/>
          </a:p>
          <a:p>
            <a:pPr marL="742950" lvl="1" indent="-285750">
              <a:buFont typeface="Courier New"/>
              <a:buChar char="o"/>
            </a:pPr>
            <a:endParaRPr lang="en-US" dirty="0"/>
          </a:p>
          <a:p>
            <a:pPr marL="742950" lvl="1" indent="-285750">
              <a:buFont typeface="Courier New"/>
              <a:buChar char="o"/>
            </a:pPr>
            <a:endParaRPr lang="en-US" dirty="0"/>
          </a:p>
        </p:txBody>
      </p:sp>
      <p:pic>
        <p:nvPicPr>
          <p:cNvPr id="5" name="Picture 4">
            <a:extLst>
              <a:ext uri="{FF2B5EF4-FFF2-40B4-BE49-F238E27FC236}">
                <a16:creationId xmlns:a16="http://schemas.microsoft.com/office/drawing/2014/main" id="{4DBD4F77-FBCE-889A-E9A1-AFBC788C43DF}"/>
              </a:ext>
            </a:extLst>
          </p:cNvPr>
          <p:cNvPicPr>
            <a:picLocks noChangeAspect="1"/>
          </p:cNvPicPr>
          <p:nvPr/>
        </p:nvPicPr>
        <p:blipFill>
          <a:blip r:embed="rId3"/>
          <a:stretch>
            <a:fillRect/>
          </a:stretch>
        </p:blipFill>
        <p:spPr>
          <a:xfrm>
            <a:off x="3491150" y="1120877"/>
            <a:ext cx="8463448" cy="4928250"/>
          </a:xfrm>
          <a:prstGeom prst="rect">
            <a:avLst/>
          </a:prstGeom>
        </p:spPr>
      </p:pic>
      <p:sp>
        <p:nvSpPr>
          <p:cNvPr id="11" name="Rectangle 10">
            <a:extLst>
              <a:ext uri="{FF2B5EF4-FFF2-40B4-BE49-F238E27FC236}">
                <a16:creationId xmlns:a16="http://schemas.microsoft.com/office/drawing/2014/main" id="{DC478886-B074-1E60-2135-0B3F0711B368}"/>
              </a:ext>
            </a:extLst>
          </p:cNvPr>
          <p:cNvSpPr/>
          <p:nvPr/>
        </p:nvSpPr>
        <p:spPr>
          <a:xfrm>
            <a:off x="10583708" y="2037576"/>
            <a:ext cx="479685" cy="5846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995EB5-C879-5A1A-C552-0358E486AAEB}"/>
              </a:ext>
            </a:extLst>
          </p:cNvPr>
          <p:cNvSpPr/>
          <p:nvPr/>
        </p:nvSpPr>
        <p:spPr>
          <a:xfrm rot="5400000">
            <a:off x="9567331" y="2178114"/>
            <a:ext cx="312948" cy="7907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E13F78-59D6-786E-E263-A60AA3B46E12}"/>
              </a:ext>
            </a:extLst>
          </p:cNvPr>
          <p:cNvSpPr/>
          <p:nvPr/>
        </p:nvSpPr>
        <p:spPr>
          <a:xfrm rot="5400000">
            <a:off x="10444588" y="3414638"/>
            <a:ext cx="331307" cy="7907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3F8081-B51D-4381-03A0-475B15E1E4DC}"/>
              </a:ext>
            </a:extLst>
          </p:cNvPr>
          <p:cNvSpPr/>
          <p:nvPr/>
        </p:nvSpPr>
        <p:spPr>
          <a:xfrm rot="5400000">
            <a:off x="4220078" y="2134878"/>
            <a:ext cx="312948" cy="7907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C451BB-E72D-51C0-6630-8C4ECD4EF998}"/>
              </a:ext>
            </a:extLst>
          </p:cNvPr>
          <p:cNvSpPr/>
          <p:nvPr/>
        </p:nvSpPr>
        <p:spPr>
          <a:xfrm>
            <a:off x="5062635" y="2102099"/>
            <a:ext cx="479685" cy="5846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A28770-0422-44FF-64F5-028A8920EFC5}"/>
              </a:ext>
            </a:extLst>
          </p:cNvPr>
          <p:cNvSpPr/>
          <p:nvPr/>
        </p:nvSpPr>
        <p:spPr>
          <a:xfrm rot="5400000">
            <a:off x="4981303" y="3414639"/>
            <a:ext cx="331307" cy="7907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65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0C18916-0CDD-81C6-7BFB-C700AFC1A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685A0-56EF-1B53-0CBC-7D3703D079EF}"/>
              </a:ext>
            </a:extLst>
          </p:cNvPr>
          <p:cNvSpPr>
            <a:spLocks noGrp="1"/>
          </p:cNvSpPr>
          <p:nvPr>
            <p:ph type="title"/>
          </p:nvPr>
        </p:nvSpPr>
        <p:spPr/>
        <p:txBody>
          <a:bodyPr/>
          <a:lstStyle/>
          <a:p>
            <a:r>
              <a:rPr lang="en-US" dirty="0"/>
              <a:t>ERF, IRF, and Net Adjustments</a:t>
            </a:r>
          </a:p>
        </p:txBody>
      </p:sp>
      <p:sp>
        <p:nvSpPr>
          <p:cNvPr id="3" name="TextBox 2">
            <a:extLst>
              <a:ext uri="{FF2B5EF4-FFF2-40B4-BE49-F238E27FC236}">
                <a16:creationId xmlns:a16="http://schemas.microsoft.com/office/drawing/2014/main" id="{EDC49D7C-8BAD-9819-7842-7A5F287BCAFD}"/>
              </a:ext>
            </a:extLst>
          </p:cNvPr>
          <p:cNvSpPr txBox="1"/>
          <p:nvPr/>
        </p:nvSpPr>
        <p:spPr>
          <a:xfrm>
            <a:off x="171772" y="2490061"/>
            <a:ext cx="306608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IRF spatially similar across models. </a:t>
            </a:r>
          </a:p>
          <a:p>
            <a:pPr marL="285750" indent="-285750">
              <a:buFont typeface="Arial"/>
              <a:buChar char="•"/>
            </a:pPr>
            <a:r>
              <a:rPr lang="en-US" dirty="0"/>
              <a:t>Much of non-CO2 forcing mainly driven by IRF. </a:t>
            </a:r>
          </a:p>
          <a:p>
            <a:pPr marL="285750" indent="-285750">
              <a:buFont typeface="Arial"/>
              <a:buChar char="•"/>
            </a:pPr>
            <a:r>
              <a:rPr lang="en-US" dirty="0"/>
              <a:t>CESM2 has the weakest damping and strongest ERF. </a:t>
            </a:r>
          </a:p>
          <a:p>
            <a:pPr marL="285750" indent="-285750">
              <a:buFont typeface="Arial"/>
              <a:buChar char="•"/>
            </a:pPr>
            <a:r>
              <a:rPr lang="en-US" dirty="0"/>
              <a:t>As model sensitivity increases, the forcing seems to increase. </a:t>
            </a:r>
          </a:p>
          <a:p>
            <a:pPr marL="285750" indent="-285750">
              <a:buFont typeface="Arial"/>
              <a:buChar char="•"/>
            </a:pPr>
            <a:endParaRPr lang="en-US" dirty="0"/>
          </a:p>
        </p:txBody>
      </p:sp>
      <p:pic>
        <p:nvPicPr>
          <p:cNvPr id="7" name="Content Placeholder 6">
            <a:extLst>
              <a:ext uri="{FF2B5EF4-FFF2-40B4-BE49-F238E27FC236}">
                <a16:creationId xmlns:a16="http://schemas.microsoft.com/office/drawing/2014/main" id="{FDDC0B7E-35AE-F68B-4425-E49F3D7DADDB}"/>
              </a:ext>
            </a:extLst>
          </p:cNvPr>
          <p:cNvPicPr>
            <a:picLocks noGrp="1" noChangeAspect="1"/>
          </p:cNvPicPr>
          <p:nvPr>
            <p:ph idx="1"/>
          </p:nvPr>
        </p:nvPicPr>
        <p:blipFill>
          <a:blip r:embed="rId3"/>
          <a:stretch>
            <a:fillRect/>
          </a:stretch>
        </p:blipFill>
        <p:spPr>
          <a:xfrm>
            <a:off x="3399897" y="1412889"/>
            <a:ext cx="8633353" cy="5167286"/>
          </a:xfrm>
        </p:spPr>
      </p:pic>
    </p:spTree>
    <p:extLst>
      <p:ext uri="{BB962C8B-B14F-4D97-AF65-F5344CB8AC3E}">
        <p14:creationId xmlns:p14="http://schemas.microsoft.com/office/powerpoint/2010/main" val="382540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7BEE2-4C21-9060-D433-92304F97D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EE1CB-A8DE-3103-ABC6-2E3E45C5A153}"/>
              </a:ext>
            </a:extLst>
          </p:cNvPr>
          <p:cNvSpPr>
            <a:spLocks noGrp="1"/>
          </p:cNvSpPr>
          <p:nvPr>
            <p:ph type="title"/>
          </p:nvPr>
        </p:nvSpPr>
        <p:spPr/>
        <p:txBody>
          <a:bodyPr/>
          <a:lstStyle/>
          <a:p>
            <a:r>
              <a:rPr lang="en-US" dirty="0"/>
              <a:t>ERF, IRF, and Net Adjustments</a:t>
            </a:r>
          </a:p>
        </p:txBody>
      </p:sp>
      <p:sp>
        <p:nvSpPr>
          <p:cNvPr id="3" name="TextBox 2">
            <a:extLst>
              <a:ext uri="{FF2B5EF4-FFF2-40B4-BE49-F238E27FC236}">
                <a16:creationId xmlns:a16="http://schemas.microsoft.com/office/drawing/2014/main" id="{FED3F51A-537B-F013-59FA-9BFA721D1BF8}"/>
              </a:ext>
            </a:extLst>
          </p:cNvPr>
          <p:cNvSpPr txBox="1"/>
          <p:nvPr/>
        </p:nvSpPr>
        <p:spPr>
          <a:xfrm>
            <a:off x="171772" y="2490061"/>
            <a:ext cx="29940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Strong ERF on land due to direct perturbations to albedo due to boundary conditions </a:t>
            </a:r>
          </a:p>
          <a:p>
            <a:pPr marL="285750" indent="-285750">
              <a:buFont typeface="Arial"/>
              <a:buChar char="•"/>
            </a:pPr>
            <a:endParaRPr lang="en-US" dirty="0"/>
          </a:p>
        </p:txBody>
      </p:sp>
      <p:pic>
        <p:nvPicPr>
          <p:cNvPr id="8" name="Content Placeholder 7" descr="A group of images of different continents&#10;&#10;AI-generated content may be incorrect.">
            <a:extLst>
              <a:ext uri="{FF2B5EF4-FFF2-40B4-BE49-F238E27FC236}">
                <a16:creationId xmlns:a16="http://schemas.microsoft.com/office/drawing/2014/main" id="{EA4F0A48-5D47-A3AC-A10B-C458ADB5EA40}"/>
              </a:ext>
            </a:extLst>
          </p:cNvPr>
          <p:cNvPicPr>
            <a:picLocks noGrp="1" noChangeAspect="1"/>
          </p:cNvPicPr>
          <p:nvPr>
            <p:ph idx="1"/>
          </p:nvPr>
        </p:nvPicPr>
        <p:blipFill>
          <a:blip r:embed="rId3"/>
          <a:stretch>
            <a:fillRect/>
          </a:stretch>
        </p:blipFill>
        <p:spPr>
          <a:xfrm>
            <a:off x="3165779" y="1389424"/>
            <a:ext cx="8854449" cy="5155929"/>
          </a:xfrm>
        </p:spPr>
      </p:pic>
    </p:spTree>
    <p:extLst>
      <p:ext uri="{BB962C8B-B14F-4D97-AF65-F5344CB8AC3E}">
        <p14:creationId xmlns:p14="http://schemas.microsoft.com/office/powerpoint/2010/main" val="176917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215D-8146-6767-B728-DF77EADDC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CCF31-7AC4-68BA-BA77-185BF09D15CD}"/>
              </a:ext>
            </a:extLst>
          </p:cNvPr>
          <p:cNvSpPr>
            <a:spLocks noGrp="1"/>
          </p:cNvSpPr>
          <p:nvPr>
            <p:ph type="title"/>
          </p:nvPr>
        </p:nvSpPr>
        <p:spPr/>
        <p:txBody>
          <a:bodyPr/>
          <a:lstStyle/>
          <a:p>
            <a:r>
              <a:rPr lang="en-US" dirty="0"/>
              <a:t>ERF, IRF, and Net Adjustments</a:t>
            </a:r>
          </a:p>
        </p:txBody>
      </p:sp>
      <p:sp>
        <p:nvSpPr>
          <p:cNvPr id="3" name="TextBox 2">
            <a:extLst>
              <a:ext uri="{FF2B5EF4-FFF2-40B4-BE49-F238E27FC236}">
                <a16:creationId xmlns:a16="http://schemas.microsoft.com/office/drawing/2014/main" id="{FE220DCA-6C82-3D4C-6790-18556B8AC73B}"/>
              </a:ext>
            </a:extLst>
          </p:cNvPr>
          <p:cNvSpPr txBox="1"/>
          <p:nvPr/>
        </p:nvSpPr>
        <p:spPr>
          <a:xfrm>
            <a:off x="171772" y="2490061"/>
            <a:ext cx="299400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Negative ERF over the ocean are from adjustments.</a:t>
            </a:r>
          </a:p>
          <a:p>
            <a:pPr marL="285750" indent="-285750">
              <a:buFont typeface="Arial" panose="020B0604020202020204" pitchFamily="34" charset="0"/>
              <a:buChar char="•"/>
            </a:pPr>
            <a:r>
              <a:rPr lang="en-US" dirty="0"/>
              <a:t>Especially in CESM2 eastern tropical Pacific and Indian Ocean.</a:t>
            </a:r>
          </a:p>
          <a:p>
            <a:pPr marL="285750" indent="-285750">
              <a:buFont typeface="Arial"/>
              <a:buChar char="•"/>
            </a:pPr>
            <a:endParaRPr lang="en-US" dirty="0"/>
          </a:p>
        </p:txBody>
      </p:sp>
      <p:pic>
        <p:nvPicPr>
          <p:cNvPr id="8" name="Content Placeholder 7" descr="A group of images of different continents&#10;&#10;AI-generated content may be incorrect.">
            <a:extLst>
              <a:ext uri="{FF2B5EF4-FFF2-40B4-BE49-F238E27FC236}">
                <a16:creationId xmlns:a16="http://schemas.microsoft.com/office/drawing/2014/main" id="{C367CDE4-6509-BDBA-786B-7B46BBDA3C1D}"/>
              </a:ext>
            </a:extLst>
          </p:cNvPr>
          <p:cNvPicPr>
            <a:picLocks noGrp="1" noChangeAspect="1"/>
          </p:cNvPicPr>
          <p:nvPr>
            <p:ph idx="1"/>
          </p:nvPr>
        </p:nvPicPr>
        <p:blipFill>
          <a:blip r:embed="rId3"/>
          <a:stretch>
            <a:fillRect/>
          </a:stretch>
        </p:blipFill>
        <p:spPr>
          <a:xfrm>
            <a:off x="3165779" y="1389424"/>
            <a:ext cx="8854449" cy="5155929"/>
          </a:xfrm>
        </p:spPr>
      </p:pic>
      <p:sp>
        <p:nvSpPr>
          <p:cNvPr id="4" name="Rectangle 3">
            <a:extLst>
              <a:ext uri="{FF2B5EF4-FFF2-40B4-BE49-F238E27FC236}">
                <a16:creationId xmlns:a16="http://schemas.microsoft.com/office/drawing/2014/main" id="{7A4F0F06-4407-E887-B000-5D752407E0A0}"/>
              </a:ext>
            </a:extLst>
          </p:cNvPr>
          <p:cNvSpPr/>
          <p:nvPr/>
        </p:nvSpPr>
        <p:spPr>
          <a:xfrm>
            <a:off x="10553075" y="2383437"/>
            <a:ext cx="539646" cy="554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4B32E4-3698-5BC3-2399-49FB9B26B871}"/>
              </a:ext>
            </a:extLst>
          </p:cNvPr>
          <p:cNvSpPr/>
          <p:nvPr/>
        </p:nvSpPr>
        <p:spPr>
          <a:xfrm>
            <a:off x="9353862" y="2713220"/>
            <a:ext cx="959371" cy="2848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B2F7BE-06E1-A8A6-EF96-31EB87412EA9}"/>
              </a:ext>
            </a:extLst>
          </p:cNvPr>
          <p:cNvSpPr/>
          <p:nvPr/>
        </p:nvSpPr>
        <p:spPr>
          <a:xfrm>
            <a:off x="10193311" y="3987384"/>
            <a:ext cx="779489" cy="3747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15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F9FDE-0A53-8FB3-D810-7E115F643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8744D-F111-E8B2-C91B-D082623539F0}"/>
              </a:ext>
            </a:extLst>
          </p:cNvPr>
          <p:cNvSpPr>
            <a:spLocks noGrp="1"/>
          </p:cNvSpPr>
          <p:nvPr>
            <p:ph type="title"/>
          </p:nvPr>
        </p:nvSpPr>
        <p:spPr/>
        <p:txBody>
          <a:bodyPr/>
          <a:lstStyle/>
          <a:p>
            <a:r>
              <a:rPr lang="en-US" dirty="0"/>
              <a:t>ERF, IRF, and Net Adjustments</a:t>
            </a:r>
          </a:p>
        </p:txBody>
      </p:sp>
      <p:sp>
        <p:nvSpPr>
          <p:cNvPr id="3" name="TextBox 2">
            <a:extLst>
              <a:ext uri="{FF2B5EF4-FFF2-40B4-BE49-F238E27FC236}">
                <a16:creationId xmlns:a16="http://schemas.microsoft.com/office/drawing/2014/main" id="{D0CBBA23-C1FC-F27D-20D6-E42D1447B158}"/>
              </a:ext>
            </a:extLst>
          </p:cNvPr>
          <p:cNvSpPr txBox="1"/>
          <p:nvPr/>
        </p:nvSpPr>
        <p:spPr>
          <a:xfrm>
            <a:off x="171772" y="2490061"/>
            <a:ext cx="299400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ERF differences from boundary condition changes originates from the adjustments.</a:t>
            </a:r>
          </a:p>
          <a:p>
            <a:pPr marL="285750" indent="-285750">
              <a:buFont typeface="Arial" panose="020B0604020202020204" pitchFamily="34" charset="0"/>
              <a:buChar char="•"/>
            </a:pPr>
            <a:r>
              <a:rPr lang="en-US" dirty="0"/>
              <a:t>IRF is spatially consistent between models. </a:t>
            </a:r>
          </a:p>
          <a:p>
            <a:pPr marL="285750" indent="-285750">
              <a:buFont typeface="Arial"/>
              <a:buChar char="•"/>
            </a:pPr>
            <a:endParaRPr lang="en-US" dirty="0"/>
          </a:p>
        </p:txBody>
      </p:sp>
      <p:pic>
        <p:nvPicPr>
          <p:cNvPr id="8" name="Content Placeholder 7" descr="A group of images of different continents&#10;&#10;AI-generated content may be incorrect.">
            <a:extLst>
              <a:ext uri="{FF2B5EF4-FFF2-40B4-BE49-F238E27FC236}">
                <a16:creationId xmlns:a16="http://schemas.microsoft.com/office/drawing/2014/main" id="{F5A946AA-DA9C-EB69-67EF-399A97358AC3}"/>
              </a:ext>
            </a:extLst>
          </p:cNvPr>
          <p:cNvPicPr>
            <a:picLocks noGrp="1" noChangeAspect="1"/>
          </p:cNvPicPr>
          <p:nvPr>
            <p:ph idx="1"/>
          </p:nvPr>
        </p:nvPicPr>
        <p:blipFill>
          <a:blip r:embed="rId3"/>
          <a:stretch>
            <a:fillRect/>
          </a:stretch>
        </p:blipFill>
        <p:spPr>
          <a:xfrm>
            <a:off x="3165779" y="1389424"/>
            <a:ext cx="8854449" cy="5155929"/>
          </a:xfrm>
        </p:spPr>
      </p:pic>
    </p:spTree>
    <p:extLst>
      <p:ext uri="{BB962C8B-B14F-4D97-AF65-F5344CB8AC3E}">
        <p14:creationId xmlns:p14="http://schemas.microsoft.com/office/powerpoint/2010/main" val="324827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E2F344-D446-2F9D-1C4F-D308A994C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3E5F4-00BE-EC21-1F2B-C2C94AF93192}"/>
              </a:ext>
            </a:extLst>
          </p:cNvPr>
          <p:cNvSpPr>
            <a:spLocks noGrp="1"/>
          </p:cNvSpPr>
          <p:nvPr>
            <p:ph type="title"/>
          </p:nvPr>
        </p:nvSpPr>
        <p:spPr/>
        <p:txBody>
          <a:bodyPr/>
          <a:lstStyle/>
          <a:p>
            <a:r>
              <a:rPr lang="en-US" dirty="0"/>
              <a:t>ERF</a:t>
            </a:r>
          </a:p>
        </p:txBody>
      </p:sp>
      <p:sp>
        <p:nvSpPr>
          <p:cNvPr id="3" name="TextBox 2">
            <a:extLst>
              <a:ext uri="{FF2B5EF4-FFF2-40B4-BE49-F238E27FC236}">
                <a16:creationId xmlns:a16="http://schemas.microsoft.com/office/drawing/2014/main" id="{DE344A39-495C-ADA3-4286-E53D2BCA4B5A}"/>
              </a:ext>
            </a:extLst>
          </p:cNvPr>
          <p:cNvSpPr txBox="1"/>
          <p:nvPr/>
        </p:nvSpPr>
        <p:spPr>
          <a:xfrm>
            <a:off x="237402" y="1707795"/>
            <a:ext cx="358948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ea typeface="+mn-lt"/>
                <a:cs typeface="+mn-lt"/>
              </a:rPr>
              <a:t>Model sensitivity increases ERF from both CO2 and non-CO2 sources.</a:t>
            </a:r>
            <a:endParaRPr lang="en-US" dirty="0"/>
          </a:p>
          <a:p>
            <a:pPr marL="285750" indent="-285750">
              <a:buFont typeface="Arial,Sans-Serif"/>
              <a:buChar char="•"/>
            </a:pPr>
            <a:r>
              <a:rPr lang="en-US" dirty="0"/>
              <a:t>Non-CO2 dominates land + Artic.</a:t>
            </a:r>
          </a:p>
          <a:p>
            <a:pPr marL="285750" indent="-285750">
              <a:buFont typeface="Arial,Sans-Serif"/>
              <a:buChar char="•"/>
            </a:pPr>
            <a:r>
              <a:rPr lang="en-US" dirty="0">
                <a:ea typeface="+mn-lt"/>
                <a:cs typeface="+mn-lt"/>
              </a:rPr>
              <a:t>CESM2 has broader, more intense land forcing than CESM1.2 or CCSM4.</a:t>
            </a:r>
          </a:p>
          <a:p>
            <a:pPr marL="285750" indent="-285750">
              <a:buFont typeface="Arial,Sans-Serif"/>
              <a:buChar char="•"/>
            </a:pPr>
            <a:r>
              <a:rPr lang="en-US" dirty="0">
                <a:ea typeface="+mn-lt"/>
                <a:cs typeface="+mn-lt"/>
              </a:rPr>
              <a:t>CO2 forcing is spatially similar across models — difference arises from how models respond to BCs.</a:t>
            </a:r>
            <a:endParaRPr lang="en-US" dirty="0"/>
          </a:p>
          <a:p>
            <a:pPr marL="285750" indent="-285750">
              <a:buFont typeface="Arial,Sans-Serif"/>
              <a:buChar char="•"/>
            </a:pPr>
            <a:r>
              <a:rPr lang="en-US" dirty="0"/>
              <a:t>Negative ERF in South Pacific(CESM2 only) may reflect strong negative heat deficit.</a:t>
            </a:r>
          </a:p>
          <a:p>
            <a:pPr marL="285750" indent="-285750">
              <a:buFont typeface="Arial,Sans-Serif"/>
              <a:buChar char="•"/>
            </a:pPr>
            <a:endParaRPr lang="en-US" dirty="0"/>
          </a:p>
          <a:p>
            <a:pPr marL="285750" indent="-285750">
              <a:buFont typeface="Arial,Sans-Serif"/>
              <a:buChar char="•"/>
            </a:pPr>
            <a:endParaRPr lang="en-US" dirty="0"/>
          </a:p>
          <a:p>
            <a:pPr marL="285750" indent="-285750">
              <a:buFont typeface="Arial,Sans-Serif"/>
              <a:buChar char="•"/>
            </a:pPr>
            <a:endParaRPr lang="en-US" dirty="0"/>
          </a:p>
          <a:p>
            <a:pPr marL="742950" lvl="1" indent="-285750">
              <a:buFont typeface="Courier New"/>
              <a:buChar char="o"/>
            </a:pPr>
            <a:endParaRPr lang="en-US" dirty="0"/>
          </a:p>
          <a:p>
            <a:pPr marL="742950" lvl="1" indent="-285750">
              <a:buFont typeface="Courier New"/>
              <a:buChar char="o"/>
            </a:pPr>
            <a:endParaRPr lang="en-US" dirty="0"/>
          </a:p>
          <a:p>
            <a:pPr marL="742950" lvl="1" indent="-285750">
              <a:buFont typeface="Courier New"/>
              <a:buChar char="o"/>
            </a:pP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E142C8E-A1F3-2562-E27D-F33B2ED511D7}"/>
                  </a:ext>
                </a:extLst>
              </p14:cNvPr>
              <p14:cNvContentPartPr/>
              <p14:nvPr/>
            </p14:nvContentPartPr>
            <p14:xfrm>
              <a:off x="2313188" y="6429196"/>
              <a:ext cx="11373" cy="11373"/>
            </p14:xfrm>
          </p:contentPart>
        </mc:Choice>
        <mc:Fallback xmlns="">
          <p:pic>
            <p:nvPicPr>
              <p:cNvPr id="8" name="Ink 7">
                <a:extLst>
                  <a:ext uri="{FF2B5EF4-FFF2-40B4-BE49-F238E27FC236}">
                    <a16:creationId xmlns:a16="http://schemas.microsoft.com/office/drawing/2014/main" id="{FE142C8E-A1F3-2562-E27D-F33B2ED511D7}"/>
                  </a:ext>
                </a:extLst>
              </p:cNvPr>
              <p:cNvPicPr/>
              <p:nvPr/>
            </p:nvPicPr>
            <p:blipFill>
              <a:blip r:embed="rId4"/>
              <a:stretch>
                <a:fillRect/>
              </a:stretch>
            </p:blipFill>
            <p:spPr>
              <a:xfrm>
                <a:off x="1744538" y="5860546"/>
                <a:ext cx="1137300" cy="11373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7F674B9E-2F4B-3685-B3A5-23E14067852B}"/>
                  </a:ext>
                </a:extLst>
              </p14:cNvPr>
              <p14:cNvContentPartPr/>
              <p14:nvPr/>
            </p14:nvContentPartPr>
            <p14:xfrm>
              <a:off x="2232998" y="6252913"/>
              <a:ext cx="11373" cy="11373"/>
            </p14:xfrm>
          </p:contentPart>
        </mc:Choice>
        <mc:Fallback xmlns="">
          <p:pic>
            <p:nvPicPr>
              <p:cNvPr id="9" name="Ink 8">
                <a:extLst>
                  <a:ext uri="{FF2B5EF4-FFF2-40B4-BE49-F238E27FC236}">
                    <a16:creationId xmlns:a16="http://schemas.microsoft.com/office/drawing/2014/main" id="{7F674B9E-2F4B-3685-B3A5-23E14067852B}"/>
                  </a:ext>
                </a:extLst>
              </p:cNvPr>
              <p:cNvPicPr/>
              <p:nvPr/>
            </p:nvPicPr>
            <p:blipFill>
              <a:blip r:embed="rId4"/>
              <a:stretch>
                <a:fillRect/>
              </a:stretch>
            </p:blipFill>
            <p:spPr>
              <a:xfrm>
                <a:off x="1664348" y="5684263"/>
                <a:ext cx="1137300" cy="11373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8AD58875-0E12-ED1E-F5BE-A92D33AD2C41}"/>
                  </a:ext>
                </a:extLst>
              </p14:cNvPr>
              <p14:cNvContentPartPr/>
              <p14:nvPr/>
            </p14:nvContentPartPr>
            <p14:xfrm>
              <a:off x="1763590" y="6252913"/>
              <a:ext cx="11373" cy="11373"/>
            </p14:xfrm>
          </p:contentPart>
        </mc:Choice>
        <mc:Fallback xmlns="">
          <p:pic>
            <p:nvPicPr>
              <p:cNvPr id="10" name="Ink 9">
                <a:extLst>
                  <a:ext uri="{FF2B5EF4-FFF2-40B4-BE49-F238E27FC236}">
                    <a16:creationId xmlns:a16="http://schemas.microsoft.com/office/drawing/2014/main" id="{8AD58875-0E12-ED1E-F5BE-A92D33AD2C41}"/>
                  </a:ext>
                </a:extLst>
              </p:cNvPr>
              <p:cNvPicPr/>
              <p:nvPr/>
            </p:nvPicPr>
            <p:blipFill>
              <a:blip r:embed="rId4"/>
              <a:stretch>
                <a:fillRect/>
              </a:stretch>
            </p:blipFill>
            <p:spPr>
              <a:xfrm>
                <a:off x="1194940" y="5684263"/>
                <a:ext cx="1137300" cy="1137300"/>
              </a:xfrm>
              <a:prstGeom prst="rect">
                <a:avLst/>
              </a:prstGeom>
            </p:spPr>
          </p:pic>
        </mc:Fallback>
      </mc:AlternateContent>
      <p:pic>
        <p:nvPicPr>
          <p:cNvPr id="13" name="Content Placeholder 12">
            <a:extLst>
              <a:ext uri="{FF2B5EF4-FFF2-40B4-BE49-F238E27FC236}">
                <a16:creationId xmlns:a16="http://schemas.microsoft.com/office/drawing/2014/main" id="{CAFB162B-5961-1E09-926F-FB84DDBBF603}"/>
              </a:ext>
            </a:extLst>
          </p:cNvPr>
          <p:cNvPicPr>
            <a:picLocks noGrp="1" noChangeAspect="1"/>
          </p:cNvPicPr>
          <p:nvPr>
            <p:ph idx="1"/>
          </p:nvPr>
        </p:nvPicPr>
        <p:blipFill>
          <a:blip r:embed="rId7"/>
          <a:stretch>
            <a:fillRect/>
          </a:stretch>
        </p:blipFill>
        <p:spPr>
          <a:xfrm>
            <a:off x="3877469" y="1442257"/>
            <a:ext cx="7961312" cy="4816448"/>
          </a:xfrm>
        </p:spPr>
      </p:pic>
      <p:sp>
        <p:nvSpPr>
          <p:cNvPr id="4" name="Rectangle 3">
            <a:extLst>
              <a:ext uri="{FF2B5EF4-FFF2-40B4-BE49-F238E27FC236}">
                <a16:creationId xmlns:a16="http://schemas.microsoft.com/office/drawing/2014/main" id="{F1A5FB74-D69F-D9A7-5C3A-3B6304B5D9D6}"/>
              </a:ext>
            </a:extLst>
          </p:cNvPr>
          <p:cNvSpPr/>
          <p:nvPr/>
        </p:nvSpPr>
        <p:spPr>
          <a:xfrm>
            <a:off x="10655709" y="2310580"/>
            <a:ext cx="528483" cy="6636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846AFC-AF9F-ADBC-0D99-2D4F61BCF5C1}"/>
              </a:ext>
            </a:extLst>
          </p:cNvPr>
          <p:cNvSpPr/>
          <p:nvPr/>
        </p:nvSpPr>
        <p:spPr>
          <a:xfrm>
            <a:off x="9402097" y="2716161"/>
            <a:ext cx="934064" cy="2335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1ACCC3-49B7-D1E7-D306-677DCCCA9D59}"/>
              </a:ext>
            </a:extLst>
          </p:cNvPr>
          <p:cNvSpPr/>
          <p:nvPr/>
        </p:nvSpPr>
        <p:spPr>
          <a:xfrm>
            <a:off x="11165757" y="1991031"/>
            <a:ext cx="436306" cy="4055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60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E863-4CE6-6D8C-303E-5CCB8A79B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29B63-20BF-E975-4B3D-A46191272B93}"/>
              </a:ext>
            </a:extLst>
          </p:cNvPr>
          <p:cNvSpPr>
            <a:spLocks noGrp="1"/>
          </p:cNvSpPr>
          <p:nvPr>
            <p:ph type="title"/>
          </p:nvPr>
        </p:nvSpPr>
        <p:spPr/>
        <p:txBody>
          <a:bodyPr/>
          <a:lstStyle/>
          <a:p>
            <a:r>
              <a:rPr lang="en-US" dirty="0"/>
              <a:t>Decomposed Adjustments</a:t>
            </a:r>
          </a:p>
        </p:txBody>
      </p:sp>
      <p:sp>
        <p:nvSpPr>
          <p:cNvPr id="5" name="TextBox 4">
            <a:extLst>
              <a:ext uri="{FF2B5EF4-FFF2-40B4-BE49-F238E27FC236}">
                <a16:creationId xmlns:a16="http://schemas.microsoft.com/office/drawing/2014/main" id="{A6295640-8F26-F3EF-75ED-B1399A197B5D}"/>
              </a:ext>
            </a:extLst>
          </p:cNvPr>
          <p:cNvSpPr txBox="1"/>
          <p:nvPr/>
        </p:nvSpPr>
        <p:spPr>
          <a:xfrm>
            <a:off x="303212" y="2105025"/>
            <a:ext cx="322738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ea typeface="+mn-lt"/>
                <a:cs typeface="+mn-lt"/>
              </a:rPr>
              <a:t>Temperature adjustment strongest in CESM2, especially polar regions.</a:t>
            </a:r>
          </a:p>
          <a:p>
            <a:pPr marL="285750" indent="-285750">
              <a:buFont typeface="Arial,Sans-Serif"/>
              <a:buChar char="•"/>
            </a:pPr>
            <a:r>
              <a:rPr lang="en-US" dirty="0">
                <a:ea typeface="+mn-lt"/>
                <a:cs typeface="+mn-lt"/>
              </a:rPr>
              <a:t>Water vapor amplifies ERF over land. </a:t>
            </a:r>
          </a:p>
          <a:p>
            <a:pPr marL="285750" indent="-285750">
              <a:buFont typeface="Arial,Sans-Serif"/>
              <a:buChar char="•"/>
            </a:pPr>
            <a:endParaRPr lang="en-US" dirty="0">
              <a:cs typeface="Arial"/>
            </a:endParaRPr>
          </a:p>
          <a:p>
            <a:pPr marL="285750" indent="-285750">
              <a:buFont typeface="Arial,Sans-Serif"/>
              <a:buChar char="•"/>
            </a:pPr>
            <a:endParaRPr lang="en-US" dirty="0">
              <a:cs typeface="Arial"/>
            </a:endParaRPr>
          </a:p>
          <a:p>
            <a:pPr marL="285750" indent="-285750">
              <a:buFont typeface="Arial,Sans-Serif"/>
              <a:buChar char="•"/>
            </a:pPr>
            <a:endParaRPr lang="en-US" dirty="0">
              <a:cs typeface="Arial"/>
            </a:endParaRPr>
          </a:p>
        </p:txBody>
      </p:sp>
      <p:pic>
        <p:nvPicPr>
          <p:cNvPr id="8" name="Content Placeholder 7" descr="A map of the world&#10;&#10;AI-generated content may be incorrect.">
            <a:extLst>
              <a:ext uri="{FF2B5EF4-FFF2-40B4-BE49-F238E27FC236}">
                <a16:creationId xmlns:a16="http://schemas.microsoft.com/office/drawing/2014/main" id="{774641DB-AA21-F746-05D2-20BF026629D3}"/>
              </a:ext>
            </a:extLst>
          </p:cNvPr>
          <p:cNvPicPr>
            <a:picLocks noGrp="1" noChangeAspect="1"/>
          </p:cNvPicPr>
          <p:nvPr>
            <p:ph idx="1"/>
          </p:nvPr>
        </p:nvPicPr>
        <p:blipFill>
          <a:blip r:embed="rId3"/>
          <a:stretch>
            <a:fillRect/>
          </a:stretch>
        </p:blipFill>
        <p:spPr>
          <a:xfrm>
            <a:off x="3403601" y="1550180"/>
            <a:ext cx="8371848" cy="4874912"/>
          </a:xfrm>
        </p:spPr>
      </p:pic>
    </p:spTree>
    <p:extLst>
      <p:ext uri="{BB962C8B-B14F-4D97-AF65-F5344CB8AC3E}">
        <p14:creationId xmlns:p14="http://schemas.microsoft.com/office/powerpoint/2010/main" val="399319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3F63-D55A-4198-FA72-7B4B2104A930}"/>
              </a:ext>
            </a:extLst>
          </p:cNvPr>
          <p:cNvSpPr>
            <a:spLocks noGrp="1"/>
          </p:cNvSpPr>
          <p:nvPr>
            <p:ph type="title"/>
          </p:nvPr>
        </p:nvSpPr>
        <p:spPr>
          <a:xfrm>
            <a:off x="598465" y="243133"/>
            <a:ext cx="10364451" cy="1596177"/>
          </a:xfrm>
        </p:spPr>
        <p:txBody>
          <a:bodyPr/>
          <a:lstStyle/>
          <a:p>
            <a:r>
              <a:rPr lang="en-US"/>
              <a:t>About the Mid-Pliocene</a:t>
            </a:r>
          </a:p>
        </p:txBody>
      </p:sp>
      <p:pic>
        <p:nvPicPr>
          <p:cNvPr id="4" name="Picture 3">
            <a:extLst>
              <a:ext uri="{FF2B5EF4-FFF2-40B4-BE49-F238E27FC236}">
                <a16:creationId xmlns:a16="http://schemas.microsoft.com/office/drawing/2014/main" id="{33E11292-6B0B-B978-5AEE-C117CF9C6D79}"/>
              </a:ext>
            </a:extLst>
          </p:cNvPr>
          <p:cNvPicPr>
            <a:picLocks noChangeAspect="1"/>
          </p:cNvPicPr>
          <p:nvPr/>
        </p:nvPicPr>
        <p:blipFill>
          <a:blip r:embed="rId3"/>
          <a:stretch>
            <a:fillRect/>
          </a:stretch>
        </p:blipFill>
        <p:spPr>
          <a:xfrm>
            <a:off x="5927834" y="1524000"/>
            <a:ext cx="6283049" cy="2167978"/>
          </a:xfrm>
          <a:prstGeom prst="rect">
            <a:avLst/>
          </a:prstGeom>
        </p:spPr>
      </p:pic>
      <p:sp>
        <p:nvSpPr>
          <p:cNvPr id="5" name="TextBox 4">
            <a:extLst>
              <a:ext uri="{FF2B5EF4-FFF2-40B4-BE49-F238E27FC236}">
                <a16:creationId xmlns:a16="http://schemas.microsoft.com/office/drawing/2014/main" id="{196F74B2-C057-7712-42C8-2067D88E0E17}"/>
              </a:ext>
            </a:extLst>
          </p:cNvPr>
          <p:cNvSpPr txBox="1"/>
          <p:nvPr/>
        </p:nvSpPr>
        <p:spPr>
          <a:xfrm>
            <a:off x="8882945" y="3456544"/>
            <a:ext cx="3095695" cy="276999"/>
          </a:xfrm>
          <a:prstGeom prst="rect">
            <a:avLst/>
          </a:prstGeom>
          <a:noFill/>
        </p:spPr>
        <p:txBody>
          <a:bodyPr wrap="square" rtlCol="0">
            <a:spAutoFit/>
          </a:bodyPr>
          <a:lstStyle/>
          <a:p>
            <a:pPr algn="r"/>
            <a:r>
              <a:rPr lang="en-US" sz="1200"/>
              <a:t>Figure from </a:t>
            </a:r>
            <a:r>
              <a:rPr lang="en-US" sz="1200" err="1"/>
              <a:t>Raymo</a:t>
            </a:r>
            <a:r>
              <a:rPr lang="en-US" sz="1200"/>
              <a:t> et al., 2018</a:t>
            </a:r>
          </a:p>
        </p:txBody>
      </p:sp>
      <p:pic>
        <p:nvPicPr>
          <p:cNvPr id="6" name="Picture 5">
            <a:extLst>
              <a:ext uri="{FF2B5EF4-FFF2-40B4-BE49-F238E27FC236}">
                <a16:creationId xmlns:a16="http://schemas.microsoft.com/office/drawing/2014/main" id="{EBF48C95-7617-D009-4A67-825F7F768257}"/>
              </a:ext>
            </a:extLst>
          </p:cNvPr>
          <p:cNvPicPr>
            <a:picLocks noChangeAspect="1"/>
          </p:cNvPicPr>
          <p:nvPr/>
        </p:nvPicPr>
        <p:blipFill rotWithShape="1">
          <a:blip r:embed="rId4"/>
          <a:srcRect t="1862"/>
          <a:stretch/>
        </p:blipFill>
        <p:spPr>
          <a:xfrm>
            <a:off x="6853098" y="3687330"/>
            <a:ext cx="4600687" cy="2987329"/>
          </a:xfrm>
          <a:prstGeom prst="rect">
            <a:avLst/>
          </a:prstGeom>
        </p:spPr>
      </p:pic>
      <p:sp>
        <p:nvSpPr>
          <p:cNvPr id="7" name="TextBox 6">
            <a:extLst>
              <a:ext uri="{FF2B5EF4-FFF2-40B4-BE49-F238E27FC236}">
                <a16:creationId xmlns:a16="http://schemas.microsoft.com/office/drawing/2014/main" id="{1DAEAC47-8EA0-9269-5E12-3BACD1D2554A}"/>
              </a:ext>
            </a:extLst>
          </p:cNvPr>
          <p:cNvSpPr txBox="1"/>
          <p:nvPr/>
        </p:nvSpPr>
        <p:spPr>
          <a:xfrm>
            <a:off x="8899570" y="6581001"/>
            <a:ext cx="3095695" cy="276999"/>
          </a:xfrm>
          <a:prstGeom prst="rect">
            <a:avLst/>
          </a:prstGeom>
          <a:noFill/>
        </p:spPr>
        <p:txBody>
          <a:bodyPr wrap="square" rtlCol="0">
            <a:spAutoFit/>
          </a:bodyPr>
          <a:lstStyle/>
          <a:p>
            <a:pPr algn="r"/>
            <a:r>
              <a:rPr lang="en-US" sz="1200"/>
              <a:t>Figure from </a:t>
            </a:r>
            <a:r>
              <a:rPr lang="en-US" sz="1200" err="1"/>
              <a:t>Dowsett</a:t>
            </a:r>
            <a:r>
              <a:rPr lang="en-US" sz="1200"/>
              <a:t> et al., 2016</a:t>
            </a:r>
          </a:p>
        </p:txBody>
      </p:sp>
      <p:sp>
        <p:nvSpPr>
          <p:cNvPr id="8" name="TextBox 7">
            <a:extLst>
              <a:ext uri="{FF2B5EF4-FFF2-40B4-BE49-F238E27FC236}">
                <a16:creationId xmlns:a16="http://schemas.microsoft.com/office/drawing/2014/main" id="{04E73B86-2D62-65A1-FA7B-6F893D642E32}"/>
              </a:ext>
            </a:extLst>
          </p:cNvPr>
          <p:cNvSpPr txBox="1"/>
          <p:nvPr/>
        </p:nvSpPr>
        <p:spPr>
          <a:xfrm>
            <a:off x="738215" y="1471384"/>
            <a:ext cx="5382075"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Time Period:</a:t>
            </a:r>
            <a:r>
              <a:rPr lang="en-US" dirty="0"/>
              <a:t> 3.3 – 3.0 million years ago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Climate: </a:t>
            </a:r>
            <a:r>
              <a:rPr lang="en-US" dirty="0"/>
              <a:t>Last extended warm interval with muted glacial-interglacial changes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a:t>
            </a:r>
            <a:r>
              <a:rPr lang="en-US" b="1" baseline="-25000" dirty="0"/>
              <a:t>2</a:t>
            </a:r>
            <a:r>
              <a:rPr lang="en-US" b="1" dirty="0"/>
              <a:t>: </a:t>
            </a:r>
            <a:r>
              <a:rPr lang="en-US" dirty="0"/>
              <a:t>400 ppm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Ice Sheets: </a:t>
            </a:r>
            <a:r>
              <a:rPr lang="en-US" dirty="0"/>
              <a:t>Limited presence in Greenland and Antarctic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Vegetation: </a:t>
            </a:r>
            <a:r>
              <a:rPr lang="en-US" dirty="0"/>
              <a:t>Widespread Boreal Forests, Green Sahara with reduced global desert extent.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Significance: </a:t>
            </a:r>
            <a:r>
              <a:rPr lang="en-US" dirty="0"/>
              <a:t>Key Paleoclimate period for Future Climate Projections.</a:t>
            </a:r>
            <a:endParaRPr lang="en-US" b="1" dirty="0"/>
          </a:p>
        </p:txBody>
      </p:sp>
      <p:sp>
        <p:nvSpPr>
          <p:cNvPr id="3" name="Rectangle 2">
            <a:extLst>
              <a:ext uri="{FF2B5EF4-FFF2-40B4-BE49-F238E27FC236}">
                <a16:creationId xmlns:a16="http://schemas.microsoft.com/office/drawing/2014/main" id="{EEC9633B-BF3C-8049-C289-495A9D32A1B5}"/>
              </a:ext>
            </a:extLst>
          </p:cNvPr>
          <p:cNvSpPr/>
          <p:nvPr/>
        </p:nvSpPr>
        <p:spPr>
          <a:xfrm>
            <a:off x="9324975" y="1590604"/>
            <a:ext cx="371475" cy="17192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024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CA150-4639-7D38-3AEF-75ABF5620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A7B7B-EDA0-7A47-858A-6F963226165C}"/>
              </a:ext>
            </a:extLst>
          </p:cNvPr>
          <p:cNvSpPr>
            <a:spLocks noGrp="1"/>
          </p:cNvSpPr>
          <p:nvPr>
            <p:ph type="title"/>
          </p:nvPr>
        </p:nvSpPr>
        <p:spPr/>
        <p:txBody>
          <a:bodyPr/>
          <a:lstStyle/>
          <a:p>
            <a:r>
              <a:rPr lang="en-US" dirty="0"/>
              <a:t>Decomposed Adjustments</a:t>
            </a:r>
          </a:p>
        </p:txBody>
      </p:sp>
      <p:sp>
        <p:nvSpPr>
          <p:cNvPr id="5" name="TextBox 4">
            <a:extLst>
              <a:ext uri="{FF2B5EF4-FFF2-40B4-BE49-F238E27FC236}">
                <a16:creationId xmlns:a16="http://schemas.microsoft.com/office/drawing/2014/main" id="{82D38F40-3462-7ABD-7B90-B1ADC13DCD92}"/>
              </a:ext>
            </a:extLst>
          </p:cNvPr>
          <p:cNvSpPr txBox="1"/>
          <p:nvPr/>
        </p:nvSpPr>
        <p:spPr>
          <a:xfrm>
            <a:off x="303212" y="2105025"/>
            <a:ext cx="322738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ea typeface="+mn-lt"/>
                <a:cs typeface="+mn-lt"/>
              </a:rPr>
              <a:t>Temperature adjustment strongest in CESM2, especially polar regions.</a:t>
            </a:r>
          </a:p>
          <a:p>
            <a:pPr marL="285750" indent="-285750">
              <a:buFont typeface="Arial,Sans-Serif"/>
              <a:buChar char="•"/>
            </a:pPr>
            <a:r>
              <a:rPr lang="en-US" dirty="0">
                <a:ea typeface="+mn-lt"/>
                <a:cs typeface="+mn-lt"/>
              </a:rPr>
              <a:t>Water vapor amplifies ERF over land. </a:t>
            </a:r>
          </a:p>
          <a:p>
            <a:pPr marL="285750" indent="-285750">
              <a:buFont typeface="Arial,Sans-Serif"/>
              <a:buChar char="•"/>
            </a:pPr>
            <a:r>
              <a:rPr lang="en-US" dirty="0">
                <a:ea typeface="+mn-lt"/>
                <a:cs typeface="+mn-lt"/>
              </a:rPr>
              <a:t>Enhanced negative adjustment over Oceans from cloud adjustments.</a:t>
            </a:r>
          </a:p>
          <a:p>
            <a:pPr marL="285750" indent="-285750">
              <a:buFont typeface="Arial,Sans-Serif"/>
              <a:buChar char="•"/>
            </a:pPr>
            <a:endParaRPr lang="en-US" dirty="0">
              <a:ea typeface="+mn-lt"/>
              <a:cs typeface="+mn-lt"/>
            </a:endParaRPr>
          </a:p>
          <a:p>
            <a:pPr marL="285750" indent="-285750">
              <a:buFont typeface="Arial,Sans-Serif"/>
              <a:buChar char="•"/>
            </a:pPr>
            <a:endParaRPr lang="en-US" dirty="0">
              <a:cs typeface="Arial"/>
            </a:endParaRPr>
          </a:p>
          <a:p>
            <a:pPr marL="285750" indent="-285750">
              <a:buFont typeface="Arial,Sans-Serif"/>
              <a:buChar char="•"/>
            </a:pPr>
            <a:endParaRPr lang="en-US" dirty="0">
              <a:cs typeface="Arial"/>
            </a:endParaRPr>
          </a:p>
          <a:p>
            <a:pPr marL="285750" indent="-285750">
              <a:buFont typeface="Arial,Sans-Serif"/>
              <a:buChar char="•"/>
            </a:pPr>
            <a:endParaRPr lang="en-US" dirty="0">
              <a:cs typeface="Arial"/>
            </a:endParaRPr>
          </a:p>
        </p:txBody>
      </p:sp>
      <p:pic>
        <p:nvPicPr>
          <p:cNvPr id="8" name="Content Placeholder 7" descr="A map of the world&#10;&#10;AI-generated content may be incorrect.">
            <a:extLst>
              <a:ext uri="{FF2B5EF4-FFF2-40B4-BE49-F238E27FC236}">
                <a16:creationId xmlns:a16="http://schemas.microsoft.com/office/drawing/2014/main" id="{FEEAB787-F3EE-5C33-A4AD-CB3E470E0554}"/>
              </a:ext>
            </a:extLst>
          </p:cNvPr>
          <p:cNvPicPr>
            <a:picLocks noGrp="1" noChangeAspect="1"/>
          </p:cNvPicPr>
          <p:nvPr>
            <p:ph idx="1"/>
          </p:nvPr>
        </p:nvPicPr>
        <p:blipFill>
          <a:blip r:embed="rId3"/>
          <a:stretch>
            <a:fillRect/>
          </a:stretch>
        </p:blipFill>
        <p:spPr>
          <a:xfrm>
            <a:off x="3403601" y="1550180"/>
            <a:ext cx="8371848" cy="4874912"/>
          </a:xfrm>
        </p:spPr>
      </p:pic>
      <p:sp>
        <p:nvSpPr>
          <p:cNvPr id="3" name="Rectangle 2">
            <a:extLst>
              <a:ext uri="{FF2B5EF4-FFF2-40B4-BE49-F238E27FC236}">
                <a16:creationId xmlns:a16="http://schemas.microsoft.com/office/drawing/2014/main" id="{72B431B7-A8D4-C8CD-B9FF-F34EA5EFFFA9}"/>
              </a:ext>
            </a:extLst>
          </p:cNvPr>
          <p:cNvSpPr/>
          <p:nvPr/>
        </p:nvSpPr>
        <p:spPr>
          <a:xfrm>
            <a:off x="10312400" y="2404649"/>
            <a:ext cx="567847" cy="7139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F9D4C1-E2E9-AF78-FC54-5EDCC133903A}"/>
              </a:ext>
            </a:extLst>
          </p:cNvPr>
          <p:cNvSpPr/>
          <p:nvPr/>
        </p:nvSpPr>
        <p:spPr>
          <a:xfrm rot="5400000">
            <a:off x="9450116" y="2462484"/>
            <a:ext cx="354185" cy="9918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C5E2B4-1533-3060-3C2D-670F9DC1E3D1}"/>
              </a:ext>
            </a:extLst>
          </p:cNvPr>
          <p:cNvSpPr/>
          <p:nvPr/>
        </p:nvSpPr>
        <p:spPr>
          <a:xfrm>
            <a:off x="4512039" y="4047344"/>
            <a:ext cx="884420" cy="2998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78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DF5CB8A-CC74-47D1-8646-29F3C32E0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E5BA6-C8F9-6009-87D6-D98A417D0CD6}"/>
              </a:ext>
            </a:extLst>
          </p:cNvPr>
          <p:cNvSpPr>
            <a:spLocks noGrp="1"/>
          </p:cNvSpPr>
          <p:nvPr>
            <p:ph type="title"/>
          </p:nvPr>
        </p:nvSpPr>
        <p:spPr/>
        <p:txBody>
          <a:bodyPr/>
          <a:lstStyle/>
          <a:p>
            <a:r>
              <a:rPr lang="en-US" dirty="0"/>
              <a:t>Decomposed Adjustments</a:t>
            </a:r>
          </a:p>
        </p:txBody>
      </p:sp>
      <p:pic>
        <p:nvPicPr>
          <p:cNvPr id="4" name="Content Placeholder 3">
            <a:extLst>
              <a:ext uri="{FF2B5EF4-FFF2-40B4-BE49-F238E27FC236}">
                <a16:creationId xmlns:a16="http://schemas.microsoft.com/office/drawing/2014/main" id="{57644B9C-7C6D-A46E-9645-65729F1E0EAB}"/>
              </a:ext>
            </a:extLst>
          </p:cNvPr>
          <p:cNvPicPr>
            <a:picLocks noGrp="1" noChangeAspect="1"/>
          </p:cNvPicPr>
          <p:nvPr>
            <p:ph idx="1"/>
          </p:nvPr>
        </p:nvPicPr>
        <p:blipFill>
          <a:blip r:embed="rId3"/>
          <a:stretch>
            <a:fillRect/>
          </a:stretch>
        </p:blipFill>
        <p:spPr>
          <a:xfrm>
            <a:off x="3500438" y="1533539"/>
            <a:ext cx="8485187" cy="5038698"/>
          </a:xfrm>
        </p:spPr>
      </p:pic>
      <p:sp>
        <p:nvSpPr>
          <p:cNvPr id="5" name="TextBox 4">
            <a:extLst>
              <a:ext uri="{FF2B5EF4-FFF2-40B4-BE49-F238E27FC236}">
                <a16:creationId xmlns:a16="http://schemas.microsoft.com/office/drawing/2014/main" id="{F8ABB3BC-B2C6-A75E-ABBA-BEFC21A69AA5}"/>
              </a:ext>
            </a:extLst>
          </p:cNvPr>
          <p:cNvSpPr txBox="1"/>
          <p:nvPr/>
        </p:nvSpPr>
        <p:spPr>
          <a:xfrm>
            <a:off x="303212" y="2105025"/>
            <a:ext cx="322738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a:ea typeface="+mn-lt"/>
                <a:cs typeface="+mn-lt"/>
              </a:rPr>
              <a:t>Temperature adjustment strongest in CESM2, especially polar regions.</a:t>
            </a:r>
          </a:p>
          <a:p>
            <a:pPr marL="285750" indent="-285750">
              <a:buFont typeface="Arial,Sans-Serif"/>
              <a:buChar char="•"/>
            </a:pPr>
            <a:r>
              <a:rPr lang="en-US" dirty="0">
                <a:ea typeface="+mn-lt"/>
                <a:cs typeface="+mn-lt"/>
              </a:rPr>
              <a:t>Water vapor amplifies ERF over land. </a:t>
            </a:r>
          </a:p>
          <a:p>
            <a:pPr marL="285750" indent="-285750">
              <a:buFont typeface="Arial,Sans-Serif"/>
              <a:buChar char="•"/>
            </a:pPr>
            <a:r>
              <a:rPr lang="en-US" dirty="0">
                <a:cs typeface="Arial"/>
              </a:rPr>
              <a:t>Net clouds explain heat deficit in ocean regions. Specifically, SW. </a:t>
            </a:r>
          </a:p>
          <a:p>
            <a:pPr marL="285750" indent="-285750">
              <a:buFont typeface="Arial,Sans-Serif"/>
              <a:buChar char="•"/>
            </a:pPr>
            <a:r>
              <a:rPr lang="en-US" dirty="0">
                <a:cs typeface="Arial"/>
              </a:rPr>
              <a:t>Higher Sensitivity seems to show northward heat movement due to SW heat deficit. </a:t>
            </a:r>
          </a:p>
          <a:p>
            <a:pPr marL="285750" indent="-285750">
              <a:buFont typeface="Arial,Sans-Serif"/>
              <a:buChar char="•"/>
            </a:pPr>
            <a:endParaRPr lang="en-US" dirty="0">
              <a:cs typeface="Arial"/>
            </a:endParaRPr>
          </a:p>
          <a:p>
            <a:pPr marL="285750" indent="-285750">
              <a:buFont typeface="Arial,Sans-Serif"/>
              <a:buChar char="•"/>
            </a:pPr>
            <a:endParaRPr lang="en-US" dirty="0">
              <a:cs typeface="Arial"/>
            </a:endParaRPr>
          </a:p>
          <a:p>
            <a:pPr marL="285750" indent="-285750">
              <a:buFont typeface="Arial,Sans-Serif"/>
              <a:buChar char="•"/>
            </a:pPr>
            <a:endParaRPr lang="en-US" dirty="0">
              <a:cs typeface="Arial"/>
            </a:endParaRPr>
          </a:p>
        </p:txBody>
      </p:sp>
      <p:sp>
        <p:nvSpPr>
          <p:cNvPr id="3" name="Rectangle 2">
            <a:extLst>
              <a:ext uri="{FF2B5EF4-FFF2-40B4-BE49-F238E27FC236}">
                <a16:creationId xmlns:a16="http://schemas.microsoft.com/office/drawing/2014/main" id="{57972993-F252-2D1A-2C2F-EFF2E4BBC17E}"/>
              </a:ext>
            </a:extLst>
          </p:cNvPr>
          <p:cNvSpPr/>
          <p:nvPr/>
        </p:nvSpPr>
        <p:spPr>
          <a:xfrm>
            <a:off x="10721163" y="2445488"/>
            <a:ext cx="549348" cy="6202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1992D8-1E9C-923F-332D-4850E94E6D14}"/>
              </a:ext>
            </a:extLst>
          </p:cNvPr>
          <p:cNvSpPr/>
          <p:nvPr/>
        </p:nvSpPr>
        <p:spPr>
          <a:xfrm>
            <a:off x="9445255" y="2799906"/>
            <a:ext cx="974651" cy="3366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AAB9B0-D999-94CA-1B42-7C87705BBAF7}"/>
              </a:ext>
            </a:extLst>
          </p:cNvPr>
          <p:cNvSpPr/>
          <p:nvPr/>
        </p:nvSpPr>
        <p:spPr>
          <a:xfrm>
            <a:off x="11341395" y="2108790"/>
            <a:ext cx="460744" cy="4253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7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BB883-EFE5-6D40-FCAA-3534944A8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CA30A-8244-2361-266A-FD950E6BB2CD}"/>
              </a:ext>
            </a:extLst>
          </p:cNvPr>
          <p:cNvSpPr>
            <a:spLocks noGrp="1"/>
          </p:cNvSpPr>
          <p:nvPr>
            <p:ph type="title"/>
          </p:nvPr>
        </p:nvSpPr>
        <p:spPr/>
        <p:txBody>
          <a:bodyPr/>
          <a:lstStyle/>
          <a:p>
            <a:r>
              <a:rPr lang="en-US" dirty="0"/>
              <a:t>Thoughts on the results</a:t>
            </a:r>
          </a:p>
        </p:txBody>
      </p:sp>
      <p:sp>
        <p:nvSpPr>
          <p:cNvPr id="7" name="TextBox 6">
            <a:extLst>
              <a:ext uri="{FF2B5EF4-FFF2-40B4-BE49-F238E27FC236}">
                <a16:creationId xmlns:a16="http://schemas.microsoft.com/office/drawing/2014/main" id="{C406F75B-7293-3FD6-1411-D6702FA76822}"/>
              </a:ext>
            </a:extLst>
          </p:cNvPr>
          <p:cNvSpPr txBox="1"/>
          <p:nvPr/>
        </p:nvSpPr>
        <p:spPr>
          <a:xfrm>
            <a:off x="325821" y="1420524"/>
            <a:ext cx="11540358" cy="4524315"/>
          </a:xfrm>
          <a:prstGeom prst="rect">
            <a:avLst/>
          </a:prstGeom>
          <a:noFill/>
        </p:spPr>
        <p:txBody>
          <a:bodyPr wrap="square" lIns="91440" tIns="45720" rIns="91440" bIns="45720" rtlCol="0" anchor="t">
            <a:spAutoFit/>
          </a:bodyPr>
          <a:lstStyle/>
          <a:p>
            <a:endParaRPr lang="en-US" dirty="0"/>
          </a:p>
          <a:p>
            <a:pPr marL="285750" indent="-285750">
              <a:buFont typeface="Arial" panose="020B0604020202020204" pitchFamily="34" charset="0"/>
              <a:buChar char="•"/>
            </a:pPr>
            <a:r>
              <a:rPr lang="en-US" b="1" dirty="0"/>
              <a:t>In the CESM family of models, higher-sensitivity generations tend to produce larger ERF responses due to boundary condition changes.</a:t>
            </a:r>
          </a:p>
          <a:p>
            <a:pPr marL="742950" lvl="1" indent="-285750">
              <a:buFont typeface="Arial" panose="020B0604020202020204" pitchFamily="34" charset="0"/>
              <a:buChar char="•"/>
            </a:pPr>
            <a:r>
              <a:rPr lang="en-US" dirty="0"/>
              <a:t>Temperature adjustments likely reflect immediate atmospheric responses, such as changes in lapse rate and circulation patterns.</a:t>
            </a:r>
          </a:p>
          <a:p>
            <a:pPr marL="285750" indent="-285750">
              <a:buFont typeface="Arial" panose="020B0604020202020204" pitchFamily="34" charset="0"/>
              <a:buChar char="•"/>
            </a:pPr>
            <a:r>
              <a:rPr lang="en-US" b="1" dirty="0"/>
              <a:t>Over the oceans, negative cloud adjustments play a major role in shaping the ERF and may also scale with model sensitivity</a:t>
            </a:r>
            <a:r>
              <a:rPr lang="en-US" dirty="0"/>
              <a:t>.</a:t>
            </a:r>
          </a:p>
          <a:p>
            <a:pPr marL="742950" lvl="1" indent="-285750">
              <a:buFont typeface="Arial" panose="020B0604020202020204" pitchFamily="34" charset="0"/>
              <a:buChar char="•"/>
            </a:pPr>
            <a:r>
              <a:rPr lang="en-US" dirty="0"/>
              <a:t>These adjustment patterns have important implications for driving heat transport and influencing sea surface temperature responses.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b="1" dirty="0">
              <a:ea typeface="+mn-lt"/>
              <a:cs typeface="+mn-lt"/>
            </a:endParaRPr>
          </a:p>
          <a:p>
            <a:pPr lvl="1"/>
            <a:endParaRPr lang="en-US" b="1" dirty="0"/>
          </a:p>
        </p:txBody>
      </p:sp>
    </p:spTree>
    <p:extLst>
      <p:ext uri="{BB962C8B-B14F-4D97-AF65-F5344CB8AC3E}">
        <p14:creationId xmlns:p14="http://schemas.microsoft.com/office/powerpoint/2010/main" val="411016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DF843-65C9-5565-53F5-C0E0DC709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19321-BDE8-B79B-0ED9-8B8A22E0C80C}"/>
              </a:ext>
            </a:extLst>
          </p:cNvPr>
          <p:cNvSpPr>
            <a:spLocks noGrp="1"/>
          </p:cNvSpPr>
          <p:nvPr>
            <p:ph type="title"/>
          </p:nvPr>
        </p:nvSpPr>
        <p:spPr>
          <a:xfrm>
            <a:off x="598465" y="243133"/>
            <a:ext cx="10364451" cy="1596177"/>
          </a:xfrm>
        </p:spPr>
        <p:txBody>
          <a:bodyPr/>
          <a:lstStyle/>
          <a:p>
            <a:r>
              <a:rPr lang="en-US"/>
              <a:t>About the Mid-Pliocene</a:t>
            </a:r>
          </a:p>
        </p:txBody>
      </p:sp>
      <p:pic>
        <p:nvPicPr>
          <p:cNvPr id="4" name="Picture 3">
            <a:extLst>
              <a:ext uri="{FF2B5EF4-FFF2-40B4-BE49-F238E27FC236}">
                <a16:creationId xmlns:a16="http://schemas.microsoft.com/office/drawing/2014/main" id="{176CAE59-C7F1-194F-E715-0DEDE571E4F3}"/>
              </a:ext>
            </a:extLst>
          </p:cNvPr>
          <p:cNvPicPr>
            <a:picLocks noChangeAspect="1"/>
          </p:cNvPicPr>
          <p:nvPr/>
        </p:nvPicPr>
        <p:blipFill>
          <a:blip r:embed="rId3"/>
          <a:stretch>
            <a:fillRect/>
          </a:stretch>
        </p:blipFill>
        <p:spPr>
          <a:xfrm>
            <a:off x="5927834" y="1524000"/>
            <a:ext cx="6283049" cy="2167978"/>
          </a:xfrm>
          <a:prstGeom prst="rect">
            <a:avLst/>
          </a:prstGeom>
        </p:spPr>
      </p:pic>
      <p:sp>
        <p:nvSpPr>
          <p:cNvPr id="5" name="TextBox 4">
            <a:extLst>
              <a:ext uri="{FF2B5EF4-FFF2-40B4-BE49-F238E27FC236}">
                <a16:creationId xmlns:a16="http://schemas.microsoft.com/office/drawing/2014/main" id="{8F16D4AF-9767-FAD6-0520-7E1761BCEFC9}"/>
              </a:ext>
            </a:extLst>
          </p:cNvPr>
          <p:cNvSpPr txBox="1"/>
          <p:nvPr/>
        </p:nvSpPr>
        <p:spPr>
          <a:xfrm>
            <a:off x="8882945" y="3456544"/>
            <a:ext cx="3095695" cy="276999"/>
          </a:xfrm>
          <a:prstGeom prst="rect">
            <a:avLst/>
          </a:prstGeom>
          <a:noFill/>
        </p:spPr>
        <p:txBody>
          <a:bodyPr wrap="square" rtlCol="0">
            <a:spAutoFit/>
          </a:bodyPr>
          <a:lstStyle/>
          <a:p>
            <a:pPr algn="r"/>
            <a:r>
              <a:rPr lang="en-US" sz="1200"/>
              <a:t>Figure from </a:t>
            </a:r>
            <a:r>
              <a:rPr lang="en-US" sz="1200" err="1"/>
              <a:t>Raymo</a:t>
            </a:r>
            <a:r>
              <a:rPr lang="en-US" sz="1200"/>
              <a:t> et al., 2018</a:t>
            </a:r>
          </a:p>
        </p:txBody>
      </p:sp>
      <p:pic>
        <p:nvPicPr>
          <p:cNvPr id="6" name="Picture 5">
            <a:extLst>
              <a:ext uri="{FF2B5EF4-FFF2-40B4-BE49-F238E27FC236}">
                <a16:creationId xmlns:a16="http://schemas.microsoft.com/office/drawing/2014/main" id="{A2377F9A-E585-D89E-55CA-BE5E39C7CDF8}"/>
              </a:ext>
            </a:extLst>
          </p:cNvPr>
          <p:cNvPicPr>
            <a:picLocks noChangeAspect="1"/>
          </p:cNvPicPr>
          <p:nvPr/>
        </p:nvPicPr>
        <p:blipFill rotWithShape="1">
          <a:blip r:embed="rId4"/>
          <a:srcRect t="1862"/>
          <a:stretch/>
        </p:blipFill>
        <p:spPr>
          <a:xfrm>
            <a:off x="6853098" y="3687330"/>
            <a:ext cx="4600687" cy="2987329"/>
          </a:xfrm>
          <a:prstGeom prst="rect">
            <a:avLst/>
          </a:prstGeom>
        </p:spPr>
      </p:pic>
      <p:sp>
        <p:nvSpPr>
          <p:cNvPr id="7" name="TextBox 6">
            <a:extLst>
              <a:ext uri="{FF2B5EF4-FFF2-40B4-BE49-F238E27FC236}">
                <a16:creationId xmlns:a16="http://schemas.microsoft.com/office/drawing/2014/main" id="{AEF20B0E-E4D1-B3AE-62E4-691A72FEC430}"/>
              </a:ext>
            </a:extLst>
          </p:cNvPr>
          <p:cNvSpPr txBox="1"/>
          <p:nvPr/>
        </p:nvSpPr>
        <p:spPr>
          <a:xfrm>
            <a:off x="8899570" y="6581001"/>
            <a:ext cx="3095695" cy="276999"/>
          </a:xfrm>
          <a:prstGeom prst="rect">
            <a:avLst/>
          </a:prstGeom>
          <a:noFill/>
        </p:spPr>
        <p:txBody>
          <a:bodyPr wrap="square" rtlCol="0">
            <a:spAutoFit/>
          </a:bodyPr>
          <a:lstStyle/>
          <a:p>
            <a:pPr algn="r"/>
            <a:r>
              <a:rPr lang="en-US" sz="1200"/>
              <a:t>Figure from </a:t>
            </a:r>
            <a:r>
              <a:rPr lang="en-US" sz="1200" err="1"/>
              <a:t>Dowsett</a:t>
            </a:r>
            <a:r>
              <a:rPr lang="en-US" sz="1200"/>
              <a:t> et al., 2016</a:t>
            </a:r>
          </a:p>
        </p:txBody>
      </p:sp>
      <p:sp>
        <p:nvSpPr>
          <p:cNvPr id="8" name="TextBox 7">
            <a:extLst>
              <a:ext uri="{FF2B5EF4-FFF2-40B4-BE49-F238E27FC236}">
                <a16:creationId xmlns:a16="http://schemas.microsoft.com/office/drawing/2014/main" id="{C7CA4BFA-152C-2300-CF94-9584A0F2DC78}"/>
              </a:ext>
            </a:extLst>
          </p:cNvPr>
          <p:cNvSpPr txBox="1"/>
          <p:nvPr/>
        </p:nvSpPr>
        <p:spPr>
          <a:xfrm>
            <a:off x="738215" y="1471384"/>
            <a:ext cx="5382075"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Time Period:</a:t>
            </a:r>
            <a:r>
              <a:rPr lang="en-US" dirty="0"/>
              <a:t> 3.3 – 3.0 million years ago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Climate: </a:t>
            </a:r>
            <a:r>
              <a:rPr lang="en-US" dirty="0"/>
              <a:t>Last extended warm interval with muted glacial-interglacial changes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a:t>
            </a:r>
            <a:r>
              <a:rPr lang="en-US" b="1" baseline="-25000" dirty="0"/>
              <a:t>2</a:t>
            </a:r>
            <a:r>
              <a:rPr lang="en-US" b="1" dirty="0"/>
              <a:t>: </a:t>
            </a:r>
            <a:r>
              <a:rPr lang="en-US" dirty="0"/>
              <a:t>400 ppm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Ice Sheets: </a:t>
            </a:r>
            <a:r>
              <a:rPr lang="en-US" dirty="0"/>
              <a:t>Limited presence in Greenland and Antarctic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Vegetation: </a:t>
            </a:r>
            <a:r>
              <a:rPr lang="en-US" dirty="0"/>
              <a:t>Widespread Boreal Forests, Green Sahara with reduced global desert extent.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Significance: </a:t>
            </a:r>
            <a:r>
              <a:rPr lang="en-US" dirty="0"/>
              <a:t>Key Paleoclimate period for Future Climate Projections.</a:t>
            </a:r>
            <a:endParaRPr lang="en-US" b="1" dirty="0"/>
          </a:p>
        </p:txBody>
      </p:sp>
      <p:sp>
        <p:nvSpPr>
          <p:cNvPr id="10" name="Right Arrow 9">
            <a:extLst>
              <a:ext uri="{FF2B5EF4-FFF2-40B4-BE49-F238E27FC236}">
                <a16:creationId xmlns:a16="http://schemas.microsoft.com/office/drawing/2014/main" id="{4DD90BC8-1180-73A5-3EFC-38408318C2B3}"/>
              </a:ext>
            </a:extLst>
          </p:cNvPr>
          <p:cNvSpPr/>
          <p:nvPr/>
        </p:nvSpPr>
        <p:spPr>
          <a:xfrm>
            <a:off x="5956410" y="4176701"/>
            <a:ext cx="815866" cy="52863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202A51-DAD9-FEA1-4893-FE10A0DAE028}"/>
              </a:ext>
            </a:extLst>
          </p:cNvPr>
          <p:cNvSpPr/>
          <p:nvPr/>
        </p:nvSpPr>
        <p:spPr>
          <a:xfrm>
            <a:off x="738215" y="3324225"/>
            <a:ext cx="5218195" cy="762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41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A0E4-EC6D-531D-82A7-D585DB2B1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5D233-E77A-3467-0DDE-AD0836F1A00D}"/>
              </a:ext>
            </a:extLst>
          </p:cNvPr>
          <p:cNvSpPr>
            <a:spLocks noGrp="1"/>
          </p:cNvSpPr>
          <p:nvPr>
            <p:ph type="title"/>
          </p:nvPr>
        </p:nvSpPr>
        <p:spPr>
          <a:xfrm>
            <a:off x="598465" y="243133"/>
            <a:ext cx="10364451" cy="1596177"/>
          </a:xfrm>
        </p:spPr>
        <p:txBody>
          <a:bodyPr/>
          <a:lstStyle/>
          <a:p>
            <a:r>
              <a:rPr lang="en-US"/>
              <a:t>About the Mid-Pliocene</a:t>
            </a:r>
          </a:p>
        </p:txBody>
      </p:sp>
      <p:pic>
        <p:nvPicPr>
          <p:cNvPr id="4" name="Picture 3">
            <a:extLst>
              <a:ext uri="{FF2B5EF4-FFF2-40B4-BE49-F238E27FC236}">
                <a16:creationId xmlns:a16="http://schemas.microsoft.com/office/drawing/2014/main" id="{4BC4DC81-D760-CFA9-AB89-7FA744F9BEFA}"/>
              </a:ext>
            </a:extLst>
          </p:cNvPr>
          <p:cNvPicPr>
            <a:picLocks noChangeAspect="1"/>
          </p:cNvPicPr>
          <p:nvPr/>
        </p:nvPicPr>
        <p:blipFill>
          <a:blip r:embed="rId3"/>
          <a:stretch>
            <a:fillRect/>
          </a:stretch>
        </p:blipFill>
        <p:spPr>
          <a:xfrm>
            <a:off x="5927834" y="1524000"/>
            <a:ext cx="6283049" cy="2167978"/>
          </a:xfrm>
          <a:prstGeom prst="rect">
            <a:avLst/>
          </a:prstGeom>
        </p:spPr>
      </p:pic>
      <p:sp>
        <p:nvSpPr>
          <p:cNvPr id="5" name="TextBox 4">
            <a:extLst>
              <a:ext uri="{FF2B5EF4-FFF2-40B4-BE49-F238E27FC236}">
                <a16:creationId xmlns:a16="http://schemas.microsoft.com/office/drawing/2014/main" id="{F146AA6A-207A-08FA-DFFD-AA7F8EB9344F}"/>
              </a:ext>
            </a:extLst>
          </p:cNvPr>
          <p:cNvSpPr txBox="1"/>
          <p:nvPr/>
        </p:nvSpPr>
        <p:spPr>
          <a:xfrm>
            <a:off x="8882945" y="3456544"/>
            <a:ext cx="3095695" cy="276999"/>
          </a:xfrm>
          <a:prstGeom prst="rect">
            <a:avLst/>
          </a:prstGeom>
          <a:noFill/>
        </p:spPr>
        <p:txBody>
          <a:bodyPr wrap="square" rtlCol="0">
            <a:spAutoFit/>
          </a:bodyPr>
          <a:lstStyle/>
          <a:p>
            <a:pPr algn="r"/>
            <a:r>
              <a:rPr lang="en-US" sz="1200"/>
              <a:t>Figure from </a:t>
            </a:r>
            <a:r>
              <a:rPr lang="en-US" sz="1200" err="1"/>
              <a:t>Raymo</a:t>
            </a:r>
            <a:r>
              <a:rPr lang="en-US" sz="1200"/>
              <a:t> et al., 2018</a:t>
            </a:r>
          </a:p>
        </p:txBody>
      </p:sp>
      <p:pic>
        <p:nvPicPr>
          <p:cNvPr id="6" name="Picture 5">
            <a:extLst>
              <a:ext uri="{FF2B5EF4-FFF2-40B4-BE49-F238E27FC236}">
                <a16:creationId xmlns:a16="http://schemas.microsoft.com/office/drawing/2014/main" id="{FB0D60E9-9AEC-ED97-87F3-0A5BD7C556E2}"/>
              </a:ext>
            </a:extLst>
          </p:cNvPr>
          <p:cNvPicPr>
            <a:picLocks noChangeAspect="1"/>
          </p:cNvPicPr>
          <p:nvPr/>
        </p:nvPicPr>
        <p:blipFill rotWithShape="1">
          <a:blip r:embed="rId4"/>
          <a:srcRect t="1862"/>
          <a:stretch/>
        </p:blipFill>
        <p:spPr>
          <a:xfrm>
            <a:off x="6853098" y="3687330"/>
            <a:ext cx="4600687" cy="2987329"/>
          </a:xfrm>
          <a:prstGeom prst="rect">
            <a:avLst/>
          </a:prstGeom>
        </p:spPr>
      </p:pic>
      <p:sp>
        <p:nvSpPr>
          <p:cNvPr id="7" name="TextBox 6">
            <a:extLst>
              <a:ext uri="{FF2B5EF4-FFF2-40B4-BE49-F238E27FC236}">
                <a16:creationId xmlns:a16="http://schemas.microsoft.com/office/drawing/2014/main" id="{9EFA1714-6B41-7BD2-CE87-D460001CCB3A}"/>
              </a:ext>
            </a:extLst>
          </p:cNvPr>
          <p:cNvSpPr txBox="1"/>
          <p:nvPr/>
        </p:nvSpPr>
        <p:spPr>
          <a:xfrm>
            <a:off x="8899570" y="6581001"/>
            <a:ext cx="3095695" cy="276999"/>
          </a:xfrm>
          <a:prstGeom prst="rect">
            <a:avLst/>
          </a:prstGeom>
          <a:noFill/>
        </p:spPr>
        <p:txBody>
          <a:bodyPr wrap="square" rtlCol="0">
            <a:spAutoFit/>
          </a:bodyPr>
          <a:lstStyle/>
          <a:p>
            <a:pPr algn="r"/>
            <a:r>
              <a:rPr lang="en-US" sz="1200"/>
              <a:t>Figure from </a:t>
            </a:r>
            <a:r>
              <a:rPr lang="en-US" sz="1200" err="1"/>
              <a:t>Dowsett</a:t>
            </a:r>
            <a:r>
              <a:rPr lang="en-US" sz="1200"/>
              <a:t> et al., 2016</a:t>
            </a:r>
          </a:p>
        </p:txBody>
      </p:sp>
      <p:sp>
        <p:nvSpPr>
          <p:cNvPr id="8" name="TextBox 7">
            <a:extLst>
              <a:ext uri="{FF2B5EF4-FFF2-40B4-BE49-F238E27FC236}">
                <a16:creationId xmlns:a16="http://schemas.microsoft.com/office/drawing/2014/main" id="{612E932D-C498-C7F9-DADF-DD27D0191F03}"/>
              </a:ext>
            </a:extLst>
          </p:cNvPr>
          <p:cNvSpPr txBox="1"/>
          <p:nvPr/>
        </p:nvSpPr>
        <p:spPr>
          <a:xfrm>
            <a:off x="738215" y="1471384"/>
            <a:ext cx="5382075"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Time Period:</a:t>
            </a:r>
            <a:r>
              <a:rPr lang="en-US" dirty="0"/>
              <a:t> 3.3 – 3.0 million years ago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Climate: </a:t>
            </a:r>
            <a:r>
              <a:rPr lang="en-US" dirty="0"/>
              <a:t>Last extended warm interval with muted glacial-interglacial changes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a:t>
            </a:r>
            <a:r>
              <a:rPr lang="en-US" b="1" baseline="-25000" dirty="0"/>
              <a:t>2</a:t>
            </a:r>
            <a:r>
              <a:rPr lang="en-US" b="1" dirty="0"/>
              <a:t>: </a:t>
            </a:r>
            <a:r>
              <a:rPr lang="en-US" dirty="0"/>
              <a:t>400 ppm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Ice Sheets: </a:t>
            </a:r>
            <a:r>
              <a:rPr lang="en-US" dirty="0"/>
              <a:t>Limited presence in Greenland and Antarctic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Vegetation: </a:t>
            </a:r>
            <a:r>
              <a:rPr lang="en-US" dirty="0"/>
              <a:t>Widespread Boreal Forests, Green Sahara with reduced global desert extent.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Significance: </a:t>
            </a:r>
            <a:r>
              <a:rPr lang="en-US" dirty="0"/>
              <a:t>Key Paleoclimate period for Future Climate Projections.</a:t>
            </a:r>
            <a:endParaRPr lang="en-US" b="1" dirty="0"/>
          </a:p>
        </p:txBody>
      </p:sp>
      <p:sp>
        <p:nvSpPr>
          <p:cNvPr id="10" name="Right Arrow 9">
            <a:extLst>
              <a:ext uri="{FF2B5EF4-FFF2-40B4-BE49-F238E27FC236}">
                <a16:creationId xmlns:a16="http://schemas.microsoft.com/office/drawing/2014/main" id="{8A408844-280C-9207-965E-37A2A7C70002}"/>
              </a:ext>
            </a:extLst>
          </p:cNvPr>
          <p:cNvSpPr/>
          <p:nvPr/>
        </p:nvSpPr>
        <p:spPr>
          <a:xfrm>
            <a:off x="6037232" y="5539998"/>
            <a:ext cx="815866" cy="52863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EAB1417-E4FF-97D3-C18F-9510B7FCDDD4}"/>
              </a:ext>
            </a:extLst>
          </p:cNvPr>
          <p:cNvSpPr/>
          <p:nvPr/>
        </p:nvSpPr>
        <p:spPr>
          <a:xfrm>
            <a:off x="666750" y="4114800"/>
            <a:ext cx="5370482" cy="8477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6117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CD74-8C79-FFEA-007A-AAE1308BC84B}"/>
              </a:ext>
            </a:extLst>
          </p:cNvPr>
          <p:cNvSpPr>
            <a:spLocks noGrp="1"/>
          </p:cNvSpPr>
          <p:nvPr>
            <p:ph type="title"/>
          </p:nvPr>
        </p:nvSpPr>
        <p:spPr/>
        <p:txBody>
          <a:bodyPr>
            <a:normAutofit/>
          </a:bodyPr>
          <a:lstStyle/>
          <a:p>
            <a:r>
              <a:rPr lang="en-US"/>
              <a:t>Pliocene Model Intercomparison Project</a:t>
            </a:r>
          </a:p>
        </p:txBody>
      </p:sp>
      <p:pic>
        <p:nvPicPr>
          <p:cNvPr id="1026" name="Picture 2">
            <a:extLst>
              <a:ext uri="{FF2B5EF4-FFF2-40B4-BE49-F238E27FC236}">
                <a16:creationId xmlns:a16="http://schemas.microsoft.com/office/drawing/2014/main" id="{368CC1FE-1850-FF44-340C-B93BECDF98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506"/>
          <a:stretch/>
        </p:blipFill>
        <p:spPr bwMode="auto">
          <a:xfrm>
            <a:off x="6641322" y="1703021"/>
            <a:ext cx="4890811" cy="4876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92D544-F469-0C91-778B-756A2E6779AC}"/>
              </a:ext>
            </a:extLst>
          </p:cNvPr>
          <p:cNvSpPr/>
          <p:nvPr/>
        </p:nvSpPr>
        <p:spPr>
          <a:xfrm>
            <a:off x="10475259" y="1801906"/>
            <a:ext cx="981015" cy="47205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6C17C5-82D3-8AF9-12F8-28AF5B0BCCBA}"/>
              </a:ext>
            </a:extLst>
          </p:cNvPr>
          <p:cNvSpPr txBox="1"/>
          <p:nvPr/>
        </p:nvSpPr>
        <p:spPr>
          <a:xfrm>
            <a:off x="735725" y="1920141"/>
            <a:ext cx="5360275"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dirty="0"/>
              <a:t>Climate: </a:t>
            </a:r>
            <a:r>
              <a:rPr lang="en-US" dirty="0"/>
              <a:t>Mid-Pliocene was significantly warmer than what CO</a:t>
            </a:r>
            <a:r>
              <a:rPr lang="en-US" baseline="-25000" dirty="0"/>
              <a:t>2</a:t>
            </a:r>
            <a:r>
              <a:rPr lang="en-US" dirty="0"/>
              <a:t> levels alone would predict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Possible Causes:</a:t>
            </a:r>
            <a:r>
              <a:rPr lang="en-US" dirty="0"/>
              <a:t> Boundary condition changes might have influenced this additional warming</a:t>
            </a:r>
          </a:p>
          <a:p>
            <a:endParaRPr lang="en-US" dirty="0"/>
          </a:p>
          <a:p>
            <a:pPr marL="285750" indent="-285750">
              <a:buFont typeface="Arial" panose="020B0604020202020204" pitchFamily="34" charset="0"/>
              <a:buChar char="•"/>
            </a:pPr>
            <a:r>
              <a:rPr lang="en-US" b="1" dirty="0"/>
              <a:t>Model Variability:</a:t>
            </a:r>
            <a:r>
              <a:rPr lang="en-US" dirty="0"/>
              <a:t> Significant differences exist among models in simulating mid-Pliocene warmth</a:t>
            </a:r>
          </a:p>
          <a:p>
            <a:endParaRPr lang="en-US" dirty="0"/>
          </a:p>
          <a:p>
            <a:pPr marL="285750" indent="-285750">
              <a:buFont typeface="Arial" panose="020B0604020202020204" pitchFamily="34" charset="0"/>
              <a:buChar char="•"/>
            </a:pPr>
            <a:r>
              <a:rPr lang="en-US" b="1" dirty="0"/>
              <a:t>Warming Estimates:</a:t>
            </a:r>
            <a:r>
              <a:rPr lang="en-US" dirty="0"/>
              <a:t> Ranged from 1.7 to 5.2 °C</a:t>
            </a:r>
          </a:p>
          <a:p>
            <a:endParaRPr lang="en-US" dirty="0"/>
          </a:p>
          <a:p>
            <a:pPr marL="285750" indent="-285750">
              <a:buFont typeface="Arial" panose="020B0604020202020204" pitchFamily="34" charset="0"/>
              <a:buChar char="•"/>
            </a:pPr>
            <a:r>
              <a:rPr lang="en-US" b="1" dirty="0"/>
              <a:t>Question:</a:t>
            </a:r>
            <a:r>
              <a:rPr lang="en-US" dirty="0"/>
              <a:t> What was the strength of climate forcing during the mid-Pliocene?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079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CD74-8C79-FFEA-007A-AAE1308BC84B}"/>
              </a:ext>
            </a:extLst>
          </p:cNvPr>
          <p:cNvSpPr>
            <a:spLocks noGrp="1"/>
          </p:cNvSpPr>
          <p:nvPr>
            <p:ph type="title"/>
          </p:nvPr>
        </p:nvSpPr>
        <p:spPr/>
        <p:txBody>
          <a:bodyPr>
            <a:normAutofit/>
          </a:bodyPr>
          <a:lstStyle/>
          <a:p>
            <a:r>
              <a:rPr lang="en-US"/>
              <a:t>Pliocene Model Intercomparison Project</a:t>
            </a:r>
          </a:p>
        </p:txBody>
      </p:sp>
      <p:pic>
        <p:nvPicPr>
          <p:cNvPr id="1026" name="Picture 2">
            <a:extLst>
              <a:ext uri="{FF2B5EF4-FFF2-40B4-BE49-F238E27FC236}">
                <a16:creationId xmlns:a16="http://schemas.microsoft.com/office/drawing/2014/main" id="{368CC1FE-1850-FF44-340C-B93BECDF98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506"/>
          <a:stretch/>
        </p:blipFill>
        <p:spPr bwMode="auto">
          <a:xfrm>
            <a:off x="6641322" y="1703021"/>
            <a:ext cx="4890811" cy="4876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6C17C5-82D3-8AF9-12F8-28AF5B0BCCBA}"/>
              </a:ext>
            </a:extLst>
          </p:cNvPr>
          <p:cNvSpPr txBox="1"/>
          <p:nvPr/>
        </p:nvSpPr>
        <p:spPr>
          <a:xfrm>
            <a:off x="735725" y="1920141"/>
            <a:ext cx="5360275"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dirty="0"/>
              <a:t>Climate: </a:t>
            </a:r>
            <a:r>
              <a:rPr lang="en-US" dirty="0"/>
              <a:t>Mid-Pliocene was significantly warmer than what CO</a:t>
            </a:r>
            <a:r>
              <a:rPr lang="en-US" baseline="-25000" dirty="0"/>
              <a:t>2</a:t>
            </a:r>
            <a:r>
              <a:rPr lang="en-US" dirty="0"/>
              <a:t> levels alone would predict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Possible Causes:</a:t>
            </a:r>
            <a:r>
              <a:rPr lang="en-US" dirty="0"/>
              <a:t> Boundary condition changes might have influenced this additional warming</a:t>
            </a:r>
          </a:p>
          <a:p>
            <a:endParaRPr lang="en-US" dirty="0"/>
          </a:p>
          <a:p>
            <a:pPr marL="285750" indent="-285750">
              <a:buFont typeface="Arial" panose="020B0604020202020204" pitchFamily="34" charset="0"/>
              <a:buChar char="•"/>
            </a:pPr>
            <a:r>
              <a:rPr lang="en-US" b="1" dirty="0"/>
              <a:t>Model Variability:</a:t>
            </a:r>
            <a:r>
              <a:rPr lang="en-US" dirty="0"/>
              <a:t> Significant differences exist among models in simulating mid-Pliocene warmth</a:t>
            </a:r>
          </a:p>
          <a:p>
            <a:endParaRPr lang="en-US" dirty="0"/>
          </a:p>
          <a:p>
            <a:pPr marL="285750" indent="-285750">
              <a:buFont typeface="Arial" panose="020B0604020202020204" pitchFamily="34" charset="0"/>
              <a:buChar char="•"/>
            </a:pPr>
            <a:r>
              <a:rPr lang="en-US" b="1" dirty="0"/>
              <a:t>Warming Estimates:</a:t>
            </a:r>
            <a:r>
              <a:rPr lang="en-US" dirty="0"/>
              <a:t> Ranged from 1.7 to 5.2 °C</a:t>
            </a:r>
          </a:p>
          <a:p>
            <a:endParaRPr lang="en-US" dirty="0"/>
          </a:p>
          <a:p>
            <a:pPr marL="285750" indent="-285750">
              <a:buFont typeface="Arial" panose="020B0604020202020204" pitchFamily="34" charset="0"/>
              <a:buChar char="•"/>
            </a:pPr>
            <a:r>
              <a:rPr lang="en-US" b="1" dirty="0"/>
              <a:t>Question:</a:t>
            </a:r>
            <a:r>
              <a:rPr lang="en-US" dirty="0"/>
              <a:t> What was the strength of climate forcing during the mid-Pliocene?</a:t>
            </a:r>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6FBF66EF-750D-75BA-73C4-37AF266222EF}"/>
              </a:ext>
            </a:extLst>
          </p:cNvPr>
          <p:cNvSpPr/>
          <p:nvPr/>
        </p:nvSpPr>
        <p:spPr>
          <a:xfrm>
            <a:off x="8108576" y="1703021"/>
            <a:ext cx="861332" cy="47535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3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10964-07B8-9597-61CC-0ED387969216}"/>
              </a:ext>
            </a:extLst>
          </p:cNvPr>
          <p:cNvSpPr>
            <a:spLocks noGrp="1"/>
          </p:cNvSpPr>
          <p:nvPr>
            <p:ph type="title"/>
          </p:nvPr>
        </p:nvSpPr>
        <p:spPr>
          <a:xfrm>
            <a:off x="838200" y="557188"/>
            <a:ext cx="10515600" cy="1133499"/>
          </a:xfrm>
        </p:spPr>
        <p:txBody>
          <a:bodyPr>
            <a:normAutofit/>
          </a:bodyPr>
          <a:lstStyle/>
          <a:p>
            <a:pPr algn="ctr"/>
            <a:r>
              <a:rPr lang="en-US"/>
              <a:t>Effective radiative forcing and adjustments</a:t>
            </a:r>
          </a:p>
        </p:txBody>
      </p:sp>
      <p:sp>
        <p:nvSpPr>
          <p:cNvPr id="3" name="Content Placeholder 2">
            <a:extLst>
              <a:ext uri="{FF2B5EF4-FFF2-40B4-BE49-F238E27FC236}">
                <a16:creationId xmlns:a16="http://schemas.microsoft.com/office/drawing/2014/main" id="{4328EAEF-F553-FB77-498A-5E4AB3CE7496}"/>
              </a:ext>
            </a:extLst>
          </p:cNvPr>
          <p:cNvSpPr>
            <a:spLocks/>
          </p:cNvSpPr>
          <p:nvPr/>
        </p:nvSpPr>
        <p:spPr>
          <a:xfrm>
            <a:off x="262107" y="1587897"/>
            <a:ext cx="5941830" cy="1594535"/>
          </a:xfrm>
          <a:prstGeom prst="rect">
            <a:avLst/>
          </a:prstGeom>
        </p:spPr>
        <p:txBody>
          <a:bodyPr/>
          <a:lstStyle/>
          <a:p>
            <a:pPr defTabSz="208946">
              <a:spcAft>
                <a:spcPts val="538"/>
              </a:spcAft>
            </a:pPr>
            <a:r>
              <a:rPr lang="en-US" sz="2266" kern="1200">
                <a:solidFill>
                  <a:schemeClr val="tx1"/>
                </a:solidFill>
                <a:latin typeface="+mn-lt"/>
                <a:ea typeface="+mn-ea"/>
                <a:cs typeface="+mn-cs"/>
              </a:rPr>
              <a:t>Effective radiative forcing and adjustments: “</a:t>
            </a:r>
            <a:r>
              <a:rPr lang="en-US" sz="2266" kern="1200">
                <a:solidFill>
                  <a:srgbClr val="555555"/>
                </a:solidFill>
                <a:highlight>
                  <a:srgbClr val="FFFFFF"/>
                </a:highlight>
                <a:latin typeface="Bradley Hand" pitchFamily="2" charset="77"/>
                <a:ea typeface="+mn-ea"/>
                <a:cs typeface="+mn-cs"/>
              </a:rPr>
              <a:t>changes that occur directly due to the forcing, without mediation by the global-mean temperature, as “</a:t>
            </a:r>
            <a:r>
              <a:rPr lang="en-US" sz="2266" b="1" kern="1200">
                <a:solidFill>
                  <a:srgbClr val="B60000"/>
                </a:solidFill>
                <a:highlight>
                  <a:srgbClr val="FFFFFF"/>
                </a:highlight>
                <a:latin typeface="Bradley Hand" pitchFamily="2" charset="77"/>
                <a:ea typeface="+mn-ea"/>
                <a:cs typeface="+mn-cs"/>
              </a:rPr>
              <a:t>adjustments</a:t>
            </a:r>
            <a:r>
              <a:rPr lang="en-US" sz="2266" kern="1200">
                <a:solidFill>
                  <a:srgbClr val="555555"/>
                </a:solidFill>
                <a:highlight>
                  <a:srgbClr val="FFFFFF"/>
                </a:highlight>
                <a:latin typeface="Bradley Hand" pitchFamily="2" charset="77"/>
                <a:ea typeface="+mn-ea"/>
                <a:cs typeface="+mn-cs"/>
              </a:rPr>
              <a:t>” and the accordingly modified top-of-atmosphere radiative imbalance as the “</a:t>
            </a:r>
            <a:r>
              <a:rPr lang="en-US" sz="2266" b="1" kern="1200">
                <a:solidFill>
                  <a:srgbClr val="B60000"/>
                </a:solidFill>
                <a:highlight>
                  <a:srgbClr val="FFFFFF"/>
                </a:highlight>
                <a:latin typeface="Bradley Hand" pitchFamily="2" charset="77"/>
                <a:ea typeface="+mn-ea"/>
                <a:cs typeface="+mn-cs"/>
              </a:rPr>
              <a:t>effective” radiative forcing</a:t>
            </a:r>
            <a:r>
              <a:rPr lang="en-US" sz="2266" kern="1200">
                <a:solidFill>
                  <a:srgbClr val="555555"/>
                </a:solidFill>
                <a:highlight>
                  <a:srgbClr val="FFFFFF"/>
                </a:highlight>
                <a:latin typeface="Times New Roman" panose="02020603050405020304" pitchFamily="18" charset="0"/>
                <a:ea typeface="+mn-ea"/>
                <a:cs typeface="+mn-cs"/>
              </a:rPr>
              <a:t>” </a:t>
            </a:r>
            <a:r>
              <a:rPr lang="en-US" sz="2266" kern="1200">
                <a:solidFill>
                  <a:schemeClr val="tx1"/>
                </a:solidFill>
                <a:latin typeface="+mn-lt"/>
                <a:ea typeface="+mn-ea"/>
                <a:cs typeface="+mn-cs"/>
              </a:rPr>
              <a:t>(e.g., Sherwood et al., 2015)</a:t>
            </a:r>
            <a:endParaRPr lang="en-US" sz="2200" kern="1200">
              <a:solidFill>
                <a:schemeClr val="tx1"/>
              </a:solidFill>
              <a:latin typeface="+mn-lt"/>
              <a:ea typeface="+mn-ea"/>
              <a:cs typeface="+mn-cs"/>
            </a:endParaRPr>
          </a:p>
        </p:txBody>
      </p:sp>
      <p:pic>
        <p:nvPicPr>
          <p:cNvPr id="2050" name="Picture 2" descr="Fig. 2.">
            <a:extLst>
              <a:ext uri="{FF2B5EF4-FFF2-40B4-BE49-F238E27FC236}">
                <a16:creationId xmlns:a16="http://schemas.microsoft.com/office/drawing/2014/main" id="{65194FD4-1FF5-02E4-FA75-02CF82E6E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35" y="4734607"/>
            <a:ext cx="6658578" cy="20813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AEEEA7-7F5D-83EF-88DE-CE69C73D6D92}"/>
              </a:ext>
            </a:extLst>
          </p:cNvPr>
          <p:cNvSpPr txBox="1"/>
          <p:nvPr/>
        </p:nvSpPr>
        <p:spPr>
          <a:xfrm>
            <a:off x="337835" y="4444024"/>
            <a:ext cx="1811847" cy="476166"/>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Heating and cooling and regional circulation</a:t>
            </a:r>
            <a:endParaRPr lang="en-US" sz="1200"/>
          </a:p>
        </p:txBody>
      </p:sp>
      <p:sp>
        <p:nvSpPr>
          <p:cNvPr id="5" name="TextBox 4">
            <a:extLst>
              <a:ext uri="{FF2B5EF4-FFF2-40B4-BE49-F238E27FC236}">
                <a16:creationId xmlns:a16="http://schemas.microsoft.com/office/drawing/2014/main" id="{DC479F6A-BEC2-1845-CA7F-97F992B987A0}"/>
              </a:ext>
            </a:extLst>
          </p:cNvPr>
          <p:cNvSpPr txBox="1"/>
          <p:nvPr/>
        </p:nvSpPr>
        <p:spPr>
          <a:xfrm>
            <a:off x="2211590" y="4563948"/>
            <a:ext cx="1619664" cy="476166"/>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Vertical adjustments of T, Q, clouds</a:t>
            </a:r>
            <a:endParaRPr lang="en-US" sz="1200"/>
          </a:p>
        </p:txBody>
      </p:sp>
      <p:sp>
        <p:nvSpPr>
          <p:cNvPr id="6" name="TextBox 5">
            <a:extLst>
              <a:ext uri="{FF2B5EF4-FFF2-40B4-BE49-F238E27FC236}">
                <a16:creationId xmlns:a16="http://schemas.microsoft.com/office/drawing/2014/main" id="{61D0F89B-4B4A-1686-3319-DF6BE11DEE6A}"/>
              </a:ext>
            </a:extLst>
          </p:cNvPr>
          <p:cNvSpPr txBox="1"/>
          <p:nvPr/>
        </p:nvSpPr>
        <p:spPr>
          <a:xfrm>
            <a:off x="4450054" y="4802031"/>
            <a:ext cx="1811847" cy="472694"/>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Differing changes between land and sea</a:t>
            </a:r>
            <a:endParaRPr lang="en-US" sz="1200"/>
          </a:p>
        </p:txBody>
      </p:sp>
      <p:sp>
        <p:nvSpPr>
          <p:cNvPr id="7" name="TextBox 6">
            <a:extLst>
              <a:ext uri="{FF2B5EF4-FFF2-40B4-BE49-F238E27FC236}">
                <a16:creationId xmlns:a16="http://schemas.microsoft.com/office/drawing/2014/main" id="{368A0345-7744-12DE-E50F-D6FB86879736}"/>
              </a:ext>
            </a:extLst>
          </p:cNvPr>
          <p:cNvSpPr txBox="1"/>
          <p:nvPr/>
        </p:nvSpPr>
        <p:spPr>
          <a:xfrm>
            <a:off x="6094475" y="4692607"/>
            <a:ext cx="1106075" cy="1020979"/>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Biophysical adjustments</a:t>
            </a:r>
          </a:p>
          <a:p>
            <a:pPr defTabSz="208946">
              <a:spcAft>
                <a:spcPts val="538"/>
              </a:spcAft>
            </a:pPr>
            <a:endParaRPr lang="en-US" sz="823" kern="1200">
              <a:solidFill>
                <a:schemeClr val="tx1"/>
              </a:solidFill>
              <a:latin typeface="+mn-lt"/>
              <a:ea typeface="+mn-ea"/>
              <a:cs typeface="+mn-cs"/>
            </a:endParaRPr>
          </a:p>
          <a:p>
            <a:pPr defTabSz="202860">
              <a:spcAft>
                <a:spcPts val="522"/>
              </a:spcAft>
            </a:pPr>
            <a:endParaRPr lang="en-US"/>
          </a:p>
        </p:txBody>
      </p:sp>
    </p:spTree>
    <p:extLst>
      <p:ext uri="{BB962C8B-B14F-4D97-AF65-F5344CB8AC3E}">
        <p14:creationId xmlns:p14="http://schemas.microsoft.com/office/powerpoint/2010/main" val="109713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15B9A-1597-3995-3CC8-DF604CDF5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6CD0F-F7E6-2EF0-FC8A-9120ABEEDCB2}"/>
              </a:ext>
            </a:extLst>
          </p:cNvPr>
          <p:cNvSpPr>
            <a:spLocks noGrp="1"/>
          </p:cNvSpPr>
          <p:nvPr>
            <p:ph type="title"/>
          </p:nvPr>
        </p:nvSpPr>
        <p:spPr>
          <a:xfrm>
            <a:off x="838200" y="557188"/>
            <a:ext cx="10515600" cy="1133499"/>
          </a:xfrm>
        </p:spPr>
        <p:txBody>
          <a:bodyPr>
            <a:normAutofit/>
          </a:bodyPr>
          <a:lstStyle/>
          <a:p>
            <a:pPr algn="ctr"/>
            <a:r>
              <a:rPr lang="en-US"/>
              <a:t>Effective radiative forcing and adjustments</a:t>
            </a:r>
          </a:p>
        </p:txBody>
      </p:sp>
      <p:sp>
        <p:nvSpPr>
          <p:cNvPr id="3" name="Content Placeholder 2">
            <a:extLst>
              <a:ext uri="{FF2B5EF4-FFF2-40B4-BE49-F238E27FC236}">
                <a16:creationId xmlns:a16="http://schemas.microsoft.com/office/drawing/2014/main" id="{4D5FF41D-F9D7-7C67-86F6-F0B710EF8958}"/>
              </a:ext>
            </a:extLst>
          </p:cNvPr>
          <p:cNvSpPr>
            <a:spLocks/>
          </p:cNvSpPr>
          <p:nvPr/>
        </p:nvSpPr>
        <p:spPr>
          <a:xfrm>
            <a:off x="262107" y="1587897"/>
            <a:ext cx="5941830" cy="1594535"/>
          </a:xfrm>
          <a:prstGeom prst="rect">
            <a:avLst/>
          </a:prstGeom>
        </p:spPr>
        <p:txBody>
          <a:bodyPr/>
          <a:lstStyle/>
          <a:p>
            <a:pPr defTabSz="208946">
              <a:spcAft>
                <a:spcPts val="538"/>
              </a:spcAft>
            </a:pPr>
            <a:r>
              <a:rPr lang="en-US" sz="2266" kern="1200">
                <a:solidFill>
                  <a:schemeClr val="tx1"/>
                </a:solidFill>
                <a:latin typeface="+mn-lt"/>
                <a:ea typeface="+mn-ea"/>
                <a:cs typeface="+mn-cs"/>
              </a:rPr>
              <a:t>Effective radiative forcing and adjustments: “</a:t>
            </a:r>
            <a:r>
              <a:rPr lang="en-US" sz="2266" kern="1200">
                <a:solidFill>
                  <a:srgbClr val="555555"/>
                </a:solidFill>
                <a:highlight>
                  <a:srgbClr val="FFFFFF"/>
                </a:highlight>
                <a:latin typeface="Bradley Hand" pitchFamily="2" charset="77"/>
                <a:ea typeface="+mn-ea"/>
                <a:cs typeface="+mn-cs"/>
              </a:rPr>
              <a:t>changes that occur directly due to the forcing, without mediation by the global-mean temperature, as “</a:t>
            </a:r>
            <a:r>
              <a:rPr lang="en-US" sz="2266" b="1" kern="1200">
                <a:solidFill>
                  <a:srgbClr val="B60000"/>
                </a:solidFill>
                <a:highlight>
                  <a:srgbClr val="FFFFFF"/>
                </a:highlight>
                <a:latin typeface="Bradley Hand" pitchFamily="2" charset="77"/>
                <a:ea typeface="+mn-ea"/>
                <a:cs typeface="+mn-cs"/>
              </a:rPr>
              <a:t>adjustments</a:t>
            </a:r>
            <a:r>
              <a:rPr lang="en-US" sz="2266" kern="1200">
                <a:solidFill>
                  <a:srgbClr val="555555"/>
                </a:solidFill>
                <a:highlight>
                  <a:srgbClr val="FFFFFF"/>
                </a:highlight>
                <a:latin typeface="Bradley Hand" pitchFamily="2" charset="77"/>
                <a:ea typeface="+mn-ea"/>
                <a:cs typeface="+mn-cs"/>
              </a:rPr>
              <a:t>” and the accordingly modified top-of-atmosphere radiative imbalance as the “</a:t>
            </a:r>
            <a:r>
              <a:rPr lang="en-US" sz="2266" b="1" kern="1200">
                <a:solidFill>
                  <a:srgbClr val="B60000"/>
                </a:solidFill>
                <a:highlight>
                  <a:srgbClr val="FFFFFF"/>
                </a:highlight>
                <a:latin typeface="Bradley Hand" pitchFamily="2" charset="77"/>
                <a:ea typeface="+mn-ea"/>
                <a:cs typeface="+mn-cs"/>
              </a:rPr>
              <a:t>effective” radiative forcing</a:t>
            </a:r>
            <a:r>
              <a:rPr lang="en-US" sz="2266" kern="1200">
                <a:solidFill>
                  <a:srgbClr val="555555"/>
                </a:solidFill>
                <a:highlight>
                  <a:srgbClr val="FFFFFF"/>
                </a:highlight>
                <a:latin typeface="Times New Roman" panose="02020603050405020304" pitchFamily="18" charset="0"/>
                <a:ea typeface="+mn-ea"/>
                <a:cs typeface="+mn-cs"/>
              </a:rPr>
              <a:t>” </a:t>
            </a:r>
            <a:r>
              <a:rPr lang="en-US" sz="2266" kern="1200">
                <a:solidFill>
                  <a:schemeClr val="tx1"/>
                </a:solidFill>
                <a:latin typeface="+mn-lt"/>
                <a:ea typeface="+mn-ea"/>
                <a:cs typeface="+mn-cs"/>
              </a:rPr>
              <a:t>(e.g., Sherwood et al., 2015)</a:t>
            </a:r>
            <a:endParaRPr lang="en-US" sz="2200" kern="1200">
              <a:solidFill>
                <a:schemeClr val="tx1"/>
              </a:solidFill>
              <a:latin typeface="+mn-lt"/>
              <a:ea typeface="+mn-ea"/>
              <a:cs typeface="+mn-cs"/>
            </a:endParaRPr>
          </a:p>
        </p:txBody>
      </p:sp>
      <p:pic>
        <p:nvPicPr>
          <p:cNvPr id="2050" name="Picture 2" descr="Fig. 2.">
            <a:extLst>
              <a:ext uri="{FF2B5EF4-FFF2-40B4-BE49-F238E27FC236}">
                <a16:creationId xmlns:a16="http://schemas.microsoft.com/office/drawing/2014/main" id="{9316EB31-23AF-FFE3-19B1-D5A57EF26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35" y="4734607"/>
            <a:ext cx="6658578" cy="20813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106C43-A99E-5682-58DE-C193B5DD911E}"/>
              </a:ext>
            </a:extLst>
          </p:cNvPr>
          <p:cNvSpPr txBox="1"/>
          <p:nvPr/>
        </p:nvSpPr>
        <p:spPr>
          <a:xfrm>
            <a:off x="337835" y="4444024"/>
            <a:ext cx="1811847" cy="476166"/>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Heating and cooling and regional circulation</a:t>
            </a:r>
            <a:endParaRPr lang="en-US" sz="1200"/>
          </a:p>
        </p:txBody>
      </p:sp>
      <p:sp>
        <p:nvSpPr>
          <p:cNvPr id="5" name="TextBox 4">
            <a:extLst>
              <a:ext uri="{FF2B5EF4-FFF2-40B4-BE49-F238E27FC236}">
                <a16:creationId xmlns:a16="http://schemas.microsoft.com/office/drawing/2014/main" id="{483B7AE1-CEA9-51F2-AA47-51E441BDEFFA}"/>
              </a:ext>
            </a:extLst>
          </p:cNvPr>
          <p:cNvSpPr txBox="1"/>
          <p:nvPr/>
        </p:nvSpPr>
        <p:spPr>
          <a:xfrm>
            <a:off x="2211590" y="4563948"/>
            <a:ext cx="1619664" cy="476166"/>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Vertical adjustments of T, Q, clouds</a:t>
            </a:r>
            <a:endParaRPr lang="en-US" sz="1200"/>
          </a:p>
        </p:txBody>
      </p:sp>
      <p:sp>
        <p:nvSpPr>
          <p:cNvPr id="6" name="TextBox 5">
            <a:extLst>
              <a:ext uri="{FF2B5EF4-FFF2-40B4-BE49-F238E27FC236}">
                <a16:creationId xmlns:a16="http://schemas.microsoft.com/office/drawing/2014/main" id="{AA13FDA8-5256-501D-386C-A2762D9F6378}"/>
              </a:ext>
            </a:extLst>
          </p:cNvPr>
          <p:cNvSpPr txBox="1"/>
          <p:nvPr/>
        </p:nvSpPr>
        <p:spPr>
          <a:xfrm>
            <a:off x="4450054" y="4802031"/>
            <a:ext cx="1811847" cy="472694"/>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Differing changes between land and sea</a:t>
            </a:r>
            <a:endParaRPr lang="en-US" sz="1200"/>
          </a:p>
        </p:txBody>
      </p:sp>
      <p:sp>
        <p:nvSpPr>
          <p:cNvPr id="7" name="TextBox 6">
            <a:extLst>
              <a:ext uri="{FF2B5EF4-FFF2-40B4-BE49-F238E27FC236}">
                <a16:creationId xmlns:a16="http://schemas.microsoft.com/office/drawing/2014/main" id="{2BFD598C-5DBA-74EC-4763-F1F336110737}"/>
              </a:ext>
            </a:extLst>
          </p:cNvPr>
          <p:cNvSpPr txBox="1"/>
          <p:nvPr/>
        </p:nvSpPr>
        <p:spPr>
          <a:xfrm>
            <a:off x="6094475" y="4692607"/>
            <a:ext cx="1106075" cy="1020979"/>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Biophysical adjustments</a:t>
            </a:r>
          </a:p>
          <a:p>
            <a:pPr defTabSz="208946">
              <a:spcAft>
                <a:spcPts val="538"/>
              </a:spcAft>
            </a:pPr>
            <a:endParaRPr lang="en-US" sz="823" kern="1200">
              <a:solidFill>
                <a:schemeClr val="tx1"/>
              </a:solidFill>
              <a:latin typeface="+mn-lt"/>
              <a:ea typeface="+mn-ea"/>
              <a:cs typeface="+mn-cs"/>
            </a:endParaRPr>
          </a:p>
          <a:p>
            <a:pPr defTabSz="202860">
              <a:spcAft>
                <a:spcPts val="522"/>
              </a:spcAft>
            </a:pPr>
            <a:endParaRPr lang="en-US"/>
          </a:p>
        </p:txBody>
      </p:sp>
      <p:sp>
        <p:nvSpPr>
          <p:cNvPr id="9" name="TextBox 8">
            <a:extLst>
              <a:ext uri="{FF2B5EF4-FFF2-40B4-BE49-F238E27FC236}">
                <a16:creationId xmlns:a16="http://schemas.microsoft.com/office/drawing/2014/main" id="{F5E7735E-5242-414E-4425-0C9B9A4B032F}"/>
              </a:ext>
            </a:extLst>
          </p:cNvPr>
          <p:cNvSpPr txBox="1"/>
          <p:nvPr/>
        </p:nvSpPr>
        <p:spPr>
          <a:xfrm>
            <a:off x="6808013" y="1830285"/>
            <a:ext cx="4545787" cy="360098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dirty="0"/>
              <a:t>Forcing-Feedback framework:</a:t>
            </a:r>
          </a:p>
          <a:p>
            <a:pPr lvl="1" algn="ctr"/>
            <a:r>
              <a:rPr lang="en-US" sz="3000" dirty="0"/>
              <a:t>∆N = F + </a:t>
            </a:r>
            <a:r>
              <a:rPr lang="el-GR" sz="3000" dirty="0"/>
              <a:t>λ</a:t>
            </a:r>
            <a:r>
              <a:rPr lang="en-US" sz="3000" dirty="0"/>
              <a:t>  *∆Ts</a:t>
            </a:r>
          </a:p>
          <a:p>
            <a:pPr marL="742950" lvl="1" indent="-285750" algn="just">
              <a:buFont typeface="Arial" panose="020B0604020202020204" pitchFamily="34" charset="0"/>
              <a:buChar char="•"/>
            </a:pPr>
            <a:r>
              <a:rPr lang="en-US" dirty="0"/>
              <a:t>If ∆Ts = 0</a:t>
            </a:r>
          </a:p>
          <a:p>
            <a:pPr marL="742950" lvl="1" indent="-285750" algn="just">
              <a:buFont typeface="Arial" panose="020B0604020202020204" pitchFamily="34" charset="0"/>
              <a:buChar char="•"/>
            </a:pPr>
            <a:r>
              <a:rPr lang="en-US" dirty="0"/>
              <a:t>Then, ∆N = F</a:t>
            </a:r>
          </a:p>
          <a:p>
            <a:pPr marL="285750" indent="-285750">
              <a:buFont typeface="Arial" panose="020B0604020202020204" pitchFamily="34" charset="0"/>
              <a:buChar char="•"/>
            </a:pPr>
            <a:r>
              <a:rPr lang="en-US" b="1" dirty="0"/>
              <a:t>Effective radiative forcing:</a:t>
            </a:r>
          </a:p>
          <a:p>
            <a:pPr marL="742950" lvl="1" indent="-285750">
              <a:buFont typeface="Arial,Sans-Serif" panose="020B0604020202020204" pitchFamily="34" charset="0"/>
              <a:buChar char="•"/>
            </a:pPr>
            <a:r>
              <a:rPr lang="en-US" dirty="0"/>
              <a:t>ERF = RF + Adjustments</a:t>
            </a:r>
          </a:p>
          <a:p>
            <a:pPr marL="285750" indent="-285750">
              <a:buFont typeface="Arial" panose="020B0604020202020204" pitchFamily="34" charset="0"/>
              <a:buChar char="•"/>
            </a:pPr>
            <a:r>
              <a:rPr lang="en-US" b="1" dirty="0"/>
              <a:t>RF:</a:t>
            </a:r>
            <a:r>
              <a:rPr lang="en-US" dirty="0"/>
              <a:t> The net top of troposphere radiative imbalance after the fast adjustments in the stratosphere.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14287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20A8-92BF-2014-84BC-1AEC30C59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9C8E4-3295-5F55-D167-C7CAFBCB3CEF}"/>
              </a:ext>
            </a:extLst>
          </p:cNvPr>
          <p:cNvSpPr>
            <a:spLocks noGrp="1"/>
          </p:cNvSpPr>
          <p:nvPr>
            <p:ph type="title"/>
          </p:nvPr>
        </p:nvSpPr>
        <p:spPr>
          <a:xfrm>
            <a:off x="838200" y="557188"/>
            <a:ext cx="10515600" cy="1133499"/>
          </a:xfrm>
        </p:spPr>
        <p:txBody>
          <a:bodyPr>
            <a:normAutofit/>
          </a:bodyPr>
          <a:lstStyle/>
          <a:p>
            <a:pPr algn="ctr"/>
            <a:r>
              <a:rPr lang="en-US"/>
              <a:t>Effective radiative forcing and adjustments</a:t>
            </a:r>
          </a:p>
        </p:txBody>
      </p:sp>
      <p:sp>
        <p:nvSpPr>
          <p:cNvPr id="3" name="Content Placeholder 2">
            <a:extLst>
              <a:ext uri="{FF2B5EF4-FFF2-40B4-BE49-F238E27FC236}">
                <a16:creationId xmlns:a16="http://schemas.microsoft.com/office/drawing/2014/main" id="{A5FAE075-1B0D-428B-1C98-3C18B917A542}"/>
              </a:ext>
            </a:extLst>
          </p:cNvPr>
          <p:cNvSpPr>
            <a:spLocks/>
          </p:cNvSpPr>
          <p:nvPr/>
        </p:nvSpPr>
        <p:spPr>
          <a:xfrm>
            <a:off x="262107" y="1587897"/>
            <a:ext cx="5941830" cy="1594535"/>
          </a:xfrm>
          <a:prstGeom prst="rect">
            <a:avLst/>
          </a:prstGeom>
        </p:spPr>
        <p:txBody>
          <a:bodyPr/>
          <a:lstStyle/>
          <a:p>
            <a:pPr defTabSz="208946">
              <a:spcAft>
                <a:spcPts val="538"/>
              </a:spcAft>
            </a:pPr>
            <a:r>
              <a:rPr lang="en-US" sz="2266" kern="1200">
                <a:solidFill>
                  <a:schemeClr val="tx1"/>
                </a:solidFill>
                <a:latin typeface="+mn-lt"/>
                <a:ea typeface="+mn-ea"/>
                <a:cs typeface="+mn-cs"/>
              </a:rPr>
              <a:t>Effective radiative forcing and adjustments: “</a:t>
            </a:r>
            <a:r>
              <a:rPr lang="en-US" sz="2266" kern="1200">
                <a:solidFill>
                  <a:srgbClr val="555555"/>
                </a:solidFill>
                <a:highlight>
                  <a:srgbClr val="FFFFFF"/>
                </a:highlight>
                <a:latin typeface="Bradley Hand" pitchFamily="2" charset="77"/>
                <a:ea typeface="+mn-ea"/>
                <a:cs typeface="+mn-cs"/>
              </a:rPr>
              <a:t>changes that occur directly due to the forcing, without mediation by the global-mean temperature, as “</a:t>
            </a:r>
            <a:r>
              <a:rPr lang="en-US" sz="2266" b="1" kern="1200">
                <a:solidFill>
                  <a:srgbClr val="B60000"/>
                </a:solidFill>
                <a:highlight>
                  <a:srgbClr val="FFFFFF"/>
                </a:highlight>
                <a:latin typeface="Bradley Hand" pitchFamily="2" charset="77"/>
                <a:ea typeface="+mn-ea"/>
                <a:cs typeface="+mn-cs"/>
              </a:rPr>
              <a:t>adjustments</a:t>
            </a:r>
            <a:r>
              <a:rPr lang="en-US" sz="2266" kern="1200">
                <a:solidFill>
                  <a:srgbClr val="555555"/>
                </a:solidFill>
                <a:highlight>
                  <a:srgbClr val="FFFFFF"/>
                </a:highlight>
                <a:latin typeface="Bradley Hand" pitchFamily="2" charset="77"/>
                <a:ea typeface="+mn-ea"/>
                <a:cs typeface="+mn-cs"/>
              </a:rPr>
              <a:t>” and the accordingly modified top-of-atmosphere radiative imbalance as the “</a:t>
            </a:r>
            <a:r>
              <a:rPr lang="en-US" sz="2266" b="1" kern="1200">
                <a:solidFill>
                  <a:srgbClr val="B60000"/>
                </a:solidFill>
                <a:highlight>
                  <a:srgbClr val="FFFFFF"/>
                </a:highlight>
                <a:latin typeface="Bradley Hand" pitchFamily="2" charset="77"/>
                <a:ea typeface="+mn-ea"/>
                <a:cs typeface="+mn-cs"/>
              </a:rPr>
              <a:t>effective” radiative forcing</a:t>
            </a:r>
            <a:r>
              <a:rPr lang="en-US" sz="2266" kern="1200">
                <a:solidFill>
                  <a:srgbClr val="555555"/>
                </a:solidFill>
                <a:highlight>
                  <a:srgbClr val="FFFFFF"/>
                </a:highlight>
                <a:latin typeface="Times New Roman" panose="02020603050405020304" pitchFamily="18" charset="0"/>
                <a:ea typeface="+mn-ea"/>
                <a:cs typeface="+mn-cs"/>
              </a:rPr>
              <a:t>” </a:t>
            </a:r>
            <a:r>
              <a:rPr lang="en-US" sz="2266" kern="1200">
                <a:solidFill>
                  <a:schemeClr val="tx1"/>
                </a:solidFill>
                <a:latin typeface="+mn-lt"/>
                <a:ea typeface="+mn-ea"/>
                <a:cs typeface="+mn-cs"/>
              </a:rPr>
              <a:t>(e.g., Sherwood et al., 2015)</a:t>
            </a:r>
            <a:endParaRPr lang="en-US" sz="2200" kern="1200">
              <a:solidFill>
                <a:schemeClr val="tx1"/>
              </a:solidFill>
              <a:latin typeface="+mn-lt"/>
              <a:ea typeface="+mn-ea"/>
              <a:cs typeface="+mn-cs"/>
            </a:endParaRPr>
          </a:p>
        </p:txBody>
      </p:sp>
      <p:pic>
        <p:nvPicPr>
          <p:cNvPr id="2050" name="Picture 2" descr="Fig. 2.">
            <a:extLst>
              <a:ext uri="{FF2B5EF4-FFF2-40B4-BE49-F238E27FC236}">
                <a16:creationId xmlns:a16="http://schemas.microsoft.com/office/drawing/2014/main" id="{F8181687-1800-C12F-5C74-572740CED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35" y="4734607"/>
            <a:ext cx="6658578" cy="20813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E592FF-0EF8-ED94-4A88-EE318F3B9543}"/>
              </a:ext>
            </a:extLst>
          </p:cNvPr>
          <p:cNvSpPr txBox="1"/>
          <p:nvPr/>
        </p:nvSpPr>
        <p:spPr>
          <a:xfrm>
            <a:off x="337835" y="4444024"/>
            <a:ext cx="1811847" cy="476166"/>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Heating and cooling and regional circulation</a:t>
            </a:r>
            <a:endParaRPr lang="en-US" sz="1200"/>
          </a:p>
        </p:txBody>
      </p:sp>
      <p:sp>
        <p:nvSpPr>
          <p:cNvPr id="5" name="TextBox 4">
            <a:extLst>
              <a:ext uri="{FF2B5EF4-FFF2-40B4-BE49-F238E27FC236}">
                <a16:creationId xmlns:a16="http://schemas.microsoft.com/office/drawing/2014/main" id="{D92F9B50-EF42-4344-422C-750CECE96BBE}"/>
              </a:ext>
            </a:extLst>
          </p:cNvPr>
          <p:cNvSpPr txBox="1"/>
          <p:nvPr/>
        </p:nvSpPr>
        <p:spPr>
          <a:xfrm>
            <a:off x="2211590" y="4563948"/>
            <a:ext cx="1619664" cy="476166"/>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Vertical adjustments of T, Q, clouds</a:t>
            </a:r>
            <a:endParaRPr lang="en-US" sz="1200"/>
          </a:p>
        </p:txBody>
      </p:sp>
      <p:sp>
        <p:nvSpPr>
          <p:cNvPr id="6" name="TextBox 5">
            <a:extLst>
              <a:ext uri="{FF2B5EF4-FFF2-40B4-BE49-F238E27FC236}">
                <a16:creationId xmlns:a16="http://schemas.microsoft.com/office/drawing/2014/main" id="{D816BC16-D9B4-1621-7BC2-28905B666448}"/>
              </a:ext>
            </a:extLst>
          </p:cNvPr>
          <p:cNvSpPr txBox="1"/>
          <p:nvPr/>
        </p:nvSpPr>
        <p:spPr>
          <a:xfrm>
            <a:off x="4450054" y="4802031"/>
            <a:ext cx="1811847" cy="472694"/>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Differing changes between land and sea</a:t>
            </a:r>
            <a:endParaRPr lang="en-US" sz="1200"/>
          </a:p>
        </p:txBody>
      </p:sp>
      <p:sp>
        <p:nvSpPr>
          <p:cNvPr id="7" name="TextBox 6">
            <a:extLst>
              <a:ext uri="{FF2B5EF4-FFF2-40B4-BE49-F238E27FC236}">
                <a16:creationId xmlns:a16="http://schemas.microsoft.com/office/drawing/2014/main" id="{5025D3EF-96FA-5119-4851-1390705DB93D}"/>
              </a:ext>
            </a:extLst>
          </p:cNvPr>
          <p:cNvSpPr txBox="1"/>
          <p:nvPr/>
        </p:nvSpPr>
        <p:spPr>
          <a:xfrm>
            <a:off x="6094475" y="4692607"/>
            <a:ext cx="1106075" cy="1020979"/>
          </a:xfrm>
          <a:prstGeom prst="rect">
            <a:avLst/>
          </a:prstGeom>
          <a:noFill/>
        </p:spPr>
        <p:txBody>
          <a:bodyPr wrap="square" rtlCol="0">
            <a:spAutoFit/>
          </a:bodyPr>
          <a:lstStyle/>
          <a:p>
            <a:pPr defTabSz="208946">
              <a:spcAft>
                <a:spcPts val="538"/>
              </a:spcAft>
            </a:pPr>
            <a:r>
              <a:rPr lang="en-US" sz="1236" kern="1200">
                <a:solidFill>
                  <a:schemeClr val="tx1"/>
                </a:solidFill>
                <a:latin typeface="+mn-lt"/>
                <a:ea typeface="+mn-ea"/>
                <a:cs typeface="+mn-cs"/>
              </a:rPr>
              <a:t>Biophysical adjustments</a:t>
            </a:r>
          </a:p>
          <a:p>
            <a:pPr defTabSz="208946">
              <a:spcAft>
                <a:spcPts val="538"/>
              </a:spcAft>
            </a:pPr>
            <a:endParaRPr lang="en-US" sz="823" kern="1200">
              <a:solidFill>
                <a:schemeClr val="tx1"/>
              </a:solidFill>
              <a:latin typeface="+mn-lt"/>
              <a:ea typeface="+mn-ea"/>
              <a:cs typeface="+mn-cs"/>
            </a:endParaRPr>
          </a:p>
          <a:p>
            <a:pPr defTabSz="202860">
              <a:spcAft>
                <a:spcPts val="522"/>
              </a:spcAft>
            </a:pPr>
            <a:endParaRPr lang="en-US"/>
          </a:p>
        </p:txBody>
      </p:sp>
      <p:sp>
        <p:nvSpPr>
          <p:cNvPr id="9" name="TextBox 8">
            <a:extLst>
              <a:ext uri="{FF2B5EF4-FFF2-40B4-BE49-F238E27FC236}">
                <a16:creationId xmlns:a16="http://schemas.microsoft.com/office/drawing/2014/main" id="{C89CA178-8DC4-EFCD-C964-8302E5680C6E}"/>
              </a:ext>
            </a:extLst>
          </p:cNvPr>
          <p:cNvSpPr txBox="1"/>
          <p:nvPr/>
        </p:nvSpPr>
        <p:spPr>
          <a:xfrm>
            <a:off x="6808013" y="1830285"/>
            <a:ext cx="4545787"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dirty="0"/>
              <a:t>Forcing-Feedback framework:</a:t>
            </a:r>
          </a:p>
          <a:p>
            <a:pPr lvl="1" algn="ctr"/>
            <a:r>
              <a:rPr lang="en-US" sz="3000" dirty="0"/>
              <a:t>∆N = F + </a:t>
            </a:r>
            <a:r>
              <a:rPr lang="el-GR" sz="3000" dirty="0"/>
              <a:t>λ</a:t>
            </a:r>
            <a:r>
              <a:rPr lang="en-US" sz="3000" dirty="0"/>
              <a:t>  *∆Ts</a:t>
            </a:r>
          </a:p>
          <a:p>
            <a:pPr marL="742950" lvl="1" indent="-285750" algn="just">
              <a:buFont typeface="Arial" panose="020B0604020202020204" pitchFamily="34" charset="0"/>
              <a:buChar char="•"/>
            </a:pPr>
            <a:r>
              <a:rPr lang="en-US" dirty="0"/>
              <a:t>If ∆Ts = 0</a:t>
            </a:r>
          </a:p>
          <a:p>
            <a:pPr marL="742950" lvl="1" indent="-285750" algn="just">
              <a:buFont typeface="Arial" panose="020B0604020202020204" pitchFamily="34" charset="0"/>
              <a:buChar char="•"/>
            </a:pPr>
            <a:r>
              <a:rPr lang="en-US" dirty="0"/>
              <a:t>Then, ∆N = F</a:t>
            </a:r>
          </a:p>
          <a:p>
            <a:pPr marL="285750" indent="-285750">
              <a:buFont typeface="Arial" panose="020B0604020202020204" pitchFamily="34" charset="0"/>
              <a:buChar char="•"/>
            </a:pPr>
            <a:r>
              <a:rPr lang="en-US" b="1" dirty="0"/>
              <a:t>Effective radiative forcing:</a:t>
            </a:r>
          </a:p>
          <a:p>
            <a:pPr marL="742950" lvl="1" indent="-285750">
              <a:buFont typeface="Arial,Sans-Serif" panose="020B0604020202020204" pitchFamily="34" charset="0"/>
              <a:buChar char="•"/>
            </a:pPr>
            <a:r>
              <a:rPr lang="en-US" dirty="0"/>
              <a:t>ERF = RF + Adjustments</a:t>
            </a:r>
          </a:p>
          <a:p>
            <a:pPr marL="285750" indent="-285750">
              <a:buFont typeface="Arial,Sans-Serif" panose="020B0604020202020204" pitchFamily="34" charset="0"/>
              <a:buChar char="•"/>
            </a:pPr>
            <a:r>
              <a:rPr lang="en-US" b="1" dirty="0"/>
              <a:t>Adjustments:</a:t>
            </a:r>
            <a:endParaRPr lang="en-US" dirty="0"/>
          </a:p>
          <a:p>
            <a:pPr marL="742950" lvl="1" indent="-285750">
              <a:buFont typeface="Arial,Sans-Serif" panose="020B0604020202020204" pitchFamily="34" charset="0"/>
              <a:buChar char="•"/>
            </a:pPr>
            <a:r>
              <a:rPr lang="en-US" dirty="0"/>
              <a:t>A</a:t>
            </a:r>
            <a:r>
              <a:rPr lang="en-US" sz="2000" baseline="-25000" dirty="0"/>
              <a:t>x</a:t>
            </a:r>
            <a:r>
              <a:rPr lang="en-US" sz="2000" dirty="0"/>
              <a:t> </a:t>
            </a:r>
            <a:r>
              <a:rPr lang="en-US" dirty="0"/>
              <a:t>= K</a:t>
            </a:r>
            <a:r>
              <a:rPr lang="en-US" sz="2000" baseline="-25000" dirty="0"/>
              <a:t>x</a:t>
            </a:r>
            <a:r>
              <a:rPr lang="en-US" dirty="0"/>
              <a:t> ∆X</a:t>
            </a:r>
          </a:p>
          <a:p>
            <a:pPr marL="742950" lvl="1" indent="-285750">
              <a:buFont typeface="Arial,Sans-Serif" panose="020B0604020202020204" pitchFamily="34" charset="0"/>
              <a:buChar char="•"/>
            </a:pPr>
            <a:r>
              <a:rPr lang="en-US" b="1" dirty="0"/>
              <a:t>K</a:t>
            </a:r>
            <a:r>
              <a:rPr lang="en-US" sz="2000" b="1" baseline="-25000" dirty="0"/>
              <a:t>x</a:t>
            </a:r>
            <a:r>
              <a:rPr lang="en-US" b="1" dirty="0"/>
              <a:t>:</a:t>
            </a:r>
            <a:r>
              <a:rPr lang="en-US" dirty="0"/>
              <a:t> Radiative kernel coefficient – sensitivity of TOA radiative fluxes to perturbations of Ta, q, </a:t>
            </a:r>
            <a:r>
              <a:rPr lang="el-GR" dirty="0"/>
              <a:t>α</a:t>
            </a:r>
            <a:r>
              <a:rPr lang="en-US" dirty="0"/>
              <a:t>, clouds</a:t>
            </a:r>
          </a:p>
          <a:p>
            <a:pPr marL="742950" lvl="1" indent="-285750">
              <a:buFont typeface="Arial,Sans-Serif" panose="020B0604020202020204" pitchFamily="34" charset="0"/>
              <a:buChar char="•"/>
            </a:pPr>
            <a:r>
              <a:rPr lang="en-US" b="1" dirty="0"/>
              <a:t>X:</a:t>
            </a:r>
            <a:r>
              <a:rPr lang="en-US" dirty="0"/>
              <a:t> Represents variables of Ta, q, </a:t>
            </a:r>
            <a:r>
              <a:rPr lang="el-GR" dirty="0"/>
              <a:t>α</a:t>
            </a:r>
            <a:r>
              <a:rPr lang="en-US" dirty="0"/>
              <a:t>, clouds</a:t>
            </a:r>
            <a:r>
              <a:rPr lang="el-GR" dirty="0"/>
              <a:t> (</a:t>
            </a:r>
            <a:r>
              <a:rPr lang="en-US" dirty="0"/>
              <a:t>Pendergrass et al., 2018)</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3595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2424</TotalTime>
  <Words>3177</Words>
  <Application>Microsoft Macintosh PowerPoint</Application>
  <PresentationFormat>Widescreen</PresentationFormat>
  <Paragraphs>460</Paragraphs>
  <Slides>22</Slides>
  <Notes>22</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Aptos Display</vt:lpstr>
      <vt:lpstr>Arial</vt:lpstr>
      <vt:lpstr>Arial,Sans-Serif</vt:lpstr>
      <vt:lpstr>Bradley Hand</vt:lpstr>
      <vt:lpstr>Calibri</vt:lpstr>
      <vt:lpstr>Courier New</vt:lpstr>
      <vt:lpstr>Courier New,monospace</vt:lpstr>
      <vt:lpstr>Times New Roman</vt:lpstr>
      <vt:lpstr>Wingdings</vt:lpstr>
      <vt:lpstr>Office Theme</vt:lpstr>
      <vt:lpstr> Constraining effective radiative forcing and adjustments driving past warm intervals</vt:lpstr>
      <vt:lpstr>About the Mid-Pliocene</vt:lpstr>
      <vt:lpstr>About the Mid-Pliocene</vt:lpstr>
      <vt:lpstr>About the Mid-Pliocene</vt:lpstr>
      <vt:lpstr>Pliocene Model Intercomparison Project</vt:lpstr>
      <vt:lpstr>Pliocene Model Intercomparison Project</vt:lpstr>
      <vt:lpstr>Effective radiative forcing and adjustments</vt:lpstr>
      <vt:lpstr>Effective radiative forcing and adjustments</vt:lpstr>
      <vt:lpstr>Effective radiative forcing and adjustments</vt:lpstr>
      <vt:lpstr>Experiments to diagnose Forcing and Feedbacks</vt:lpstr>
      <vt:lpstr>ERF </vt:lpstr>
      <vt:lpstr>ERF  </vt:lpstr>
      <vt:lpstr>ERF  </vt:lpstr>
      <vt:lpstr>ERF, IRF, and Net Adjustments</vt:lpstr>
      <vt:lpstr>ERF, IRF, and Net Adjustments</vt:lpstr>
      <vt:lpstr>ERF, IRF, and Net Adjustments</vt:lpstr>
      <vt:lpstr>ERF, IRF, and Net Adjustments</vt:lpstr>
      <vt:lpstr>ERF</vt:lpstr>
      <vt:lpstr>Decomposed Adjustments</vt:lpstr>
      <vt:lpstr>Decomposed Adjustments</vt:lpstr>
      <vt:lpstr>Decomposed Adjustments</vt:lpstr>
      <vt:lpstr>Thoughts on the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forcing of mid-Pliocene in three versions of the Community Earth System models</dc:title>
  <dc:creator>Feng, Ran</dc:creator>
  <cp:lastModifiedBy>Kravette, Noah</cp:lastModifiedBy>
  <cp:revision>745</cp:revision>
  <dcterms:created xsi:type="dcterms:W3CDTF">2024-06-11T14:24:36Z</dcterms:created>
  <dcterms:modified xsi:type="dcterms:W3CDTF">2025-05-01T08:23:57Z</dcterms:modified>
</cp:coreProperties>
</file>