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8" r:id="rId2"/>
  </p:sldIdLst>
  <p:sldSz cx="51206400" cy="384048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7B8C8E-848E-9246-23FD-73207D2FCE8A}" name="Christos Maris" initials="CM" userId="bfd00f67bee340c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23"/>
    <p:restoredTop sz="94664"/>
  </p:normalViewPr>
  <p:slideViewPr>
    <p:cSldViewPr snapToGrid="0">
      <p:cViewPr>
        <p:scale>
          <a:sx n="40" d="100"/>
          <a:sy n="40" d="100"/>
        </p:scale>
        <p:origin x="-2154" y="-43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8/10/relationships/authors" Targe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6285233"/>
            <a:ext cx="43525440" cy="13370560"/>
          </a:xfrm>
        </p:spPr>
        <p:txBody>
          <a:bodyPr anchor="b"/>
          <a:lstStyle>
            <a:lvl1pPr algn="ctr">
              <a:defRPr sz="33600"/>
            </a:lvl1pPr>
          </a:lstStyle>
          <a:p>
            <a:r>
              <a:rPr lang="en-US"/>
              <a:t>Click to edit Master title style</a:t>
            </a:r>
            <a:endParaRPr lang="en-US" dirty="0"/>
          </a:p>
        </p:txBody>
      </p:sp>
      <p:sp>
        <p:nvSpPr>
          <p:cNvPr id="3" name="Subtitle 2"/>
          <p:cNvSpPr>
            <a:spLocks noGrp="1"/>
          </p:cNvSpPr>
          <p:nvPr>
            <p:ph type="subTitle" idx="1"/>
          </p:nvPr>
        </p:nvSpPr>
        <p:spPr>
          <a:xfrm>
            <a:off x="6400800" y="20171413"/>
            <a:ext cx="38404800" cy="9272267"/>
          </a:xfrm>
        </p:spPr>
        <p:txBody>
          <a:bodyPr/>
          <a:lstStyle>
            <a:lvl1pPr marL="0" indent="0" algn="ctr">
              <a:buNone/>
              <a:defRPr sz="13440"/>
            </a:lvl1pPr>
            <a:lvl2pPr marL="2560320" indent="0" algn="ctr">
              <a:buNone/>
              <a:defRPr sz="11200"/>
            </a:lvl2pPr>
            <a:lvl3pPr marL="5120640" indent="0" algn="ctr">
              <a:buNone/>
              <a:defRPr sz="10080"/>
            </a:lvl3pPr>
            <a:lvl4pPr marL="7680960" indent="0" algn="ctr">
              <a:buNone/>
              <a:defRPr sz="8960"/>
            </a:lvl4pPr>
            <a:lvl5pPr marL="10241280" indent="0" algn="ctr">
              <a:buNone/>
              <a:defRPr sz="8960"/>
            </a:lvl5pPr>
            <a:lvl6pPr marL="12801600" indent="0" algn="ctr">
              <a:buNone/>
              <a:defRPr sz="8960"/>
            </a:lvl6pPr>
            <a:lvl7pPr marL="15361920" indent="0" algn="ctr">
              <a:buNone/>
              <a:defRPr sz="8960"/>
            </a:lvl7pPr>
            <a:lvl8pPr marL="17922240" indent="0" algn="ctr">
              <a:buNone/>
              <a:defRPr sz="8960"/>
            </a:lvl8pPr>
            <a:lvl9pPr marL="20482560" indent="0" algn="ctr">
              <a:buNone/>
              <a:defRPr sz="8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28FDDA-5753-44A4-B402-A11FA278B845}" type="datetimeFigureOut">
              <a:rPr lang="en-GB" smtClean="0"/>
              <a:t>24/04/2025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FFBBA6-A359-4745-BA34-E0843CD433EB}" type="slidenum">
              <a:rPr lang="en-GB" smtClean="0"/>
              <a:t>‹#›</a:t>
            </a:fld>
            <a:endParaRPr lang="en-GB"/>
          </a:p>
        </p:txBody>
      </p:sp>
    </p:spTree>
    <p:extLst>
      <p:ext uri="{BB962C8B-B14F-4D97-AF65-F5344CB8AC3E}">
        <p14:creationId xmlns:p14="http://schemas.microsoft.com/office/powerpoint/2010/main" val="1011696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28FDDA-5753-44A4-B402-A11FA278B845}" type="datetimeFigureOut">
              <a:rPr lang="en-GB" smtClean="0"/>
              <a:t>24/04/2025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FFBBA6-A359-4745-BA34-E0843CD433EB}" type="slidenum">
              <a:rPr lang="en-GB" smtClean="0"/>
              <a:t>‹#›</a:t>
            </a:fld>
            <a:endParaRPr lang="en-GB"/>
          </a:p>
        </p:txBody>
      </p:sp>
    </p:spTree>
    <p:extLst>
      <p:ext uri="{BB962C8B-B14F-4D97-AF65-F5344CB8AC3E}">
        <p14:creationId xmlns:p14="http://schemas.microsoft.com/office/powerpoint/2010/main" val="2297393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3" y="2044700"/>
            <a:ext cx="1104138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3" y="2044700"/>
            <a:ext cx="32484060" cy="325462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28FDDA-5753-44A4-B402-A11FA278B845}" type="datetimeFigureOut">
              <a:rPr lang="en-GB" smtClean="0"/>
              <a:t>24/04/2025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FFBBA6-A359-4745-BA34-E0843CD433EB}" type="slidenum">
              <a:rPr lang="en-GB" smtClean="0"/>
              <a:t>‹#›</a:t>
            </a:fld>
            <a:endParaRPr lang="en-GB"/>
          </a:p>
        </p:txBody>
      </p:sp>
    </p:spTree>
    <p:extLst>
      <p:ext uri="{BB962C8B-B14F-4D97-AF65-F5344CB8AC3E}">
        <p14:creationId xmlns:p14="http://schemas.microsoft.com/office/powerpoint/2010/main" val="332114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28FDDA-5753-44A4-B402-A11FA278B845}" type="datetimeFigureOut">
              <a:rPr lang="en-GB" smtClean="0"/>
              <a:t>24/04/2025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FFBBA6-A359-4745-BA34-E0843CD433EB}" type="slidenum">
              <a:rPr lang="en-GB" smtClean="0"/>
              <a:t>‹#›</a:t>
            </a:fld>
            <a:endParaRPr lang="en-GB"/>
          </a:p>
        </p:txBody>
      </p:sp>
    </p:spTree>
    <p:extLst>
      <p:ext uri="{BB962C8B-B14F-4D97-AF65-F5344CB8AC3E}">
        <p14:creationId xmlns:p14="http://schemas.microsoft.com/office/powerpoint/2010/main" val="4240214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3" y="9574541"/>
            <a:ext cx="44165520" cy="15975327"/>
          </a:xfrm>
        </p:spPr>
        <p:txBody>
          <a:bodyPr anchor="b"/>
          <a:lstStyle>
            <a:lvl1pPr>
              <a:defRPr sz="33600"/>
            </a:lvl1pPr>
          </a:lstStyle>
          <a:p>
            <a:r>
              <a:rPr lang="en-US"/>
              <a:t>Click to edit Master title style</a:t>
            </a:r>
            <a:endParaRPr lang="en-US" dirty="0"/>
          </a:p>
        </p:txBody>
      </p:sp>
      <p:sp>
        <p:nvSpPr>
          <p:cNvPr id="3" name="Text Placeholder 2"/>
          <p:cNvSpPr>
            <a:spLocks noGrp="1"/>
          </p:cNvSpPr>
          <p:nvPr>
            <p:ph type="body" idx="1"/>
          </p:nvPr>
        </p:nvSpPr>
        <p:spPr>
          <a:xfrm>
            <a:off x="3493773" y="25701001"/>
            <a:ext cx="44165520" cy="8401047"/>
          </a:xfrm>
        </p:spPr>
        <p:txBody>
          <a:bodyPr/>
          <a:lstStyle>
            <a:lvl1pPr marL="0" indent="0">
              <a:buNone/>
              <a:defRPr sz="13440">
                <a:solidFill>
                  <a:schemeClr val="tx1"/>
                </a:solidFill>
              </a:defRPr>
            </a:lvl1pPr>
            <a:lvl2pPr marL="2560320" indent="0">
              <a:buNone/>
              <a:defRPr sz="11200">
                <a:solidFill>
                  <a:schemeClr val="tx1">
                    <a:tint val="75000"/>
                  </a:schemeClr>
                </a:solidFill>
              </a:defRPr>
            </a:lvl2pPr>
            <a:lvl3pPr marL="5120640" indent="0">
              <a:buNone/>
              <a:defRPr sz="10080">
                <a:solidFill>
                  <a:schemeClr val="tx1">
                    <a:tint val="75000"/>
                  </a:schemeClr>
                </a:solidFill>
              </a:defRPr>
            </a:lvl3pPr>
            <a:lvl4pPr marL="7680960" indent="0">
              <a:buNone/>
              <a:defRPr sz="8960">
                <a:solidFill>
                  <a:schemeClr val="tx1">
                    <a:tint val="75000"/>
                  </a:schemeClr>
                </a:solidFill>
              </a:defRPr>
            </a:lvl4pPr>
            <a:lvl5pPr marL="10241280" indent="0">
              <a:buNone/>
              <a:defRPr sz="8960">
                <a:solidFill>
                  <a:schemeClr val="tx1">
                    <a:tint val="75000"/>
                  </a:schemeClr>
                </a:solidFill>
              </a:defRPr>
            </a:lvl5pPr>
            <a:lvl6pPr marL="12801600" indent="0">
              <a:buNone/>
              <a:defRPr sz="8960">
                <a:solidFill>
                  <a:schemeClr val="tx1">
                    <a:tint val="75000"/>
                  </a:schemeClr>
                </a:solidFill>
              </a:defRPr>
            </a:lvl6pPr>
            <a:lvl7pPr marL="15361920" indent="0">
              <a:buNone/>
              <a:defRPr sz="8960">
                <a:solidFill>
                  <a:schemeClr val="tx1">
                    <a:tint val="75000"/>
                  </a:schemeClr>
                </a:solidFill>
              </a:defRPr>
            </a:lvl7pPr>
            <a:lvl8pPr marL="17922240" indent="0">
              <a:buNone/>
              <a:defRPr sz="8960">
                <a:solidFill>
                  <a:schemeClr val="tx1">
                    <a:tint val="75000"/>
                  </a:schemeClr>
                </a:solidFill>
              </a:defRPr>
            </a:lvl8pPr>
            <a:lvl9pPr marL="20482560" indent="0">
              <a:buNone/>
              <a:defRPr sz="8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28FDDA-5753-44A4-B402-A11FA278B845}" type="datetimeFigureOut">
              <a:rPr lang="en-GB" smtClean="0"/>
              <a:t>24/04/2025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FFBBA6-A359-4745-BA34-E0843CD433EB}" type="slidenum">
              <a:rPr lang="en-GB" smtClean="0"/>
              <a:t>‹#›</a:t>
            </a:fld>
            <a:endParaRPr lang="en-GB"/>
          </a:p>
        </p:txBody>
      </p:sp>
    </p:spTree>
    <p:extLst>
      <p:ext uri="{BB962C8B-B14F-4D97-AF65-F5344CB8AC3E}">
        <p14:creationId xmlns:p14="http://schemas.microsoft.com/office/powerpoint/2010/main" val="3104847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10223500"/>
            <a:ext cx="21762720" cy="2436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10223500"/>
            <a:ext cx="21762720" cy="2436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28FDDA-5753-44A4-B402-A11FA278B845}" type="datetimeFigureOut">
              <a:rPr lang="en-GB" smtClean="0"/>
              <a:t>24/04/2025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FFBBA6-A359-4745-BA34-E0843CD433EB}" type="slidenum">
              <a:rPr lang="en-GB" smtClean="0"/>
              <a:t>‹#›</a:t>
            </a:fld>
            <a:endParaRPr lang="en-GB"/>
          </a:p>
        </p:txBody>
      </p:sp>
    </p:spTree>
    <p:extLst>
      <p:ext uri="{BB962C8B-B14F-4D97-AF65-F5344CB8AC3E}">
        <p14:creationId xmlns:p14="http://schemas.microsoft.com/office/powerpoint/2010/main" val="1383252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044708"/>
            <a:ext cx="4416552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5" y="9414513"/>
            <a:ext cx="21662704"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Click to edit Master text styles</a:t>
            </a:r>
          </a:p>
        </p:txBody>
      </p:sp>
      <p:sp>
        <p:nvSpPr>
          <p:cNvPr id="4" name="Content Placeholder 3"/>
          <p:cNvSpPr>
            <a:spLocks noGrp="1"/>
          </p:cNvSpPr>
          <p:nvPr>
            <p:ph sz="half" idx="2"/>
          </p:nvPr>
        </p:nvSpPr>
        <p:spPr>
          <a:xfrm>
            <a:off x="3527115" y="14028420"/>
            <a:ext cx="21662704" cy="20633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3" y="9414513"/>
            <a:ext cx="21769390"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Click to edit Master text styles</a:t>
            </a:r>
          </a:p>
        </p:txBody>
      </p:sp>
      <p:sp>
        <p:nvSpPr>
          <p:cNvPr id="6" name="Content Placeholder 5"/>
          <p:cNvSpPr>
            <a:spLocks noGrp="1"/>
          </p:cNvSpPr>
          <p:nvPr>
            <p:ph sz="quarter" idx="4"/>
          </p:nvPr>
        </p:nvSpPr>
        <p:spPr>
          <a:xfrm>
            <a:off x="25923243" y="14028420"/>
            <a:ext cx="21769390" cy="20633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28FDDA-5753-44A4-B402-A11FA278B845}" type="datetimeFigureOut">
              <a:rPr lang="en-GB" smtClean="0"/>
              <a:t>24/04/2025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FFBBA6-A359-4745-BA34-E0843CD433EB}" type="slidenum">
              <a:rPr lang="en-GB" smtClean="0"/>
              <a:t>‹#›</a:t>
            </a:fld>
            <a:endParaRPr lang="en-GB"/>
          </a:p>
        </p:txBody>
      </p:sp>
    </p:spTree>
    <p:extLst>
      <p:ext uri="{BB962C8B-B14F-4D97-AF65-F5344CB8AC3E}">
        <p14:creationId xmlns:p14="http://schemas.microsoft.com/office/powerpoint/2010/main" val="365458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28FDDA-5753-44A4-B402-A11FA278B845}" type="datetimeFigureOut">
              <a:rPr lang="en-GB" smtClean="0"/>
              <a:t>24/04/2025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FFBBA6-A359-4745-BA34-E0843CD433EB}" type="slidenum">
              <a:rPr lang="en-GB" smtClean="0"/>
              <a:t>‹#›</a:t>
            </a:fld>
            <a:endParaRPr lang="en-GB"/>
          </a:p>
        </p:txBody>
      </p:sp>
    </p:spTree>
    <p:extLst>
      <p:ext uri="{BB962C8B-B14F-4D97-AF65-F5344CB8AC3E}">
        <p14:creationId xmlns:p14="http://schemas.microsoft.com/office/powerpoint/2010/main" val="953009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8FDDA-5753-44A4-B402-A11FA278B845}" type="datetimeFigureOut">
              <a:rPr lang="en-GB" smtClean="0"/>
              <a:t>24/04/2025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FFBBA6-A359-4745-BA34-E0843CD433EB}" type="slidenum">
              <a:rPr lang="en-GB" smtClean="0"/>
              <a:t>‹#›</a:t>
            </a:fld>
            <a:endParaRPr lang="en-GB"/>
          </a:p>
        </p:txBody>
      </p:sp>
    </p:spTree>
    <p:extLst>
      <p:ext uri="{BB962C8B-B14F-4D97-AF65-F5344CB8AC3E}">
        <p14:creationId xmlns:p14="http://schemas.microsoft.com/office/powerpoint/2010/main" val="871778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Content Placeholder 2"/>
          <p:cNvSpPr>
            <a:spLocks noGrp="1"/>
          </p:cNvSpPr>
          <p:nvPr>
            <p:ph idx="1"/>
          </p:nvPr>
        </p:nvSpPr>
        <p:spPr>
          <a:xfrm>
            <a:off x="21769390" y="5529588"/>
            <a:ext cx="25923240" cy="27292300"/>
          </a:xfrm>
        </p:spPr>
        <p:txBody>
          <a:bodyPr/>
          <a:lstStyle>
            <a:lvl1pPr>
              <a:defRPr sz="17920"/>
            </a:lvl1pPr>
            <a:lvl2pPr>
              <a:defRPr sz="15680"/>
            </a:lvl2pPr>
            <a:lvl3pPr>
              <a:defRPr sz="13440"/>
            </a:lvl3pPr>
            <a:lvl4pPr>
              <a:defRPr sz="11200"/>
            </a:lvl4pPr>
            <a:lvl5pPr>
              <a:defRPr sz="11200"/>
            </a:lvl5pPr>
            <a:lvl6pPr>
              <a:defRPr sz="11200"/>
            </a:lvl6pPr>
            <a:lvl7pPr>
              <a:defRPr sz="11200"/>
            </a:lvl7pPr>
            <a:lvl8pPr>
              <a:defRPr sz="11200"/>
            </a:lvl8pPr>
            <a:lvl9pPr>
              <a:defRPr sz="1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Click to edit Master text styles</a:t>
            </a:r>
          </a:p>
        </p:txBody>
      </p:sp>
      <p:sp>
        <p:nvSpPr>
          <p:cNvPr id="5" name="Date Placeholder 4"/>
          <p:cNvSpPr>
            <a:spLocks noGrp="1"/>
          </p:cNvSpPr>
          <p:nvPr>
            <p:ph type="dt" sz="half" idx="10"/>
          </p:nvPr>
        </p:nvSpPr>
        <p:spPr/>
        <p:txBody>
          <a:bodyPr/>
          <a:lstStyle/>
          <a:p>
            <a:fld id="{9B28FDDA-5753-44A4-B402-A11FA278B845}" type="datetimeFigureOut">
              <a:rPr lang="en-GB" smtClean="0"/>
              <a:t>24/04/2025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FFBBA6-A359-4745-BA34-E0843CD433EB}" type="slidenum">
              <a:rPr lang="en-GB" smtClean="0"/>
              <a:t>‹#›</a:t>
            </a:fld>
            <a:endParaRPr lang="en-GB"/>
          </a:p>
        </p:txBody>
      </p:sp>
    </p:spTree>
    <p:extLst>
      <p:ext uri="{BB962C8B-B14F-4D97-AF65-F5344CB8AC3E}">
        <p14:creationId xmlns:p14="http://schemas.microsoft.com/office/powerpoint/2010/main" val="456596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5529588"/>
            <a:ext cx="25923240" cy="27292300"/>
          </a:xfrm>
        </p:spPr>
        <p:txBody>
          <a:bodyPr anchor="t"/>
          <a:lstStyle>
            <a:lvl1pPr marL="0" indent="0">
              <a:buNone/>
              <a:defRPr sz="17920"/>
            </a:lvl1pPr>
            <a:lvl2pPr marL="2560320" indent="0">
              <a:buNone/>
              <a:defRPr sz="15680"/>
            </a:lvl2pPr>
            <a:lvl3pPr marL="5120640" indent="0">
              <a:buNone/>
              <a:defRPr sz="1344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r>
              <a:rPr lang="en-US"/>
              <a:t>Click icon to add picture</a:t>
            </a:r>
            <a:endParaRPr lang="en-US" dirty="0"/>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Click to edit Master text styles</a:t>
            </a:r>
          </a:p>
        </p:txBody>
      </p:sp>
      <p:sp>
        <p:nvSpPr>
          <p:cNvPr id="5" name="Date Placeholder 4"/>
          <p:cNvSpPr>
            <a:spLocks noGrp="1"/>
          </p:cNvSpPr>
          <p:nvPr>
            <p:ph type="dt" sz="half" idx="10"/>
          </p:nvPr>
        </p:nvSpPr>
        <p:spPr/>
        <p:txBody>
          <a:bodyPr/>
          <a:lstStyle/>
          <a:p>
            <a:fld id="{9B28FDDA-5753-44A4-B402-A11FA278B845}" type="datetimeFigureOut">
              <a:rPr lang="en-GB" smtClean="0"/>
              <a:t>24/04/2025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FFBBA6-A359-4745-BA34-E0843CD433EB}" type="slidenum">
              <a:rPr lang="en-GB" smtClean="0"/>
              <a:t>‹#›</a:t>
            </a:fld>
            <a:endParaRPr lang="en-GB"/>
          </a:p>
        </p:txBody>
      </p:sp>
    </p:spTree>
    <p:extLst>
      <p:ext uri="{BB962C8B-B14F-4D97-AF65-F5344CB8AC3E}">
        <p14:creationId xmlns:p14="http://schemas.microsoft.com/office/powerpoint/2010/main" val="3476827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2044708"/>
            <a:ext cx="4416552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10223500"/>
            <a:ext cx="44165520" cy="243674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35595568"/>
            <a:ext cx="11521440" cy="2044700"/>
          </a:xfrm>
          <a:prstGeom prst="rect">
            <a:avLst/>
          </a:prstGeom>
        </p:spPr>
        <p:txBody>
          <a:bodyPr vert="horz" lIns="91440" tIns="45720" rIns="91440" bIns="45720" rtlCol="0" anchor="ctr"/>
          <a:lstStyle>
            <a:lvl1pPr algn="l">
              <a:defRPr sz="6720">
                <a:solidFill>
                  <a:schemeClr val="tx1">
                    <a:tint val="75000"/>
                  </a:schemeClr>
                </a:solidFill>
              </a:defRPr>
            </a:lvl1pPr>
          </a:lstStyle>
          <a:p>
            <a:fld id="{9B28FDDA-5753-44A4-B402-A11FA278B845}" type="datetimeFigureOut">
              <a:rPr lang="en-GB" smtClean="0"/>
              <a:t>24/04/2025</a:t>
            </a:fld>
            <a:endParaRPr lang="en-GB"/>
          </a:p>
        </p:txBody>
      </p:sp>
      <p:sp>
        <p:nvSpPr>
          <p:cNvPr id="5" name="Footer Placeholder 4"/>
          <p:cNvSpPr>
            <a:spLocks noGrp="1"/>
          </p:cNvSpPr>
          <p:nvPr>
            <p:ph type="ftr" sz="quarter" idx="3"/>
          </p:nvPr>
        </p:nvSpPr>
        <p:spPr>
          <a:xfrm>
            <a:off x="16962120" y="35595568"/>
            <a:ext cx="17282160" cy="2044700"/>
          </a:xfrm>
          <a:prstGeom prst="rect">
            <a:avLst/>
          </a:prstGeom>
        </p:spPr>
        <p:txBody>
          <a:bodyPr vert="horz" lIns="91440" tIns="45720" rIns="91440" bIns="45720" rtlCol="0" anchor="ctr"/>
          <a:lstStyle>
            <a:lvl1pPr algn="ctr">
              <a:defRPr sz="672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36164520" y="35595568"/>
            <a:ext cx="11521440" cy="2044700"/>
          </a:xfrm>
          <a:prstGeom prst="rect">
            <a:avLst/>
          </a:prstGeom>
        </p:spPr>
        <p:txBody>
          <a:bodyPr vert="horz" lIns="91440" tIns="45720" rIns="91440" bIns="45720" rtlCol="0" anchor="ctr"/>
          <a:lstStyle>
            <a:lvl1pPr algn="r">
              <a:defRPr sz="6720">
                <a:solidFill>
                  <a:schemeClr val="tx1">
                    <a:tint val="75000"/>
                  </a:schemeClr>
                </a:solidFill>
              </a:defRPr>
            </a:lvl1pPr>
          </a:lstStyle>
          <a:p>
            <a:fld id="{E9FFBBA6-A359-4745-BA34-E0843CD433EB}" type="slidenum">
              <a:rPr lang="en-GB" smtClean="0"/>
              <a:t>‹#›</a:t>
            </a:fld>
            <a:endParaRPr lang="en-GB"/>
          </a:p>
        </p:txBody>
      </p:sp>
    </p:spTree>
    <p:extLst>
      <p:ext uri="{BB962C8B-B14F-4D97-AF65-F5344CB8AC3E}">
        <p14:creationId xmlns:p14="http://schemas.microsoft.com/office/powerpoint/2010/main" val="369699942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p:titleStyle>
    <p:body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p:bodyStyle>
    <p:otherStyle>
      <a:defPPr>
        <a:defRPr lang="en-US"/>
      </a:defPPr>
      <a:lvl1pPr marL="0" algn="l" defTabSz="5120640" rtl="0" eaLnBrk="1" latinLnBrk="0" hangingPunct="1">
        <a:defRPr sz="10080" kern="1200">
          <a:solidFill>
            <a:schemeClr val="tx1"/>
          </a:solidFill>
          <a:latin typeface="+mn-lt"/>
          <a:ea typeface="+mn-ea"/>
          <a:cs typeface="+mn-cs"/>
        </a:defRPr>
      </a:lvl1pPr>
      <a:lvl2pPr marL="2560320" algn="l" defTabSz="5120640" rtl="0" eaLnBrk="1" latinLnBrk="0" hangingPunct="1">
        <a:defRPr sz="10080" kern="1200">
          <a:solidFill>
            <a:schemeClr val="tx1"/>
          </a:solidFill>
          <a:latin typeface="+mn-lt"/>
          <a:ea typeface="+mn-ea"/>
          <a:cs typeface="+mn-cs"/>
        </a:defRPr>
      </a:lvl2pPr>
      <a:lvl3pPr marL="5120640" algn="l" defTabSz="5120640" rtl="0" eaLnBrk="1" latinLnBrk="0" hangingPunct="1">
        <a:defRPr sz="10080" kern="1200">
          <a:solidFill>
            <a:schemeClr val="tx1"/>
          </a:solidFill>
          <a:latin typeface="+mn-lt"/>
          <a:ea typeface="+mn-ea"/>
          <a:cs typeface="+mn-cs"/>
        </a:defRPr>
      </a:lvl3pPr>
      <a:lvl4pPr marL="7680960" algn="l" defTabSz="5120640" rtl="0" eaLnBrk="1" latinLnBrk="0" hangingPunct="1">
        <a:defRPr sz="10080" kern="1200">
          <a:solidFill>
            <a:schemeClr val="tx1"/>
          </a:solidFill>
          <a:latin typeface="+mn-lt"/>
          <a:ea typeface="+mn-ea"/>
          <a:cs typeface="+mn-cs"/>
        </a:defRPr>
      </a:lvl4pPr>
      <a:lvl5pPr marL="10241280" algn="l" defTabSz="5120640" rtl="0" eaLnBrk="1" latinLnBrk="0" hangingPunct="1">
        <a:defRPr sz="10080" kern="1200">
          <a:solidFill>
            <a:schemeClr val="tx1"/>
          </a:solidFill>
          <a:latin typeface="+mn-lt"/>
          <a:ea typeface="+mn-ea"/>
          <a:cs typeface="+mn-cs"/>
        </a:defRPr>
      </a:lvl5pPr>
      <a:lvl6pPr marL="12801600" algn="l" defTabSz="5120640" rtl="0" eaLnBrk="1" latinLnBrk="0" hangingPunct="1">
        <a:defRPr sz="10080" kern="1200">
          <a:solidFill>
            <a:schemeClr val="tx1"/>
          </a:solidFill>
          <a:latin typeface="+mn-lt"/>
          <a:ea typeface="+mn-ea"/>
          <a:cs typeface="+mn-cs"/>
        </a:defRPr>
      </a:lvl6pPr>
      <a:lvl7pPr marL="15361920" algn="l" defTabSz="5120640" rtl="0" eaLnBrk="1" latinLnBrk="0" hangingPunct="1">
        <a:defRPr sz="10080" kern="1200">
          <a:solidFill>
            <a:schemeClr val="tx1"/>
          </a:solidFill>
          <a:latin typeface="+mn-lt"/>
          <a:ea typeface="+mn-ea"/>
          <a:cs typeface="+mn-cs"/>
        </a:defRPr>
      </a:lvl7pPr>
      <a:lvl8pPr marL="17922240" algn="l" defTabSz="5120640" rtl="0" eaLnBrk="1" latinLnBrk="0" hangingPunct="1">
        <a:defRPr sz="10080" kern="1200">
          <a:solidFill>
            <a:schemeClr val="tx1"/>
          </a:solidFill>
          <a:latin typeface="+mn-lt"/>
          <a:ea typeface="+mn-ea"/>
          <a:cs typeface="+mn-cs"/>
        </a:defRPr>
      </a:lvl8pPr>
      <a:lvl9pPr marL="20482560" algn="l" defTabSz="5120640" rtl="0" eaLnBrk="1" latinLnBrk="0" hangingPunct="1">
        <a:defRPr sz="10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21" Type="http://schemas.openxmlformats.org/officeDocument/2006/relationships/image" Target="../media/image19.png"/><Relationship Id="rId34" Type="http://schemas.openxmlformats.org/officeDocument/2006/relationships/image" Target="../media/image32.png"/><Relationship Id="rId7" Type="http://schemas.openxmlformats.org/officeDocument/2006/relationships/hyperlink" Target="mailto:i.fountoulakis@noa.gr" TargetMode="External"/><Relationship Id="rId12" Type="http://schemas.openxmlformats.org/officeDocument/2006/relationships/image" Target="../media/image10.gif"/><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jpg"/><Relationship Id="rId38" Type="http://schemas.openxmlformats.org/officeDocument/2006/relationships/image" Target="../media/image36.tif"/><Relationship Id="rId2" Type="http://schemas.openxmlformats.org/officeDocument/2006/relationships/image" Target="../media/image1.jpg"/><Relationship Id="rId16" Type="http://schemas.openxmlformats.org/officeDocument/2006/relationships/image" Target="../media/image14.jpe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tif"/><Relationship Id="rId5" Type="http://schemas.openxmlformats.org/officeDocument/2006/relationships/image" Target="../media/image4.jpe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jp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jpeg"/><Relationship Id="rId30" Type="http://schemas.openxmlformats.org/officeDocument/2006/relationships/image" Target="../media/image28.png"/><Relationship Id="rId35" Type="http://schemas.openxmlformats.org/officeDocument/2006/relationships/image" Target="../media/image33.jpeg"/><Relationship Id="rId8" Type="http://schemas.openxmlformats.org/officeDocument/2006/relationships/image" Target="../media/image6.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Εικόνα 15">
            <a:extLst>
              <a:ext uri="{FF2B5EF4-FFF2-40B4-BE49-F238E27FC236}">
                <a16:creationId xmlns:a16="http://schemas.microsoft.com/office/drawing/2014/main" id="{28504DC7-0CCD-7715-A404-821229B635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8438" y="35524281"/>
            <a:ext cx="2656586" cy="2609626"/>
          </a:xfrm>
          <a:prstGeom prst="rect">
            <a:avLst/>
          </a:prstGeom>
        </p:spPr>
      </p:pic>
      <p:sp>
        <p:nvSpPr>
          <p:cNvPr id="1084" name="Rectangle 1083">
            <a:extLst>
              <a:ext uri="{FF2B5EF4-FFF2-40B4-BE49-F238E27FC236}">
                <a16:creationId xmlns:a16="http://schemas.microsoft.com/office/drawing/2014/main" id="{9339301C-083E-1CE7-078D-D9F6CB7FAA79}"/>
              </a:ext>
            </a:extLst>
          </p:cNvPr>
          <p:cNvSpPr/>
          <p:nvPr/>
        </p:nvSpPr>
        <p:spPr>
          <a:xfrm>
            <a:off x="1218744" y="34830658"/>
            <a:ext cx="31168587" cy="3390093"/>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3000" dirty="0"/>
          </a:p>
        </p:txBody>
      </p:sp>
      <p:sp>
        <p:nvSpPr>
          <p:cNvPr id="1076" name="TextBox 1075">
            <a:extLst>
              <a:ext uri="{FF2B5EF4-FFF2-40B4-BE49-F238E27FC236}">
                <a16:creationId xmlns:a16="http://schemas.microsoft.com/office/drawing/2014/main" id="{AC708DA2-771B-1AB3-C549-43D48B9FB259}"/>
              </a:ext>
            </a:extLst>
          </p:cNvPr>
          <p:cNvSpPr txBox="1"/>
          <p:nvPr/>
        </p:nvSpPr>
        <p:spPr>
          <a:xfrm>
            <a:off x="32653705" y="35350480"/>
            <a:ext cx="13497913" cy="2769989"/>
          </a:xfrm>
          <a:prstGeom prst="rect">
            <a:avLst/>
          </a:prstGeom>
          <a:noFill/>
        </p:spPr>
        <p:txBody>
          <a:bodyPr wrap="square">
            <a:spAutoFit/>
          </a:bodyPr>
          <a:lstStyle/>
          <a:p>
            <a:r>
              <a:rPr lang="en-US" sz="3000" b="1" dirty="0">
                <a:latin typeface="Times New Roman" panose="02020603050405020304" pitchFamily="18" charset="0"/>
                <a:cs typeface="Times New Roman" panose="02020603050405020304" pitchFamily="18" charset="0"/>
              </a:rPr>
              <a:t>Acknowledgments</a:t>
            </a:r>
          </a:p>
          <a:p>
            <a:pPr algn="just"/>
            <a:r>
              <a:rPr lang="en-US" sz="2400" dirty="0">
                <a:latin typeface="Times New Roman" panose="02020603050405020304" pitchFamily="18" charset="0"/>
                <a:cs typeface="Times New Roman" panose="02020603050405020304" pitchFamily="18" charset="0"/>
              </a:rPr>
              <a:t>The project is implemented with the support of donations from the following foundations: ATHINA I. MARTINOU FOUNDATION, A. G. LEVENTIS FOUNDATION, JOHN S. LATSIS PUBLIC BENEFIT FOUNDATION, CAPTAIN VASSILIS &amp; CARMEN CONSTANTAKOPOULOS FOUNDATION, ATHANASIOS C. LASKARIDIS CHARITABLE FOUNDATION, and MARIANNA V. VARDINOYANNIS FOUNDATION, within the framework of the 'Climate Change and Environment' actions of the Initiative 21.</a:t>
            </a:r>
          </a:p>
        </p:txBody>
      </p:sp>
      <p:pic>
        <p:nvPicPr>
          <p:cNvPr id="4" name="Picture 3">
            <a:extLst>
              <a:ext uri="{FF2B5EF4-FFF2-40B4-BE49-F238E27FC236}">
                <a16:creationId xmlns:a16="http://schemas.microsoft.com/office/drawing/2014/main" id="{7E65CA5B-F846-E598-CDF2-D8F939E2777A}"/>
              </a:ext>
            </a:extLst>
          </p:cNvPr>
          <p:cNvPicPr>
            <a:picLocks noChangeAspect="1"/>
          </p:cNvPicPr>
          <p:nvPr/>
        </p:nvPicPr>
        <p:blipFill>
          <a:blip r:embed="rId3"/>
          <a:stretch>
            <a:fillRect/>
          </a:stretch>
        </p:blipFill>
        <p:spPr>
          <a:xfrm>
            <a:off x="45455305" y="44350"/>
            <a:ext cx="5293894" cy="1927271"/>
          </a:xfrm>
          <a:prstGeom prst="rect">
            <a:avLst/>
          </a:prstGeom>
        </p:spPr>
      </p:pic>
      <p:pic>
        <p:nvPicPr>
          <p:cNvPr id="6" name="Picture 6" descr="National Observatory of Athens - Wikipedia">
            <a:extLst>
              <a:ext uri="{FF2B5EF4-FFF2-40B4-BE49-F238E27FC236}">
                <a16:creationId xmlns:a16="http://schemas.microsoft.com/office/drawing/2014/main" id="{24EF44FD-AF58-F269-73CC-A7D703B586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3443" y="102089"/>
            <a:ext cx="1511782" cy="15357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RCRF Congress Athens">
            <a:extLst>
              <a:ext uri="{FF2B5EF4-FFF2-40B4-BE49-F238E27FC236}">
                <a16:creationId xmlns:a16="http://schemas.microsoft.com/office/drawing/2014/main" id="{5B930B61-E14C-EBE0-7668-555439F44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11047" y="40221"/>
            <a:ext cx="4111929" cy="16594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D48B647-76BA-2B29-3BBE-E243A8A85C31}"/>
              </a:ext>
            </a:extLst>
          </p:cNvPr>
          <p:cNvPicPr>
            <a:picLocks noChangeAspect="1"/>
          </p:cNvPicPr>
          <p:nvPr/>
        </p:nvPicPr>
        <p:blipFill>
          <a:blip r:embed="rId6"/>
          <a:stretch>
            <a:fillRect/>
          </a:stretch>
        </p:blipFill>
        <p:spPr>
          <a:xfrm>
            <a:off x="445306" y="28336"/>
            <a:ext cx="4111929" cy="2353629"/>
          </a:xfrm>
          <a:prstGeom prst="rect">
            <a:avLst/>
          </a:prstGeom>
        </p:spPr>
      </p:pic>
      <p:sp>
        <p:nvSpPr>
          <p:cNvPr id="2" name="Title 1">
            <a:extLst>
              <a:ext uri="{FF2B5EF4-FFF2-40B4-BE49-F238E27FC236}">
                <a16:creationId xmlns:a16="http://schemas.microsoft.com/office/drawing/2014/main" id="{EAC1212D-3A76-AE65-DA65-8EB214D38C81}"/>
              </a:ext>
            </a:extLst>
          </p:cNvPr>
          <p:cNvSpPr>
            <a:spLocks noGrp="1"/>
          </p:cNvSpPr>
          <p:nvPr>
            <p:ph type="title"/>
          </p:nvPr>
        </p:nvSpPr>
        <p:spPr>
          <a:xfrm>
            <a:off x="1130968" y="1288719"/>
            <a:ext cx="48944464" cy="3801979"/>
          </a:xfrm>
        </p:spPr>
        <p:txBody>
          <a:bodyPr>
            <a:noAutofit/>
          </a:bodyPr>
          <a:lstStyle/>
          <a:p>
            <a:pPr algn="ctr"/>
            <a:r>
              <a:rPr lang="en-US" sz="9600" b="1" dirty="0">
                <a:latin typeface="Times New Roman" panose="02020603050405020304" pitchFamily="18" charset="0"/>
                <a:cs typeface="Times New Roman" panose="02020603050405020304" pitchFamily="18" charset="0"/>
              </a:rPr>
              <a:t>Protecting Natural Heritage from Climate Change Impacts: The establishment of an emblematic transdisciplinary monitoring facility in Delos, Greece</a:t>
            </a:r>
          </a:p>
        </p:txBody>
      </p:sp>
      <p:sp>
        <p:nvSpPr>
          <p:cNvPr id="22" name="Content Placeholder 2">
            <a:extLst>
              <a:ext uri="{FF2B5EF4-FFF2-40B4-BE49-F238E27FC236}">
                <a16:creationId xmlns:a16="http://schemas.microsoft.com/office/drawing/2014/main" id="{9F2371EE-C751-855D-616B-70E18B658C79}"/>
              </a:ext>
            </a:extLst>
          </p:cNvPr>
          <p:cNvSpPr>
            <a:spLocks noGrp="1"/>
          </p:cNvSpPr>
          <p:nvPr>
            <p:ph idx="1"/>
          </p:nvPr>
        </p:nvSpPr>
        <p:spPr>
          <a:xfrm>
            <a:off x="1243236" y="10458394"/>
            <a:ext cx="48206528" cy="1589275"/>
          </a:xfrm>
        </p:spPr>
        <p:txBody>
          <a:bodyPr>
            <a:normAutofit/>
          </a:bodyPr>
          <a:lstStyle/>
          <a:p>
            <a:pPr marL="0" indent="0">
              <a:buNone/>
            </a:pPr>
            <a:r>
              <a:rPr lang="en-GB" sz="6600" b="1" dirty="0">
                <a:latin typeface="Times New Roman" panose="02020603050405020304" pitchFamily="18" charset="0"/>
                <a:cs typeface="Times New Roman" panose="02020603050405020304" pitchFamily="18" charset="0"/>
              </a:rPr>
              <a:t>Introduction</a:t>
            </a:r>
            <a:endParaRPr lang="en-GB" sz="9667"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3A70C08-75F7-A820-8EB4-5E4A589431DE}"/>
              </a:ext>
            </a:extLst>
          </p:cNvPr>
          <p:cNvSpPr txBox="1"/>
          <p:nvPr/>
        </p:nvSpPr>
        <p:spPr>
          <a:xfrm>
            <a:off x="1130968" y="4911257"/>
            <a:ext cx="48944464" cy="4068037"/>
          </a:xfrm>
          <a:prstGeom prst="rect">
            <a:avLst/>
          </a:prstGeom>
          <a:noFill/>
        </p:spPr>
        <p:txBody>
          <a:bodyPr wrap="square">
            <a:spAutoFit/>
          </a:bodyPr>
          <a:lstStyle/>
          <a:p>
            <a:pPr algn="just">
              <a:lnSpc>
                <a:spcPct val="115000"/>
              </a:lnSpc>
              <a:spcAft>
                <a:spcPts val="1333"/>
              </a:spcAft>
            </a:pP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Ilias Fountoulakis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1</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Nikolaos Melis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2</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Stavros Solomos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1</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John Kapsomenakis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1</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Anastasia Poupkou</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1</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Nikolaos Kalligeris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2</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Christos Maris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3,4</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Demetrios Athanasoulis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3</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Konstantinos Boukouras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2</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Kostas Douvis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1</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Charikleia Gkarlaouni</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2</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Antonios Gkikas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1</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Pavlos Kalabokas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1</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Konstantinos Lentas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2</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a:t>
            </a:r>
            <a:r>
              <a:rPr lang="en-US" sz="4400" b="1" kern="100" dirty="0" err="1">
                <a:latin typeface="Times New Roman" panose="02020603050405020304" pitchFamily="18" charset="0"/>
                <a:ea typeface="Malgun Gothic" panose="020B0503020000020004" pitchFamily="34" charset="-127"/>
                <a:cs typeface="Times New Roman" panose="02020603050405020304" pitchFamily="18" charset="0"/>
              </a:rPr>
              <a:t>Efstrateios</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Liadopoulos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2</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Nikolaos Papadimitriou</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1</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Christos Spyrou</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1</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Theodora Stavraka</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1</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Costas Synolakis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5,6</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Themistoklis Vakoulis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3</a:t>
            </a:r>
            <a:r>
              <a:rPr lang="en-US" sz="4400" b="1" kern="100" dirty="0">
                <a:latin typeface="Times New Roman" panose="02020603050405020304" pitchFamily="18" charset="0"/>
                <a:ea typeface="Malgun Gothic" panose="020B0503020000020004" pitchFamily="34" charset="-127"/>
                <a:cs typeface="Times New Roman" panose="02020603050405020304" pitchFamily="18" charset="0"/>
              </a:rPr>
              <a:t>, and Christos S. Zerefos</a:t>
            </a:r>
            <a:r>
              <a:rPr lang="en-US" sz="4400" b="1" kern="100" baseline="30000" dirty="0">
                <a:latin typeface="Times New Roman" panose="02020603050405020304" pitchFamily="18" charset="0"/>
                <a:ea typeface="Malgun Gothic" panose="020B0503020000020004" pitchFamily="34" charset="-127"/>
                <a:cs typeface="Times New Roman" panose="02020603050405020304" pitchFamily="18" charset="0"/>
              </a:rPr>
              <a:t>1,7,8,9</a:t>
            </a:r>
            <a:endParaRPr lang="en-US" sz="4400" b="1" kern="100" dirty="0">
              <a:latin typeface="Times New Roman" panose="02020603050405020304" pitchFamily="18" charset="0"/>
              <a:ea typeface="Malgun Gothic" panose="020B0503020000020004" pitchFamily="34" charset="-127"/>
              <a:cs typeface="Times New Roman" panose="02020603050405020304" pitchFamily="18" charset="0"/>
            </a:endParaRPr>
          </a:p>
          <a:p>
            <a:pPr marL="0" marR="0">
              <a:lnSpc>
                <a:spcPct val="115000"/>
              </a:lnSpc>
              <a:spcAft>
                <a:spcPts val="800"/>
              </a:spcAft>
              <a:buNone/>
            </a:pPr>
            <a:r>
              <a:rPr lang="en-US" sz="2400" kern="100" baseline="30000" dirty="0">
                <a:effectLst/>
                <a:latin typeface="Times New Roman" panose="02020603050405020304" pitchFamily="18" charset="0"/>
                <a:ea typeface="Malgun Gothic" panose="020B0503020000020004" pitchFamily="34" charset="-127"/>
                <a:cs typeface="Times New Roman" panose="02020603050405020304" pitchFamily="18" charset="0"/>
              </a:rPr>
              <a:t>1</a:t>
            </a:r>
            <a:r>
              <a:rPr lang="en-US" sz="2400" kern="100" dirty="0">
                <a:effectLst/>
                <a:latin typeface="Times New Roman" panose="02020603050405020304" pitchFamily="18" charset="0"/>
                <a:ea typeface="Malgun Gothic" panose="020B0503020000020004" pitchFamily="34" charset="-127"/>
                <a:cs typeface="Times New Roman" panose="02020603050405020304" pitchFamily="18" charset="0"/>
              </a:rPr>
              <a:t>Research Centre for Atmospheric Physics and Climatology, Academy of Athens, Greece</a:t>
            </a:r>
            <a:r>
              <a:rPr lang="el-GR" sz="2400" kern="100" dirty="0">
                <a:latin typeface="Times New Roman" panose="02020603050405020304" pitchFamily="18" charset="0"/>
                <a:ea typeface="Malgun Gothic" panose="020B0503020000020004" pitchFamily="34" charset="-127"/>
                <a:cs typeface="Times New Roman" panose="02020603050405020304" pitchFamily="18" charset="0"/>
              </a:rPr>
              <a:t>; </a:t>
            </a:r>
            <a:r>
              <a:rPr lang="en-US" sz="2400" kern="100" baseline="30000" dirty="0">
                <a:effectLst/>
                <a:latin typeface="Times New Roman" panose="02020603050405020304" pitchFamily="18" charset="0"/>
                <a:ea typeface="Malgun Gothic" panose="020B0503020000020004" pitchFamily="34" charset="-127"/>
                <a:cs typeface="Times New Roman" panose="02020603050405020304" pitchFamily="18" charset="0"/>
              </a:rPr>
              <a:t>2</a:t>
            </a:r>
            <a:r>
              <a:rPr lang="en-US" sz="2400" kern="100" dirty="0">
                <a:effectLst/>
                <a:latin typeface="Times New Roman" panose="02020603050405020304" pitchFamily="18" charset="0"/>
                <a:ea typeface="Malgun Gothic" panose="020B0503020000020004" pitchFamily="34" charset="-127"/>
                <a:cs typeface="Times New Roman" panose="02020603050405020304" pitchFamily="18" charset="0"/>
              </a:rPr>
              <a:t>Institute of Geodynamics, National Observatory of Athens, Greece</a:t>
            </a:r>
            <a:r>
              <a:rPr lang="el-GR" sz="2400" kern="1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2400" kern="100" baseline="30000" dirty="0">
                <a:effectLst/>
                <a:latin typeface="Times New Roman" panose="02020603050405020304" pitchFamily="18" charset="0"/>
                <a:ea typeface="Malgun Gothic" panose="020B0503020000020004" pitchFamily="34" charset="-127"/>
                <a:cs typeface="Times New Roman" panose="02020603050405020304" pitchFamily="18" charset="0"/>
              </a:rPr>
              <a:t>3</a:t>
            </a:r>
            <a:r>
              <a:rPr lang="en-US" sz="2400" kern="100" dirty="0">
                <a:effectLst/>
                <a:latin typeface="Times New Roman" panose="02020603050405020304" pitchFamily="18" charset="0"/>
                <a:ea typeface="Malgun Gothic" panose="020B0503020000020004" pitchFamily="34" charset="-127"/>
                <a:cs typeface="Times New Roman" panose="02020603050405020304" pitchFamily="18" charset="0"/>
              </a:rPr>
              <a:t>Ephorate of Antiquities of the Cyclades, Ministry of Culture, Greece</a:t>
            </a:r>
            <a:r>
              <a:rPr lang="el-GR" sz="2400" kern="1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2400" kern="100" baseline="30000" dirty="0">
                <a:effectLst/>
                <a:latin typeface="Times New Roman" panose="02020603050405020304" pitchFamily="18" charset="0"/>
                <a:ea typeface="Malgun Gothic" panose="020B0503020000020004" pitchFamily="34" charset="-127"/>
                <a:cs typeface="Times New Roman" panose="02020603050405020304" pitchFamily="18" charset="0"/>
              </a:rPr>
              <a:t>4</a:t>
            </a:r>
            <a:r>
              <a:rPr lang="en-US" sz="2400" kern="100" dirty="0">
                <a:effectLst/>
                <a:latin typeface="Times New Roman" panose="02020603050405020304" pitchFamily="18" charset="0"/>
                <a:ea typeface="Malgun Gothic" panose="020B0503020000020004" pitchFamily="34" charset="-127"/>
                <a:cs typeface="Times New Roman" panose="02020603050405020304" pitchFamily="18" charset="0"/>
              </a:rPr>
              <a:t>University of West Attica, Attica, Greece</a:t>
            </a:r>
            <a:r>
              <a:rPr lang="el-GR" sz="2400" kern="1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2400" kern="100" baseline="30000" dirty="0">
                <a:effectLst/>
                <a:latin typeface="Times New Roman" panose="02020603050405020304" pitchFamily="18" charset="0"/>
                <a:ea typeface="Malgun Gothic" panose="020B0503020000020004" pitchFamily="34" charset="-127"/>
                <a:cs typeface="Times New Roman" panose="02020603050405020304" pitchFamily="18" charset="0"/>
              </a:rPr>
              <a:t>5</a:t>
            </a:r>
            <a:r>
              <a:rPr lang="en-US" sz="2400" kern="100" dirty="0">
                <a:effectLst/>
                <a:latin typeface="Times New Roman" panose="02020603050405020304" pitchFamily="18" charset="0"/>
                <a:ea typeface="Malgun Gothic" panose="020B0503020000020004" pitchFamily="34" charset="-127"/>
                <a:cs typeface="Times New Roman" panose="02020603050405020304" pitchFamily="18" charset="0"/>
              </a:rPr>
              <a:t>Research Center for Natural Disasters, Academy of Athens, Greece</a:t>
            </a:r>
            <a:r>
              <a:rPr lang="el-GR" sz="2400" kern="1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2400" kern="100" baseline="30000" dirty="0">
                <a:effectLst/>
                <a:latin typeface="Times New Roman" panose="02020603050405020304" pitchFamily="18" charset="0"/>
                <a:ea typeface="Malgun Gothic" panose="020B0503020000020004" pitchFamily="34" charset="-127"/>
                <a:cs typeface="Times New Roman" panose="02020603050405020304" pitchFamily="18" charset="0"/>
              </a:rPr>
              <a:t>6</a:t>
            </a:r>
            <a:r>
              <a:rPr lang="en-US" sz="2400" kern="100" dirty="0">
                <a:effectLst/>
                <a:latin typeface="Times New Roman" panose="02020603050405020304" pitchFamily="18" charset="0"/>
                <a:ea typeface="Malgun Gothic" panose="020B0503020000020004" pitchFamily="34" charset="-127"/>
                <a:cs typeface="Times New Roman" panose="02020603050405020304" pitchFamily="18" charset="0"/>
              </a:rPr>
              <a:t>Department of Civil and Environmental Engineering, University of Southern California, USA</a:t>
            </a:r>
            <a:r>
              <a:rPr lang="el-GR" sz="2400" kern="100" dirty="0">
                <a:latin typeface="Times New Roman" panose="02020603050405020304" pitchFamily="18" charset="0"/>
                <a:ea typeface="Malgun Gothic" panose="020B0503020000020004" pitchFamily="34" charset="-127"/>
                <a:cs typeface="Times New Roman" panose="02020603050405020304" pitchFamily="18" charset="0"/>
              </a:rPr>
              <a:t>; </a:t>
            </a:r>
            <a:r>
              <a:rPr lang="en-US" sz="2400" kern="100" baseline="30000" dirty="0">
                <a:effectLst/>
                <a:latin typeface="Times New Roman" panose="02020603050405020304" pitchFamily="18" charset="0"/>
                <a:ea typeface="Malgun Gothic" panose="020B0503020000020004" pitchFamily="34" charset="-127"/>
                <a:cs typeface="Times New Roman" panose="02020603050405020304" pitchFamily="18" charset="0"/>
              </a:rPr>
              <a:t>7</a:t>
            </a:r>
            <a:r>
              <a:rPr lang="en-US" sz="2400" kern="100" dirty="0">
                <a:effectLst/>
                <a:latin typeface="Times New Roman" panose="02020603050405020304" pitchFamily="18" charset="0"/>
                <a:ea typeface="Malgun Gothic" panose="020B0503020000020004" pitchFamily="34" charset="-127"/>
                <a:cs typeface="Times New Roman" panose="02020603050405020304" pitchFamily="18" charset="0"/>
              </a:rPr>
              <a:t>Biomedical Research Foundation, Academy of Athens, Athens, Greece</a:t>
            </a:r>
            <a:r>
              <a:rPr lang="el-GR" sz="2400" kern="1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2400" kern="100" baseline="30000" dirty="0">
                <a:effectLst/>
                <a:latin typeface="Times New Roman" panose="02020603050405020304" pitchFamily="18" charset="0"/>
                <a:ea typeface="Malgun Gothic" panose="020B0503020000020004" pitchFamily="34" charset="-127"/>
                <a:cs typeface="Times New Roman" panose="02020603050405020304" pitchFamily="18" charset="0"/>
              </a:rPr>
              <a:t>8</a:t>
            </a:r>
            <a:r>
              <a:rPr lang="en-US" sz="2400" kern="100" dirty="0">
                <a:effectLst/>
                <a:latin typeface="Times New Roman" panose="02020603050405020304" pitchFamily="18" charset="0"/>
                <a:ea typeface="Malgun Gothic" panose="020B0503020000020004" pitchFamily="34" charset="-127"/>
                <a:cs typeface="Times New Roman" panose="02020603050405020304" pitchFamily="18" charset="0"/>
              </a:rPr>
              <a:t>Mariolopoulos-Kanaginis Foundation for the Environmental Sciences, Athens, Greece</a:t>
            </a:r>
            <a:r>
              <a:rPr lang="el-GR" sz="2400" kern="1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2400" kern="100" baseline="30000" dirty="0">
                <a:effectLst/>
                <a:latin typeface="Times New Roman" panose="02020603050405020304" pitchFamily="18" charset="0"/>
                <a:ea typeface="Malgun Gothic" panose="020B0503020000020004" pitchFamily="34" charset="-127"/>
                <a:cs typeface="Times New Roman" panose="02020603050405020304" pitchFamily="18" charset="0"/>
              </a:rPr>
              <a:t>9</a:t>
            </a:r>
            <a:r>
              <a:rPr lang="en-US" sz="2400" kern="100" dirty="0">
                <a:effectLst/>
                <a:latin typeface="Times New Roman" panose="02020603050405020304" pitchFamily="18" charset="0"/>
                <a:ea typeface="Malgun Gothic" panose="020B0503020000020004" pitchFamily="34" charset="-127"/>
                <a:cs typeface="Times New Roman" panose="02020603050405020304" pitchFamily="18" charset="0"/>
              </a:rPr>
              <a:t>Navarino Environmental Observatory (N.E.O), Messenia, Greece</a:t>
            </a:r>
            <a:endParaRPr lang="en-US" sz="4000" kern="100" dirty="0">
              <a:effectLst/>
              <a:latin typeface="Aptos" panose="020B0004020202020204" pitchFamily="34" charset="0"/>
              <a:ea typeface="Malgun Gothic" panose="020B0503020000020004" pitchFamily="34" charset="-127"/>
              <a:cs typeface="Times New Roman" panose="02020603050405020304" pitchFamily="18" charset="0"/>
            </a:endParaRPr>
          </a:p>
          <a:p>
            <a:pPr algn="just">
              <a:lnSpc>
                <a:spcPct val="115000"/>
              </a:lnSpc>
              <a:spcAft>
                <a:spcPts val="1333"/>
              </a:spcAft>
            </a:pPr>
            <a:r>
              <a:rPr lang="en-GB" sz="2800" dirty="0">
                <a:latin typeface="Times New Roman" panose="02020603050405020304" pitchFamily="18" charset="0"/>
                <a:ea typeface="Calibri" panose="020F0502020204030204" pitchFamily="34" charset="0"/>
              </a:rPr>
              <a:t>Presenting author e-mail: </a:t>
            </a:r>
            <a:r>
              <a:rPr lang="en-GB" sz="2800" u="sng" dirty="0">
                <a:solidFill>
                  <a:srgbClr val="0000FF"/>
                </a:solidFill>
                <a:latin typeface="Times New Roman" panose="02020603050405020304" pitchFamily="18" charset="0"/>
                <a:ea typeface="Calibri" panose="020F0502020204030204" pitchFamily="34" charset="0"/>
                <a:hlinkClick r:id="rId7"/>
              </a:rPr>
              <a:t>i.fountoulakis@noa.gr</a:t>
            </a:r>
            <a:endParaRPr lang="en-GB" sz="2800" dirty="0">
              <a:latin typeface="Times New Roman" panose="02020603050405020304" pitchFamily="18" charset="0"/>
              <a:ea typeface="Calibri" panose="020F0502020204030204" pitchFamily="34" charset="0"/>
            </a:endParaRPr>
          </a:p>
        </p:txBody>
      </p:sp>
      <p:cxnSp>
        <p:nvCxnSpPr>
          <p:cNvPr id="15" name="Straight Connector 14">
            <a:extLst>
              <a:ext uri="{FF2B5EF4-FFF2-40B4-BE49-F238E27FC236}">
                <a16:creationId xmlns:a16="http://schemas.microsoft.com/office/drawing/2014/main" id="{14E004C7-EFE0-2EA8-9478-2C98E752D245}"/>
              </a:ext>
            </a:extLst>
          </p:cNvPr>
          <p:cNvCxnSpPr>
            <a:cxnSpLocks/>
          </p:cNvCxnSpPr>
          <p:nvPr/>
        </p:nvCxnSpPr>
        <p:spPr>
          <a:xfrm>
            <a:off x="1179094" y="9387364"/>
            <a:ext cx="48896338"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7B6053F-E93E-D034-8C99-EFD7FABF40F0}"/>
              </a:ext>
            </a:extLst>
          </p:cNvPr>
          <p:cNvGrpSpPr/>
          <p:nvPr/>
        </p:nvGrpSpPr>
        <p:grpSpPr>
          <a:xfrm>
            <a:off x="1179095" y="10614389"/>
            <a:ext cx="18430419" cy="5315419"/>
            <a:chOff x="1014114" y="6188167"/>
            <a:chExt cx="18430419" cy="5315419"/>
          </a:xfrm>
        </p:grpSpPr>
        <p:sp>
          <p:nvSpPr>
            <p:cNvPr id="18" name="Rectangle 17">
              <a:extLst>
                <a:ext uri="{FF2B5EF4-FFF2-40B4-BE49-F238E27FC236}">
                  <a16:creationId xmlns:a16="http://schemas.microsoft.com/office/drawing/2014/main" id="{3D4CECF1-DB95-0E79-2750-F91BD6AEDB7A}"/>
                </a:ext>
              </a:extLst>
            </p:cNvPr>
            <p:cNvSpPr/>
            <p:nvPr/>
          </p:nvSpPr>
          <p:spPr>
            <a:xfrm>
              <a:off x="1014115" y="6188167"/>
              <a:ext cx="18430418" cy="5315419"/>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3000" dirty="0"/>
            </a:p>
          </p:txBody>
        </p:sp>
        <p:sp>
          <p:nvSpPr>
            <p:cNvPr id="19" name="Content Placeholder 2">
              <a:extLst>
                <a:ext uri="{FF2B5EF4-FFF2-40B4-BE49-F238E27FC236}">
                  <a16:creationId xmlns:a16="http://schemas.microsoft.com/office/drawing/2014/main" id="{77BC2532-126E-272D-CC4D-6B2066719EF4}"/>
                </a:ext>
              </a:extLst>
            </p:cNvPr>
            <p:cNvSpPr txBox="1">
              <a:spLocks/>
            </p:cNvSpPr>
            <p:nvPr/>
          </p:nvSpPr>
          <p:spPr>
            <a:xfrm>
              <a:off x="1014115" y="6849296"/>
              <a:ext cx="12784928" cy="2328283"/>
            </a:xfrm>
            <a:prstGeom prst="rect">
              <a:avLst/>
            </a:prstGeom>
          </p:spPr>
          <p:txBody>
            <a:bodyPr vert="horz" lIns="152400" tIns="76200" rIns="152400" bIns="76200" rtlCol="0">
              <a:normAutofit/>
            </a:bodyPr>
            <a:lstStyle>
              <a:lvl1pPr marL="754380" indent="-754380" algn="l" defTabSz="3017520" rtl="0" eaLnBrk="1" latinLnBrk="0" hangingPunct="1">
                <a:lnSpc>
                  <a:spcPct val="90000"/>
                </a:lnSpc>
                <a:spcBef>
                  <a:spcPts val="3300"/>
                </a:spcBef>
                <a:buFont typeface="Arial" panose="020B0604020202020204" pitchFamily="34" charset="0"/>
                <a:buChar char="•"/>
                <a:defRPr sz="9240" kern="1200">
                  <a:solidFill>
                    <a:schemeClr val="tx1"/>
                  </a:solidFill>
                  <a:latin typeface="+mn-lt"/>
                  <a:ea typeface="+mn-ea"/>
                  <a:cs typeface="+mn-cs"/>
                </a:defRPr>
              </a:lvl1pPr>
              <a:lvl2pPr marL="2263140" indent="-754380" algn="l" defTabSz="3017520" rtl="0" eaLnBrk="1" latinLnBrk="0" hangingPunct="1">
                <a:lnSpc>
                  <a:spcPct val="90000"/>
                </a:lnSpc>
                <a:spcBef>
                  <a:spcPts val="1650"/>
                </a:spcBef>
                <a:buFont typeface="Arial" panose="020B0604020202020204" pitchFamily="34" charset="0"/>
                <a:buChar char="•"/>
                <a:defRPr sz="7920" kern="1200">
                  <a:solidFill>
                    <a:schemeClr val="tx1"/>
                  </a:solidFill>
                  <a:latin typeface="+mn-lt"/>
                  <a:ea typeface="+mn-ea"/>
                  <a:cs typeface="+mn-cs"/>
                </a:defRPr>
              </a:lvl2pPr>
              <a:lvl3pPr marL="3771900" indent="-754380" algn="l" defTabSz="3017520" rtl="0" eaLnBrk="1" latinLnBrk="0" hangingPunct="1">
                <a:lnSpc>
                  <a:spcPct val="90000"/>
                </a:lnSpc>
                <a:spcBef>
                  <a:spcPts val="1650"/>
                </a:spcBef>
                <a:buFont typeface="Arial" panose="020B0604020202020204" pitchFamily="34" charset="0"/>
                <a:buChar char="•"/>
                <a:defRPr sz="6600" kern="1200">
                  <a:solidFill>
                    <a:schemeClr val="tx1"/>
                  </a:solidFill>
                  <a:latin typeface="+mn-lt"/>
                  <a:ea typeface="+mn-ea"/>
                  <a:cs typeface="+mn-cs"/>
                </a:defRPr>
              </a:lvl3pPr>
              <a:lvl4pPr marL="528066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4pPr>
              <a:lvl5pPr marL="678942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5pPr>
              <a:lvl6pPr marL="829818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6pPr>
              <a:lvl7pPr marL="980694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7pPr>
              <a:lvl8pPr marL="1131570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8pPr>
              <a:lvl9pPr marL="1282446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9pPr>
            </a:lstStyle>
            <a:p>
              <a:pPr marL="0" indent="0" algn="just">
                <a:buNone/>
              </a:pPr>
              <a:r>
                <a:rPr lang="en-US" sz="3200" dirty="0">
                  <a:latin typeface="Times New Roman" panose="02020603050405020304" pitchFamily="18" charset="0"/>
                  <a:cs typeface="Times New Roman" panose="02020603050405020304" pitchFamily="18" charset="0"/>
                </a:rPr>
                <a:t>The Delos archaeological site, inscribed on the UNESCO World Heritage Site List, is situated on a small rocky island in the center of the Aegean Sea. This uninhabited island boasts of monuments with immense significance to human civilization and it is set within a pristine natural landscape. </a:t>
              </a:r>
              <a:endParaRPr lang="en-GB" sz="3200" dirty="0">
                <a:latin typeface="Times New Roman" panose="02020603050405020304" pitchFamily="18" charset="0"/>
                <a:cs typeface="Times New Roman" panose="02020603050405020304" pitchFamily="18" charset="0"/>
              </a:endParaRPr>
            </a:p>
          </p:txBody>
        </p:sp>
        <p:pic>
          <p:nvPicPr>
            <p:cNvPr id="20" name="Google Shape;133;p21">
              <a:extLst>
                <a:ext uri="{FF2B5EF4-FFF2-40B4-BE49-F238E27FC236}">
                  <a16:creationId xmlns:a16="http://schemas.microsoft.com/office/drawing/2014/main" id="{ABA64C10-40AA-5383-E498-C76CDD7E65DD}"/>
                </a:ext>
              </a:extLst>
            </p:cNvPr>
            <p:cNvPicPr preferRelativeResize="0">
              <a:picLocks noChangeAspect="1"/>
            </p:cNvPicPr>
            <p:nvPr/>
          </p:nvPicPr>
          <p:blipFill>
            <a:blip r:embed="rId8">
              <a:alphaModFix/>
            </a:blip>
            <a:stretch>
              <a:fillRect/>
            </a:stretch>
          </p:blipFill>
          <p:spPr>
            <a:xfrm>
              <a:off x="13863185" y="6597192"/>
              <a:ext cx="5370158" cy="4586071"/>
            </a:xfrm>
            <a:prstGeom prst="rect">
              <a:avLst/>
            </a:prstGeom>
            <a:noFill/>
            <a:ln>
              <a:noFill/>
            </a:ln>
          </p:spPr>
        </p:pic>
        <p:sp>
          <p:nvSpPr>
            <p:cNvPr id="21" name="Content Placeholder 2">
              <a:extLst>
                <a:ext uri="{FF2B5EF4-FFF2-40B4-BE49-F238E27FC236}">
                  <a16:creationId xmlns:a16="http://schemas.microsoft.com/office/drawing/2014/main" id="{FAB8BACF-FB13-C114-31F2-DF99637DD8A0}"/>
                </a:ext>
              </a:extLst>
            </p:cNvPr>
            <p:cNvSpPr txBox="1">
              <a:spLocks/>
            </p:cNvSpPr>
            <p:nvPr/>
          </p:nvSpPr>
          <p:spPr>
            <a:xfrm>
              <a:off x="1014114" y="9436580"/>
              <a:ext cx="12541820" cy="1885043"/>
            </a:xfrm>
            <a:prstGeom prst="rect">
              <a:avLst/>
            </a:prstGeom>
          </p:spPr>
          <p:txBody>
            <a:bodyPr vert="horz" lIns="152400" tIns="76200" rIns="152400" bIns="76200" rtlCol="0">
              <a:normAutofit/>
            </a:bodyPr>
            <a:lstStyle>
              <a:lvl1pPr marL="754380" indent="-754380" algn="l" defTabSz="3017520" rtl="0" eaLnBrk="1" latinLnBrk="0" hangingPunct="1">
                <a:lnSpc>
                  <a:spcPct val="90000"/>
                </a:lnSpc>
                <a:spcBef>
                  <a:spcPts val="3300"/>
                </a:spcBef>
                <a:buFont typeface="Arial" panose="020B0604020202020204" pitchFamily="34" charset="0"/>
                <a:buChar char="•"/>
                <a:defRPr sz="9240" kern="1200">
                  <a:solidFill>
                    <a:schemeClr val="tx1"/>
                  </a:solidFill>
                  <a:latin typeface="+mn-lt"/>
                  <a:ea typeface="+mn-ea"/>
                  <a:cs typeface="+mn-cs"/>
                </a:defRPr>
              </a:lvl1pPr>
              <a:lvl2pPr marL="2263140" indent="-754380" algn="l" defTabSz="3017520" rtl="0" eaLnBrk="1" latinLnBrk="0" hangingPunct="1">
                <a:lnSpc>
                  <a:spcPct val="90000"/>
                </a:lnSpc>
                <a:spcBef>
                  <a:spcPts val="1650"/>
                </a:spcBef>
                <a:buFont typeface="Arial" panose="020B0604020202020204" pitchFamily="34" charset="0"/>
                <a:buChar char="•"/>
                <a:defRPr sz="7920" kern="1200">
                  <a:solidFill>
                    <a:schemeClr val="tx1"/>
                  </a:solidFill>
                  <a:latin typeface="+mn-lt"/>
                  <a:ea typeface="+mn-ea"/>
                  <a:cs typeface="+mn-cs"/>
                </a:defRPr>
              </a:lvl2pPr>
              <a:lvl3pPr marL="3771900" indent="-754380" algn="l" defTabSz="3017520" rtl="0" eaLnBrk="1" latinLnBrk="0" hangingPunct="1">
                <a:lnSpc>
                  <a:spcPct val="90000"/>
                </a:lnSpc>
                <a:spcBef>
                  <a:spcPts val="1650"/>
                </a:spcBef>
                <a:buFont typeface="Arial" panose="020B0604020202020204" pitchFamily="34" charset="0"/>
                <a:buChar char="•"/>
                <a:defRPr sz="6600" kern="1200">
                  <a:solidFill>
                    <a:schemeClr val="tx1"/>
                  </a:solidFill>
                  <a:latin typeface="+mn-lt"/>
                  <a:ea typeface="+mn-ea"/>
                  <a:cs typeface="+mn-cs"/>
                </a:defRPr>
              </a:lvl3pPr>
              <a:lvl4pPr marL="528066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4pPr>
              <a:lvl5pPr marL="678942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5pPr>
              <a:lvl6pPr marL="829818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6pPr>
              <a:lvl7pPr marL="980694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7pPr>
              <a:lvl8pPr marL="1131570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8pPr>
              <a:lvl9pPr marL="1282446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9pPr>
            </a:lstStyle>
            <a:p>
              <a:pPr marL="0" indent="0" algn="just">
                <a:buNone/>
              </a:pPr>
              <a:r>
                <a:rPr lang="en-US" sz="3200" dirty="0">
                  <a:latin typeface="Times New Roman" panose="02020603050405020304" pitchFamily="18" charset="0"/>
                  <a:cs typeface="Times New Roman" panose="02020603050405020304" pitchFamily="18" charset="0"/>
                </a:rPr>
                <a:t>Monuments around the Mediterranean are threatened by multiple hazards related to seismicity and climatic changes </a:t>
              </a:r>
              <a:endParaRPr lang="en-GB" sz="3200"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02943F1B-6545-641B-8788-C4AD40953841}"/>
              </a:ext>
            </a:extLst>
          </p:cNvPr>
          <p:cNvGrpSpPr/>
          <p:nvPr/>
        </p:nvGrpSpPr>
        <p:grpSpPr>
          <a:xfrm>
            <a:off x="19916763" y="9807415"/>
            <a:ext cx="14717100" cy="6122392"/>
            <a:chOff x="14305060" y="5332946"/>
            <a:chExt cx="14717100" cy="6122392"/>
          </a:xfrm>
        </p:grpSpPr>
        <p:sp>
          <p:nvSpPr>
            <p:cNvPr id="30" name="Rectangle 29">
              <a:extLst>
                <a:ext uri="{FF2B5EF4-FFF2-40B4-BE49-F238E27FC236}">
                  <a16:creationId xmlns:a16="http://schemas.microsoft.com/office/drawing/2014/main" id="{D5331E88-B74D-77E0-65ED-C144C41C15FE}"/>
                </a:ext>
              </a:extLst>
            </p:cNvPr>
            <p:cNvSpPr/>
            <p:nvPr/>
          </p:nvSpPr>
          <p:spPr>
            <a:xfrm>
              <a:off x="14305060" y="5332946"/>
              <a:ext cx="14717100" cy="6122392"/>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3000" dirty="0"/>
            </a:p>
          </p:txBody>
        </p:sp>
        <p:pic>
          <p:nvPicPr>
            <p:cNvPr id="36" name="Picture 35">
              <a:extLst>
                <a:ext uri="{FF2B5EF4-FFF2-40B4-BE49-F238E27FC236}">
                  <a16:creationId xmlns:a16="http://schemas.microsoft.com/office/drawing/2014/main" id="{772A5CDB-A75A-EEDD-E935-91423AC3B572}"/>
                </a:ext>
              </a:extLst>
            </p:cNvPr>
            <p:cNvPicPr>
              <a:picLocks noChangeAspect="1"/>
            </p:cNvPicPr>
            <p:nvPr/>
          </p:nvPicPr>
          <p:blipFill>
            <a:blip r:embed="rId9"/>
            <a:stretch>
              <a:fillRect/>
            </a:stretch>
          </p:blipFill>
          <p:spPr>
            <a:xfrm>
              <a:off x="14612310" y="5648915"/>
              <a:ext cx="10499551" cy="5624472"/>
            </a:xfrm>
            <a:prstGeom prst="rect">
              <a:avLst/>
            </a:prstGeom>
          </p:spPr>
        </p:pic>
        <p:sp>
          <p:nvSpPr>
            <p:cNvPr id="38" name="TextBox 37">
              <a:extLst>
                <a:ext uri="{FF2B5EF4-FFF2-40B4-BE49-F238E27FC236}">
                  <a16:creationId xmlns:a16="http://schemas.microsoft.com/office/drawing/2014/main" id="{0A38E6A8-3508-3509-289E-3A1398E466F1}"/>
                </a:ext>
              </a:extLst>
            </p:cNvPr>
            <p:cNvSpPr txBox="1"/>
            <p:nvPr/>
          </p:nvSpPr>
          <p:spPr>
            <a:xfrm>
              <a:off x="25111861" y="6735113"/>
              <a:ext cx="3758722" cy="3046988"/>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Extremely Endangered World Heritage Sites in the Mediterranean (</a:t>
              </a:r>
              <a:r>
                <a:rPr lang="en-US" sz="3200" b="1" dirty="0" err="1">
                  <a:latin typeface="Times New Roman" panose="02020603050405020304" pitchFamily="18" charset="0"/>
                  <a:cs typeface="Times New Roman" panose="02020603050405020304" pitchFamily="18" charset="0"/>
                </a:rPr>
                <a:t>Kapsomenakis</a:t>
              </a:r>
              <a:r>
                <a:rPr lang="en-US" sz="3200" b="1" dirty="0">
                  <a:latin typeface="Times New Roman" panose="02020603050405020304" pitchFamily="18" charset="0"/>
                  <a:cs typeface="Times New Roman" panose="02020603050405020304" pitchFamily="18" charset="0"/>
                </a:rPr>
                <a:t> et al, 2022)</a:t>
              </a:r>
            </a:p>
          </p:txBody>
        </p:sp>
      </p:grpSp>
      <p:sp>
        <p:nvSpPr>
          <p:cNvPr id="39" name="Rectangle 38">
            <a:extLst>
              <a:ext uri="{FF2B5EF4-FFF2-40B4-BE49-F238E27FC236}">
                <a16:creationId xmlns:a16="http://schemas.microsoft.com/office/drawing/2014/main" id="{AD916EC3-F36D-2650-4E48-BB79FB0AC126}"/>
              </a:ext>
            </a:extLst>
          </p:cNvPr>
          <p:cNvSpPr/>
          <p:nvPr/>
        </p:nvSpPr>
        <p:spPr>
          <a:xfrm>
            <a:off x="34941114" y="9807415"/>
            <a:ext cx="15086192" cy="6122392"/>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3000" dirty="0"/>
          </a:p>
        </p:txBody>
      </p:sp>
      <p:pic>
        <p:nvPicPr>
          <p:cNvPr id="40" name="Picture 39">
            <a:extLst>
              <a:ext uri="{FF2B5EF4-FFF2-40B4-BE49-F238E27FC236}">
                <a16:creationId xmlns:a16="http://schemas.microsoft.com/office/drawing/2014/main" id="{94DC3D7D-37BE-9DE1-0A82-6E8FF20E3BB8}"/>
              </a:ext>
            </a:extLst>
          </p:cNvPr>
          <p:cNvPicPr>
            <a:picLocks noChangeAspect="1"/>
          </p:cNvPicPr>
          <p:nvPr/>
        </p:nvPicPr>
        <p:blipFill>
          <a:blip r:embed="rId10"/>
          <a:stretch>
            <a:fillRect/>
          </a:stretch>
        </p:blipFill>
        <p:spPr>
          <a:xfrm>
            <a:off x="36894136" y="10352405"/>
            <a:ext cx="11154662" cy="5166430"/>
          </a:xfrm>
          <a:prstGeom prst="rect">
            <a:avLst/>
          </a:prstGeom>
        </p:spPr>
      </p:pic>
      <p:cxnSp>
        <p:nvCxnSpPr>
          <p:cNvPr id="41" name="Straight Connector 40">
            <a:extLst>
              <a:ext uri="{FF2B5EF4-FFF2-40B4-BE49-F238E27FC236}">
                <a16:creationId xmlns:a16="http://schemas.microsoft.com/office/drawing/2014/main" id="{D05E6217-4289-D557-37D5-E7E6CD72661F}"/>
              </a:ext>
            </a:extLst>
          </p:cNvPr>
          <p:cNvCxnSpPr>
            <a:cxnSpLocks/>
          </p:cNvCxnSpPr>
          <p:nvPr/>
        </p:nvCxnSpPr>
        <p:spPr>
          <a:xfrm>
            <a:off x="1200866" y="16341037"/>
            <a:ext cx="48896338"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42C90A6F-BC2F-E52B-7A96-E4F3BC983FA9}"/>
              </a:ext>
            </a:extLst>
          </p:cNvPr>
          <p:cNvGrpSpPr/>
          <p:nvPr/>
        </p:nvGrpSpPr>
        <p:grpSpPr>
          <a:xfrm>
            <a:off x="1212115" y="17752161"/>
            <a:ext cx="23832970" cy="9736426"/>
            <a:chOff x="754915" y="17222769"/>
            <a:chExt cx="23832970" cy="9736426"/>
          </a:xfrm>
        </p:grpSpPr>
        <p:grpSp>
          <p:nvGrpSpPr>
            <p:cNvPr id="1036" name="Group 1035">
              <a:extLst>
                <a:ext uri="{FF2B5EF4-FFF2-40B4-BE49-F238E27FC236}">
                  <a16:creationId xmlns:a16="http://schemas.microsoft.com/office/drawing/2014/main" id="{BBE7ED5B-1382-B85C-4D94-E73B6C2D859E}"/>
                </a:ext>
              </a:extLst>
            </p:cNvPr>
            <p:cNvGrpSpPr/>
            <p:nvPr/>
          </p:nvGrpSpPr>
          <p:grpSpPr>
            <a:xfrm>
              <a:off x="754915" y="17222769"/>
              <a:ext cx="23832970" cy="9736426"/>
              <a:chOff x="629296" y="19283757"/>
              <a:chExt cx="14299782" cy="5841856"/>
            </a:xfrm>
          </p:grpSpPr>
          <p:sp>
            <p:nvSpPr>
              <p:cNvPr id="42" name="Rectangle 41">
                <a:extLst>
                  <a:ext uri="{FF2B5EF4-FFF2-40B4-BE49-F238E27FC236}">
                    <a16:creationId xmlns:a16="http://schemas.microsoft.com/office/drawing/2014/main" id="{513B6B4A-0EA9-B53B-DB87-DA6DFB70099C}"/>
                  </a:ext>
                </a:extLst>
              </p:cNvPr>
              <p:cNvSpPr/>
              <p:nvPr/>
            </p:nvSpPr>
            <p:spPr>
              <a:xfrm>
                <a:off x="629296" y="19283757"/>
                <a:ext cx="14284065" cy="5841856"/>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3000" dirty="0"/>
              </a:p>
            </p:txBody>
          </p:sp>
          <p:sp>
            <p:nvSpPr>
              <p:cNvPr id="43" name="TextBox 42">
                <a:extLst>
                  <a:ext uri="{FF2B5EF4-FFF2-40B4-BE49-F238E27FC236}">
                    <a16:creationId xmlns:a16="http://schemas.microsoft.com/office/drawing/2014/main" id="{750295F9-6F98-CE33-2D4F-E92E1A63D413}"/>
                  </a:ext>
                </a:extLst>
              </p:cNvPr>
              <p:cNvSpPr txBox="1"/>
              <p:nvPr/>
            </p:nvSpPr>
            <p:spPr>
              <a:xfrm>
                <a:off x="641685" y="19295266"/>
                <a:ext cx="14271675" cy="609398"/>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Geodynamic risks and seismicity monitoring</a:t>
                </a:r>
                <a:endParaRPr lang="en-US" sz="2400" b="1"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7DD7CC3F-4E95-31FA-48DE-72825ABE6065}"/>
                  </a:ext>
                </a:extLst>
              </p:cNvPr>
              <p:cNvSpPr txBox="1"/>
              <p:nvPr/>
            </p:nvSpPr>
            <p:spPr>
              <a:xfrm>
                <a:off x="9084528" y="20049020"/>
                <a:ext cx="5708378" cy="35086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Santorini seismicity measured at Delos and Mykonos </a:t>
                </a:r>
              </a:p>
            </p:txBody>
          </p:sp>
          <p:grpSp>
            <p:nvGrpSpPr>
              <p:cNvPr id="63" name="Group 62">
                <a:extLst>
                  <a:ext uri="{FF2B5EF4-FFF2-40B4-BE49-F238E27FC236}">
                    <a16:creationId xmlns:a16="http://schemas.microsoft.com/office/drawing/2014/main" id="{7BBC1B92-C721-47C7-0BD4-3457FBA74C49}"/>
                  </a:ext>
                </a:extLst>
              </p:cNvPr>
              <p:cNvGrpSpPr/>
              <p:nvPr/>
            </p:nvGrpSpPr>
            <p:grpSpPr>
              <a:xfrm>
                <a:off x="9015779" y="20351479"/>
                <a:ext cx="5913299" cy="4122180"/>
                <a:chOff x="8803902" y="19245174"/>
                <a:chExt cx="5913299" cy="4122180"/>
              </a:xfrm>
            </p:grpSpPr>
            <p:pic>
              <p:nvPicPr>
                <p:cNvPr id="45" name="Picture 44">
                  <a:extLst>
                    <a:ext uri="{FF2B5EF4-FFF2-40B4-BE49-F238E27FC236}">
                      <a16:creationId xmlns:a16="http://schemas.microsoft.com/office/drawing/2014/main" id="{A2023F89-AE8B-8D21-F753-BA323E410008}"/>
                    </a:ext>
                  </a:extLst>
                </p:cNvPr>
                <p:cNvPicPr>
                  <a:picLocks noChangeAspect="1"/>
                </p:cNvPicPr>
                <p:nvPr/>
              </p:nvPicPr>
              <p:blipFill>
                <a:blip r:embed="rId11"/>
                <a:stretch>
                  <a:fillRect/>
                </a:stretch>
              </p:blipFill>
              <p:spPr>
                <a:xfrm>
                  <a:off x="11857317" y="21474065"/>
                  <a:ext cx="2524387" cy="1893289"/>
                </a:xfrm>
                <a:prstGeom prst="rect">
                  <a:avLst/>
                </a:prstGeom>
              </p:spPr>
            </p:pic>
            <p:sp>
              <p:nvSpPr>
                <p:cNvPr id="46" name="TextBox 45">
                  <a:extLst>
                    <a:ext uri="{FF2B5EF4-FFF2-40B4-BE49-F238E27FC236}">
                      <a16:creationId xmlns:a16="http://schemas.microsoft.com/office/drawing/2014/main" id="{00CDD3B6-F5E8-7E22-E2FF-E374A9B5B9DF}"/>
                    </a:ext>
                  </a:extLst>
                </p:cNvPr>
                <p:cNvSpPr txBox="1"/>
                <p:nvPr/>
              </p:nvSpPr>
              <p:spPr>
                <a:xfrm>
                  <a:off x="12418453" y="21284340"/>
                  <a:ext cx="1888209" cy="332399"/>
                </a:xfrm>
                <a:prstGeom prst="rect">
                  <a:avLst/>
                </a:prstGeom>
                <a:noFill/>
              </p:spPr>
              <p:txBody>
                <a:bodyPr wrap="none" rtlCol="0">
                  <a:spAutoFit/>
                </a:bodyPr>
                <a:lstStyle/>
                <a:p>
                  <a:pPr defTabSz="1524030">
                    <a:defRPr/>
                  </a:pPr>
                  <a:r>
                    <a:rPr lang="en-GR" sz="3000" kern="0" dirty="0">
                      <a:solidFill>
                        <a:prstClr val="black"/>
                      </a:solidFill>
                      <a:latin typeface="Times New Roman" panose="02020603050405020304" pitchFamily="18" charset="0"/>
                      <a:cs typeface="Times New Roman" panose="02020603050405020304" pitchFamily="18" charset="0"/>
                    </a:rPr>
                    <a:t>DILO seismometer</a:t>
                  </a:r>
                </a:p>
              </p:txBody>
            </p:sp>
            <p:pic>
              <p:nvPicPr>
                <p:cNvPr id="47" name="Picture 46">
                  <a:extLst>
                    <a:ext uri="{FF2B5EF4-FFF2-40B4-BE49-F238E27FC236}">
                      <a16:creationId xmlns:a16="http://schemas.microsoft.com/office/drawing/2014/main" id="{3FDD7425-DDB1-D00C-4756-97CE8524ED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03902" y="19435490"/>
                  <a:ext cx="2525242" cy="1893290"/>
                </a:xfrm>
                <a:prstGeom prst="rect">
                  <a:avLst/>
                </a:prstGeom>
              </p:spPr>
            </p:pic>
            <p:sp>
              <p:nvSpPr>
                <p:cNvPr id="48" name="TextBox 47">
                  <a:extLst>
                    <a:ext uri="{FF2B5EF4-FFF2-40B4-BE49-F238E27FC236}">
                      <a16:creationId xmlns:a16="http://schemas.microsoft.com/office/drawing/2014/main" id="{4D3B4F0E-2D56-B209-BBE7-CD65569D218C}"/>
                    </a:ext>
                  </a:extLst>
                </p:cNvPr>
                <p:cNvSpPr txBox="1"/>
                <p:nvPr/>
              </p:nvSpPr>
              <p:spPr>
                <a:xfrm>
                  <a:off x="9220633" y="19245174"/>
                  <a:ext cx="2168739" cy="332399"/>
                </a:xfrm>
                <a:prstGeom prst="rect">
                  <a:avLst/>
                </a:prstGeom>
                <a:noFill/>
              </p:spPr>
              <p:txBody>
                <a:bodyPr wrap="square">
                  <a:spAutoFit/>
                </a:bodyPr>
                <a:lstStyle/>
                <a:p>
                  <a:r>
                    <a:rPr lang="en-US" sz="3000" dirty="0">
                      <a:latin typeface="Times New Roman" panose="02020603050405020304" pitchFamily="18" charset="0"/>
                      <a:cs typeface="Times New Roman" panose="02020603050405020304" pitchFamily="18" charset="0"/>
                    </a:rPr>
                    <a:t>DILO accelerometer</a:t>
                  </a:r>
                </a:p>
              </p:txBody>
            </p:sp>
            <p:pic>
              <p:nvPicPr>
                <p:cNvPr id="49" name="Picture 48">
                  <a:extLst>
                    <a:ext uri="{FF2B5EF4-FFF2-40B4-BE49-F238E27FC236}">
                      <a16:creationId xmlns:a16="http://schemas.microsoft.com/office/drawing/2014/main" id="{F6E81EFA-DBF5-F860-4BEE-E418A2711000}"/>
                    </a:ext>
                  </a:extLst>
                </p:cNvPr>
                <p:cNvPicPr>
                  <a:picLocks noChangeAspect="1"/>
                </p:cNvPicPr>
                <p:nvPr/>
              </p:nvPicPr>
              <p:blipFill>
                <a:blip r:embed="rId13"/>
                <a:stretch>
                  <a:fillRect/>
                </a:stretch>
              </p:blipFill>
              <p:spPr>
                <a:xfrm>
                  <a:off x="11808249" y="19462351"/>
                  <a:ext cx="2524382" cy="1893289"/>
                </a:xfrm>
                <a:prstGeom prst="rect">
                  <a:avLst/>
                </a:prstGeom>
              </p:spPr>
            </p:pic>
            <p:sp>
              <p:nvSpPr>
                <p:cNvPr id="50" name="TextBox 49">
                  <a:extLst>
                    <a:ext uri="{FF2B5EF4-FFF2-40B4-BE49-F238E27FC236}">
                      <a16:creationId xmlns:a16="http://schemas.microsoft.com/office/drawing/2014/main" id="{D02CE65D-8A19-0037-FB40-47AC80FE9053}"/>
                    </a:ext>
                  </a:extLst>
                </p:cNvPr>
                <p:cNvSpPr txBox="1"/>
                <p:nvPr/>
              </p:nvSpPr>
              <p:spPr>
                <a:xfrm>
                  <a:off x="12164501" y="19260867"/>
                  <a:ext cx="2552700" cy="332399"/>
                </a:xfrm>
                <a:prstGeom prst="rect">
                  <a:avLst/>
                </a:prstGeom>
                <a:noFill/>
              </p:spPr>
              <p:txBody>
                <a:bodyPr wrap="square">
                  <a:spAutoFit/>
                </a:bodyPr>
                <a:lstStyle/>
                <a:p>
                  <a:r>
                    <a:rPr lang="en-US" sz="3000" dirty="0">
                      <a:latin typeface="Times New Roman" panose="02020603050405020304" pitchFamily="18" charset="0"/>
                      <a:cs typeface="Times New Roman" panose="02020603050405020304" pitchFamily="18" charset="0"/>
                    </a:rPr>
                    <a:t>MYKO accelerometer</a:t>
                  </a:r>
                </a:p>
              </p:txBody>
            </p:sp>
            <p:pic>
              <p:nvPicPr>
                <p:cNvPr id="51" name="Picture 50">
                  <a:extLst>
                    <a:ext uri="{FF2B5EF4-FFF2-40B4-BE49-F238E27FC236}">
                      <a16:creationId xmlns:a16="http://schemas.microsoft.com/office/drawing/2014/main" id="{DC226498-3A09-DB69-FCC5-D0EBED3E30CF}"/>
                    </a:ext>
                  </a:extLst>
                </p:cNvPr>
                <p:cNvPicPr>
                  <a:picLocks noChangeAspect="1"/>
                </p:cNvPicPr>
                <p:nvPr/>
              </p:nvPicPr>
              <p:blipFill>
                <a:blip r:embed="rId14"/>
                <a:stretch>
                  <a:fillRect/>
                </a:stretch>
              </p:blipFill>
              <p:spPr>
                <a:xfrm>
                  <a:off x="9696131" y="21691343"/>
                  <a:ext cx="1493313" cy="1549059"/>
                </a:xfrm>
                <a:prstGeom prst="rect">
                  <a:avLst/>
                </a:prstGeom>
              </p:spPr>
            </p:pic>
          </p:grpSp>
          <p:pic>
            <p:nvPicPr>
              <p:cNvPr id="56" name="Picture 55">
                <a:extLst>
                  <a:ext uri="{FF2B5EF4-FFF2-40B4-BE49-F238E27FC236}">
                    <a16:creationId xmlns:a16="http://schemas.microsoft.com/office/drawing/2014/main" id="{8CE9BABA-BF99-EB3F-7424-33CB816E6E40}"/>
                  </a:ext>
                </a:extLst>
              </p:cNvPr>
              <p:cNvPicPr>
                <a:picLocks noChangeAspect="1"/>
              </p:cNvPicPr>
              <p:nvPr/>
            </p:nvPicPr>
            <p:blipFill>
              <a:blip r:embed="rId15"/>
              <a:stretch>
                <a:fillRect/>
              </a:stretch>
            </p:blipFill>
            <p:spPr>
              <a:xfrm>
                <a:off x="1070155" y="23154792"/>
                <a:ext cx="2930576" cy="1914433"/>
              </a:xfrm>
              <a:prstGeom prst="rect">
                <a:avLst/>
              </a:prstGeom>
            </p:spPr>
          </p:pic>
          <p:sp>
            <p:nvSpPr>
              <p:cNvPr id="59" name="TextBox 58">
                <a:extLst>
                  <a:ext uri="{FF2B5EF4-FFF2-40B4-BE49-F238E27FC236}">
                    <a16:creationId xmlns:a16="http://schemas.microsoft.com/office/drawing/2014/main" id="{76AA967E-2426-9988-0D8B-A619B6727C89}"/>
                  </a:ext>
                </a:extLst>
              </p:cNvPr>
              <p:cNvSpPr txBox="1"/>
              <p:nvPr/>
            </p:nvSpPr>
            <p:spPr>
              <a:xfrm>
                <a:off x="4213800" y="23526756"/>
                <a:ext cx="4491061" cy="1237262"/>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Geological map of the island complex of Mykonos – Delos – </a:t>
                </a:r>
                <a:r>
                  <a:rPr lang="en-US" sz="3200" dirty="0" err="1">
                    <a:latin typeface="Times New Roman" panose="02020603050405020304" pitchFamily="18" charset="0"/>
                    <a:cs typeface="Times New Roman" panose="02020603050405020304" pitchFamily="18" charset="0"/>
                  </a:rPr>
                  <a:t>Rhenia</a:t>
                </a:r>
                <a:r>
                  <a:rPr lang="en-US" sz="3200" dirty="0">
                    <a:latin typeface="Times New Roman" panose="02020603050405020304" pitchFamily="18" charset="0"/>
                    <a:cs typeface="Times New Roman" panose="02020603050405020304" pitchFamily="18" charset="0"/>
                  </a:rPr>
                  <a:t> and geological section of the island of Delos  after Lecomte et al., 2010.</a:t>
                </a:r>
                <a:endParaRPr lang="el-GR" sz="3200" dirty="0">
                  <a:latin typeface="Times New Roman" panose="02020603050405020304" pitchFamily="18" charset="0"/>
                  <a:cs typeface="Times New Roman" panose="02020603050405020304" pitchFamily="18" charset="0"/>
                </a:endParaRPr>
              </a:p>
            </p:txBody>
          </p:sp>
        </p:grpSp>
        <p:sp>
          <p:nvSpPr>
            <p:cNvPr id="1037" name="Θέση περιεχομένου 2">
              <a:extLst>
                <a:ext uri="{FF2B5EF4-FFF2-40B4-BE49-F238E27FC236}">
                  <a16:creationId xmlns:a16="http://schemas.microsoft.com/office/drawing/2014/main" id="{BEA33A81-F70F-99BB-B878-C340456BF508}"/>
                </a:ext>
              </a:extLst>
            </p:cNvPr>
            <p:cNvSpPr txBox="1">
              <a:spLocks/>
            </p:cNvSpPr>
            <p:nvPr/>
          </p:nvSpPr>
          <p:spPr>
            <a:xfrm>
              <a:off x="957561" y="18309105"/>
              <a:ext cx="15059497" cy="2059153"/>
            </a:xfrm>
            <a:prstGeom prst="rect">
              <a:avLst/>
            </a:prstGeom>
          </p:spPr>
          <p:txBody>
            <a:bodyPr vert="horz" lIns="152400" tIns="76200" rIns="152400" bIns="76200" rtlCol="0">
              <a:normAutofit/>
            </a:bodyPr>
            <a:lstStyle>
              <a:lvl1pPr marL="754380" indent="-754380" algn="l" defTabSz="3017520" rtl="0" eaLnBrk="1" latinLnBrk="0" hangingPunct="1">
                <a:lnSpc>
                  <a:spcPct val="90000"/>
                </a:lnSpc>
                <a:spcBef>
                  <a:spcPts val="3300"/>
                </a:spcBef>
                <a:buFont typeface="Arial" panose="020B0604020202020204" pitchFamily="34" charset="0"/>
                <a:buChar char="•"/>
                <a:defRPr sz="9240" kern="1200">
                  <a:solidFill>
                    <a:schemeClr val="tx1"/>
                  </a:solidFill>
                  <a:latin typeface="+mn-lt"/>
                  <a:ea typeface="+mn-ea"/>
                  <a:cs typeface="+mn-cs"/>
                </a:defRPr>
              </a:lvl1pPr>
              <a:lvl2pPr marL="2263140" indent="-754380" algn="l" defTabSz="3017520" rtl="0" eaLnBrk="1" latinLnBrk="0" hangingPunct="1">
                <a:lnSpc>
                  <a:spcPct val="90000"/>
                </a:lnSpc>
                <a:spcBef>
                  <a:spcPts val="1650"/>
                </a:spcBef>
                <a:buFont typeface="Arial" panose="020B0604020202020204" pitchFamily="34" charset="0"/>
                <a:buChar char="•"/>
                <a:defRPr sz="7920" kern="1200">
                  <a:solidFill>
                    <a:schemeClr val="tx1"/>
                  </a:solidFill>
                  <a:latin typeface="+mn-lt"/>
                  <a:ea typeface="+mn-ea"/>
                  <a:cs typeface="+mn-cs"/>
                </a:defRPr>
              </a:lvl2pPr>
              <a:lvl3pPr marL="3771900" indent="-754380" algn="l" defTabSz="3017520" rtl="0" eaLnBrk="1" latinLnBrk="0" hangingPunct="1">
                <a:lnSpc>
                  <a:spcPct val="90000"/>
                </a:lnSpc>
                <a:spcBef>
                  <a:spcPts val="1650"/>
                </a:spcBef>
                <a:buFont typeface="Arial" panose="020B0604020202020204" pitchFamily="34" charset="0"/>
                <a:buChar char="•"/>
                <a:defRPr sz="6600" kern="1200">
                  <a:solidFill>
                    <a:schemeClr val="tx1"/>
                  </a:solidFill>
                  <a:latin typeface="+mn-lt"/>
                  <a:ea typeface="+mn-ea"/>
                  <a:cs typeface="+mn-cs"/>
                </a:defRPr>
              </a:lvl3pPr>
              <a:lvl4pPr marL="528066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4pPr>
              <a:lvl5pPr marL="678942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5pPr>
              <a:lvl6pPr marL="829818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6pPr>
              <a:lvl7pPr marL="980694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7pPr>
              <a:lvl8pPr marL="1131570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8pPr>
              <a:lvl9pPr marL="1282446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9pPr>
            </a:lstStyle>
            <a:p>
              <a:pPr marL="0" indent="0">
                <a:buNone/>
              </a:pPr>
              <a:r>
                <a:rPr lang="en-US" sz="3200" b="1" dirty="0">
                  <a:latin typeface="Times New Roman" panose="02020603050405020304" pitchFamily="18" charset="0"/>
                  <a:cs typeface="Times New Roman" panose="02020603050405020304" pitchFamily="18" charset="0"/>
                </a:rPr>
                <a:t>Two model seismic stations</a:t>
              </a:r>
              <a:r>
                <a:rPr lang="en-US" sz="3200" dirty="0">
                  <a:latin typeface="Times New Roman" panose="02020603050405020304" pitchFamily="18" charset="0"/>
                  <a:cs typeface="Times New Roman" panose="02020603050405020304" pitchFamily="18" charset="0"/>
                </a:rPr>
                <a:t>: Delos Archaeological Museum and Mykonos Archaeological Museum.</a:t>
              </a:r>
            </a:p>
          </p:txBody>
        </p:sp>
        <p:sp>
          <p:nvSpPr>
            <p:cNvPr id="1039" name="Ορθογώνιο 5">
              <a:extLst>
                <a:ext uri="{FF2B5EF4-FFF2-40B4-BE49-F238E27FC236}">
                  <a16:creationId xmlns:a16="http://schemas.microsoft.com/office/drawing/2014/main" id="{B8BE4E1E-27FB-D735-7BF9-1820B2921EF8}"/>
                </a:ext>
              </a:extLst>
            </p:cNvPr>
            <p:cNvSpPr/>
            <p:nvPr/>
          </p:nvSpPr>
          <p:spPr>
            <a:xfrm>
              <a:off x="1131750" y="19330269"/>
              <a:ext cx="8343873" cy="4031873"/>
            </a:xfrm>
            <a:prstGeom prst="rect">
              <a:avLst/>
            </a:prstGeom>
            <a:solidFill>
              <a:schemeClr val="bg1"/>
            </a:solidFill>
          </p:spPr>
          <p:txBody>
            <a:bodyPr wrap="square">
              <a:spAutoFit/>
            </a:bodyPr>
            <a:lstStyle/>
            <a:p>
              <a:pPr marL="762015" indent="-762015">
                <a:buFont typeface="Wingdings" panose="05000000000000000000" pitchFamily="2" charset="2"/>
                <a:buChar char="ü"/>
              </a:pPr>
              <a:r>
                <a:rPr lang="en-US" sz="3200" b="1" dirty="0">
                  <a:solidFill>
                    <a:srgbClr val="002060"/>
                  </a:solidFill>
                  <a:latin typeface="Times New Roman" panose="02020603050405020304" pitchFamily="18" charset="0"/>
                  <a:cs typeface="Times New Roman" panose="02020603050405020304" pitchFamily="18" charset="0"/>
                </a:rPr>
                <a:t>Improved monitoring for better estimation </a:t>
              </a:r>
              <a:r>
                <a:rPr lang="en-US" sz="3200" dirty="0">
                  <a:latin typeface="Times New Roman" panose="02020603050405020304" pitchFamily="18" charset="0"/>
                  <a:cs typeface="Times New Roman" panose="02020603050405020304" pitchFamily="18" charset="0"/>
                </a:rPr>
                <a:t>of seismic effects on monuments.</a:t>
              </a:r>
            </a:p>
            <a:p>
              <a:pPr marL="762015" indent="-762015">
                <a:buFont typeface="Wingdings" panose="05000000000000000000" pitchFamily="2" charset="2"/>
                <a:buChar char="ü"/>
              </a:pPr>
              <a:r>
                <a:rPr lang="en-US" sz="3200" b="1" dirty="0">
                  <a:solidFill>
                    <a:srgbClr val="002060"/>
                  </a:solidFill>
                  <a:latin typeface="Times New Roman" panose="02020603050405020304" pitchFamily="18" charset="0"/>
                  <a:cs typeface="Times New Roman" panose="02020603050405020304" pitchFamily="18" charset="0"/>
                </a:rPr>
                <a:t>Micro-seismicity monitoring to improve knowledge </a:t>
              </a:r>
              <a:r>
                <a:rPr lang="en-US" sz="3200" dirty="0">
                  <a:latin typeface="Times New Roman" panose="02020603050405020304" pitchFamily="18" charset="0"/>
                  <a:cs typeface="Times New Roman" panose="02020603050405020304" pitchFamily="18" charset="0"/>
                </a:rPr>
                <a:t>of seismically active fault zones.</a:t>
              </a:r>
            </a:p>
            <a:p>
              <a:pPr marL="762015" indent="-762015">
                <a:buFont typeface="Wingdings" panose="05000000000000000000" pitchFamily="2" charset="2"/>
                <a:buChar char="ü"/>
              </a:pPr>
              <a:r>
                <a:rPr lang="en-US" sz="3200" dirty="0">
                  <a:latin typeface="Times New Roman" panose="02020603050405020304" pitchFamily="18" charset="0"/>
                  <a:cs typeface="Times New Roman" panose="02020603050405020304" pitchFamily="18" charset="0"/>
                </a:rPr>
                <a:t>Seismic monitoring of natural and human phenomena via </a:t>
              </a:r>
              <a:r>
                <a:rPr lang="en-US" sz="3200" b="1" dirty="0">
                  <a:solidFill>
                    <a:srgbClr val="002060"/>
                  </a:solidFill>
                  <a:latin typeface="Times New Roman" panose="02020603050405020304" pitchFamily="18" charset="0"/>
                  <a:cs typeface="Times New Roman" panose="02020603050405020304" pitchFamily="18" charset="0"/>
                </a:rPr>
                <a:t>ambient ground noise analysis</a:t>
              </a:r>
              <a:r>
                <a:rPr lang="en-US" sz="3200" dirty="0">
                  <a:solidFill>
                    <a:srgbClr val="002060"/>
                  </a:solidFill>
                  <a:latin typeface="Times New Roman" panose="02020603050405020304" pitchFamily="18" charset="0"/>
                  <a:cs typeface="Times New Roman" panose="02020603050405020304" pitchFamily="18" charset="0"/>
                </a:rPr>
                <a:t>.</a:t>
              </a:r>
            </a:p>
            <a:p>
              <a:pPr marL="762015" indent="-762015">
                <a:buFont typeface="Wingdings" panose="05000000000000000000" pitchFamily="2" charset="2"/>
                <a:buChar char="ü"/>
              </a:pPr>
              <a:r>
                <a:rPr lang="en-US" sz="3200" b="1" dirty="0">
                  <a:solidFill>
                    <a:srgbClr val="002060"/>
                  </a:solidFill>
                  <a:latin typeface="Times New Roman" panose="02020603050405020304" pitchFamily="18" charset="0"/>
                  <a:cs typeface="Times New Roman" panose="02020603050405020304" pitchFamily="18" charset="0"/>
                </a:rPr>
                <a:t>Estimation of earthquake hazard</a:t>
              </a:r>
              <a:r>
                <a:rPr lang="en-US" sz="3200" dirty="0">
                  <a:solidFill>
                    <a:srgbClr val="002060"/>
                  </a:solidFill>
                  <a:latin typeface="Times New Roman" panose="02020603050405020304" pitchFamily="18" charset="0"/>
                  <a:cs typeface="Times New Roman" panose="02020603050405020304" pitchFamily="18" charset="0"/>
                </a:rPr>
                <a:t>.</a:t>
              </a:r>
            </a:p>
          </p:txBody>
        </p:sp>
      </p:grpSp>
      <p:pic>
        <p:nvPicPr>
          <p:cNvPr id="1038" name="Εικόνα 3">
            <a:extLst>
              <a:ext uri="{FF2B5EF4-FFF2-40B4-BE49-F238E27FC236}">
                <a16:creationId xmlns:a16="http://schemas.microsoft.com/office/drawing/2014/main" id="{F6C09505-C3EA-9B32-0DC0-1DC822D7E65B}"/>
              </a:ext>
            </a:extLst>
          </p:cNvPr>
          <p:cNvPicPr>
            <a:picLocks noChangeAspect="1"/>
          </p:cNvPicPr>
          <p:nvPr/>
        </p:nvPicPr>
        <p:blipFill>
          <a:blip r:embed="rId16"/>
          <a:stretch>
            <a:fillRect/>
          </a:stretch>
        </p:blipFill>
        <p:spPr>
          <a:xfrm>
            <a:off x="9980951" y="20021722"/>
            <a:ext cx="4365631" cy="4324783"/>
          </a:xfrm>
          <a:prstGeom prst="rect">
            <a:avLst/>
          </a:prstGeom>
        </p:spPr>
      </p:pic>
      <p:sp>
        <p:nvSpPr>
          <p:cNvPr id="52" name="TextBox 51">
            <a:extLst>
              <a:ext uri="{FF2B5EF4-FFF2-40B4-BE49-F238E27FC236}">
                <a16:creationId xmlns:a16="http://schemas.microsoft.com/office/drawing/2014/main" id="{8692E567-D209-9DAC-C9BF-FF4E5F6AACC6}"/>
              </a:ext>
            </a:extLst>
          </p:cNvPr>
          <p:cNvSpPr txBox="1"/>
          <p:nvPr/>
        </p:nvSpPr>
        <p:spPr>
          <a:xfrm>
            <a:off x="15186830" y="23064467"/>
            <a:ext cx="4394905" cy="1015663"/>
          </a:xfrm>
          <a:prstGeom prst="rect">
            <a:avLst/>
          </a:prstGeom>
          <a:noFill/>
        </p:spPr>
        <p:txBody>
          <a:bodyPr wrap="square">
            <a:spAutoFit/>
          </a:bodyPr>
          <a:lstStyle/>
          <a:p>
            <a:r>
              <a:rPr lang="en-US" sz="3000" dirty="0">
                <a:latin typeface="Times New Roman" panose="02020603050405020304" pitchFamily="18" charset="0"/>
                <a:cs typeface="Times New Roman" panose="02020603050405020304" pitchFamily="18" charset="0"/>
              </a:rPr>
              <a:t>Seismic activity near Santorini</a:t>
            </a:r>
          </a:p>
        </p:txBody>
      </p:sp>
      <p:grpSp>
        <p:nvGrpSpPr>
          <p:cNvPr id="54" name="Group 53">
            <a:extLst>
              <a:ext uri="{FF2B5EF4-FFF2-40B4-BE49-F238E27FC236}">
                <a16:creationId xmlns:a16="http://schemas.microsoft.com/office/drawing/2014/main" id="{AE20EAA9-43A6-649E-4111-4D775863D4EE}"/>
              </a:ext>
            </a:extLst>
          </p:cNvPr>
          <p:cNvGrpSpPr/>
          <p:nvPr/>
        </p:nvGrpSpPr>
        <p:grpSpPr>
          <a:xfrm>
            <a:off x="25370348" y="16757636"/>
            <a:ext cx="24622901" cy="8856149"/>
            <a:chOff x="25153850" y="16998262"/>
            <a:chExt cx="24569231" cy="8856149"/>
          </a:xfrm>
        </p:grpSpPr>
        <p:sp>
          <p:nvSpPr>
            <p:cNvPr id="55" name="Rectangle 54">
              <a:extLst>
                <a:ext uri="{FF2B5EF4-FFF2-40B4-BE49-F238E27FC236}">
                  <a16:creationId xmlns:a16="http://schemas.microsoft.com/office/drawing/2014/main" id="{0C5215BE-E251-83DB-1100-3586ADCE027A}"/>
                </a:ext>
              </a:extLst>
            </p:cNvPr>
            <p:cNvSpPr/>
            <p:nvPr/>
          </p:nvSpPr>
          <p:spPr>
            <a:xfrm>
              <a:off x="25153850" y="16998262"/>
              <a:ext cx="24569231" cy="8856148"/>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3000" dirty="0"/>
            </a:p>
          </p:txBody>
        </p:sp>
        <p:sp>
          <p:nvSpPr>
            <p:cNvPr id="57" name="TextBox 56">
              <a:extLst>
                <a:ext uri="{FF2B5EF4-FFF2-40B4-BE49-F238E27FC236}">
                  <a16:creationId xmlns:a16="http://schemas.microsoft.com/office/drawing/2014/main" id="{A215111A-5E21-88A3-E109-2818F663C342}"/>
                </a:ext>
              </a:extLst>
            </p:cNvPr>
            <p:cNvSpPr txBox="1"/>
            <p:nvPr/>
          </p:nvSpPr>
          <p:spPr>
            <a:xfrm>
              <a:off x="25256242" y="17137111"/>
              <a:ext cx="6657473"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Sea monitoring</a:t>
              </a:r>
              <a:endParaRPr lang="en-US" sz="2400" b="1" dirty="0">
                <a:latin typeface="Times New Roman" panose="02020603050405020304" pitchFamily="18" charset="0"/>
                <a:cs typeface="Times New Roman" panose="02020603050405020304" pitchFamily="18" charset="0"/>
              </a:endParaRPr>
            </a:p>
          </p:txBody>
        </p:sp>
        <p:pic>
          <p:nvPicPr>
            <p:cNvPr id="1043" name="Picture 1042">
              <a:extLst>
                <a:ext uri="{FF2B5EF4-FFF2-40B4-BE49-F238E27FC236}">
                  <a16:creationId xmlns:a16="http://schemas.microsoft.com/office/drawing/2014/main" id="{9EC421D5-F34F-BB2B-A534-21C5C8F1E93B}"/>
                </a:ext>
              </a:extLst>
            </p:cNvPr>
            <p:cNvPicPr>
              <a:picLocks noChangeAspect="1"/>
            </p:cNvPicPr>
            <p:nvPr/>
          </p:nvPicPr>
          <p:blipFill>
            <a:blip r:embed="rId17"/>
            <a:stretch>
              <a:fillRect/>
            </a:stretch>
          </p:blipFill>
          <p:spPr>
            <a:xfrm>
              <a:off x="25474540" y="22445012"/>
              <a:ext cx="4492273" cy="3078341"/>
            </a:xfrm>
            <a:prstGeom prst="rect">
              <a:avLst/>
            </a:prstGeom>
          </p:spPr>
        </p:pic>
        <p:pic>
          <p:nvPicPr>
            <p:cNvPr id="1044" name="Picture 1043">
              <a:extLst>
                <a:ext uri="{FF2B5EF4-FFF2-40B4-BE49-F238E27FC236}">
                  <a16:creationId xmlns:a16="http://schemas.microsoft.com/office/drawing/2014/main" id="{C36B53A0-1856-1AC9-8E88-065CA7003A34}"/>
                </a:ext>
              </a:extLst>
            </p:cNvPr>
            <p:cNvPicPr>
              <a:picLocks noChangeAspect="1"/>
            </p:cNvPicPr>
            <p:nvPr/>
          </p:nvPicPr>
          <p:blipFill>
            <a:blip r:embed="rId18"/>
            <a:stretch>
              <a:fillRect/>
            </a:stretch>
          </p:blipFill>
          <p:spPr>
            <a:xfrm>
              <a:off x="25431932" y="18405450"/>
              <a:ext cx="4442722" cy="3706406"/>
            </a:xfrm>
            <a:prstGeom prst="rect">
              <a:avLst/>
            </a:prstGeom>
          </p:spPr>
        </p:pic>
        <p:sp>
          <p:nvSpPr>
            <p:cNvPr id="1052" name="TextBox 1051">
              <a:extLst>
                <a:ext uri="{FF2B5EF4-FFF2-40B4-BE49-F238E27FC236}">
                  <a16:creationId xmlns:a16="http://schemas.microsoft.com/office/drawing/2014/main" id="{D4D63CC6-D37D-6937-C864-D874E346C67E}"/>
                </a:ext>
              </a:extLst>
            </p:cNvPr>
            <p:cNvSpPr txBox="1"/>
            <p:nvPr/>
          </p:nvSpPr>
          <p:spPr>
            <a:xfrm>
              <a:off x="30398160" y="18485560"/>
              <a:ext cx="9170446" cy="3046988"/>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Mykonos</a:t>
              </a:r>
            </a:p>
            <a:p>
              <a:pPr marL="762015" indent="-762015">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Installation of a tide gauge with a piezoelectric (submersible) sensor on the port pier</a:t>
              </a:r>
            </a:p>
            <a:p>
              <a:pPr marL="762015" indent="-762015">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Installation of a GNSS receiver/antenna in a warehouse near the tide gauge</a:t>
              </a:r>
            </a:p>
            <a:p>
              <a:pPr marL="762015" indent="-762015">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Conversion of relative sea level to absolute</a:t>
              </a:r>
              <a:endParaRPr lang="el-GR" sz="3200" dirty="0">
                <a:latin typeface="Times New Roman" panose="02020603050405020304" pitchFamily="18" charset="0"/>
                <a:cs typeface="Times New Roman" panose="02020603050405020304" pitchFamily="18" charset="0"/>
              </a:endParaRPr>
            </a:p>
          </p:txBody>
        </p:sp>
        <p:pic>
          <p:nvPicPr>
            <p:cNvPr id="1057" name="Picture 1056">
              <a:extLst>
                <a:ext uri="{FF2B5EF4-FFF2-40B4-BE49-F238E27FC236}">
                  <a16:creationId xmlns:a16="http://schemas.microsoft.com/office/drawing/2014/main" id="{EE9FF7C9-7040-EFD7-1314-486EB7D3F80C}"/>
                </a:ext>
              </a:extLst>
            </p:cNvPr>
            <p:cNvPicPr>
              <a:picLocks noChangeAspect="1"/>
            </p:cNvPicPr>
            <p:nvPr/>
          </p:nvPicPr>
          <p:blipFill>
            <a:blip r:embed="rId19"/>
            <a:stretch>
              <a:fillRect/>
            </a:stretch>
          </p:blipFill>
          <p:spPr>
            <a:xfrm>
              <a:off x="39539137" y="18005527"/>
              <a:ext cx="9380797" cy="7370625"/>
            </a:xfrm>
            <a:prstGeom prst="rect">
              <a:avLst/>
            </a:prstGeom>
          </p:spPr>
        </p:pic>
        <p:sp>
          <p:nvSpPr>
            <p:cNvPr id="1049" name="TextBox 1048">
              <a:extLst>
                <a:ext uri="{FF2B5EF4-FFF2-40B4-BE49-F238E27FC236}">
                  <a16:creationId xmlns:a16="http://schemas.microsoft.com/office/drawing/2014/main" id="{09173386-95BA-3AA7-C204-D0F161AF8C1A}"/>
                </a:ext>
              </a:extLst>
            </p:cNvPr>
            <p:cNvSpPr txBox="1"/>
            <p:nvPr/>
          </p:nvSpPr>
          <p:spPr>
            <a:xfrm>
              <a:off x="30342939" y="22633080"/>
              <a:ext cx="9542154" cy="3221331"/>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Delos</a:t>
              </a:r>
            </a:p>
            <a:p>
              <a:pPr marL="762015" indent="-762015">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Tide gauge station with radar sensor</a:t>
              </a:r>
            </a:p>
            <a:p>
              <a:pPr marL="762015" indent="-762015">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Stainless steel support base and cabinet</a:t>
              </a:r>
            </a:p>
            <a:p>
              <a:pPr marL="762015" indent="-762015">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Capability for future integration of GNSS receiver/antenna</a:t>
              </a:r>
              <a:br>
                <a:rPr lang="en-US" sz="4333" dirty="0"/>
              </a:br>
              <a:endParaRPr lang="el-GR" sz="4333" dirty="0"/>
            </a:p>
          </p:txBody>
        </p:sp>
      </p:grpSp>
      <p:sp>
        <p:nvSpPr>
          <p:cNvPr id="1058" name="TextBox 1057">
            <a:extLst>
              <a:ext uri="{FF2B5EF4-FFF2-40B4-BE49-F238E27FC236}">
                <a16:creationId xmlns:a16="http://schemas.microsoft.com/office/drawing/2014/main" id="{E16A4842-54BF-61F2-3A44-4D7D73273BE3}"/>
              </a:ext>
            </a:extLst>
          </p:cNvPr>
          <p:cNvSpPr txBox="1"/>
          <p:nvPr/>
        </p:nvSpPr>
        <p:spPr>
          <a:xfrm>
            <a:off x="39869191" y="17032950"/>
            <a:ext cx="9687120"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Fine resolution wave/bathymetry modelling</a:t>
            </a:r>
            <a:endParaRPr lang="el-GR" sz="4000" b="1" dirty="0">
              <a:latin typeface="Times New Roman" panose="02020603050405020304" pitchFamily="18" charset="0"/>
              <a:cs typeface="Times New Roman" panose="02020603050405020304" pitchFamily="18" charset="0"/>
            </a:endParaRPr>
          </a:p>
        </p:txBody>
      </p:sp>
      <p:sp>
        <p:nvSpPr>
          <p:cNvPr id="60" name="Content Placeholder 2">
            <a:extLst>
              <a:ext uri="{FF2B5EF4-FFF2-40B4-BE49-F238E27FC236}">
                <a16:creationId xmlns:a16="http://schemas.microsoft.com/office/drawing/2014/main" id="{3327FA6C-874A-98E0-67DA-5690BA698B21}"/>
              </a:ext>
            </a:extLst>
          </p:cNvPr>
          <p:cNvSpPr txBox="1">
            <a:spLocks/>
          </p:cNvSpPr>
          <p:nvPr/>
        </p:nvSpPr>
        <p:spPr>
          <a:xfrm>
            <a:off x="1130968" y="16597788"/>
            <a:ext cx="35201652" cy="1647517"/>
          </a:xfrm>
          <a:prstGeom prst="rect">
            <a:avLst/>
          </a:prstGeom>
        </p:spPr>
        <p:txBody>
          <a:bodyPr vert="horz" lIns="152400" tIns="76200" rIns="152400" bIns="76200" rtlCol="0">
            <a:normAutofit/>
          </a:bodyPr>
          <a:lstStyle>
            <a:lvl1pPr marL="754380" indent="-754380" algn="l" defTabSz="3017520" rtl="0" eaLnBrk="1" latinLnBrk="0" hangingPunct="1">
              <a:lnSpc>
                <a:spcPct val="90000"/>
              </a:lnSpc>
              <a:spcBef>
                <a:spcPts val="3300"/>
              </a:spcBef>
              <a:buFont typeface="Arial" panose="020B0604020202020204" pitchFamily="34" charset="0"/>
              <a:buChar char="•"/>
              <a:defRPr sz="9240" kern="1200">
                <a:solidFill>
                  <a:schemeClr val="tx1"/>
                </a:solidFill>
                <a:latin typeface="+mn-lt"/>
                <a:ea typeface="+mn-ea"/>
                <a:cs typeface="+mn-cs"/>
              </a:defRPr>
            </a:lvl1pPr>
            <a:lvl2pPr marL="2263140" indent="-754380" algn="l" defTabSz="3017520" rtl="0" eaLnBrk="1" latinLnBrk="0" hangingPunct="1">
              <a:lnSpc>
                <a:spcPct val="90000"/>
              </a:lnSpc>
              <a:spcBef>
                <a:spcPts val="1650"/>
              </a:spcBef>
              <a:buFont typeface="Arial" panose="020B0604020202020204" pitchFamily="34" charset="0"/>
              <a:buChar char="•"/>
              <a:defRPr sz="7920" kern="1200">
                <a:solidFill>
                  <a:schemeClr val="tx1"/>
                </a:solidFill>
                <a:latin typeface="+mn-lt"/>
                <a:ea typeface="+mn-ea"/>
                <a:cs typeface="+mn-cs"/>
              </a:defRPr>
            </a:lvl2pPr>
            <a:lvl3pPr marL="3771900" indent="-754380" algn="l" defTabSz="3017520" rtl="0" eaLnBrk="1" latinLnBrk="0" hangingPunct="1">
              <a:lnSpc>
                <a:spcPct val="90000"/>
              </a:lnSpc>
              <a:spcBef>
                <a:spcPts val="1650"/>
              </a:spcBef>
              <a:buFont typeface="Arial" panose="020B0604020202020204" pitchFamily="34" charset="0"/>
              <a:buChar char="•"/>
              <a:defRPr sz="6600" kern="1200">
                <a:solidFill>
                  <a:schemeClr val="tx1"/>
                </a:solidFill>
                <a:latin typeface="+mn-lt"/>
                <a:ea typeface="+mn-ea"/>
                <a:cs typeface="+mn-cs"/>
              </a:defRPr>
            </a:lvl3pPr>
            <a:lvl4pPr marL="528066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4pPr>
            <a:lvl5pPr marL="678942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5pPr>
            <a:lvl6pPr marL="829818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6pPr>
            <a:lvl7pPr marL="980694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7pPr>
            <a:lvl8pPr marL="1131570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8pPr>
            <a:lvl9pPr marL="1282446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9pPr>
          </a:lstStyle>
          <a:p>
            <a:pPr marL="0" indent="0">
              <a:buNone/>
            </a:pPr>
            <a:r>
              <a:rPr lang="en-GB" sz="6600" b="1" dirty="0">
                <a:latin typeface="Times New Roman" panose="02020603050405020304" pitchFamily="18" charset="0"/>
                <a:cs typeface="Times New Roman" panose="02020603050405020304" pitchFamily="18" charset="0"/>
              </a:rPr>
              <a:t>Description of the infrastructure and preliminary results  </a:t>
            </a:r>
          </a:p>
        </p:txBody>
      </p:sp>
      <p:grpSp>
        <p:nvGrpSpPr>
          <p:cNvPr id="61" name="Group 60">
            <a:extLst>
              <a:ext uri="{FF2B5EF4-FFF2-40B4-BE49-F238E27FC236}">
                <a16:creationId xmlns:a16="http://schemas.microsoft.com/office/drawing/2014/main" id="{BF7648AC-6F12-6E07-5372-557FEDB56C61}"/>
              </a:ext>
            </a:extLst>
          </p:cNvPr>
          <p:cNvGrpSpPr/>
          <p:nvPr/>
        </p:nvGrpSpPr>
        <p:grpSpPr>
          <a:xfrm>
            <a:off x="1179095" y="27667874"/>
            <a:ext cx="23839795" cy="6569502"/>
            <a:chOff x="987995" y="32958208"/>
            <a:chExt cx="23839795" cy="6569502"/>
          </a:xfrm>
        </p:grpSpPr>
        <p:sp>
          <p:nvSpPr>
            <p:cNvPr id="62" name="Rectangle 61">
              <a:extLst>
                <a:ext uri="{FF2B5EF4-FFF2-40B4-BE49-F238E27FC236}">
                  <a16:creationId xmlns:a16="http://schemas.microsoft.com/office/drawing/2014/main" id="{F81C9B62-DB0E-19C0-4842-7202B8BE2F38}"/>
                </a:ext>
              </a:extLst>
            </p:cNvPr>
            <p:cNvSpPr/>
            <p:nvPr/>
          </p:nvSpPr>
          <p:spPr>
            <a:xfrm>
              <a:off x="987995" y="33088005"/>
              <a:ext cx="23839795" cy="6439705"/>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3000" dirty="0"/>
            </a:p>
          </p:txBody>
        </p:sp>
        <p:grpSp>
          <p:nvGrpSpPr>
            <p:cNvPr id="1024" name="Group 1023">
              <a:extLst>
                <a:ext uri="{FF2B5EF4-FFF2-40B4-BE49-F238E27FC236}">
                  <a16:creationId xmlns:a16="http://schemas.microsoft.com/office/drawing/2014/main" id="{8C6FCF17-9F9D-865B-9508-1EBD233D4604}"/>
                </a:ext>
              </a:extLst>
            </p:cNvPr>
            <p:cNvGrpSpPr/>
            <p:nvPr/>
          </p:nvGrpSpPr>
          <p:grpSpPr>
            <a:xfrm>
              <a:off x="1317450" y="33427134"/>
              <a:ext cx="4610760" cy="3347292"/>
              <a:chOff x="1022225" y="29833391"/>
              <a:chExt cx="3111787" cy="2287088"/>
            </a:xfrm>
          </p:grpSpPr>
          <p:grpSp>
            <p:nvGrpSpPr>
              <p:cNvPr id="1031" name="Group 1030">
                <a:extLst>
                  <a:ext uri="{FF2B5EF4-FFF2-40B4-BE49-F238E27FC236}">
                    <a16:creationId xmlns:a16="http://schemas.microsoft.com/office/drawing/2014/main" id="{05883179-83DA-C4B6-44EA-DD8FE4041848}"/>
                  </a:ext>
                </a:extLst>
              </p:cNvPr>
              <p:cNvGrpSpPr/>
              <p:nvPr/>
            </p:nvGrpSpPr>
            <p:grpSpPr>
              <a:xfrm>
                <a:off x="1076488" y="30401700"/>
                <a:ext cx="3057524" cy="1718779"/>
                <a:chOff x="1076488" y="30401700"/>
                <a:chExt cx="3057524" cy="1718779"/>
              </a:xfrm>
            </p:grpSpPr>
            <p:pic>
              <p:nvPicPr>
                <p:cNvPr id="1033" name="Picture 1032">
                  <a:extLst>
                    <a:ext uri="{FF2B5EF4-FFF2-40B4-BE49-F238E27FC236}">
                      <a16:creationId xmlns:a16="http://schemas.microsoft.com/office/drawing/2014/main" id="{F4805BB3-A0BA-52A9-3C4F-56A15D5CF649}"/>
                    </a:ext>
                  </a:extLst>
                </p:cNvPr>
                <p:cNvPicPr>
                  <a:picLocks noChangeAspect="1"/>
                </p:cNvPicPr>
                <p:nvPr/>
              </p:nvPicPr>
              <p:blipFill>
                <a:blip r:embed="rId20"/>
                <a:stretch>
                  <a:fillRect/>
                </a:stretch>
              </p:blipFill>
              <p:spPr>
                <a:xfrm>
                  <a:off x="1076488" y="30437160"/>
                  <a:ext cx="2691834" cy="1683319"/>
                </a:xfrm>
                <a:prstGeom prst="rect">
                  <a:avLst/>
                </a:prstGeom>
              </p:spPr>
            </p:pic>
            <p:sp>
              <p:nvSpPr>
                <p:cNvPr id="1034" name="TextBox 1033">
                  <a:extLst>
                    <a:ext uri="{FF2B5EF4-FFF2-40B4-BE49-F238E27FC236}">
                      <a16:creationId xmlns:a16="http://schemas.microsoft.com/office/drawing/2014/main" id="{DFCAA8D8-FCD6-5166-F2CD-433E9912283C}"/>
                    </a:ext>
                  </a:extLst>
                </p:cNvPr>
                <p:cNvSpPr txBox="1"/>
                <p:nvPr/>
              </p:nvSpPr>
              <p:spPr>
                <a:xfrm>
                  <a:off x="1764547" y="30401700"/>
                  <a:ext cx="2369465" cy="273381"/>
                </a:xfrm>
                <a:prstGeom prst="rect">
                  <a:avLst/>
                </a:prstGeom>
                <a:solidFill>
                  <a:schemeClr val="bg1"/>
                </a:solidFill>
              </p:spPr>
              <p:txBody>
                <a:bodyPr wrap="square" rtlCol="0">
                  <a:spAutoFit/>
                </a:bodyPr>
                <a:lstStyle/>
                <a:p>
                  <a:r>
                    <a:rPr lang="en-US" sz="2000" b="1" dirty="0">
                      <a:latin typeface="Times New Roman" panose="02020603050405020304" pitchFamily="18" charset="0"/>
                      <a:cs typeface="Times New Roman" panose="02020603050405020304" pitchFamily="18" charset="0"/>
                    </a:rPr>
                    <a:t>Aridity index (AI)</a:t>
                  </a:r>
                </a:p>
              </p:txBody>
            </p:sp>
          </p:grpSp>
          <p:sp>
            <p:nvSpPr>
              <p:cNvPr id="1032" name="TextBox 1031">
                <a:extLst>
                  <a:ext uri="{FF2B5EF4-FFF2-40B4-BE49-F238E27FC236}">
                    <a16:creationId xmlns:a16="http://schemas.microsoft.com/office/drawing/2014/main" id="{ACC9E685-2589-A12C-08C1-A66D1B5ACC45}"/>
                  </a:ext>
                </a:extLst>
              </p:cNvPr>
              <p:cNvSpPr txBox="1"/>
              <p:nvPr/>
            </p:nvSpPr>
            <p:spPr>
              <a:xfrm rot="16200000">
                <a:off x="192405" y="30663211"/>
                <a:ext cx="1929674" cy="270033"/>
              </a:xfrm>
              <a:prstGeom prst="rect">
                <a:avLst/>
              </a:prstGeom>
              <a:solidFill>
                <a:schemeClr val="bg1"/>
              </a:solidFill>
            </p:spPr>
            <p:txBody>
              <a:bodyPr wrap="square" rtlCol="0">
                <a:spAutoFit/>
              </a:bodyPr>
              <a:lstStyle/>
              <a:p>
                <a:r>
                  <a:rPr lang="en-US" sz="2000" b="1" dirty="0"/>
                  <a:t>Aridity index (AI)</a:t>
                </a:r>
              </a:p>
            </p:txBody>
          </p:sp>
        </p:grpSp>
        <p:pic>
          <p:nvPicPr>
            <p:cNvPr id="1025" name="Picture 1024">
              <a:extLst>
                <a:ext uri="{FF2B5EF4-FFF2-40B4-BE49-F238E27FC236}">
                  <a16:creationId xmlns:a16="http://schemas.microsoft.com/office/drawing/2014/main" id="{85EE6A26-3C9A-26C3-74CF-29F1FF3A7A5F}"/>
                </a:ext>
              </a:extLst>
            </p:cNvPr>
            <p:cNvPicPr>
              <a:picLocks noChangeAspect="1"/>
            </p:cNvPicPr>
            <p:nvPr/>
          </p:nvPicPr>
          <p:blipFill>
            <a:blip r:embed="rId21"/>
            <a:stretch>
              <a:fillRect/>
            </a:stretch>
          </p:blipFill>
          <p:spPr>
            <a:xfrm>
              <a:off x="1356850" y="37025490"/>
              <a:ext cx="4001358" cy="2502220"/>
            </a:xfrm>
            <a:prstGeom prst="rect">
              <a:avLst/>
            </a:prstGeom>
          </p:spPr>
        </p:pic>
        <p:pic>
          <p:nvPicPr>
            <p:cNvPr id="1026" name="Picture 1025">
              <a:extLst>
                <a:ext uri="{FF2B5EF4-FFF2-40B4-BE49-F238E27FC236}">
                  <a16:creationId xmlns:a16="http://schemas.microsoft.com/office/drawing/2014/main" id="{5E64A845-CD2A-834D-1097-C5B2667B2236}"/>
                </a:ext>
              </a:extLst>
            </p:cNvPr>
            <p:cNvPicPr>
              <a:picLocks noChangeAspect="1"/>
            </p:cNvPicPr>
            <p:nvPr/>
          </p:nvPicPr>
          <p:blipFill>
            <a:blip r:embed="rId22"/>
            <a:stretch>
              <a:fillRect/>
            </a:stretch>
          </p:blipFill>
          <p:spPr>
            <a:xfrm>
              <a:off x="8059141" y="33427133"/>
              <a:ext cx="10024786" cy="4029321"/>
            </a:xfrm>
            <a:prstGeom prst="rect">
              <a:avLst/>
            </a:prstGeom>
          </p:spPr>
        </p:pic>
        <p:sp>
          <p:nvSpPr>
            <p:cNvPr id="1027" name="TextBox 1026">
              <a:extLst>
                <a:ext uri="{FF2B5EF4-FFF2-40B4-BE49-F238E27FC236}">
                  <a16:creationId xmlns:a16="http://schemas.microsoft.com/office/drawing/2014/main" id="{00790F5F-EFBB-B3CF-ABEE-EA5A012DDC6B}"/>
                </a:ext>
              </a:extLst>
            </p:cNvPr>
            <p:cNvSpPr txBox="1"/>
            <p:nvPr/>
          </p:nvSpPr>
          <p:spPr>
            <a:xfrm>
              <a:off x="6357465" y="37545536"/>
              <a:ext cx="14242022" cy="1569660"/>
            </a:xfrm>
            <a:prstGeom prst="rect">
              <a:avLst/>
            </a:prstGeom>
            <a:noFill/>
          </p:spPr>
          <p:txBody>
            <a:bodyPr wrap="square" rtlCol="0">
              <a:spAutoFit/>
            </a:bodyPr>
            <a:lstStyle/>
            <a:p>
              <a:pPr marL="762015" indent="-762015">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Despite the island’s small size, there is significant spatiotemporal variability in atmospheric parameters that impact the monuments.</a:t>
              </a:r>
            </a:p>
            <a:p>
              <a:pPr marL="762015" indent="-762015">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Depending on the scenario, environmental conditions will change significantly.</a:t>
              </a:r>
            </a:p>
          </p:txBody>
        </p:sp>
        <p:sp>
          <p:nvSpPr>
            <p:cNvPr id="1028" name="TextBox 1027">
              <a:extLst>
                <a:ext uri="{FF2B5EF4-FFF2-40B4-BE49-F238E27FC236}">
                  <a16:creationId xmlns:a16="http://schemas.microsoft.com/office/drawing/2014/main" id="{B74378AC-6F56-BCBF-6F2D-49AB3544555C}"/>
                </a:ext>
              </a:extLst>
            </p:cNvPr>
            <p:cNvSpPr txBox="1"/>
            <p:nvPr/>
          </p:nvSpPr>
          <p:spPr>
            <a:xfrm>
              <a:off x="1009768" y="32958208"/>
              <a:ext cx="15284582"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Climate modelling</a:t>
              </a:r>
              <a:endParaRPr lang="en-US" sz="2400" b="1" dirty="0">
                <a:latin typeface="Times New Roman" panose="02020603050405020304" pitchFamily="18" charset="0"/>
                <a:cs typeface="Times New Roman" panose="02020603050405020304" pitchFamily="18" charset="0"/>
              </a:endParaRPr>
            </a:p>
          </p:txBody>
        </p:sp>
        <p:pic>
          <p:nvPicPr>
            <p:cNvPr id="1029" name="Picture 1028">
              <a:extLst>
                <a:ext uri="{FF2B5EF4-FFF2-40B4-BE49-F238E27FC236}">
                  <a16:creationId xmlns:a16="http://schemas.microsoft.com/office/drawing/2014/main" id="{EFECC930-7EC5-193A-4F07-59A96CD8ACAD}"/>
                </a:ext>
              </a:extLst>
            </p:cNvPr>
            <p:cNvPicPr>
              <a:picLocks noChangeAspect="1"/>
            </p:cNvPicPr>
            <p:nvPr/>
          </p:nvPicPr>
          <p:blipFill>
            <a:blip r:embed="rId23"/>
            <a:stretch>
              <a:fillRect/>
            </a:stretch>
          </p:blipFill>
          <p:spPr>
            <a:xfrm>
              <a:off x="20813016" y="34077114"/>
              <a:ext cx="2931084" cy="5253568"/>
            </a:xfrm>
            <a:prstGeom prst="rect">
              <a:avLst/>
            </a:prstGeom>
          </p:spPr>
        </p:pic>
        <p:sp>
          <p:nvSpPr>
            <p:cNvPr id="1030" name="TextBox 1029">
              <a:extLst>
                <a:ext uri="{FF2B5EF4-FFF2-40B4-BE49-F238E27FC236}">
                  <a16:creationId xmlns:a16="http://schemas.microsoft.com/office/drawing/2014/main" id="{BD3BE8F5-464D-B1C3-5624-9B00BF1218BE}"/>
                </a:ext>
              </a:extLst>
            </p:cNvPr>
            <p:cNvSpPr txBox="1"/>
            <p:nvPr/>
          </p:nvSpPr>
          <p:spPr>
            <a:xfrm>
              <a:off x="20249552" y="33205509"/>
              <a:ext cx="4210050" cy="830997"/>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Projected sea level rise (</a:t>
              </a:r>
              <a:r>
                <a:rPr lang="en-GB" sz="2400" b="1" i="1" dirty="0" err="1">
                  <a:latin typeface="Times New Roman" panose="02020603050405020304" pitchFamily="18" charset="0"/>
                  <a:cs typeface="Times New Roman" panose="02020603050405020304" pitchFamily="18" charset="0"/>
                </a:rPr>
                <a:t>Mourtzas</a:t>
              </a:r>
              <a:r>
                <a:rPr lang="el-GR" sz="2400" b="1" i="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and </a:t>
              </a:r>
              <a:r>
                <a:rPr lang="en-US" sz="2400" b="1" i="1" dirty="0" err="1">
                  <a:latin typeface="Times New Roman" panose="02020603050405020304" pitchFamily="18" charset="0"/>
                  <a:cs typeface="Times New Roman" panose="02020603050405020304" pitchFamily="18" charset="0"/>
                </a:rPr>
                <a:t>Kolaiti</a:t>
              </a:r>
              <a:r>
                <a:rPr lang="en-US" sz="2400" b="1" i="1" dirty="0">
                  <a:latin typeface="Times New Roman" panose="02020603050405020304" pitchFamily="18" charset="0"/>
                  <a:cs typeface="Times New Roman" panose="02020603050405020304" pitchFamily="18" charset="0"/>
                </a:rPr>
                <a:t>, 2024</a:t>
              </a:r>
              <a:r>
                <a:rPr lang="el-GR" sz="2400" b="1" i="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a:t>
              </a:r>
              <a:endParaRPr lang="el-GR" sz="2400" b="1" dirty="0">
                <a:latin typeface="Times New Roman" panose="02020603050405020304" pitchFamily="18" charset="0"/>
                <a:cs typeface="Times New Roman" panose="02020603050405020304" pitchFamily="18" charset="0"/>
              </a:endParaRPr>
            </a:p>
          </p:txBody>
        </p:sp>
      </p:grpSp>
      <p:sp>
        <p:nvSpPr>
          <p:cNvPr id="1035" name="TextBox 1034">
            <a:extLst>
              <a:ext uri="{FF2B5EF4-FFF2-40B4-BE49-F238E27FC236}">
                <a16:creationId xmlns:a16="http://schemas.microsoft.com/office/drawing/2014/main" id="{FFC7E23A-128B-BAE5-D5B9-50E0A0180AF1}"/>
              </a:ext>
            </a:extLst>
          </p:cNvPr>
          <p:cNvSpPr txBox="1"/>
          <p:nvPr/>
        </p:nvSpPr>
        <p:spPr>
          <a:xfrm rot="16200000">
            <a:off x="585207" y="32241386"/>
            <a:ext cx="2366997" cy="707886"/>
          </a:xfrm>
          <a:prstGeom prst="rect">
            <a:avLst/>
          </a:prstGeom>
          <a:solidFill>
            <a:schemeClr val="bg1"/>
          </a:solidFill>
        </p:spPr>
        <p:txBody>
          <a:bodyPr wrap="square" rtlCol="0">
            <a:spAutoFit/>
          </a:bodyPr>
          <a:lstStyle/>
          <a:p>
            <a:r>
              <a:rPr lang="en-US" sz="2000" b="1" dirty="0"/>
              <a:t>Temperature &gt; 37</a:t>
            </a:r>
            <a:r>
              <a:rPr lang="en-US" sz="2000" b="1" baseline="30000" dirty="0"/>
              <a:t>o</a:t>
            </a:r>
            <a:r>
              <a:rPr lang="en-US" sz="2000" b="1" dirty="0"/>
              <a:t>C</a:t>
            </a:r>
          </a:p>
          <a:p>
            <a:r>
              <a:rPr lang="en-US" sz="2000" b="1" dirty="0"/>
              <a:t>(days/decade)</a:t>
            </a:r>
          </a:p>
        </p:txBody>
      </p:sp>
      <p:sp>
        <p:nvSpPr>
          <p:cNvPr id="1040" name="TextBox 1039">
            <a:extLst>
              <a:ext uri="{FF2B5EF4-FFF2-40B4-BE49-F238E27FC236}">
                <a16:creationId xmlns:a16="http://schemas.microsoft.com/office/drawing/2014/main" id="{95879C3D-8EDC-CEE6-1BAB-D366B2D9DD1E}"/>
              </a:ext>
            </a:extLst>
          </p:cNvPr>
          <p:cNvSpPr txBox="1"/>
          <p:nvPr/>
        </p:nvSpPr>
        <p:spPr>
          <a:xfrm>
            <a:off x="2136624" y="31797838"/>
            <a:ext cx="3510855" cy="400110"/>
          </a:xfrm>
          <a:prstGeom prst="rect">
            <a:avLst/>
          </a:prstGeom>
          <a:solidFill>
            <a:schemeClr val="bg1"/>
          </a:solidFill>
        </p:spPr>
        <p:txBody>
          <a:bodyPr wrap="square" rtlCol="0">
            <a:spAutoFit/>
          </a:bodyPr>
          <a:lstStyle/>
          <a:p>
            <a:r>
              <a:rPr lang="en-US" sz="2000" b="1" dirty="0">
                <a:latin typeface="Times New Roman" panose="02020603050405020304" pitchFamily="18" charset="0"/>
                <a:cs typeface="Times New Roman" panose="02020603050405020304" pitchFamily="18" charset="0"/>
              </a:rPr>
              <a:t>Days with temperature &gt; 37</a:t>
            </a:r>
            <a:r>
              <a:rPr lang="en-US" sz="2000" b="1" baseline="30000" dirty="0">
                <a:latin typeface="Times New Roman" panose="02020603050405020304" pitchFamily="18" charset="0"/>
                <a:cs typeface="Times New Roman" panose="02020603050405020304" pitchFamily="18" charset="0"/>
              </a:rPr>
              <a:t>o</a:t>
            </a:r>
            <a:r>
              <a:rPr lang="en-US" sz="2000" b="1" dirty="0">
                <a:latin typeface="Times New Roman" panose="02020603050405020304" pitchFamily="18" charset="0"/>
                <a:cs typeface="Times New Roman" panose="02020603050405020304" pitchFamily="18" charset="0"/>
              </a:rPr>
              <a:t>C</a:t>
            </a:r>
          </a:p>
        </p:txBody>
      </p:sp>
      <p:cxnSp>
        <p:nvCxnSpPr>
          <p:cNvPr id="1041" name="Straight Connector 1040">
            <a:extLst>
              <a:ext uri="{FF2B5EF4-FFF2-40B4-BE49-F238E27FC236}">
                <a16:creationId xmlns:a16="http://schemas.microsoft.com/office/drawing/2014/main" id="{90B829AE-8FB5-2855-64B2-25B96C2B9839}"/>
              </a:ext>
            </a:extLst>
          </p:cNvPr>
          <p:cNvCxnSpPr>
            <a:cxnSpLocks/>
          </p:cNvCxnSpPr>
          <p:nvPr/>
        </p:nvCxnSpPr>
        <p:spPr>
          <a:xfrm>
            <a:off x="1187688" y="34545951"/>
            <a:ext cx="48896338"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042" name="Group 1041">
            <a:extLst>
              <a:ext uri="{FF2B5EF4-FFF2-40B4-BE49-F238E27FC236}">
                <a16:creationId xmlns:a16="http://schemas.microsoft.com/office/drawing/2014/main" id="{2DB16F3D-51A1-DFF9-74C5-464AA63D66C9}"/>
              </a:ext>
            </a:extLst>
          </p:cNvPr>
          <p:cNvGrpSpPr/>
          <p:nvPr/>
        </p:nvGrpSpPr>
        <p:grpSpPr>
          <a:xfrm>
            <a:off x="25360414" y="25802191"/>
            <a:ext cx="24666892" cy="8435185"/>
            <a:chOff x="25201749" y="29489644"/>
            <a:chExt cx="24666892" cy="8435185"/>
          </a:xfrm>
        </p:grpSpPr>
        <p:sp>
          <p:nvSpPr>
            <p:cNvPr id="1045" name="Rectangle 1044">
              <a:extLst>
                <a:ext uri="{FF2B5EF4-FFF2-40B4-BE49-F238E27FC236}">
                  <a16:creationId xmlns:a16="http://schemas.microsoft.com/office/drawing/2014/main" id="{AD33B1B6-BF3C-2491-34CB-DDB6011E8CFA}"/>
                </a:ext>
              </a:extLst>
            </p:cNvPr>
            <p:cNvSpPr/>
            <p:nvPr/>
          </p:nvSpPr>
          <p:spPr>
            <a:xfrm>
              <a:off x="25201749" y="29489646"/>
              <a:ext cx="24666892" cy="8435183"/>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3000" dirty="0"/>
            </a:p>
          </p:txBody>
        </p:sp>
        <p:sp>
          <p:nvSpPr>
            <p:cNvPr id="1046" name="TextBox 1045">
              <a:extLst>
                <a:ext uri="{FF2B5EF4-FFF2-40B4-BE49-F238E27FC236}">
                  <a16:creationId xmlns:a16="http://schemas.microsoft.com/office/drawing/2014/main" id="{E9E868BB-2843-C919-CF99-0C52B7989DCA}"/>
                </a:ext>
              </a:extLst>
            </p:cNvPr>
            <p:cNvSpPr txBox="1"/>
            <p:nvPr/>
          </p:nvSpPr>
          <p:spPr>
            <a:xfrm>
              <a:off x="25260025" y="29489644"/>
              <a:ext cx="15284582"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Atmospheric monitoring and modelling</a:t>
              </a:r>
              <a:endParaRPr lang="en-US" sz="2400" b="1" dirty="0">
                <a:latin typeface="Times New Roman" panose="02020603050405020304" pitchFamily="18" charset="0"/>
                <a:cs typeface="Times New Roman" panose="02020603050405020304" pitchFamily="18" charset="0"/>
              </a:endParaRPr>
            </a:p>
          </p:txBody>
        </p:sp>
        <p:pic>
          <p:nvPicPr>
            <p:cNvPr id="1047" name="Picture 1046">
              <a:extLst>
                <a:ext uri="{FF2B5EF4-FFF2-40B4-BE49-F238E27FC236}">
                  <a16:creationId xmlns:a16="http://schemas.microsoft.com/office/drawing/2014/main" id="{7C3D2AC8-3CC1-C49E-2D1E-D8A6893CE04B}"/>
                </a:ext>
              </a:extLst>
            </p:cNvPr>
            <p:cNvPicPr>
              <a:picLocks noChangeAspect="1"/>
            </p:cNvPicPr>
            <p:nvPr/>
          </p:nvPicPr>
          <p:blipFill>
            <a:blip r:embed="rId24"/>
            <a:stretch>
              <a:fillRect/>
            </a:stretch>
          </p:blipFill>
          <p:spPr>
            <a:xfrm>
              <a:off x="34271234" y="31450906"/>
              <a:ext cx="3233148" cy="2315005"/>
            </a:xfrm>
            <a:prstGeom prst="rect">
              <a:avLst/>
            </a:prstGeom>
          </p:spPr>
        </p:pic>
        <p:sp>
          <p:nvSpPr>
            <p:cNvPr id="1048" name="TextBox 1047">
              <a:extLst>
                <a:ext uri="{FF2B5EF4-FFF2-40B4-BE49-F238E27FC236}">
                  <a16:creationId xmlns:a16="http://schemas.microsoft.com/office/drawing/2014/main" id="{DFD544E8-0C48-6A80-E5A8-B2E2F1E405B3}"/>
                </a:ext>
              </a:extLst>
            </p:cNvPr>
            <p:cNvSpPr txBox="1"/>
            <p:nvPr/>
          </p:nvSpPr>
          <p:spPr>
            <a:xfrm>
              <a:off x="25262297" y="30601817"/>
              <a:ext cx="2935355"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Meteorology</a:t>
              </a:r>
              <a:endParaRPr lang="en-US" sz="4333" b="1" dirty="0">
                <a:latin typeface="Times New Roman" panose="02020603050405020304" pitchFamily="18" charset="0"/>
                <a:cs typeface="Times New Roman" panose="02020603050405020304" pitchFamily="18" charset="0"/>
              </a:endParaRPr>
            </a:p>
          </p:txBody>
        </p:sp>
        <p:sp>
          <p:nvSpPr>
            <p:cNvPr id="1050" name="TextBox 1049">
              <a:extLst>
                <a:ext uri="{FF2B5EF4-FFF2-40B4-BE49-F238E27FC236}">
                  <a16:creationId xmlns:a16="http://schemas.microsoft.com/office/drawing/2014/main" id="{91C3F57E-68DD-3C0E-267E-6E532EA6CC0C}"/>
                </a:ext>
              </a:extLst>
            </p:cNvPr>
            <p:cNvSpPr txBox="1"/>
            <p:nvPr/>
          </p:nvSpPr>
          <p:spPr>
            <a:xfrm>
              <a:off x="34178942" y="30695290"/>
              <a:ext cx="2584682"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Air quality</a:t>
              </a:r>
            </a:p>
          </p:txBody>
        </p:sp>
        <p:pic>
          <p:nvPicPr>
            <p:cNvPr id="1051" name="Picture 1050">
              <a:extLst>
                <a:ext uri="{FF2B5EF4-FFF2-40B4-BE49-F238E27FC236}">
                  <a16:creationId xmlns:a16="http://schemas.microsoft.com/office/drawing/2014/main" id="{D366DCC1-46CF-23A5-8FCF-F3DCE7BF061B}"/>
                </a:ext>
              </a:extLst>
            </p:cNvPr>
            <p:cNvPicPr>
              <a:picLocks noChangeAspect="1"/>
            </p:cNvPicPr>
            <p:nvPr/>
          </p:nvPicPr>
          <p:blipFill>
            <a:blip r:embed="rId25"/>
            <a:stretch>
              <a:fillRect/>
            </a:stretch>
          </p:blipFill>
          <p:spPr>
            <a:xfrm>
              <a:off x="29230820" y="35620824"/>
              <a:ext cx="4338447" cy="2232509"/>
            </a:xfrm>
            <a:prstGeom prst="rect">
              <a:avLst/>
            </a:prstGeom>
          </p:spPr>
        </p:pic>
        <p:pic>
          <p:nvPicPr>
            <p:cNvPr id="1053" name="Picture 1052">
              <a:extLst>
                <a:ext uri="{FF2B5EF4-FFF2-40B4-BE49-F238E27FC236}">
                  <a16:creationId xmlns:a16="http://schemas.microsoft.com/office/drawing/2014/main" id="{538464D8-E065-81CC-D322-B53423E84804}"/>
                </a:ext>
              </a:extLst>
            </p:cNvPr>
            <p:cNvPicPr>
              <a:picLocks noChangeAspect="1"/>
            </p:cNvPicPr>
            <p:nvPr/>
          </p:nvPicPr>
          <p:blipFill>
            <a:blip r:embed="rId26"/>
            <a:stretch>
              <a:fillRect/>
            </a:stretch>
          </p:blipFill>
          <p:spPr>
            <a:xfrm>
              <a:off x="40799960" y="30668353"/>
              <a:ext cx="8300895" cy="5311099"/>
            </a:xfrm>
            <a:prstGeom prst="rect">
              <a:avLst/>
            </a:prstGeom>
          </p:spPr>
        </p:pic>
        <p:cxnSp>
          <p:nvCxnSpPr>
            <p:cNvPr id="1054" name="Straight Connector 1053">
              <a:extLst>
                <a:ext uri="{FF2B5EF4-FFF2-40B4-BE49-F238E27FC236}">
                  <a16:creationId xmlns:a16="http://schemas.microsoft.com/office/drawing/2014/main" id="{B0168FD1-7B53-C5AB-DE29-E3DC03A555DB}"/>
                </a:ext>
              </a:extLst>
            </p:cNvPr>
            <p:cNvCxnSpPr>
              <a:cxnSpLocks/>
            </p:cNvCxnSpPr>
            <p:nvPr/>
          </p:nvCxnSpPr>
          <p:spPr>
            <a:xfrm>
              <a:off x="25394920" y="30525804"/>
              <a:ext cx="24144346" cy="18531"/>
            </a:xfrm>
            <a:prstGeom prst="line">
              <a:avLst/>
            </a:prstGeom>
          </p:spPr>
          <p:style>
            <a:lnRef idx="1">
              <a:schemeClr val="accent3"/>
            </a:lnRef>
            <a:fillRef idx="0">
              <a:schemeClr val="accent3"/>
            </a:fillRef>
            <a:effectRef idx="0">
              <a:schemeClr val="accent3"/>
            </a:effectRef>
            <a:fontRef idx="minor">
              <a:schemeClr val="tx1"/>
            </a:fontRef>
          </p:style>
        </p:cxnSp>
        <p:grpSp>
          <p:nvGrpSpPr>
            <p:cNvPr id="1055" name="Group 1054">
              <a:extLst>
                <a:ext uri="{FF2B5EF4-FFF2-40B4-BE49-F238E27FC236}">
                  <a16:creationId xmlns:a16="http://schemas.microsoft.com/office/drawing/2014/main" id="{ECB72E1E-EEBD-9A39-7AFF-E3D51A147EBF}"/>
                </a:ext>
              </a:extLst>
            </p:cNvPr>
            <p:cNvGrpSpPr/>
            <p:nvPr/>
          </p:nvGrpSpPr>
          <p:grpSpPr>
            <a:xfrm>
              <a:off x="25412000" y="34808176"/>
              <a:ext cx="3227424" cy="1068374"/>
              <a:chOff x="15233213" y="29719863"/>
              <a:chExt cx="1936452" cy="641026"/>
            </a:xfrm>
          </p:grpSpPr>
          <p:pic>
            <p:nvPicPr>
              <p:cNvPr id="1066" name="Picture 2" descr="A person sitting on a rock wall&#10;&#10;AI-generated content may be incorrect.">
                <a:extLst>
                  <a:ext uri="{FF2B5EF4-FFF2-40B4-BE49-F238E27FC236}">
                    <a16:creationId xmlns:a16="http://schemas.microsoft.com/office/drawing/2014/main" id="{F9E05559-342A-279D-7CE9-5916AACD8D4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675894" y="29733898"/>
                <a:ext cx="493771" cy="625647"/>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3">
                <a:extLst>
                  <a:ext uri="{FF2B5EF4-FFF2-40B4-BE49-F238E27FC236}">
                    <a16:creationId xmlns:a16="http://schemas.microsoft.com/office/drawing/2014/main" id="{36DFD950-996C-D457-AA57-B742EDDD249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233213" y="29719863"/>
                <a:ext cx="606515" cy="637459"/>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1067">
                <a:extLst>
                  <a:ext uri="{FF2B5EF4-FFF2-40B4-BE49-F238E27FC236}">
                    <a16:creationId xmlns:a16="http://schemas.microsoft.com/office/drawing/2014/main" id="{78F513C7-8ED5-392B-9E86-5DBFF706EFC3}"/>
                  </a:ext>
                </a:extLst>
              </p:cNvPr>
              <p:cNvPicPr>
                <a:picLocks noChangeAspect="1"/>
              </p:cNvPicPr>
              <p:nvPr/>
            </p:nvPicPr>
            <p:blipFill>
              <a:blip r:embed="rId29"/>
              <a:stretch>
                <a:fillRect/>
              </a:stretch>
            </p:blipFill>
            <p:spPr>
              <a:xfrm>
                <a:off x="15851393" y="29733902"/>
                <a:ext cx="836944" cy="626987"/>
              </a:xfrm>
              <a:prstGeom prst="rect">
                <a:avLst/>
              </a:prstGeom>
            </p:spPr>
          </p:pic>
        </p:grpSp>
        <p:pic>
          <p:nvPicPr>
            <p:cNvPr id="1056" name="Picture 1055" descr="A graph showing the temperature of the year&#10;&#10;AI-generated content may be incorrect.">
              <a:extLst>
                <a:ext uri="{FF2B5EF4-FFF2-40B4-BE49-F238E27FC236}">
                  <a16:creationId xmlns:a16="http://schemas.microsoft.com/office/drawing/2014/main" id="{93D3915F-DFDD-9DEA-CC28-155D34EA753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8774249" y="30945113"/>
              <a:ext cx="5155461" cy="3225570"/>
            </a:xfrm>
            <a:prstGeom prst="rect">
              <a:avLst/>
            </a:prstGeom>
          </p:spPr>
        </p:pic>
        <p:sp>
          <p:nvSpPr>
            <p:cNvPr id="1059" name="TextBox 1058">
              <a:extLst>
                <a:ext uri="{FF2B5EF4-FFF2-40B4-BE49-F238E27FC236}">
                  <a16:creationId xmlns:a16="http://schemas.microsoft.com/office/drawing/2014/main" id="{82D30EC9-ABC2-DCB3-1E4B-C9008008C9A9}"/>
                </a:ext>
              </a:extLst>
            </p:cNvPr>
            <p:cNvSpPr txBox="1"/>
            <p:nvPr/>
          </p:nvSpPr>
          <p:spPr>
            <a:xfrm>
              <a:off x="25305754" y="33503856"/>
              <a:ext cx="3544835" cy="1200329"/>
            </a:xfrm>
            <a:prstGeom prst="rect">
              <a:avLst/>
            </a:prstGeom>
            <a:noFill/>
          </p:spPr>
          <p:txBody>
            <a:bodyPr wrap="square">
              <a:spAutoFit/>
            </a:bodyPr>
            <a:lstStyle/>
            <a:p>
              <a:r>
                <a:rPr lang="en-US" sz="2400" b="1" dirty="0">
                  <a:solidFill>
                    <a:srgbClr val="0070C0"/>
                  </a:solidFill>
                  <a:latin typeface="Times New Roman" panose="02020603050405020304" pitchFamily="18" charset="0"/>
                  <a:cs typeface="Times New Roman" panose="02020603050405020304" pitchFamily="18" charset="0"/>
                </a:rPr>
                <a:t>Blue: </a:t>
              </a:r>
              <a:r>
                <a:rPr lang="en-US" sz="2400" dirty="0">
                  <a:latin typeface="Times New Roman" panose="02020603050405020304" pitchFamily="18" charset="0"/>
                  <a:cs typeface="Times New Roman" panose="02020603050405020304" pitchFamily="18" charset="0"/>
                </a:rPr>
                <a:t>Ephorate of Antiquities of Cyclades</a:t>
              </a:r>
            </a:p>
            <a:p>
              <a:r>
                <a:rPr lang="en-US" sz="2400" b="1" dirty="0">
                  <a:solidFill>
                    <a:srgbClr val="FF0000"/>
                  </a:solidFill>
                  <a:latin typeface="Times New Roman" panose="02020603050405020304" pitchFamily="18" charset="0"/>
                  <a:cs typeface="Times New Roman" panose="02020603050405020304" pitchFamily="18" charset="0"/>
                </a:rPr>
                <a:t>Red: </a:t>
              </a:r>
              <a:r>
                <a:rPr lang="en-US" sz="2400" dirty="0">
                  <a:latin typeface="Times New Roman" panose="02020603050405020304" pitchFamily="18" charset="0"/>
                  <a:cs typeface="Times New Roman" panose="02020603050405020304" pitchFamily="18" charset="0"/>
                </a:rPr>
                <a:t>Academy of Athens</a:t>
              </a:r>
            </a:p>
          </p:txBody>
        </p:sp>
        <p:sp>
          <p:nvSpPr>
            <p:cNvPr id="1060" name="TextBox 1059">
              <a:extLst>
                <a:ext uri="{FF2B5EF4-FFF2-40B4-BE49-F238E27FC236}">
                  <a16:creationId xmlns:a16="http://schemas.microsoft.com/office/drawing/2014/main" id="{B8C95DB7-67F1-9FE8-E4E7-34E65CDDF8E8}"/>
                </a:ext>
              </a:extLst>
            </p:cNvPr>
            <p:cNvSpPr txBox="1"/>
            <p:nvPr/>
          </p:nvSpPr>
          <p:spPr>
            <a:xfrm>
              <a:off x="29200427" y="34023346"/>
              <a:ext cx="4534762"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Maximum temperature </a:t>
              </a:r>
              <a:r>
                <a:rPr lang="en-US" sz="2400" dirty="0">
                  <a:latin typeface="Times New Roman" panose="02020603050405020304" pitchFamily="18" charset="0"/>
                  <a:cs typeface="Times New Roman" panose="02020603050405020304" pitchFamily="18" charset="0"/>
                </a:rPr>
                <a:t>can differ by up to 4 C at the different sites in winter. Larger differences are expected in the summer.</a:t>
              </a:r>
            </a:p>
          </p:txBody>
        </p:sp>
        <p:sp>
          <p:nvSpPr>
            <p:cNvPr id="1061" name="TextBox 1060">
              <a:extLst>
                <a:ext uri="{FF2B5EF4-FFF2-40B4-BE49-F238E27FC236}">
                  <a16:creationId xmlns:a16="http://schemas.microsoft.com/office/drawing/2014/main" id="{58F0CA19-1ADE-F44F-77B3-B7FFA83E7DDA}"/>
                </a:ext>
              </a:extLst>
            </p:cNvPr>
            <p:cNvSpPr txBox="1"/>
            <p:nvPr/>
          </p:nvSpPr>
          <p:spPr>
            <a:xfrm>
              <a:off x="25388698" y="36484018"/>
              <a:ext cx="4534762" cy="1015663"/>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WRF Meteorological Forecasting at 1×1 km</a:t>
              </a:r>
              <a:endParaRPr lang="en-US" sz="3000" dirty="0">
                <a:latin typeface="Times New Roman" panose="02020603050405020304" pitchFamily="18" charset="0"/>
                <a:cs typeface="Times New Roman" panose="02020603050405020304" pitchFamily="18" charset="0"/>
              </a:endParaRPr>
            </a:p>
          </p:txBody>
        </p:sp>
        <p:sp>
          <p:nvSpPr>
            <p:cNvPr id="1063" name="TextBox 1062">
              <a:extLst>
                <a:ext uri="{FF2B5EF4-FFF2-40B4-BE49-F238E27FC236}">
                  <a16:creationId xmlns:a16="http://schemas.microsoft.com/office/drawing/2014/main" id="{8799817A-B408-FE4C-BD63-BCE8D0719815}"/>
                </a:ext>
              </a:extLst>
            </p:cNvPr>
            <p:cNvSpPr txBox="1"/>
            <p:nvPr/>
          </p:nvSpPr>
          <p:spPr>
            <a:xfrm>
              <a:off x="34272371" y="34349201"/>
              <a:ext cx="5702734" cy="3046988"/>
            </a:xfrm>
            <a:prstGeom prst="rect">
              <a:avLst/>
            </a:prstGeom>
            <a:noFill/>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Air quality measurements </a:t>
              </a:r>
              <a:r>
                <a:rPr lang="en-US" sz="3200" dirty="0">
                  <a:latin typeface="Times New Roman" panose="02020603050405020304" pitchFamily="18" charset="0"/>
                  <a:cs typeface="Times New Roman" panose="02020603050405020304" pitchFamily="18" charset="0"/>
                </a:rPr>
                <a:t>at Mykonos and Delos aim to investigate the impact of anthropogenic emissions related to marine traffic, tourism, and prevailing weather patterns.</a:t>
              </a:r>
            </a:p>
          </p:txBody>
        </p:sp>
        <p:sp>
          <p:nvSpPr>
            <p:cNvPr id="1064" name="TextBox 1063">
              <a:extLst>
                <a:ext uri="{FF2B5EF4-FFF2-40B4-BE49-F238E27FC236}">
                  <a16:creationId xmlns:a16="http://schemas.microsoft.com/office/drawing/2014/main" id="{3BC774E3-0E9C-8D26-07DA-2B7E18C27D5B}"/>
                </a:ext>
              </a:extLst>
            </p:cNvPr>
            <p:cNvSpPr txBox="1"/>
            <p:nvPr/>
          </p:nvSpPr>
          <p:spPr>
            <a:xfrm>
              <a:off x="40886131" y="36233964"/>
              <a:ext cx="8404968" cy="1569660"/>
            </a:xfrm>
            <a:prstGeom prst="rect">
              <a:avLst/>
            </a:prstGeom>
            <a:noFill/>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WRF-Chem Air quality forecasting </a:t>
              </a:r>
              <a:r>
                <a:rPr lang="en-US" sz="3200" dirty="0">
                  <a:latin typeface="Times New Roman" panose="02020603050405020304" pitchFamily="18" charset="0"/>
                  <a:cs typeface="Times New Roman" panose="02020603050405020304" pitchFamily="18" charset="0"/>
                </a:rPr>
                <a:t>is being used to forecast pollution and to identify the sources that affect Delos</a:t>
              </a:r>
              <a:endParaRPr lang="en-US" sz="4333" b="1" dirty="0"/>
            </a:p>
          </p:txBody>
        </p:sp>
        <p:pic>
          <p:nvPicPr>
            <p:cNvPr id="1065" name="Picture 1064">
              <a:extLst>
                <a:ext uri="{FF2B5EF4-FFF2-40B4-BE49-F238E27FC236}">
                  <a16:creationId xmlns:a16="http://schemas.microsoft.com/office/drawing/2014/main" id="{341B1679-3997-59F8-54A1-090D0E7B30CA}"/>
                </a:ext>
              </a:extLst>
            </p:cNvPr>
            <p:cNvPicPr>
              <a:picLocks noChangeAspect="1"/>
            </p:cNvPicPr>
            <p:nvPr/>
          </p:nvPicPr>
          <p:blipFill>
            <a:blip r:embed="rId31"/>
            <a:stretch>
              <a:fillRect/>
            </a:stretch>
          </p:blipFill>
          <p:spPr>
            <a:xfrm>
              <a:off x="25367796" y="31400666"/>
              <a:ext cx="3271628" cy="2041205"/>
            </a:xfrm>
            <a:prstGeom prst="rect">
              <a:avLst/>
            </a:prstGeom>
          </p:spPr>
        </p:pic>
      </p:grpSp>
      <p:pic>
        <p:nvPicPr>
          <p:cNvPr id="1082" name="Picture 1081">
            <a:extLst>
              <a:ext uri="{FF2B5EF4-FFF2-40B4-BE49-F238E27FC236}">
                <a16:creationId xmlns:a16="http://schemas.microsoft.com/office/drawing/2014/main" id="{BD63CD54-596A-5FFA-A1B4-86697283CDDF}"/>
              </a:ext>
            </a:extLst>
          </p:cNvPr>
          <p:cNvPicPr>
            <a:picLocks noChangeAspect="1"/>
          </p:cNvPicPr>
          <p:nvPr/>
        </p:nvPicPr>
        <p:blipFill>
          <a:blip r:embed="rId32"/>
          <a:stretch>
            <a:fillRect/>
          </a:stretch>
        </p:blipFill>
        <p:spPr>
          <a:xfrm>
            <a:off x="28716976" y="34895126"/>
            <a:ext cx="3660462" cy="3261566"/>
          </a:xfrm>
          <a:prstGeom prst="rect">
            <a:avLst/>
          </a:prstGeom>
        </p:spPr>
      </p:pic>
      <p:cxnSp>
        <p:nvCxnSpPr>
          <p:cNvPr id="1069" name="Straight Connector 1068">
            <a:extLst>
              <a:ext uri="{FF2B5EF4-FFF2-40B4-BE49-F238E27FC236}">
                <a16:creationId xmlns:a16="http://schemas.microsoft.com/office/drawing/2014/main" id="{C0A090AF-44A3-C742-7F5A-F7ACA1699515}"/>
              </a:ext>
            </a:extLst>
          </p:cNvPr>
          <p:cNvCxnSpPr>
            <a:cxnSpLocks/>
          </p:cNvCxnSpPr>
          <p:nvPr/>
        </p:nvCxnSpPr>
        <p:spPr>
          <a:xfrm>
            <a:off x="34088376" y="27149702"/>
            <a:ext cx="54711" cy="6932403"/>
          </a:xfrm>
          <a:prstGeom prst="line">
            <a:avLst/>
          </a:prstGeom>
        </p:spPr>
        <p:style>
          <a:lnRef idx="1">
            <a:schemeClr val="accent3"/>
          </a:lnRef>
          <a:fillRef idx="0">
            <a:schemeClr val="accent3"/>
          </a:fillRef>
          <a:effectRef idx="0">
            <a:schemeClr val="accent3"/>
          </a:effectRef>
          <a:fontRef idx="minor">
            <a:schemeClr val="tx1"/>
          </a:fontRef>
        </p:style>
      </p:cxnSp>
      <p:sp>
        <p:nvSpPr>
          <p:cNvPr id="1070" name="TextBox 1069">
            <a:extLst>
              <a:ext uri="{FF2B5EF4-FFF2-40B4-BE49-F238E27FC236}">
                <a16:creationId xmlns:a16="http://schemas.microsoft.com/office/drawing/2014/main" id="{2D2C47A3-EDEE-8E74-F584-B58B390080AE}"/>
              </a:ext>
            </a:extLst>
          </p:cNvPr>
          <p:cNvSpPr txBox="1"/>
          <p:nvPr/>
        </p:nvSpPr>
        <p:spPr>
          <a:xfrm>
            <a:off x="37752801" y="28171740"/>
            <a:ext cx="3151301" cy="1569660"/>
          </a:xfrm>
          <a:prstGeom prst="rect">
            <a:avLst/>
          </a:prstGeom>
          <a:noFill/>
        </p:spPr>
        <p:txBody>
          <a:bodyPr wrap="square">
            <a:spAutoFit/>
          </a:bodyPr>
          <a:lstStyle/>
          <a:p>
            <a:r>
              <a:rPr lang="en-US" sz="2400" b="1" dirty="0">
                <a:solidFill>
                  <a:srgbClr val="0070C0"/>
                </a:solidFill>
                <a:latin typeface="Times New Roman" panose="02020603050405020304" pitchFamily="18" charset="0"/>
                <a:cs typeface="Times New Roman" panose="02020603050405020304" pitchFamily="18" charset="0"/>
              </a:rPr>
              <a:t>Blue: </a:t>
            </a:r>
            <a:r>
              <a:rPr lang="en-US" sz="2400" dirty="0">
                <a:latin typeface="Times New Roman" panose="02020603050405020304" pitchFamily="18" charset="0"/>
                <a:cs typeface="Times New Roman" panose="02020603050405020304" pitchFamily="18" charset="0"/>
              </a:rPr>
              <a:t>Ephorate of Antiquities of Cyclades</a:t>
            </a:r>
          </a:p>
          <a:p>
            <a:r>
              <a:rPr lang="en-US" sz="2400" b="1" dirty="0">
                <a:solidFill>
                  <a:srgbClr val="FF0000"/>
                </a:solidFill>
                <a:latin typeface="Times New Roman" panose="02020603050405020304" pitchFamily="18" charset="0"/>
                <a:cs typeface="Times New Roman" panose="02020603050405020304" pitchFamily="18" charset="0"/>
              </a:rPr>
              <a:t>Red: </a:t>
            </a:r>
            <a:r>
              <a:rPr lang="en-US" sz="2400" dirty="0">
                <a:latin typeface="Times New Roman" panose="02020603050405020304" pitchFamily="18" charset="0"/>
                <a:cs typeface="Times New Roman" panose="02020603050405020304" pitchFamily="18" charset="0"/>
              </a:rPr>
              <a:t>Academy of Athens</a:t>
            </a:r>
          </a:p>
        </p:txBody>
      </p:sp>
      <p:cxnSp>
        <p:nvCxnSpPr>
          <p:cNvPr id="1077" name="Straight Connector 1076">
            <a:extLst>
              <a:ext uri="{FF2B5EF4-FFF2-40B4-BE49-F238E27FC236}">
                <a16:creationId xmlns:a16="http://schemas.microsoft.com/office/drawing/2014/main" id="{0E414578-3EDF-E94E-2A0A-628B2211E718}"/>
              </a:ext>
            </a:extLst>
          </p:cNvPr>
          <p:cNvCxnSpPr>
            <a:cxnSpLocks/>
          </p:cNvCxnSpPr>
          <p:nvPr/>
        </p:nvCxnSpPr>
        <p:spPr>
          <a:xfrm>
            <a:off x="32587760" y="34871064"/>
            <a:ext cx="0" cy="332398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83" name="Content Placeholder 2">
            <a:extLst>
              <a:ext uri="{FF2B5EF4-FFF2-40B4-BE49-F238E27FC236}">
                <a16:creationId xmlns:a16="http://schemas.microsoft.com/office/drawing/2014/main" id="{8E577CD6-839C-8DCF-0C6B-C97DEA99994A}"/>
              </a:ext>
            </a:extLst>
          </p:cNvPr>
          <p:cNvSpPr txBox="1">
            <a:spLocks/>
          </p:cNvSpPr>
          <p:nvPr/>
        </p:nvSpPr>
        <p:spPr>
          <a:xfrm>
            <a:off x="1232763" y="34726493"/>
            <a:ext cx="35909512" cy="1016023"/>
          </a:xfrm>
          <a:prstGeom prst="rect">
            <a:avLst/>
          </a:prstGeom>
        </p:spPr>
        <p:txBody>
          <a:bodyPr vert="horz" lIns="152400" tIns="76200" rIns="152400" bIns="76200" rtlCol="0">
            <a:noAutofit/>
          </a:bodyPr>
          <a:lstStyle>
            <a:lvl1pPr marL="754380" indent="-754380" algn="l" defTabSz="3017520" rtl="0" eaLnBrk="1" latinLnBrk="0" hangingPunct="1">
              <a:lnSpc>
                <a:spcPct val="90000"/>
              </a:lnSpc>
              <a:spcBef>
                <a:spcPts val="3300"/>
              </a:spcBef>
              <a:buFont typeface="Arial" panose="020B0604020202020204" pitchFamily="34" charset="0"/>
              <a:buChar char="•"/>
              <a:defRPr sz="9240" kern="1200">
                <a:solidFill>
                  <a:schemeClr val="tx1"/>
                </a:solidFill>
                <a:latin typeface="+mn-lt"/>
                <a:ea typeface="+mn-ea"/>
                <a:cs typeface="+mn-cs"/>
              </a:defRPr>
            </a:lvl1pPr>
            <a:lvl2pPr marL="2263140" indent="-754380" algn="l" defTabSz="3017520" rtl="0" eaLnBrk="1" latinLnBrk="0" hangingPunct="1">
              <a:lnSpc>
                <a:spcPct val="90000"/>
              </a:lnSpc>
              <a:spcBef>
                <a:spcPts val="1650"/>
              </a:spcBef>
              <a:buFont typeface="Arial" panose="020B0604020202020204" pitchFamily="34" charset="0"/>
              <a:buChar char="•"/>
              <a:defRPr sz="7920" kern="1200">
                <a:solidFill>
                  <a:schemeClr val="tx1"/>
                </a:solidFill>
                <a:latin typeface="+mn-lt"/>
                <a:ea typeface="+mn-ea"/>
                <a:cs typeface="+mn-cs"/>
              </a:defRPr>
            </a:lvl2pPr>
            <a:lvl3pPr marL="3771900" indent="-754380" algn="l" defTabSz="3017520" rtl="0" eaLnBrk="1" latinLnBrk="0" hangingPunct="1">
              <a:lnSpc>
                <a:spcPct val="90000"/>
              </a:lnSpc>
              <a:spcBef>
                <a:spcPts val="1650"/>
              </a:spcBef>
              <a:buFont typeface="Arial" panose="020B0604020202020204" pitchFamily="34" charset="0"/>
              <a:buChar char="•"/>
              <a:defRPr sz="6600" kern="1200">
                <a:solidFill>
                  <a:schemeClr val="tx1"/>
                </a:solidFill>
                <a:latin typeface="+mn-lt"/>
                <a:ea typeface="+mn-ea"/>
                <a:cs typeface="+mn-cs"/>
              </a:defRPr>
            </a:lvl3pPr>
            <a:lvl4pPr marL="528066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4pPr>
            <a:lvl5pPr marL="678942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5pPr>
            <a:lvl6pPr marL="829818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6pPr>
            <a:lvl7pPr marL="980694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7pPr>
            <a:lvl8pPr marL="1131570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8pPr>
            <a:lvl9pPr marL="1282446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9pPr>
          </a:lstStyle>
          <a:p>
            <a:pPr marL="0" indent="0">
              <a:buNone/>
            </a:pPr>
            <a:r>
              <a:rPr lang="en-GB" sz="6000" b="1" dirty="0">
                <a:latin typeface="Times New Roman" panose="02020603050405020304" pitchFamily="18" charset="0"/>
                <a:cs typeface="Times New Roman" panose="02020603050405020304" pitchFamily="18" charset="0"/>
              </a:rPr>
              <a:t>Summary and Conclusions</a:t>
            </a:r>
          </a:p>
        </p:txBody>
      </p:sp>
      <p:sp>
        <p:nvSpPr>
          <p:cNvPr id="1085" name="TextBox 1084">
            <a:extLst>
              <a:ext uri="{FF2B5EF4-FFF2-40B4-BE49-F238E27FC236}">
                <a16:creationId xmlns:a16="http://schemas.microsoft.com/office/drawing/2014/main" id="{C8256169-7C99-6540-F84B-8BE2DCABFD88}"/>
              </a:ext>
            </a:extLst>
          </p:cNvPr>
          <p:cNvSpPr txBox="1"/>
          <p:nvPr/>
        </p:nvSpPr>
        <p:spPr>
          <a:xfrm>
            <a:off x="1414761" y="35547278"/>
            <a:ext cx="27231290" cy="2554545"/>
          </a:xfrm>
          <a:prstGeom prst="rect">
            <a:avLst/>
          </a:prstGeom>
          <a:noFill/>
        </p:spPr>
        <p:txBody>
          <a:bodyPr wrap="square" rtlCol="0">
            <a:spAutoFit/>
          </a:bodyPr>
          <a:lstStyle/>
          <a:p>
            <a:pPr marL="762015" indent="-762015">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Delos is one of the most endangered World Heritage sites in the Mediterranean Basin, facing increasing vulnerability to risks associated with climate change and geodynamic activity, both of which pose significant threats to its cultural and natural heritage.</a:t>
            </a:r>
          </a:p>
          <a:p>
            <a:pPr marL="762015" indent="-762015">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 multi-hazard environmental monitoring facility has been established in Delos, incorporating climate and numerical prediction modelling, as well as satellite-based and in-situ real-time monitoring of various seismic, atmospheric, and oceanographic parameters. </a:t>
            </a:r>
          </a:p>
          <a:p>
            <a:pPr marL="762015" indent="-762015">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Preliminary results have been presented.</a:t>
            </a:r>
            <a:endParaRPr lang="en-US" sz="4333" dirty="0">
              <a:latin typeface="Times New Roman" panose="02020603050405020304" pitchFamily="18" charset="0"/>
              <a:cs typeface="Times New Roman" panose="02020603050405020304" pitchFamily="18" charset="0"/>
            </a:endParaRPr>
          </a:p>
        </p:txBody>
      </p:sp>
      <p:sp>
        <p:nvSpPr>
          <p:cNvPr id="1086" name="Content Placeholder 2">
            <a:extLst>
              <a:ext uri="{FF2B5EF4-FFF2-40B4-BE49-F238E27FC236}">
                <a16:creationId xmlns:a16="http://schemas.microsoft.com/office/drawing/2014/main" id="{8A8D1F44-DD74-DD2D-1B40-0A368648F0D1}"/>
              </a:ext>
            </a:extLst>
          </p:cNvPr>
          <p:cNvSpPr txBox="1">
            <a:spLocks/>
          </p:cNvSpPr>
          <p:nvPr/>
        </p:nvSpPr>
        <p:spPr>
          <a:xfrm>
            <a:off x="1269908" y="9605334"/>
            <a:ext cx="28923917" cy="953565"/>
          </a:xfrm>
          <a:prstGeom prst="rect">
            <a:avLst/>
          </a:prstGeom>
        </p:spPr>
        <p:txBody>
          <a:bodyPr vert="horz" lIns="91440" tIns="45720" rIns="91440" bIns="45720" rtlCol="0">
            <a:normAutofit lnSpcReduction="10000"/>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buFont typeface="Arial" panose="020B0604020202020204" pitchFamily="34" charset="0"/>
              <a:buNone/>
            </a:pPr>
            <a:r>
              <a:rPr lang="en-GB" sz="6600" b="1" dirty="0">
                <a:latin typeface="Times New Roman" panose="02020603050405020304" pitchFamily="18" charset="0"/>
                <a:cs typeface="Times New Roman" panose="02020603050405020304" pitchFamily="18" charset="0"/>
              </a:rPr>
              <a:t>Introduction</a:t>
            </a:r>
            <a:endParaRPr lang="en-GB" sz="5800" b="1" dirty="0">
              <a:latin typeface="Times New Roman" panose="02020603050405020304" pitchFamily="18" charset="0"/>
              <a:cs typeface="Times New Roman" panose="02020603050405020304" pitchFamily="18" charset="0"/>
            </a:endParaRPr>
          </a:p>
        </p:txBody>
      </p:sp>
      <p:pic>
        <p:nvPicPr>
          <p:cNvPr id="24" name="Εικόνα 23">
            <a:extLst>
              <a:ext uri="{FF2B5EF4-FFF2-40B4-BE49-F238E27FC236}">
                <a16:creationId xmlns:a16="http://schemas.microsoft.com/office/drawing/2014/main" id="{8A443073-F1B3-9352-931D-0D125E58EB02}"/>
              </a:ext>
            </a:extLst>
          </p:cNvPr>
          <p:cNvPicPr>
            <a:picLocks noChangeAspect="1"/>
          </p:cNvPicPr>
          <p:nvPr/>
        </p:nvPicPr>
        <p:blipFill>
          <a:blip r:embed="rId33">
            <a:extLst>
              <a:ext uri="{28A0092B-C50C-407E-A947-70E740481C1C}">
                <a14:useLocalDpi xmlns:a14="http://schemas.microsoft.com/office/drawing/2010/main" val="0"/>
              </a:ext>
            </a:extLst>
          </a:blip>
          <a:srcRect l="35374" t="52348" r="33272" b="35545"/>
          <a:stretch/>
        </p:blipFill>
        <p:spPr>
          <a:xfrm>
            <a:off x="47735304" y="35862818"/>
            <a:ext cx="1612232" cy="442844"/>
          </a:xfrm>
          <a:prstGeom prst="rect">
            <a:avLst/>
          </a:prstGeom>
        </p:spPr>
      </p:pic>
      <p:pic>
        <p:nvPicPr>
          <p:cNvPr id="25" name="Εικόνα 24">
            <a:extLst>
              <a:ext uri="{FF2B5EF4-FFF2-40B4-BE49-F238E27FC236}">
                <a16:creationId xmlns:a16="http://schemas.microsoft.com/office/drawing/2014/main" id="{BA95A3CE-7BCA-0DA1-6A6D-BED44E316EAA}"/>
              </a:ext>
            </a:extLst>
          </p:cNvPr>
          <p:cNvPicPr>
            <a:picLocks noChangeAspect="1"/>
          </p:cNvPicPr>
          <p:nvPr/>
        </p:nvPicPr>
        <p:blipFill>
          <a:blip r:embed="rId34"/>
          <a:stretch>
            <a:fillRect/>
          </a:stretch>
        </p:blipFill>
        <p:spPr>
          <a:xfrm>
            <a:off x="47662105" y="36422848"/>
            <a:ext cx="1564454" cy="625252"/>
          </a:xfrm>
          <a:prstGeom prst="rect">
            <a:avLst/>
          </a:prstGeom>
        </p:spPr>
      </p:pic>
      <p:pic>
        <p:nvPicPr>
          <p:cNvPr id="26" name="Picture 2" descr="John S. Latsis Public Benefit Foundation | LinkedIn">
            <a:extLst>
              <a:ext uri="{FF2B5EF4-FFF2-40B4-BE49-F238E27FC236}">
                <a16:creationId xmlns:a16="http://schemas.microsoft.com/office/drawing/2014/main" id="{6C27BD0B-7DDF-EF0E-67AB-E4438498F912}"/>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t="22530" b="19326"/>
          <a:stretch/>
        </p:blipFill>
        <p:spPr bwMode="auto">
          <a:xfrm>
            <a:off x="47902829" y="37090280"/>
            <a:ext cx="1150277" cy="668824"/>
          </a:xfrm>
          <a:prstGeom prst="rect">
            <a:avLst/>
          </a:prstGeom>
          <a:noFill/>
          <a:extLst>
            <a:ext uri="{909E8E84-426E-40DD-AFC4-6F175D3DCCD1}">
              <a14:hiddenFill xmlns:a14="http://schemas.microsoft.com/office/drawing/2010/main">
                <a:solidFill>
                  <a:srgbClr val="FFFFFF"/>
                </a:solidFill>
              </a14:hiddenFill>
            </a:ext>
          </a:extLst>
        </p:spPr>
      </p:pic>
      <p:pic>
        <p:nvPicPr>
          <p:cNvPr id="28" name="Εικόνα 27">
            <a:extLst>
              <a:ext uri="{FF2B5EF4-FFF2-40B4-BE49-F238E27FC236}">
                <a16:creationId xmlns:a16="http://schemas.microsoft.com/office/drawing/2014/main" id="{5B976CBD-2530-D477-DDB0-F5784343AA73}"/>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9347536" y="37090280"/>
            <a:ext cx="1325889" cy="774009"/>
          </a:xfrm>
          <a:prstGeom prst="rect">
            <a:avLst/>
          </a:prstGeom>
        </p:spPr>
      </p:pic>
      <p:pic>
        <p:nvPicPr>
          <p:cNvPr id="32" name="Εικόνα 31">
            <a:extLst>
              <a:ext uri="{FF2B5EF4-FFF2-40B4-BE49-F238E27FC236}">
                <a16:creationId xmlns:a16="http://schemas.microsoft.com/office/drawing/2014/main" id="{A3A38CAF-4932-195F-4BB9-BE2CBAFE42CA}"/>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9716982" y="36422847"/>
            <a:ext cx="617757" cy="750383"/>
          </a:xfrm>
          <a:prstGeom prst="rect">
            <a:avLst/>
          </a:prstGeom>
        </p:spPr>
      </p:pic>
      <p:pic>
        <p:nvPicPr>
          <p:cNvPr id="37" name="Εικόνα 36">
            <a:extLst>
              <a:ext uri="{FF2B5EF4-FFF2-40B4-BE49-F238E27FC236}">
                <a16:creationId xmlns:a16="http://schemas.microsoft.com/office/drawing/2014/main" id="{8928F335-055C-56A5-A8AE-55D26DAD99A5}"/>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9283709" y="35816743"/>
            <a:ext cx="1412146" cy="534995"/>
          </a:xfrm>
          <a:prstGeom prst="rect">
            <a:avLst/>
          </a:prstGeom>
        </p:spPr>
      </p:pic>
    </p:spTree>
    <p:extLst>
      <p:ext uri="{BB962C8B-B14F-4D97-AF65-F5344CB8AC3E}">
        <p14:creationId xmlns:p14="http://schemas.microsoft.com/office/powerpoint/2010/main" val="1228625406"/>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5867</TotalTime>
  <Words>797</Words>
  <Application>Microsoft Office PowerPoint</Application>
  <PresentationFormat>Προσαρμογή</PresentationFormat>
  <Paragraphs>58</Paragraphs>
  <Slides>1</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vt:i4>
      </vt:variant>
    </vt:vector>
  </HeadingPairs>
  <TitlesOfParts>
    <vt:vector size="8" baseType="lpstr">
      <vt:lpstr>Aptos</vt:lpstr>
      <vt:lpstr>Arial</vt:lpstr>
      <vt:lpstr>Calibri</vt:lpstr>
      <vt:lpstr>Calibri Light</vt:lpstr>
      <vt:lpstr>Times New Roman</vt:lpstr>
      <vt:lpstr>Wingdings</vt:lpstr>
      <vt:lpstr>Office 2013 - 2022 Theme</vt:lpstr>
      <vt:lpstr>Protecting Natural Heritage from Climate Change Impacts: The establishment of an emblematic transdisciplinary monitoring facility in Delos, Greece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 of aerosol vertical distribution on the transfer of solar radiation through the atmosphere</dc:title>
  <dc:creator>ilias fountoulakis</dc:creator>
  <cp:lastModifiedBy>Ilias Fountoulakis</cp:lastModifiedBy>
  <cp:revision>22</cp:revision>
  <dcterms:created xsi:type="dcterms:W3CDTF">2021-04-20T21:36:48Z</dcterms:created>
  <dcterms:modified xsi:type="dcterms:W3CDTF">2025-04-24T20:20:30Z</dcterms:modified>
</cp:coreProperties>
</file>