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4" r:id="rId4"/>
    <p:sldId id="259" r:id="rId5"/>
    <p:sldId id="260" r:id="rId6"/>
    <p:sldId id="269" r:id="rId7"/>
    <p:sldId id="268" r:id="rId8"/>
    <p:sldId id="270" r:id="rId9"/>
    <p:sldId id="265" r:id="rId10"/>
    <p:sldId id="271" r:id="rId11"/>
    <p:sldId id="272" r:id="rId12"/>
    <p:sldId id="273" r:id="rId13"/>
    <p:sldId id="275" r:id="rId14"/>
    <p:sldId id="276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64322" autoAdjust="0"/>
  </p:normalViewPr>
  <p:slideViewPr>
    <p:cSldViewPr snapToGrid="0">
      <p:cViewPr>
        <p:scale>
          <a:sx n="33" d="100"/>
          <a:sy n="33" d="100"/>
        </p:scale>
        <p:origin x="1622" y="4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09660\Desktop\Doctorat\Publications\Conference%20EGU%202025\Organic%20emiss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09660\Desktop\Doctorat\Publications\Conference%20EGU%202025\Organic%20emiss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 dirty="0"/>
              <a:t>Percentage distribution of </a:t>
            </a:r>
            <a:r>
              <a:rPr lang="fr-CA" dirty="0" err="1"/>
              <a:t>organic</a:t>
            </a:r>
            <a:r>
              <a:rPr lang="fr-CA" dirty="0"/>
              <a:t> compound </a:t>
            </a:r>
            <a:r>
              <a:rPr lang="fr-CA" dirty="0" err="1"/>
              <a:t>families</a:t>
            </a:r>
            <a:endParaRPr lang="fr-CA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34564721197275083"/>
          <c:y val="0.29258800227027904"/>
          <c:w val="0.36176583121869271"/>
          <c:h val="0.595509538646867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224-49C7-A7A0-A011711826F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224-49C7-A7A0-A011711826F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224-49C7-A7A0-A011711826F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224-49C7-A7A0-A011711826F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8224-49C7-A7A0-A011711826F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8224-49C7-A7A0-A011711826F5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7004C4B-AA18-4C8D-917D-26665EA0B8A1}" type="CATEGORYNAME">
                      <a:rPr lang="en-US"/>
                      <a:pPr>
                        <a:defRPr/>
                      </a:pPr>
                      <a:t>[NOM DE CATÉGORIE]</a:t>
                    </a:fld>
                    <a:endParaRPr lang="en-US"/>
                  </a:p>
                  <a:p>
                    <a:pPr>
                      <a:defRPr/>
                    </a:pPr>
                    <a:r>
                      <a:rPr lang="en-US" baseline="0"/>
                      <a:t> </a:t>
                    </a:r>
                    <a:fld id="{C2945593-C5DE-410E-83AC-B97F806726F4}" type="PERCENTAGE">
                      <a:rPr lang="en-US" baseline="0"/>
                      <a:pPr>
                        <a:defRPr/>
                      </a:pPr>
                      <a:t>[POURCENTAGE]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224-49C7-A7A0-A011711826F5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B9AB12F-1597-4BDA-8667-BF3530D84DDC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[NOM DE CATÉGORIE]</a:t>
                    </a:fld>
                    <a:endParaRPr lang="en-US"/>
                  </a:p>
                  <a:p>
                    <a:pPr>
                      <a:defRPr>
                        <a:solidFill>
                          <a:schemeClr val="accent1"/>
                        </a:solidFill>
                      </a:defRPr>
                    </a:pPr>
                    <a:fld id="{C141EF84-2318-45FA-BB06-973DFEDB81B4}" type="PERCENTAG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[POURCENTAGE]</a:t>
                    </a:fld>
                    <a:endParaRPr lang="fr-CA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224-49C7-A7A0-A011711826F5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C77F9D6-DE58-4E47-985E-CE78388F0FA8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[NOM DE CATÉGORIE]</a:t>
                    </a:fld>
                    <a:endParaRPr lang="en-US" baseline="0"/>
                  </a:p>
                  <a:p>
                    <a:pPr>
                      <a:defRPr>
                        <a:solidFill>
                          <a:schemeClr val="accent1"/>
                        </a:solidFill>
                      </a:defRPr>
                    </a:pPr>
                    <a:r>
                      <a:rPr lang="en-US" baseline="0"/>
                      <a:t> </a:t>
                    </a:r>
                    <a:fld id="{62099ED7-6A1D-4A92-B5B5-E59A6AA0BD03}" type="PERCENTAG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[POURCENTAGE]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224-49C7-A7A0-A011711826F5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E662CAA-D808-4F24-8278-399735AABA3A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[NOM DE CATÉGORIE]</a:t>
                    </a:fld>
                    <a:endParaRPr lang="en-US"/>
                  </a:p>
                  <a:p>
                    <a:pPr>
                      <a:defRPr>
                        <a:solidFill>
                          <a:schemeClr val="accent1"/>
                        </a:solidFill>
                      </a:defRPr>
                    </a:pPr>
                    <a:fld id="{176D178B-62C4-419F-A824-1373E86F894C}" type="PERCENTAG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[POURCENTAGE]</a:t>
                    </a:fld>
                    <a:endParaRPr lang="fr-CA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224-49C7-A7A0-A011711826F5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CE25D86-92EA-4CE8-A968-9A26FA17D9F2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[NOM DE CATÉGORIE]</a:t>
                    </a:fld>
                    <a:r>
                      <a:rPr lang="en-US" baseline="0"/>
                      <a:t> </a:t>
                    </a:r>
                    <a:fld id="{9498F009-82A8-4532-B638-3526967139D6}" type="PERCENTAG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[POURCENTAGE]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224-49C7-A7A0-A011711826F5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FDED364-6E97-45D5-9A76-0A139984E633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[NOM DE CATÉGORIE]</a:t>
                    </a:fld>
                    <a:r>
                      <a:rPr lang="en-US" baseline="0"/>
                      <a:t> </a:t>
                    </a:r>
                    <a:fld id="{156AF706-D212-4EA8-9845-E19E6EF18560}" type="PERCENTAG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[POURCENTAGE]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8224-49C7-A7A0-A011711826F5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Sheet1!$E$4:$E$9</c:f>
              <c:strCache>
                <c:ptCount val="6"/>
                <c:pt idx="0">
                  <c:v>Acids</c:v>
                </c:pt>
                <c:pt idx="1">
                  <c:v>Aliphatics</c:v>
                </c:pt>
                <c:pt idx="2">
                  <c:v>Aromatics</c:v>
                </c:pt>
                <c:pt idx="3">
                  <c:v>Carbonyls</c:v>
                </c:pt>
                <c:pt idx="4">
                  <c:v>O-containing</c:v>
                </c:pt>
                <c:pt idx="5">
                  <c:v>Non aromatics</c:v>
                </c:pt>
              </c:strCache>
            </c:strRef>
          </c:cat>
          <c:val>
            <c:numRef>
              <c:f>Sheet1!$F$4:$F$9</c:f>
              <c:numCache>
                <c:formatCode>General</c:formatCode>
                <c:ptCount val="6"/>
                <c:pt idx="0">
                  <c:v>20.399999999999999</c:v>
                </c:pt>
                <c:pt idx="1">
                  <c:v>1.5</c:v>
                </c:pt>
                <c:pt idx="2">
                  <c:v>25.7</c:v>
                </c:pt>
                <c:pt idx="3">
                  <c:v>30</c:v>
                </c:pt>
                <c:pt idx="4">
                  <c:v>5.3</c:v>
                </c:pt>
                <c:pt idx="5">
                  <c:v>17.100000000000001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224-49C7-A7A0-A011711826F5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/>
              <a:t>Percentage of water-soluble and insoluble organic compounds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FDB-497A-8ADD-1BF613BC13B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FDB-497A-8ADD-1BF613BC13BF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883B246-74D5-4752-B005-52D55DAEAB0E}" type="CATEGORYNAME">
                      <a:rPr lang="en-US"/>
                      <a:pPr>
                        <a:defRPr/>
                      </a:pPr>
                      <a:t>[NOM DE CATÉGORIE]</a:t>
                    </a:fld>
                    <a:endParaRPr lang="en-US"/>
                  </a:p>
                  <a:p>
                    <a:pPr>
                      <a:defRPr/>
                    </a:pPr>
                    <a:r>
                      <a:rPr lang="en-US" baseline="0"/>
                      <a:t> </a:t>
                    </a:r>
                    <a:fld id="{8BDF6ED7-A1DC-4BC0-AF01-6B37130D618D}" type="PERCENTAGE">
                      <a:rPr lang="en-US" baseline="0"/>
                      <a:pPr>
                        <a:defRPr/>
                      </a:pPr>
                      <a:t>[POURCENTAGE]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FDB-497A-8ADD-1BF613BC13BF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C0A237A-F80A-48C6-9B37-7186F817B973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[NOM DE CATÉGORIE]</a:t>
                    </a:fld>
                    <a:r>
                      <a:rPr lang="en-US" baseline="0"/>
                      <a:t> </a:t>
                    </a:r>
                    <a:fld id="{D9E4D76E-1A89-476C-99A7-D8EE61E16544}" type="PERCENTAG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[POURCENTAGE]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FDB-497A-8ADD-1BF613BC13BF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Sheet1!$H$3:$I$3</c:f>
              <c:strCache>
                <c:ptCount val="2"/>
                <c:pt idx="0">
                  <c:v>W-soluble</c:v>
                </c:pt>
                <c:pt idx="1">
                  <c:v>W-insoluble</c:v>
                </c:pt>
              </c:strCache>
            </c:strRef>
          </c:cat>
          <c:val>
            <c:numRef>
              <c:f>Sheet1!$H$4:$I$4</c:f>
              <c:numCache>
                <c:formatCode>0.0</c:formatCode>
                <c:ptCount val="2"/>
                <c:pt idx="0">
                  <c:v>54.533999999999999</c:v>
                </c:pt>
                <c:pt idx="1">
                  <c:v>45.466000000000001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FDB-497A-8ADD-1BF613BC13B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CC921-5D2B-4527-8BFE-9A53F8264C75}" type="datetimeFigureOut">
              <a:rPr lang="fr-CA" smtClean="0"/>
              <a:t>2025-05-03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7614A-91C4-42F1-A36C-5E39F8DE6C0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23496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7614A-91C4-42F1-A36C-5E39F8DE6C02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56351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7614A-91C4-42F1-A36C-5E39F8DE6C02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89307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7614A-91C4-42F1-A36C-5E39F8DE6C02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42009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7614A-91C4-42F1-A36C-5E39F8DE6C02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45928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7800" lvl="1" indent="0" defTabSz="863506">
                  <a:spcBef>
                    <a:spcPts val="60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None/>
                </a:pPr>
                <a:r>
                  <a:rPr lang="fr-CA" dirty="0">
                    <a:solidFill>
                      <a:schemeClr val="tx1"/>
                    </a:solidFill>
                    <a:sym typeface="Wingdings 3" pitchFamily="18" charset="2"/>
                  </a:rPr>
                  <a:t>Caracteristic of t</a:t>
                </a:r>
                <a:r>
                  <a:rPr lang="fr-CA" dirty="0">
                    <a:sym typeface="Wingdings 3" pitchFamily="18" charset="2"/>
                  </a:rPr>
                  <a:t>he model:</a:t>
                </a:r>
              </a:p>
              <a:p>
                <a:pPr marL="463550" lvl="1" indent="-285750" defTabSz="863506">
                  <a:spcBef>
                    <a:spcPts val="60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fr-CA" dirty="0">
                    <a:solidFill>
                      <a:schemeClr val="tx1"/>
                    </a:solidFill>
                    <a:sym typeface="Wingdings 3" pitchFamily="18" charset="2"/>
                  </a:rPr>
                  <a:t>Kelvin </a:t>
                </a:r>
                <a:r>
                  <a:rPr lang="fr-CA" dirty="0" err="1">
                    <a:solidFill>
                      <a:schemeClr val="tx1"/>
                    </a:solidFill>
                    <a:sym typeface="Wingdings 3" pitchFamily="18" charset="2"/>
                  </a:rPr>
                  <a:t>effect</a:t>
                </a:r>
                <a:endParaRPr lang="fr-CA" dirty="0">
                  <a:sym typeface="Wingdings 3" pitchFamily="18" charset="2"/>
                </a:endParaRPr>
              </a:p>
              <a:p>
                <a:pPr marL="463550" lvl="1" indent="-285750" defTabSz="863506">
                  <a:spcBef>
                    <a:spcPts val="60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fr-CA" dirty="0" err="1">
                    <a:sym typeface="Wingdings 3" pitchFamily="18" charset="2"/>
                  </a:rPr>
                  <a:t>Solute</a:t>
                </a:r>
                <a:r>
                  <a:rPr lang="fr-CA" dirty="0">
                    <a:sym typeface="Wingdings 3" pitchFamily="18" charset="2"/>
                  </a:rPr>
                  <a:t> </a:t>
                </a:r>
                <a:r>
                  <a:rPr lang="fr-CA" dirty="0" err="1">
                    <a:sym typeface="Wingdings 3" pitchFamily="18" charset="2"/>
                  </a:rPr>
                  <a:t>effect</a:t>
                </a:r>
                <a:r>
                  <a:rPr lang="fr-CA" dirty="0">
                    <a:sym typeface="Wingdings 3" pitchFamily="18" charset="2"/>
                  </a:rPr>
                  <a:t>: </a:t>
                </a:r>
                <a:r>
                  <a:rPr lang="fr-CA" dirty="0" err="1">
                    <a:sym typeface="Wingdings 3" pitchFamily="18" charset="2"/>
                  </a:rPr>
                  <a:t>calculation</a:t>
                </a:r>
                <a:r>
                  <a:rPr lang="fr-CA" dirty="0">
                    <a:sym typeface="Wingdings 3" pitchFamily="18" charset="2"/>
                  </a:rPr>
                  <a:t> of the </a:t>
                </a:r>
                <a:r>
                  <a:rPr lang="fr-CA" dirty="0" err="1">
                    <a:sym typeface="Wingdings 3" pitchFamily="18" charset="2"/>
                  </a:rPr>
                  <a:t>species</a:t>
                </a:r>
                <a:r>
                  <a:rPr lang="fr-CA" dirty="0">
                    <a:sym typeface="Wingdings 3" pitchFamily="18" charset="2"/>
                  </a:rPr>
                  <a:t> </a:t>
                </a:r>
                <a:r>
                  <a:rPr lang="fr-CA" dirty="0" err="1">
                    <a:sym typeface="Wingdings 3" pitchFamily="18" charset="2"/>
                  </a:rPr>
                  <a:t>activity</a:t>
                </a:r>
                <a:r>
                  <a:rPr lang="fr-CA" dirty="0">
                    <a:sym typeface="Wingdings 3" pitchFamily="18" charset="2"/>
                  </a:rPr>
                  <a:t> coefficient (UNIFAC model)</a:t>
                </a:r>
              </a:p>
              <a:p>
                <a:pPr marL="463550" lvl="1" indent="-285750" defTabSz="863506">
                  <a:spcBef>
                    <a:spcPts val="60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fr-CA" dirty="0" err="1">
                    <a:solidFill>
                      <a:schemeClr val="tx1"/>
                    </a:solidFill>
                    <a:sym typeface="Wingdings 3" pitchFamily="18" charset="2"/>
                  </a:rPr>
                  <a:t>Property</a:t>
                </a:r>
                <a:r>
                  <a:rPr lang="fr-CA" dirty="0">
                    <a:solidFill>
                      <a:schemeClr val="tx1"/>
                    </a:solidFill>
                    <a:sym typeface="Wingdings 3" pitchFamily="18" charset="2"/>
                  </a:rPr>
                  <a:t> of </a:t>
                </a:r>
                <a:r>
                  <a:rPr lang="fr-CA" dirty="0" err="1">
                    <a:solidFill>
                      <a:schemeClr val="tx1"/>
                    </a:solidFill>
                    <a:sym typeface="Wingdings 3" pitchFamily="18" charset="2"/>
                  </a:rPr>
                  <a:t>liquid</a:t>
                </a:r>
                <a:r>
                  <a:rPr lang="fr-CA" dirty="0">
                    <a:solidFill>
                      <a:schemeClr val="tx1"/>
                    </a:solidFill>
                    <a:sym typeface="Wingdings 3" pitchFamily="18" charset="2"/>
                  </a:rPr>
                  <a:t> mixtures </a:t>
                </a:r>
                <a:r>
                  <a:rPr lang="fr-CA" dirty="0" err="1">
                    <a:solidFill>
                      <a:schemeClr val="tx1"/>
                    </a:solidFill>
                    <a:sym typeface="Wingdings 3" pitchFamily="18" charset="2"/>
                  </a:rPr>
                  <a:t>with</a:t>
                </a:r>
                <a:r>
                  <a:rPr lang="fr-CA" dirty="0">
                    <a:solidFill>
                      <a:schemeClr val="tx1"/>
                    </a:solidFill>
                    <a:sym typeface="Wingdings 3" pitchFamily="18" charset="2"/>
                  </a:rPr>
                  <a:t> </a:t>
                </a:r>
                <a:r>
                  <a:rPr lang="fr-CA" dirty="0" err="1">
                    <a:solidFill>
                      <a:schemeClr val="tx1"/>
                    </a:solidFill>
                    <a:sym typeface="Wingdings 3" pitchFamily="18" charset="2"/>
                  </a:rPr>
                  <a:t>mixing</a:t>
                </a:r>
                <a:r>
                  <a:rPr lang="fr-CA" dirty="0">
                    <a:solidFill>
                      <a:schemeClr val="tx1"/>
                    </a:solidFill>
                    <a:sym typeface="Wingdings 3" pitchFamily="18" charset="2"/>
                  </a:rPr>
                  <a:t> </a:t>
                </a:r>
                <a:r>
                  <a:rPr lang="fr-CA" dirty="0" err="1">
                    <a:solidFill>
                      <a:schemeClr val="tx1"/>
                    </a:solidFill>
                    <a:sym typeface="Wingdings 3" pitchFamily="18" charset="2"/>
                  </a:rPr>
                  <a:t>laws</a:t>
                </a:r>
                <a:r>
                  <a:rPr lang="fr-CA" dirty="0">
                    <a:solidFill>
                      <a:schemeClr val="tx1"/>
                    </a:solidFill>
                    <a:sym typeface="Wingdings 3" pitchFamily="18" charset="2"/>
                  </a:rPr>
                  <a:t> </a:t>
                </a:r>
                <a:r>
                  <a:rPr lang="fr-CA" b="0" i="0">
                    <a:solidFill>
                      <a:schemeClr val="tx1"/>
                    </a:solidFill>
                    <a:latin typeface="Cambria Math" panose="02040503050406030204" pitchFamily="18" charset="0"/>
                    <a:sym typeface="Wingdings 3" pitchFamily="18" charset="2"/>
                  </a:rPr>
                  <a:t>(</a:t>
                </a:r>
                <a:r>
                  <a:rPr lang="fr-CA" i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 3" pitchFamily="18" charset="2"/>
                  </a:rPr>
                  <a:t>𝜌_</a:t>
                </a:r>
                <a:r>
                  <a:rPr lang="fr-CA" b="0" i="0">
                    <a:solidFill>
                      <a:schemeClr val="tx1"/>
                    </a:solidFill>
                    <a:latin typeface="Cambria Math" panose="02040503050406030204" pitchFamily="18" charset="0"/>
                    <a:sym typeface="Wingdings 3" pitchFamily="18" charset="2"/>
                  </a:rPr>
                  <a:t>𝑚𝑖𝑥,</a:t>
                </a:r>
                <a:r>
                  <a:rPr lang="fr-CA" dirty="0">
                    <a:solidFill>
                      <a:schemeClr val="tx1"/>
                    </a:solidFill>
                    <a:sym typeface="Wingdings 3" pitchFamily="18" charset="2"/>
                  </a:rPr>
                  <a:t> </a:t>
                </a:r>
                <a:r>
                  <a:rPr lang="el-GR" i="0">
                    <a:solidFill>
                      <a:schemeClr val="tx1"/>
                    </a:solidFill>
                    <a:latin typeface="Cambria Math" panose="02040503050406030204" pitchFamily="18" charset="0"/>
                    <a:sym typeface="Wingdings 3" pitchFamily="18" charset="2"/>
                  </a:rPr>
                  <a:t>σ</a:t>
                </a:r>
                <a:r>
                  <a:rPr lang="fr-CA" i="0">
                    <a:solidFill>
                      <a:schemeClr val="tx1"/>
                    </a:solidFill>
                    <a:latin typeface="Cambria Math" panose="02040503050406030204" pitchFamily="18" charset="0"/>
                    <a:sym typeface="Wingdings 3" pitchFamily="18" charset="2"/>
                  </a:rPr>
                  <a:t>_𝑚𝑖𝑥</a:t>
                </a:r>
                <a:r>
                  <a:rPr lang="fr-CA" dirty="0">
                    <a:solidFill>
                      <a:schemeClr val="tx1"/>
                    </a:solidFill>
                    <a:sym typeface="Wingdings 3" pitchFamily="18" charset="2"/>
                  </a:rPr>
                  <a:t>)</a:t>
                </a:r>
              </a:p>
              <a:p>
                <a:pPr marL="463550" lvl="1" indent="-285750" defTabSz="863506">
                  <a:spcBef>
                    <a:spcPts val="60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fr-CA" dirty="0">
                    <a:solidFill>
                      <a:schemeClr val="tx1"/>
                    </a:solidFill>
                    <a:sym typeface="Wingdings 3" pitchFamily="18" charset="2"/>
                  </a:rPr>
                  <a:t>Solubility (water-soluble/water-insolubles </a:t>
                </a:r>
                <a:r>
                  <a:rPr lang="fr-CA" dirty="0" err="1">
                    <a:solidFill>
                      <a:schemeClr val="tx1"/>
                    </a:solidFill>
                    <a:sym typeface="Wingdings 3" pitchFamily="18" charset="2"/>
                  </a:rPr>
                  <a:t>species</a:t>
                </a:r>
                <a:r>
                  <a:rPr lang="fr-CA" dirty="0">
                    <a:solidFill>
                      <a:schemeClr val="tx1"/>
                    </a:solidFill>
                    <a:sym typeface="Wingdings 3" pitchFamily="18" charset="2"/>
                  </a:rPr>
                  <a:t>)</a:t>
                </a:r>
              </a:p>
              <a:p>
                <a:endParaRPr lang="fr-CA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7614A-91C4-42F1-A36C-5E39F8DE6C02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85232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7614A-91C4-42F1-A36C-5E39F8DE6C02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64654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7614A-91C4-42F1-A36C-5E39F8DE6C02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5640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7614A-91C4-42F1-A36C-5E39F8DE6C02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51664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7614A-91C4-42F1-A36C-5E39F8DE6C02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99964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7614A-91C4-42F1-A36C-5E39F8DE6C02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90444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0B708F-B2A6-476C-B308-E31AE1559F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FA7C2D8-A948-4BA9-B041-FF2E0FAD39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CDF8C6-3A60-4674-8A61-B649CBEEB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476C-0A07-436E-9FFF-1EEB4447A522}" type="datetimeFigureOut">
              <a:rPr lang="fr-CA" smtClean="0"/>
              <a:t>2025-05-03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B4BE2D-8A92-44E3-A9BE-C9E8DE823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CA6E59-4E58-45F0-9F14-DB625E9D9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B95-A998-45D7-9B4C-73CBF68AFD4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61969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D8D3E0-C1F2-4315-85BC-EDAA22235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68F4FA1-DCD1-468A-8C4A-9297BCD02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AFE760-5B65-4D1C-BAE5-19443D266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476C-0A07-436E-9FFF-1EEB4447A522}" type="datetimeFigureOut">
              <a:rPr lang="fr-CA" smtClean="0"/>
              <a:t>2025-05-03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8F0383-044D-4B95-96CF-CF234ED5B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00F64F-A865-477A-B0EF-52A5955F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B95-A998-45D7-9B4C-73CBF68AFD4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5061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7651918-084E-44D9-BBB6-F3F45690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DBCA39B-5A65-48BD-978A-1F8ACD09B1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F965F7-4C4C-4528-AED7-FE35E3D24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476C-0A07-436E-9FFF-1EEB4447A522}" type="datetimeFigureOut">
              <a:rPr lang="fr-CA" smtClean="0"/>
              <a:t>2025-05-03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577686-2B2E-4454-A44E-44A8292E6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435828-6F71-432B-B16E-796318FAC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B95-A998-45D7-9B4C-73CBF68AFD4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87980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68BE38-A2F1-45E7-ACD7-FDC0614C1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7E8EBA-CFEE-4775-8238-93BF107E9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F01248-F4FE-46FC-B97B-1BE74A039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476C-0A07-436E-9FFF-1EEB4447A522}" type="datetimeFigureOut">
              <a:rPr lang="fr-CA" smtClean="0"/>
              <a:t>2025-05-03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54ED4B-FE1B-48F4-B76E-8F46CF9D8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FC393C-D793-4308-ABF8-762D14E6C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B95-A998-45D7-9B4C-73CBF68AFD4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14049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16C76B-CE3D-4085-B51F-E8E28884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B33B0E-F059-41BD-A279-AE25EA28C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AE79B0-B2FD-4C96-8C95-F4F44A87A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476C-0A07-436E-9FFF-1EEB4447A522}" type="datetimeFigureOut">
              <a:rPr lang="fr-CA" smtClean="0"/>
              <a:t>2025-05-03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804C22-A36E-44EB-A25D-CD3E15E63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586AD1-EA0A-4D4C-8623-CD7FF5509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B95-A998-45D7-9B4C-73CBF68AFD4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66407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FE8184-90F0-4C85-BF6A-72BAE625F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8DD60C-803A-4739-BD70-5292F6BCFD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DC64E78-E8FA-48E9-9F38-D612D53C1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473A875-0F58-43A9-8091-03E6314A0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476C-0A07-436E-9FFF-1EEB4447A522}" type="datetimeFigureOut">
              <a:rPr lang="fr-CA" smtClean="0"/>
              <a:t>2025-05-03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6F7D9AA-62F2-4ABA-9ABD-0844FEE37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91FAAC1-1C61-4D5E-A7F5-DAFE131FB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B95-A998-45D7-9B4C-73CBF68AFD4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198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9082C1-A921-418A-9704-34244050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D44428-7EF5-4C25-AC26-623270761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6D59A87-9A64-4406-9ED1-989D793CC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CE9CD20-F8FE-46AA-9085-23DA49DA0E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1EEEB1C-6782-4914-ACF2-3BA36B5D95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A0134B1-D602-4FE3-B45E-F70BB4D52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476C-0A07-436E-9FFF-1EEB4447A522}" type="datetimeFigureOut">
              <a:rPr lang="fr-CA" smtClean="0"/>
              <a:t>2025-05-03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D0CBF73-0AE7-4E8A-874D-755C34FDE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7F5E089-C418-4B2F-999C-CA5E4102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B95-A998-45D7-9B4C-73CBF68AFD4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90073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92B39C-C685-4170-924D-B5FE19A00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A8E7A7-6838-4F35-8205-AAAC3ED8B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476C-0A07-436E-9FFF-1EEB4447A522}" type="datetimeFigureOut">
              <a:rPr lang="fr-CA" smtClean="0"/>
              <a:t>2025-05-03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2840F53-07B4-4E01-8892-166053F93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D61795B-0A54-4445-803B-724A07AF0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B95-A998-45D7-9B4C-73CBF68AFD4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21264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3B58F52-D730-4C9C-BE7F-2B064592D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476C-0A07-436E-9FFF-1EEB4447A522}" type="datetimeFigureOut">
              <a:rPr lang="fr-CA" smtClean="0"/>
              <a:t>2025-05-03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9BA5B76-493B-436B-A570-98671679A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258276-32C0-40CD-872F-D7C5EB8F1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B95-A998-45D7-9B4C-73CBF68AFD4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29412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0E6B90-C359-4CD8-8D96-DD2B492D5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2FDF37-6E4B-45A6-B45E-095DF8626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FF61DB1-F0B1-4FD9-87F9-7A7F79EDAD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1810E0B-6B1A-46E4-A8AA-79022E170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476C-0A07-436E-9FFF-1EEB4447A522}" type="datetimeFigureOut">
              <a:rPr lang="fr-CA" smtClean="0"/>
              <a:t>2025-05-03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BB4104-DE26-457D-BC05-9026AB4C7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A04888D-8012-40F9-8DDB-90B898FFB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B95-A998-45D7-9B4C-73CBF68AFD4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75402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27FDD8-310F-432B-A0D2-EA7E310AC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D4E20AC-841D-4B1F-A90F-9A844F2451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17EF85-BBED-4395-9DE6-7C9830CC0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3B2437A-2E04-4A4C-8E42-D0100A969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476C-0A07-436E-9FFF-1EEB4447A522}" type="datetimeFigureOut">
              <a:rPr lang="fr-CA" smtClean="0"/>
              <a:t>2025-05-03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C3E4C99-A28E-42FD-8467-64825D33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A84EC13-AC17-432C-BDC9-D904160AA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B95-A998-45D7-9B4C-73CBF68AFD4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01006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2527431-89FB-4812-86F7-F20C6E635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C48656-137F-4530-80AA-D79405808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88B80E-8DF5-49A8-961C-021DD469B8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D476C-0A07-436E-9FFF-1EEB4447A522}" type="datetimeFigureOut">
              <a:rPr lang="fr-CA" smtClean="0"/>
              <a:t>2025-05-03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36ED03-0B64-461B-B929-EC20F2FBB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AA6A3F-63A1-4076-8DF1-01A63C4795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E2B95-A998-45D7-9B4C-73CBF68AFD4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30916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x.doi.org/10.2139/ssrn.5138455" TargetMode="External"/><Relationship Id="rId2" Type="http://schemas.openxmlformats.org/officeDocument/2006/relationships/hyperlink" Target="https://ssrn.com/abstract=513845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992E29-447E-427F-8843-18A3E28265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Influence of Fuel </a:t>
            </a:r>
            <a:r>
              <a:rPr lang="fr-CA" dirty="0" err="1"/>
              <a:t>Sulfur</a:t>
            </a:r>
            <a:r>
              <a:rPr lang="fr-CA" dirty="0"/>
              <a:t> Content and </a:t>
            </a:r>
            <a:r>
              <a:rPr lang="fr-CA" dirty="0" err="1"/>
              <a:t>nvPM</a:t>
            </a:r>
            <a:r>
              <a:rPr lang="fr-CA" dirty="0"/>
              <a:t> </a:t>
            </a:r>
            <a:r>
              <a:rPr lang="fr-CA" dirty="0" err="1"/>
              <a:t>Emissions</a:t>
            </a:r>
            <a:r>
              <a:rPr lang="fr-CA" dirty="0"/>
              <a:t> on Contrail Formation: A CFD-</a:t>
            </a:r>
            <a:r>
              <a:rPr lang="fr-CA" dirty="0" err="1"/>
              <a:t>Microphysics</a:t>
            </a:r>
            <a:r>
              <a:rPr lang="fr-CA" dirty="0"/>
              <a:t> </a:t>
            </a:r>
            <a:r>
              <a:rPr lang="fr-CA" dirty="0" err="1"/>
              <a:t>Approach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07F5A50-4C3F-4031-BBB9-39770F0D18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b="1" dirty="0"/>
              <a:t>Sébastien Cantin</a:t>
            </a:r>
            <a:r>
              <a:rPr lang="fr-CA" dirty="0"/>
              <a:t>, Mohamed </a:t>
            </a:r>
            <a:r>
              <a:rPr lang="fr-CA" dirty="0" err="1"/>
              <a:t>Chouak</a:t>
            </a:r>
            <a:r>
              <a:rPr lang="fr-CA" dirty="0"/>
              <a:t>, François Garnier</a:t>
            </a:r>
          </a:p>
        </p:txBody>
      </p:sp>
      <p:pic>
        <p:nvPicPr>
          <p:cNvPr id="4" name="Picture 2" descr="Résultat de recherche d'images pour &quot;logo ets&quot;">
            <a:extLst>
              <a:ext uri="{FF2B5EF4-FFF2-40B4-BE49-F238E27FC236}">
                <a16:creationId xmlns:a16="http://schemas.microsoft.com/office/drawing/2014/main" id="{B04F0253-5820-4FE7-9B8D-B8C680D53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" y="5384622"/>
            <a:ext cx="1940984" cy="1298882"/>
          </a:xfrm>
          <a:prstGeom prst="rect">
            <a:avLst/>
          </a:prstGeom>
          <a:noFill/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E3C7079-B02B-4CB7-AEDE-C6FF77CB277F}"/>
              </a:ext>
            </a:extLst>
          </p:cNvPr>
          <p:cNvSpPr txBox="1"/>
          <p:nvPr/>
        </p:nvSpPr>
        <p:spPr>
          <a:xfrm>
            <a:off x="3048000" y="4032148"/>
            <a:ext cx="6096000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altLang="en-US" dirty="0">
                <a:latin typeface="Arial" panose="020B0604020202020204" pitchFamily="34" charset="0"/>
                <a:cs typeface="Arial" panose="020B0604020202020204" pitchFamily="34" charset="0"/>
              </a:rPr>
              <a:t>Engineering </a:t>
            </a:r>
            <a:r>
              <a:rPr lang="fr-FR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FR" altLang="en-US" dirty="0">
                <a:latin typeface="Arial" panose="020B0604020202020204" pitchFamily="34" charset="0"/>
                <a:cs typeface="Arial" panose="020B0604020202020204" pitchFamily="34" charset="0"/>
              </a:rPr>
              <a:t> ÉTS, </a:t>
            </a:r>
            <a:r>
              <a:rPr lang="fr-FR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fr-FR" altLang="en-US" dirty="0">
                <a:latin typeface="Arial" panose="020B0604020202020204" pitchFamily="34" charset="0"/>
                <a:cs typeface="Arial" panose="020B0604020202020204" pitchFamily="34" charset="0"/>
              </a:rPr>
              <a:t> of Québec, Montréal, Canada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831123-FA1B-4662-AB86-DBE87CFB17C6}"/>
              </a:ext>
            </a:extLst>
          </p:cNvPr>
          <p:cNvSpPr txBox="1"/>
          <p:nvPr/>
        </p:nvSpPr>
        <p:spPr>
          <a:xfrm>
            <a:off x="4231409" y="4919246"/>
            <a:ext cx="3729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Friday, May 2nd, 2025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EGU General Assembly 2025">
            <a:extLst>
              <a:ext uri="{FF2B5EF4-FFF2-40B4-BE49-F238E27FC236}">
                <a16:creationId xmlns:a16="http://schemas.microsoft.com/office/drawing/2014/main" id="{780CCB11-CD59-457A-A221-49F5CB651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42" y="4782078"/>
            <a:ext cx="4514858" cy="257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CAF6585-E8A0-4D80-96C7-07A75EF9359C}"/>
              </a:ext>
            </a:extLst>
          </p:cNvPr>
          <p:cNvSpPr txBox="1"/>
          <p:nvPr/>
        </p:nvSpPr>
        <p:spPr>
          <a:xfrm>
            <a:off x="11459817" y="6474989"/>
            <a:ext cx="73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dirty="0"/>
              <a:t>1/9</a:t>
            </a:r>
          </a:p>
        </p:txBody>
      </p:sp>
    </p:spTree>
    <p:extLst>
      <p:ext uri="{BB962C8B-B14F-4D97-AF65-F5344CB8AC3E}">
        <p14:creationId xmlns:p14="http://schemas.microsoft.com/office/powerpoint/2010/main" val="65785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E9A8D4DB-1342-4FDC-AD89-4CDCB4E68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307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fr-CA" dirty="0"/>
          </a:p>
          <a:p>
            <a:pPr marL="0" indent="0" algn="ctr">
              <a:buNone/>
            </a:pPr>
            <a:r>
              <a:rPr lang="fr-CA" dirty="0" err="1"/>
              <a:t>Thank</a:t>
            </a:r>
            <a:r>
              <a:rPr lang="fr-CA" dirty="0"/>
              <a:t> </a:t>
            </a:r>
            <a:r>
              <a:rPr lang="fr-CA" dirty="0" err="1"/>
              <a:t>you</a:t>
            </a:r>
            <a:r>
              <a:rPr lang="fr-CA" dirty="0"/>
              <a:t> for </a:t>
            </a:r>
            <a:r>
              <a:rPr lang="fr-CA" dirty="0" err="1"/>
              <a:t>your</a:t>
            </a:r>
            <a:r>
              <a:rPr lang="fr-CA" dirty="0"/>
              <a:t> attention</a:t>
            </a:r>
          </a:p>
          <a:p>
            <a:pPr marL="0" indent="0" algn="ctr">
              <a:buNone/>
            </a:pPr>
            <a:endParaRPr lang="fr-CA" dirty="0"/>
          </a:p>
          <a:p>
            <a:pPr marL="0" indent="0" algn="ctr">
              <a:buNone/>
            </a:pPr>
            <a:endParaRPr lang="fr-CA" dirty="0"/>
          </a:p>
          <a:p>
            <a:pPr marL="0" indent="0" algn="ctr">
              <a:buNone/>
            </a:pPr>
            <a:endParaRPr lang="fr-CA" dirty="0"/>
          </a:p>
          <a:p>
            <a:pPr marL="0" indent="0" algn="ctr">
              <a:buNone/>
            </a:pPr>
            <a:endParaRPr lang="fr-CA" dirty="0"/>
          </a:p>
          <a:p>
            <a:pPr marL="0" indent="0">
              <a:buNone/>
            </a:pPr>
            <a:endParaRPr lang="fr-CA" sz="2000" dirty="0"/>
          </a:p>
          <a:p>
            <a:pPr marL="0" indent="0">
              <a:buNone/>
            </a:pPr>
            <a:r>
              <a:rPr lang="fr-CA" sz="2000" dirty="0" err="1"/>
              <a:t>Results</a:t>
            </a:r>
            <a:r>
              <a:rPr lang="fr-CA" sz="2000" dirty="0"/>
              <a:t> are part of the article </a:t>
            </a:r>
            <a:r>
              <a:rPr lang="fr-CA" sz="2000" dirty="0" err="1"/>
              <a:t>below</a:t>
            </a:r>
            <a:r>
              <a:rPr lang="fr-CA" sz="2000" dirty="0"/>
              <a:t> (</a:t>
            </a:r>
            <a:r>
              <a:rPr lang="fr-CA" sz="2000" dirty="0" err="1"/>
              <a:t>under</a:t>
            </a:r>
            <a:r>
              <a:rPr lang="fr-CA" sz="2000" dirty="0"/>
              <a:t> </a:t>
            </a:r>
            <a:r>
              <a:rPr lang="fr-CA" sz="2000" dirty="0" err="1"/>
              <a:t>review</a:t>
            </a:r>
            <a:r>
              <a:rPr lang="fr-CA" sz="2000" dirty="0"/>
              <a:t>)</a:t>
            </a:r>
          </a:p>
          <a:p>
            <a:pPr marL="0" indent="0">
              <a:buNone/>
            </a:pPr>
            <a:r>
              <a:rPr lang="fr-CA" sz="2000" b="0" i="0" dirty="0">
                <a:effectLst/>
                <a:latin typeface="+mj-lt"/>
              </a:rPr>
              <a:t>Cantin, Sébastien and </a:t>
            </a:r>
            <a:r>
              <a:rPr lang="fr-CA" sz="2000" b="0" i="0" dirty="0" err="1">
                <a:effectLst/>
                <a:latin typeface="+mj-lt"/>
              </a:rPr>
              <a:t>Chouak</a:t>
            </a:r>
            <a:r>
              <a:rPr lang="fr-CA" sz="2000" b="0" i="0" dirty="0">
                <a:effectLst/>
                <a:latin typeface="+mj-lt"/>
              </a:rPr>
              <a:t>, Mohamed and Garnier, François, </a:t>
            </a:r>
            <a:r>
              <a:rPr lang="fr-CA" sz="2000" b="0" i="0" dirty="0" err="1">
                <a:effectLst/>
                <a:latin typeface="+mj-lt"/>
              </a:rPr>
              <a:t>Effects</a:t>
            </a:r>
            <a:r>
              <a:rPr lang="fr-CA" sz="2000" b="0" i="0" dirty="0">
                <a:effectLst/>
                <a:latin typeface="+mj-lt"/>
              </a:rPr>
              <a:t> of Fuel </a:t>
            </a:r>
            <a:r>
              <a:rPr lang="fr-CA" sz="2000" b="0" i="0" dirty="0" err="1">
                <a:effectLst/>
                <a:latin typeface="+mj-lt"/>
              </a:rPr>
              <a:t>Sulfur</a:t>
            </a:r>
            <a:r>
              <a:rPr lang="fr-CA" sz="2000" b="0" i="0" dirty="0">
                <a:effectLst/>
                <a:latin typeface="+mj-lt"/>
              </a:rPr>
              <a:t> Content and </a:t>
            </a:r>
            <a:r>
              <a:rPr lang="fr-CA" sz="2000" b="0" i="0" dirty="0" err="1">
                <a:effectLst/>
                <a:latin typeface="+mj-lt"/>
              </a:rPr>
              <a:t>Nvpm</a:t>
            </a:r>
            <a:r>
              <a:rPr lang="fr-CA" sz="2000" b="0" i="0" dirty="0">
                <a:effectLst/>
                <a:latin typeface="+mj-lt"/>
              </a:rPr>
              <a:t> </a:t>
            </a:r>
            <a:r>
              <a:rPr lang="fr-CA" sz="2000" b="0" i="0" dirty="0" err="1">
                <a:effectLst/>
                <a:latin typeface="+mj-lt"/>
              </a:rPr>
              <a:t>Emissions</a:t>
            </a:r>
            <a:r>
              <a:rPr lang="fr-CA" sz="2000" b="0" i="0" dirty="0">
                <a:effectLst/>
                <a:latin typeface="+mj-lt"/>
              </a:rPr>
              <a:t> on Contrail Formation: A </a:t>
            </a:r>
            <a:r>
              <a:rPr lang="fr-CA" sz="2000" b="0" i="0" dirty="0" err="1">
                <a:effectLst/>
                <a:latin typeface="+mj-lt"/>
              </a:rPr>
              <a:t>Cfd-Microphysics</a:t>
            </a:r>
            <a:r>
              <a:rPr lang="fr-CA" sz="2000" b="0" i="0" dirty="0">
                <a:effectLst/>
                <a:latin typeface="+mj-lt"/>
              </a:rPr>
              <a:t> </a:t>
            </a:r>
            <a:r>
              <a:rPr lang="fr-CA" sz="2000" b="0" i="0" dirty="0" err="1">
                <a:effectLst/>
                <a:latin typeface="+mj-lt"/>
              </a:rPr>
              <a:t>Study</a:t>
            </a:r>
            <a:r>
              <a:rPr lang="fr-CA" sz="2000" b="0" i="0" dirty="0">
                <a:effectLst/>
                <a:latin typeface="+mj-lt"/>
              </a:rPr>
              <a:t> </a:t>
            </a:r>
            <a:r>
              <a:rPr lang="fr-CA" sz="2000" b="0" i="0" dirty="0" err="1">
                <a:effectLst/>
                <a:latin typeface="+mj-lt"/>
              </a:rPr>
              <a:t>Including</a:t>
            </a:r>
            <a:r>
              <a:rPr lang="fr-CA" sz="2000" b="0" i="0" dirty="0">
                <a:effectLst/>
                <a:latin typeface="+mj-lt"/>
              </a:rPr>
              <a:t> the </a:t>
            </a:r>
            <a:r>
              <a:rPr lang="fr-CA" sz="2000" b="0" i="0" dirty="0" err="1">
                <a:effectLst/>
                <a:latin typeface="+mj-lt"/>
              </a:rPr>
              <a:t>Role</a:t>
            </a:r>
            <a:r>
              <a:rPr lang="fr-CA" sz="2000" b="0" i="0" dirty="0">
                <a:effectLst/>
                <a:latin typeface="+mj-lt"/>
              </a:rPr>
              <a:t> of </a:t>
            </a:r>
            <a:r>
              <a:rPr lang="fr-CA" sz="2000" b="0" i="0" dirty="0" err="1">
                <a:effectLst/>
                <a:latin typeface="+mj-lt"/>
              </a:rPr>
              <a:t>Organic</a:t>
            </a:r>
            <a:r>
              <a:rPr lang="fr-CA" sz="2000" b="0" i="0" dirty="0">
                <a:effectLst/>
                <a:latin typeface="+mj-lt"/>
              </a:rPr>
              <a:t> Compounds. </a:t>
            </a:r>
            <a:r>
              <a:rPr lang="fr-CA" sz="2000" b="0" i="0" dirty="0" err="1">
                <a:effectLst/>
                <a:latin typeface="+mj-lt"/>
              </a:rPr>
              <a:t>Available</a:t>
            </a:r>
            <a:r>
              <a:rPr lang="fr-CA" sz="2000" b="0" i="0" dirty="0">
                <a:effectLst/>
                <a:latin typeface="+mj-lt"/>
              </a:rPr>
              <a:t> at SSRN: </a:t>
            </a:r>
            <a:r>
              <a:rPr lang="fr-CA" sz="2000" b="0" i="0" u="sng" dirty="0">
                <a:effectLst/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https://ssrn.com/abstract=5138455</a:t>
            </a:r>
            <a:r>
              <a:rPr lang="fr-CA" sz="2000" b="0" i="0" dirty="0">
                <a:effectLst/>
                <a:latin typeface="+mj-lt"/>
              </a:rPr>
              <a:t> or </a:t>
            </a:r>
            <a:r>
              <a:rPr lang="fr-CA" sz="2000" b="0" i="0" u="sng" dirty="0">
                <a:effectLst/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http://dx.doi.org/10.2139/ssrn.5138455</a:t>
            </a:r>
            <a:endParaRPr lang="fr-CA" sz="2000" dirty="0">
              <a:latin typeface="+mj-lt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93F63CA-AF85-4DD1-A412-571E004E1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A1392AD-3965-4C8D-BA74-82149A049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332" y="3429000"/>
            <a:ext cx="1333333" cy="133333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5490B13-0AD4-4979-8292-25B88633EF82}"/>
              </a:ext>
            </a:extLst>
          </p:cNvPr>
          <p:cNvSpPr txBox="1"/>
          <p:nvPr/>
        </p:nvSpPr>
        <p:spPr>
          <a:xfrm>
            <a:off x="3020787" y="2955510"/>
            <a:ext cx="6150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QR code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link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to the abstract of the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600" b="0" i="0" dirty="0">
                <a:effectLst/>
                <a:latin typeface="Open Sans" panose="020B0606030504020204" pitchFamily="34" charset="0"/>
              </a:rPr>
              <a:t>EGU25-13450</a:t>
            </a:r>
          </a:p>
        </p:txBody>
      </p:sp>
    </p:spTree>
    <p:extLst>
      <p:ext uri="{BB962C8B-B14F-4D97-AF65-F5344CB8AC3E}">
        <p14:creationId xmlns:p14="http://schemas.microsoft.com/office/powerpoint/2010/main" val="1128277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93F63CA-AF85-4DD1-A412-571E004E1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chemeClr val="accent1"/>
                </a:solidFill>
              </a:rPr>
              <a:t>Distribution of the </a:t>
            </a:r>
            <a:r>
              <a:rPr lang="fr-CA" dirty="0" err="1">
                <a:solidFill>
                  <a:schemeClr val="accent1"/>
                </a:solidFill>
              </a:rPr>
              <a:t>organic</a:t>
            </a:r>
            <a:r>
              <a:rPr lang="fr-CA" dirty="0">
                <a:solidFill>
                  <a:schemeClr val="accent1"/>
                </a:solidFill>
              </a:rPr>
              <a:t> compounds at engine </a:t>
            </a:r>
            <a:r>
              <a:rPr lang="fr-CA" dirty="0" err="1">
                <a:solidFill>
                  <a:schemeClr val="accent1"/>
                </a:solidFill>
              </a:rPr>
              <a:t>exhaust</a:t>
            </a:r>
            <a:endParaRPr lang="fr-CA" dirty="0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5E02240-FBF6-486F-89A9-02E2510B9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1800" dirty="0"/>
              <a:t>Concentration of </a:t>
            </a:r>
            <a:r>
              <a:rPr lang="fr-CA" sz="1800" dirty="0" err="1"/>
              <a:t>organic</a:t>
            </a:r>
            <a:r>
              <a:rPr lang="fr-CA" sz="1800" dirty="0"/>
              <a:t> compounds at </a:t>
            </a:r>
            <a:r>
              <a:rPr lang="fr-CA" sz="1800" dirty="0" err="1"/>
              <a:t>exhaust</a:t>
            </a:r>
            <a:r>
              <a:rPr lang="fr-CA" sz="1800" dirty="0"/>
              <a:t> </a:t>
            </a:r>
            <a:r>
              <a:rPr lang="fr-CA" sz="1800" dirty="0" err="1"/>
              <a:t>initialized</a:t>
            </a:r>
            <a:r>
              <a:rPr lang="fr-CA" sz="1800" dirty="0"/>
              <a:t> </a:t>
            </a:r>
            <a:r>
              <a:rPr lang="fr-CA" sz="1800" dirty="0" err="1"/>
              <a:t>from</a:t>
            </a:r>
            <a:r>
              <a:rPr lang="fr-CA" sz="1800" dirty="0"/>
              <a:t> </a:t>
            </a:r>
            <a:r>
              <a:rPr lang="fr-CA" sz="1800" dirty="0" err="1"/>
              <a:t>measurement</a:t>
            </a:r>
            <a:r>
              <a:rPr lang="fr-CA" sz="1800" dirty="0"/>
              <a:t> (</a:t>
            </a:r>
            <a:r>
              <a:rPr lang="en-US" sz="1800" dirty="0" err="1">
                <a:effectLst/>
                <a:ea typeface="Calibri" panose="020F0502020204030204" pitchFamily="34" charset="0"/>
              </a:rPr>
              <a:t>Kılıç</a:t>
            </a:r>
            <a:r>
              <a:rPr lang="en-US" sz="1800" dirty="0">
                <a:effectLst/>
                <a:ea typeface="Calibri" panose="020F0502020204030204" pitchFamily="34" charset="0"/>
              </a:rPr>
              <a:t> et al., 2017)</a:t>
            </a:r>
          </a:p>
          <a:p>
            <a:endParaRPr lang="fr-CA" sz="1800" dirty="0"/>
          </a:p>
        </p:txBody>
      </p:sp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02327DC2-F6DF-45E1-8EA4-A56EA00885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2116891"/>
              </p:ext>
            </p:extLst>
          </p:nvPr>
        </p:nvGraphicFramePr>
        <p:xfrm>
          <a:off x="838200" y="3113590"/>
          <a:ext cx="5008349" cy="3252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Graphique 16">
            <a:extLst>
              <a:ext uri="{FF2B5EF4-FFF2-40B4-BE49-F238E27FC236}">
                <a16:creationId xmlns:a16="http://schemas.microsoft.com/office/drawing/2014/main" id="{AB87E477-7BC6-407F-BD47-F4D4939FB0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0273625"/>
              </p:ext>
            </p:extLst>
          </p:nvPr>
        </p:nvGraphicFramePr>
        <p:xfrm>
          <a:off x="6307238" y="3113590"/>
          <a:ext cx="5008348" cy="3252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59659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E9A8D4DB-1342-4FDC-AD89-4CDCB4E68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CA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93F63CA-AF85-4DD1-A412-571E004E1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Verification of chemical reactions in the jet</a:t>
            </a:r>
            <a:endParaRPr lang="fr-C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89EADD9-34E7-4C59-BFD4-615233508CA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19" y="2090627"/>
            <a:ext cx="3351522" cy="3170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E71EA42-59D5-47B5-9A0D-D782ED4F67E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66" y="2110746"/>
            <a:ext cx="3351522" cy="3170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Espace réservé du contenu 7">
            <a:extLst>
              <a:ext uri="{FF2B5EF4-FFF2-40B4-BE49-F238E27FC236}">
                <a16:creationId xmlns:a16="http://schemas.microsoft.com/office/drawing/2014/main" id="{54E8D35A-7201-4C7F-8CAB-A80ED8FFCE75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88" y="2140242"/>
            <a:ext cx="3350246" cy="3166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4295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E9A8D4DB-1342-4FDC-AD89-4CDCB4E68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CA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93F63CA-AF85-4DD1-A412-571E004E1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Saturation with respect to the mean liquid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content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over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particles</a:t>
            </a:r>
            <a:endParaRPr lang="fr-CA" dirty="0">
              <a:solidFill>
                <a:schemeClr val="accent1"/>
              </a:solidFill>
            </a:endParaRP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F47EB090-BA55-4DB9-855C-406952381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82" y="2499276"/>
            <a:ext cx="5673663" cy="2836832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D240039-CAC6-410E-BFF4-2C45DA09C711}"/>
              </a:ext>
            </a:extLst>
          </p:cNvPr>
          <p:cNvCxnSpPr>
            <a:cxnSpLocks/>
          </p:cNvCxnSpPr>
          <p:nvPr/>
        </p:nvCxnSpPr>
        <p:spPr>
          <a:xfrm flipV="1">
            <a:off x="4975501" y="2904131"/>
            <a:ext cx="718812" cy="18146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815161B-4EDF-411E-8154-963FECD7F3FB}"/>
                  </a:ext>
                </a:extLst>
              </p:cNvPr>
              <p:cNvSpPr txBox="1"/>
              <p:nvPr/>
            </p:nvSpPr>
            <p:spPr>
              <a:xfrm>
                <a:off x="5492005" y="3130467"/>
                <a:ext cx="256835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7800" lvl="1" indent="0" defTabSz="863506">
                  <a:spcBef>
                    <a:spcPts val="60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None/>
                </a:pPr>
                <a:r>
                  <a:rPr lang="fr-CA" sz="1600" dirty="0">
                    <a:sym typeface="Wingdings 3" pitchFamily="18" charset="2"/>
                  </a:rPr>
                  <a:t>Non-</a:t>
                </a:r>
                <a:r>
                  <a:rPr lang="fr-CA" sz="1600" dirty="0" err="1">
                    <a:sym typeface="Wingdings 3" pitchFamily="18" charset="2"/>
                  </a:rPr>
                  <a:t>linear</a:t>
                </a:r>
                <a:r>
                  <a:rPr lang="fr-CA" sz="1600" dirty="0">
                    <a:sym typeface="Wingdings 3" pitchFamily="18" charset="2"/>
                  </a:rPr>
                  <a:t> increase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1600" i="1" smtClean="0">
                            <a:latin typeface="Cambria Math" panose="02040503050406030204" pitchFamily="18" charset="0"/>
                            <a:sym typeface="Wingdings 3" pitchFamily="18" charset="2"/>
                          </a:rPr>
                        </m:ctrlPr>
                      </m:sSubPr>
                      <m:e>
                        <m:r>
                          <a:rPr lang="fr-CA" sz="1600" b="0" i="1" smtClean="0">
                            <a:latin typeface="Cambria Math" panose="02040503050406030204" pitchFamily="18" charset="0"/>
                            <a:sym typeface="Wingdings 3" pitchFamily="18" charset="2"/>
                          </a:rPr>
                          <m:t>𝑆</m:t>
                        </m:r>
                      </m:e>
                      <m:sub>
                        <m:r>
                          <a:rPr lang="fr-CA" sz="1600" b="0" i="1" smtClean="0">
                            <a:latin typeface="Cambria Math" panose="02040503050406030204" pitchFamily="18" charset="0"/>
                            <a:sym typeface="Wingdings 3" pitchFamily="18" charset="2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fr-CA" sz="1600" dirty="0">
                    <a:solidFill>
                      <a:schemeClr val="tx1"/>
                    </a:solidFill>
                    <a:sym typeface="Wingdings 3" pitchFamily="18" charset="2"/>
                  </a:rPr>
                  <a:t> </a:t>
                </a:r>
                <a:r>
                  <a:rPr lang="fr-CA" sz="1600" dirty="0" err="1">
                    <a:solidFill>
                      <a:schemeClr val="tx1"/>
                    </a:solidFill>
                    <a:sym typeface="Wingdings 3" pitchFamily="18" charset="2"/>
                  </a:rPr>
                  <a:t>with</a:t>
                </a:r>
                <a:r>
                  <a:rPr lang="fr-CA" sz="1600" dirty="0">
                    <a:solidFill>
                      <a:schemeClr val="tx1"/>
                    </a:solidFill>
                    <a:sym typeface="Wingdings 3" pitchFamily="18" charset="2"/>
                  </a:rPr>
                  <a:t> </a:t>
                </a:r>
                <a:r>
                  <a:rPr lang="fr-CA" sz="1600" dirty="0" err="1">
                    <a:solidFill>
                      <a:schemeClr val="tx1"/>
                    </a:solidFill>
                    <a:sym typeface="Wingdings 3" pitchFamily="18" charset="2"/>
                  </a:rPr>
                  <a:t>decreasing</a:t>
                </a:r>
                <a:r>
                  <a:rPr lang="fr-CA" sz="1600" dirty="0">
                    <a:solidFill>
                      <a:schemeClr val="tx1"/>
                    </a:solidFill>
                    <a:sym typeface="Wingdings 3" pitchFamily="18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1600" i="1">
                            <a:latin typeface="Cambria Math" panose="02040503050406030204" pitchFamily="18" charset="0"/>
                            <a:sym typeface="Wingdings 3" pitchFamily="18" charset="2"/>
                          </a:rPr>
                        </m:ctrlPr>
                      </m:sSubPr>
                      <m:e>
                        <m:r>
                          <a:rPr lang="fr-CA" sz="1600" b="0" i="1" smtClean="0">
                            <a:latin typeface="Cambria Math" panose="02040503050406030204" pitchFamily="18" charset="0"/>
                            <a:sym typeface="Wingdings 3" pitchFamily="18" charset="2"/>
                          </a:rPr>
                          <m:t>𝑇</m:t>
                        </m:r>
                      </m:e>
                      <m:sub>
                        <m:r>
                          <a:rPr lang="fr-CA" sz="1600" b="0" i="1" smtClean="0">
                            <a:latin typeface="Cambria Math" panose="02040503050406030204" pitchFamily="18" charset="0"/>
                            <a:sym typeface="Wingdings 3" pitchFamily="18" charset="2"/>
                          </a:rPr>
                          <m:t>𝑎𝑚𝑏</m:t>
                        </m:r>
                      </m:sub>
                    </m:sSub>
                  </m:oMath>
                </a14:m>
                <a:r>
                  <a:rPr lang="fr-CA" sz="1600" dirty="0">
                    <a:solidFill>
                      <a:schemeClr val="tx1"/>
                    </a:solidFill>
                    <a:sym typeface="Wingdings 3" pitchFamily="18" charset="2"/>
                  </a:rPr>
                  <a:t>, </a:t>
                </a:r>
                <a:r>
                  <a:rPr lang="fr-CA" sz="1600" dirty="0" err="1">
                    <a:solidFill>
                      <a:schemeClr val="tx1"/>
                    </a:solidFill>
                    <a:sym typeface="Wingdings 3" pitchFamily="18" charset="2"/>
                  </a:rPr>
                  <a:t>amplified</a:t>
                </a:r>
                <a:r>
                  <a:rPr lang="fr-CA" sz="1600" dirty="0">
                    <a:solidFill>
                      <a:schemeClr val="tx1"/>
                    </a:solidFill>
                    <a:sym typeface="Wingdings 3" pitchFamily="18" charset="2"/>
                  </a:rPr>
                  <a:t> </a:t>
                </a:r>
                <a:r>
                  <a:rPr lang="fr-CA" sz="1600" dirty="0" err="1">
                    <a:solidFill>
                      <a:schemeClr val="tx1"/>
                    </a:solidFill>
                    <a:sym typeface="Wingdings 3" pitchFamily="18" charset="2"/>
                  </a:rPr>
                  <a:t>with</a:t>
                </a:r>
                <a:r>
                  <a:rPr lang="fr-CA" sz="1600" dirty="0">
                    <a:solidFill>
                      <a:schemeClr val="tx1"/>
                    </a:solidFill>
                    <a:sym typeface="Wingdings 3" pitchFamily="18" charset="2"/>
                  </a:rPr>
                  <a:t>     FSC</a:t>
                </a:r>
              </a:p>
            </p:txBody>
          </p:sp>
        </mc:Choice>
        <mc:Fallback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815161B-4EDF-411E-8154-963FECD7F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2005" y="3130467"/>
                <a:ext cx="2568355" cy="830997"/>
              </a:xfrm>
              <a:prstGeom prst="rect">
                <a:avLst/>
              </a:prstGeom>
              <a:blipFill>
                <a:blip r:embed="rId3"/>
                <a:stretch>
                  <a:fillRect t="-2206" b="-8824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8450116C-07CB-4A8F-91A0-B4BCD0CC2E1B}"/>
              </a:ext>
            </a:extLst>
          </p:cNvPr>
          <p:cNvCxnSpPr>
            <a:cxnSpLocks/>
          </p:cNvCxnSpPr>
          <p:nvPr/>
        </p:nvCxnSpPr>
        <p:spPr>
          <a:xfrm>
            <a:off x="7002773" y="3690405"/>
            <a:ext cx="135246" cy="2297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29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E9A8D4DB-1342-4FDC-AD89-4CDCB4E68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CA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93F63CA-AF85-4DD1-A412-571E004E1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Mass of water and ice over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particles</a:t>
            </a:r>
            <a:endParaRPr lang="fr-C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E52BB50-BC0B-45A3-8949-FB341970E49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1" t="8531" r="29894" b="87491"/>
          <a:stretch/>
        </p:blipFill>
        <p:spPr bwMode="auto">
          <a:xfrm>
            <a:off x="5168359" y="5330699"/>
            <a:ext cx="1625444" cy="1654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A4FCAE7-4E72-402E-89D7-3DC723B6D8D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399" y="2628459"/>
            <a:ext cx="2799715" cy="251968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113DA615-E237-4299-876F-8EAA9BAAEC6A}"/>
              </a:ext>
            </a:extLst>
          </p:cNvPr>
          <p:cNvSpPr/>
          <p:nvPr/>
        </p:nvSpPr>
        <p:spPr>
          <a:xfrm>
            <a:off x="5401596" y="4020931"/>
            <a:ext cx="228599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6CBF79BC-9A9A-49C6-8365-43977120C993}"/>
                  </a:ext>
                </a:extLst>
              </p:cNvPr>
              <p:cNvSpPr txBox="1"/>
              <p:nvPr/>
            </p:nvSpPr>
            <p:spPr>
              <a:xfrm>
                <a:off x="4376395" y="2080427"/>
                <a:ext cx="2958776" cy="3385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177800" lvl="1" indent="0" defTabSz="863506">
                  <a:spcBef>
                    <a:spcPts val="60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None/>
                </a:pPr>
                <a:r>
                  <a:rPr lang="fr-CA" sz="1600" dirty="0">
                    <a:sym typeface="Wingdings 3" pitchFamily="18" charset="2"/>
                  </a:rPr>
                  <a:t>Ice </a:t>
                </a:r>
                <a:r>
                  <a:rPr lang="fr-CA" sz="1600" dirty="0" err="1">
                    <a:sym typeface="Wingdings 3" pitchFamily="18" charset="2"/>
                  </a:rPr>
                  <a:t>freezing</a:t>
                </a:r>
                <a:r>
                  <a:rPr lang="fr-CA" sz="1600" dirty="0">
                    <a:sym typeface="Wingdings 3" pitchFamily="18" charset="2"/>
                  </a:rPr>
                  <a:t> leads to </a:t>
                </a:r>
                <a14:m>
                  <m:oMath xmlns:m="http://schemas.openxmlformats.org/officeDocument/2006/math">
                    <m:r>
                      <a:rPr lang="fr-CA" sz="1600" b="0" i="0" smtClean="0">
                        <a:latin typeface="Cambria Math" panose="02040503050406030204" pitchFamily="18" charset="0"/>
                        <a:sym typeface="Wingdings 3" pitchFamily="18" charset="2"/>
                      </a:rPr>
                      <m:t>     </m:t>
                    </m:r>
                    <m:sSub>
                      <m:sSubPr>
                        <m:ctrlPr>
                          <a:rPr lang="fr-CA" sz="1600" i="1">
                            <a:latin typeface="Cambria Math" panose="02040503050406030204" pitchFamily="18" charset="0"/>
                            <a:sym typeface="Wingdings 3" pitchFamily="18" charset="2"/>
                          </a:rPr>
                        </m:ctrlPr>
                      </m:sSubPr>
                      <m:e>
                        <m:r>
                          <a:rPr lang="fr-CA" sz="1600" b="0" i="1" smtClean="0">
                            <a:latin typeface="Cambria Math" panose="02040503050406030204" pitchFamily="18" charset="0"/>
                            <a:sym typeface="Wingdings 3" pitchFamily="18" charset="2"/>
                          </a:rPr>
                          <m:t>𝑚</m:t>
                        </m:r>
                      </m:e>
                      <m:sub>
                        <m:r>
                          <a:rPr lang="fr-CA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 3" pitchFamily="18" charset="2"/>
                          </a:rPr>
                          <m:t>𝑤𝑎𝑡𝑒𝑟</m:t>
                        </m:r>
                      </m:sub>
                    </m:sSub>
                  </m:oMath>
                </a14:m>
                <a:endParaRPr lang="fr-CA" sz="1600" dirty="0">
                  <a:solidFill>
                    <a:schemeClr val="tx1"/>
                  </a:solidFill>
                  <a:sym typeface="Wingdings 3" pitchFamily="18" charset="2"/>
                </a:endParaRPr>
              </a:p>
            </p:txBody>
          </p:sp>
        </mc:Choice>
        <mc:Fallback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6CBF79BC-9A9A-49C6-8365-43977120C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6395" y="2080427"/>
                <a:ext cx="2958776" cy="338554"/>
              </a:xfrm>
              <a:prstGeom prst="rect">
                <a:avLst/>
              </a:prstGeom>
              <a:blipFill>
                <a:blip r:embed="rId4"/>
                <a:stretch>
                  <a:fillRect t="-3448" b="-1896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Ellipse 17">
            <a:extLst>
              <a:ext uri="{FF2B5EF4-FFF2-40B4-BE49-F238E27FC236}">
                <a16:creationId xmlns:a16="http://schemas.microsoft.com/office/drawing/2014/main" id="{C2D9D73D-C0DB-418F-B747-710C9A1D91E7}"/>
              </a:ext>
            </a:extLst>
          </p:cNvPr>
          <p:cNvSpPr/>
          <p:nvPr/>
        </p:nvSpPr>
        <p:spPr>
          <a:xfrm>
            <a:off x="5752482" y="4048432"/>
            <a:ext cx="228599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1BEB829E-6B33-47F8-9B81-DD48012364C9}"/>
              </a:ext>
            </a:extLst>
          </p:cNvPr>
          <p:cNvCxnSpPr>
            <a:cxnSpLocks/>
            <a:stCxn id="17" idx="2"/>
            <a:endCxn id="13" idx="0"/>
          </p:cNvCxnSpPr>
          <p:nvPr/>
        </p:nvCxnSpPr>
        <p:spPr>
          <a:xfrm flipH="1">
            <a:off x="5515896" y="2418981"/>
            <a:ext cx="339887" cy="16019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151670CF-DAFD-4721-BB16-C40868FB2EE2}"/>
              </a:ext>
            </a:extLst>
          </p:cNvPr>
          <p:cNvCxnSpPr>
            <a:cxnSpLocks/>
            <a:stCxn id="17" idx="2"/>
            <a:endCxn id="18" idx="0"/>
          </p:cNvCxnSpPr>
          <p:nvPr/>
        </p:nvCxnSpPr>
        <p:spPr>
          <a:xfrm>
            <a:off x="5855783" y="2418981"/>
            <a:ext cx="10999" cy="16294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2385A01-19EF-41DE-A80F-5AD9D0D82D10}"/>
              </a:ext>
            </a:extLst>
          </p:cNvPr>
          <p:cNvCxnSpPr>
            <a:cxnSpLocks/>
          </p:cNvCxnSpPr>
          <p:nvPr/>
        </p:nvCxnSpPr>
        <p:spPr>
          <a:xfrm>
            <a:off x="6342597" y="2134809"/>
            <a:ext cx="135246" cy="2297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314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5DE15B-85E7-468D-BC2E-C6B11AC26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4000" dirty="0" err="1">
                <a:solidFill>
                  <a:schemeClr val="accent1"/>
                </a:solidFill>
              </a:rPr>
              <a:t>Why</a:t>
            </a:r>
            <a:r>
              <a:rPr lang="fr-CA" sz="4000" dirty="0">
                <a:solidFill>
                  <a:schemeClr val="accent1"/>
                </a:solidFill>
              </a:rPr>
              <a:t> focus on the jet </a:t>
            </a:r>
            <a:r>
              <a:rPr lang="fr-CA" sz="4000" dirty="0" err="1">
                <a:solidFill>
                  <a:schemeClr val="accent1"/>
                </a:solidFill>
              </a:rPr>
              <a:t>regime</a:t>
            </a:r>
            <a:r>
              <a:rPr lang="fr-CA" sz="4000" dirty="0">
                <a:solidFill>
                  <a:schemeClr val="accent1"/>
                </a:solidFill>
              </a:rPr>
              <a:t> ?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D7A269-2569-4241-81B0-59F624AF3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44491"/>
          </a:xfrm>
        </p:spPr>
        <p:txBody>
          <a:bodyPr>
            <a:normAutofit/>
          </a:bodyPr>
          <a:lstStyle/>
          <a:p>
            <a:r>
              <a:rPr lang="en-US" sz="2000" b="1" dirty="0"/>
              <a:t>Contrail evolution</a:t>
            </a:r>
            <a:r>
              <a:rPr lang="en-US" sz="2000" dirty="0"/>
              <a:t> spans a wide range of </a:t>
            </a:r>
            <a:r>
              <a:rPr lang="en-US" sz="2000" b="1" dirty="0"/>
              <a:t>spatial scales</a:t>
            </a:r>
            <a:r>
              <a:rPr lang="en-US" sz="2000" dirty="0"/>
              <a:t> (from nanometers to kilometers) and </a:t>
            </a:r>
            <a:r>
              <a:rPr lang="en-US" sz="2000" b="1" dirty="0"/>
              <a:t>time scales</a:t>
            </a:r>
            <a:r>
              <a:rPr lang="en-US" sz="2000" dirty="0"/>
              <a:t> (from milliseconds to several hours)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Makes full </a:t>
            </a:r>
            <a:r>
              <a:rPr lang="en-US" sz="2000" b="1" dirty="0"/>
              <a:t>lifecycle modeling</a:t>
            </a:r>
            <a:r>
              <a:rPr lang="en-US" sz="2000" dirty="0"/>
              <a:t> challenging</a:t>
            </a:r>
          </a:p>
          <a:p>
            <a:r>
              <a:rPr lang="en-US" sz="2000" b="1" dirty="0"/>
              <a:t>Formation of ice crystals is a </a:t>
            </a:r>
            <a:r>
              <a:rPr lang="en-US" sz="2000" b="1" dirty="0" err="1"/>
              <a:t>multiphysics</a:t>
            </a:r>
            <a:r>
              <a:rPr lang="en-US" sz="2000" b="1" dirty="0"/>
              <a:t> phenomena </a:t>
            </a:r>
            <a:r>
              <a:rPr lang="en-US" sz="2000" dirty="0"/>
              <a:t>(fluid dynamics, chemical transformations, and particle microphysics)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Needs </a:t>
            </a:r>
            <a:r>
              <a:rPr lang="en-US" sz="2000" b="1" dirty="0"/>
              <a:t>careful and coupled modeling approaches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91ECFB9-6F29-42D8-A550-43689A6E8FCA}"/>
              </a:ext>
            </a:extLst>
          </p:cNvPr>
          <p:cNvSpPr txBox="1"/>
          <p:nvPr/>
        </p:nvSpPr>
        <p:spPr>
          <a:xfrm>
            <a:off x="1369060" y="4525724"/>
            <a:ext cx="9453880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objective</a:t>
            </a:r>
          </a:p>
          <a:p>
            <a:pPr algn="ctr"/>
            <a:r>
              <a:rPr lang="en-US" dirty="0">
                <a:cs typeface="Arial" panose="020B0604020202020204" pitchFamily="34" charset="0"/>
              </a:rPr>
              <a:t>Investigate the influence of fuel sulfur content (FSC) and </a:t>
            </a:r>
            <a:r>
              <a:rPr lang="fr-CA" dirty="0"/>
              <a:t>non-volatile </a:t>
            </a:r>
            <a:r>
              <a:rPr lang="fr-CA" dirty="0" err="1"/>
              <a:t>particulate</a:t>
            </a:r>
            <a:r>
              <a:rPr lang="fr-CA" dirty="0"/>
              <a:t> </a:t>
            </a:r>
            <a:r>
              <a:rPr lang="fr-CA" dirty="0" err="1"/>
              <a:t>matter</a:t>
            </a:r>
            <a:r>
              <a:rPr lang="fr-CA" dirty="0"/>
              <a:t> (</a:t>
            </a:r>
            <a:r>
              <a:rPr lang="en-US" dirty="0" err="1">
                <a:cs typeface="Arial" panose="020B0604020202020204" pitchFamily="34" charset="0"/>
              </a:rPr>
              <a:t>nvPM</a:t>
            </a:r>
            <a:r>
              <a:rPr lang="en-US" dirty="0">
                <a:cs typeface="Arial" panose="020B0604020202020204" pitchFamily="34" charset="0"/>
              </a:rPr>
              <a:t>) emissions on the near-field properties of contrails using a CFD-microphysics online coupling</a:t>
            </a:r>
            <a:endParaRPr lang="en-US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6B03DAA-8BEB-463F-BE7E-D390832DE4C5}"/>
              </a:ext>
            </a:extLst>
          </p:cNvPr>
          <p:cNvSpPr txBox="1"/>
          <p:nvPr/>
        </p:nvSpPr>
        <p:spPr>
          <a:xfrm>
            <a:off x="11459817" y="6474989"/>
            <a:ext cx="73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dirty="0"/>
              <a:t>2/9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B326750-3CBA-46D2-959A-93B0DE48A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307" y="3429000"/>
            <a:ext cx="4445603" cy="10771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EE1B46-19E8-4FA2-8F2C-7FFA93642070}"/>
              </a:ext>
            </a:extLst>
          </p:cNvPr>
          <p:cNvSpPr/>
          <p:nvPr/>
        </p:nvSpPr>
        <p:spPr>
          <a:xfrm>
            <a:off x="7952590" y="3496268"/>
            <a:ext cx="3446744" cy="4589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9FCFC42-D5F9-4911-A12B-6236E5E1031C}"/>
              </a:ext>
            </a:extLst>
          </p:cNvPr>
          <p:cNvSpPr txBox="1"/>
          <p:nvPr/>
        </p:nvSpPr>
        <p:spPr>
          <a:xfrm>
            <a:off x="9039750" y="3093302"/>
            <a:ext cx="280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FF0000"/>
                </a:solidFill>
              </a:rPr>
              <a:t>~ 250 m (1 s)</a:t>
            </a:r>
          </a:p>
        </p:txBody>
      </p:sp>
    </p:spTree>
    <p:extLst>
      <p:ext uri="{BB962C8B-B14F-4D97-AF65-F5344CB8AC3E}">
        <p14:creationId xmlns:p14="http://schemas.microsoft.com/office/powerpoint/2010/main" val="194289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5DE15B-85E7-468D-BC2E-C6B11AC26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4400" dirty="0">
                <a:solidFill>
                  <a:schemeClr val="accent1"/>
                </a:solidFill>
              </a:rPr>
              <a:t>CFD-</a:t>
            </a:r>
            <a:r>
              <a:rPr lang="fr-CA" sz="4400" dirty="0" err="1">
                <a:solidFill>
                  <a:schemeClr val="accent1"/>
                </a:solidFill>
              </a:rPr>
              <a:t>microphysics</a:t>
            </a:r>
            <a:r>
              <a:rPr lang="fr-CA" sz="4400" dirty="0">
                <a:solidFill>
                  <a:schemeClr val="accent1"/>
                </a:solidFill>
              </a:rPr>
              <a:t> modeling in the jet </a:t>
            </a:r>
            <a:r>
              <a:rPr lang="fr-CA" sz="4400" dirty="0" err="1">
                <a:solidFill>
                  <a:schemeClr val="accent1"/>
                </a:solidFill>
              </a:rPr>
              <a:t>regime</a:t>
            </a:r>
            <a:endParaRPr lang="fr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4">
                <a:extLst>
                  <a:ext uri="{FF2B5EF4-FFF2-40B4-BE49-F238E27FC236}">
                    <a16:creationId xmlns:a16="http://schemas.microsoft.com/office/drawing/2014/main" id="{1CA05814-6F84-4AF0-9D3E-9EA1288729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fr-CA" sz="2000" b="1" dirty="0">
                    <a:ea typeface="Calibri" panose="020F0502020204030204" pitchFamily="34" charset="0"/>
                    <a:cs typeface="Arial" panose="020B0604020202020204" pitchFamily="34" charset="0"/>
                  </a:rPr>
                  <a:t>URANS CFD </a:t>
                </a:r>
                <a:r>
                  <a:rPr lang="fr-CA" sz="2000" dirty="0" err="1">
                    <a:ea typeface="Calibri" panose="020F0502020204030204" pitchFamily="34" charset="0"/>
                    <a:cs typeface="Arial" panose="020B0604020202020204" pitchFamily="34" charset="0"/>
                  </a:rPr>
                  <a:t>coupling</a:t>
                </a:r>
                <a:r>
                  <a:rPr lang="fr-CA" sz="2000" dirty="0"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CA" sz="2000" dirty="0" err="1">
                    <a:ea typeface="Calibri" panose="020F0502020204030204" pitchFamily="34" charset="0"/>
                    <a:cs typeface="Arial" panose="020B0604020202020204" pitchFamily="34" charset="0"/>
                  </a:rPr>
                  <a:t>with</a:t>
                </a:r>
                <a:r>
                  <a:rPr lang="fr-CA" sz="2000" dirty="0"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CA" sz="2000" dirty="0" err="1">
                    <a:ea typeface="Calibri" panose="020F0502020204030204" pitchFamily="34" charset="0"/>
                    <a:cs typeface="Arial" panose="020B0604020202020204" pitchFamily="34" charset="0"/>
                  </a:rPr>
                  <a:t>detailed</a:t>
                </a:r>
                <a:r>
                  <a:rPr lang="fr-CA" sz="2000" dirty="0"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CA" sz="2000" b="1" dirty="0" err="1">
                    <a:ea typeface="Calibri" panose="020F0502020204030204" pitchFamily="34" charset="0"/>
                    <a:cs typeface="Arial" panose="020B0604020202020204" pitchFamily="34" charset="0"/>
                  </a:rPr>
                  <a:t>microphysics</a:t>
                </a:r>
                <a:r>
                  <a:rPr lang="fr-CA" sz="2000" dirty="0">
                    <a:ea typeface="Calibri" panose="020F0502020204030204" pitchFamily="34" charset="0"/>
                    <a:cs typeface="Arial" panose="020B0604020202020204" pitchFamily="34" charset="0"/>
                  </a:rPr>
                  <a:t> and </a:t>
                </a:r>
                <a:r>
                  <a:rPr lang="fr-CA" sz="2000" dirty="0" err="1">
                    <a:ea typeface="Calibri" panose="020F0502020204030204" pitchFamily="34" charset="0"/>
                    <a:cs typeface="Arial" panose="020B0604020202020204" pitchFamily="34" charset="0"/>
                  </a:rPr>
                  <a:t>reactive</a:t>
                </a:r>
                <a:r>
                  <a:rPr lang="fr-CA" sz="2000" dirty="0"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CA" sz="2000" b="1" dirty="0" err="1">
                    <a:ea typeface="Calibri" panose="020F0502020204030204" pitchFamily="34" charset="0"/>
                    <a:cs typeface="Arial" panose="020B0604020202020204" pitchFamily="34" charset="0"/>
                  </a:rPr>
                  <a:t>chemistry</a:t>
                </a:r>
                <a:r>
                  <a:rPr lang="fr-CA" sz="2000" dirty="0">
                    <a:ea typeface="Calibri" panose="020F0502020204030204" pitchFamily="34" charset="0"/>
                    <a:cs typeface="Arial" panose="020B0604020202020204" pitchFamily="34" charset="0"/>
                  </a:rPr>
                  <a:t> for non-</a:t>
                </a:r>
                <a:r>
                  <a:rPr lang="fr-CA" sz="2000" dirty="0" err="1">
                    <a:ea typeface="Calibri" panose="020F0502020204030204" pitchFamily="34" charset="0"/>
                    <a:cs typeface="Arial" panose="020B0604020202020204" pitchFamily="34" charset="0"/>
                  </a:rPr>
                  <a:t>organic</a:t>
                </a:r>
                <a:r>
                  <a:rPr lang="fr-CA" sz="2000" dirty="0">
                    <a:ea typeface="Calibri" panose="020F0502020204030204" pitchFamily="34" charset="0"/>
                    <a:cs typeface="Arial" panose="020B0604020202020204" pitchFamily="34" charset="0"/>
                  </a:rPr>
                  <a:t> compounds</a:t>
                </a:r>
              </a:p>
              <a:p>
                <a:r>
                  <a:rPr lang="fr-CA" sz="2000" b="1" dirty="0">
                    <a:ea typeface="Calibri" panose="020F0502020204030204" pitchFamily="34" charset="0"/>
                    <a:cs typeface="Arial" panose="020B0604020202020204" pitchFamily="34" charset="0"/>
                  </a:rPr>
                  <a:t>Multi-</a:t>
                </a:r>
                <a:r>
                  <a:rPr lang="fr-CA" sz="2000" b="1" dirty="0" err="1">
                    <a:ea typeface="Calibri" panose="020F0502020204030204" pitchFamily="34" charset="0"/>
                    <a:cs typeface="Arial" panose="020B0604020202020204" pitchFamily="34" charset="0"/>
                  </a:rPr>
                  <a:t>species</a:t>
                </a:r>
                <a:r>
                  <a:rPr lang="fr-CA" sz="2000" b="1" dirty="0"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CA" sz="2000" b="1" dirty="0" err="1">
                    <a:ea typeface="Calibri" panose="020F0502020204030204" pitchFamily="34" charset="0"/>
                    <a:cs typeface="Arial" panose="020B0604020202020204" pitchFamily="34" charset="0"/>
                  </a:rPr>
                  <a:t>Eulerian</a:t>
                </a:r>
                <a:r>
                  <a:rPr lang="fr-CA" sz="2000" b="1" dirty="0"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CA" sz="2000" b="1" dirty="0" err="1">
                    <a:ea typeface="Calibri" panose="020F0502020204030204" pitchFamily="34" charset="0"/>
                    <a:cs typeface="Arial" panose="020B0604020202020204" pitchFamily="34" charset="0"/>
                  </a:rPr>
                  <a:t>gas</a:t>
                </a:r>
                <a:r>
                  <a:rPr lang="fr-CA" sz="2000" b="1" dirty="0">
                    <a:ea typeface="Calibri" panose="020F0502020204030204" pitchFamily="34" charset="0"/>
                    <a:cs typeface="Arial" panose="020B0604020202020204" pitchFamily="34" charset="0"/>
                  </a:rPr>
                  <a:t> phase </a:t>
                </a:r>
                <a:r>
                  <a:rPr lang="fr-CA" sz="2000" dirty="0">
                    <a:ea typeface="Calibri" panose="020F0502020204030204" pitchFamily="34" charset="0"/>
                    <a:cs typeface="Arial" panose="020B0604020202020204" pitchFamily="34" charset="0"/>
                  </a:rPr>
                  <a:t>(~30 </a:t>
                </a:r>
                <a:r>
                  <a:rPr lang="fr-CA" sz="2000" dirty="0" err="1">
                    <a:ea typeface="Calibri" panose="020F0502020204030204" pitchFamily="34" charset="0"/>
                    <a:cs typeface="Arial" panose="020B0604020202020204" pitchFamily="34" charset="0"/>
                  </a:rPr>
                  <a:t>organic</a:t>
                </a:r>
                <a:r>
                  <a:rPr lang="fr-CA" sz="2000" dirty="0"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CA" sz="2000" dirty="0" err="1">
                    <a:ea typeface="Calibri" panose="020F0502020204030204" pitchFamily="34" charset="0"/>
                    <a:cs typeface="Arial" panose="020B0604020202020204" pitchFamily="34" charset="0"/>
                  </a:rPr>
                  <a:t>species</a:t>
                </a:r>
                <a:r>
                  <a:rPr lang="fr-CA" sz="2000" dirty="0">
                    <a:ea typeface="Calibri" panose="020F0502020204030204" pitchFamily="34" charset="0"/>
                    <a:cs typeface="Arial" panose="020B0604020202020204" pitchFamily="34" charset="0"/>
                  </a:rPr>
                  <a:t> + </a:t>
                </a:r>
                <a:r>
                  <a:rPr lang="fr-CA" sz="2000" dirty="0" err="1">
                    <a:ea typeface="Calibri" panose="020F0502020204030204" pitchFamily="34" charset="0"/>
                    <a:cs typeface="Arial" panose="020B0604020202020204" pitchFamily="34" charset="0"/>
                  </a:rPr>
                  <a:t>sulfuric</a:t>
                </a:r>
                <a:r>
                  <a:rPr lang="fr-CA" sz="2000" dirty="0"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CA" sz="2000" dirty="0" err="1">
                    <a:ea typeface="Calibri" panose="020F0502020204030204" pitchFamily="34" charset="0"/>
                    <a:cs typeface="Arial" panose="020B0604020202020204" pitchFamily="34" charset="0"/>
                  </a:rPr>
                  <a:t>acid</a:t>
                </a:r>
                <a:r>
                  <a:rPr lang="fr-CA" sz="2000" dirty="0">
                    <a:ea typeface="Calibri" panose="020F0502020204030204" pitchFamily="34" charset="0"/>
                    <a:cs typeface="Arial" panose="020B0604020202020204" pitchFamily="34" charset="0"/>
                  </a:rPr>
                  <a:t> + water </a:t>
                </a:r>
                <a:r>
                  <a:rPr lang="fr-CA" sz="2000" dirty="0" err="1">
                    <a:ea typeface="Calibri" panose="020F0502020204030204" pitchFamily="34" charset="0"/>
                    <a:cs typeface="Arial" panose="020B0604020202020204" pitchFamily="34" charset="0"/>
                  </a:rPr>
                  <a:t>vapor</a:t>
                </a:r>
                <a:r>
                  <a:rPr lang="fr-CA" sz="2000" dirty="0">
                    <a:ea typeface="Calibri" panose="020F050202020403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2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CA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𝐶𝑂</m:t>
                        </m:r>
                      </m:e>
                      <m:sub>
                        <m:r>
                          <a:rPr lang="fr-CA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fr-CA" sz="2000" dirty="0">
                    <a:ea typeface="Calibri" panose="020F050202020403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CA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  <m:r>
                          <a:rPr lang="fr-CA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𝑂</m:t>
                        </m:r>
                      </m:e>
                      <m:sub>
                        <m:r>
                          <a:rPr lang="fr-CA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fr-CA" sz="2000" dirty="0">
                    <a:ea typeface="Calibri" panose="020F050202020403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CA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  <m:r>
                          <a:rPr lang="fr-CA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𝑂</m:t>
                        </m:r>
                      </m:e>
                      <m:sub>
                        <m:r>
                          <a:rPr lang="fr-CA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fr-CA" sz="2000" dirty="0"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r>
                  <a:rPr lang="fr-CA" sz="2000" b="1" dirty="0" err="1">
                    <a:ea typeface="Calibri" panose="020F0502020204030204" pitchFamily="34" charset="0"/>
                    <a:cs typeface="Arial" panose="020B0604020202020204" pitchFamily="34" charset="0"/>
                  </a:rPr>
                  <a:t>Lagrangian</a:t>
                </a:r>
                <a:r>
                  <a:rPr lang="fr-CA" sz="2000" b="1" dirty="0"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CA" sz="2000" b="1" dirty="0" err="1">
                    <a:ea typeface="Calibri" panose="020F0502020204030204" pitchFamily="34" charset="0"/>
                    <a:cs typeface="Arial" panose="020B0604020202020204" pitchFamily="34" charset="0"/>
                  </a:rPr>
                  <a:t>particulate</a:t>
                </a:r>
                <a:r>
                  <a:rPr lang="fr-CA" sz="2000" b="1" dirty="0">
                    <a:ea typeface="Calibri" panose="020F0502020204030204" pitchFamily="34" charset="0"/>
                    <a:cs typeface="Arial" panose="020B0604020202020204" pitchFamily="34" charset="0"/>
                  </a:rPr>
                  <a:t> phase</a:t>
                </a:r>
                <a:r>
                  <a:rPr lang="fr-CA" sz="2000" dirty="0">
                    <a:ea typeface="Calibri" panose="020F0502020204030204" pitchFamily="34" charset="0"/>
                    <a:cs typeface="Arial" panose="020B0604020202020204" pitchFamily="34" charset="0"/>
                  </a:rPr>
                  <a:t>: dry/</a:t>
                </a:r>
                <a:r>
                  <a:rPr lang="fr-CA" sz="2000" dirty="0" err="1">
                    <a:ea typeface="Calibri" panose="020F0502020204030204" pitchFamily="34" charset="0"/>
                    <a:cs typeface="Arial" panose="020B0604020202020204" pitchFamily="34" charset="0"/>
                  </a:rPr>
                  <a:t>activated</a:t>
                </a:r>
                <a:r>
                  <a:rPr lang="fr-CA" sz="2000" dirty="0"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CA" sz="2000" dirty="0" err="1">
                    <a:ea typeface="Calibri" panose="020F0502020204030204" pitchFamily="34" charset="0"/>
                    <a:cs typeface="Arial" panose="020B0604020202020204" pitchFamily="34" charset="0"/>
                  </a:rPr>
                  <a:t>soot</a:t>
                </a:r>
                <a:r>
                  <a:rPr lang="fr-CA" sz="2000" dirty="0">
                    <a:ea typeface="Calibri" panose="020F0502020204030204" pitchFamily="34" charset="0"/>
                    <a:cs typeface="Arial" panose="020B0604020202020204" pitchFamily="34" charset="0"/>
                  </a:rPr>
                  <a:t>, volatile </a:t>
                </a:r>
                <a:r>
                  <a:rPr lang="fr-CA" sz="2000" dirty="0" err="1">
                    <a:ea typeface="Calibri" panose="020F0502020204030204" pitchFamily="34" charset="0"/>
                    <a:cs typeface="Arial" panose="020B0604020202020204" pitchFamily="34" charset="0"/>
                  </a:rPr>
                  <a:t>particles</a:t>
                </a:r>
                <a:r>
                  <a:rPr lang="fr-CA" sz="2000" dirty="0"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CA" sz="2000" dirty="0" err="1">
                    <a:ea typeface="Calibri" panose="020F0502020204030204" pitchFamily="34" charset="0"/>
                    <a:cs typeface="Arial" panose="020B0604020202020204" pitchFamily="34" charset="0"/>
                  </a:rPr>
                  <a:t>ice</a:t>
                </a:r>
                <a:r>
                  <a:rPr lang="fr-CA" sz="2000" dirty="0"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CA" sz="2000" dirty="0" err="1">
                    <a:ea typeface="Calibri" panose="020F0502020204030204" pitchFamily="34" charset="0"/>
                    <a:cs typeface="Arial" panose="020B0604020202020204" pitchFamily="34" charset="0"/>
                  </a:rPr>
                  <a:t>crystals</a:t>
                </a:r>
                <a:endParaRPr lang="fr-CA" sz="2000" dirty="0"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r>
                  <a:rPr lang="fr-CA" sz="2000" dirty="0">
                    <a:ea typeface="Calibri" panose="020F0502020204030204" pitchFamily="34" charset="0"/>
                    <a:cs typeface="Arial" panose="020B0604020202020204" pitchFamily="34" charset="0"/>
                  </a:rPr>
                  <a:t>CFM56-5B3 engine </a:t>
                </a:r>
                <a:r>
                  <a:rPr lang="fr-CA" sz="2000" dirty="0" err="1">
                    <a:ea typeface="Calibri" panose="020F0502020204030204" pitchFamily="34" charset="0"/>
                    <a:cs typeface="Arial" panose="020B0604020202020204" pitchFamily="34" charset="0"/>
                  </a:rPr>
                  <a:t>geometry</a:t>
                </a:r>
                <a:endParaRPr lang="fr-CA" sz="2000" dirty="0"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1"/>
                <a:endParaRPr lang="fr-CA" sz="1600" dirty="0"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endParaRPr lang="fr-CA" sz="2000" dirty="0"/>
              </a:p>
            </p:txBody>
          </p:sp>
        </mc:Choice>
        <mc:Fallback xmlns="">
          <p:sp>
            <p:nvSpPr>
              <p:cNvPr id="5" name="Espace réservé du contenu 4">
                <a:extLst>
                  <a:ext uri="{FF2B5EF4-FFF2-40B4-BE49-F238E27FC236}">
                    <a16:creationId xmlns:a16="http://schemas.microsoft.com/office/drawing/2014/main" id="{1CA05814-6F84-4AF0-9D3E-9EA1288729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3"/>
                <a:stretch>
                  <a:fillRect l="-522" t="-1401" r="-928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C8824BBD-F398-47EE-A04A-6B98D56F34B7}"/>
              </a:ext>
            </a:extLst>
          </p:cNvPr>
          <p:cNvSpPr txBox="1"/>
          <p:nvPr/>
        </p:nvSpPr>
        <p:spPr>
          <a:xfrm>
            <a:off x="11459817" y="6474989"/>
            <a:ext cx="73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dirty="0"/>
              <a:t>3/9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2FDF7C9-A782-4BE6-AABC-E73786BD6EF3}"/>
              </a:ext>
            </a:extLst>
          </p:cNvPr>
          <p:cNvSpPr/>
          <p:nvPr/>
        </p:nvSpPr>
        <p:spPr>
          <a:xfrm>
            <a:off x="8034710" y="4511040"/>
            <a:ext cx="2841569" cy="10080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357EC46-CA79-4AAC-96F0-2A70C28F8169}"/>
              </a:ext>
            </a:extLst>
          </p:cNvPr>
          <p:cNvSpPr/>
          <p:nvPr/>
        </p:nvSpPr>
        <p:spPr>
          <a:xfrm>
            <a:off x="8039790" y="5546153"/>
            <a:ext cx="2841569" cy="972000"/>
          </a:xfrm>
          <a:prstGeom prst="roundRect">
            <a:avLst>
              <a:gd name="adj" fmla="val 28045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FE90937-9CA7-431D-B854-523D50CDC49A}"/>
              </a:ext>
            </a:extLst>
          </p:cNvPr>
          <p:cNvSpPr txBox="1"/>
          <p:nvPr/>
        </p:nvSpPr>
        <p:spPr>
          <a:xfrm>
            <a:off x="10404647" y="5853797"/>
            <a:ext cx="2147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err="1">
                <a:solidFill>
                  <a:srgbClr val="FF0000"/>
                </a:solidFill>
              </a:rPr>
              <a:t>Particulate</a:t>
            </a:r>
            <a:r>
              <a:rPr lang="fr-CA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CA" b="1" dirty="0">
                <a:solidFill>
                  <a:srgbClr val="FF0000"/>
                </a:solidFill>
              </a:rPr>
              <a:t>phase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5D06DB0-8BD1-4768-9522-6401C29D3004}"/>
              </a:ext>
            </a:extLst>
          </p:cNvPr>
          <p:cNvSpPr txBox="1"/>
          <p:nvPr/>
        </p:nvSpPr>
        <p:spPr>
          <a:xfrm>
            <a:off x="10544021" y="4485107"/>
            <a:ext cx="18315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b="1" dirty="0">
                <a:solidFill>
                  <a:schemeClr val="accent1"/>
                </a:solidFill>
              </a:rPr>
              <a:t>Gas phase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A7F4DA9-7538-4BF6-BACF-6FF96A628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89" y="4354880"/>
            <a:ext cx="10346492" cy="2523066"/>
          </a:xfrm>
          <a:prstGeom prst="rect">
            <a:avLst/>
          </a:prstGeom>
        </p:spPr>
      </p:pic>
      <p:sp>
        <p:nvSpPr>
          <p:cNvPr id="17" name="Flèche : double flèche verticale 16">
            <a:extLst>
              <a:ext uri="{FF2B5EF4-FFF2-40B4-BE49-F238E27FC236}">
                <a16:creationId xmlns:a16="http://schemas.microsoft.com/office/drawing/2014/main" id="{661696C9-24CD-496D-A594-C4F16669EE7D}"/>
              </a:ext>
            </a:extLst>
          </p:cNvPr>
          <p:cNvSpPr/>
          <p:nvPr/>
        </p:nvSpPr>
        <p:spPr>
          <a:xfrm>
            <a:off x="11070539" y="4951075"/>
            <a:ext cx="249211" cy="847846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AE3FE5A-A8E9-43B1-A706-F365643303B9}"/>
              </a:ext>
            </a:extLst>
          </p:cNvPr>
          <p:cNvSpPr txBox="1"/>
          <p:nvPr/>
        </p:nvSpPr>
        <p:spPr>
          <a:xfrm>
            <a:off x="11213319" y="5002813"/>
            <a:ext cx="978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b="1" dirty="0"/>
              <a:t>Mass </a:t>
            </a:r>
            <a:r>
              <a:rPr lang="fr-CA" sz="1600" b="1" dirty="0" err="1"/>
              <a:t>coupling</a:t>
            </a:r>
            <a:endParaRPr lang="fr-CA" sz="1600" b="1" dirty="0"/>
          </a:p>
        </p:txBody>
      </p:sp>
    </p:spTree>
    <p:extLst>
      <p:ext uri="{BB962C8B-B14F-4D97-AF65-F5344CB8AC3E}">
        <p14:creationId xmlns:p14="http://schemas.microsoft.com/office/powerpoint/2010/main" val="25883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7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5DE15B-85E7-468D-BC2E-C6B11AC26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solidFill>
                  <a:schemeClr val="accent1"/>
                </a:solidFill>
              </a:rPr>
              <a:t>PArticle</a:t>
            </a:r>
            <a:r>
              <a:rPr lang="en-US" sz="4400" dirty="0">
                <a:solidFill>
                  <a:schemeClr val="accent1"/>
                </a:solidFill>
              </a:rPr>
              <a:t>-based Microphysical Model for Aircraft Plumes (PAMMAP)</a:t>
            </a:r>
            <a:endParaRPr lang="fr-CA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3412EA32-6F35-431B-A49B-C4EA4AA67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3" y="1724458"/>
            <a:ext cx="6333606" cy="4920817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E53C903-6622-48C9-9FAF-5E4D04468DE2}"/>
              </a:ext>
            </a:extLst>
          </p:cNvPr>
          <p:cNvSpPr txBox="1"/>
          <p:nvPr/>
        </p:nvSpPr>
        <p:spPr>
          <a:xfrm>
            <a:off x="11459817" y="6474989"/>
            <a:ext cx="73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dirty="0"/>
              <a:t>4/9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B3925E5-D085-4200-AEBF-C3E613060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747" y="2300344"/>
            <a:ext cx="5263629" cy="157351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D2C6B12-1066-4FA0-B6EB-25A223F3AC14}"/>
              </a:ext>
            </a:extLst>
          </p:cNvPr>
          <p:cNvSpPr txBox="1"/>
          <p:nvPr/>
        </p:nvSpPr>
        <p:spPr>
          <a:xfrm>
            <a:off x="6608043" y="2031106"/>
            <a:ext cx="175318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1600" dirty="0"/>
              <a:t>Non-</a:t>
            </a:r>
            <a:r>
              <a:rPr lang="fr-CA" sz="1600" dirty="0" err="1"/>
              <a:t>aqueous</a:t>
            </a:r>
            <a:r>
              <a:rPr lang="fr-CA" sz="1600" dirty="0"/>
              <a:t> </a:t>
            </a:r>
            <a:r>
              <a:rPr lang="fr-CA" sz="1600" dirty="0" err="1"/>
              <a:t>activated</a:t>
            </a:r>
            <a:r>
              <a:rPr lang="fr-CA" sz="1600" dirty="0"/>
              <a:t> surface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158F92E-2A7A-4780-BC71-AA65F7E19535}"/>
              </a:ext>
            </a:extLst>
          </p:cNvPr>
          <p:cNvSpPr txBox="1"/>
          <p:nvPr/>
        </p:nvSpPr>
        <p:spPr>
          <a:xfrm>
            <a:off x="8361228" y="1958620"/>
            <a:ext cx="175318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1600" dirty="0" err="1"/>
              <a:t>Aqueous</a:t>
            </a:r>
            <a:r>
              <a:rPr lang="fr-CA" sz="1600" dirty="0"/>
              <a:t> </a:t>
            </a:r>
            <a:r>
              <a:rPr lang="fr-CA" sz="1600" dirty="0" err="1"/>
              <a:t>activated</a:t>
            </a:r>
            <a:r>
              <a:rPr lang="fr-CA" sz="1600" dirty="0"/>
              <a:t> surface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71210E7-B485-4B20-BE41-183E7A45C0C5}"/>
              </a:ext>
            </a:extLst>
          </p:cNvPr>
          <p:cNvSpPr txBox="1"/>
          <p:nvPr/>
        </p:nvSpPr>
        <p:spPr>
          <a:xfrm>
            <a:off x="10250159" y="2154216"/>
            <a:ext cx="175318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1600" dirty="0"/>
              <a:t>Condensation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4E994F9-13D8-4317-BF60-F9C1CD956F04}"/>
              </a:ext>
            </a:extLst>
          </p:cNvPr>
          <p:cNvSpPr txBox="1"/>
          <p:nvPr/>
        </p:nvSpPr>
        <p:spPr>
          <a:xfrm>
            <a:off x="7803476" y="3906996"/>
            <a:ext cx="332327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Surface </a:t>
            </a:r>
            <a:r>
              <a:rPr lang="fr-CA" dirty="0" err="1"/>
              <a:t>coverage</a:t>
            </a:r>
            <a:r>
              <a:rPr lang="fr-CA" dirty="0"/>
              <a:t> by activation and condensation on </a:t>
            </a:r>
            <a:r>
              <a:rPr lang="fr-CA" dirty="0" err="1"/>
              <a:t>soot</a:t>
            </a:r>
            <a:r>
              <a:rPr lang="fr-CA" dirty="0"/>
              <a:t> surface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E105E13-F8CF-4977-92FD-F8343432FC89}"/>
              </a:ext>
            </a:extLst>
          </p:cNvPr>
          <p:cNvSpPr/>
          <p:nvPr/>
        </p:nvSpPr>
        <p:spPr>
          <a:xfrm>
            <a:off x="400283" y="2993209"/>
            <a:ext cx="2605676" cy="36520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0F44B51-775C-4F06-91A3-FB10BE1E1601}"/>
              </a:ext>
            </a:extLst>
          </p:cNvPr>
          <p:cNvSpPr/>
          <p:nvPr/>
        </p:nvSpPr>
        <p:spPr>
          <a:xfrm>
            <a:off x="3412056" y="3007589"/>
            <a:ext cx="2605676" cy="36520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F5C0491-450A-418B-8F27-95D6EBD83857}"/>
              </a:ext>
            </a:extLst>
          </p:cNvPr>
          <p:cNvSpPr txBox="1"/>
          <p:nvPr/>
        </p:nvSpPr>
        <p:spPr>
          <a:xfrm>
            <a:off x="959086" y="2930166"/>
            <a:ext cx="1584107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Arial" panose="020B0604020202020204" pitchFamily="34" charset="0"/>
              </a:rPr>
              <a:t>Formation Pathway 1</a:t>
            </a:r>
            <a:endParaRPr lang="fr-FR" dirty="0">
              <a:cs typeface="Arial" panose="020B06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416A81E-BC67-4F96-ACB4-77050672AE4C}"/>
              </a:ext>
            </a:extLst>
          </p:cNvPr>
          <p:cNvSpPr txBox="1"/>
          <p:nvPr/>
        </p:nvSpPr>
        <p:spPr>
          <a:xfrm>
            <a:off x="3922840" y="2930166"/>
            <a:ext cx="1584107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Arial" panose="020B0604020202020204" pitchFamily="34" charset="0"/>
              </a:rPr>
              <a:t>Formation Pathway 2</a:t>
            </a:r>
            <a:endParaRPr lang="fr-FR" dirty="0">
              <a:cs typeface="Arial" panose="020B0604020202020204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ED30905-CF14-46C7-A2F7-041AD24603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4" t="49261" r="55250" b="39677"/>
          <a:stretch/>
        </p:blipFill>
        <p:spPr>
          <a:xfrm>
            <a:off x="9045807" y="2498166"/>
            <a:ext cx="656426" cy="43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E3EE8C9-F515-4AC0-B689-27CB58E55B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5" t="60086" r="50113" b="29703"/>
          <a:stretch/>
        </p:blipFill>
        <p:spPr>
          <a:xfrm>
            <a:off x="6785216" y="2596299"/>
            <a:ext cx="115679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  <p:bldP spid="12" grpId="0" animBg="1"/>
      <p:bldP spid="5" grpId="0" animBg="1"/>
      <p:bldP spid="13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5DE15B-85E7-468D-BC2E-C6B11AC26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4000" dirty="0">
                <a:solidFill>
                  <a:schemeClr val="accent1"/>
                </a:solidFill>
              </a:rPr>
              <a:t>Jet plume </a:t>
            </a:r>
            <a:r>
              <a:rPr lang="fr-CA" sz="4000" dirty="0" err="1">
                <a:solidFill>
                  <a:schemeClr val="accent1"/>
                </a:solidFill>
              </a:rPr>
              <a:t>microphysics</a:t>
            </a:r>
            <a:br>
              <a:rPr lang="fr-CA" sz="44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Effect of ambient temperature</a:t>
            </a:r>
            <a:endParaRPr lang="fr-CA" sz="4000" dirty="0">
              <a:solidFill>
                <a:schemeClr val="accent1"/>
              </a:solidFill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B2490DD-6A18-44A0-8D20-51AFC1026B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06" y="1024685"/>
            <a:ext cx="3439160" cy="3095246"/>
          </a:xfr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3D15571-C07F-4965-804B-120CC9653FEF}"/>
              </a:ext>
            </a:extLst>
          </p:cNvPr>
          <p:cNvSpPr txBox="1"/>
          <p:nvPr/>
        </p:nvSpPr>
        <p:spPr>
          <a:xfrm>
            <a:off x="11459817" y="6474989"/>
            <a:ext cx="73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dirty="0"/>
              <a:t>5/9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6521B94-CDB3-415D-8709-0DB1ED271C6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t="3990" r="453" b="3018"/>
          <a:stretch/>
        </p:blipFill>
        <p:spPr bwMode="auto">
          <a:xfrm>
            <a:off x="1889760" y="5043765"/>
            <a:ext cx="8785860" cy="152150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15211D5-3EAF-48A0-A015-E0DF1100BEB1}"/>
                  </a:ext>
                </a:extLst>
              </p:cNvPr>
              <p:cNvSpPr txBox="1"/>
              <p:nvPr/>
            </p:nvSpPr>
            <p:spPr>
              <a:xfrm>
                <a:off x="4760127" y="4851332"/>
                <a:ext cx="540932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7800" lvl="1" indent="0" defTabSz="863506">
                  <a:spcBef>
                    <a:spcPts val="60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None/>
                </a:pPr>
                <a:r>
                  <a:rPr lang="en-US" sz="1600" dirty="0"/>
                  <a:t>Enhanced cooling rate near the jet edges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CA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fr-CA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𝑎𝑚𝑏</m:t>
                        </m:r>
                      </m:sub>
                    </m:sSub>
                  </m:oMath>
                </a14:m>
                <a:r>
                  <a:rPr lang="fr-CA" sz="1600" dirty="0">
                    <a:sym typeface="Wingdings 3" pitchFamily="18" charset="2"/>
                  </a:rPr>
                  <a:t> = 212 K</a:t>
                </a:r>
                <a:endParaRPr lang="fr-CA" sz="1600" dirty="0">
                  <a:solidFill>
                    <a:schemeClr val="tx1"/>
                  </a:solidFill>
                  <a:sym typeface="Wingdings 3" pitchFamily="18" charset="2"/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15211D5-3EAF-48A0-A015-E0DF1100BE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127" y="4851332"/>
                <a:ext cx="5409324" cy="338554"/>
              </a:xfrm>
              <a:prstGeom prst="rect">
                <a:avLst/>
              </a:prstGeom>
              <a:blipFill>
                <a:blip r:embed="rId5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33D478D-255E-465C-B5F0-E5D10BAB6B07}"/>
              </a:ext>
            </a:extLst>
          </p:cNvPr>
          <p:cNvCxnSpPr>
            <a:cxnSpLocks/>
          </p:cNvCxnSpPr>
          <p:nvPr/>
        </p:nvCxnSpPr>
        <p:spPr>
          <a:xfrm flipH="1">
            <a:off x="2864374" y="5189886"/>
            <a:ext cx="2159310" cy="31423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05339BA8-A7B6-4CE5-A719-FC12B936A694}"/>
              </a:ext>
            </a:extLst>
          </p:cNvPr>
          <p:cNvSpPr txBox="1"/>
          <p:nvPr/>
        </p:nvSpPr>
        <p:spPr>
          <a:xfrm>
            <a:off x="3439375" y="6427953"/>
            <a:ext cx="61198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600" dirty="0"/>
              <a:t>Dry </a:t>
            </a:r>
            <a:r>
              <a:rPr lang="fr-CA" sz="1600" dirty="0" err="1"/>
              <a:t>soot</a:t>
            </a:r>
            <a:r>
              <a:rPr lang="fr-CA" sz="1600" dirty="0"/>
              <a:t> </a:t>
            </a:r>
            <a:r>
              <a:rPr lang="fr-CA" sz="1600" dirty="0" err="1"/>
              <a:t>particles</a:t>
            </a:r>
            <a:r>
              <a:rPr lang="fr-CA" sz="1600" dirty="0"/>
              <a:t> (black) / </a:t>
            </a:r>
            <a:r>
              <a:rPr lang="fr-CA" sz="1600" dirty="0" err="1"/>
              <a:t>activated</a:t>
            </a:r>
            <a:r>
              <a:rPr lang="fr-CA" sz="1600" dirty="0"/>
              <a:t> (</a:t>
            </a:r>
            <a:r>
              <a:rPr lang="fr-CA" sz="1600" dirty="0" err="1">
                <a:solidFill>
                  <a:srgbClr val="FF0000"/>
                </a:solidFill>
              </a:rPr>
              <a:t>red</a:t>
            </a:r>
            <a:r>
              <a:rPr lang="fr-CA" sz="1600" dirty="0"/>
              <a:t>) / </a:t>
            </a:r>
            <a:r>
              <a:rPr lang="fr-CA" sz="1600" dirty="0" err="1"/>
              <a:t>frozen</a:t>
            </a:r>
            <a:r>
              <a:rPr lang="fr-CA" sz="1600" dirty="0"/>
              <a:t> (</a:t>
            </a:r>
            <a:r>
              <a:rPr lang="fr-CA" sz="1600" dirty="0" err="1">
                <a:solidFill>
                  <a:srgbClr val="00B0F0"/>
                </a:solidFill>
              </a:rPr>
              <a:t>blue</a:t>
            </a:r>
            <a:r>
              <a:rPr lang="fr-CA" sz="1600" dirty="0"/>
              <a:t>))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7441090-878F-4955-837C-EA468D5F08C4}"/>
                  </a:ext>
                </a:extLst>
              </p:cNvPr>
              <p:cNvSpPr txBox="1"/>
              <p:nvPr/>
            </p:nvSpPr>
            <p:spPr>
              <a:xfrm>
                <a:off x="838200" y="1801692"/>
                <a:ext cx="6123006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CA" dirty="0">
                    <a:ea typeface="Calibri" panose="020F0502020204030204" pitchFamily="34" charset="0"/>
                    <a:cs typeface="Arial" panose="020B0604020202020204" pitchFamily="34" charset="0"/>
                  </a:rPr>
                  <a:t>Baseline conditions 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CA" dirty="0">
                    <a:cs typeface="Arial" panose="020B0604020202020204" pitchFamily="34" charset="0"/>
                  </a:rPr>
                  <a:t>Ambient </a:t>
                </a:r>
                <a:r>
                  <a:rPr lang="fr-CA" dirty="0" err="1">
                    <a:cs typeface="Arial" panose="020B0604020202020204" pitchFamily="34" charset="0"/>
                  </a:rPr>
                  <a:t>temperature</a:t>
                </a:r>
                <a:r>
                  <a:rPr lang="fr-CA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CA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fr-CA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𝑎𝑚𝑏</m:t>
                        </m:r>
                      </m:sub>
                    </m:sSub>
                    <m:r>
                      <a:rPr lang="fr-CA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=218.8 </m:t>
                    </m:r>
                    <m:r>
                      <a:rPr lang="fr-CA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endParaRPr lang="fr-CA" b="0" dirty="0"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CA" b="0" dirty="0">
                    <a:cs typeface="Arial" panose="020B0604020202020204" pitchFamily="34" charset="0"/>
                  </a:rPr>
                  <a:t>Relative </a:t>
                </a:r>
                <a:r>
                  <a:rPr lang="fr-CA" b="0" dirty="0" err="1">
                    <a:cs typeface="Arial" panose="020B0604020202020204" pitchFamily="34" charset="0"/>
                  </a:rPr>
                  <a:t>humidity</a:t>
                </a:r>
                <a:r>
                  <a:rPr lang="fr-CA" b="0" dirty="0">
                    <a:cs typeface="Arial" panose="020B0604020202020204" pitchFamily="34" charset="0"/>
                  </a:rPr>
                  <a:t> (</a:t>
                </a:r>
                <a:r>
                  <a:rPr lang="fr-CA" b="0" dirty="0" err="1">
                    <a:cs typeface="Arial" panose="020B0604020202020204" pitchFamily="34" charset="0"/>
                  </a:rPr>
                  <a:t>ice</a:t>
                </a:r>
                <a:r>
                  <a:rPr lang="fr-CA" b="0" dirty="0">
                    <a:cs typeface="Arial" panose="020B0604020202020204" pitchFamily="34" charset="0"/>
                  </a:rPr>
                  <a:t>) = 100%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CA" dirty="0" err="1">
                    <a:ea typeface="Calibri" panose="020F0502020204030204" pitchFamily="34" charset="0"/>
                    <a:cs typeface="Arial" panose="020B0604020202020204" pitchFamily="34" charset="0"/>
                  </a:rPr>
                  <a:t>Soot</a:t>
                </a:r>
                <a:r>
                  <a:rPr lang="fr-CA" dirty="0"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CA" dirty="0" err="1">
                    <a:ea typeface="Calibri" panose="020F0502020204030204" pitchFamily="34" charset="0"/>
                    <a:cs typeface="Arial" panose="020B0604020202020204" pitchFamily="34" charset="0"/>
                  </a:rPr>
                  <a:t>number</a:t>
                </a:r>
                <a:r>
                  <a:rPr lang="fr-CA" dirty="0"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CA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𝐸𝐼</m:t>
                        </m:r>
                      </m:e>
                      <m:sub>
                        <m:r>
                          <a:rPr lang="fr-CA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sub>
                    </m:sSub>
                    <m:r>
                      <a:rPr lang="fr-CA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=1.38</m:t>
                    </m:r>
                    <m:r>
                      <a:rPr lang="fr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sSup>
                      <m:sSupPr>
                        <m:ctrlPr>
                          <a:rPr lang="fr-CA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CA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fr-CA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sup>
                    </m:sSup>
                  </m:oMath>
                </a14:m>
                <a:r>
                  <a:rPr lang="fr-CA" dirty="0">
                    <a:ea typeface="Calibri" panose="020F0502020204030204" pitchFamily="34" charset="0"/>
                    <a:cs typeface="Arial" panose="020B0604020202020204" pitchFamily="34" charset="0"/>
                  </a:rPr>
                  <a:t> #/kg-fuel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CA" dirty="0" err="1">
                    <a:cs typeface="Arial" panose="020B0604020202020204" pitchFamily="34" charset="0"/>
                  </a:rPr>
                  <a:t>Gaseous</a:t>
                </a:r>
                <a:r>
                  <a:rPr lang="fr-CA" dirty="0">
                    <a:cs typeface="Arial" panose="020B0604020202020204" pitchFamily="34" charset="0"/>
                  </a:rPr>
                  <a:t> </a:t>
                </a:r>
                <a:r>
                  <a:rPr lang="fr-CA" dirty="0" err="1">
                    <a:cs typeface="Arial" panose="020B0604020202020204" pitchFamily="34" charset="0"/>
                  </a:rPr>
                  <a:t>organic</a:t>
                </a:r>
                <a:r>
                  <a:rPr lang="fr-CA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CA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𝐸𝐼</m:t>
                        </m:r>
                      </m:e>
                      <m:sub>
                        <m:r>
                          <a:rPr lang="fr-CA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sub>
                    </m:sSub>
                    <m:r>
                      <a:rPr lang="fr-CA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=130 </m:t>
                    </m:r>
                  </m:oMath>
                </a14:m>
                <a:r>
                  <a:rPr lang="fr-CA" dirty="0">
                    <a:ea typeface="Calibri" panose="020F0502020204030204" pitchFamily="34" charset="0"/>
                    <a:cs typeface="Arial" panose="020B0604020202020204" pitchFamily="34" charset="0"/>
                  </a:rPr>
                  <a:t>mg/kg-fuel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CA" dirty="0">
                    <a:ea typeface="Calibri" panose="020F0502020204030204" pitchFamily="34" charset="0"/>
                    <a:cs typeface="Arial" panose="020B0604020202020204" pitchFamily="34" charset="0"/>
                  </a:rPr>
                  <a:t>Fuel </a:t>
                </a:r>
                <a:r>
                  <a:rPr lang="fr-CA" dirty="0" err="1">
                    <a:ea typeface="Calibri" panose="020F0502020204030204" pitchFamily="34" charset="0"/>
                    <a:cs typeface="Arial" panose="020B0604020202020204" pitchFamily="34" charset="0"/>
                  </a:rPr>
                  <a:t>Sulfur</a:t>
                </a:r>
                <a:r>
                  <a:rPr lang="fr-CA" dirty="0">
                    <a:ea typeface="Calibri" panose="020F0502020204030204" pitchFamily="34" charset="0"/>
                    <a:cs typeface="Arial" panose="020B0604020202020204" pitchFamily="34" charset="0"/>
                  </a:rPr>
                  <a:t> Content (FSC) = 700 ppm</a:t>
                </a: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7441090-878F-4955-837C-EA468D5F08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01692"/>
                <a:ext cx="6123006" cy="1754326"/>
              </a:xfrm>
              <a:prstGeom prst="rect">
                <a:avLst/>
              </a:prstGeom>
              <a:blipFill>
                <a:blip r:embed="rId6"/>
                <a:stretch>
                  <a:fillRect l="-896" t="-2091" b="-4878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>
            <a:extLst>
              <a:ext uri="{FF2B5EF4-FFF2-40B4-BE49-F238E27FC236}">
                <a16:creationId xmlns:a16="http://schemas.microsoft.com/office/drawing/2014/main" id="{D527435A-F90D-43AA-B92D-67DFF59B213C}"/>
              </a:ext>
            </a:extLst>
          </p:cNvPr>
          <p:cNvSpPr txBox="1"/>
          <p:nvPr/>
        </p:nvSpPr>
        <p:spPr>
          <a:xfrm>
            <a:off x="6050493" y="4201118"/>
            <a:ext cx="540932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Lower temperatures promote soot particle freezing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1A3BD6B8-4293-453E-96D7-252B5C8566EC}"/>
              </a:ext>
            </a:extLst>
          </p:cNvPr>
          <p:cNvCxnSpPr>
            <a:cxnSpLocks/>
          </p:cNvCxnSpPr>
          <p:nvPr/>
        </p:nvCxnSpPr>
        <p:spPr>
          <a:xfrm flipH="1">
            <a:off x="10071548" y="1024685"/>
            <a:ext cx="328818" cy="22919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7CE5A43-B7D8-49AA-8137-4C10E8C6C80C}"/>
              </a:ext>
            </a:extLst>
          </p:cNvPr>
          <p:cNvCxnSpPr>
            <a:cxnSpLocks/>
          </p:cNvCxnSpPr>
          <p:nvPr/>
        </p:nvCxnSpPr>
        <p:spPr>
          <a:xfrm flipH="1">
            <a:off x="10069008" y="1759818"/>
            <a:ext cx="328818" cy="22919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C5B9BE30-46D3-42F5-9B4B-75671ECC0874}"/>
              </a:ext>
            </a:extLst>
          </p:cNvPr>
          <p:cNvSpPr txBox="1"/>
          <p:nvPr/>
        </p:nvSpPr>
        <p:spPr>
          <a:xfrm>
            <a:off x="9980227" y="674950"/>
            <a:ext cx="22719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>
                <a:ea typeface="Calibri" panose="020F0502020204030204" pitchFamily="34" charset="0"/>
                <a:cs typeface="Arial" panose="020B0604020202020204" pitchFamily="34" charset="0"/>
              </a:rPr>
              <a:t>100 % </a:t>
            </a:r>
            <a:r>
              <a:rPr lang="fr-CA" dirty="0" err="1">
                <a:ea typeface="Calibri" panose="020F0502020204030204" pitchFamily="34" charset="0"/>
                <a:cs typeface="Arial" panose="020B0604020202020204" pitchFamily="34" charset="0"/>
              </a:rPr>
              <a:t>frozen</a:t>
            </a:r>
            <a:r>
              <a:rPr lang="fr-CA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ea typeface="Calibri" panose="020F0502020204030204" pitchFamily="34" charset="0"/>
                <a:cs typeface="Arial" panose="020B0604020202020204" pitchFamily="34" charset="0"/>
              </a:rPr>
              <a:t>particles</a:t>
            </a:r>
            <a:endParaRPr lang="fr-CA" sz="14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AB56611-D8F6-4E28-BB1C-C62BF8BE8F56}"/>
              </a:ext>
            </a:extLst>
          </p:cNvPr>
          <p:cNvSpPr txBox="1"/>
          <p:nvPr/>
        </p:nvSpPr>
        <p:spPr>
          <a:xfrm>
            <a:off x="10066468" y="1402543"/>
            <a:ext cx="2130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>
                <a:ea typeface="Calibri" panose="020F0502020204030204" pitchFamily="34" charset="0"/>
                <a:cs typeface="Arial" panose="020B0604020202020204" pitchFamily="34" charset="0"/>
              </a:rPr>
              <a:t>70 % </a:t>
            </a:r>
            <a:r>
              <a:rPr lang="fr-CA" dirty="0" err="1">
                <a:ea typeface="Calibri" panose="020F0502020204030204" pitchFamily="34" charset="0"/>
                <a:cs typeface="Arial" panose="020B0604020202020204" pitchFamily="34" charset="0"/>
              </a:rPr>
              <a:t>frozen</a:t>
            </a:r>
            <a:r>
              <a:rPr lang="fr-CA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ea typeface="Calibri" panose="020F0502020204030204" pitchFamily="34" charset="0"/>
                <a:cs typeface="Arial" panose="020B0604020202020204" pitchFamily="34" charset="0"/>
              </a:rPr>
              <a:t>particles</a:t>
            </a:r>
            <a:endParaRPr lang="fr-CA" sz="14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18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5DE15B-85E7-468D-BC2E-C6B11AC26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4000" dirty="0">
                <a:solidFill>
                  <a:schemeClr val="accent1"/>
                </a:solidFill>
              </a:rPr>
              <a:t>Jet plume </a:t>
            </a:r>
            <a:r>
              <a:rPr lang="fr-CA" sz="4000" dirty="0" err="1">
                <a:solidFill>
                  <a:schemeClr val="accent1"/>
                </a:solidFill>
              </a:rPr>
              <a:t>microphysics</a:t>
            </a:r>
            <a:br>
              <a:rPr lang="fr-CA" sz="44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Effect of Fuel Sulfur Content</a:t>
            </a:r>
            <a:endParaRPr lang="fr-CA" sz="4000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3D15571-C07F-4965-804B-120CC9653FEF}"/>
              </a:ext>
            </a:extLst>
          </p:cNvPr>
          <p:cNvSpPr txBox="1"/>
          <p:nvPr/>
        </p:nvSpPr>
        <p:spPr>
          <a:xfrm>
            <a:off x="11459817" y="6474989"/>
            <a:ext cx="73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dirty="0"/>
              <a:t>6/9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9516D77-01B5-4191-B237-9AF3F435F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913" y="3478245"/>
            <a:ext cx="2880000" cy="2592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C29116F-F4A0-4E61-B7F8-F00F9B758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8328"/>
            <a:ext cx="2880000" cy="259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C796045-8E7E-488E-8A99-E353DEF69DF9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2" t="687" r="765" b="88323"/>
          <a:stretch/>
        </p:blipFill>
        <p:spPr bwMode="auto">
          <a:xfrm>
            <a:off x="1318260" y="5044440"/>
            <a:ext cx="4184014" cy="5739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8686E1-9E96-43B3-B0A9-730503BD282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623" y="1690688"/>
            <a:ext cx="3759349" cy="160947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2E057E6D-EF62-45AC-8FCF-3A8D11897170}"/>
              </a:ext>
            </a:extLst>
          </p:cNvPr>
          <p:cNvSpPr/>
          <p:nvPr/>
        </p:nvSpPr>
        <p:spPr>
          <a:xfrm>
            <a:off x="2040255" y="1848437"/>
            <a:ext cx="391048" cy="11071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F4E78FF-5F85-4108-AD30-C98CC952993E}"/>
              </a:ext>
            </a:extLst>
          </p:cNvPr>
          <p:cNvCxnSpPr>
            <a:cxnSpLocks/>
          </p:cNvCxnSpPr>
          <p:nvPr/>
        </p:nvCxnSpPr>
        <p:spPr>
          <a:xfrm flipV="1">
            <a:off x="1470355" y="2841528"/>
            <a:ext cx="627168" cy="45716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96E1B47F-1724-45B7-8606-31829D1FC4E4}"/>
              </a:ext>
            </a:extLst>
          </p:cNvPr>
          <p:cNvSpPr txBox="1"/>
          <p:nvPr/>
        </p:nvSpPr>
        <p:spPr>
          <a:xfrm>
            <a:off x="179832" y="2962559"/>
            <a:ext cx="1435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Activation on the surface of soot particles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E05B8CB-7A75-4A4F-9659-52FD5D99A084}"/>
              </a:ext>
            </a:extLst>
          </p:cNvPr>
          <p:cNvSpPr txBox="1"/>
          <p:nvPr/>
        </p:nvSpPr>
        <p:spPr>
          <a:xfrm>
            <a:off x="1856335" y="5619836"/>
            <a:ext cx="3759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Chemical composition of soot particles</a:t>
            </a:r>
            <a:endParaRPr lang="fr-FR" sz="16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FD5FB08-5541-4B0D-9672-1969C78A663B}"/>
              </a:ext>
            </a:extLst>
          </p:cNvPr>
          <p:cNvSpPr txBox="1"/>
          <p:nvPr/>
        </p:nvSpPr>
        <p:spPr>
          <a:xfrm>
            <a:off x="9297810" y="6228790"/>
            <a:ext cx="2626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Particle size distribution </a:t>
            </a:r>
          </a:p>
          <a:p>
            <a:pPr algn="ctr"/>
            <a:r>
              <a:rPr lang="en-US" sz="1600" dirty="0"/>
              <a:t>at 120 m (≈ 0.5 s)</a:t>
            </a:r>
            <a:endParaRPr lang="fr-FR" sz="1600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EF7FCC2-CE37-4956-8B35-E9F53FA4C0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54" y="118328"/>
            <a:ext cx="2880000" cy="259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A2D645F-2010-4E03-8296-ECD5197F268A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611" y="3407290"/>
            <a:ext cx="3740231" cy="1601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C90A25C-980C-42C5-9A0C-8E2E4BCC6A27}"/>
              </a:ext>
            </a:extLst>
          </p:cNvPr>
          <p:cNvCxnSpPr>
            <a:cxnSpLocks/>
          </p:cNvCxnSpPr>
          <p:nvPr/>
        </p:nvCxnSpPr>
        <p:spPr>
          <a:xfrm>
            <a:off x="1470355" y="3298693"/>
            <a:ext cx="569900" cy="31167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0D4E586D-8C70-4069-90C9-C06B4B786996}"/>
              </a:ext>
            </a:extLst>
          </p:cNvPr>
          <p:cNvSpPr txBox="1"/>
          <p:nvPr/>
        </p:nvSpPr>
        <p:spPr>
          <a:xfrm>
            <a:off x="370796" y="6060352"/>
            <a:ext cx="561165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 dirty="0" err="1"/>
              <a:t>Organic</a:t>
            </a:r>
            <a:r>
              <a:rPr lang="fr-CA" dirty="0"/>
              <a:t> compounds </a:t>
            </a:r>
            <a:r>
              <a:rPr lang="fr-CA" dirty="0" err="1"/>
              <a:t>contribute</a:t>
            </a:r>
            <a:r>
              <a:rPr lang="fr-CA" dirty="0"/>
              <a:t> to </a:t>
            </a:r>
            <a:r>
              <a:rPr lang="fr-CA" dirty="0" err="1"/>
              <a:t>soot</a:t>
            </a:r>
            <a:r>
              <a:rPr lang="fr-CA" dirty="0"/>
              <a:t> </a:t>
            </a:r>
            <a:r>
              <a:rPr lang="fr-CA" dirty="0" err="1"/>
              <a:t>particle</a:t>
            </a:r>
            <a:r>
              <a:rPr lang="fr-CA" dirty="0"/>
              <a:t> activation</a:t>
            </a:r>
            <a:endParaRPr lang="fr-FR" dirty="0"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4D56F3D-7D3E-47DC-83AE-47A7DF9D6D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5450" y="2042689"/>
            <a:ext cx="565629" cy="216000"/>
          </a:xfrm>
          <a:prstGeom prst="rect">
            <a:avLst/>
          </a:prstGeom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C4623446-0E23-4BDD-B164-6BD1D8DA3786}"/>
              </a:ext>
            </a:extLst>
          </p:cNvPr>
          <p:cNvSpPr/>
          <p:nvPr/>
        </p:nvSpPr>
        <p:spPr>
          <a:xfrm>
            <a:off x="1987886" y="3552870"/>
            <a:ext cx="391048" cy="11071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15696A9-1DAA-498F-9667-19967E76B23F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475" y="3482437"/>
            <a:ext cx="3168000" cy="28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65AEF67E-0EBC-48A1-9730-9190591A965E}"/>
              </a:ext>
            </a:extLst>
          </p:cNvPr>
          <p:cNvSpPr txBox="1"/>
          <p:nvPr/>
        </p:nvSpPr>
        <p:spPr>
          <a:xfrm>
            <a:off x="6798007" y="2751481"/>
            <a:ext cx="455579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Lower FSC reduces the radius of soot particles</a:t>
            </a:r>
            <a:endParaRPr lang="fr-FR" dirty="0">
              <a:cs typeface="Arial" panose="020B0604020202020204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27EE922-22C7-41A4-B0CF-87229DD39136}"/>
              </a:ext>
            </a:extLst>
          </p:cNvPr>
          <p:cNvSpPr txBox="1"/>
          <p:nvPr/>
        </p:nvSpPr>
        <p:spPr>
          <a:xfrm>
            <a:off x="9553553" y="4114715"/>
            <a:ext cx="1132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 err="1">
                <a:highlight>
                  <a:srgbClr val="FFFF00"/>
                </a:highlight>
              </a:rPr>
              <a:t>Lower</a:t>
            </a:r>
            <a:r>
              <a:rPr lang="fr-CA" sz="1600" dirty="0">
                <a:highlight>
                  <a:srgbClr val="FFFF00"/>
                </a:highlight>
              </a:rPr>
              <a:t> FSC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C46BA9F8-EB03-4A01-AEEF-E915F97A95BF}"/>
              </a:ext>
            </a:extLst>
          </p:cNvPr>
          <p:cNvCxnSpPr>
            <a:cxnSpLocks/>
          </p:cNvCxnSpPr>
          <p:nvPr/>
        </p:nvCxnSpPr>
        <p:spPr>
          <a:xfrm>
            <a:off x="9553553" y="4005565"/>
            <a:ext cx="0" cy="4953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0CE57DDA-75B4-4C9B-BF19-42DBEB2271A3}"/>
              </a:ext>
            </a:extLst>
          </p:cNvPr>
          <p:cNvSpPr txBox="1"/>
          <p:nvPr/>
        </p:nvSpPr>
        <p:spPr>
          <a:xfrm>
            <a:off x="6087913" y="6076608"/>
            <a:ext cx="3168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Lower FSC increases the number of frozen soot particles</a:t>
            </a:r>
            <a:endParaRPr lang="fr-FR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49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  <p:bldP spid="22" grpId="0"/>
      <p:bldP spid="24" grpId="0" animBg="1"/>
      <p:bldP spid="25" grpId="0" animBg="1"/>
      <p:bldP spid="27" grpId="0" animBg="1"/>
      <p:bldP spid="28" grpId="0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5DE15B-85E7-468D-BC2E-C6B11AC26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000" dirty="0">
                <a:solidFill>
                  <a:schemeClr val="accent1"/>
                </a:solidFill>
              </a:rPr>
              <a:t>Jet plume </a:t>
            </a:r>
            <a:r>
              <a:rPr lang="fr-CA" sz="4000" dirty="0" err="1">
                <a:solidFill>
                  <a:schemeClr val="accent1"/>
                </a:solidFill>
              </a:rPr>
              <a:t>microphysics</a:t>
            </a:r>
            <a:br>
              <a:rPr lang="fr-CA" sz="44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Effect of soot particle number emission index</a:t>
            </a:r>
            <a:endParaRPr lang="fr-CA" sz="4000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3D15571-C07F-4965-804B-120CC9653FEF}"/>
              </a:ext>
            </a:extLst>
          </p:cNvPr>
          <p:cNvSpPr txBox="1"/>
          <p:nvPr/>
        </p:nvSpPr>
        <p:spPr>
          <a:xfrm>
            <a:off x="11459817" y="6474989"/>
            <a:ext cx="73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dirty="0"/>
              <a:t>7/9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D8909D2-423B-44AC-924E-B1F6601F1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2" y="1845357"/>
            <a:ext cx="3857153" cy="347143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F9E2CC6-99F9-447F-A687-85653A950B65}"/>
              </a:ext>
            </a:extLst>
          </p:cNvPr>
          <p:cNvSpPr txBox="1"/>
          <p:nvPr/>
        </p:nvSpPr>
        <p:spPr>
          <a:xfrm>
            <a:off x="7948799" y="4776390"/>
            <a:ext cx="3759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Particle size distribution </a:t>
            </a:r>
          </a:p>
          <a:p>
            <a:pPr algn="ctr"/>
            <a:r>
              <a:rPr lang="en-US" sz="1600" dirty="0"/>
              <a:t>at 120 m (≈ 0.5 s)</a:t>
            </a:r>
            <a:endParaRPr lang="fr-FR" sz="1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0605F4-5BD6-40AD-83A9-9C16641A5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479" y="1932222"/>
            <a:ext cx="3760637" cy="3384573"/>
          </a:xfrm>
          <a:prstGeom prst="rect">
            <a:avLst/>
          </a:prstGeom>
        </p:spPr>
      </p:pic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226CFB29-0FE6-4F3B-BA9E-F024EFB24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614" y="1216172"/>
            <a:ext cx="4068494" cy="366164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F6C3B11-0877-4C1E-8E16-24FB7BC7DD61}"/>
                  </a:ext>
                </a:extLst>
              </p:cNvPr>
              <p:cNvSpPr txBox="1"/>
              <p:nvPr/>
            </p:nvSpPr>
            <p:spPr>
              <a:xfrm>
                <a:off x="1193895" y="5408215"/>
                <a:ext cx="5611659" cy="64633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fr-CA" dirty="0">
                    <a:cs typeface="Arial" panose="020B0604020202020204" pitchFamily="34" charset="0"/>
                  </a:rPr>
                  <a:t>Higher </a:t>
                </a:r>
                <a:r>
                  <a:rPr lang="en-US" dirty="0">
                    <a:cs typeface="Arial" panose="020B0604020202020204" pitchFamily="34" charset="0"/>
                  </a:rPr>
                  <a:t>soot particle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CA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𝐸𝐼</m:t>
                        </m:r>
                      </m:e>
                      <m:sub>
                        <m:r>
                          <a:rPr lang="fr-CA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fr-CA" dirty="0">
                    <a:cs typeface="Arial" panose="020B0604020202020204" pitchFamily="34" charset="0"/>
                  </a:rPr>
                  <a:t> </a:t>
                </a:r>
                <a:r>
                  <a:rPr lang="fr-CA" dirty="0" err="1">
                    <a:cs typeface="Arial" panose="020B0604020202020204" pitchFamily="34" charset="0"/>
                  </a:rPr>
                  <a:t>decrease</a:t>
                </a:r>
                <a:r>
                  <a:rPr lang="fr-CA" dirty="0">
                    <a:cs typeface="Arial" panose="020B0604020202020204" pitchFamily="34" charset="0"/>
                  </a:rPr>
                  <a:t> </a:t>
                </a:r>
                <a:r>
                  <a:rPr lang="fr-CA" dirty="0" err="1">
                    <a:cs typeface="Arial" panose="020B0604020202020204" pitchFamily="34" charset="0"/>
                  </a:rPr>
                  <a:t>particle</a:t>
                </a:r>
                <a:r>
                  <a:rPr lang="fr-CA" dirty="0">
                    <a:cs typeface="Arial" panose="020B0604020202020204" pitchFamily="34" charset="0"/>
                  </a:rPr>
                  <a:t> radius and fraction of </a:t>
                </a:r>
                <a:r>
                  <a:rPr lang="fr-CA" dirty="0" err="1">
                    <a:cs typeface="Arial" panose="020B0604020202020204" pitchFamily="34" charset="0"/>
                  </a:rPr>
                  <a:t>frozen</a:t>
                </a:r>
                <a:r>
                  <a:rPr lang="fr-CA" dirty="0">
                    <a:cs typeface="Arial" panose="020B0604020202020204" pitchFamily="34" charset="0"/>
                  </a:rPr>
                  <a:t> </a:t>
                </a:r>
                <a:r>
                  <a:rPr lang="fr-CA" dirty="0" err="1">
                    <a:cs typeface="Arial" panose="020B0604020202020204" pitchFamily="34" charset="0"/>
                  </a:rPr>
                  <a:t>soot</a:t>
                </a:r>
                <a:r>
                  <a:rPr lang="fr-CA" dirty="0">
                    <a:cs typeface="Arial" panose="020B0604020202020204" pitchFamily="34" charset="0"/>
                  </a:rPr>
                  <a:t> </a:t>
                </a:r>
                <a:r>
                  <a:rPr lang="fr-CA" dirty="0" err="1">
                    <a:cs typeface="Arial" panose="020B0604020202020204" pitchFamily="34" charset="0"/>
                  </a:rPr>
                  <a:t>particles</a:t>
                </a:r>
                <a:r>
                  <a:rPr lang="fr-CA" dirty="0">
                    <a:cs typeface="Arial" panose="020B0604020202020204" pitchFamily="34" charset="0"/>
                  </a:rPr>
                  <a:t> </a:t>
                </a:r>
                <a:endParaRPr lang="fr-FR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F6C3B11-0877-4C1E-8E16-24FB7BC7D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895" y="5408215"/>
                <a:ext cx="5611659" cy="646331"/>
              </a:xfrm>
              <a:prstGeom prst="rect">
                <a:avLst/>
              </a:prstGeom>
              <a:blipFill>
                <a:blip r:embed="rId6"/>
                <a:stretch>
                  <a:fillRect t="-3704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4EB8F110-C69D-49BE-8977-80A980EC0EC3}"/>
                  </a:ext>
                </a:extLst>
              </p:cNvPr>
              <p:cNvSpPr txBox="1"/>
              <p:nvPr/>
            </p:nvSpPr>
            <p:spPr>
              <a:xfrm>
                <a:off x="7219892" y="5399737"/>
                <a:ext cx="4860348" cy="64633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fr-CA" dirty="0">
                    <a:cs typeface="Arial" panose="020B0604020202020204" pitchFamily="34" charset="0"/>
                  </a:rPr>
                  <a:t>Higher </a:t>
                </a:r>
                <a:r>
                  <a:rPr lang="en-US" dirty="0">
                    <a:cs typeface="Arial" panose="020B0604020202020204" pitchFamily="34" charset="0"/>
                  </a:rPr>
                  <a:t>soot particles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CA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𝐸𝐼</m:t>
                        </m:r>
                      </m:e>
                      <m:sub>
                        <m:r>
                          <a:rPr lang="fr-CA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fr-CA" dirty="0">
                    <a:cs typeface="Arial" panose="020B0604020202020204" pitchFamily="34" charset="0"/>
                  </a:rPr>
                  <a:t> </a:t>
                </a:r>
                <a:r>
                  <a:rPr lang="en-US" dirty="0"/>
                  <a:t>slightly reduces the number and radius of hydrate/volatile particles</a:t>
                </a:r>
                <a:endParaRPr lang="fr-CA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4EB8F110-C69D-49BE-8977-80A980EC0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9892" y="5399737"/>
                <a:ext cx="4860348" cy="646331"/>
              </a:xfrm>
              <a:prstGeom prst="rect">
                <a:avLst/>
              </a:prstGeom>
              <a:blipFill>
                <a:blip r:embed="rId7"/>
                <a:stretch>
                  <a:fillRect t="-4630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7DB9C04C-4FCE-4F63-8864-B19595A9CFAF}"/>
                  </a:ext>
                </a:extLst>
              </p:cNvPr>
              <p:cNvSpPr txBox="1"/>
              <p:nvPr/>
            </p:nvSpPr>
            <p:spPr>
              <a:xfrm>
                <a:off x="8356200" y="2203181"/>
                <a:ext cx="11328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600" dirty="0" err="1">
                    <a:highlight>
                      <a:srgbClr val="FFFF00"/>
                    </a:highlight>
                  </a:rPr>
                  <a:t>Higher</a:t>
                </a:r>
                <a:r>
                  <a:rPr lang="fr-CA" sz="1600" dirty="0">
                    <a:highlight>
                      <a:srgbClr val="FFFF00"/>
                    </a:highlight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CA" sz="160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𝐸𝐼</m:t>
                        </m:r>
                      </m:e>
                      <m:sub>
                        <m:r>
                          <a:rPr lang="fr-CA" sz="160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fr-CA" sz="1600" dirty="0">
                    <a:highlight>
                      <a:srgbClr val="FFFF00"/>
                    </a:highlight>
                    <a:cs typeface="Arial" panose="020B0604020202020204" pitchFamily="34" charset="0"/>
                  </a:rPr>
                  <a:t> </a:t>
                </a:r>
                <a:endParaRPr lang="fr-CA" sz="16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7DB9C04C-4FCE-4F63-8864-B19595A9CF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6200" y="2203181"/>
                <a:ext cx="1132836" cy="338554"/>
              </a:xfrm>
              <a:prstGeom prst="rect">
                <a:avLst/>
              </a:prstGeom>
              <a:blipFill>
                <a:blip r:embed="rId8"/>
                <a:stretch>
                  <a:fillRect l="-3226" t="-5357" b="-2142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C961270-CC90-4947-A2CC-9AE9E494A2AB}"/>
              </a:ext>
            </a:extLst>
          </p:cNvPr>
          <p:cNvCxnSpPr>
            <a:cxnSpLocks/>
          </p:cNvCxnSpPr>
          <p:nvPr/>
        </p:nvCxnSpPr>
        <p:spPr>
          <a:xfrm>
            <a:off x="8385796" y="1707673"/>
            <a:ext cx="0" cy="4953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EAD01A9-3C6C-4A8D-B879-E057769CCAD6}"/>
              </a:ext>
            </a:extLst>
          </p:cNvPr>
          <p:cNvCxnSpPr>
            <a:cxnSpLocks/>
          </p:cNvCxnSpPr>
          <p:nvPr/>
        </p:nvCxnSpPr>
        <p:spPr>
          <a:xfrm flipH="1">
            <a:off x="10525760" y="2372458"/>
            <a:ext cx="629258" cy="3761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DFD33081-6623-4F55-B4D0-F95699EE113C}"/>
                  </a:ext>
                </a:extLst>
              </p:cNvPr>
              <p:cNvSpPr txBox="1"/>
              <p:nvPr/>
            </p:nvSpPr>
            <p:spPr>
              <a:xfrm>
                <a:off x="11168215" y="2139229"/>
                <a:ext cx="1132836" cy="18158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CA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𝐸𝐼</m:t>
                        </m:r>
                      </m:e>
                      <m:sub>
                        <m:r>
                          <a:rPr lang="fr-CA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fr-CA" sz="1600" dirty="0">
                    <a:cs typeface="Arial" panose="020B0604020202020204" pitchFamily="34" charset="0"/>
                  </a:rPr>
                  <a:t> ≈ 10</a:t>
                </a:r>
                <a:r>
                  <a:rPr lang="fr-CA" sz="1600" baseline="30000" dirty="0">
                    <a:cs typeface="Arial" panose="020B0604020202020204" pitchFamily="34" charset="0"/>
                  </a:rPr>
                  <a:t>15 </a:t>
                </a:r>
                <a:r>
                  <a:rPr lang="fr-CA" sz="1600" dirty="0">
                    <a:cs typeface="Arial" panose="020B0604020202020204" pitchFamily="34" charset="0"/>
                  </a:rPr>
                  <a:t>#/kg-fuel : </a:t>
                </a:r>
                <a:r>
                  <a:rPr lang="en-US" sz="1600" dirty="0"/>
                  <a:t>soot particles are either dried or frozen</a:t>
                </a:r>
                <a:endParaRPr lang="fr-CA" sz="1600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DFD33081-6623-4F55-B4D0-F95699EE11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8215" y="2139229"/>
                <a:ext cx="1132836" cy="1815882"/>
              </a:xfrm>
              <a:prstGeom prst="rect">
                <a:avLst/>
              </a:prstGeom>
              <a:blipFill>
                <a:blip r:embed="rId9"/>
                <a:stretch>
                  <a:fillRect l="-2688" t="-1007" b="-33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72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6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5DE15B-85E7-468D-BC2E-C6B11AC26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000" dirty="0">
                <a:solidFill>
                  <a:schemeClr val="accent1"/>
                </a:solidFill>
              </a:rPr>
              <a:t>Jet plume </a:t>
            </a:r>
            <a:r>
              <a:rPr lang="fr-CA" sz="4000" dirty="0" err="1">
                <a:solidFill>
                  <a:schemeClr val="accent1"/>
                </a:solidFill>
              </a:rPr>
              <a:t>microphysics</a:t>
            </a:r>
            <a:br>
              <a:rPr lang="fr-CA" sz="44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Effect of the organic mass emission index</a:t>
            </a:r>
            <a:endParaRPr lang="fr-CA" sz="4000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3D15571-C07F-4965-804B-120CC9653FEF}"/>
              </a:ext>
            </a:extLst>
          </p:cNvPr>
          <p:cNvSpPr txBox="1"/>
          <p:nvPr/>
        </p:nvSpPr>
        <p:spPr>
          <a:xfrm>
            <a:off x="11459817" y="6474989"/>
            <a:ext cx="73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dirty="0"/>
              <a:t>8/9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02075AF-8984-4D9D-93E1-ADA0BAB3C29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44" y="1824237"/>
            <a:ext cx="3370580" cy="143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CAA5469-19D5-42B1-8D47-ACB0041F36A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44" y="3067593"/>
            <a:ext cx="3370580" cy="143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7A608C5-A106-4784-B913-64C73E9016EC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2" t="588" r="448" b="88673"/>
          <a:stretch/>
        </p:blipFill>
        <p:spPr bwMode="auto">
          <a:xfrm>
            <a:off x="1128940" y="4685420"/>
            <a:ext cx="4200144" cy="5608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8CBBD0C-F47C-43F8-8D11-DF5FEE3B5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736" y="2591561"/>
            <a:ext cx="3301897" cy="297170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B6EA80F-1982-4160-8A9B-FAB0366A6F3D}"/>
              </a:ext>
            </a:extLst>
          </p:cNvPr>
          <p:cNvSpPr txBox="1"/>
          <p:nvPr/>
        </p:nvSpPr>
        <p:spPr>
          <a:xfrm>
            <a:off x="1500144" y="5283707"/>
            <a:ext cx="3759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Chemical composition of soot particles</a:t>
            </a:r>
            <a:endParaRPr lang="fr-FR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C83BBE7A-8438-4788-B466-FADEF950FE20}"/>
                  </a:ext>
                </a:extLst>
              </p:cNvPr>
              <p:cNvSpPr txBox="1"/>
              <p:nvPr/>
            </p:nvSpPr>
            <p:spPr>
              <a:xfrm>
                <a:off x="851622" y="5666652"/>
                <a:ext cx="4200144" cy="64633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CA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𝐸𝐼</m:t>
                        </m:r>
                      </m:e>
                      <m:sub>
                        <m:r>
                          <a:rPr lang="fr-CA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increases the mass fraction of sulfuric acid on soot particles</a:t>
                </a:r>
                <a:endParaRPr lang="fr-FR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C83BBE7A-8438-4788-B466-FADEF950F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622" y="5666652"/>
                <a:ext cx="4200144" cy="646331"/>
              </a:xfrm>
              <a:prstGeom prst="rect">
                <a:avLst/>
              </a:prstGeom>
              <a:blipFill>
                <a:blip r:embed="rId7"/>
                <a:stretch>
                  <a:fillRect t="-4630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DFDF6EC6-587B-43CA-A084-5C78A17DA92D}"/>
              </a:ext>
            </a:extLst>
          </p:cNvPr>
          <p:cNvSpPr txBox="1"/>
          <p:nvPr/>
        </p:nvSpPr>
        <p:spPr>
          <a:xfrm rot="16200000">
            <a:off x="46079" y="2699178"/>
            <a:ext cx="28794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1600" dirty="0"/>
              <a:t>Mass fraction    Mass fraction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09F6697-6E5A-47D7-8334-001FC2AA4154}"/>
              </a:ext>
            </a:extLst>
          </p:cNvPr>
          <p:cNvSpPr txBox="1"/>
          <p:nvPr/>
        </p:nvSpPr>
        <p:spPr>
          <a:xfrm>
            <a:off x="4304016" y="1707504"/>
            <a:ext cx="49802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A" sz="12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D9568A2-90DC-466F-996B-5C3A9E3CA986}"/>
              </a:ext>
            </a:extLst>
          </p:cNvPr>
          <p:cNvSpPr txBox="1"/>
          <p:nvPr/>
        </p:nvSpPr>
        <p:spPr>
          <a:xfrm>
            <a:off x="4304014" y="3102764"/>
            <a:ext cx="502431" cy="1384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A" sz="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8E7A94E0-A2E6-4569-BCC7-B5E9AD0BEE68}"/>
                  </a:ext>
                </a:extLst>
              </p:cNvPr>
              <p:cNvSpPr txBox="1"/>
              <p:nvPr/>
            </p:nvSpPr>
            <p:spPr>
              <a:xfrm>
                <a:off x="5522241" y="5659522"/>
                <a:ext cx="3196392" cy="64633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Decreasing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CA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𝐸𝐼</m:t>
                        </m:r>
                      </m:e>
                      <m:sub>
                        <m:r>
                          <a:rPr lang="fr-CA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fr-CA" dirty="0"/>
                  <a:t> </a:t>
                </a:r>
                <a:r>
                  <a:rPr lang="en-US" dirty="0"/>
                  <a:t>delays the full recovery of soot particles</a:t>
                </a:r>
                <a:endParaRPr lang="fr-FR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8E7A94E0-A2E6-4569-BCC7-B5E9AD0BEE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241" y="5659522"/>
                <a:ext cx="3196392" cy="646331"/>
              </a:xfrm>
              <a:prstGeom prst="rect">
                <a:avLst/>
              </a:prstGeom>
              <a:blipFill>
                <a:blip r:embed="rId8"/>
                <a:stretch>
                  <a:fillRect t="-3704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1175A278-B8A1-43A8-98AD-866730300DF3}"/>
              </a:ext>
            </a:extLst>
          </p:cNvPr>
          <p:cNvSpPr txBox="1"/>
          <p:nvPr/>
        </p:nvSpPr>
        <p:spPr>
          <a:xfrm>
            <a:off x="8446679" y="2663617"/>
            <a:ext cx="3759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Decreasing the organic mass emission index reduces both the radius and the number of frozen soot particles</a:t>
            </a:r>
          </a:p>
        </p:txBody>
      </p:sp>
    </p:spTree>
    <p:extLst>
      <p:ext uri="{BB962C8B-B14F-4D97-AF65-F5344CB8AC3E}">
        <p14:creationId xmlns:p14="http://schemas.microsoft.com/office/powerpoint/2010/main" val="63803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5DE15B-85E7-468D-BC2E-C6B11AC26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000" dirty="0">
                <a:solidFill>
                  <a:schemeClr val="accent1"/>
                </a:solidFill>
              </a:rPr>
              <a:t>Conclusions &amp; Future </a:t>
            </a:r>
            <a:r>
              <a:rPr lang="fr-CA" sz="4000" dirty="0" err="1">
                <a:solidFill>
                  <a:schemeClr val="accent1"/>
                </a:solidFill>
              </a:rPr>
              <a:t>work</a:t>
            </a:r>
            <a:endParaRPr lang="fr-CA" sz="4000" dirty="0"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E9A8D4DB-1342-4FDC-AD89-4CDCB4E68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CA" sz="2000" dirty="0"/>
              <a:t>The objective </a:t>
            </a:r>
            <a:r>
              <a:rPr lang="fr-CA" sz="2000" dirty="0" err="1"/>
              <a:t>was</a:t>
            </a:r>
            <a:r>
              <a:rPr lang="fr-CA" sz="2000" dirty="0"/>
              <a:t> to </a:t>
            </a:r>
            <a:r>
              <a:rPr lang="en-US" sz="2000" dirty="0"/>
              <a:t>investigate the influence of fuel sulfur content (FSC) and </a:t>
            </a:r>
            <a:r>
              <a:rPr lang="en-US" sz="2000" dirty="0" err="1"/>
              <a:t>nvPM</a:t>
            </a:r>
            <a:r>
              <a:rPr lang="en-US" sz="2000" dirty="0"/>
              <a:t> emissions on the near-field properties of contrails using a CFD-microphysics online coupling</a:t>
            </a:r>
          </a:p>
          <a:p>
            <a:endParaRPr lang="fr-CA" sz="1800" dirty="0"/>
          </a:p>
          <a:p>
            <a:endParaRPr lang="fr-CA" sz="18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B9B86B8-8210-4FC5-9BCE-4CD9E0FBEE06}"/>
              </a:ext>
            </a:extLst>
          </p:cNvPr>
          <p:cNvSpPr txBox="1"/>
          <p:nvPr/>
        </p:nvSpPr>
        <p:spPr>
          <a:xfrm>
            <a:off x="11459817" y="6474989"/>
            <a:ext cx="73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dirty="0"/>
              <a:t>9/9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B9CE159-06D3-4BBF-BBE6-069642A78517}"/>
              </a:ext>
            </a:extLst>
          </p:cNvPr>
          <p:cNvSpPr txBox="1"/>
          <p:nvPr/>
        </p:nvSpPr>
        <p:spPr>
          <a:xfrm>
            <a:off x="891818" y="2457849"/>
            <a:ext cx="10567999" cy="309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A" b="1" dirty="0">
                <a:latin typeface="Arial" panose="020B0604020202020204" pitchFamily="34" charset="0"/>
                <a:cs typeface="Arial" panose="020B0604020202020204" pitchFamily="34" charset="0"/>
              </a:rPr>
              <a:t>Key </a:t>
            </a:r>
            <a:r>
              <a:rPr lang="fr-CA" b="1" dirty="0" err="1"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endParaRPr lang="fr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A5B6129-7236-401D-A075-3EC1EE0F5395}"/>
              </a:ext>
            </a:extLst>
          </p:cNvPr>
          <p:cNvSpPr txBox="1"/>
          <p:nvPr/>
        </p:nvSpPr>
        <p:spPr>
          <a:xfrm>
            <a:off x="891818" y="5591568"/>
            <a:ext cx="10567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cs typeface="Arial" panose="020B0604020202020204" pitchFamily="34" charset="0"/>
              </a:rPr>
              <a:t>Future </a:t>
            </a:r>
            <a:r>
              <a:rPr lang="fr-CA" dirty="0" err="1">
                <a:cs typeface="Arial" panose="020B0604020202020204" pitchFamily="34" charset="0"/>
              </a:rPr>
              <a:t>work</a:t>
            </a:r>
            <a:r>
              <a:rPr lang="fr-CA" dirty="0">
                <a:cs typeface="Arial" panose="020B0604020202020204" pitchFamily="34" charset="0"/>
              </a:rPr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err="1">
                <a:cs typeface="Arial" panose="020B0604020202020204" pitchFamily="34" charset="0"/>
              </a:rPr>
              <a:t>Include</a:t>
            </a:r>
            <a:r>
              <a:rPr lang="fr-CA" dirty="0">
                <a:cs typeface="Arial" panose="020B0604020202020204" pitchFamily="34" charset="0"/>
              </a:rPr>
              <a:t> the </a:t>
            </a:r>
            <a:r>
              <a:rPr lang="fr-CA" dirty="0" err="1">
                <a:cs typeface="Arial" panose="020B0604020202020204" pitchFamily="34" charset="0"/>
              </a:rPr>
              <a:t>chemiion</a:t>
            </a:r>
            <a:r>
              <a:rPr lang="fr-CA" dirty="0">
                <a:cs typeface="Arial" panose="020B0604020202020204" pitchFamily="34" charset="0"/>
              </a:rPr>
              <a:t> </a:t>
            </a:r>
            <a:r>
              <a:rPr lang="fr-CA" dirty="0" err="1">
                <a:cs typeface="Arial" panose="020B0604020202020204" pitchFamily="34" charset="0"/>
              </a:rPr>
              <a:t>effect</a:t>
            </a:r>
            <a:r>
              <a:rPr lang="fr-CA" dirty="0">
                <a:cs typeface="Arial" panose="020B0604020202020204" pitchFamily="34" charset="0"/>
              </a:rPr>
              <a:t> on volatile </a:t>
            </a:r>
            <a:r>
              <a:rPr lang="fr-CA" dirty="0" err="1">
                <a:cs typeface="Arial" panose="020B0604020202020204" pitchFamily="34" charset="0"/>
              </a:rPr>
              <a:t>particle</a:t>
            </a:r>
            <a:r>
              <a:rPr lang="fr-CA" dirty="0">
                <a:cs typeface="Arial" panose="020B0604020202020204" pitchFamily="34" charset="0"/>
              </a:rPr>
              <a:t> </a:t>
            </a:r>
            <a:r>
              <a:rPr lang="fr-CA" dirty="0" err="1">
                <a:cs typeface="Arial" panose="020B0604020202020204" pitchFamily="34" charset="0"/>
              </a:rPr>
              <a:t>growth</a:t>
            </a:r>
            <a:r>
              <a:rPr lang="fr-CA" dirty="0"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err="1">
                <a:cs typeface="Arial" panose="020B0604020202020204" pitchFamily="34" charset="0"/>
              </a:rPr>
              <a:t>Include</a:t>
            </a:r>
            <a:r>
              <a:rPr lang="fr-CA" dirty="0">
                <a:cs typeface="Arial" panose="020B0604020202020204" pitchFamily="34" charset="0"/>
              </a:rPr>
              <a:t> the </a:t>
            </a:r>
            <a:r>
              <a:rPr lang="fr-CA" dirty="0" err="1">
                <a:cs typeface="Arial" panose="020B0604020202020204" pitchFamily="34" charset="0"/>
              </a:rPr>
              <a:t>effect</a:t>
            </a:r>
            <a:r>
              <a:rPr lang="fr-CA" dirty="0">
                <a:cs typeface="Arial" panose="020B0604020202020204" pitchFamily="34" charset="0"/>
              </a:rPr>
              <a:t> of ambiant </a:t>
            </a:r>
            <a:r>
              <a:rPr lang="fr-CA" dirty="0" err="1">
                <a:cs typeface="Arial" panose="020B0604020202020204" pitchFamily="34" charset="0"/>
              </a:rPr>
              <a:t>particles</a:t>
            </a:r>
            <a:endParaRPr lang="fr-CA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err="1">
                <a:cs typeface="Arial" panose="020B0604020202020204" pitchFamily="34" charset="0"/>
              </a:rPr>
              <a:t>Study</a:t>
            </a:r>
            <a:r>
              <a:rPr lang="fr-CA" dirty="0">
                <a:cs typeface="Arial" panose="020B0604020202020204" pitchFamily="34" charset="0"/>
              </a:rPr>
              <a:t> the impact of alternative fuels on </a:t>
            </a:r>
            <a:r>
              <a:rPr lang="fr-CA" dirty="0" err="1">
                <a:cs typeface="Arial" panose="020B0604020202020204" pitchFamily="34" charset="0"/>
              </a:rPr>
              <a:t>ice</a:t>
            </a:r>
            <a:r>
              <a:rPr lang="fr-CA" dirty="0">
                <a:cs typeface="Arial" panose="020B0604020202020204" pitchFamily="34" charset="0"/>
              </a:rPr>
              <a:t> </a:t>
            </a:r>
            <a:r>
              <a:rPr lang="fr-CA" dirty="0" err="1">
                <a:cs typeface="Arial" panose="020B0604020202020204" pitchFamily="34" charset="0"/>
              </a:rPr>
              <a:t>crystals</a:t>
            </a:r>
            <a:r>
              <a:rPr lang="fr-CA" dirty="0">
                <a:cs typeface="Arial" panose="020B0604020202020204" pitchFamily="34" charset="0"/>
              </a:rPr>
              <a:t> formation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899F638-A5C2-4C2B-8DD0-FDCB9976F9EE}"/>
              </a:ext>
            </a:extLst>
          </p:cNvPr>
          <p:cNvSpPr txBox="1"/>
          <p:nvPr/>
        </p:nvSpPr>
        <p:spPr>
          <a:xfrm>
            <a:off x="904517" y="2787585"/>
            <a:ext cx="10567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1800" dirty="0" err="1"/>
              <a:t>Organic</a:t>
            </a:r>
            <a:r>
              <a:rPr lang="fr-CA" sz="1800" dirty="0"/>
              <a:t> compounds </a:t>
            </a:r>
            <a:r>
              <a:rPr lang="fr-CA" sz="1800" dirty="0" err="1"/>
              <a:t>contribute</a:t>
            </a:r>
            <a:r>
              <a:rPr lang="fr-CA" sz="1800" dirty="0"/>
              <a:t> to </a:t>
            </a:r>
            <a:r>
              <a:rPr lang="fr-CA" sz="1800" dirty="0" err="1"/>
              <a:t>soot</a:t>
            </a:r>
            <a:r>
              <a:rPr lang="fr-CA" sz="1800" dirty="0"/>
              <a:t> </a:t>
            </a:r>
            <a:r>
              <a:rPr lang="fr-CA" sz="1800" dirty="0" err="1"/>
              <a:t>particle</a:t>
            </a:r>
            <a:r>
              <a:rPr lang="fr-CA" sz="1800" dirty="0"/>
              <a:t> activation</a:t>
            </a:r>
            <a:endParaRPr lang="fr-CA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E9F2422-9505-4153-A5D6-4F07B3237395}"/>
              </a:ext>
            </a:extLst>
          </p:cNvPr>
          <p:cNvSpPr txBox="1"/>
          <p:nvPr/>
        </p:nvSpPr>
        <p:spPr>
          <a:xfrm>
            <a:off x="904516" y="3146872"/>
            <a:ext cx="10567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1800" dirty="0" err="1"/>
              <a:t>Effect</a:t>
            </a:r>
            <a:r>
              <a:rPr lang="fr-CA" sz="1800" dirty="0"/>
              <a:t> of </a:t>
            </a:r>
            <a:r>
              <a:rPr lang="fr-CA" sz="1800" dirty="0" err="1"/>
              <a:t>sulfur</a:t>
            </a:r>
            <a:r>
              <a:rPr lang="fr-CA" sz="1800" dirty="0"/>
              <a:t> :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CA" dirty="0"/>
              <a:t>At </a:t>
            </a:r>
            <a:r>
              <a:rPr lang="fr-CA" dirty="0" err="1"/>
              <a:t>low</a:t>
            </a:r>
            <a:r>
              <a:rPr lang="fr-CA" dirty="0"/>
              <a:t> FSC, </a:t>
            </a:r>
            <a:r>
              <a:rPr lang="fr-CA" dirty="0" err="1"/>
              <a:t>soot</a:t>
            </a:r>
            <a:r>
              <a:rPr lang="fr-CA" dirty="0"/>
              <a:t> </a:t>
            </a:r>
            <a:r>
              <a:rPr lang="fr-CA" dirty="0" err="1"/>
              <a:t>particles</a:t>
            </a:r>
            <a:r>
              <a:rPr lang="fr-CA" dirty="0"/>
              <a:t> are </a:t>
            </a:r>
            <a:r>
              <a:rPr lang="fr-CA" dirty="0" err="1"/>
              <a:t>still</a:t>
            </a:r>
            <a:r>
              <a:rPr lang="fr-CA" dirty="0"/>
              <a:t> </a:t>
            </a:r>
            <a:r>
              <a:rPr lang="fr-CA" dirty="0" err="1"/>
              <a:t>activated</a:t>
            </a:r>
            <a:r>
              <a:rPr lang="fr-CA" dirty="0"/>
              <a:t> by </a:t>
            </a:r>
            <a:r>
              <a:rPr lang="fr-CA" dirty="0" err="1"/>
              <a:t>organic</a:t>
            </a:r>
            <a:r>
              <a:rPr lang="fr-CA" dirty="0"/>
              <a:t> compounds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Lower FSC increases the number of frozen soot particles but decrease the number of volatiles particles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58AD3A0-D1C8-4F9B-BFAB-978CB4B75880}"/>
                  </a:ext>
                </a:extLst>
              </p:cNvPr>
              <p:cNvSpPr txBox="1"/>
              <p:nvPr/>
            </p:nvSpPr>
            <p:spPr>
              <a:xfrm>
                <a:off x="904516" y="4001294"/>
                <a:ext cx="1062321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Effect of soot particle number emission index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CA" dirty="0"/>
                  <a:t>Higher </a:t>
                </a:r>
                <a:r>
                  <a:rPr lang="en-US" dirty="0"/>
                  <a:t>soot particles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>
                            <a:latin typeface="Cambria Math" panose="02040503050406030204" pitchFamily="18" charset="0"/>
                          </a:rPr>
                          <m:t>𝐸𝐼</m:t>
                        </m:r>
                      </m:e>
                      <m:sub>
                        <m:r>
                          <a:rPr lang="fr-CA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fr-CA" dirty="0"/>
                  <a:t> </a:t>
                </a:r>
                <a:r>
                  <a:rPr lang="en-US"/>
                  <a:t>seems to reduce </a:t>
                </a:r>
                <a:r>
                  <a:rPr lang="en-US" dirty="0"/>
                  <a:t>the number and radius of hydrate/volatile particles</a:t>
                </a: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58AD3A0-D1C8-4F9B-BFAB-978CB4B75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516" y="4001294"/>
                <a:ext cx="10623217" cy="646331"/>
              </a:xfrm>
              <a:prstGeom prst="rect">
                <a:avLst/>
              </a:prstGeom>
              <a:blipFill>
                <a:blip r:embed="rId3"/>
                <a:stretch>
                  <a:fillRect l="-344" t="-4717" b="-14151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03D2D5D2-1C14-4075-89DE-E406564FC065}"/>
                  </a:ext>
                </a:extLst>
              </p:cNvPr>
              <p:cNvSpPr txBox="1"/>
              <p:nvPr/>
            </p:nvSpPr>
            <p:spPr>
              <a:xfrm>
                <a:off x="904516" y="4647625"/>
                <a:ext cx="1056799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Effect of the organic mass emission index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>
                            <a:latin typeface="Cambria Math" panose="02040503050406030204" pitchFamily="18" charset="0"/>
                          </a:rPr>
                          <m:t>𝐸𝐼</m:t>
                        </m:r>
                      </m:e>
                      <m:sub>
                        <m:r>
                          <a:rPr lang="fr-CA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increases the mass fraction of sulfuric acid on soot particles and reduces both the radius and number of frozen soot particles</a:t>
                </a:r>
                <a:endParaRPr lang="fr-CA" dirty="0"/>
              </a:p>
              <a:p>
                <a:endParaRPr lang="fr-CA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03D2D5D2-1C14-4075-89DE-E406564FC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516" y="4647625"/>
                <a:ext cx="10567998" cy="1200329"/>
              </a:xfrm>
              <a:prstGeom prst="rect">
                <a:avLst/>
              </a:prstGeom>
              <a:blipFill>
                <a:blip r:embed="rId4"/>
                <a:stretch>
                  <a:fillRect l="-346" t="-2538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442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8" grpId="0"/>
      <p:bldP spid="9" grpId="0"/>
      <p:bldP spid="1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4554</TotalTime>
  <Words>863</Words>
  <Application>Microsoft Office PowerPoint</Application>
  <PresentationFormat>Grand écran</PresentationFormat>
  <Paragraphs>136</Paragraphs>
  <Slides>14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Open Sans</vt:lpstr>
      <vt:lpstr>Wingdings</vt:lpstr>
      <vt:lpstr>Thème Office</vt:lpstr>
      <vt:lpstr>Influence of Fuel Sulfur Content and nvPM Emissions on Contrail Formation: A CFD-Microphysics Approach</vt:lpstr>
      <vt:lpstr>Why focus on the jet regime ?</vt:lpstr>
      <vt:lpstr>CFD-microphysics modeling in the jet regime</vt:lpstr>
      <vt:lpstr>PArticle-based Microphysical Model for Aircraft Plumes (PAMMAP)</vt:lpstr>
      <vt:lpstr>Jet plume microphysics Effect of ambient temperature</vt:lpstr>
      <vt:lpstr>Jet plume microphysics Effect of Fuel Sulfur Content</vt:lpstr>
      <vt:lpstr>Jet plume microphysics Effect of soot particle number emission index</vt:lpstr>
      <vt:lpstr>Jet plume microphysics Effect of the organic mass emission index</vt:lpstr>
      <vt:lpstr>Conclusions &amp; Future work</vt:lpstr>
      <vt:lpstr>Présentation PowerPoint</vt:lpstr>
      <vt:lpstr>Distribution of the organic compounds at engine exhaust</vt:lpstr>
      <vt:lpstr>Verification of chemical reactions in the jet</vt:lpstr>
      <vt:lpstr>Saturation with respect to the mean liquid content over particles</vt:lpstr>
      <vt:lpstr>Mass of water and ice over particles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Influence of Fuel Sulfur Content and nvPM Emissions on Contrail Formation: A CFD-Microphysics Approach</dc:title>
  <dc:creator>Cantin, Sébastien</dc:creator>
  <cp:lastModifiedBy>Cantin, Sébastien</cp:lastModifiedBy>
  <cp:revision>163</cp:revision>
  <dcterms:created xsi:type="dcterms:W3CDTF">2025-04-22T17:38:28Z</dcterms:created>
  <dcterms:modified xsi:type="dcterms:W3CDTF">2025-05-03T11:28:44Z</dcterms:modified>
</cp:coreProperties>
</file>