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Roboto Serif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cc491e1b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cc491e1b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a33545fe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a33545fe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a33545fe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4a33545fe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Ocean temps continued rise over gbr -&gt; inc frequency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8 mass bleaching since 98, 5 since 2016 with recent bleaching this year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Ocean temps most reliable proxy for bleaching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Sustained Periods of high ocean temps bad for bleaching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d9dba58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34d9dba58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Main point is loss of trades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cc491e1b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4cc491e1b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a33545fec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4a33545fec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When we analyse a single event, we see the same weather conditions and response in the heat flux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Rise 2C over almost 3 weeks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Trade winds begin to weaken, wind speed drops and relative humidity increases, -&gt; LHF decreases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Cloud cover reduces and SWF increases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Sudden cooling, around 2C in 48h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Trade winds returned, higher wsp and cooler/drier air over the gbr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Bleaching weather aligns with a loss of the trades and temps drop when the trades re-establish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4a33545f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4a33545f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595959"/>
                </a:solidFill>
              </a:rPr>
              <a:t>Heating start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e0711e16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e0711e16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595959"/>
                </a:solidFill>
              </a:rPr>
              <a:t>Heating start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a33545fec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4a33545fec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595959"/>
                </a:solidFill>
              </a:rPr>
              <a:t>Fast jump from weak winds to trades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595959"/>
                </a:solidFill>
              </a:rPr>
              <a:t>Coastal ridging theory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4e0711e16b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4e0711e16b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259" r="10166" b="49464"/>
          <a:stretch/>
        </p:blipFill>
        <p:spPr>
          <a:xfrm>
            <a:off x="0" y="0"/>
            <a:ext cx="9144003" cy="38691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452725"/>
            <a:ext cx="9144000" cy="181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highlight>
                  <a:srgbClr val="FFFFFF"/>
                </a:highlight>
              </a:rPr>
              <a:t>The role of Rossby wave breaking in coral bleaching </a:t>
            </a:r>
            <a:endParaRPr sz="24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highlight>
                  <a:srgbClr val="FFFFFF"/>
                </a:highlight>
              </a:rPr>
              <a:t>on the Great Barrier Reef</a:t>
            </a:r>
            <a:endParaRPr sz="24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50" b="1">
                <a:solidFill>
                  <a:schemeClr val="dk1"/>
                </a:solidFill>
                <a:highlight>
                  <a:srgbClr val="FFFFFF"/>
                </a:highlight>
              </a:rPr>
              <a:t>Lara Richards</a:t>
            </a:r>
            <a:r>
              <a:rPr lang="en-GB" sz="1000" baseline="30000">
                <a:solidFill>
                  <a:schemeClr val="dk1"/>
                </a:solidFill>
                <a:highlight>
                  <a:srgbClr val="FFFFFF"/>
                </a:highlight>
              </a:rPr>
              <a:t>1,2,3,6</a:t>
            </a:r>
            <a:r>
              <a:rPr lang="en-GB" sz="1150">
                <a:solidFill>
                  <a:schemeClr val="dk1"/>
                </a:solidFill>
                <a:highlight>
                  <a:srgbClr val="FFFFFF"/>
                </a:highlight>
              </a:rPr>
              <a:t>, </a:t>
            </a:r>
            <a:r>
              <a:rPr lang="en-GB" sz="1100">
                <a:solidFill>
                  <a:schemeClr val="dk1"/>
                </a:solidFill>
                <a:highlight>
                  <a:srgbClr val="FFFFFF"/>
                </a:highlight>
              </a:rPr>
              <a:t>Steve Siems</a:t>
            </a:r>
            <a:r>
              <a:rPr lang="en-GB" sz="1100" baseline="30000">
                <a:solidFill>
                  <a:schemeClr val="dk1"/>
                </a:solidFill>
                <a:highlight>
                  <a:srgbClr val="FFFFFF"/>
                </a:highlight>
              </a:rPr>
              <a:t>1,2</a:t>
            </a:r>
            <a:r>
              <a:rPr lang="en-GB" sz="1100">
                <a:solidFill>
                  <a:schemeClr val="dk1"/>
                </a:solidFill>
                <a:highlight>
                  <a:srgbClr val="FFFFFF"/>
                </a:highlight>
              </a:rPr>
              <a:t>, </a:t>
            </a:r>
            <a:r>
              <a:rPr lang="en-GB" sz="1100">
                <a:solidFill>
                  <a:schemeClr val="dk1"/>
                </a:solidFill>
                <a:highlight>
                  <a:schemeClr val="lt1"/>
                </a:highlight>
              </a:rPr>
              <a:t>Yi Huang</a:t>
            </a:r>
            <a:r>
              <a:rPr lang="en-GB" sz="1100" baseline="30000">
                <a:solidFill>
                  <a:schemeClr val="dk1"/>
                </a:solidFill>
                <a:highlight>
                  <a:schemeClr val="lt1"/>
                </a:highlight>
              </a:rPr>
              <a:t>2,3,4,6</a:t>
            </a:r>
            <a:r>
              <a:rPr lang="en-GB" sz="1100">
                <a:solidFill>
                  <a:schemeClr val="dk1"/>
                </a:solidFill>
                <a:highlight>
                  <a:schemeClr val="lt1"/>
                </a:highlight>
              </a:rPr>
              <a:t>, Wenhui Zhao</a:t>
            </a:r>
            <a:r>
              <a:rPr lang="en-GB" sz="1100" baseline="30000">
                <a:solidFill>
                  <a:schemeClr val="dk1"/>
                </a:solidFill>
                <a:highlight>
                  <a:schemeClr val="lt1"/>
                </a:highlight>
              </a:rPr>
              <a:t>2,4</a:t>
            </a:r>
            <a:r>
              <a:rPr lang="en-GB" sz="1100">
                <a:solidFill>
                  <a:schemeClr val="dk1"/>
                </a:solidFill>
                <a:highlight>
                  <a:schemeClr val="lt1"/>
                </a:highlight>
              </a:rPr>
              <a:t> , Michael Reeder</a:t>
            </a:r>
            <a:r>
              <a:rPr lang="en-GB" sz="1100" baseline="30000">
                <a:solidFill>
                  <a:schemeClr val="dk1"/>
                </a:solidFill>
                <a:highlight>
                  <a:schemeClr val="lt1"/>
                </a:highlight>
              </a:rPr>
              <a:t>1,3</a:t>
            </a:r>
            <a:r>
              <a:rPr lang="en-GB" sz="1100">
                <a:solidFill>
                  <a:schemeClr val="dk1"/>
                </a:solidFill>
                <a:highlight>
                  <a:schemeClr val="lt1"/>
                </a:highlight>
              </a:rPr>
              <a:t>, </a:t>
            </a:r>
            <a:r>
              <a:rPr lang="en-GB" sz="1100">
                <a:solidFill>
                  <a:schemeClr val="dk1"/>
                </a:solidFill>
                <a:highlight>
                  <a:srgbClr val="FFFFFF"/>
                </a:highlight>
              </a:rPr>
              <a:t>Michael Manton</a:t>
            </a:r>
            <a:r>
              <a:rPr lang="en-GB" sz="1100" baseline="30000">
                <a:solidFill>
                  <a:schemeClr val="dk1"/>
                </a:solidFill>
                <a:highlight>
                  <a:srgbClr val="FFFFFF"/>
                </a:highlight>
              </a:rPr>
              <a:t>1</a:t>
            </a:r>
            <a:r>
              <a:rPr lang="en-GB" sz="1100">
                <a:solidFill>
                  <a:schemeClr val="dk1"/>
                </a:solidFill>
                <a:highlight>
                  <a:srgbClr val="FFFFFF"/>
                </a:highlight>
              </a:rPr>
              <a:t> and Daniel Harrison</a:t>
            </a:r>
            <a:r>
              <a:rPr lang="en-GB" sz="1100" baseline="30000">
                <a:solidFill>
                  <a:schemeClr val="dk1"/>
                </a:solidFill>
                <a:highlight>
                  <a:srgbClr val="FFFFFF"/>
                </a:highlight>
              </a:rPr>
              <a:t>2,5</a:t>
            </a:r>
            <a:endParaRPr sz="1100" baseline="30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aseline="30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aseline="30000">
                <a:solidFill>
                  <a:schemeClr val="dk1"/>
                </a:solidFill>
                <a:highlight>
                  <a:srgbClr val="FFFFFF"/>
                </a:highlight>
              </a:rPr>
              <a:t>1 </a:t>
            </a: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</a:rPr>
              <a:t>Monash University. </a:t>
            </a:r>
            <a:r>
              <a:rPr lang="en-GB" sz="900" baseline="30000">
                <a:solidFill>
                  <a:schemeClr val="dk1"/>
                </a:solidFill>
                <a:highlight>
                  <a:srgbClr val="FFFFFF"/>
                </a:highlight>
              </a:rPr>
              <a:t>2 </a:t>
            </a: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</a:rPr>
              <a:t>Reef Restoration and Adaptation Program.</a:t>
            </a:r>
            <a:r>
              <a:rPr lang="en-GB" sz="115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-GB" sz="900" baseline="30000">
                <a:solidFill>
                  <a:schemeClr val="dk1"/>
                </a:solidFill>
                <a:highlight>
                  <a:srgbClr val="FFFFFF"/>
                </a:highlight>
              </a:rPr>
              <a:t>3</a:t>
            </a: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</a:rPr>
              <a:t>ARC Centre of Excellence for Climate Extremes.</a:t>
            </a:r>
            <a:endParaRPr sz="8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-GB" sz="900" baseline="30000">
                <a:solidFill>
                  <a:schemeClr val="dk1"/>
                </a:solidFill>
                <a:highlight>
                  <a:srgbClr val="FFFFFF"/>
                </a:highlight>
              </a:rPr>
              <a:t>4 </a:t>
            </a: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</a:rPr>
              <a:t>The University of Melbourne. </a:t>
            </a:r>
            <a:r>
              <a:rPr lang="en-GB" sz="900" baseline="30000">
                <a:solidFill>
                  <a:schemeClr val="dk1"/>
                </a:solidFill>
                <a:highlight>
                  <a:srgbClr val="FFFFFF"/>
                </a:highlight>
              </a:rPr>
              <a:t>5</a:t>
            </a: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</a:rPr>
              <a:t>Southern Cross University.  </a:t>
            </a:r>
            <a:r>
              <a:rPr lang="en-GB" sz="850" baseline="30000">
                <a:solidFill>
                  <a:schemeClr val="dk1"/>
                </a:solidFill>
                <a:highlight>
                  <a:srgbClr val="FFFFFF"/>
                </a:highlight>
              </a:rPr>
              <a:t>6</a:t>
            </a:r>
            <a:r>
              <a:rPr lang="en-GB" sz="850">
                <a:solidFill>
                  <a:schemeClr val="dk1"/>
                </a:solidFill>
                <a:highlight>
                  <a:schemeClr val="lt1"/>
                </a:highlight>
              </a:rPr>
              <a:t>ARC Centre of Excellence for 21st Century Weather</a:t>
            </a:r>
            <a:endParaRPr sz="1900" baseline="30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l="27055" r="39897" b="39180"/>
          <a:stretch/>
        </p:blipFill>
        <p:spPr>
          <a:xfrm>
            <a:off x="6059338" y="4441400"/>
            <a:ext cx="1059502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r="34823"/>
          <a:stretch/>
        </p:blipFill>
        <p:spPr>
          <a:xfrm>
            <a:off x="222475" y="3944150"/>
            <a:ext cx="1881648" cy="4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pic>
        <p:nvPicPr>
          <p:cNvPr id="59" name="Google Shape;59;p13" title="egu25-1363-q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4150" y="3627763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b="21067"/>
          <a:stretch/>
        </p:blipFill>
        <p:spPr>
          <a:xfrm>
            <a:off x="3676382" y="3944151"/>
            <a:ext cx="2045092" cy="11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8">
            <a:alphaModFix/>
          </a:blip>
          <a:srcRect r="31553" b="64302"/>
          <a:stretch/>
        </p:blipFill>
        <p:spPr>
          <a:xfrm>
            <a:off x="6177075" y="3869200"/>
            <a:ext cx="991225" cy="6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4">
            <a:alphaModFix/>
          </a:blip>
          <a:srcRect l="59625" b="39180"/>
          <a:stretch/>
        </p:blipFill>
        <p:spPr>
          <a:xfrm>
            <a:off x="5941876" y="4663225"/>
            <a:ext cx="129442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9">
            <a:alphaModFix/>
          </a:blip>
          <a:srcRect l="65667"/>
          <a:stretch/>
        </p:blipFill>
        <p:spPr>
          <a:xfrm>
            <a:off x="222476" y="4516350"/>
            <a:ext cx="991223" cy="4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0">
            <a:alphaModFix/>
          </a:blip>
          <a:srcRect l="25760" t="19322" r="27007" b="32612"/>
          <a:stretch/>
        </p:blipFill>
        <p:spPr>
          <a:xfrm>
            <a:off x="2392888" y="3895075"/>
            <a:ext cx="785033" cy="7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11">
            <a:alphaModFix/>
          </a:blip>
          <a:srcRect l="20480" t="42005" r="10748" b="44470"/>
          <a:stretch/>
        </p:blipFill>
        <p:spPr>
          <a:xfrm>
            <a:off x="1643044" y="4719835"/>
            <a:ext cx="2284738" cy="33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/>
          <p:nvPr/>
        </p:nvSpPr>
        <p:spPr>
          <a:xfrm>
            <a:off x="344250" y="2604700"/>
            <a:ext cx="8551200" cy="239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2"/>
          <p:cNvSpPr/>
          <p:nvPr/>
        </p:nvSpPr>
        <p:spPr>
          <a:xfrm>
            <a:off x="416750" y="185975"/>
            <a:ext cx="8430000" cy="2300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633200" y="600600"/>
            <a:ext cx="7966200" cy="17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>
                <a:solidFill>
                  <a:schemeClr val="dk1"/>
                </a:solidFill>
              </a:rPr>
              <a:t>For Great Barrier Reef coral bleaching events you need to disrupt the trade winds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>
                <a:solidFill>
                  <a:schemeClr val="dk1"/>
                </a:solidFill>
              </a:rPr>
              <a:t>This can be done by Rossby wave breaking in the right spot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>
                <a:solidFill>
                  <a:schemeClr val="dk1"/>
                </a:solidFill>
              </a:rPr>
              <a:t>Repeated breaking could disrupt the trades for longer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>
                <a:solidFill>
                  <a:schemeClr val="dk1"/>
                </a:solidFill>
              </a:rPr>
              <a:t>Once breaking stops trades able to re-establish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2138850" y="185975"/>
            <a:ext cx="52761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Conclusion</a:t>
            </a:r>
            <a:endParaRPr sz="2400" b="1" dirty="0">
              <a:solidFill>
                <a:schemeClr val="dk1"/>
              </a:solidFill>
            </a:endParaRPr>
          </a:p>
        </p:txBody>
      </p:sp>
      <p:pic>
        <p:nvPicPr>
          <p:cNvPr id="266" name="Google Shape;266;p22" title="DOY_anoms_sfc500_sst.jpg"/>
          <p:cNvPicPr preferRelativeResize="0"/>
          <p:nvPr/>
        </p:nvPicPr>
        <p:blipFill rotWithShape="1">
          <a:blip r:embed="rId3">
            <a:alphaModFix/>
          </a:blip>
          <a:srcRect l="52362" t="54613" b="26649"/>
          <a:stretch/>
        </p:blipFill>
        <p:spPr>
          <a:xfrm>
            <a:off x="2598025" y="2738025"/>
            <a:ext cx="4131400" cy="170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2" title="DOY_anoms_sfc500_sst.jpg"/>
          <p:cNvPicPr preferRelativeResize="0"/>
          <p:nvPr/>
        </p:nvPicPr>
        <p:blipFill rotWithShape="1">
          <a:blip r:embed="rId3">
            <a:alphaModFix/>
          </a:blip>
          <a:srcRect l="-3090" t="53455" r="93192" b="27807"/>
          <a:stretch/>
        </p:blipFill>
        <p:spPr>
          <a:xfrm>
            <a:off x="1785025" y="2659675"/>
            <a:ext cx="858435" cy="170142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2"/>
          <p:cNvSpPr txBox="1"/>
          <p:nvPr/>
        </p:nvSpPr>
        <p:spPr>
          <a:xfrm>
            <a:off x="2719700" y="2538900"/>
            <a:ext cx="45240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ERA5 DJFMA 500 hPa Anomalies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269" name="Google Shape;269;p22"/>
          <p:cNvSpPr txBox="1"/>
          <p:nvPr/>
        </p:nvSpPr>
        <p:spPr>
          <a:xfrm>
            <a:off x="406125" y="4276575"/>
            <a:ext cx="85152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Day of year anomalies for low wind speed (doldrum) events based on Davies Reef clustered soundings. ERA5 horizontal winds and geopotential heights. Greens indicate negative anomalies and purples positive anomalies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(Richards </a:t>
            </a:r>
            <a:r>
              <a:rPr lang="en-GB" sz="1200" i="1">
                <a:solidFill>
                  <a:schemeClr val="dk1"/>
                </a:solidFill>
              </a:rPr>
              <a:t>et al. 2025</a:t>
            </a:r>
            <a:r>
              <a:rPr lang="en-GB" sz="1200">
                <a:solidFill>
                  <a:schemeClr val="dk1"/>
                </a:solidFill>
              </a:rPr>
              <a:t> in preparation)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152400" y="-125"/>
            <a:ext cx="87963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152400" y="69250"/>
            <a:ext cx="8923500" cy="5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rPr lang="en-GB" sz="2400" b="1"/>
              <a:t>8 mass thermal coral bleaching events since 1998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346508" y="47497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825" y="613100"/>
            <a:ext cx="3746673" cy="259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4">
            <a:alphaModFix/>
          </a:blip>
          <a:srcRect r="24947"/>
          <a:stretch/>
        </p:blipFill>
        <p:spPr>
          <a:xfrm>
            <a:off x="152400" y="794825"/>
            <a:ext cx="3296901" cy="406322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299250" y="3011775"/>
            <a:ext cx="1117800" cy="1238400"/>
          </a:xfrm>
          <a:prstGeom prst="rect">
            <a:avLst/>
          </a:prstGeom>
          <a:solidFill>
            <a:srgbClr val="A8A4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331725" y="3382825"/>
            <a:ext cx="1168800" cy="742200"/>
          </a:xfrm>
          <a:prstGeom prst="rect">
            <a:avLst/>
          </a:prstGeom>
          <a:solidFill>
            <a:srgbClr val="A8A4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/>
          <p:nvPr/>
        </p:nvSpPr>
        <p:spPr>
          <a:xfrm rot="1468209">
            <a:off x="539591" y="3274044"/>
            <a:ext cx="1302933" cy="652063"/>
          </a:xfrm>
          <a:prstGeom prst="rect">
            <a:avLst/>
          </a:prstGeom>
          <a:solidFill>
            <a:srgbClr val="A8A4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1536275" y="567613"/>
            <a:ext cx="2055900" cy="1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1839050" y="1173850"/>
            <a:ext cx="2146800" cy="1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4"/>
          <p:cNvSpPr/>
          <p:nvPr/>
        </p:nvSpPr>
        <p:spPr>
          <a:xfrm rot="2358378">
            <a:off x="2471776" y="2587370"/>
            <a:ext cx="2146761" cy="12923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 rot="4194904">
            <a:off x="1728288" y="1838656"/>
            <a:ext cx="764386" cy="10688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0513" y="794838"/>
            <a:ext cx="2386425" cy="132907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/>
        </p:nvSpPr>
        <p:spPr>
          <a:xfrm>
            <a:off x="575675" y="3165450"/>
            <a:ext cx="960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2024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3264300" y="3617950"/>
            <a:ext cx="55494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980000"/>
                </a:solidFill>
              </a:rPr>
              <a:t>1998	    2006	           2016	  2020        2024</a:t>
            </a:r>
            <a:r>
              <a:rPr lang="en-GB" sz="1800" dirty="0">
                <a:solidFill>
                  <a:schemeClr val="dk2"/>
                </a:solidFill>
              </a:rPr>
              <a:t>	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143139" y="4793636"/>
            <a:ext cx="601726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Great Barrier Reef Marine Park Authority, Australian Institute of Marine Science, and CSIRO, Reef snapshot: Summer 2023-24, Great Barrier Reef Marine Park Authority, Townsville. </a:t>
            </a:r>
            <a:r>
              <a:rPr lang="en-GB" sz="800" dirty="0">
                <a:solidFill>
                  <a:schemeClr val="tx1"/>
                </a:solidFill>
              </a:rPr>
              <a:t>Available at </a:t>
            </a:r>
            <a:r>
              <a:rPr lang="en-AU" sz="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https://hdl.handle.net/11017/4043</a:t>
            </a:r>
            <a:endParaRPr sz="800" dirty="0">
              <a:solidFill>
                <a:schemeClr val="tx1"/>
              </a:solidFill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3580634" y="4032550"/>
            <a:ext cx="4952115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980000"/>
                </a:solidFill>
              </a:rPr>
              <a:t>   2002			2017	      2022</a:t>
            </a:r>
            <a:endParaRPr sz="1800" dirty="0">
              <a:solidFill>
                <a:srgbClr val="980000"/>
              </a:solidFill>
            </a:endParaRPr>
          </a:p>
        </p:txBody>
      </p:sp>
      <p:cxnSp>
        <p:nvCxnSpPr>
          <p:cNvPr id="87" name="Google Shape;87;p14"/>
          <p:cNvCxnSpPr/>
          <p:nvPr/>
        </p:nvCxnSpPr>
        <p:spPr>
          <a:xfrm>
            <a:off x="3592175" y="4032550"/>
            <a:ext cx="4968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4"/>
          <p:cNvCxnSpPr/>
          <p:nvPr/>
        </p:nvCxnSpPr>
        <p:spPr>
          <a:xfrm rot="10800000">
            <a:off x="3624575" y="3945275"/>
            <a:ext cx="0" cy="8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4"/>
          <p:cNvCxnSpPr/>
          <p:nvPr/>
        </p:nvCxnSpPr>
        <p:spPr>
          <a:xfrm rot="10800000">
            <a:off x="4082825" y="4032550"/>
            <a:ext cx="0" cy="8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 rot="10800000">
            <a:off x="4785050" y="3945250"/>
            <a:ext cx="0" cy="8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 rot="10800000">
            <a:off x="6160400" y="3945275"/>
            <a:ext cx="0" cy="8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4"/>
          <p:cNvCxnSpPr/>
          <p:nvPr/>
        </p:nvCxnSpPr>
        <p:spPr>
          <a:xfrm rot="10800000">
            <a:off x="6624900" y="4032550"/>
            <a:ext cx="0" cy="8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4"/>
          <p:cNvCxnSpPr/>
          <p:nvPr/>
        </p:nvCxnSpPr>
        <p:spPr>
          <a:xfrm rot="10800000">
            <a:off x="7407750" y="3945275"/>
            <a:ext cx="0" cy="8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4"/>
          <p:cNvCxnSpPr/>
          <p:nvPr/>
        </p:nvCxnSpPr>
        <p:spPr>
          <a:xfrm rot="10800000">
            <a:off x="7972125" y="4032550"/>
            <a:ext cx="0" cy="8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4"/>
          <p:cNvCxnSpPr/>
          <p:nvPr/>
        </p:nvCxnSpPr>
        <p:spPr>
          <a:xfrm rot="10800000">
            <a:off x="8461600" y="3945250"/>
            <a:ext cx="0" cy="87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4"/>
          <p:cNvSpPr txBox="1"/>
          <p:nvPr/>
        </p:nvSpPr>
        <p:spPr>
          <a:xfrm>
            <a:off x="7547400" y="700025"/>
            <a:ext cx="1266300" cy="9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C0000"/>
                </a:solidFill>
              </a:rPr>
              <a:t>Great Barrier </a:t>
            </a:r>
            <a:endParaRPr sz="18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C0000"/>
                </a:solidFill>
              </a:rPr>
              <a:t>Reef</a:t>
            </a:r>
            <a:endParaRPr sz="1800" b="1">
              <a:solidFill>
                <a:srgbClr val="CC0000"/>
              </a:solidFill>
            </a:endParaRPr>
          </a:p>
        </p:txBody>
      </p:sp>
      <p:cxnSp>
        <p:nvCxnSpPr>
          <p:cNvPr id="97" name="Google Shape;97;p14"/>
          <p:cNvCxnSpPr/>
          <p:nvPr/>
        </p:nvCxnSpPr>
        <p:spPr>
          <a:xfrm flipH="1">
            <a:off x="7116825" y="1169800"/>
            <a:ext cx="632100" cy="948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4436250" y="3399275"/>
            <a:ext cx="2312100" cy="1281600"/>
          </a:xfrm>
          <a:prstGeom prst="rect">
            <a:avLst/>
          </a:prstGeom>
          <a:gradFill>
            <a:gsLst>
              <a:gs pos="0">
                <a:srgbClr val="99D0F3"/>
              </a:gs>
              <a:gs pos="90000">
                <a:srgbClr val="225E95"/>
              </a:gs>
              <a:gs pos="100000">
                <a:srgbClr val="0B5394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4442571" y="900275"/>
            <a:ext cx="2253900" cy="2501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6700500" y="3364325"/>
            <a:ext cx="2275800" cy="1317600"/>
          </a:xfrm>
          <a:prstGeom prst="rect">
            <a:avLst/>
          </a:prstGeom>
          <a:gradFill>
            <a:gsLst>
              <a:gs pos="0">
                <a:srgbClr val="A4C2F4"/>
              </a:gs>
              <a:gs pos="66000">
                <a:srgbClr val="D0D4E1"/>
              </a:gs>
              <a:gs pos="100000">
                <a:srgbClr val="FCE5CD"/>
              </a:gs>
            </a:gsLst>
            <a:lin ang="1619866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322125" y="883950"/>
            <a:ext cx="3744900" cy="1634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1B3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06" name="Google Shape;106;p15"/>
          <p:cNvSpPr/>
          <p:nvPr/>
        </p:nvSpPr>
        <p:spPr>
          <a:xfrm rot="-10507755">
            <a:off x="349006" y="2690630"/>
            <a:ext cx="1535256" cy="946805"/>
          </a:xfrm>
          <a:prstGeom prst="cloud">
            <a:avLst/>
          </a:prstGeom>
          <a:solidFill>
            <a:srgbClr val="F2CCC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200" i="0" u="none" strike="noStrike" cap="none">
                <a:solidFill>
                  <a:schemeClr val="lt1"/>
                </a:solidFill>
              </a:rPr>
              <a:t>w</a:t>
            </a:r>
            <a:endParaRPr sz="105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0" y="234300"/>
            <a:ext cx="9144000" cy="47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</a:rPr>
              <a:t>How does the weather influence </a:t>
            </a:r>
            <a:r>
              <a:rPr lang="en-GB" sz="2500" b="1">
                <a:solidFill>
                  <a:schemeClr val="dk1"/>
                </a:solidFill>
              </a:rPr>
              <a:t>ocean </a:t>
            </a:r>
            <a:r>
              <a:rPr lang="en-GB" sz="2500" b="1" i="0" u="none" strike="noStrike" cap="none">
                <a:solidFill>
                  <a:schemeClr val="dk1"/>
                </a:solidFill>
              </a:rPr>
              <a:t>temperatures?</a:t>
            </a:r>
            <a:endParaRPr sz="25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2580113" y="4747325"/>
            <a:ext cx="620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700" i="0" u="none" strike="noStrike" cap="none">
                <a:solidFill>
                  <a:schemeClr val="dk1"/>
                </a:solidFill>
              </a:rPr>
              <a:t>Adapted from </a:t>
            </a:r>
            <a:r>
              <a:rPr lang="en-GB" sz="700">
                <a:solidFill>
                  <a:schemeClr val="dk1"/>
                </a:solidFill>
              </a:rPr>
              <a:t>Fordyce, A. J., Ainsworth, T. D., Heron, S. F., &amp; Leggat, W. (2019). Marine Heatwave Hotspots in Coral Reef Environments: Physical Drivers, Ecophysiological Outcomes, and Impact Upon Structural Complexity. Frontiers in Marine Science, 6. doi:10.3389/fmars.2019.00498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584796" y="2985827"/>
            <a:ext cx="1048200" cy="441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</a:rPr>
              <a:t>Cloud </a:t>
            </a:r>
            <a:endParaRPr sz="1600"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</a:rPr>
              <a:t>Cover</a:t>
            </a:r>
            <a:endParaRPr sz="16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303225" y="3700900"/>
            <a:ext cx="1610100" cy="132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</a:rPr>
              <a:t>Wind Speed &amp; Direction</a:t>
            </a:r>
            <a:endParaRPr sz="1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2043600" y="2851738"/>
            <a:ext cx="2003700" cy="624600"/>
          </a:xfrm>
          <a:prstGeom prst="roundRect">
            <a:avLst>
              <a:gd name="adj" fmla="val 16667"/>
            </a:avLst>
          </a:prstGeom>
          <a:solidFill>
            <a:srgbClr val="F2CCCC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i="0" u="none" strike="noStrike" cap="none">
                <a:solidFill>
                  <a:schemeClr val="dk1"/>
                </a:solidFill>
              </a:rPr>
              <a:t>Short-wave flux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>
                <a:solidFill>
                  <a:schemeClr val="dk1"/>
                </a:solidFill>
              </a:rPr>
              <a:t>UV exposure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2016750" y="4054900"/>
            <a:ext cx="2067300" cy="6129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>
                <a:solidFill>
                  <a:schemeClr val="lt1"/>
                </a:solidFill>
              </a:rPr>
              <a:t>Latent heat flux</a:t>
            </a:r>
            <a:endParaRPr sz="1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i="0" u="none" strike="noStrike" cap="none">
                <a:solidFill>
                  <a:schemeClr val="lt1"/>
                </a:solidFill>
              </a:rPr>
              <a:t>Surface </a:t>
            </a:r>
            <a:r>
              <a:rPr lang="en-GB" sz="1600">
                <a:solidFill>
                  <a:schemeClr val="lt1"/>
                </a:solidFill>
              </a:rPr>
              <a:t>h</a:t>
            </a:r>
            <a:r>
              <a:rPr lang="en-GB" sz="1600" i="0" u="none" strike="noStrike" cap="none">
                <a:solidFill>
                  <a:schemeClr val="lt1"/>
                </a:solidFill>
              </a:rPr>
              <a:t>umidity</a:t>
            </a:r>
            <a:endParaRPr sz="1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95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18558" y="4704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322125" y="981125"/>
            <a:ext cx="37449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i="0" u="none" strike="noStrike" cap="none">
                <a:solidFill>
                  <a:srgbClr val="000000"/>
                </a:solidFill>
              </a:rPr>
              <a:t>Surface Energy Budget (Q</a:t>
            </a:r>
            <a:r>
              <a:rPr lang="en-GB" sz="1700" b="1" i="0" u="none" strike="noStrike" cap="none" baseline="30000">
                <a:solidFill>
                  <a:srgbClr val="000000"/>
                </a:solidFill>
              </a:rPr>
              <a:t>*</a:t>
            </a:r>
            <a:r>
              <a:rPr lang="en-GB" sz="1700" b="1" i="0" u="none" strike="noStrike" cap="none">
                <a:solidFill>
                  <a:srgbClr val="000000"/>
                </a:solidFill>
              </a:rPr>
              <a:t>) </a:t>
            </a:r>
            <a:r>
              <a:rPr lang="en-GB" sz="1700" i="0" u="none" strike="noStrike" cap="none">
                <a:solidFill>
                  <a:srgbClr val="000000"/>
                </a:solidFill>
              </a:rPr>
              <a:t>=</a:t>
            </a:r>
            <a:endParaRPr sz="13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i="0" u="none" strike="noStrike" cap="none">
                <a:solidFill>
                  <a:srgbClr val="A64D79"/>
                </a:solidFill>
              </a:rPr>
              <a:t>  Short-Wave (Q</a:t>
            </a:r>
            <a:r>
              <a:rPr lang="en-GB" sz="1700" i="0" u="none" strike="noStrike" cap="none" baseline="-25000">
                <a:solidFill>
                  <a:srgbClr val="A64D79"/>
                </a:solidFill>
              </a:rPr>
              <a:t>SW</a:t>
            </a:r>
            <a:r>
              <a:rPr lang="en-GB" sz="1700" i="0" u="none" strike="noStrike" cap="none">
                <a:solidFill>
                  <a:srgbClr val="A64D79"/>
                </a:solidFill>
              </a:rPr>
              <a:t>) </a:t>
            </a:r>
            <a:endParaRPr sz="1700" i="0" u="none" strike="noStrike" cap="none">
              <a:solidFill>
                <a:srgbClr val="A64D7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i="0" u="none" strike="noStrike" cap="none">
                <a:solidFill>
                  <a:srgbClr val="38761D"/>
                </a:solidFill>
              </a:rPr>
              <a:t>+ Long-Wave </a:t>
            </a:r>
            <a:r>
              <a:rPr lang="en-GB" sz="1700">
                <a:solidFill>
                  <a:srgbClr val="38761D"/>
                </a:solidFill>
              </a:rPr>
              <a:t>(Q</a:t>
            </a:r>
            <a:r>
              <a:rPr lang="en-GB" sz="1700" baseline="-25000">
                <a:solidFill>
                  <a:srgbClr val="38761D"/>
                </a:solidFill>
              </a:rPr>
              <a:t>LW</a:t>
            </a:r>
            <a:r>
              <a:rPr lang="en-GB" sz="1700">
                <a:solidFill>
                  <a:srgbClr val="38761D"/>
                </a:solidFill>
              </a:rPr>
              <a:t>)</a:t>
            </a:r>
            <a:r>
              <a:rPr lang="en-GB" sz="1700" i="0" u="none" strike="noStrike" cap="none">
                <a:solidFill>
                  <a:srgbClr val="674EA7"/>
                </a:solidFill>
              </a:rPr>
              <a:t> </a:t>
            </a:r>
            <a:endParaRPr sz="1300">
              <a:solidFill>
                <a:srgbClr val="674EA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i="0" u="none" strike="noStrike" cap="none">
                <a:solidFill>
                  <a:srgbClr val="3D85C6"/>
                </a:solidFill>
              </a:rPr>
              <a:t>+ Latent Heat </a:t>
            </a:r>
            <a:r>
              <a:rPr lang="en-GB" sz="1700">
                <a:solidFill>
                  <a:srgbClr val="3D85C6"/>
                </a:solidFill>
              </a:rPr>
              <a:t>(Q</a:t>
            </a:r>
            <a:r>
              <a:rPr lang="en-GB" sz="1700" baseline="-25000">
                <a:solidFill>
                  <a:srgbClr val="3D85C6"/>
                </a:solidFill>
              </a:rPr>
              <a:t>E</a:t>
            </a:r>
            <a:r>
              <a:rPr lang="en-GB" sz="1700">
                <a:solidFill>
                  <a:srgbClr val="3D85C6"/>
                </a:solidFill>
              </a:rPr>
              <a:t>)</a:t>
            </a:r>
            <a:r>
              <a:rPr lang="en-GB" sz="1700" i="0" u="none" strike="noStrike" cap="none">
                <a:solidFill>
                  <a:srgbClr val="3D85C6"/>
                </a:solidFill>
              </a:rPr>
              <a:t> </a:t>
            </a:r>
            <a:endParaRPr sz="1700" i="0" u="none" strike="noStrike" cap="none">
              <a:solidFill>
                <a:srgbClr val="3D85C6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i="0" u="none" strike="noStrike" cap="none">
                <a:solidFill>
                  <a:srgbClr val="734E22"/>
                </a:solidFill>
              </a:rPr>
              <a:t>+ Sensible Heat</a:t>
            </a:r>
            <a:r>
              <a:rPr lang="en-GB" sz="1700">
                <a:solidFill>
                  <a:srgbClr val="734E22"/>
                </a:solidFill>
              </a:rPr>
              <a:t> (Q</a:t>
            </a:r>
            <a:r>
              <a:rPr lang="en-GB" sz="1700" baseline="-25000">
                <a:solidFill>
                  <a:srgbClr val="734E22"/>
                </a:solidFill>
              </a:rPr>
              <a:t>H</a:t>
            </a:r>
            <a:r>
              <a:rPr lang="en-GB" sz="1700">
                <a:solidFill>
                  <a:srgbClr val="734E22"/>
                </a:solidFill>
              </a:rPr>
              <a:t>)</a:t>
            </a:r>
            <a:r>
              <a:rPr lang="en-GB" sz="1700" i="0" u="none" strike="noStrike" cap="none">
                <a:solidFill>
                  <a:srgbClr val="734E22"/>
                </a:solidFill>
              </a:rPr>
              <a:t> </a:t>
            </a:r>
            <a:endParaRPr sz="1300">
              <a:solidFill>
                <a:srgbClr val="734E22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5818E"/>
              </a:solidFill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6700500" y="891825"/>
            <a:ext cx="2275800" cy="2501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8107499" y="2429834"/>
            <a:ext cx="512676" cy="345924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7202957" y="2042799"/>
            <a:ext cx="512676" cy="345924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5648758" y="2220999"/>
            <a:ext cx="1004400" cy="525420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8009" y="3825205"/>
            <a:ext cx="512721" cy="5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3806" y="4115884"/>
            <a:ext cx="512721" cy="5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1363" y="4081001"/>
            <a:ext cx="512721" cy="5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0767" y="3825213"/>
            <a:ext cx="512721" cy="5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5970" y="4097434"/>
            <a:ext cx="512721" cy="5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0461" y="3899114"/>
            <a:ext cx="512721" cy="5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968" y="3782515"/>
            <a:ext cx="512721" cy="5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8637" y="4124334"/>
            <a:ext cx="512721" cy="5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 rotWithShape="1">
          <a:blip r:embed="rId6">
            <a:alphaModFix/>
          </a:blip>
          <a:srcRect l="36888" t="33541"/>
          <a:stretch/>
        </p:blipFill>
        <p:spPr>
          <a:xfrm>
            <a:off x="6700500" y="891825"/>
            <a:ext cx="606425" cy="64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6">
            <a:alphaModFix/>
          </a:blip>
          <a:srcRect l="36888" t="33541"/>
          <a:stretch/>
        </p:blipFill>
        <p:spPr>
          <a:xfrm>
            <a:off x="4442571" y="900275"/>
            <a:ext cx="580445" cy="6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7545" y="2819615"/>
            <a:ext cx="755087" cy="34591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/>
          <p:cNvSpPr/>
          <p:nvPr/>
        </p:nvSpPr>
        <p:spPr>
          <a:xfrm rot="5400000">
            <a:off x="6727763" y="3741775"/>
            <a:ext cx="9810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4D7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5"/>
          <p:cNvSpPr/>
          <p:nvPr/>
        </p:nvSpPr>
        <p:spPr>
          <a:xfrm rot="-5400000">
            <a:off x="7647613" y="3166950"/>
            <a:ext cx="1602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-5400000">
            <a:off x="7331100" y="3183744"/>
            <a:ext cx="1458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-5400000">
            <a:off x="8008550" y="3193760"/>
            <a:ext cx="858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34E2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-5400000">
            <a:off x="5134513" y="3182900"/>
            <a:ext cx="1752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-5400000">
            <a:off x="4780275" y="3038563"/>
            <a:ext cx="4530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 rot="-5400000">
            <a:off x="5484150" y="3192201"/>
            <a:ext cx="1272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34E2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/>
          <p:nvPr/>
        </p:nvSpPr>
        <p:spPr>
          <a:xfrm>
            <a:off x="6936888" y="4220225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-25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SW</a:t>
            </a:r>
            <a:endParaRPr sz="1500" b="1" baseline="-25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4492850" y="3755175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-25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SW</a:t>
            </a:r>
            <a:endParaRPr sz="1500" b="1" baseline="-25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39" name="Google Shape;139;p15"/>
          <p:cNvSpPr/>
          <p:nvPr/>
        </p:nvSpPr>
        <p:spPr>
          <a:xfrm rot="5400000">
            <a:off x="6561388" y="3598675"/>
            <a:ext cx="6948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6709063" y="4006875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30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*</a:t>
            </a:r>
            <a:endParaRPr sz="1500" b="1" baseline="30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7156138" y="2857025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-25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E</a:t>
            </a:r>
            <a:endParaRPr sz="1500" b="1" baseline="-25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7471363" y="2817438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-25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LW</a:t>
            </a:r>
            <a:endParaRPr sz="1500" b="1" baseline="-25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7912238" y="2943088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-25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H</a:t>
            </a:r>
            <a:endParaRPr sz="1500" b="1" baseline="-25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4" name="Google Shape;144;p15"/>
          <p:cNvSpPr/>
          <p:nvPr/>
        </p:nvSpPr>
        <p:spPr>
          <a:xfrm rot="5400000" flipH="1">
            <a:off x="4569325" y="3240275"/>
            <a:ext cx="303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4393388" y="2985813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30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*</a:t>
            </a:r>
            <a:endParaRPr sz="1500" b="1" baseline="30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4790650" y="2595750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-25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E</a:t>
            </a:r>
            <a:endParaRPr sz="1500" b="1" baseline="-25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5043363" y="2900100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-25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LW</a:t>
            </a:r>
            <a:endParaRPr sz="1500" b="1" baseline="-25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5433063" y="2956825"/>
            <a:ext cx="6063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Q</a:t>
            </a:r>
            <a:r>
              <a:rPr lang="en-GB" sz="1500" b="1" baseline="-25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H</a:t>
            </a:r>
            <a:endParaRPr sz="1500" b="1" baseline="-25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7310950" y="843350"/>
            <a:ext cx="1532400" cy="6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00000"/>
                </a:solidFill>
              </a:rPr>
              <a:t>Bleaching conditions</a:t>
            </a:r>
            <a:endParaRPr sz="1800" b="1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00000"/>
                </a:solidFill>
              </a:rPr>
              <a:t>(No trades) </a:t>
            </a:r>
            <a:endParaRPr sz="1800" b="1">
              <a:solidFill>
                <a:srgbClr val="C00000"/>
              </a:solidFill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5031125" y="843350"/>
            <a:ext cx="167095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>
                <a:solidFill>
                  <a:srgbClr val="073763"/>
                </a:solidFill>
              </a:rPr>
              <a:t>Normal conditions (Trade winds)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51" name="Google Shape;151;p15"/>
          <p:cNvSpPr/>
          <p:nvPr/>
        </p:nvSpPr>
        <p:spPr>
          <a:xfrm>
            <a:off x="4468650" y="1599839"/>
            <a:ext cx="654696" cy="525420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/>
          <p:nvPr/>
        </p:nvSpPr>
        <p:spPr>
          <a:xfrm>
            <a:off x="4602375" y="1801124"/>
            <a:ext cx="1562760" cy="554364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5500" y="2212024"/>
            <a:ext cx="1035899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5"/>
          <p:cNvSpPr/>
          <p:nvPr/>
        </p:nvSpPr>
        <p:spPr>
          <a:xfrm rot="5400000">
            <a:off x="4526675" y="3547688"/>
            <a:ext cx="554400" cy="27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4D7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50325" y="3056893"/>
            <a:ext cx="1048200" cy="104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0563" y="3075495"/>
            <a:ext cx="836350" cy="836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658400" y="244550"/>
            <a:ext cx="8026800" cy="2684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>
                <a:solidFill>
                  <a:schemeClr val="dk1"/>
                </a:solidFill>
              </a:rPr>
              <a:t>We understand what weather conditions cause ocean temperatures to rise during bleaching events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 b="1">
                <a:solidFill>
                  <a:schemeClr val="dk1"/>
                </a:solidFill>
              </a:rPr>
              <a:t>Why do these conditions form? </a:t>
            </a:r>
            <a:endParaRPr sz="25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 b="1">
                <a:solidFill>
                  <a:schemeClr val="dk1"/>
                </a:solidFill>
              </a:rPr>
              <a:t>What breaks down the trade winds?</a:t>
            </a:r>
            <a:endParaRPr sz="2500" b="1">
              <a:solidFill>
                <a:schemeClr val="dk1"/>
              </a:solidFill>
            </a:endParaRPr>
          </a:p>
        </p:txBody>
      </p:sp>
      <p:pic>
        <p:nvPicPr>
          <p:cNvPr id="162" name="Google Shape;1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450" y="2571750"/>
            <a:ext cx="3746673" cy="25995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3" name="Google Shape;163;p16"/>
          <p:cNvSpPr/>
          <p:nvPr/>
        </p:nvSpPr>
        <p:spPr>
          <a:xfrm>
            <a:off x="5638413" y="3324448"/>
            <a:ext cx="800105" cy="850990"/>
          </a:xfrm>
          <a:custGeom>
            <a:avLst/>
            <a:gdLst/>
            <a:ahLst/>
            <a:cxnLst/>
            <a:rect l="l" t="t" r="r" b="b"/>
            <a:pathLst>
              <a:path w="11794" h="14415" extrusionOk="0">
                <a:moveTo>
                  <a:pt x="11794" y="14415"/>
                </a:moveTo>
                <a:cubicBezTo>
                  <a:pt x="11445" y="13454"/>
                  <a:pt x="10833" y="10484"/>
                  <a:pt x="9697" y="8649"/>
                </a:cubicBezTo>
                <a:cubicBezTo>
                  <a:pt x="8561" y="6814"/>
                  <a:pt x="6595" y="4849"/>
                  <a:pt x="4979" y="3407"/>
                </a:cubicBezTo>
                <a:cubicBezTo>
                  <a:pt x="3363" y="1966"/>
                  <a:pt x="830" y="568"/>
                  <a:pt x="0" y="0"/>
                </a:cubicBezTo>
              </a:path>
            </a:pathLst>
          </a:cu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pic>
        <p:nvPicPr>
          <p:cNvPr id="164" name="Google Shape;16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275" y="2739175"/>
            <a:ext cx="750375" cy="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/>
          <p:nvPr/>
        </p:nvSpPr>
        <p:spPr>
          <a:xfrm>
            <a:off x="5342200" y="2797050"/>
            <a:ext cx="1166545" cy="1187940"/>
          </a:xfrm>
          <a:custGeom>
            <a:avLst/>
            <a:gdLst/>
            <a:ahLst/>
            <a:cxnLst/>
            <a:rect l="l" t="t" r="r" b="b"/>
            <a:pathLst>
              <a:path w="11794" h="14415" extrusionOk="0">
                <a:moveTo>
                  <a:pt x="11794" y="14415"/>
                </a:moveTo>
                <a:cubicBezTo>
                  <a:pt x="11445" y="13454"/>
                  <a:pt x="10833" y="10484"/>
                  <a:pt x="9697" y="8649"/>
                </a:cubicBezTo>
                <a:cubicBezTo>
                  <a:pt x="8561" y="6814"/>
                  <a:pt x="6595" y="4849"/>
                  <a:pt x="4979" y="3407"/>
                </a:cubicBezTo>
                <a:cubicBezTo>
                  <a:pt x="3363" y="1966"/>
                  <a:pt x="830" y="568"/>
                  <a:pt x="0" y="0"/>
                </a:cubicBezTo>
              </a:path>
            </a:pathLst>
          </a:cu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166" name="Google Shape;166;p16"/>
          <p:cNvSpPr/>
          <p:nvPr/>
        </p:nvSpPr>
        <p:spPr>
          <a:xfrm>
            <a:off x="6016450" y="2929250"/>
            <a:ext cx="556529" cy="798915"/>
          </a:xfrm>
          <a:custGeom>
            <a:avLst/>
            <a:gdLst/>
            <a:ahLst/>
            <a:cxnLst/>
            <a:rect l="l" t="t" r="r" b="b"/>
            <a:pathLst>
              <a:path w="11794" h="14415" extrusionOk="0">
                <a:moveTo>
                  <a:pt x="11794" y="14415"/>
                </a:moveTo>
                <a:cubicBezTo>
                  <a:pt x="11445" y="13454"/>
                  <a:pt x="10833" y="10484"/>
                  <a:pt x="9697" y="8649"/>
                </a:cubicBezTo>
                <a:cubicBezTo>
                  <a:pt x="8561" y="6814"/>
                  <a:pt x="6595" y="4849"/>
                  <a:pt x="4979" y="3407"/>
                </a:cubicBezTo>
                <a:cubicBezTo>
                  <a:pt x="3363" y="1966"/>
                  <a:pt x="830" y="568"/>
                  <a:pt x="0" y="0"/>
                </a:cubicBezTo>
              </a:path>
            </a:pathLst>
          </a:cu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167" name="Google Shape;167;p16"/>
          <p:cNvSpPr txBox="1"/>
          <p:nvPr/>
        </p:nvSpPr>
        <p:spPr>
          <a:xfrm>
            <a:off x="6572975" y="3206775"/>
            <a:ext cx="1905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south-easterly trade winds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68" name="Google Shape;16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4175" y="4434500"/>
            <a:ext cx="1099775" cy="2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825" y="4263250"/>
            <a:ext cx="512350" cy="3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0125" y="4493432"/>
            <a:ext cx="556525" cy="35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/>
          <p:nvPr/>
        </p:nvSpPr>
        <p:spPr>
          <a:xfrm>
            <a:off x="387075" y="0"/>
            <a:ext cx="8412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177" name="Google Shape;1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25" y="792179"/>
            <a:ext cx="8170726" cy="395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650" y="107025"/>
            <a:ext cx="1450474" cy="145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7"/>
          <p:cNvSpPr/>
          <p:nvPr/>
        </p:nvSpPr>
        <p:spPr>
          <a:xfrm>
            <a:off x="5629475" y="2882975"/>
            <a:ext cx="1597800" cy="5352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"/>
          <p:cNvSpPr/>
          <p:nvPr/>
        </p:nvSpPr>
        <p:spPr>
          <a:xfrm>
            <a:off x="2302775" y="2882975"/>
            <a:ext cx="3326700" cy="5352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7"/>
          <p:cNvSpPr txBox="1"/>
          <p:nvPr/>
        </p:nvSpPr>
        <p:spPr>
          <a:xfrm>
            <a:off x="1082700" y="4663225"/>
            <a:ext cx="74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Richards, L. S., Siems, S. T., Huang, Y., Zhao, W., Harrison, D. P., Manton, M. J., &amp; Reeder, M. J. (2024). The meteorological drivers of mass coral bleaching on the central Great Barrier Reef during the 2022 La Nina. Sci Rep, 14(1), 23867. doi:10.1038/s41598-024-74181-2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82" name="Google Shape;182;p17"/>
          <p:cNvSpPr txBox="1"/>
          <p:nvPr/>
        </p:nvSpPr>
        <p:spPr>
          <a:xfrm>
            <a:off x="1082700" y="185700"/>
            <a:ext cx="58113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</a:rPr>
              <a:t>2022 bleaching event case study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183" name="Google Shape;183;p17"/>
          <p:cNvSpPr txBox="1"/>
          <p:nvPr/>
        </p:nvSpPr>
        <p:spPr>
          <a:xfrm>
            <a:off x="2570325" y="3310750"/>
            <a:ext cx="15978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00000"/>
                </a:solidFill>
              </a:rPr>
              <a:t>Trade wind </a:t>
            </a:r>
            <a:endParaRPr sz="1800" b="1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00000"/>
                </a:solidFill>
              </a:rPr>
              <a:t>breakdown</a:t>
            </a:r>
            <a:endParaRPr sz="1800" b="1">
              <a:solidFill>
                <a:srgbClr val="C00000"/>
              </a:solidFill>
            </a:endParaRPr>
          </a:p>
        </p:txBody>
      </p:sp>
      <p:cxnSp>
        <p:nvCxnSpPr>
          <p:cNvPr id="184" name="Google Shape;184;p17"/>
          <p:cNvCxnSpPr/>
          <p:nvPr/>
        </p:nvCxnSpPr>
        <p:spPr>
          <a:xfrm rot="10800000">
            <a:off x="2291975" y="988525"/>
            <a:ext cx="10800" cy="356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7"/>
          <p:cNvCxnSpPr/>
          <p:nvPr/>
        </p:nvCxnSpPr>
        <p:spPr>
          <a:xfrm rot="10800000">
            <a:off x="5580250" y="910225"/>
            <a:ext cx="8100" cy="367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" name="Google Shape;186;p17"/>
          <p:cNvSpPr txBox="1"/>
          <p:nvPr/>
        </p:nvSpPr>
        <p:spPr>
          <a:xfrm>
            <a:off x="5826375" y="3399700"/>
            <a:ext cx="15978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1155CC"/>
                </a:solidFill>
              </a:rPr>
              <a:t>Trade wind </a:t>
            </a:r>
            <a:endParaRPr sz="1800" b="1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1155CC"/>
                </a:solidFill>
              </a:rPr>
              <a:t>return</a:t>
            </a:r>
            <a:endParaRPr sz="1800" b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>
            <a:off x="315375" y="781650"/>
            <a:ext cx="8483700" cy="427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ldNum" idx="12"/>
          </p:nvPr>
        </p:nvSpPr>
        <p:spPr>
          <a:xfrm>
            <a:off x="8542308" y="46663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title"/>
          </p:nvPr>
        </p:nvSpPr>
        <p:spPr>
          <a:xfrm>
            <a:off x="8025" y="136000"/>
            <a:ext cx="9144000" cy="51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40" b="1"/>
              <a:t>Trade Wind Breakdown - </a:t>
            </a:r>
            <a:r>
              <a:rPr lang="en-GB" sz="2440" b="1">
                <a:solidFill>
                  <a:srgbClr val="C00000"/>
                </a:solidFill>
              </a:rPr>
              <a:t>repeated RWB</a:t>
            </a:r>
            <a:endParaRPr sz="2440" b="1">
              <a:solidFill>
                <a:srgbClr val="C00000"/>
              </a:solidFill>
            </a:endParaRPr>
          </a:p>
        </p:txBody>
      </p:sp>
      <p:pic>
        <p:nvPicPr>
          <p:cNvPr id="194" name="Google Shape;1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54" y="781650"/>
            <a:ext cx="8435971" cy="21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 rotWithShape="1">
          <a:blip r:embed="rId4">
            <a:alphaModFix/>
          </a:blip>
          <a:srcRect l="13115" t="79714" r="63688" b="11188"/>
          <a:stretch/>
        </p:blipFill>
        <p:spPr>
          <a:xfrm>
            <a:off x="415950" y="848375"/>
            <a:ext cx="786350" cy="213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18"/>
          <p:cNvGrpSpPr/>
          <p:nvPr/>
        </p:nvGrpSpPr>
        <p:grpSpPr>
          <a:xfrm>
            <a:off x="415938" y="2814950"/>
            <a:ext cx="7616625" cy="2135400"/>
            <a:chOff x="415950" y="2898800"/>
            <a:chExt cx="7616625" cy="2135400"/>
          </a:xfrm>
        </p:grpSpPr>
        <p:sp>
          <p:nvSpPr>
            <p:cNvPr id="197" name="Google Shape;197;p18"/>
            <p:cNvSpPr/>
            <p:nvPr/>
          </p:nvSpPr>
          <p:spPr>
            <a:xfrm>
              <a:off x="448875" y="2898800"/>
              <a:ext cx="7583700" cy="2135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8" name="Google Shape;198;p18"/>
            <p:cNvPicPr preferRelativeResize="0"/>
            <p:nvPr/>
          </p:nvPicPr>
          <p:blipFill rotWithShape="1">
            <a:blip r:embed="rId5">
              <a:alphaModFix/>
            </a:blip>
            <a:srcRect t="44243" b="14846"/>
            <a:stretch/>
          </p:blipFill>
          <p:spPr>
            <a:xfrm>
              <a:off x="415950" y="3050238"/>
              <a:ext cx="7583750" cy="177285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99" name="Google Shape;199;p18"/>
          <p:cNvSpPr txBox="1"/>
          <p:nvPr/>
        </p:nvSpPr>
        <p:spPr>
          <a:xfrm>
            <a:off x="2860788" y="2622175"/>
            <a:ext cx="1719900" cy="71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Rossby wave breaking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200" name="Google Shape;200;p18"/>
          <p:cNvCxnSpPr>
            <a:stCxn id="199" idx="2"/>
          </p:cNvCxnSpPr>
          <p:nvPr/>
        </p:nvCxnSpPr>
        <p:spPr>
          <a:xfrm flipH="1">
            <a:off x="2704938" y="3341875"/>
            <a:ext cx="1015800" cy="343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18"/>
          <p:cNvCxnSpPr/>
          <p:nvPr/>
        </p:nvCxnSpPr>
        <p:spPr>
          <a:xfrm>
            <a:off x="3739788" y="3341875"/>
            <a:ext cx="285600" cy="679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2" name="Google Shape;202;p18"/>
          <p:cNvSpPr txBox="1"/>
          <p:nvPr/>
        </p:nvSpPr>
        <p:spPr>
          <a:xfrm>
            <a:off x="6989375" y="4135175"/>
            <a:ext cx="1719900" cy="44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Cut-off low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645925" y="4705800"/>
            <a:ext cx="81264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ERA5 u and v winds (Richards </a:t>
            </a:r>
            <a:r>
              <a:rPr lang="en-GB" sz="1800" i="1">
                <a:solidFill>
                  <a:schemeClr val="dk1"/>
                </a:solidFill>
              </a:rPr>
              <a:t>et al.</a:t>
            </a:r>
            <a:r>
              <a:rPr lang="en-GB" sz="1800">
                <a:solidFill>
                  <a:schemeClr val="dk1"/>
                </a:solidFill>
              </a:rPr>
              <a:t> 2024)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 rot="10800000">
            <a:off x="7219000" y="3818975"/>
            <a:ext cx="591600" cy="316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/>
          <p:nvPr/>
        </p:nvSpPr>
        <p:spPr>
          <a:xfrm>
            <a:off x="315375" y="781650"/>
            <a:ext cx="8483700" cy="427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sldNum" idx="12"/>
          </p:nvPr>
        </p:nvSpPr>
        <p:spPr>
          <a:xfrm>
            <a:off x="8542308" y="46663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title"/>
          </p:nvPr>
        </p:nvSpPr>
        <p:spPr>
          <a:xfrm>
            <a:off x="8025" y="136000"/>
            <a:ext cx="9144000" cy="51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40" b="1"/>
              <a:t>Trade Wind Breakdown - </a:t>
            </a:r>
            <a:r>
              <a:rPr lang="en-GB" sz="2440" b="1">
                <a:solidFill>
                  <a:srgbClr val="C00000"/>
                </a:solidFill>
              </a:rPr>
              <a:t>repeated RWB</a:t>
            </a:r>
            <a:endParaRPr sz="2440" b="1">
              <a:solidFill>
                <a:srgbClr val="C00000"/>
              </a:solidFill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54" y="781650"/>
            <a:ext cx="8435971" cy="21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 rotWithShape="1">
          <a:blip r:embed="rId4">
            <a:alphaModFix/>
          </a:blip>
          <a:srcRect l="13115" t="79714" r="63688" b="11188"/>
          <a:stretch/>
        </p:blipFill>
        <p:spPr>
          <a:xfrm>
            <a:off x="415950" y="848375"/>
            <a:ext cx="786350" cy="213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9"/>
          <p:cNvGrpSpPr/>
          <p:nvPr/>
        </p:nvGrpSpPr>
        <p:grpSpPr>
          <a:xfrm>
            <a:off x="415938" y="2814950"/>
            <a:ext cx="7616625" cy="2135400"/>
            <a:chOff x="415950" y="2898800"/>
            <a:chExt cx="7616625" cy="2135400"/>
          </a:xfrm>
        </p:grpSpPr>
        <p:sp>
          <p:nvSpPr>
            <p:cNvPr id="215" name="Google Shape;215;p19"/>
            <p:cNvSpPr/>
            <p:nvPr/>
          </p:nvSpPr>
          <p:spPr>
            <a:xfrm>
              <a:off x="448875" y="2898800"/>
              <a:ext cx="7583700" cy="2135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6" name="Google Shape;216;p19"/>
            <p:cNvPicPr preferRelativeResize="0"/>
            <p:nvPr/>
          </p:nvPicPr>
          <p:blipFill rotWithShape="1">
            <a:blip r:embed="rId5">
              <a:alphaModFix/>
            </a:blip>
            <a:srcRect t="44243" b="14846"/>
            <a:stretch/>
          </p:blipFill>
          <p:spPr>
            <a:xfrm>
              <a:off x="415950" y="3050238"/>
              <a:ext cx="7583750" cy="177285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17" name="Google Shape;217;p19"/>
          <p:cNvSpPr txBox="1"/>
          <p:nvPr/>
        </p:nvSpPr>
        <p:spPr>
          <a:xfrm>
            <a:off x="2860788" y="2622175"/>
            <a:ext cx="1719900" cy="71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Rossby wave breaking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218" name="Google Shape;218;p19"/>
          <p:cNvCxnSpPr>
            <a:stCxn id="217" idx="2"/>
          </p:cNvCxnSpPr>
          <p:nvPr/>
        </p:nvCxnSpPr>
        <p:spPr>
          <a:xfrm flipH="1">
            <a:off x="2704938" y="3341875"/>
            <a:ext cx="1015800" cy="343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9" name="Google Shape;219;p19"/>
          <p:cNvCxnSpPr/>
          <p:nvPr/>
        </p:nvCxnSpPr>
        <p:spPr>
          <a:xfrm>
            <a:off x="3739788" y="3341875"/>
            <a:ext cx="285600" cy="679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" name="Google Shape;220;p19"/>
          <p:cNvSpPr txBox="1"/>
          <p:nvPr/>
        </p:nvSpPr>
        <p:spPr>
          <a:xfrm>
            <a:off x="6989375" y="4135175"/>
            <a:ext cx="1719900" cy="44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Cut-off low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1" name="Google Shape;221;p19"/>
          <p:cNvSpPr txBox="1"/>
          <p:nvPr/>
        </p:nvSpPr>
        <p:spPr>
          <a:xfrm>
            <a:off x="415950" y="4705800"/>
            <a:ext cx="33909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(Richards et al. 2024)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2" name="Google Shape;222;p19"/>
          <p:cNvSpPr/>
          <p:nvPr/>
        </p:nvSpPr>
        <p:spPr>
          <a:xfrm>
            <a:off x="8025" y="136000"/>
            <a:ext cx="5577300" cy="492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9"/>
          <p:cNvSpPr txBox="1"/>
          <p:nvPr/>
        </p:nvSpPr>
        <p:spPr>
          <a:xfrm>
            <a:off x="44975" y="136000"/>
            <a:ext cx="5167200" cy="12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</a:rPr>
              <a:t>2022 highest on record Lismore flooding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24" name="Google Shape;224;p19"/>
          <p:cNvSpPr txBox="1"/>
          <p:nvPr/>
        </p:nvSpPr>
        <p:spPr>
          <a:xfrm>
            <a:off x="149900" y="1062350"/>
            <a:ext cx="2222100" cy="15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Severe flooding and coral bleaching linked to same RWB event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</a:rPr>
              <a:t>(Barnes </a:t>
            </a:r>
            <a:r>
              <a:rPr lang="en-GB" sz="1600" i="1">
                <a:solidFill>
                  <a:schemeClr val="dk1"/>
                </a:solidFill>
              </a:rPr>
              <a:t>et al. </a:t>
            </a:r>
            <a:r>
              <a:rPr lang="en-GB" sz="1600">
                <a:solidFill>
                  <a:schemeClr val="dk1"/>
                </a:solidFill>
              </a:rPr>
              <a:t>2023)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25" name="Google Shape;22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9075" y="608300"/>
            <a:ext cx="2883420" cy="40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050" y="2722025"/>
            <a:ext cx="3038300" cy="19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896" y="4202203"/>
            <a:ext cx="879525" cy="27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 rotWithShape="1">
          <a:blip r:embed="rId6">
            <a:alphaModFix/>
          </a:blip>
          <a:srcRect l="23687" t="10594" r="67118" b="83142"/>
          <a:stretch/>
        </p:blipFill>
        <p:spPr>
          <a:xfrm>
            <a:off x="7131975" y="3791325"/>
            <a:ext cx="285600" cy="27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 rotWithShape="1">
          <a:blip r:embed="rId6">
            <a:alphaModFix/>
          </a:blip>
          <a:srcRect l="23687" t="10594" r="67118" b="83142"/>
          <a:stretch/>
        </p:blipFill>
        <p:spPr>
          <a:xfrm>
            <a:off x="7096350" y="1856475"/>
            <a:ext cx="285600" cy="276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>
            <a:noFill/>
          </a:ln>
        </p:spPr>
      </p:pic>
      <p:cxnSp>
        <p:nvCxnSpPr>
          <p:cNvPr id="230" name="Google Shape;230;p19"/>
          <p:cNvCxnSpPr>
            <a:stCxn id="220" idx="0"/>
          </p:cNvCxnSpPr>
          <p:nvPr/>
        </p:nvCxnSpPr>
        <p:spPr>
          <a:xfrm rot="10800000">
            <a:off x="7257725" y="3818975"/>
            <a:ext cx="591600" cy="316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" name="Google Shape;231;p19"/>
          <p:cNvSpPr txBox="1"/>
          <p:nvPr/>
        </p:nvSpPr>
        <p:spPr>
          <a:xfrm>
            <a:off x="112050" y="4554550"/>
            <a:ext cx="5499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</a:rPr>
              <a:t>Barnes, M. A., King, M., Reeder, M., &amp; Jakob, C. (2023). The dynamics of slow‐moving coherent cyclonic potential vorticity anomalies and their links to heavy rainfall over the eastern seaboard of Australia. Quarterly Journal of the Royal Meteorological Society. doi:10.1002/qj.4503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/>
          <p:nvPr/>
        </p:nvSpPr>
        <p:spPr>
          <a:xfrm>
            <a:off x="201075" y="781650"/>
            <a:ext cx="8461200" cy="427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title"/>
          </p:nvPr>
        </p:nvSpPr>
        <p:spPr>
          <a:xfrm>
            <a:off x="0" y="103825"/>
            <a:ext cx="9144000" cy="51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/>
              <a:t>Trade Wind Return - </a:t>
            </a:r>
            <a:r>
              <a:rPr lang="en-GB" sz="2600" b="1">
                <a:solidFill>
                  <a:srgbClr val="0B5394"/>
                </a:solidFill>
              </a:rPr>
              <a:t>Low amplitude jet</a:t>
            </a:r>
            <a:endParaRPr sz="2600" b="1">
              <a:solidFill>
                <a:srgbClr val="0B5394"/>
              </a:solidFill>
            </a:endParaRPr>
          </a:p>
        </p:txBody>
      </p:sp>
      <p:sp>
        <p:nvSpPr>
          <p:cNvPr id="238" name="Google Shape;23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239" name="Google Shape;2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75" y="781650"/>
            <a:ext cx="8461200" cy="214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 rotWithShape="1">
          <a:blip r:embed="rId4">
            <a:alphaModFix/>
          </a:blip>
          <a:srcRect l="13115" t="79714" r="63688" b="11188"/>
          <a:stretch/>
        </p:blipFill>
        <p:spPr>
          <a:xfrm>
            <a:off x="282600" y="835675"/>
            <a:ext cx="786350" cy="2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 rotWithShape="1">
          <a:blip r:embed="rId5">
            <a:alphaModFix/>
          </a:blip>
          <a:srcRect t="43694" b="14157"/>
          <a:stretch/>
        </p:blipFill>
        <p:spPr>
          <a:xfrm>
            <a:off x="282600" y="2945950"/>
            <a:ext cx="7617501" cy="187382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2" name="Google Shape;242;p20"/>
          <p:cNvSpPr txBox="1"/>
          <p:nvPr/>
        </p:nvSpPr>
        <p:spPr>
          <a:xfrm>
            <a:off x="4654250" y="3071900"/>
            <a:ext cx="1544700" cy="44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Zonal structure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243" name="Google Shape;243;p20"/>
          <p:cNvCxnSpPr>
            <a:stCxn id="242" idx="2"/>
          </p:cNvCxnSpPr>
          <p:nvPr/>
        </p:nvCxnSpPr>
        <p:spPr>
          <a:xfrm>
            <a:off x="5426600" y="3518300"/>
            <a:ext cx="872400" cy="378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4" name="Google Shape;244;p20"/>
          <p:cNvCxnSpPr>
            <a:stCxn id="242" idx="2"/>
          </p:cNvCxnSpPr>
          <p:nvPr/>
        </p:nvCxnSpPr>
        <p:spPr>
          <a:xfrm flipH="1">
            <a:off x="4678700" y="3518300"/>
            <a:ext cx="747900" cy="242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5" name="Google Shape;245;p20"/>
          <p:cNvSpPr txBox="1"/>
          <p:nvPr/>
        </p:nvSpPr>
        <p:spPr>
          <a:xfrm>
            <a:off x="5096050" y="1332513"/>
            <a:ext cx="1046400" cy="44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Trades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246" name="Google Shape;246;p20"/>
          <p:cNvCxnSpPr>
            <a:stCxn id="245" idx="3"/>
          </p:cNvCxnSpPr>
          <p:nvPr/>
        </p:nvCxnSpPr>
        <p:spPr>
          <a:xfrm rot="10800000" flipH="1">
            <a:off x="6142450" y="1523613"/>
            <a:ext cx="676800" cy="32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7" name="Google Shape;247;p20"/>
          <p:cNvSpPr txBox="1"/>
          <p:nvPr/>
        </p:nvSpPr>
        <p:spPr>
          <a:xfrm>
            <a:off x="645925" y="4705800"/>
            <a:ext cx="81264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ERA5 u and v winds (Richards </a:t>
            </a:r>
            <a:r>
              <a:rPr lang="en-GB" sz="1800" i="1">
                <a:solidFill>
                  <a:schemeClr val="dk1"/>
                </a:solidFill>
              </a:rPr>
              <a:t>et al.</a:t>
            </a:r>
            <a:r>
              <a:rPr lang="en-GB" sz="1800">
                <a:solidFill>
                  <a:schemeClr val="dk1"/>
                </a:solidFill>
              </a:rPr>
              <a:t> 2024)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/>
          <p:nvPr/>
        </p:nvSpPr>
        <p:spPr>
          <a:xfrm>
            <a:off x="0" y="1139225"/>
            <a:ext cx="9144000" cy="3583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21" title="DOY_anoms_sfc500_sst.jpg"/>
          <p:cNvPicPr preferRelativeResize="0"/>
          <p:nvPr/>
        </p:nvPicPr>
        <p:blipFill rotWithShape="1">
          <a:blip r:embed="rId3">
            <a:alphaModFix/>
          </a:blip>
          <a:srcRect l="52362" t="54613" b="26649"/>
          <a:stretch/>
        </p:blipFill>
        <p:spPr>
          <a:xfrm>
            <a:off x="1731800" y="1614213"/>
            <a:ext cx="6045473" cy="248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 title="DOY_anoms_sfc500_sst.jpg"/>
          <p:cNvPicPr preferRelativeResize="0"/>
          <p:nvPr/>
        </p:nvPicPr>
        <p:blipFill rotWithShape="1">
          <a:blip r:embed="rId3">
            <a:alphaModFix/>
          </a:blip>
          <a:srcRect l="-3090" t="57545" r="93192" b="30943"/>
          <a:stretch/>
        </p:blipFill>
        <p:spPr>
          <a:xfrm>
            <a:off x="457525" y="2027912"/>
            <a:ext cx="1274275" cy="155167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/>
          <p:nvPr/>
        </p:nvSpPr>
        <p:spPr>
          <a:xfrm>
            <a:off x="1975463" y="1139213"/>
            <a:ext cx="55581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ERA5 500 hPa Anomalies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1996-2024 Dec-Apr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256" name="Google Shape;256;p21"/>
          <p:cNvSpPr txBox="1">
            <a:spLocks noGrp="1"/>
          </p:cNvSpPr>
          <p:nvPr>
            <p:ph type="title"/>
          </p:nvPr>
        </p:nvSpPr>
        <p:spPr>
          <a:xfrm>
            <a:off x="0" y="103825"/>
            <a:ext cx="9144000" cy="51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/>
              <a:t>Rossby wave breaking not unique to 2022 event</a:t>
            </a:r>
            <a:endParaRPr sz="2600" b="1" dirty="0">
              <a:solidFill>
                <a:srgbClr val="0B5394"/>
              </a:solidFill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50" y="3950275"/>
            <a:ext cx="9144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Day of year anomalies for low wind speed (doldrum) events based on Davies Reef clustered soundings. ERA5 horizontal winds and geopotential heights. Greens indicate negative anomalies and purples positive anomalies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(Richards </a:t>
            </a:r>
            <a:r>
              <a:rPr lang="en-GB" i="1">
                <a:solidFill>
                  <a:schemeClr val="dk1"/>
                </a:solidFill>
              </a:rPr>
              <a:t>et al.</a:t>
            </a:r>
            <a:r>
              <a:rPr lang="en-GB">
                <a:solidFill>
                  <a:schemeClr val="dk1"/>
                </a:solidFill>
              </a:rPr>
              <a:t> 2025 in preparation)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844</Words>
  <Application>Microsoft Office PowerPoint</Application>
  <PresentationFormat>On-screen Show (16:9)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Roboto Serif</vt:lpstr>
      <vt:lpstr>Simple Light</vt:lpstr>
      <vt:lpstr>PowerPoint Presentation</vt:lpstr>
      <vt:lpstr>8 mass thermal coral bleaching events since 1998 </vt:lpstr>
      <vt:lpstr>PowerPoint Presentation</vt:lpstr>
      <vt:lpstr>PowerPoint Presentation</vt:lpstr>
      <vt:lpstr>PowerPoint Presentation</vt:lpstr>
      <vt:lpstr>Trade Wind Breakdown - repeated RWB</vt:lpstr>
      <vt:lpstr>Trade Wind Breakdown - repeated RWB</vt:lpstr>
      <vt:lpstr>Trade Wind Return - Low amplitude jet</vt:lpstr>
      <vt:lpstr>Rossby wave breaking not unique to 2022 event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Lara Richards</cp:lastModifiedBy>
  <cp:revision>2</cp:revision>
  <dcterms:modified xsi:type="dcterms:W3CDTF">2025-04-28T19:06:40Z</dcterms:modified>
</cp:coreProperties>
</file>