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2">
  <p:sldMasterIdLst>
    <p:sldMasterId id="2147483659" r:id="rId1"/>
  </p:sldMasterIdLst>
  <p:notesMasterIdLst>
    <p:notesMasterId r:id="rId18"/>
  </p:notesMasterIdLst>
  <p:sldIdLst>
    <p:sldId id="259" r:id="rId2"/>
    <p:sldId id="257" r:id="rId3"/>
    <p:sldId id="258" r:id="rId4"/>
    <p:sldId id="261" r:id="rId5"/>
    <p:sldId id="260" r:id="rId6"/>
    <p:sldId id="262" r:id="rId7"/>
    <p:sldId id="263" r:id="rId8"/>
    <p:sldId id="264" r:id="rId9"/>
    <p:sldId id="265" r:id="rId10"/>
    <p:sldId id="269" r:id="rId11"/>
    <p:sldId id="266" r:id="rId12"/>
    <p:sldId id="267" r:id="rId13"/>
    <p:sldId id="272" r:id="rId14"/>
    <p:sldId id="268" r:id="rId15"/>
    <p:sldId id="270" r:id="rId16"/>
    <p:sldId id="273" r:id="rId17"/>
  </p:sldIdLst>
  <p:sldSz cx="9144000" cy="5715000" type="screen16x10"/>
  <p:notesSz cx="6858000" cy="9144000"/>
  <p:embeddedFontLst>
    <p:embeddedFont>
      <p:font typeface="Cambria Math" panose="02040503050406030204" pitchFamily="18" charset="0"/>
      <p:regular r:id="rId19"/>
    </p:embeddedFont>
    <p:embeddedFont>
      <p:font typeface="Bahnschrift SemiCondensed" panose="020B0502040204020203" pitchFamily="34" charset="0"/>
      <p:regular r:id="rId20"/>
      <p:bold r:id="rId21"/>
    </p:embeddedFont>
    <p:embeddedFont>
      <p:font typeface="Didact Gothic"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72878" autoAdjust="0"/>
  </p:normalViewPr>
  <p:slideViewPr>
    <p:cSldViewPr snapToGrid="0">
      <p:cViewPr varScale="1">
        <p:scale>
          <a:sx n="58" d="100"/>
          <a:sy n="58" d="100"/>
        </p:scale>
        <p:origin x="1734" y="72"/>
      </p:cViewPr>
      <p:guideLst>
        <p:guide orient="horz" pos="1800"/>
        <p:guide pos="2880"/>
      </p:guideLst>
    </p:cSldViewPr>
  </p:slideViewPr>
  <p:notesTextViewPr>
    <p:cViewPr>
      <p:scale>
        <a:sx n="1" d="1"/>
        <a:sy n="1" d="1"/>
      </p:scale>
      <p:origin x="0" y="0"/>
    </p:cViewPr>
  </p:notesTextViewPr>
  <p:sorterViewPr>
    <p:cViewPr>
      <p:scale>
        <a:sx n="100" d="100"/>
        <a:sy n="100" d="100"/>
      </p:scale>
      <p:origin x="0" y="-4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3.caesb.df.gov.br/www/prod/site1/2024/07/PDAE-2019-SL.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149442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40508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Didact Gothic" panose="020B0604020202020204" charset="0"/>
                <a:cs typeface="Arial" panose="020B0604020202020204" pitchFamily="34" charset="0"/>
              </a:rPr>
              <a:t>In the chosen solution for “No policy” formulation, </a:t>
            </a:r>
            <a:r>
              <a:rPr lang="en-US" dirty="0" err="1" smtClean="0">
                <a:latin typeface="Didact Gothic" panose="020B0604020202020204" charset="0"/>
                <a:cs typeface="Arial" panose="020B0604020202020204" pitchFamily="34" charset="0"/>
              </a:rPr>
              <a:t>Descoberto</a:t>
            </a:r>
            <a:r>
              <a:rPr lang="en-US" dirty="0" smtClean="0">
                <a:latin typeface="Didact Gothic" panose="020B0604020202020204" charset="0"/>
                <a:cs typeface="Arial" panose="020B0604020202020204" pitchFamily="34" charset="0"/>
              </a:rPr>
              <a:t> receives transfers most of the time to keep the reliability at 87%, which increases DMC and WCC.</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Didact Gothic" panose="020B0604020202020204" charset="0"/>
                <a:cs typeface="Arial" panose="020B0604020202020204" pitchFamily="34" charset="0"/>
              </a:rPr>
              <a:t>In the chosen solution for “Surcharges” formulation, </a:t>
            </a:r>
            <a:r>
              <a:rPr lang="en-US" dirty="0" err="1" smtClean="0">
                <a:latin typeface="Didact Gothic" panose="020B0604020202020204" charset="0"/>
                <a:cs typeface="Arial" panose="020B0604020202020204" pitchFamily="34" charset="0"/>
              </a:rPr>
              <a:t>Descoberto</a:t>
            </a:r>
            <a:r>
              <a:rPr lang="en-US" dirty="0" smtClean="0">
                <a:latin typeface="Didact Gothic" panose="020B0604020202020204" charset="0"/>
                <a:cs typeface="Arial" panose="020B0604020202020204" pitchFamily="34" charset="0"/>
              </a:rPr>
              <a:t> is frequently implementing </a:t>
            </a:r>
            <a:r>
              <a:rPr lang="en-US" dirty="0" smtClean="0">
                <a:latin typeface="Didact Gothic" panose="020B0604020202020204" charset="0"/>
                <a:cs typeface="Arial" panose="020B0604020202020204" pitchFamily="34" charset="0"/>
              </a:rPr>
              <a:t>restrictions and transfers </a:t>
            </a:r>
            <a:r>
              <a:rPr lang="en-US" dirty="0" smtClean="0">
                <a:latin typeface="Didact Gothic" panose="020B0604020202020204" charset="0"/>
                <a:cs typeface="Arial" panose="020B0604020202020204" pitchFamily="34" charset="0"/>
              </a:rPr>
              <a:t>to keep the reliability high. This increases the cost in the worst years, as </a:t>
            </a:r>
            <a:r>
              <a:rPr lang="en-US" dirty="0" err="1" smtClean="0">
                <a:latin typeface="Didact Gothic" panose="020B0604020202020204" charset="0"/>
                <a:cs typeface="Arial" panose="020B0604020202020204" pitchFamily="34" charset="0"/>
              </a:rPr>
              <a:t>Descoberto</a:t>
            </a:r>
            <a:r>
              <a:rPr lang="en-US" dirty="0" smtClean="0">
                <a:latin typeface="Didact Gothic" panose="020B0604020202020204" charset="0"/>
                <a:cs typeface="Arial" panose="020B0604020202020204" pitchFamily="34" charset="0"/>
              </a:rPr>
              <a:t> goes </a:t>
            </a:r>
            <a:r>
              <a:rPr lang="en-US" dirty="0" smtClean="0">
                <a:latin typeface="Didact Gothic" panose="020B0604020202020204" charset="0"/>
                <a:cs typeface="Arial" panose="020B0604020202020204" pitchFamily="34" charset="0"/>
              </a:rPr>
              <a:t>easily to the third level of restrictions;</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Didact Gothic" panose="020B0604020202020204" charset="0"/>
                <a:cs typeface="Arial" panose="020B0604020202020204" pitchFamily="34" charset="0"/>
              </a:rPr>
              <a:t>In the “insurance’ solution in evidence, </a:t>
            </a:r>
            <a:r>
              <a:rPr lang="en-US" dirty="0" err="1" smtClean="0">
                <a:latin typeface="Didact Gothic" panose="020B0604020202020204" charset="0"/>
                <a:cs typeface="Arial" panose="020B0604020202020204" pitchFamily="34" charset="0"/>
              </a:rPr>
              <a:t>Descoberto</a:t>
            </a:r>
            <a:r>
              <a:rPr lang="en-US" dirty="0" smtClean="0">
                <a:latin typeface="Didact Gothic" panose="020B0604020202020204" charset="0"/>
                <a:cs typeface="Arial" panose="020B0604020202020204" pitchFamily="34" charset="0"/>
              </a:rPr>
              <a:t> is frequently receiving payments, but the payments represent a small fraction of revenue. The opposite can be seen at </a:t>
            </a:r>
            <a:r>
              <a:rPr lang="en-US" dirty="0" err="1" smtClean="0">
                <a:latin typeface="Didact Gothic" panose="020B0604020202020204" charset="0"/>
                <a:cs typeface="Arial" panose="020B0604020202020204" pitchFamily="34" charset="0"/>
              </a:rPr>
              <a:t>Sta</a:t>
            </a:r>
            <a:r>
              <a:rPr lang="en-US" dirty="0" smtClean="0">
                <a:latin typeface="Didact Gothic" panose="020B0604020202020204" charset="0"/>
                <a:cs typeface="Arial" panose="020B0604020202020204" pitchFamily="34" charset="0"/>
              </a:rPr>
              <a:t> Maria. Meanwhile, the transfers to both systems are triggered easily, but we notice that drought management costs are low in comparison to the “No policy” formulation, which indicates an advantage in insurance to cushion the costs of drought mitigation.</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latin typeface="Didact Gothic" panose="020B0604020202020204" charset="0"/>
                <a:cs typeface="Arial" panose="020B0604020202020204" pitchFamily="34" charset="0"/>
              </a:rPr>
              <a:t>In the “Hybrid” solution exposed, there is less transfer than in the “Surcharges” solution. But the system could still reach similar levels of reliability at lower costs based on a high frequency of surcharges. However, although there are frequent surcharges, the acting insurance scheme makes water bills less expensive to the end user.</a:t>
            </a:r>
            <a:endParaRPr lang="pt-BR" dirty="0"/>
          </a:p>
        </p:txBody>
      </p:sp>
    </p:spTree>
    <p:extLst>
      <p:ext uri="{BB962C8B-B14F-4D97-AF65-F5344CB8AC3E}">
        <p14:creationId xmlns:p14="http://schemas.microsoft.com/office/powerpoint/2010/main" val="81486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4e7a8514bd_0_4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4e7a8514b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r>
              <a:rPr lang="pt-BR" dirty="0" smtClean="0"/>
              <a:t>In </a:t>
            </a:r>
            <a:r>
              <a:rPr lang="pt-BR" dirty="0" err="1" smtClean="0"/>
              <a:t>the</a:t>
            </a:r>
            <a:r>
              <a:rPr lang="pt-BR" dirty="0" smtClean="0"/>
              <a:t> face </a:t>
            </a:r>
            <a:r>
              <a:rPr lang="pt-BR" dirty="0" err="1" smtClean="0"/>
              <a:t>of</a:t>
            </a:r>
            <a:r>
              <a:rPr lang="pt-BR" dirty="0" smtClean="0"/>
              <a:t> </a:t>
            </a:r>
            <a:r>
              <a:rPr lang="pt-BR" dirty="0" err="1" smtClean="0"/>
              <a:t>climate</a:t>
            </a:r>
            <a:r>
              <a:rPr lang="pt-BR" dirty="0" smtClean="0"/>
              <a:t> </a:t>
            </a:r>
            <a:r>
              <a:rPr lang="pt-BR" dirty="0" err="1" smtClean="0"/>
              <a:t>uncertainty</a:t>
            </a:r>
            <a:r>
              <a:rPr lang="pt-BR" dirty="0" smtClean="0"/>
              <a:t>, </a:t>
            </a:r>
            <a:r>
              <a:rPr lang="pt-BR" dirty="0" err="1" smtClean="0"/>
              <a:t>societies</a:t>
            </a:r>
            <a:r>
              <a:rPr lang="pt-BR" dirty="0" smtClean="0"/>
              <a:t>, </a:t>
            </a:r>
            <a:r>
              <a:rPr lang="pt-BR" dirty="0" err="1" smtClean="0"/>
              <a:t>organizations</a:t>
            </a:r>
            <a:r>
              <a:rPr lang="pt-BR" dirty="0" smtClean="0"/>
              <a:t>, </a:t>
            </a:r>
            <a:r>
              <a:rPr lang="pt-BR" dirty="0" err="1" smtClean="0"/>
              <a:t>and</a:t>
            </a:r>
            <a:r>
              <a:rPr lang="pt-BR" dirty="0" smtClean="0"/>
              <a:t> </a:t>
            </a:r>
            <a:r>
              <a:rPr lang="pt-BR" dirty="0" err="1" smtClean="0"/>
              <a:t>individuals</a:t>
            </a:r>
            <a:r>
              <a:rPr lang="pt-BR" dirty="0" smtClean="0"/>
              <a:t> are </a:t>
            </a:r>
            <a:r>
              <a:rPr lang="pt-BR" dirty="0" err="1" smtClean="0"/>
              <a:t>required</a:t>
            </a:r>
            <a:r>
              <a:rPr lang="pt-BR" dirty="0" smtClean="0"/>
              <a:t> </a:t>
            </a:r>
            <a:r>
              <a:rPr lang="pt-BR" dirty="0" err="1" smtClean="0"/>
              <a:t>to</a:t>
            </a:r>
            <a:r>
              <a:rPr lang="pt-BR" dirty="0" smtClean="0"/>
              <a:t> build </a:t>
            </a:r>
            <a:r>
              <a:rPr lang="pt-BR" dirty="0" err="1" smtClean="0"/>
              <a:t>adaptive</a:t>
            </a:r>
            <a:r>
              <a:rPr lang="pt-BR" dirty="0" smtClean="0"/>
              <a:t> </a:t>
            </a:r>
            <a:r>
              <a:rPr lang="pt-BR" dirty="0" err="1" smtClean="0"/>
              <a:t>capacity</a:t>
            </a:r>
            <a:r>
              <a:rPr lang="pt-BR" dirty="0" smtClean="0"/>
              <a:t>. </a:t>
            </a:r>
            <a:r>
              <a:rPr lang="pt-BR" dirty="0" err="1" smtClean="0"/>
              <a:t>However</a:t>
            </a:r>
            <a:r>
              <a:rPr lang="pt-BR" dirty="0" smtClean="0"/>
              <a:t>, </a:t>
            </a:r>
            <a:r>
              <a:rPr lang="en-US" dirty="0" smtClean="0"/>
              <a:t>limited access to resources, existent specially in the developing countries, may reduce the ability to adapt because of narrow response portfolio;</a:t>
            </a:r>
          </a:p>
          <a:p>
            <a:r>
              <a:rPr lang="en-US" dirty="0" smtClean="0"/>
              <a:t>To promote sustainable water use amid growing scarcity, service tariff raise is often implemented to discourage consumption; However, increases in water tariffs are often unpopular, and as water becomes scarcer and tariffs rise, disagreements among stakeholder can even escalate into litigation conflicts.</a:t>
            </a:r>
          </a:p>
          <a:p>
            <a:r>
              <a:rPr lang="en-US" dirty="0" smtClean="0"/>
              <a:t>To tackle climate change adaptation and disaster risk reduction associated to water-related disasters, two main group of strategies can be highlighted: hard and soft approaches. Hard approaches comprehend </a:t>
            </a:r>
            <a:r>
              <a:rPr lang="en-US" dirty="0" err="1" smtClean="0"/>
              <a:t>structurial</a:t>
            </a:r>
            <a:r>
              <a:rPr lang="en-US" dirty="0" smtClean="0"/>
              <a:t> measures, while soft approaches are policy instruments, being insurance an example.</a:t>
            </a:r>
          </a:p>
          <a:p>
            <a:r>
              <a:rPr lang="en-US" dirty="0" smtClean="0"/>
              <a:t>Insurance products are categorized into two types: (</a:t>
            </a:r>
            <a:r>
              <a:rPr lang="en-US" dirty="0" err="1" smtClean="0"/>
              <a:t>i</a:t>
            </a:r>
            <a:r>
              <a:rPr lang="en-US" dirty="0" smtClean="0"/>
              <a:t>) traditional insurance, where payouts are based on actual financial losses, and (ii) index-based insurance, which provides fixed payouts triggered by predefined climatic or hydrologic index values, regardless of actual losses (</a:t>
            </a:r>
            <a:r>
              <a:rPr lang="en-US" dirty="0" err="1" smtClean="0"/>
              <a:t>Benso</a:t>
            </a:r>
            <a:r>
              <a:rPr lang="en-US" dirty="0" smtClean="0"/>
              <a:t> et al 2022). Index-based insurance minimizes administrative costs and reduces moral hazards by eliminating the need for on-site loss verification (Clement et al., 2018; </a:t>
            </a:r>
            <a:r>
              <a:rPr lang="en-US" dirty="0" err="1" smtClean="0"/>
              <a:t>Benso</a:t>
            </a:r>
            <a:r>
              <a:rPr lang="en-US" dirty="0" smtClean="0"/>
              <a:t> et al 2022). It is particularly beneficial for developing countries with limited insurance access, offering rapid payouts that support quick recovery during disasters. </a:t>
            </a:r>
            <a:endParaRPr lang="pt-BR" dirty="0" smtClean="0"/>
          </a:p>
          <a:p>
            <a:endParaRPr lang="pt-BR" dirty="0"/>
          </a:p>
        </p:txBody>
      </p:sp>
    </p:spTree>
    <p:extLst>
      <p:ext uri="{BB962C8B-B14F-4D97-AF65-F5344CB8AC3E}">
        <p14:creationId xmlns:p14="http://schemas.microsoft.com/office/powerpoint/2010/main" val="657311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The studies mentioned previously brought an important framework to bring to light the potential of this disaster risk management tool, highlighting the work of </a:t>
            </a:r>
            <a:r>
              <a:rPr lang="en-US" dirty="0" err="1" smtClean="0"/>
              <a:t>Zeff</a:t>
            </a:r>
            <a:r>
              <a:rPr lang="en-US" dirty="0" smtClean="0"/>
              <a:t> et al (2014) that simulates portfolios to manage water crisis during drought in the Research Triangle region of North Carolina. However, there remains a gap in the literature regarding the integration of index-based insurance policies into financial portfolios for drought water management in the Global South. Specifically, it is crucial to explore ways to improve water affordability and equity for end-users while ensuring the cost-effective implementation of such insurance policies. This study aims to address this gap under the hypothesis that incorporating index-based insurance into water management strategies can achieve a balance between supply reliability and financial stability for utilities, while also improving water affordability—a critical issue in the Global South. </a:t>
            </a:r>
            <a:endParaRPr lang="pt-BR" dirty="0" smtClean="0"/>
          </a:p>
        </p:txBody>
      </p:sp>
    </p:spTree>
    <p:extLst>
      <p:ext uri="{BB962C8B-B14F-4D97-AF65-F5344CB8AC3E}">
        <p14:creationId xmlns:p14="http://schemas.microsoft.com/office/powerpoint/2010/main" val="221167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FDB is located in the Central West Region of Brazil.</a:t>
            </a:r>
            <a:r>
              <a:rPr lang="en-US" sz="1100" b="0" i="0" u="none" strike="noStrike" cap="none" baseline="0" dirty="0" smtClean="0">
                <a:solidFill>
                  <a:srgbClr val="000000"/>
                </a:solidFill>
                <a:effectLst/>
                <a:latin typeface="Arial"/>
                <a:ea typeface="Arial"/>
                <a:cs typeface="Arial"/>
                <a:sym typeface="Arial"/>
              </a:rPr>
              <a:t> A</a:t>
            </a:r>
            <a:r>
              <a:rPr lang="en-US" sz="1100" b="0" i="0" u="none" strike="noStrike" cap="none" dirty="0" smtClean="0">
                <a:solidFill>
                  <a:srgbClr val="000000"/>
                </a:solidFill>
                <a:effectLst/>
                <a:latin typeface="Arial"/>
                <a:ea typeface="Arial"/>
                <a:cs typeface="Arial"/>
                <a:sym typeface="Arial"/>
              </a:rPr>
              <a:t>n intense population and disorderly growth occurred in the region, making the population jump from 12,283 residents to nearly 3 million people in 2022 (IBGE, 2023). Besides being the political center of Brazil, FDB has the eighth largest GDP among the federation units with the service sector holding the largest chunk. However, there is a great social inequality in the FDB, characterized by the variation of income distribution among the Administrative Regions (Figure 1B), and unequally demographic density (Figure 1C). The characterization of high and growing concentration of the population in urban areas in FDB, in turn, results in significant pressure on urban infrastructure and services, whose supply is not always able to meet demand. In addition to the lack of water, sanitation and hygiene services coverage in poorer regions and the deterioration of the existing network is also observed due to financial constraints preventing its recovery and expansion </a:t>
            </a:r>
            <a:r>
              <a:rPr lang="en-US" sz="1100" b="0" i="0" u="sng" strike="noStrike" cap="none" dirty="0" smtClean="0">
                <a:solidFill>
                  <a:srgbClr val="000000"/>
                </a:solidFill>
                <a:effectLst/>
                <a:latin typeface="Arial"/>
                <a:ea typeface="Arial"/>
                <a:cs typeface="Arial"/>
                <a:sym typeface="Arial"/>
              </a:rPr>
              <a:t>(ADASA</a:t>
            </a:r>
            <a:r>
              <a:rPr lang="en-US" sz="1100" b="0" i="0" u="none" strike="noStrike" cap="none" dirty="0" smtClean="0">
                <a:solidFill>
                  <a:srgbClr val="000000"/>
                </a:solidFill>
                <a:effectLst/>
                <a:latin typeface="Arial"/>
                <a:ea typeface="Arial"/>
                <a:cs typeface="Arial"/>
                <a:sym typeface="Arial"/>
              </a:rPr>
              <a:t> ).</a:t>
            </a:r>
            <a:endParaRPr lang="pt-BR"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The urban water supply is held by the Federal District Environmental Sanitation Company – CAESB, composed of five main systems: </a:t>
            </a:r>
            <a:r>
              <a:rPr lang="pt-BR" sz="1100" b="0" i="0" u="none" strike="noStrike" cap="none" dirty="0" err="1" smtClean="0">
                <a:solidFill>
                  <a:srgbClr val="000000"/>
                </a:solidFill>
                <a:effectLst/>
                <a:latin typeface="Arial"/>
                <a:ea typeface="Arial"/>
                <a:cs typeface="Arial"/>
                <a:sym typeface="Arial"/>
              </a:rPr>
              <a:t>the</a:t>
            </a:r>
            <a:r>
              <a:rPr lang="pt-BR" sz="1100" b="0" i="0" u="none" strike="noStrike" cap="none" dirty="0" smtClean="0">
                <a:solidFill>
                  <a:srgbClr val="000000"/>
                </a:solidFill>
                <a:effectLst/>
                <a:latin typeface="Arial"/>
                <a:ea typeface="Arial"/>
                <a:cs typeface="Arial"/>
                <a:sym typeface="Arial"/>
              </a:rPr>
              <a:t> Torto/Santa Maria/ Bananal/ Paranoá, Descoberto, </a:t>
            </a:r>
            <a:r>
              <a:rPr lang="pt-BR" sz="1100" b="0" i="0" u="none" strike="noStrike" cap="none" dirty="0" err="1" smtClean="0">
                <a:solidFill>
                  <a:srgbClr val="000000"/>
                </a:solidFill>
                <a:effectLst/>
                <a:latin typeface="Arial"/>
                <a:ea typeface="Arial"/>
                <a:cs typeface="Arial"/>
                <a:sym typeface="Arial"/>
              </a:rPr>
              <a:t>Brazlândia</a:t>
            </a:r>
            <a:r>
              <a:rPr lang="pt-BR" sz="1100" b="0" i="0" u="none" strike="noStrike" cap="none" dirty="0" smtClean="0">
                <a:solidFill>
                  <a:srgbClr val="000000"/>
                </a:solidFill>
                <a:effectLst/>
                <a:latin typeface="Arial"/>
                <a:ea typeface="Arial"/>
                <a:cs typeface="Arial"/>
                <a:sym typeface="Arial"/>
              </a:rPr>
              <a:t>, Sobradinho/Planaltina e São Sebastião (</a:t>
            </a:r>
            <a:r>
              <a:rPr lang="pt-BR" sz="1100" b="0" i="0" u="sng" strike="noStrike" cap="none" dirty="0" smtClean="0">
                <a:solidFill>
                  <a:srgbClr val="000000"/>
                </a:solidFill>
                <a:effectLst/>
                <a:latin typeface="Arial"/>
                <a:ea typeface="Arial"/>
                <a:cs typeface="Arial"/>
                <a:sym typeface="Arial"/>
                <a:hlinkClick r:id="rId3"/>
              </a:rPr>
              <a:t>https://s3.caesb.df.gov.br/www/prod/site1/2024/07/PDAE-2019-SL.pdf</a:t>
            </a:r>
            <a:r>
              <a:rPr lang="pt-BR" sz="1100" b="0" i="0" u="none" strike="noStrike" cap="none" dirty="0" smtClean="0">
                <a:solidFill>
                  <a:srgbClr val="000000"/>
                </a:solidFill>
                <a:effectLst/>
                <a:latin typeface="Arial"/>
                <a:ea typeface="Arial"/>
                <a:cs typeface="Arial"/>
                <a:sym typeface="Arial"/>
              </a:rPr>
              <a:t>). The Descoberto </a:t>
            </a:r>
            <a:r>
              <a:rPr lang="pt-BR" sz="1100" b="0" i="0" u="none" strike="noStrike" cap="none" dirty="0" err="1" smtClean="0">
                <a:solidFill>
                  <a:srgbClr val="000000"/>
                </a:solidFill>
                <a:effectLst/>
                <a:latin typeface="Arial"/>
                <a:ea typeface="Arial"/>
                <a:cs typeface="Arial"/>
                <a:sym typeface="Arial"/>
              </a:rPr>
              <a:t>and</a:t>
            </a:r>
            <a:r>
              <a:rPr lang="pt-BR" sz="1100" b="0" i="0" u="none" strike="noStrike" cap="none" dirty="0" smtClean="0">
                <a:solidFill>
                  <a:srgbClr val="000000"/>
                </a:solidFill>
                <a:effectLst/>
                <a:latin typeface="Arial"/>
                <a:ea typeface="Arial"/>
                <a:cs typeface="Arial"/>
                <a:sym typeface="Arial"/>
              </a:rPr>
              <a:t> Torto/Santa Maria/Bananal/Paranoá (</a:t>
            </a:r>
            <a:r>
              <a:rPr lang="pt-BR" sz="1100" b="0" i="0" u="none" strike="noStrike" cap="none" dirty="0" err="1" smtClean="0">
                <a:solidFill>
                  <a:srgbClr val="000000"/>
                </a:solidFill>
                <a:effectLst/>
                <a:latin typeface="Arial"/>
                <a:ea typeface="Arial"/>
                <a:cs typeface="Arial"/>
                <a:sym typeface="Arial"/>
              </a:rPr>
              <a:t>called</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thereafter</a:t>
            </a:r>
            <a:r>
              <a:rPr lang="pt-BR" sz="1100" b="0" i="0" u="none" strike="noStrike" cap="none" dirty="0" smtClean="0">
                <a:solidFill>
                  <a:srgbClr val="000000"/>
                </a:solidFill>
                <a:effectLst/>
                <a:latin typeface="Arial"/>
                <a:ea typeface="Arial"/>
                <a:cs typeface="Arial"/>
                <a:sym typeface="Arial"/>
              </a:rPr>
              <a:t> Torto/Santa Maria system) </a:t>
            </a:r>
            <a:r>
              <a:rPr lang="pt-BR" sz="1100" b="0" i="0" u="none" strike="noStrike" cap="none" dirty="0" err="1" smtClean="0">
                <a:solidFill>
                  <a:srgbClr val="000000"/>
                </a:solidFill>
                <a:effectLst/>
                <a:latin typeface="Arial"/>
                <a:ea typeface="Arial"/>
                <a:cs typeface="Arial"/>
                <a:sym typeface="Arial"/>
              </a:rPr>
              <a:t>together</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provide</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water</a:t>
            </a:r>
            <a:r>
              <a:rPr lang="pt-BR" sz="1100" b="0" i="0" u="none" strike="noStrike" cap="none" dirty="0" smtClean="0">
                <a:solidFill>
                  <a:srgbClr val="000000"/>
                </a:solidFill>
                <a:effectLst/>
                <a:latin typeface="Arial"/>
                <a:ea typeface="Arial"/>
                <a:cs typeface="Arial"/>
                <a:sym typeface="Arial"/>
              </a:rPr>
              <a:t> for 80% </a:t>
            </a:r>
            <a:r>
              <a:rPr lang="pt-BR" sz="1100" b="0" i="0" u="none" strike="noStrike" cap="none" dirty="0" err="1" smtClean="0">
                <a:solidFill>
                  <a:srgbClr val="000000"/>
                </a:solidFill>
                <a:effectLst/>
                <a:latin typeface="Arial"/>
                <a:ea typeface="Arial"/>
                <a:cs typeface="Arial"/>
                <a:sym typeface="Arial"/>
              </a:rPr>
              <a:t>of</a:t>
            </a:r>
            <a:r>
              <a:rPr lang="pt-BR" sz="1100" b="0" i="0" u="none" strike="noStrike" cap="none" dirty="0" smtClean="0">
                <a:solidFill>
                  <a:srgbClr val="000000"/>
                </a:solidFill>
                <a:effectLst/>
                <a:latin typeface="Arial"/>
                <a:ea typeface="Arial"/>
                <a:cs typeface="Arial"/>
                <a:sym typeface="Arial"/>
              </a:rPr>
              <a:t> FDB </a:t>
            </a:r>
            <a:r>
              <a:rPr lang="pt-BR" sz="1100" b="0" i="0" u="none" strike="noStrike" cap="none" dirty="0" err="1" smtClean="0">
                <a:solidFill>
                  <a:srgbClr val="000000"/>
                </a:solidFill>
                <a:effectLst/>
                <a:latin typeface="Arial"/>
                <a:ea typeface="Arial"/>
                <a:cs typeface="Arial"/>
                <a:sym typeface="Arial"/>
              </a:rPr>
              <a:t>population</a:t>
            </a:r>
            <a:r>
              <a:rPr lang="pt-BR" sz="1100" b="0" i="0" u="none" strike="noStrike" cap="none" dirty="0" smtClean="0">
                <a:solidFill>
                  <a:srgbClr val="000000"/>
                </a:solidFill>
                <a:effectLst/>
                <a:latin typeface="Arial"/>
                <a:ea typeface="Arial"/>
                <a:cs typeface="Arial"/>
                <a:sym typeface="Arial"/>
              </a:rPr>
              <a:t> (Figure 1A, </a:t>
            </a:r>
            <a:r>
              <a:rPr lang="pt-BR" sz="1100" b="0" i="0" u="none" strike="noStrike" cap="none" dirty="0" err="1" smtClean="0">
                <a:solidFill>
                  <a:srgbClr val="000000"/>
                </a:solidFill>
                <a:effectLst/>
                <a:latin typeface="Arial"/>
                <a:ea typeface="Arial"/>
                <a:cs typeface="Arial"/>
                <a:sym typeface="Arial"/>
              </a:rPr>
              <a:t>Table</a:t>
            </a:r>
            <a:r>
              <a:rPr lang="pt-BR" sz="1100" b="0" i="0" u="none" strike="noStrike" cap="none" dirty="0" smtClean="0">
                <a:solidFill>
                  <a:srgbClr val="000000"/>
                </a:solidFill>
                <a:effectLst/>
                <a:latin typeface="Arial"/>
                <a:ea typeface="Arial"/>
                <a:cs typeface="Arial"/>
                <a:sym typeface="Arial"/>
              </a:rPr>
              <a:t> 1). The Torto/Santa Maria system </a:t>
            </a:r>
            <a:r>
              <a:rPr lang="pt-BR" sz="1100" b="0" i="0" u="none" strike="noStrike" cap="none" dirty="0" err="1" smtClean="0">
                <a:solidFill>
                  <a:srgbClr val="000000"/>
                </a:solidFill>
                <a:effectLst/>
                <a:latin typeface="Arial"/>
                <a:ea typeface="Arial"/>
                <a:cs typeface="Arial"/>
                <a:sym typeface="Arial"/>
              </a:rPr>
              <a:t>was</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named</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after</a:t>
            </a:r>
            <a:r>
              <a:rPr lang="pt-BR" sz="1100" b="0" i="0" u="none" strike="noStrike" cap="none" dirty="0" smtClean="0">
                <a:solidFill>
                  <a:srgbClr val="000000"/>
                </a:solidFill>
                <a:effectLst/>
                <a:latin typeface="Arial"/>
                <a:ea typeface="Arial"/>
                <a:cs typeface="Arial"/>
                <a:sym typeface="Arial"/>
              </a:rPr>
              <a:t> its </a:t>
            </a:r>
            <a:r>
              <a:rPr lang="pt-BR" sz="1100" b="0" i="0" u="none" strike="noStrike" cap="none" dirty="0" err="1" smtClean="0">
                <a:solidFill>
                  <a:srgbClr val="000000"/>
                </a:solidFill>
                <a:effectLst/>
                <a:latin typeface="Arial"/>
                <a:ea typeface="Arial"/>
                <a:cs typeface="Arial"/>
                <a:sym typeface="Arial"/>
              </a:rPr>
              <a:t>main</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intakes</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which</a:t>
            </a:r>
            <a:r>
              <a:rPr lang="pt-BR" sz="1100" b="0" i="0" u="none" strike="noStrike" cap="none" dirty="0" smtClean="0">
                <a:solidFill>
                  <a:srgbClr val="000000"/>
                </a:solidFill>
                <a:effectLst/>
                <a:latin typeface="Arial"/>
                <a:ea typeface="Arial"/>
                <a:cs typeface="Arial"/>
                <a:sym typeface="Arial"/>
              </a:rPr>
              <a:t> in </a:t>
            </a:r>
            <a:r>
              <a:rPr lang="pt-BR" sz="1100" b="0" i="0" u="none" strike="noStrike" cap="none" dirty="0" err="1" smtClean="0">
                <a:solidFill>
                  <a:srgbClr val="000000"/>
                </a:solidFill>
                <a:effectLst/>
                <a:latin typeface="Arial"/>
                <a:ea typeface="Arial"/>
                <a:cs typeface="Arial"/>
                <a:sym typeface="Arial"/>
              </a:rPr>
              <a:t>this</a:t>
            </a:r>
            <a:r>
              <a:rPr lang="pt-BR" sz="1100" b="0" i="0" u="none" strike="noStrike" cap="none" dirty="0" smtClean="0">
                <a:solidFill>
                  <a:srgbClr val="000000"/>
                </a:solidFill>
                <a:effectLst/>
                <a:latin typeface="Arial"/>
                <a:ea typeface="Arial"/>
                <a:cs typeface="Arial"/>
                <a:sym typeface="Arial"/>
              </a:rPr>
              <a:t> case </a:t>
            </a:r>
            <a:r>
              <a:rPr lang="pt-BR" sz="1100" b="0" i="0" u="none" strike="noStrike" cap="none" dirty="0" err="1" smtClean="0">
                <a:solidFill>
                  <a:srgbClr val="000000"/>
                </a:solidFill>
                <a:effectLst/>
                <a:latin typeface="Arial"/>
                <a:ea typeface="Arial"/>
                <a:cs typeface="Arial"/>
                <a:sym typeface="Arial"/>
              </a:rPr>
              <a:t>is</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the</a:t>
            </a:r>
            <a:r>
              <a:rPr lang="pt-BR" sz="1100" b="0" i="0" u="none" strike="noStrike" cap="none" dirty="0" smtClean="0">
                <a:solidFill>
                  <a:srgbClr val="000000"/>
                </a:solidFill>
                <a:effectLst/>
                <a:latin typeface="Arial"/>
                <a:ea typeface="Arial"/>
                <a:cs typeface="Arial"/>
                <a:sym typeface="Arial"/>
              </a:rPr>
              <a:t> Santa Maria </a:t>
            </a:r>
            <a:r>
              <a:rPr lang="pt-BR" sz="1100" b="0" i="0" u="none" strike="noStrike" cap="none" dirty="0" err="1" smtClean="0">
                <a:solidFill>
                  <a:srgbClr val="000000"/>
                </a:solidFill>
                <a:effectLst/>
                <a:latin typeface="Arial"/>
                <a:ea typeface="Arial"/>
                <a:cs typeface="Arial"/>
                <a:sym typeface="Arial"/>
              </a:rPr>
              <a:t>dam</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combined</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with</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the</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run-of-river</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intake</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of</a:t>
            </a:r>
            <a:r>
              <a:rPr lang="pt-BR" sz="1100" b="0" i="0" u="none" strike="noStrike" cap="none" dirty="0" smtClean="0">
                <a:solidFill>
                  <a:srgbClr val="000000"/>
                </a:solidFill>
                <a:effectLst/>
                <a:latin typeface="Arial"/>
                <a:ea typeface="Arial"/>
                <a:cs typeface="Arial"/>
                <a:sym typeface="Arial"/>
              </a:rPr>
              <a:t> </a:t>
            </a:r>
            <a:r>
              <a:rPr lang="pt-BR" sz="1100" b="0" i="0" u="none" strike="noStrike" cap="none" dirty="0" err="1" smtClean="0">
                <a:solidFill>
                  <a:srgbClr val="000000"/>
                </a:solidFill>
                <a:effectLst/>
                <a:latin typeface="Arial"/>
                <a:ea typeface="Arial"/>
                <a:cs typeface="Arial"/>
                <a:sym typeface="Arial"/>
              </a:rPr>
              <a:t>the</a:t>
            </a:r>
            <a:r>
              <a:rPr lang="pt-BR" sz="1100" b="0" i="0" u="none" strike="noStrike" cap="none" dirty="0" smtClean="0">
                <a:solidFill>
                  <a:srgbClr val="000000"/>
                </a:solidFill>
                <a:effectLst/>
                <a:latin typeface="Arial"/>
                <a:ea typeface="Arial"/>
                <a:cs typeface="Arial"/>
                <a:sym typeface="Arial"/>
              </a:rPr>
              <a:t> Torto </a:t>
            </a:r>
            <a:r>
              <a:rPr lang="pt-BR" sz="1100" b="0" i="0" u="none" strike="noStrike" cap="none" dirty="0" err="1" smtClean="0">
                <a:solidFill>
                  <a:srgbClr val="000000"/>
                </a:solidFill>
                <a:effectLst/>
                <a:latin typeface="Arial"/>
                <a:ea typeface="Arial"/>
                <a:cs typeface="Arial"/>
                <a:sym typeface="Arial"/>
              </a:rPr>
              <a:t>stream</a:t>
            </a:r>
            <a:r>
              <a:rPr lang="pt-BR" sz="1100" b="0" i="0" u="none" strike="noStrike" cap="none" dirty="0" smtClean="0">
                <a:solidFill>
                  <a:srgbClr val="000000"/>
                </a:solidFill>
                <a:effectLst/>
                <a:latin typeface="Arial"/>
                <a:ea typeface="Arial"/>
                <a:cs typeface="Arial"/>
                <a:sym typeface="Arial"/>
              </a:rPr>
              <a:t> (</a:t>
            </a:r>
            <a:r>
              <a:rPr lang="en-US" sz="1100" b="0" i="0" u="sng" strike="noStrike" cap="none" dirty="0" smtClean="0">
                <a:solidFill>
                  <a:srgbClr val="000000"/>
                </a:solidFill>
                <a:effectLst/>
                <a:latin typeface="Arial"/>
                <a:ea typeface="Arial"/>
                <a:cs typeface="Arial"/>
                <a:sym typeface="Arial"/>
                <a:hlinkClick r:id="rId3"/>
              </a:rPr>
              <a:t>https://s3.caesb.df.gov.br/www/prod/site1/2024/07/PDAE-2019-SL.pdf</a:t>
            </a:r>
            <a:r>
              <a:rPr lang="en-US" sz="1100" b="0" i="0" u="none" strike="noStrike" cap="none" dirty="0" smtClean="0">
                <a:solidFill>
                  <a:srgbClr val="000000"/>
                </a:solidFill>
                <a:effectLst/>
                <a:latin typeface="Arial"/>
                <a:ea typeface="Arial"/>
                <a:cs typeface="Arial"/>
                <a:sym typeface="Arial"/>
              </a:rPr>
              <a:t>)</a:t>
            </a:r>
            <a:r>
              <a:rPr lang="pt-BR" sz="1100" b="0" i="0" u="none" strike="noStrike" cap="none" dirty="0" smtClean="0">
                <a:solidFill>
                  <a:srgbClr val="000000"/>
                </a:solidFill>
                <a:effectLst/>
                <a:latin typeface="Arial"/>
                <a:ea typeface="Arial"/>
                <a:cs typeface="Arial"/>
                <a:sym typeface="Arial"/>
              </a:rPr>
              <a:t>. </a:t>
            </a:r>
          </a:p>
          <a:p>
            <a:endParaRPr lang="pt-BR" dirty="0"/>
          </a:p>
        </p:txBody>
      </p:sp>
    </p:spTree>
    <p:extLst>
      <p:ext uri="{BB962C8B-B14F-4D97-AF65-F5344CB8AC3E}">
        <p14:creationId xmlns:p14="http://schemas.microsoft.com/office/powerpoint/2010/main" val="185594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err="1" smtClean="0">
                <a:solidFill>
                  <a:srgbClr val="000000"/>
                </a:solidFill>
                <a:effectLst/>
                <a:latin typeface="Arial"/>
                <a:ea typeface="Arial"/>
                <a:cs typeface="Arial"/>
                <a:sym typeface="Arial"/>
              </a:rPr>
              <a:t>WaterPaths</a:t>
            </a:r>
            <a:r>
              <a:rPr lang="en-US" sz="1100" b="0" i="0" u="none" strike="noStrike" cap="none" dirty="0" smtClean="0">
                <a:solidFill>
                  <a:srgbClr val="000000"/>
                </a:solidFill>
                <a:effectLst/>
                <a:latin typeface="Arial"/>
                <a:ea typeface="Arial"/>
                <a:cs typeface="Arial"/>
                <a:sym typeface="Arial"/>
              </a:rPr>
              <a:t> was developed in Cornell University (USA) by </a:t>
            </a:r>
            <a:r>
              <a:rPr lang="en-US" sz="1100" b="0" i="0" u="none" strike="noStrike" cap="none" dirty="0" err="1" smtClean="0">
                <a:solidFill>
                  <a:srgbClr val="000000"/>
                </a:solidFill>
                <a:effectLst/>
                <a:latin typeface="Arial"/>
                <a:ea typeface="Arial"/>
                <a:cs typeface="Arial"/>
                <a:sym typeface="Arial"/>
              </a:rPr>
              <a:t>Trindade</a:t>
            </a:r>
            <a:r>
              <a:rPr lang="en-US" sz="1100" b="0" i="0" u="none" strike="noStrike" cap="none" dirty="0" smtClean="0">
                <a:solidFill>
                  <a:srgbClr val="000000"/>
                </a:solidFill>
                <a:effectLst/>
                <a:latin typeface="Arial"/>
                <a:ea typeface="Arial"/>
                <a:cs typeface="Arial"/>
                <a:sym typeface="Arial"/>
              </a:rPr>
              <a:t> et al (2020) and helps to coordinate investments on long run in water supply infrastructure development and operational decision on short run for water utilities. The model includes key factor that influence on decision taking under deep uncertainty as hydro climatic change, demand growth, economic swings and effectiveness of the application of water use restriction measures. The simulated policies base decision making under drought scenarios, aiming at supply reliability and financial stability. The </a:t>
            </a:r>
            <a:r>
              <a:rPr lang="en-US" sz="1100" b="0" i="0" u="none" strike="noStrike" cap="none" dirty="0" err="1" smtClean="0">
                <a:solidFill>
                  <a:srgbClr val="000000"/>
                </a:solidFill>
                <a:effectLst/>
                <a:latin typeface="Arial"/>
                <a:ea typeface="Arial"/>
                <a:cs typeface="Arial"/>
                <a:sym typeface="Arial"/>
              </a:rPr>
              <a:t>WaterPaths</a:t>
            </a:r>
            <a:r>
              <a:rPr lang="en-US" sz="1100" b="0" i="0" u="none" strike="noStrike" cap="none" dirty="0" smtClean="0">
                <a:solidFill>
                  <a:srgbClr val="000000"/>
                </a:solidFill>
                <a:effectLst/>
                <a:latin typeface="Arial"/>
                <a:ea typeface="Arial"/>
                <a:cs typeface="Arial"/>
                <a:sym typeface="Arial"/>
              </a:rPr>
              <a:t> system is based on mass-balance model, described in Appendix S1 in supplementary materials, that can be solved for all water infrastructure following an upstream to downstream order. The system information is provided by the user as direct graphs (</a:t>
            </a:r>
            <a:r>
              <a:rPr lang="en-US" sz="1100" b="0" i="0" u="none" strike="noStrike" cap="none" dirty="0" err="1" smtClean="0">
                <a:solidFill>
                  <a:srgbClr val="000000"/>
                </a:solidFill>
                <a:effectLst/>
                <a:latin typeface="Arial"/>
                <a:ea typeface="Arial"/>
                <a:cs typeface="Arial"/>
                <a:sym typeface="Arial"/>
              </a:rPr>
              <a:t>Trindade</a:t>
            </a:r>
            <a:r>
              <a:rPr lang="en-US" sz="1100" b="0" i="0" u="none" strike="noStrike" cap="none" dirty="0" smtClean="0">
                <a:solidFill>
                  <a:srgbClr val="000000"/>
                </a:solidFill>
                <a:effectLst/>
                <a:latin typeface="Arial"/>
                <a:ea typeface="Arial"/>
                <a:cs typeface="Arial"/>
                <a:sym typeface="Arial"/>
              </a:rPr>
              <a:t> et al 2020).</a:t>
            </a:r>
          </a:p>
          <a:p>
            <a:r>
              <a:rPr lang="en-US" dirty="0" err="1" smtClean="0"/>
              <a:t>WaterPaths</a:t>
            </a:r>
            <a:r>
              <a:rPr lang="en-US" dirty="0" smtClean="0"/>
              <a:t> includes support portfolio for long (infrastructural investments and constructions plans) and short run measures. The short run measures included in the model comprehend water use restrictions, water transfers and financial instruments (contingent funds and index-based insurance scheme). These measures are triggered by the Risk of Failure (ROF) metric, which consists on the system’s (or service area) ability to meet required water demand in each time basis. ROF triggers estimate the probability that the total storage falls below a threshold level in the next 52 weeks (short term ROF)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b="0" i="0" u="none" strike="noStrike" cap="none" dirty="0" smtClean="0">
              <a:solidFill>
                <a:srgbClr val="000000"/>
              </a:solidFill>
              <a:effectLst/>
              <a:latin typeface="Arial"/>
              <a:ea typeface="Arial"/>
              <a:cs typeface="Arial"/>
              <a:sym typeface="Arial"/>
            </a:endParaRPr>
          </a:p>
          <a:p>
            <a:endParaRPr lang="pt-BR" dirty="0"/>
          </a:p>
        </p:txBody>
      </p:sp>
    </p:spTree>
    <p:extLst>
      <p:ext uri="{BB962C8B-B14F-4D97-AF65-F5344CB8AC3E}">
        <p14:creationId xmlns:p14="http://schemas.microsoft.com/office/powerpoint/2010/main" val="344543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mc:AlternateContent xmlns:mc="http://schemas.openxmlformats.org/markup-compatibility/2006" xmlns:a14="http://schemas.microsoft.com/office/drawing/2010/main">
        <mc:Choice Requires="a14">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effectLst/>
                    <a:latin typeface="Didact Gothic" panose="020B0604020202020204" charset="0"/>
                  </a:rPr>
                  <a:t>Water supply reliability:</a:t>
                </a:r>
                <a:r>
                  <a:rPr lang="en-US" sz="1100" baseline="0" dirty="0" smtClean="0">
                    <a:effectLst/>
                    <a:latin typeface="Didact Gothic" panose="020B0604020202020204" charset="0"/>
                  </a:rPr>
                  <a:t> </a:t>
                </a:r>
                <a:r>
                  <a:rPr lang="en-US" sz="1100" dirty="0" smtClean="0">
                    <a:effectLst/>
                    <a:latin typeface="Didact Gothic" panose="020B0604020202020204" charset="0"/>
                  </a:rPr>
                  <a:t>Maximization of reliability, measure by the p</a:t>
                </a:r>
                <a:r>
                  <a:rPr lang="pt-BR" sz="1100" dirty="0" err="1" smtClean="0">
                    <a:effectLst/>
                    <a:latin typeface="Didact Gothic" panose="020B0604020202020204" charset="0"/>
                  </a:rPr>
                  <a:t>robability</a:t>
                </a:r>
                <a:r>
                  <a:rPr lang="pt-BR" sz="1100" dirty="0" smtClean="0">
                    <a:effectLst/>
                    <a:latin typeface="Didact Gothic" panose="020B0604020202020204" charset="0"/>
                  </a:rPr>
                  <a:t> </a:t>
                </a:r>
                <a:r>
                  <a:rPr lang="pt-BR" sz="1100" dirty="0" err="1" smtClean="0">
                    <a:effectLst/>
                    <a:latin typeface="Didact Gothic" panose="020B0604020202020204" charset="0"/>
                  </a:rPr>
                  <a:t>that</a:t>
                </a:r>
                <a:r>
                  <a:rPr lang="pt-BR" sz="1100" dirty="0" smtClean="0">
                    <a:effectLst/>
                    <a:latin typeface="Didact Gothic" panose="020B0604020202020204" charset="0"/>
                  </a:rPr>
                  <a:t> </a:t>
                </a:r>
                <a:r>
                  <a:rPr lang="pt-BR" sz="1100" dirty="0" err="1" smtClean="0">
                    <a:effectLst/>
                    <a:latin typeface="Didact Gothic" panose="020B0604020202020204" charset="0"/>
                  </a:rPr>
                  <a:t>reservoirs</a:t>
                </a:r>
                <a:r>
                  <a:rPr lang="pt-BR" sz="1100" dirty="0" smtClean="0">
                    <a:effectLst/>
                    <a:latin typeface="Didact Gothic" panose="020B0604020202020204" charset="0"/>
                  </a:rPr>
                  <a:t> </a:t>
                </a:r>
                <a:r>
                  <a:rPr lang="pt-BR" sz="1100" dirty="0" err="1" smtClean="0">
                    <a:effectLst/>
                    <a:latin typeface="Didact Gothic" panose="020B0604020202020204" charset="0"/>
                  </a:rPr>
                  <a:t>storage</a:t>
                </a:r>
                <a:r>
                  <a:rPr lang="pt-BR" sz="1100" dirty="0" smtClean="0">
                    <a:effectLst/>
                    <a:latin typeface="Didact Gothic" panose="020B0604020202020204" charset="0"/>
                  </a:rPr>
                  <a:t> </a:t>
                </a:r>
                <a:r>
                  <a:rPr lang="pt-BR" sz="1100" dirty="0" err="1" smtClean="0">
                    <a:effectLst/>
                    <a:latin typeface="Didact Gothic" panose="020B0604020202020204" charset="0"/>
                  </a:rPr>
                  <a:t>will</a:t>
                </a:r>
                <a:r>
                  <a:rPr lang="pt-BR" sz="1100" dirty="0" smtClean="0">
                    <a:effectLst/>
                    <a:latin typeface="Didact Gothic" panose="020B0604020202020204" charset="0"/>
                  </a:rPr>
                  <a:t> </a:t>
                </a:r>
                <a:r>
                  <a:rPr lang="pt-BR" sz="1100" dirty="0" err="1" smtClean="0">
                    <a:effectLst/>
                    <a:latin typeface="Didact Gothic" panose="020B0604020202020204" charset="0"/>
                  </a:rPr>
                  <a:t>not</a:t>
                </a:r>
                <a:r>
                  <a:rPr lang="pt-BR" sz="1100" dirty="0" smtClean="0">
                    <a:effectLst/>
                    <a:latin typeface="Didact Gothic" panose="020B0604020202020204" charset="0"/>
                  </a:rPr>
                  <a:t> </a:t>
                </a:r>
                <a:r>
                  <a:rPr lang="en-US" sz="1100" dirty="0" smtClean="0">
                    <a:effectLst/>
                    <a:latin typeface="Didact Gothic" panose="020B0604020202020204" charset="0"/>
                  </a:rPr>
                  <a:t>drop </a:t>
                </a:r>
                <a:r>
                  <a:rPr lang="en-US" sz="1100" dirty="0" smtClean="0">
                    <a:solidFill>
                      <a:schemeClr val="bg1"/>
                    </a:solidFill>
                    <a:effectLst/>
                    <a:latin typeface="Didact Gothic" panose="020B0604020202020204" charset="0"/>
                  </a:rPr>
                  <a:t>below</a:t>
                </a:r>
                <a:r>
                  <a:rPr lang="en-US" sz="1100" baseline="0" dirty="0" smtClean="0">
                    <a:solidFill>
                      <a:schemeClr val="bg1"/>
                    </a:solidFill>
                    <a:effectLst/>
                    <a:latin typeface="Didact Gothic" panose="020B0604020202020204" charset="0"/>
                  </a:rPr>
                  <a:t> 5%</a:t>
                </a:r>
                <a:r>
                  <a:rPr lang="en-US" sz="1100" dirty="0" smtClean="0">
                    <a:solidFill>
                      <a:schemeClr val="bg1"/>
                    </a:solidFill>
                    <a:effectLst/>
                    <a:latin typeface="Didact Gothic" panose="020B0604020202020204" charset="0"/>
                  </a:rPr>
                  <a:t> </a:t>
                </a:r>
                <a:r>
                  <a:rPr lang="en-US" sz="1100" dirty="0" smtClean="0">
                    <a:effectLst/>
                    <a:latin typeface="Didact Gothic" panose="020B0604020202020204" charset="0"/>
                  </a:rPr>
                  <a:t>of capacity.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solidFill>
                      <a:srgbClr val="000000"/>
                    </a:solidFill>
                    <a:effectLst/>
                    <a:latin typeface="Didact Gothic" panose="020B0604020202020204" charset="0"/>
                    <a:ea typeface="Calibri" panose="020F0502020204030204" pitchFamily="34" charset="0"/>
                    <a:cs typeface="Roboto"/>
                  </a:rPr>
                  <a:t>Restriction</a:t>
                </a:r>
                <a:r>
                  <a:rPr lang="en-US" sz="1100" baseline="0" dirty="0" smtClean="0">
                    <a:solidFill>
                      <a:srgbClr val="000000"/>
                    </a:solidFill>
                    <a:effectLst/>
                    <a:latin typeface="Didact Gothic" panose="020B0604020202020204" charset="0"/>
                    <a:ea typeface="Calibri" panose="020F0502020204030204" pitchFamily="34" charset="0"/>
                    <a:cs typeface="Roboto"/>
                  </a:rPr>
                  <a:t> frequency: </a:t>
                </a:r>
                <a:r>
                  <a:rPr lang="en-US" sz="1100" dirty="0" smtClean="0">
                    <a:effectLst/>
                    <a:latin typeface="Didact Gothic" panose="020B0604020202020204" charset="0"/>
                  </a:rPr>
                  <a:t>Minimization of the fraction of the years, over the planning horizon, in which water use restriction measures were implemented for at least one week.</a:t>
                </a: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err="1" smtClean="0">
                    <a:solidFill>
                      <a:srgbClr val="000000"/>
                    </a:solidFill>
                    <a:effectLst/>
                    <a:latin typeface="Didact Gothic" panose="020B0604020202020204" charset="0"/>
                    <a:ea typeface="Calibri" panose="020F0502020204030204" pitchFamily="34" charset="0"/>
                    <a:cs typeface="Roboto"/>
                  </a:rPr>
                  <a:t>Mean</a:t>
                </a:r>
                <a:r>
                  <a:rPr lang="pt-BR" sz="110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solidFill>
                      <a:srgbClr val="000000"/>
                    </a:solidFill>
                    <a:effectLst/>
                    <a:latin typeface="Didact Gothic" panose="020B0604020202020204" charset="0"/>
                    <a:ea typeface="Calibri" panose="020F0502020204030204" pitchFamily="34" charset="0"/>
                    <a:cs typeface="Roboto"/>
                  </a:rPr>
                  <a:t>annual</a:t>
                </a:r>
                <a:r>
                  <a:rPr lang="pt-BR" sz="110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solidFill>
                      <a:srgbClr val="000000"/>
                    </a:solidFill>
                    <a:effectLst/>
                    <a:latin typeface="Didact Gothic" panose="020B0604020202020204" charset="0"/>
                    <a:ea typeface="Calibri" panose="020F0502020204030204" pitchFamily="34" charset="0"/>
                    <a:cs typeface="Roboto"/>
                  </a:rPr>
                  <a:t>cost</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baseline="0" dirty="0" err="1" smtClean="0">
                    <a:solidFill>
                      <a:srgbClr val="000000"/>
                    </a:solidFill>
                    <a:effectLst/>
                    <a:latin typeface="Didact Gothic" panose="020B0604020202020204" charset="0"/>
                    <a:ea typeface="Calibri" panose="020F0502020204030204" pitchFamily="34" charset="0"/>
                    <a:cs typeface="Roboto"/>
                  </a:rPr>
                  <a:t>or</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baseline="0" dirty="0" err="1" smtClean="0">
                    <a:solidFill>
                      <a:srgbClr val="000000"/>
                    </a:solidFill>
                    <a:effectLst/>
                    <a:latin typeface="Didact Gothic" panose="020B0604020202020204" charset="0"/>
                    <a:ea typeface="Calibri" panose="020F0502020204030204" pitchFamily="34" charset="0"/>
                    <a:cs typeface="Roboto"/>
                  </a:rPr>
                  <a:t>drought</a:t>
                </a:r>
                <a:r>
                  <a:rPr lang="pt-BR" sz="1100" baseline="0" dirty="0" smtClean="0">
                    <a:solidFill>
                      <a:srgbClr val="000000"/>
                    </a:solidFill>
                    <a:effectLst/>
                    <a:latin typeface="Didact Gothic" panose="020B0604020202020204" charset="0"/>
                    <a:ea typeface="Calibri" panose="020F0502020204030204" pitchFamily="34" charset="0"/>
                    <a:cs typeface="Roboto"/>
                  </a:rPr>
                  <a:t> management </a:t>
                </a:r>
                <a:r>
                  <a:rPr lang="pt-BR" sz="1100" baseline="0" dirty="0" err="1" smtClean="0">
                    <a:solidFill>
                      <a:srgbClr val="000000"/>
                    </a:solidFill>
                    <a:effectLst/>
                    <a:latin typeface="Didact Gothic" panose="020B0604020202020204" charset="0"/>
                    <a:ea typeface="Calibri" panose="020F0502020204030204" pitchFamily="34" charset="0"/>
                    <a:cs typeface="Roboto"/>
                  </a:rPr>
                  <a:t>cost</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effectLst/>
                    <a:latin typeface="Didact Gothic" panose="020B0604020202020204" charset="0"/>
                  </a:rPr>
                  <a:t>Minimization</a:t>
                </a:r>
                <a:r>
                  <a:rPr lang="pt-BR" sz="1100" dirty="0" smtClean="0">
                    <a:effectLst/>
                    <a:latin typeface="Didact Gothic" panose="020B0604020202020204" charset="0"/>
                  </a:rPr>
                  <a:t> </a:t>
                </a:r>
                <a:r>
                  <a:rPr lang="pt-BR" sz="1100" dirty="0" err="1" smtClean="0">
                    <a:effectLst/>
                    <a:latin typeface="Didact Gothic" panose="020B0604020202020204" charset="0"/>
                  </a:rPr>
                  <a:t>of</a:t>
                </a:r>
                <a:r>
                  <a:rPr lang="pt-BR" sz="1100" dirty="0" smtClean="0">
                    <a:effectLst/>
                    <a:latin typeface="Didact Gothic" panose="020B0604020202020204" charset="0"/>
                  </a:rPr>
                  <a:t> </a:t>
                </a:r>
                <a:r>
                  <a:rPr lang="pt-BR" sz="1100" dirty="0" err="1" smtClean="0">
                    <a:effectLst/>
                    <a:latin typeface="Didact Gothic" panose="020B0604020202020204" charset="0"/>
                  </a:rPr>
                  <a:t>revenue</a:t>
                </a:r>
                <a:r>
                  <a:rPr lang="pt-BR" sz="1100" dirty="0" smtClean="0">
                    <a:effectLst/>
                    <a:latin typeface="Didact Gothic" panose="020B0604020202020204" charset="0"/>
                  </a:rPr>
                  <a:t> </a:t>
                </a:r>
                <a:r>
                  <a:rPr lang="pt-BR" sz="1100" dirty="0" err="1" smtClean="0">
                    <a:effectLst/>
                    <a:latin typeface="Didact Gothic" panose="020B0604020202020204" charset="0"/>
                  </a:rPr>
                  <a:t>shortfalls</a:t>
                </a:r>
                <a:r>
                  <a:rPr lang="pt-BR" sz="1100" dirty="0" smtClean="0">
                    <a:effectLst/>
                    <a:latin typeface="Didact Gothic" panose="020B0604020202020204" charset="0"/>
                  </a:rPr>
                  <a:t> </a:t>
                </a:r>
                <a:r>
                  <a:rPr lang="pt-BR" sz="1100" dirty="0" err="1" smtClean="0">
                    <a:effectLst/>
                    <a:latin typeface="Didact Gothic" panose="020B0604020202020204" charset="0"/>
                  </a:rPr>
                  <a:t>due</a:t>
                </a:r>
                <a:r>
                  <a:rPr lang="pt-BR" sz="1100" dirty="0" smtClean="0">
                    <a:effectLst/>
                    <a:latin typeface="Didact Gothic" panose="020B0604020202020204" charset="0"/>
                  </a:rPr>
                  <a:t> </a:t>
                </a:r>
                <a:r>
                  <a:rPr lang="pt-BR" sz="1100" dirty="0" err="1" smtClean="0">
                    <a:effectLst/>
                    <a:latin typeface="Didact Gothic" panose="020B0604020202020204" charset="0"/>
                  </a:rPr>
                  <a:t>to</a:t>
                </a:r>
                <a:r>
                  <a:rPr lang="pt-BR" sz="1100" dirty="0" smtClean="0">
                    <a:effectLst/>
                    <a:latin typeface="Didact Gothic" panose="020B0604020202020204" charset="0"/>
                  </a:rPr>
                  <a:t> </a:t>
                </a:r>
                <a:r>
                  <a:rPr lang="pt-BR" sz="1100" dirty="0" err="1" smtClean="0">
                    <a:effectLst/>
                    <a:latin typeface="Didact Gothic" panose="020B0604020202020204" charset="0"/>
                  </a:rPr>
                  <a:t>restriction</a:t>
                </a:r>
                <a:r>
                  <a:rPr lang="pt-BR" sz="1100" dirty="0" smtClean="0">
                    <a:effectLst/>
                    <a:latin typeface="Didact Gothic" panose="020B0604020202020204" charset="0"/>
                  </a:rPr>
                  <a:t> </a:t>
                </a:r>
                <a:r>
                  <a:rPr lang="pt-BR" sz="1100" dirty="0" err="1" smtClean="0">
                    <a:effectLst/>
                    <a:latin typeface="Didact Gothic" panose="020B0604020202020204" charset="0"/>
                  </a:rPr>
                  <a:t>measures</a:t>
                </a:r>
                <a:r>
                  <a:rPr lang="pt-BR" sz="1100" dirty="0" smtClean="0">
                    <a:effectLst/>
                    <a:latin typeface="Didact Gothic" panose="020B0604020202020204" charset="0"/>
                  </a:rPr>
                  <a:t>; </a:t>
                </a:r>
                <a:r>
                  <a:rPr lang="pt-BR" sz="1100" dirty="0" err="1" smtClean="0">
                    <a:effectLst/>
                    <a:latin typeface="Didact Gothic" panose="020B0604020202020204" charset="0"/>
                  </a:rPr>
                  <a:t>transfer</a:t>
                </a:r>
                <a:r>
                  <a:rPr lang="pt-BR" sz="1100" dirty="0" smtClean="0">
                    <a:effectLst/>
                    <a:latin typeface="Didact Gothic" panose="020B0604020202020204" charset="0"/>
                  </a:rPr>
                  <a:t> </a:t>
                </a:r>
                <a:r>
                  <a:rPr lang="pt-BR" sz="1100" dirty="0" err="1" smtClean="0">
                    <a:effectLst/>
                    <a:latin typeface="Didact Gothic" panose="020B0604020202020204" charset="0"/>
                  </a:rPr>
                  <a:t>costs</a:t>
                </a:r>
                <a:r>
                  <a:rPr lang="pt-BR" sz="1100" dirty="0" smtClean="0">
                    <a:effectLst/>
                    <a:latin typeface="Didact Gothic" panose="020B0604020202020204" charset="0"/>
                  </a:rPr>
                  <a:t>, </a:t>
                </a:r>
                <a:r>
                  <a:rPr lang="pt-BR" sz="1100" dirty="0" err="1" smtClean="0">
                    <a:effectLst/>
                    <a:latin typeface="Didact Gothic" panose="020B0604020202020204" charset="0"/>
                  </a:rPr>
                  <a:t>and</a:t>
                </a:r>
                <a:r>
                  <a:rPr lang="pt-BR" sz="1100" dirty="0" smtClean="0">
                    <a:effectLst/>
                    <a:latin typeface="Didact Gothic" panose="020B0604020202020204" charset="0"/>
                  </a:rPr>
                  <a:t> </a:t>
                </a:r>
                <a:r>
                  <a:rPr lang="pt-BR" sz="1100" dirty="0" err="1" smtClean="0">
                    <a:effectLst/>
                    <a:latin typeface="Didact Gothic" panose="020B0604020202020204" charset="0"/>
                  </a:rPr>
                  <a:t>the</a:t>
                </a:r>
                <a:r>
                  <a:rPr lang="pt-BR" sz="1100" dirty="0" smtClean="0">
                    <a:effectLst/>
                    <a:latin typeface="Didact Gothic" panose="020B0604020202020204" charset="0"/>
                  </a:rPr>
                  <a:t> anual </a:t>
                </a:r>
                <a:r>
                  <a:rPr lang="pt-BR" sz="1100" dirty="0" err="1" smtClean="0">
                    <a:effectLst/>
                    <a:latin typeface="Didact Gothic" panose="020B0604020202020204" charset="0"/>
                  </a:rPr>
                  <a:t>premium</a:t>
                </a:r>
                <a:r>
                  <a:rPr lang="pt-BR" sz="1100" dirty="0" smtClean="0">
                    <a:effectLst/>
                    <a:latin typeface="Didact Gothic" panose="020B0604020202020204" charset="0"/>
                  </a:rPr>
                  <a:t> for index-</a:t>
                </a:r>
                <a:r>
                  <a:rPr lang="pt-BR" sz="1100" dirty="0" err="1" smtClean="0">
                    <a:effectLst/>
                    <a:latin typeface="Didact Gothic" panose="020B0604020202020204" charset="0"/>
                  </a:rPr>
                  <a:t>based</a:t>
                </a:r>
                <a:r>
                  <a:rPr lang="pt-BR" sz="1100" dirty="0" smtClean="0">
                    <a:effectLst/>
                    <a:latin typeface="Didact Gothic" panose="020B0604020202020204" charset="0"/>
                  </a:rPr>
                  <a:t> </a:t>
                </a:r>
                <a:r>
                  <a:rPr lang="pt-BR" sz="1100" dirty="0" err="1" smtClean="0">
                    <a:effectLst/>
                    <a:latin typeface="Didact Gothic" panose="020B0604020202020204" charset="0"/>
                  </a:rPr>
                  <a:t>insurance</a:t>
                </a:r>
                <a:r>
                  <a:rPr lang="pt-BR" sz="1100" dirty="0" smtClean="0">
                    <a:effectLst/>
                    <a:latin typeface="Didact Gothic" panose="020B0604020202020204" charset="0"/>
                  </a:rPr>
                  <a:t> </a:t>
                </a:r>
                <a:r>
                  <a:rPr lang="pt-BR" sz="1100" dirty="0" err="1" smtClean="0">
                    <a:effectLst/>
                    <a:latin typeface="Didact Gothic" panose="020B0604020202020204" charset="0"/>
                  </a:rPr>
                  <a:t>acquisition</a:t>
                </a:r>
                <a:r>
                  <a:rPr lang="pt-BR" sz="1100" dirty="0" smtClean="0">
                    <a:effectLst/>
                    <a:latin typeface="Didact Gothic" panose="020B0604020202020204" charset="0"/>
                  </a:rPr>
                  <a:t>.</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effectLst/>
                    <a:latin typeface="Didact Gothic" panose="020B0604020202020204" charset="0"/>
                  </a:rPr>
                  <a:t>Worst-case cost of drought mitigation actions (</a:t>
                </a:r>
                <a14:m>
                  <m:oMath xmlns:m="http://schemas.openxmlformats.org/officeDocument/2006/math">
                    <m:sSub>
                      <m:sSubPr>
                        <m:ctrlPr>
                          <a:rPr lang="pt-BR" sz="1100" i="1">
                            <a:effectLst/>
                            <a:latin typeface="Cambria Math" panose="02040503050406030204" pitchFamily="18" charset="0"/>
                          </a:rPr>
                        </m:ctrlPr>
                      </m:sSubPr>
                      <m:e>
                        <m:r>
                          <m:rPr>
                            <m:sty m:val="p"/>
                          </m:rPr>
                          <a:rPr lang="en-US" sz="1100">
                            <a:effectLst/>
                            <a:latin typeface="Cambria Math" panose="02040503050406030204" pitchFamily="18" charset="0"/>
                          </a:rPr>
                          <m:t>f</m:t>
                        </m:r>
                      </m:e>
                      <m:sub>
                        <m:r>
                          <m:rPr>
                            <m:sty m:val="p"/>
                          </m:rPr>
                          <a:rPr lang="en-US" sz="1100">
                            <a:effectLst/>
                            <a:latin typeface="Cambria Math" panose="02040503050406030204" pitchFamily="18" charset="0"/>
                          </a:rPr>
                          <m:t>WCC</m:t>
                        </m:r>
                      </m:sub>
                    </m:sSub>
                  </m:oMath>
                </a14:m>
                <a:r>
                  <a:rPr lang="en-US" sz="1100" dirty="0" smtClean="0">
                    <a:effectLst/>
                    <a:latin typeface="Didact Gothic" panose="020B0604020202020204" charset="0"/>
                  </a:rPr>
                  <a:t>):Minimization of the worst first percentile of annual drought management costs (water restrictions and transfers) observed across all simulated scenarios over the planning horizon.</a:t>
                </a:r>
              </a:p>
              <a:p>
                <a:pPr>
                  <a:lnSpc>
                    <a:spcPct val="150000"/>
                  </a:lnSpc>
                  <a:spcAft>
                    <a:spcPts val="0"/>
                  </a:spcAft>
                </a:pPr>
                <a:r>
                  <a:rPr lang="en-US" sz="1100" dirty="0" smtClean="0">
                    <a:effectLst/>
                    <a:latin typeface="Didact Gothic" panose="020B0604020202020204" charset="0"/>
                  </a:rPr>
                  <a:t>Consumer burden (</a:t>
                </a:r>
                <a14:m>
                  <m:oMath xmlns:m="http://schemas.openxmlformats.org/officeDocument/2006/math">
                    <m:sSub>
                      <m:sSubPr>
                        <m:ctrlPr>
                          <a:rPr lang="pt-BR" sz="1100" i="1">
                            <a:effectLst/>
                            <a:latin typeface="Cambria Math" panose="02040503050406030204" pitchFamily="18" charset="0"/>
                          </a:rPr>
                        </m:ctrlPr>
                      </m:sSubPr>
                      <m:e>
                        <m:r>
                          <m:rPr>
                            <m:sty m:val="p"/>
                          </m:rPr>
                          <a:rPr lang="en-US" sz="1100">
                            <a:effectLst/>
                            <a:latin typeface="Cambria Math" panose="02040503050406030204" pitchFamily="18" charset="0"/>
                          </a:rPr>
                          <m:t>f</m:t>
                        </m:r>
                      </m:e>
                      <m:sub>
                        <m:r>
                          <m:rPr>
                            <m:sty m:val="p"/>
                          </m:rPr>
                          <a:rPr lang="en-US" sz="1100">
                            <a:effectLst/>
                            <a:latin typeface="Cambria Math" panose="02040503050406030204" pitchFamily="18" charset="0"/>
                          </a:rPr>
                          <m:t>CB</m:t>
                        </m:r>
                      </m:sub>
                    </m:sSub>
                  </m:oMath>
                </a14:m>
                <a:r>
                  <a:rPr lang="en-US" sz="1100" dirty="0" smtClean="0">
                    <a:effectLst/>
                    <a:latin typeface="Didact Gothic" panose="020B0604020202020204" charset="0"/>
                  </a:rPr>
                  <a:t>): Minimization of the deficit in the annual revenue payed by the user in the water bill, i.e. the difference in the gross revenues from unrestricted demand and from restricted demand.</a:t>
                </a:r>
                <a:endParaRPr lang="pt-BR" sz="1100" dirty="0" smtClean="0">
                  <a:solidFill>
                    <a:srgbClr val="000000"/>
                  </a:solidFill>
                  <a:effectLst/>
                  <a:latin typeface="Didact Gothic" panose="020B0604020202020204" charset="0"/>
                  <a:ea typeface="Calibri" panose="020F0502020204030204" pitchFamily="34" charset="0"/>
                  <a:cs typeface="Roboto"/>
                </a:endParaRPr>
              </a:p>
              <a:p>
                <a:pPr>
                  <a:lnSpc>
                    <a:spcPct val="150000"/>
                  </a:lnSpc>
                  <a:spcAft>
                    <a:spcPts val="0"/>
                  </a:spcAft>
                </a:pPr>
                <a:endParaRPr lang="pt-BR" sz="1100" dirty="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endParaRPr lang="pt-BR" dirty="0"/>
              </a:p>
            </p:txBody>
          </p:sp>
        </mc:Choice>
        <mc:Fallback xmlns="">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effectLst/>
                    <a:latin typeface="Didact Gothic" panose="020B0604020202020204" charset="0"/>
                  </a:rPr>
                  <a:t>Water supply reliability:</a:t>
                </a:r>
                <a:r>
                  <a:rPr lang="en-US" sz="1100" baseline="0" dirty="0" smtClean="0">
                    <a:effectLst/>
                    <a:latin typeface="Didact Gothic" panose="020B0604020202020204" charset="0"/>
                  </a:rPr>
                  <a:t> </a:t>
                </a:r>
                <a:r>
                  <a:rPr lang="en-US" sz="1100" dirty="0" smtClean="0">
                    <a:effectLst/>
                    <a:latin typeface="Didact Gothic" panose="020B0604020202020204" charset="0"/>
                  </a:rPr>
                  <a:t>Maximization of reliability, measure by the p</a:t>
                </a:r>
                <a:r>
                  <a:rPr lang="pt-BR" sz="1100" dirty="0" err="1" smtClean="0">
                    <a:effectLst/>
                    <a:latin typeface="Didact Gothic" panose="020B0604020202020204" charset="0"/>
                  </a:rPr>
                  <a:t>robability</a:t>
                </a:r>
                <a:r>
                  <a:rPr lang="pt-BR" sz="1100" dirty="0" smtClean="0">
                    <a:effectLst/>
                    <a:latin typeface="Didact Gothic" panose="020B0604020202020204" charset="0"/>
                  </a:rPr>
                  <a:t> </a:t>
                </a:r>
                <a:r>
                  <a:rPr lang="pt-BR" sz="1100" dirty="0" err="1" smtClean="0">
                    <a:effectLst/>
                    <a:latin typeface="Didact Gothic" panose="020B0604020202020204" charset="0"/>
                  </a:rPr>
                  <a:t>that</a:t>
                </a:r>
                <a:r>
                  <a:rPr lang="pt-BR" sz="1100" dirty="0" smtClean="0">
                    <a:effectLst/>
                    <a:latin typeface="Didact Gothic" panose="020B0604020202020204" charset="0"/>
                  </a:rPr>
                  <a:t> </a:t>
                </a:r>
                <a:r>
                  <a:rPr lang="pt-BR" sz="1100" dirty="0" err="1" smtClean="0">
                    <a:effectLst/>
                    <a:latin typeface="Didact Gothic" panose="020B0604020202020204" charset="0"/>
                  </a:rPr>
                  <a:t>reservoirs</a:t>
                </a:r>
                <a:r>
                  <a:rPr lang="pt-BR" sz="1100" dirty="0" smtClean="0">
                    <a:effectLst/>
                    <a:latin typeface="Didact Gothic" panose="020B0604020202020204" charset="0"/>
                  </a:rPr>
                  <a:t> </a:t>
                </a:r>
                <a:r>
                  <a:rPr lang="pt-BR" sz="1100" dirty="0" err="1" smtClean="0">
                    <a:effectLst/>
                    <a:latin typeface="Didact Gothic" panose="020B0604020202020204" charset="0"/>
                  </a:rPr>
                  <a:t>storage</a:t>
                </a:r>
                <a:r>
                  <a:rPr lang="pt-BR" sz="1100" dirty="0" smtClean="0">
                    <a:effectLst/>
                    <a:latin typeface="Didact Gothic" panose="020B0604020202020204" charset="0"/>
                  </a:rPr>
                  <a:t> </a:t>
                </a:r>
                <a:r>
                  <a:rPr lang="pt-BR" sz="1100" dirty="0" err="1" smtClean="0">
                    <a:effectLst/>
                    <a:latin typeface="Didact Gothic" panose="020B0604020202020204" charset="0"/>
                  </a:rPr>
                  <a:t>will</a:t>
                </a:r>
                <a:r>
                  <a:rPr lang="pt-BR" sz="1100" dirty="0" smtClean="0">
                    <a:effectLst/>
                    <a:latin typeface="Didact Gothic" panose="020B0604020202020204" charset="0"/>
                  </a:rPr>
                  <a:t> </a:t>
                </a:r>
                <a:r>
                  <a:rPr lang="pt-BR" sz="1100" dirty="0" err="1" smtClean="0">
                    <a:effectLst/>
                    <a:latin typeface="Didact Gothic" panose="020B0604020202020204" charset="0"/>
                  </a:rPr>
                  <a:t>not</a:t>
                </a:r>
                <a:r>
                  <a:rPr lang="pt-BR" sz="1100" dirty="0" smtClean="0">
                    <a:effectLst/>
                    <a:latin typeface="Didact Gothic" panose="020B0604020202020204" charset="0"/>
                  </a:rPr>
                  <a:t> </a:t>
                </a:r>
                <a:r>
                  <a:rPr lang="en-US" sz="1100" dirty="0" smtClean="0">
                    <a:effectLst/>
                    <a:latin typeface="Didact Gothic" panose="020B0604020202020204" charset="0"/>
                  </a:rPr>
                  <a:t>drop </a:t>
                </a:r>
                <a:r>
                  <a:rPr lang="en-US" sz="1100" dirty="0" smtClean="0">
                    <a:solidFill>
                      <a:schemeClr val="bg1"/>
                    </a:solidFill>
                    <a:effectLst/>
                    <a:latin typeface="Didact Gothic" panose="020B0604020202020204" charset="0"/>
                  </a:rPr>
                  <a:t>below</a:t>
                </a:r>
                <a:r>
                  <a:rPr lang="en-US" sz="1100" baseline="0" dirty="0" smtClean="0">
                    <a:solidFill>
                      <a:schemeClr val="bg1"/>
                    </a:solidFill>
                    <a:effectLst/>
                    <a:latin typeface="Didact Gothic" panose="020B0604020202020204" charset="0"/>
                  </a:rPr>
                  <a:t> 5%</a:t>
                </a:r>
                <a:r>
                  <a:rPr lang="en-US" sz="1100" dirty="0" smtClean="0">
                    <a:solidFill>
                      <a:schemeClr val="bg1"/>
                    </a:solidFill>
                    <a:effectLst/>
                    <a:latin typeface="Didact Gothic" panose="020B0604020202020204" charset="0"/>
                  </a:rPr>
                  <a:t> </a:t>
                </a:r>
                <a:r>
                  <a:rPr lang="en-US" sz="1100" dirty="0" smtClean="0">
                    <a:effectLst/>
                    <a:latin typeface="Didact Gothic" panose="020B0604020202020204" charset="0"/>
                  </a:rPr>
                  <a:t>of capacity.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solidFill>
                      <a:srgbClr val="000000"/>
                    </a:solidFill>
                    <a:effectLst/>
                    <a:latin typeface="Didact Gothic" panose="020B0604020202020204" charset="0"/>
                    <a:ea typeface="Calibri" panose="020F0502020204030204" pitchFamily="34" charset="0"/>
                    <a:cs typeface="Roboto"/>
                  </a:rPr>
                  <a:t>Restriction</a:t>
                </a:r>
                <a:r>
                  <a:rPr lang="en-US" sz="1100" baseline="0" dirty="0" smtClean="0">
                    <a:solidFill>
                      <a:srgbClr val="000000"/>
                    </a:solidFill>
                    <a:effectLst/>
                    <a:latin typeface="Didact Gothic" panose="020B0604020202020204" charset="0"/>
                    <a:ea typeface="Calibri" panose="020F0502020204030204" pitchFamily="34" charset="0"/>
                    <a:cs typeface="Roboto"/>
                  </a:rPr>
                  <a:t> frequency: </a:t>
                </a:r>
                <a:r>
                  <a:rPr lang="en-US" sz="1100" dirty="0" smtClean="0">
                    <a:effectLst/>
                    <a:latin typeface="Didact Gothic" panose="020B0604020202020204" charset="0"/>
                  </a:rPr>
                  <a:t>Minimization of the fraction of the years, over the planning horizon, in which water use restriction measures were implemented for at least one week.</a:t>
                </a: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pt-BR" sz="1100" dirty="0" err="1" smtClean="0">
                    <a:solidFill>
                      <a:srgbClr val="000000"/>
                    </a:solidFill>
                    <a:effectLst/>
                    <a:latin typeface="Didact Gothic" panose="020B0604020202020204" charset="0"/>
                    <a:ea typeface="Calibri" panose="020F0502020204030204" pitchFamily="34" charset="0"/>
                    <a:cs typeface="Roboto"/>
                  </a:rPr>
                  <a:t>Mean</a:t>
                </a:r>
                <a:r>
                  <a:rPr lang="pt-BR" sz="110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solidFill>
                      <a:srgbClr val="000000"/>
                    </a:solidFill>
                    <a:effectLst/>
                    <a:latin typeface="Didact Gothic" panose="020B0604020202020204" charset="0"/>
                    <a:ea typeface="Calibri" panose="020F0502020204030204" pitchFamily="34" charset="0"/>
                    <a:cs typeface="Roboto"/>
                  </a:rPr>
                  <a:t>annual</a:t>
                </a:r>
                <a:r>
                  <a:rPr lang="pt-BR" sz="110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solidFill>
                      <a:srgbClr val="000000"/>
                    </a:solidFill>
                    <a:effectLst/>
                    <a:latin typeface="Didact Gothic" panose="020B0604020202020204" charset="0"/>
                    <a:ea typeface="Calibri" panose="020F0502020204030204" pitchFamily="34" charset="0"/>
                    <a:cs typeface="Roboto"/>
                  </a:rPr>
                  <a:t>cost</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baseline="0" dirty="0" err="1" smtClean="0">
                    <a:solidFill>
                      <a:srgbClr val="000000"/>
                    </a:solidFill>
                    <a:effectLst/>
                    <a:latin typeface="Didact Gothic" panose="020B0604020202020204" charset="0"/>
                    <a:ea typeface="Calibri" panose="020F0502020204030204" pitchFamily="34" charset="0"/>
                    <a:cs typeface="Roboto"/>
                  </a:rPr>
                  <a:t>or</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baseline="0" dirty="0" err="1" smtClean="0">
                    <a:solidFill>
                      <a:srgbClr val="000000"/>
                    </a:solidFill>
                    <a:effectLst/>
                    <a:latin typeface="Didact Gothic" panose="020B0604020202020204" charset="0"/>
                    <a:ea typeface="Calibri" panose="020F0502020204030204" pitchFamily="34" charset="0"/>
                    <a:cs typeface="Roboto"/>
                  </a:rPr>
                  <a:t>drought</a:t>
                </a:r>
                <a:r>
                  <a:rPr lang="pt-BR" sz="1100" baseline="0" dirty="0" smtClean="0">
                    <a:solidFill>
                      <a:srgbClr val="000000"/>
                    </a:solidFill>
                    <a:effectLst/>
                    <a:latin typeface="Didact Gothic" panose="020B0604020202020204" charset="0"/>
                    <a:ea typeface="Calibri" panose="020F0502020204030204" pitchFamily="34" charset="0"/>
                    <a:cs typeface="Roboto"/>
                  </a:rPr>
                  <a:t> management </a:t>
                </a:r>
                <a:r>
                  <a:rPr lang="pt-BR" sz="1100" baseline="0" dirty="0" err="1" smtClean="0">
                    <a:solidFill>
                      <a:srgbClr val="000000"/>
                    </a:solidFill>
                    <a:effectLst/>
                    <a:latin typeface="Didact Gothic" panose="020B0604020202020204" charset="0"/>
                    <a:ea typeface="Calibri" panose="020F0502020204030204" pitchFamily="34" charset="0"/>
                    <a:cs typeface="Roboto"/>
                  </a:rPr>
                  <a:t>cost</a:t>
                </a:r>
                <a:r>
                  <a:rPr lang="pt-BR" sz="1100" baseline="0" dirty="0" smtClean="0">
                    <a:solidFill>
                      <a:srgbClr val="000000"/>
                    </a:solidFill>
                    <a:effectLst/>
                    <a:latin typeface="Didact Gothic" panose="020B0604020202020204" charset="0"/>
                    <a:ea typeface="Calibri" panose="020F0502020204030204" pitchFamily="34" charset="0"/>
                    <a:cs typeface="Roboto"/>
                  </a:rPr>
                  <a:t>: </a:t>
                </a:r>
                <a:r>
                  <a:rPr lang="pt-BR" sz="1100" dirty="0" err="1" smtClean="0">
                    <a:effectLst/>
                    <a:latin typeface="Didact Gothic" panose="020B0604020202020204" charset="0"/>
                  </a:rPr>
                  <a:t>Minimization</a:t>
                </a:r>
                <a:r>
                  <a:rPr lang="pt-BR" sz="1100" dirty="0" smtClean="0">
                    <a:effectLst/>
                    <a:latin typeface="Didact Gothic" panose="020B0604020202020204" charset="0"/>
                  </a:rPr>
                  <a:t> </a:t>
                </a:r>
                <a:r>
                  <a:rPr lang="pt-BR" sz="1100" dirty="0" err="1" smtClean="0">
                    <a:effectLst/>
                    <a:latin typeface="Didact Gothic" panose="020B0604020202020204" charset="0"/>
                  </a:rPr>
                  <a:t>of</a:t>
                </a:r>
                <a:r>
                  <a:rPr lang="pt-BR" sz="1100" dirty="0" smtClean="0">
                    <a:effectLst/>
                    <a:latin typeface="Didact Gothic" panose="020B0604020202020204" charset="0"/>
                  </a:rPr>
                  <a:t> </a:t>
                </a:r>
                <a:r>
                  <a:rPr lang="pt-BR" sz="1100" dirty="0" err="1" smtClean="0">
                    <a:effectLst/>
                    <a:latin typeface="Didact Gothic" panose="020B0604020202020204" charset="0"/>
                  </a:rPr>
                  <a:t>revenue</a:t>
                </a:r>
                <a:r>
                  <a:rPr lang="pt-BR" sz="1100" dirty="0" smtClean="0">
                    <a:effectLst/>
                    <a:latin typeface="Didact Gothic" panose="020B0604020202020204" charset="0"/>
                  </a:rPr>
                  <a:t> </a:t>
                </a:r>
                <a:r>
                  <a:rPr lang="pt-BR" sz="1100" dirty="0" err="1" smtClean="0">
                    <a:effectLst/>
                    <a:latin typeface="Didact Gothic" panose="020B0604020202020204" charset="0"/>
                  </a:rPr>
                  <a:t>shortfalls</a:t>
                </a:r>
                <a:r>
                  <a:rPr lang="pt-BR" sz="1100" dirty="0" smtClean="0">
                    <a:effectLst/>
                    <a:latin typeface="Didact Gothic" panose="020B0604020202020204" charset="0"/>
                  </a:rPr>
                  <a:t> </a:t>
                </a:r>
                <a:r>
                  <a:rPr lang="pt-BR" sz="1100" dirty="0" err="1" smtClean="0">
                    <a:effectLst/>
                    <a:latin typeface="Didact Gothic" panose="020B0604020202020204" charset="0"/>
                  </a:rPr>
                  <a:t>due</a:t>
                </a:r>
                <a:r>
                  <a:rPr lang="pt-BR" sz="1100" dirty="0" smtClean="0">
                    <a:effectLst/>
                    <a:latin typeface="Didact Gothic" panose="020B0604020202020204" charset="0"/>
                  </a:rPr>
                  <a:t> </a:t>
                </a:r>
                <a:r>
                  <a:rPr lang="pt-BR" sz="1100" dirty="0" err="1" smtClean="0">
                    <a:effectLst/>
                    <a:latin typeface="Didact Gothic" panose="020B0604020202020204" charset="0"/>
                  </a:rPr>
                  <a:t>to</a:t>
                </a:r>
                <a:r>
                  <a:rPr lang="pt-BR" sz="1100" dirty="0" smtClean="0">
                    <a:effectLst/>
                    <a:latin typeface="Didact Gothic" panose="020B0604020202020204" charset="0"/>
                  </a:rPr>
                  <a:t> </a:t>
                </a:r>
                <a:r>
                  <a:rPr lang="pt-BR" sz="1100" dirty="0" err="1" smtClean="0">
                    <a:effectLst/>
                    <a:latin typeface="Didact Gothic" panose="020B0604020202020204" charset="0"/>
                  </a:rPr>
                  <a:t>restriction</a:t>
                </a:r>
                <a:r>
                  <a:rPr lang="pt-BR" sz="1100" dirty="0" smtClean="0">
                    <a:effectLst/>
                    <a:latin typeface="Didact Gothic" panose="020B0604020202020204" charset="0"/>
                  </a:rPr>
                  <a:t> </a:t>
                </a:r>
                <a:r>
                  <a:rPr lang="pt-BR" sz="1100" dirty="0" err="1" smtClean="0">
                    <a:effectLst/>
                    <a:latin typeface="Didact Gothic" panose="020B0604020202020204" charset="0"/>
                  </a:rPr>
                  <a:t>measures</a:t>
                </a:r>
                <a:r>
                  <a:rPr lang="pt-BR" sz="1100" dirty="0" smtClean="0">
                    <a:effectLst/>
                    <a:latin typeface="Didact Gothic" panose="020B0604020202020204" charset="0"/>
                  </a:rPr>
                  <a:t>; </a:t>
                </a:r>
                <a:r>
                  <a:rPr lang="pt-BR" sz="1100" dirty="0" err="1" smtClean="0">
                    <a:effectLst/>
                    <a:latin typeface="Didact Gothic" panose="020B0604020202020204" charset="0"/>
                  </a:rPr>
                  <a:t>transfer</a:t>
                </a:r>
                <a:r>
                  <a:rPr lang="pt-BR" sz="1100" dirty="0" smtClean="0">
                    <a:effectLst/>
                    <a:latin typeface="Didact Gothic" panose="020B0604020202020204" charset="0"/>
                  </a:rPr>
                  <a:t> </a:t>
                </a:r>
                <a:r>
                  <a:rPr lang="pt-BR" sz="1100" dirty="0" err="1" smtClean="0">
                    <a:effectLst/>
                    <a:latin typeface="Didact Gothic" panose="020B0604020202020204" charset="0"/>
                  </a:rPr>
                  <a:t>costs</a:t>
                </a:r>
                <a:r>
                  <a:rPr lang="pt-BR" sz="1100" dirty="0" smtClean="0">
                    <a:effectLst/>
                    <a:latin typeface="Didact Gothic" panose="020B0604020202020204" charset="0"/>
                  </a:rPr>
                  <a:t>, </a:t>
                </a:r>
                <a:r>
                  <a:rPr lang="pt-BR" sz="1100" dirty="0" err="1" smtClean="0">
                    <a:effectLst/>
                    <a:latin typeface="Didact Gothic" panose="020B0604020202020204" charset="0"/>
                  </a:rPr>
                  <a:t>and</a:t>
                </a:r>
                <a:r>
                  <a:rPr lang="pt-BR" sz="1100" dirty="0" smtClean="0">
                    <a:effectLst/>
                    <a:latin typeface="Didact Gothic" panose="020B0604020202020204" charset="0"/>
                  </a:rPr>
                  <a:t> </a:t>
                </a:r>
                <a:r>
                  <a:rPr lang="pt-BR" sz="1100" dirty="0" err="1" smtClean="0">
                    <a:effectLst/>
                    <a:latin typeface="Didact Gothic" panose="020B0604020202020204" charset="0"/>
                  </a:rPr>
                  <a:t>the</a:t>
                </a:r>
                <a:r>
                  <a:rPr lang="pt-BR" sz="1100" dirty="0" smtClean="0">
                    <a:effectLst/>
                    <a:latin typeface="Didact Gothic" panose="020B0604020202020204" charset="0"/>
                  </a:rPr>
                  <a:t> anual </a:t>
                </a:r>
                <a:r>
                  <a:rPr lang="pt-BR" sz="1100" dirty="0" err="1" smtClean="0">
                    <a:effectLst/>
                    <a:latin typeface="Didact Gothic" panose="020B0604020202020204" charset="0"/>
                  </a:rPr>
                  <a:t>premium</a:t>
                </a:r>
                <a:r>
                  <a:rPr lang="pt-BR" sz="1100" dirty="0" smtClean="0">
                    <a:effectLst/>
                    <a:latin typeface="Didact Gothic" panose="020B0604020202020204" charset="0"/>
                  </a:rPr>
                  <a:t> for index-</a:t>
                </a:r>
                <a:r>
                  <a:rPr lang="pt-BR" sz="1100" dirty="0" err="1" smtClean="0">
                    <a:effectLst/>
                    <a:latin typeface="Didact Gothic" panose="020B0604020202020204" charset="0"/>
                  </a:rPr>
                  <a:t>based</a:t>
                </a:r>
                <a:r>
                  <a:rPr lang="pt-BR" sz="1100" dirty="0" smtClean="0">
                    <a:effectLst/>
                    <a:latin typeface="Didact Gothic" panose="020B0604020202020204" charset="0"/>
                  </a:rPr>
                  <a:t> </a:t>
                </a:r>
                <a:r>
                  <a:rPr lang="pt-BR" sz="1100" dirty="0" err="1" smtClean="0">
                    <a:effectLst/>
                    <a:latin typeface="Didact Gothic" panose="020B0604020202020204" charset="0"/>
                  </a:rPr>
                  <a:t>insurance</a:t>
                </a:r>
                <a:r>
                  <a:rPr lang="pt-BR" sz="1100" dirty="0" smtClean="0">
                    <a:effectLst/>
                    <a:latin typeface="Didact Gothic" panose="020B0604020202020204" charset="0"/>
                  </a:rPr>
                  <a:t> </a:t>
                </a:r>
                <a:r>
                  <a:rPr lang="pt-BR" sz="1100" dirty="0" err="1" smtClean="0">
                    <a:effectLst/>
                    <a:latin typeface="Didact Gothic" panose="020B0604020202020204" charset="0"/>
                  </a:rPr>
                  <a:t>acquisition</a:t>
                </a:r>
                <a:r>
                  <a:rPr lang="pt-BR" sz="1100" dirty="0" smtClean="0">
                    <a:effectLst/>
                    <a:latin typeface="Didact Gothic" panose="020B0604020202020204" charset="0"/>
                  </a:rPr>
                  <a:t>.</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effectLst/>
                    <a:latin typeface="Didact Gothic" panose="020B0604020202020204" charset="0"/>
                  </a:rPr>
                  <a:t>Worst-case cost of drought mitigation actions (</a:t>
                </a:r>
                <a:r>
                  <a:rPr lang="en-US" sz="1100" i="0">
                    <a:effectLst/>
                    <a:latin typeface="Cambria Math" panose="02040503050406030204" pitchFamily="18" charset="0"/>
                  </a:rPr>
                  <a:t>f</a:t>
                </a:r>
                <a:r>
                  <a:rPr lang="pt-BR" sz="1100" i="0">
                    <a:effectLst/>
                    <a:latin typeface="Cambria Math" panose="02040503050406030204" pitchFamily="18" charset="0"/>
                  </a:rPr>
                  <a:t>_</a:t>
                </a:r>
                <a:r>
                  <a:rPr lang="en-US" sz="1100" i="0">
                    <a:effectLst/>
                    <a:latin typeface="Cambria Math" panose="02040503050406030204" pitchFamily="18" charset="0"/>
                  </a:rPr>
                  <a:t>WCC</a:t>
                </a:r>
                <a:r>
                  <a:rPr lang="en-US" sz="1100" dirty="0" smtClean="0">
                    <a:effectLst/>
                    <a:latin typeface="Didact Gothic" panose="020B0604020202020204" charset="0"/>
                  </a:rPr>
                  <a:t>):Minimization of the worst first percentile of annual drought management costs (water restrictions and transfers) observed across all simulated scenarios over the planning horizon.</a:t>
                </a:r>
              </a:p>
              <a:p>
                <a:pPr>
                  <a:lnSpc>
                    <a:spcPct val="150000"/>
                  </a:lnSpc>
                  <a:spcAft>
                    <a:spcPts val="0"/>
                  </a:spcAft>
                </a:pPr>
                <a:r>
                  <a:rPr lang="en-US" sz="1100" dirty="0" smtClean="0">
                    <a:effectLst/>
                    <a:latin typeface="Didact Gothic" panose="020B0604020202020204" charset="0"/>
                  </a:rPr>
                  <a:t>Consumer burden (</a:t>
                </a:r>
                <a:r>
                  <a:rPr lang="en-US" sz="1100" i="0">
                    <a:effectLst/>
                    <a:latin typeface="Cambria Math" panose="02040503050406030204" pitchFamily="18" charset="0"/>
                  </a:rPr>
                  <a:t>f</a:t>
                </a:r>
                <a:r>
                  <a:rPr lang="pt-BR" sz="1100" i="0">
                    <a:effectLst/>
                    <a:latin typeface="Cambria Math" panose="02040503050406030204" pitchFamily="18" charset="0"/>
                  </a:rPr>
                  <a:t>_</a:t>
                </a:r>
                <a:r>
                  <a:rPr lang="en-US" sz="1100" i="0">
                    <a:effectLst/>
                    <a:latin typeface="Cambria Math" panose="02040503050406030204" pitchFamily="18" charset="0"/>
                  </a:rPr>
                  <a:t>CB</a:t>
                </a:r>
                <a:r>
                  <a:rPr lang="en-US" sz="1100" dirty="0" smtClean="0">
                    <a:effectLst/>
                    <a:latin typeface="Didact Gothic" panose="020B0604020202020204" charset="0"/>
                  </a:rPr>
                  <a:t>): Minimization of the deficit in the annual revenue payed by the user in the water bill, i.e. the difference in the gross revenues from unrestricted demand and from restricted demand.</a:t>
                </a:r>
                <a:endParaRPr lang="pt-BR" sz="1100" dirty="0" smtClean="0">
                  <a:solidFill>
                    <a:srgbClr val="000000"/>
                  </a:solidFill>
                  <a:effectLst/>
                  <a:latin typeface="Didact Gothic" panose="020B0604020202020204" charset="0"/>
                  <a:ea typeface="Calibri" panose="020F0502020204030204" pitchFamily="34" charset="0"/>
                  <a:cs typeface="Roboto"/>
                </a:endParaRPr>
              </a:p>
              <a:p>
                <a:pPr>
                  <a:lnSpc>
                    <a:spcPct val="150000"/>
                  </a:lnSpc>
                  <a:spcAft>
                    <a:spcPts val="0"/>
                  </a:spcAft>
                </a:pPr>
                <a:endParaRPr lang="pt-BR" sz="1100" dirty="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pt-BR" sz="1100" dirty="0" smtClean="0">
                  <a:solidFill>
                    <a:srgbClr val="000000"/>
                  </a:solidFill>
                  <a:effectLst/>
                  <a:latin typeface="Didact Gothic" panose="020B0604020202020204" charset="0"/>
                  <a:ea typeface="Calibri" panose="020F0502020204030204" pitchFamily="34" charset="0"/>
                  <a:cs typeface="Roboto"/>
                </a:endParaRPr>
              </a:p>
              <a:p>
                <a:endParaRPr lang="pt-BR" dirty="0"/>
              </a:p>
            </p:txBody>
          </p:sp>
        </mc:Fallback>
      </mc:AlternateContent>
    </p:spTree>
    <p:extLst>
      <p:ext uri="{BB962C8B-B14F-4D97-AF65-F5344CB8AC3E}">
        <p14:creationId xmlns:p14="http://schemas.microsoft.com/office/powerpoint/2010/main" val="40172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solidFill>
                  <a:schemeClr val="tx1"/>
                </a:solidFill>
              </a:rPr>
              <a:t> In the experiment, we conducted six seed trials for each of the four formulations, performing 30,000 function evaluations per seed. Each of the 999 realizations;</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smtClean="0">
              <a:solidFill>
                <a:schemeClr val="tx1"/>
              </a:solidFil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solidFill>
                  <a:schemeClr val="tx1"/>
                </a:solidFill>
              </a:rPr>
              <a:t>To enhance equity between the subsystems of </a:t>
            </a:r>
            <a:r>
              <a:rPr lang="en-US" dirty="0" err="1" smtClean="0">
                <a:solidFill>
                  <a:schemeClr val="tx1"/>
                </a:solidFill>
              </a:rPr>
              <a:t>Descoberto</a:t>
            </a:r>
            <a:r>
              <a:rPr lang="en-US" dirty="0" smtClean="0">
                <a:solidFill>
                  <a:schemeClr val="tx1"/>
                </a:solidFill>
              </a:rPr>
              <a:t> and </a:t>
            </a:r>
            <a:r>
              <a:rPr lang="en-US" dirty="0" err="1" smtClean="0">
                <a:solidFill>
                  <a:schemeClr val="tx1"/>
                </a:solidFill>
              </a:rPr>
              <a:t>Torto</a:t>
            </a:r>
            <a:r>
              <a:rPr lang="en-US" dirty="0" smtClean="0">
                <a:solidFill>
                  <a:schemeClr val="tx1"/>
                </a:solidFill>
              </a:rPr>
              <a:t>/Santa Maria, our research prioritized values of the worst-performing subsystem by adopting a minimax formulation. This formulation ensures that regional objective values are taken as the worst value for each objective function, prioritizing equity by maximizing the performance of the least-well-off population.</a:t>
            </a:r>
          </a:p>
        </p:txBody>
      </p:sp>
    </p:spTree>
    <p:extLst>
      <p:ext uri="{BB962C8B-B14F-4D97-AF65-F5344CB8AC3E}">
        <p14:creationId xmlns:p14="http://schemas.microsoft.com/office/powerpoint/2010/main" val="351708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pt-BR" sz="1100" dirty="0" smtClean="0">
                <a:solidFill>
                  <a:schemeClr val="tx1"/>
                </a:solidFill>
                <a:latin typeface="Didact Gothic" panose="020B0604020202020204" charset="0"/>
              </a:rPr>
              <a:t>REL (</a:t>
            </a:r>
            <a:r>
              <a:rPr lang="pt-BR" sz="1100" dirty="0" err="1" smtClean="0">
                <a:solidFill>
                  <a:schemeClr val="tx1"/>
                </a:solidFill>
                <a:latin typeface="Didact Gothic" panose="020B0604020202020204" charset="0"/>
              </a:rPr>
              <a:t>Reliability</a:t>
            </a:r>
            <a:r>
              <a:rPr lang="pt-BR" sz="1100" dirty="0" smtClean="0">
                <a:solidFill>
                  <a:schemeClr val="tx1"/>
                </a:solidFill>
                <a:latin typeface="Didact Gothic" panose="020B0604020202020204" charset="0"/>
              </a:rPr>
              <a:t>): </a:t>
            </a:r>
            <a:r>
              <a:rPr lang="en-US" sz="1100" b="0" i="0" u="none" strike="noStrike" cap="none" dirty="0" smtClean="0">
                <a:solidFill>
                  <a:srgbClr val="000000"/>
                </a:solidFill>
                <a:effectLst/>
                <a:latin typeface="Arial"/>
                <a:ea typeface="Arial"/>
                <a:cs typeface="Arial"/>
                <a:sym typeface="Arial"/>
              </a:rPr>
              <a:t>Represents the fraction of States of the World (SOWs) in which the supply is above the 5%  of system capacity in any given week of the simulated horizon</a:t>
            </a:r>
            <a:r>
              <a:rPr lang="pt-BR" dirty="0" smtClean="0">
                <a:effectLst/>
              </a:rPr>
              <a:t> </a:t>
            </a:r>
            <a:r>
              <a:rPr lang="en-US" sz="1100" b="0" i="0" u="none" strike="noStrike" cap="none" dirty="0" smtClean="0">
                <a:solidFill>
                  <a:srgbClr val="000000"/>
                </a:solidFill>
                <a:effectLst/>
                <a:latin typeface="Arial"/>
                <a:ea typeface="Arial"/>
                <a:cs typeface="Arial"/>
                <a:sym typeface="Arial"/>
              </a:rPr>
              <a:t> </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pt-BR" sz="1100" smtClean="0">
                <a:solidFill>
                  <a:schemeClr val="tx1"/>
                </a:solidFill>
                <a:latin typeface="Didact Gothic" panose="020B0604020202020204" charset="0"/>
              </a:rPr>
              <a:t>RF </a:t>
            </a:r>
            <a:r>
              <a:rPr lang="pt-BR" sz="1100" dirty="0" smtClean="0">
                <a:solidFill>
                  <a:schemeClr val="tx1"/>
                </a:solidFill>
                <a:latin typeface="Didact Gothic" panose="020B0604020202020204" charset="0"/>
              </a:rPr>
              <a:t>(</a:t>
            </a:r>
            <a:r>
              <a:rPr lang="pt-BR" sz="1100" dirty="0" err="1" smtClean="0">
                <a:solidFill>
                  <a:schemeClr val="tx1"/>
                </a:solidFill>
                <a:latin typeface="Didact Gothic" panose="020B0604020202020204" charset="0"/>
              </a:rPr>
              <a:t>restrictions</a:t>
            </a:r>
            <a:r>
              <a:rPr lang="pt-BR" sz="1100" dirty="0" smtClean="0">
                <a:solidFill>
                  <a:schemeClr val="tx1"/>
                </a:solidFill>
                <a:latin typeface="Didact Gothic" panose="020B0604020202020204" charset="0"/>
              </a:rPr>
              <a:t> </a:t>
            </a:r>
            <a:r>
              <a:rPr lang="pt-BR" sz="1100" dirty="0" err="1" smtClean="0">
                <a:solidFill>
                  <a:schemeClr val="tx1"/>
                </a:solidFill>
                <a:latin typeface="Didact Gothic" panose="020B0604020202020204" charset="0"/>
              </a:rPr>
              <a:t>frequency</a:t>
            </a:r>
            <a:r>
              <a:rPr lang="pt-BR" sz="1100" dirty="0" smtClean="0">
                <a:solidFill>
                  <a:schemeClr val="tx1"/>
                </a:solidFill>
                <a:latin typeface="Didact Gothic" panose="020B0604020202020204" charset="0"/>
              </a:rPr>
              <a:t>) </a:t>
            </a:r>
            <a:r>
              <a:rPr lang="en-US" sz="1100" dirty="0" smtClean="0">
                <a:solidFill>
                  <a:schemeClr val="tx1"/>
                </a:solidFill>
                <a:latin typeface="Didact Gothic" panose="020B0604020202020204" charset="0"/>
              </a:rPr>
              <a:t>represents the fraction of years, over the planning horizon, in which water use restrictions </a:t>
            </a:r>
            <a:r>
              <a:rPr lang="en-US" sz="1100" smtClean="0">
                <a:solidFill>
                  <a:schemeClr val="tx1"/>
                </a:solidFill>
                <a:latin typeface="Didact Gothic" panose="020B0604020202020204" charset="0"/>
              </a:rPr>
              <a:t>were implemented;</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smtClean="0">
                <a:solidFill>
                  <a:schemeClr val="tx1"/>
                </a:solidFill>
                <a:latin typeface="Didact Gothic" panose="020B0604020202020204" charset="0"/>
              </a:rPr>
              <a:t>DMC (drought management costs): The fraction of expected yearly costs to cover drought management cost;</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smtClean="0">
                <a:solidFill>
                  <a:schemeClr val="tx1"/>
                </a:solidFill>
                <a:latin typeface="Didact Gothic" panose="020B0604020202020204" charset="0"/>
              </a:rPr>
              <a:t>WCC (worst case costs): the fraction of yearly costs for the 1% highest single-year drought management costs;</a:t>
            </a:r>
          </a:p>
          <a:p>
            <a:pPr marL="457200" marR="0" indent="-298450" algn="l" defTabSz="914400" rtl="0" eaLnBrk="1" fontAlgn="auto" latinLnBrk="0" hangingPunct="1">
              <a:lnSpc>
                <a:spcPct val="100000"/>
              </a:lnSpc>
              <a:spcBef>
                <a:spcPts val="0"/>
              </a:spcBef>
              <a:spcAft>
                <a:spcPts val="0"/>
              </a:spcAft>
              <a:buClr>
                <a:srgbClr val="000000"/>
              </a:buClr>
              <a:buSzPts val="1100"/>
              <a:tabLst/>
              <a:defRPr/>
            </a:pPr>
            <a:r>
              <a:rPr lang="en-US" sz="1100" dirty="0" smtClean="0">
                <a:solidFill>
                  <a:schemeClr val="tx1"/>
                </a:solidFill>
                <a:latin typeface="Didact Gothic" panose="020B0604020202020204" charset="0"/>
              </a:rPr>
              <a:t>CB (consumer burden): the fraction of the drought management costs covered by the end user by means of implementation of drought surcharges</a:t>
            </a:r>
            <a:endParaRPr lang="pt-BR" dirty="0"/>
          </a:p>
        </p:txBody>
      </p:sp>
    </p:spTree>
    <p:extLst>
      <p:ext uri="{BB962C8B-B14F-4D97-AF65-F5344CB8AC3E}">
        <p14:creationId xmlns:p14="http://schemas.microsoft.com/office/powerpoint/2010/main" val="36391651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C5FA5"/>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mt="4000"/>
          </a:blip>
          <a:srcRect/>
          <a:stretch/>
        </p:blipFill>
        <p:spPr>
          <a:xfrm>
            <a:off x="226929" y="891874"/>
            <a:ext cx="8717025" cy="2963776"/>
          </a:xfrm>
          <a:prstGeom prst="rect">
            <a:avLst/>
          </a:prstGeom>
          <a:noFill/>
          <a:ln>
            <a:noFill/>
          </a:ln>
        </p:spPr>
      </p:pic>
      <p:sp>
        <p:nvSpPr>
          <p:cNvPr id="11" name="Google Shape;11;p2"/>
          <p:cNvSpPr/>
          <p:nvPr/>
        </p:nvSpPr>
        <p:spPr>
          <a:xfrm>
            <a:off x="-127700" y="4385500"/>
            <a:ext cx="9408900" cy="132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 name="Google Shape;12;p2"/>
          <p:cNvSpPr txBox="1">
            <a:spLocks noGrp="1"/>
          </p:cNvSpPr>
          <p:nvPr>
            <p:ph type="ctrTitle"/>
          </p:nvPr>
        </p:nvSpPr>
        <p:spPr>
          <a:xfrm>
            <a:off x="356275" y="1669650"/>
            <a:ext cx="8116200" cy="76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56275" y="2536050"/>
            <a:ext cx="8116200" cy="437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3F3F3"/>
              </a:buClr>
              <a:buSzPts val="2200"/>
              <a:buFont typeface="Didact Gothic"/>
              <a:buNone/>
              <a:defRPr sz="2200">
                <a:solidFill>
                  <a:srgbClr val="F3F3F3"/>
                </a:solidFill>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sz="1300" b="1">
                <a:solidFill>
                  <a:schemeClr val="lt1"/>
                </a:solidFill>
              </a:defRPr>
            </a:lvl1pPr>
            <a:lvl2pPr lvl="1">
              <a:buNone/>
              <a:defRPr sz="1300" b="1">
                <a:solidFill>
                  <a:schemeClr val="lt1"/>
                </a:solidFill>
              </a:defRPr>
            </a:lvl2pPr>
            <a:lvl3pPr lvl="2">
              <a:buNone/>
              <a:defRPr sz="1300" b="1">
                <a:solidFill>
                  <a:schemeClr val="lt1"/>
                </a:solidFill>
              </a:defRPr>
            </a:lvl3pPr>
            <a:lvl4pPr lvl="3">
              <a:buNone/>
              <a:defRPr sz="1300" b="1">
                <a:solidFill>
                  <a:schemeClr val="lt1"/>
                </a:solidFill>
              </a:defRPr>
            </a:lvl4pPr>
            <a:lvl5pPr lvl="4">
              <a:buNone/>
              <a:defRPr sz="1300" b="1">
                <a:solidFill>
                  <a:schemeClr val="lt1"/>
                </a:solidFill>
              </a:defRPr>
            </a:lvl5pPr>
            <a:lvl6pPr lvl="5">
              <a:buNone/>
              <a:defRPr sz="1300" b="1">
                <a:solidFill>
                  <a:schemeClr val="lt1"/>
                </a:solidFill>
              </a:defRPr>
            </a:lvl6pPr>
            <a:lvl7pPr lvl="6">
              <a:buNone/>
              <a:defRPr sz="1300" b="1">
                <a:solidFill>
                  <a:schemeClr val="lt1"/>
                </a:solidFill>
              </a:defRPr>
            </a:lvl7pPr>
            <a:lvl8pPr lvl="7">
              <a:buNone/>
              <a:defRPr sz="1300" b="1">
                <a:solidFill>
                  <a:schemeClr val="lt1"/>
                </a:solidFill>
              </a:defRPr>
            </a:lvl8pPr>
            <a:lvl9pPr lvl="8">
              <a:buNone/>
              <a:defRPr sz="1300" b="1">
                <a:solidFill>
                  <a:schemeClr val="lt1"/>
                </a:solidFill>
              </a:defRPr>
            </a:lvl9pPr>
          </a:lstStyle>
          <a:p>
            <a:pPr marL="0" lvl="0" indent="0" algn="r" rtl="0">
              <a:spcBef>
                <a:spcPts val="0"/>
              </a:spcBef>
              <a:spcAft>
                <a:spcPts val="0"/>
              </a:spcAft>
              <a:buNone/>
            </a:pPr>
            <a:fld id="{00000000-1234-1234-1234-123412341234}" type="slidenum">
              <a:rPr lang="pt-BR"/>
              <a:t>‹nº›</a:t>
            </a:fld>
            <a:endParaRPr/>
          </a:p>
        </p:txBody>
      </p:sp>
      <p:pic>
        <p:nvPicPr>
          <p:cNvPr id="15" name="Google Shape;15;p2" descr="EGU General Assembly logo"/>
          <p:cNvPicPr preferRelativeResize="0"/>
          <p:nvPr/>
        </p:nvPicPr>
        <p:blipFill>
          <a:blip r:embed="rId3">
            <a:alphaModFix/>
          </a:blip>
          <a:stretch>
            <a:fillRect/>
          </a:stretch>
        </p:blipFill>
        <p:spPr>
          <a:xfrm>
            <a:off x="142850" y="4749233"/>
            <a:ext cx="1987501" cy="516232"/>
          </a:xfrm>
          <a:prstGeom prst="rect">
            <a:avLst/>
          </a:prstGeom>
          <a:noFill/>
          <a:ln>
            <a:noFill/>
          </a:ln>
        </p:spPr>
      </p:pic>
      <p:pic>
        <p:nvPicPr>
          <p:cNvPr id="16" name="Google Shape;16;p2"/>
          <p:cNvPicPr preferRelativeResize="0"/>
          <p:nvPr/>
        </p:nvPicPr>
        <p:blipFill rotWithShape="1">
          <a:blip r:embed="rId4">
            <a:alphaModFix/>
          </a:blip>
          <a:srcRect r="58258"/>
          <a:stretch/>
        </p:blipFill>
        <p:spPr>
          <a:xfrm>
            <a:off x="7095675" y="4837191"/>
            <a:ext cx="1594049" cy="831389"/>
          </a:xfrm>
          <a:prstGeom prst="rect">
            <a:avLst/>
          </a:prstGeom>
          <a:noFill/>
          <a:ln>
            <a:noFill/>
          </a:ln>
        </p:spPr>
      </p:pic>
      <p:sp>
        <p:nvSpPr>
          <p:cNvPr id="17" name="Google Shape;17;p2"/>
          <p:cNvSpPr txBox="1"/>
          <p:nvPr/>
        </p:nvSpPr>
        <p:spPr>
          <a:xfrm>
            <a:off x="6921000" y="4346117"/>
            <a:ext cx="19434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
              <a:buFont typeface="Arial"/>
              <a:buNone/>
            </a:pPr>
            <a:r>
              <a:rPr lang="pt-BR" sz="2000" b="1" i="0" u="none" strike="noStrike" cap="none">
                <a:solidFill>
                  <a:srgbClr val="1C5FA5"/>
                </a:solidFill>
                <a:latin typeface="Arial Rounded"/>
                <a:ea typeface="Arial Rounded"/>
                <a:cs typeface="Arial Rounded"/>
                <a:sym typeface="Arial Rounded"/>
              </a:rPr>
              <a:t>the</a:t>
            </a:r>
            <a:r>
              <a:rPr lang="pt-BR" sz="2900" b="1" i="0" u="none" strike="noStrike" cap="none">
                <a:solidFill>
                  <a:srgbClr val="0097A7"/>
                </a:solidFill>
                <a:latin typeface="Arial Rounded"/>
                <a:ea typeface="Arial Rounded"/>
                <a:cs typeface="Arial Rounded"/>
                <a:sym typeface="Arial Rounded"/>
              </a:rPr>
              <a:t>wad</a:t>
            </a:r>
            <a:r>
              <a:rPr lang="pt-BR" sz="2900" b="1" i="0" u="none" strike="noStrike" cap="none">
                <a:solidFill>
                  <a:srgbClr val="FF0000"/>
                </a:solidFill>
                <a:latin typeface="Arial Rounded"/>
                <a:ea typeface="Arial Rounded"/>
                <a:cs typeface="Arial Rounded"/>
                <a:sym typeface="Arial Rounded"/>
              </a:rPr>
              <a:t>i</a:t>
            </a:r>
            <a:r>
              <a:rPr lang="pt-BR" sz="2000" b="1" i="0" u="none" strike="noStrike" cap="none">
                <a:solidFill>
                  <a:srgbClr val="1C5FA5"/>
                </a:solidFill>
                <a:latin typeface="Arial Rounded"/>
                <a:ea typeface="Arial Rounded"/>
                <a:cs typeface="Arial Rounded"/>
                <a:sym typeface="Arial Rounded"/>
              </a:rPr>
              <a:t>lab</a:t>
            </a:r>
            <a:endParaRPr sz="2000" b="1" i="0" u="none" strike="noStrike" cap="none">
              <a:solidFill>
                <a:srgbClr val="1C5FA5"/>
              </a:solidFill>
              <a:latin typeface="Arial Rounded"/>
              <a:ea typeface="Arial Rounded"/>
              <a:cs typeface="Arial Rounded"/>
              <a:sym typeface="Arial Rounded"/>
            </a:endParaRPr>
          </a:p>
        </p:txBody>
      </p:sp>
      <p:pic>
        <p:nvPicPr>
          <p:cNvPr id="18" name="Google Shape;18;p2"/>
          <p:cNvPicPr preferRelativeResize="0"/>
          <p:nvPr/>
        </p:nvPicPr>
        <p:blipFill rotWithShape="1">
          <a:blip r:embed="rId5">
            <a:alphaModFix/>
          </a:blip>
          <a:srcRect t="14451" b="21606"/>
          <a:stretch/>
        </p:blipFill>
        <p:spPr>
          <a:xfrm>
            <a:off x="4072351" y="4679124"/>
            <a:ext cx="1943401" cy="656451"/>
          </a:xfrm>
          <a:prstGeom prst="rect">
            <a:avLst/>
          </a:prstGeom>
          <a:noFill/>
          <a:ln>
            <a:noFill/>
          </a:ln>
        </p:spPr>
      </p:pic>
      <p:sp>
        <p:nvSpPr>
          <p:cNvPr id="19" name="Google Shape;19;p2"/>
          <p:cNvSpPr txBox="1">
            <a:spLocks noGrp="1"/>
          </p:cNvSpPr>
          <p:nvPr>
            <p:ph type="subTitle" idx="2"/>
          </p:nvPr>
        </p:nvSpPr>
        <p:spPr>
          <a:xfrm>
            <a:off x="227575" y="3869194"/>
            <a:ext cx="8627400" cy="516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3F3F3"/>
              </a:buClr>
              <a:buSzPts val="1800"/>
              <a:buFont typeface="Didact Gothic"/>
              <a:buNone/>
              <a:defRPr>
                <a:solidFill>
                  <a:srgbClr val="F3F3F3"/>
                </a:solidFill>
                <a:latin typeface="Didact Gothic"/>
                <a:ea typeface="Didact Gothic"/>
                <a:cs typeface="Didact Gothic"/>
                <a:sym typeface="Didact Gothic"/>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0" name="Google Shape;20;p2"/>
          <p:cNvPicPr preferRelativeResize="0"/>
          <p:nvPr/>
        </p:nvPicPr>
        <p:blipFill>
          <a:blip r:embed="rId6">
            <a:alphaModFix/>
          </a:blip>
          <a:stretch>
            <a:fillRect/>
          </a:stretch>
        </p:blipFill>
        <p:spPr>
          <a:xfrm>
            <a:off x="2341225" y="4679131"/>
            <a:ext cx="1520251" cy="656439"/>
          </a:xfrm>
          <a:prstGeom prst="rect">
            <a:avLst/>
          </a:prstGeom>
          <a:noFill/>
          <a:ln>
            <a:noFill/>
          </a:ln>
        </p:spPr>
      </p:pic>
      <p:pic>
        <p:nvPicPr>
          <p:cNvPr id="21" name="Google Shape;21;p2"/>
          <p:cNvPicPr preferRelativeResize="0"/>
          <p:nvPr/>
        </p:nvPicPr>
        <p:blipFill rotWithShape="1">
          <a:blip r:embed="rId7">
            <a:alphaModFix/>
          </a:blip>
          <a:srcRect/>
          <a:stretch/>
        </p:blipFill>
        <p:spPr>
          <a:xfrm>
            <a:off x="6226613" y="4831667"/>
            <a:ext cx="483520" cy="437250"/>
          </a:xfrm>
          <a:prstGeom prst="rect">
            <a:avLst/>
          </a:prstGeom>
          <a:noFill/>
          <a:ln>
            <a:noFill/>
          </a:ln>
        </p:spPr>
      </p:pic>
      <p:pic>
        <p:nvPicPr>
          <p:cNvPr id="22" name="Google Shape;22;p2"/>
          <p:cNvPicPr preferRelativeResize="0"/>
          <p:nvPr/>
        </p:nvPicPr>
        <p:blipFill rotWithShape="1">
          <a:blip r:embed="rId8">
            <a:alphaModFix/>
          </a:blip>
          <a:srcRect/>
          <a:stretch/>
        </p:blipFill>
        <p:spPr>
          <a:xfrm>
            <a:off x="4015469" y="317532"/>
            <a:ext cx="862508" cy="869087"/>
          </a:xfrm>
          <a:prstGeom prst="rect">
            <a:avLst/>
          </a:prstGeom>
          <a:noFill/>
          <a:ln>
            <a:noFill/>
          </a:ln>
        </p:spPr>
      </p:pic>
      <p:pic>
        <p:nvPicPr>
          <p:cNvPr id="23" name="Google Shape;23;p2"/>
          <p:cNvPicPr preferRelativeResize="0"/>
          <p:nvPr/>
        </p:nvPicPr>
        <p:blipFill rotWithShape="1">
          <a:blip r:embed="rId9">
            <a:alphaModFix/>
          </a:blip>
          <a:srcRect/>
          <a:stretch/>
        </p:blipFill>
        <p:spPr>
          <a:xfrm>
            <a:off x="1617448" y="317532"/>
            <a:ext cx="862508" cy="869087"/>
          </a:xfrm>
          <a:prstGeom prst="rect">
            <a:avLst/>
          </a:prstGeom>
          <a:noFill/>
          <a:ln>
            <a:noFill/>
          </a:ln>
        </p:spPr>
      </p:pic>
      <p:pic>
        <p:nvPicPr>
          <p:cNvPr id="24" name="Google Shape;24;p2"/>
          <p:cNvPicPr preferRelativeResize="0"/>
          <p:nvPr/>
        </p:nvPicPr>
        <p:blipFill rotWithShape="1">
          <a:blip r:embed="rId10">
            <a:alphaModFix/>
          </a:blip>
          <a:srcRect/>
          <a:stretch/>
        </p:blipFill>
        <p:spPr>
          <a:xfrm>
            <a:off x="2816459" y="317532"/>
            <a:ext cx="862508" cy="869087"/>
          </a:xfrm>
          <a:prstGeom prst="rect">
            <a:avLst/>
          </a:prstGeom>
          <a:noFill/>
          <a:ln>
            <a:noFill/>
          </a:ln>
        </p:spPr>
      </p:pic>
      <p:pic>
        <p:nvPicPr>
          <p:cNvPr id="25" name="Google Shape;25;p2"/>
          <p:cNvPicPr preferRelativeResize="0"/>
          <p:nvPr/>
        </p:nvPicPr>
        <p:blipFill rotWithShape="1">
          <a:blip r:embed="rId11">
            <a:alphaModFix/>
          </a:blip>
          <a:srcRect/>
          <a:stretch/>
        </p:blipFill>
        <p:spPr>
          <a:xfrm>
            <a:off x="418450" y="317532"/>
            <a:ext cx="862508" cy="869087"/>
          </a:xfrm>
          <a:prstGeom prst="rect">
            <a:avLst/>
          </a:prstGeom>
          <a:noFill/>
          <a:ln>
            <a:noFill/>
          </a:ln>
        </p:spPr>
      </p:pic>
      <p:sp>
        <p:nvSpPr>
          <p:cNvPr id="26" name="Google Shape;26;p2"/>
          <p:cNvSpPr/>
          <p:nvPr/>
        </p:nvSpPr>
        <p:spPr>
          <a:xfrm>
            <a:off x="227575" y="1498250"/>
            <a:ext cx="63300" cy="1812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00" y="1229028"/>
            <a:ext cx="8520600" cy="21819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2" name="Google Shape;62;p11"/>
          <p:cNvSpPr txBox="1">
            <a:spLocks noGrp="1"/>
          </p:cNvSpPr>
          <p:nvPr>
            <p:ph type="body" idx="1"/>
          </p:nvPr>
        </p:nvSpPr>
        <p:spPr>
          <a:xfrm>
            <a:off x="311700" y="3502472"/>
            <a:ext cx="8520600" cy="1445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3" name="Google Shape;63;p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311700" y="2389833"/>
            <a:ext cx="8520600" cy="935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4"/>
          <p:cNvSpPr/>
          <p:nvPr/>
        </p:nvSpPr>
        <p:spPr>
          <a:xfrm>
            <a:off x="0" y="225875"/>
            <a:ext cx="9144000" cy="744600"/>
          </a:xfrm>
          <a:prstGeom prst="rect">
            <a:avLst/>
          </a:prstGeom>
          <a:solidFill>
            <a:srgbClr val="1C5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 name="Google Shape;32;p4"/>
          <p:cNvSpPr txBox="1">
            <a:spLocks noGrp="1"/>
          </p:cNvSpPr>
          <p:nvPr>
            <p:ph type="title"/>
          </p:nvPr>
        </p:nvSpPr>
        <p:spPr>
          <a:xfrm>
            <a:off x="0" y="280000"/>
            <a:ext cx="8520600" cy="636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2800"/>
              <a:buFont typeface="Didact Gothic"/>
              <a:buNone/>
              <a:defRPr>
                <a:solidFill>
                  <a:schemeClr val="lt1"/>
                </a:solidFill>
                <a:latin typeface="Didact Gothic"/>
                <a:ea typeface="Didact Gothic"/>
                <a:cs typeface="Didact Gothic"/>
                <a:sym typeface="Didact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311700" y="1176187"/>
            <a:ext cx="8520600" cy="40053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Didact Gothic"/>
              <a:buChar char="●"/>
              <a:defRPr>
                <a:latin typeface="Didact Gothic"/>
                <a:ea typeface="Didact Gothic"/>
                <a:cs typeface="Didact Gothic"/>
                <a:sym typeface="Didact Gothic"/>
              </a:defRPr>
            </a:lvl1pPr>
            <a:lvl2pPr marL="914400" lvl="1" indent="-317500">
              <a:spcBef>
                <a:spcPts val="0"/>
              </a:spcBef>
              <a:spcAft>
                <a:spcPts val="0"/>
              </a:spcAft>
              <a:buSzPts val="1400"/>
              <a:buFont typeface="Didact Gothic"/>
              <a:buChar char="○"/>
              <a:defRPr>
                <a:latin typeface="Didact Gothic"/>
                <a:ea typeface="Didact Gothic"/>
                <a:cs typeface="Didact Gothic"/>
                <a:sym typeface="Didact Gothic"/>
              </a:defRPr>
            </a:lvl2pPr>
            <a:lvl3pPr marL="1371600" lvl="2" indent="-317500">
              <a:spcBef>
                <a:spcPts val="0"/>
              </a:spcBef>
              <a:spcAft>
                <a:spcPts val="0"/>
              </a:spcAft>
              <a:buSzPts val="1400"/>
              <a:buFont typeface="Didact Gothic"/>
              <a:buChar char="■"/>
              <a:defRPr>
                <a:latin typeface="Didact Gothic"/>
                <a:ea typeface="Didact Gothic"/>
                <a:cs typeface="Didact Gothic"/>
                <a:sym typeface="Didact Gothic"/>
              </a:defRPr>
            </a:lvl3pPr>
            <a:lvl4pPr marL="1828800" lvl="3" indent="-317500">
              <a:spcBef>
                <a:spcPts val="0"/>
              </a:spcBef>
              <a:spcAft>
                <a:spcPts val="0"/>
              </a:spcAft>
              <a:buSzPts val="1400"/>
              <a:buFont typeface="Didact Gothic"/>
              <a:buChar char="●"/>
              <a:defRPr>
                <a:latin typeface="Didact Gothic"/>
                <a:ea typeface="Didact Gothic"/>
                <a:cs typeface="Didact Gothic"/>
                <a:sym typeface="Didact Gothic"/>
              </a:defRPr>
            </a:lvl4pPr>
            <a:lvl5pPr marL="2286000" lvl="4" indent="-317500">
              <a:spcBef>
                <a:spcPts val="0"/>
              </a:spcBef>
              <a:spcAft>
                <a:spcPts val="0"/>
              </a:spcAft>
              <a:buSzPts val="1400"/>
              <a:buFont typeface="Didact Gothic"/>
              <a:buChar char="○"/>
              <a:defRPr>
                <a:latin typeface="Didact Gothic"/>
                <a:ea typeface="Didact Gothic"/>
                <a:cs typeface="Didact Gothic"/>
                <a:sym typeface="Didact Gothic"/>
              </a:defRPr>
            </a:lvl5pPr>
            <a:lvl6pPr marL="2743200" lvl="5" indent="-317500">
              <a:spcBef>
                <a:spcPts val="0"/>
              </a:spcBef>
              <a:spcAft>
                <a:spcPts val="0"/>
              </a:spcAft>
              <a:buSzPts val="1400"/>
              <a:buFont typeface="Didact Gothic"/>
              <a:buChar char="■"/>
              <a:defRPr>
                <a:latin typeface="Didact Gothic"/>
                <a:ea typeface="Didact Gothic"/>
                <a:cs typeface="Didact Gothic"/>
                <a:sym typeface="Didact Gothic"/>
              </a:defRPr>
            </a:lvl6pPr>
            <a:lvl7pPr marL="3200400" lvl="6" indent="-317500">
              <a:spcBef>
                <a:spcPts val="0"/>
              </a:spcBef>
              <a:spcAft>
                <a:spcPts val="0"/>
              </a:spcAft>
              <a:buSzPts val="1400"/>
              <a:buFont typeface="Didact Gothic"/>
              <a:buChar char="●"/>
              <a:defRPr>
                <a:latin typeface="Didact Gothic"/>
                <a:ea typeface="Didact Gothic"/>
                <a:cs typeface="Didact Gothic"/>
                <a:sym typeface="Didact Gothic"/>
              </a:defRPr>
            </a:lvl7pPr>
            <a:lvl8pPr marL="3657600" lvl="7" indent="-317500">
              <a:spcBef>
                <a:spcPts val="0"/>
              </a:spcBef>
              <a:spcAft>
                <a:spcPts val="0"/>
              </a:spcAft>
              <a:buSzPts val="1400"/>
              <a:buFont typeface="Didact Gothic"/>
              <a:buChar char="○"/>
              <a:defRPr>
                <a:latin typeface="Didact Gothic"/>
                <a:ea typeface="Didact Gothic"/>
                <a:cs typeface="Didact Gothic"/>
                <a:sym typeface="Didact Gothic"/>
              </a:defRPr>
            </a:lvl8pPr>
            <a:lvl9pPr marL="4114800" lvl="8" indent="-317500">
              <a:spcBef>
                <a:spcPts val="0"/>
              </a:spcBef>
              <a:spcAft>
                <a:spcPts val="0"/>
              </a:spcAft>
              <a:buSzPts val="1400"/>
              <a:buFont typeface="Didact Gothic"/>
              <a:buChar char="■"/>
              <a:defRPr>
                <a:latin typeface="Didact Gothic"/>
                <a:ea typeface="Didact Gothic"/>
                <a:cs typeface="Didact Gothic"/>
                <a:sym typeface="Didact Gothic"/>
              </a:defRPr>
            </a:lvl9pPr>
          </a:lstStyle>
          <a:p>
            <a:endParaRPr/>
          </a:p>
        </p:txBody>
      </p:sp>
      <p:sp>
        <p:nvSpPr>
          <p:cNvPr id="34" name="Google Shape;34;p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sz="1400" b="1"/>
            </a:lvl1pPr>
            <a:lvl2pPr lvl="1">
              <a:buNone/>
              <a:defRPr sz="1400" b="1"/>
            </a:lvl2pPr>
            <a:lvl3pPr lvl="2">
              <a:buNone/>
              <a:defRPr sz="1400" b="1"/>
            </a:lvl3pPr>
            <a:lvl4pPr lvl="3">
              <a:buNone/>
              <a:defRPr sz="1400" b="1"/>
            </a:lvl4pPr>
            <a:lvl5pPr lvl="4">
              <a:buNone/>
              <a:defRPr sz="1400" b="1"/>
            </a:lvl5pPr>
            <a:lvl6pPr lvl="5">
              <a:buNone/>
              <a:defRPr sz="1400" b="1"/>
            </a:lvl6pPr>
            <a:lvl7pPr lvl="6">
              <a:buNone/>
              <a:defRPr sz="1400" b="1"/>
            </a:lvl7pPr>
            <a:lvl8pPr lvl="7">
              <a:buNone/>
              <a:defRPr sz="1400" b="1"/>
            </a:lvl8pPr>
            <a:lvl9pPr lvl="8">
              <a:buNone/>
              <a:defRPr sz="1400" b="1"/>
            </a:lvl9pPr>
          </a:lstStyle>
          <a:p>
            <a:pPr marL="0" lvl="0" indent="0" algn="r" rtl="0">
              <a:spcBef>
                <a:spcPts val="0"/>
              </a:spcBef>
              <a:spcAft>
                <a:spcPts val="0"/>
              </a:spcAft>
              <a:buNone/>
            </a:pPr>
            <a:fld id="{00000000-1234-1234-1234-123412341234}" type="slidenum">
              <a:rPr lang="pt-BR"/>
              <a:t>‹nº›</a:t>
            </a:fld>
            <a:endParaRPr/>
          </a:p>
        </p:txBody>
      </p:sp>
      <p:pic>
        <p:nvPicPr>
          <p:cNvPr id="35" name="Google Shape;35;p4"/>
          <p:cNvPicPr preferRelativeResize="0"/>
          <p:nvPr/>
        </p:nvPicPr>
        <p:blipFill rotWithShape="1">
          <a:blip r:embed="rId2">
            <a:alphaModFix amt="14000"/>
          </a:blip>
          <a:srcRect/>
          <a:stretch/>
        </p:blipFill>
        <p:spPr>
          <a:xfrm>
            <a:off x="352738" y="1744238"/>
            <a:ext cx="8438523" cy="28691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311700" y="494472"/>
            <a:ext cx="8520600" cy="636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 name="Google Shape;38;p5"/>
          <p:cNvSpPr txBox="1">
            <a:spLocks noGrp="1"/>
          </p:cNvSpPr>
          <p:nvPr>
            <p:ph type="body" idx="1"/>
          </p:nvPr>
        </p:nvSpPr>
        <p:spPr>
          <a:xfrm>
            <a:off x="311700" y="1280528"/>
            <a:ext cx="3999900" cy="3795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5"/>
          <p:cNvSpPr txBox="1">
            <a:spLocks noGrp="1"/>
          </p:cNvSpPr>
          <p:nvPr>
            <p:ph type="body" idx="2"/>
          </p:nvPr>
        </p:nvSpPr>
        <p:spPr>
          <a:xfrm>
            <a:off x="4832400" y="1280528"/>
            <a:ext cx="3999900" cy="3795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311700" y="494472"/>
            <a:ext cx="8520600" cy="636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700" y="617333"/>
            <a:ext cx="2808000" cy="839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311700" y="1544000"/>
            <a:ext cx="2808000" cy="3532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7" name="Google Shape;47;p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90250" y="500167"/>
            <a:ext cx="6367800" cy="4545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txBox="1">
            <a:spLocks noGrp="1"/>
          </p:cNvSpPr>
          <p:nvPr>
            <p:ph type="title"/>
          </p:nvPr>
        </p:nvSpPr>
        <p:spPr>
          <a:xfrm>
            <a:off x="265500" y="1370194"/>
            <a:ext cx="4045200" cy="1647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265500" y="3114528"/>
            <a:ext cx="4045200" cy="1372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
          <p:cNvSpPr txBox="1">
            <a:spLocks noGrp="1"/>
          </p:cNvSpPr>
          <p:nvPr>
            <p:ph type="body" idx="2"/>
          </p:nvPr>
        </p:nvSpPr>
        <p:spPr>
          <a:xfrm>
            <a:off x="4939500" y="804528"/>
            <a:ext cx="3837000" cy="4105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6" name="Google Shape;56;p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311700" y="4700639"/>
            <a:ext cx="5998800" cy="6723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3.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j.envsoft.2020.104772" TargetMode="External"/><Relationship Id="rId2" Type="http://schemas.openxmlformats.org/officeDocument/2006/relationships/hyperlink" Target="https://doi.org/10.1061/JWRMD5.WRENG-6353" TargetMode="External"/><Relationship Id="rId1" Type="http://schemas.openxmlformats.org/officeDocument/2006/relationships/slideLayout" Target="../slideLayouts/slideLayout3.xml"/><Relationship Id="rId4" Type="http://schemas.openxmlformats.org/officeDocument/2006/relationships/hyperlink" Target="https://doi.org/10.1002/2016WR018771"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US" dirty="0"/>
              <a:t>Integration of index-based insurance into water supply portfolios to support equitable urban water management in the Global South</a:t>
            </a:r>
            <a:endParaRPr lang="pt-BR" dirty="0"/>
          </a:p>
        </p:txBody>
      </p:sp>
      <p:sp>
        <p:nvSpPr>
          <p:cNvPr id="3" name="Subtítulo 2"/>
          <p:cNvSpPr>
            <a:spLocks noGrp="1"/>
          </p:cNvSpPr>
          <p:nvPr>
            <p:ph type="subTitle" idx="1"/>
          </p:nvPr>
        </p:nvSpPr>
        <p:spPr>
          <a:xfrm>
            <a:off x="356274" y="2692258"/>
            <a:ext cx="8674991" cy="1040497"/>
          </a:xfrm>
        </p:spPr>
        <p:txBody>
          <a:bodyPr>
            <a:noAutofit/>
          </a:bodyPr>
          <a:lstStyle/>
          <a:p>
            <a:r>
              <a:rPr lang="pt-BR" sz="1800" dirty="0" err="1"/>
              <a:t>Greicelene</a:t>
            </a:r>
            <a:r>
              <a:rPr lang="pt-BR" sz="1800" dirty="0"/>
              <a:t> </a:t>
            </a:r>
            <a:r>
              <a:rPr lang="pt-BR" sz="1800" dirty="0" smtClean="0"/>
              <a:t>Silva</a:t>
            </a:r>
            <a:r>
              <a:rPr lang="pt-BR" sz="1800" baseline="30000" dirty="0" smtClean="0"/>
              <a:t>1,</a:t>
            </a:r>
            <a:r>
              <a:rPr lang="pt-BR" sz="1800" dirty="0" smtClean="0"/>
              <a:t>*, </a:t>
            </a:r>
            <a:r>
              <a:rPr lang="pt-BR" sz="1800" dirty="0"/>
              <a:t>David Gold</a:t>
            </a:r>
            <a:r>
              <a:rPr lang="pt-BR" sz="1800" baseline="30000" dirty="0"/>
              <a:t>2</a:t>
            </a:r>
            <a:r>
              <a:rPr lang="pt-BR" sz="1800" dirty="0"/>
              <a:t>, </a:t>
            </a:r>
            <a:r>
              <a:rPr lang="pt-BR" sz="1800" dirty="0" err="1"/>
              <a:t>Conceicao</a:t>
            </a:r>
            <a:r>
              <a:rPr lang="pt-BR" sz="1800" dirty="0"/>
              <a:t> de Maria Albuquerque Alves</a:t>
            </a:r>
            <a:r>
              <a:rPr lang="pt-BR" sz="1800" baseline="30000" dirty="0"/>
              <a:t>3</a:t>
            </a:r>
            <a:r>
              <a:rPr lang="pt-BR" sz="1800" dirty="0"/>
              <a:t>, Heidi Kreibich</a:t>
            </a:r>
            <a:r>
              <a:rPr lang="pt-BR" sz="1800" baseline="30000" dirty="0"/>
              <a:t>4</a:t>
            </a:r>
            <a:r>
              <a:rPr lang="pt-BR" sz="1800" dirty="0"/>
              <a:t>, </a:t>
            </a:r>
            <a:r>
              <a:rPr lang="pt-BR" sz="1800" dirty="0" smtClean="0"/>
              <a:t>Andrea Cominola</a:t>
            </a:r>
            <a:r>
              <a:rPr lang="pt-BR" sz="1800" baseline="30000" dirty="0" smtClean="0"/>
              <a:t>5,6</a:t>
            </a:r>
            <a:r>
              <a:rPr lang="pt-BR" sz="1800" dirty="0"/>
              <a:t>, </a:t>
            </a:r>
            <a:r>
              <a:rPr lang="pt-BR" sz="1800" dirty="0" err="1"/>
              <a:t>and</a:t>
            </a:r>
            <a:r>
              <a:rPr lang="pt-BR" sz="1800" dirty="0"/>
              <a:t> Eduardo Mario Mendiondo</a:t>
            </a:r>
            <a:r>
              <a:rPr lang="pt-BR" sz="1800" baseline="30000" dirty="0"/>
              <a:t>1</a:t>
            </a:r>
          </a:p>
        </p:txBody>
      </p:sp>
      <p:sp>
        <p:nvSpPr>
          <p:cNvPr id="4" name="Subtítulo 3"/>
          <p:cNvSpPr>
            <a:spLocks noGrp="1"/>
          </p:cNvSpPr>
          <p:nvPr>
            <p:ph type="subTitle" idx="2"/>
          </p:nvPr>
        </p:nvSpPr>
        <p:spPr/>
        <p:txBody>
          <a:bodyPr/>
          <a:lstStyle/>
          <a:p>
            <a:r>
              <a:rPr lang="pt-BR" dirty="0" smtClean="0"/>
              <a:t>*greicelene.silva@usp.br</a:t>
            </a:r>
            <a:endParaRPr lang="pt-BR" dirty="0"/>
          </a:p>
        </p:txBody>
      </p:sp>
      <p:sp>
        <p:nvSpPr>
          <p:cNvPr id="6" name="Retângulo 5"/>
          <p:cNvSpPr/>
          <p:nvPr/>
        </p:nvSpPr>
        <p:spPr>
          <a:xfrm>
            <a:off x="0" y="1"/>
            <a:ext cx="9144000" cy="13277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sp>
        <p:nvSpPr>
          <p:cNvPr id="7" name="Retângulo 6"/>
          <p:cNvSpPr/>
          <p:nvPr/>
        </p:nvSpPr>
        <p:spPr>
          <a:xfrm>
            <a:off x="-112736" y="4387242"/>
            <a:ext cx="9256736" cy="13277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endParaRPr lang="en-001" dirty="0">
              <a:latin typeface="Bahnschrift SemiCondensed" panose="020B0502040204020203" pitchFamily="34" charset="0"/>
            </a:endParaRPr>
          </a:p>
        </p:txBody>
      </p:sp>
      <p:sp>
        <p:nvSpPr>
          <p:cNvPr id="8" name="TextBox 12">
            <a:extLst>
              <a:ext uri="{FF2B5EF4-FFF2-40B4-BE49-F238E27FC236}">
                <a16:creationId xmlns:a16="http://schemas.microsoft.com/office/drawing/2014/main" id="{FAD7C93B-C871-4843-AE05-AD94C3C7725F}"/>
              </a:ext>
            </a:extLst>
          </p:cNvPr>
          <p:cNvSpPr txBox="1"/>
          <p:nvPr/>
        </p:nvSpPr>
        <p:spPr>
          <a:xfrm>
            <a:off x="11540" y="4415785"/>
            <a:ext cx="253596" cy="369332"/>
          </a:xfrm>
          <a:prstGeom prst="rect">
            <a:avLst/>
          </a:prstGeom>
          <a:noFill/>
        </p:spPr>
        <p:txBody>
          <a:bodyPr wrap="none" rtlCol="0">
            <a:spAutoFit/>
          </a:bodyPr>
          <a:lstStyle/>
          <a:p>
            <a:r>
              <a:rPr lang="de-DE" dirty="0">
                <a:latin typeface="Bahnschrift SemiCondensed" panose="020B0502040204020203" pitchFamily="34" charset="0"/>
              </a:rPr>
              <a:t>1</a:t>
            </a:r>
            <a:endParaRPr lang="en-001" dirty="0">
              <a:latin typeface="Bahnschrift SemiCondensed" panose="020B0502040204020203" pitchFamily="34" charset="0"/>
            </a:endParaRPr>
          </a:p>
        </p:txBody>
      </p:sp>
      <p:pic>
        <p:nvPicPr>
          <p:cNvPr id="9" name="Picture 13">
            <a:extLst>
              <a:ext uri="{FF2B5EF4-FFF2-40B4-BE49-F238E27FC236}">
                <a16:creationId xmlns:a16="http://schemas.microsoft.com/office/drawing/2014/main" id="{D3367A1D-00BB-4B9E-B969-CEE6713CA905}"/>
              </a:ext>
            </a:extLst>
          </p:cNvPr>
          <p:cNvPicPr>
            <a:picLocks noChangeAspect="1"/>
          </p:cNvPicPr>
          <p:nvPr/>
        </p:nvPicPr>
        <p:blipFill>
          <a:blip r:embed="rId3"/>
          <a:stretch>
            <a:fillRect/>
          </a:stretch>
        </p:blipFill>
        <p:spPr>
          <a:xfrm>
            <a:off x="265136" y="5113917"/>
            <a:ext cx="451231" cy="451231"/>
          </a:xfrm>
          <a:prstGeom prst="ellipse">
            <a:avLst/>
          </a:prstGeom>
        </p:spPr>
      </p:pic>
      <p:pic>
        <p:nvPicPr>
          <p:cNvPr id="10" name="Graphic 14">
            <a:extLst>
              <a:ext uri="{FF2B5EF4-FFF2-40B4-BE49-F238E27FC236}">
                <a16:creationId xmlns:a16="http://schemas.microsoft.com/office/drawing/2014/main" id="{93E0A06D-B20E-47E8-944A-A127293D2D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45833" y="5167899"/>
            <a:ext cx="540212" cy="396155"/>
          </a:xfrm>
          <a:prstGeom prst="rect">
            <a:avLst/>
          </a:prstGeom>
        </p:spPr>
      </p:pic>
      <p:pic>
        <p:nvPicPr>
          <p:cNvPr id="11" name="Picture 15">
            <a:extLst>
              <a:ext uri="{FF2B5EF4-FFF2-40B4-BE49-F238E27FC236}">
                <a16:creationId xmlns:a16="http://schemas.microsoft.com/office/drawing/2014/main" id="{94DCC4C0-CF76-43B5-8D9C-59CC0DCC7153}"/>
              </a:ext>
            </a:extLst>
          </p:cNvPr>
          <p:cNvPicPr>
            <a:picLocks noChangeAspect="1"/>
          </p:cNvPicPr>
          <p:nvPr/>
        </p:nvPicPr>
        <p:blipFill>
          <a:blip r:embed="rId6"/>
          <a:stretch>
            <a:fillRect/>
          </a:stretch>
        </p:blipFill>
        <p:spPr>
          <a:xfrm>
            <a:off x="193024" y="4613896"/>
            <a:ext cx="638472" cy="258381"/>
          </a:xfrm>
          <a:prstGeom prst="rect">
            <a:avLst/>
          </a:prstGeom>
        </p:spPr>
      </p:pic>
      <p:sp>
        <p:nvSpPr>
          <p:cNvPr id="12" name="TextBox 16">
            <a:extLst>
              <a:ext uri="{FF2B5EF4-FFF2-40B4-BE49-F238E27FC236}">
                <a16:creationId xmlns:a16="http://schemas.microsoft.com/office/drawing/2014/main" id="{C15E927E-CB3F-4509-A79E-18F2EE81FF64}"/>
              </a:ext>
            </a:extLst>
          </p:cNvPr>
          <p:cNvSpPr txBox="1"/>
          <p:nvPr/>
        </p:nvSpPr>
        <p:spPr>
          <a:xfrm>
            <a:off x="86908" y="4913620"/>
            <a:ext cx="274434" cy="307777"/>
          </a:xfrm>
          <a:prstGeom prst="rect">
            <a:avLst/>
          </a:prstGeom>
          <a:noFill/>
        </p:spPr>
        <p:txBody>
          <a:bodyPr wrap="none" rtlCol="0">
            <a:spAutoFit/>
          </a:bodyPr>
          <a:lstStyle/>
          <a:p>
            <a:r>
              <a:rPr lang="de-DE" dirty="0" smtClean="0">
                <a:latin typeface="Bahnschrift SemiCondensed" panose="020B0502040204020203" pitchFamily="34" charset="0"/>
              </a:rPr>
              <a:t>4</a:t>
            </a:r>
            <a:endParaRPr lang="en-001" dirty="0">
              <a:latin typeface="Bahnschrift SemiCondensed" panose="020B0502040204020203" pitchFamily="34" charset="0"/>
            </a:endParaRPr>
          </a:p>
        </p:txBody>
      </p:sp>
      <p:sp>
        <p:nvSpPr>
          <p:cNvPr id="13" name="TextBox 17">
            <a:extLst>
              <a:ext uri="{FF2B5EF4-FFF2-40B4-BE49-F238E27FC236}">
                <a16:creationId xmlns:a16="http://schemas.microsoft.com/office/drawing/2014/main" id="{BACA23A7-5456-4501-9049-F9B32453F1A9}"/>
              </a:ext>
            </a:extLst>
          </p:cNvPr>
          <p:cNvSpPr txBox="1"/>
          <p:nvPr/>
        </p:nvSpPr>
        <p:spPr>
          <a:xfrm>
            <a:off x="1131781" y="5006113"/>
            <a:ext cx="269626" cy="307777"/>
          </a:xfrm>
          <a:prstGeom prst="rect">
            <a:avLst/>
          </a:prstGeom>
          <a:noFill/>
        </p:spPr>
        <p:txBody>
          <a:bodyPr wrap="none" rtlCol="0">
            <a:spAutoFit/>
          </a:bodyPr>
          <a:lstStyle/>
          <a:p>
            <a:r>
              <a:rPr lang="de-DE" dirty="0" smtClean="0">
                <a:latin typeface="Bahnschrift SemiCondensed" panose="020B0502040204020203" pitchFamily="34" charset="0"/>
              </a:rPr>
              <a:t>5</a:t>
            </a:r>
            <a:endParaRPr lang="en-001" dirty="0">
              <a:latin typeface="Bahnschrift SemiCondensed" panose="020B0502040204020203" pitchFamily="34" charset="0"/>
            </a:endParaRPr>
          </a:p>
        </p:txBody>
      </p:sp>
      <p:sp>
        <p:nvSpPr>
          <p:cNvPr id="15" name="TextBox 23">
            <a:extLst>
              <a:ext uri="{FF2B5EF4-FFF2-40B4-BE49-F238E27FC236}">
                <a16:creationId xmlns:a16="http://schemas.microsoft.com/office/drawing/2014/main" id="{93634F17-7EA5-4995-B5C5-E373DB8EF458}"/>
              </a:ext>
            </a:extLst>
          </p:cNvPr>
          <p:cNvSpPr txBox="1"/>
          <p:nvPr/>
        </p:nvSpPr>
        <p:spPr>
          <a:xfrm>
            <a:off x="6513030" y="4604816"/>
            <a:ext cx="2475227" cy="307777"/>
          </a:xfrm>
          <a:prstGeom prst="rect">
            <a:avLst/>
          </a:prstGeom>
          <a:noFill/>
        </p:spPr>
        <p:txBody>
          <a:bodyPr wrap="square" rtlCol="0">
            <a:spAutoFit/>
          </a:bodyPr>
          <a:lstStyle/>
          <a:p>
            <a:pPr algn="ctr"/>
            <a:r>
              <a:rPr lang="de-DE" sz="1400" dirty="0">
                <a:latin typeface="Bahnschrift SemiCondensed" panose="020B0502040204020203" pitchFamily="34" charset="0"/>
              </a:rPr>
              <a:t>Funding:</a:t>
            </a:r>
            <a:endParaRPr lang="en-001" sz="1400" dirty="0">
              <a:latin typeface="Bahnschrift SemiCondensed" panose="020B0502040204020203" pitchFamily="34" charset="0"/>
            </a:endParaRPr>
          </a:p>
        </p:txBody>
      </p:sp>
      <p:pic>
        <p:nvPicPr>
          <p:cNvPr id="16" name="Picture 4" descr="O Que é a Capes? | Revista Quero">
            <a:extLst>
              <a:ext uri="{FF2B5EF4-FFF2-40B4-BE49-F238E27FC236}">
                <a16:creationId xmlns:a16="http://schemas.microsoft.com/office/drawing/2014/main" id="{9CD0FDB4-F75E-4FDD-AA0A-128403265009}"/>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16480" r="19096"/>
          <a:stretch/>
        </p:blipFill>
        <p:spPr bwMode="auto">
          <a:xfrm>
            <a:off x="8307883" y="4892110"/>
            <a:ext cx="754733" cy="6560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AAD - Universität Regensburg">
            <a:extLst>
              <a:ext uri="{FF2B5EF4-FFF2-40B4-BE49-F238E27FC236}">
                <a16:creationId xmlns:a16="http://schemas.microsoft.com/office/drawing/2014/main" id="{125BE111-8805-443E-8D7A-60E1E0125B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460" t="16052" r="10060" b="15459"/>
          <a:stretch/>
        </p:blipFill>
        <p:spPr bwMode="auto">
          <a:xfrm>
            <a:off x="6112848" y="4970217"/>
            <a:ext cx="2010363" cy="5938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atlas-edu.com/storage/images/universitas/universitas%20-%20169582638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13" y="4546692"/>
            <a:ext cx="1015565" cy="345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vis.ibict.br/media/images/2023-03-06_070703033434_285_Miniaturas%20Civis%20-%202023-03-06T193444.523.png.600x400_q85_crop.png"/>
          <p:cNvPicPr>
            <a:picLocks noChangeAspect="1" noChangeArrowheads="1"/>
          </p:cNvPicPr>
          <p:nvPr/>
        </p:nvPicPr>
        <p:blipFill rotWithShape="1">
          <a:blip r:embed="rId10">
            <a:extLst>
              <a:ext uri="{28A0092B-C50C-407E-A947-70E740481C1C}">
                <a14:useLocalDpi xmlns:a14="http://schemas.microsoft.com/office/drawing/2010/main" val="0"/>
              </a:ext>
            </a:extLst>
          </a:blip>
          <a:srcRect l="21640" t="12204" r="18695" b="12537"/>
          <a:stretch/>
        </p:blipFill>
        <p:spPr bwMode="auto">
          <a:xfrm>
            <a:off x="2266795" y="4476789"/>
            <a:ext cx="578005" cy="486049"/>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p:cNvPicPr>
            <a:picLocks noChangeAspect="1"/>
          </p:cNvPicPr>
          <p:nvPr/>
        </p:nvPicPr>
        <p:blipFill>
          <a:blip r:embed="rId11"/>
          <a:stretch>
            <a:fillRect/>
          </a:stretch>
        </p:blipFill>
        <p:spPr>
          <a:xfrm>
            <a:off x="2328131" y="5108415"/>
            <a:ext cx="613908" cy="436891"/>
          </a:xfrm>
          <a:prstGeom prst="rect">
            <a:avLst/>
          </a:prstGeom>
        </p:spPr>
      </p:pic>
      <p:sp>
        <p:nvSpPr>
          <p:cNvPr id="22" name="TextBox 12">
            <a:extLst>
              <a:ext uri="{FF2B5EF4-FFF2-40B4-BE49-F238E27FC236}">
                <a16:creationId xmlns:a16="http://schemas.microsoft.com/office/drawing/2014/main" id="{FAD7C93B-C871-4843-AE05-AD94C3C7725F}"/>
              </a:ext>
            </a:extLst>
          </p:cNvPr>
          <p:cNvSpPr txBox="1"/>
          <p:nvPr/>
        </p:nvSpPr>
        <p:spPr>
          <a:xfrm>
            <a:off x="2123307" y="5033320"/>
            <a:ext cx="215523" cy="307777"/>
          </a:xfrm>
          <a:prstGeom prst="rect">
            <a:avLst/>
          </a:prstGeom>
          <a:noFill/>
        </p:spPr>
        <p:txBody>
          <a:bodyPr wrap="square" rtlCol="0">
            <a:spAutoFit/>
          </a:bodyPr>
          <a:lstStyle/>
          <a:p>
            <a:r>
              <a:rPr lang="pt-BR" dirty="0" smtClean="0">
                <a:latin typeface="Bahnschrift SemiCondensed" panose="020B0502040204020203" pitchFamily="34" charset="0"/>
              </a:rPr>
              <a:t>6</a:t>
            </a:r>
            <a:endParaRPr lang="en-001" dirty="0">
              <a:latin typeface="Bahnschrift SemiCondensed" panose="020B0502040204020203" pitchFamily="34" charset="0"/>
            </a:endParaRPr>
          </a:p>
        </p:txBody>
      </p:sp>
      <p:sp>
        <p:nvSpPr>
          <p:cNvPr id="23" name="TextBox 12">
            <a:extLst>
              <a:ext uri="{FF2B5EF4-FFF2-40B4-BE49-F238E27FC236}">
                <a16:creationId xmlns:a16="http://schemas.microsoft.com/office/drawing/2014/main" id="{FAD7C93B-C871-4843-AE05-AD94C3C7725F}"/>
              </a:ext>
            </a:extLst>
          </p:cNvPr>
          <p:cNvSpPr txBox="1"/>
          <p:nvPr/>
        </p:nvSpPr>
        <p:spPr>
          <a:xfrm>
            <a:off x="912880" y="4407579"/>
            <a:ext cx="266420" cy="307777"/>
          </a:xfrm>
          <a:prstGeom prst="rect">
            <a:avLst/>
          </a:prstGeom>
          <a:noFill/>
        </p:spPr>
        <p:txBody>
          <a:bodyPr wrap="none" rtlCol="0">
            <a:spAutoFit/>
          </a:bodyPr>
          <a:lstStyle/>
          <a:p>
            <a:r>
              <a:rPr lang="de-DE" dirty="0" smtClean="0">
                <a:latin typeface="Bahnschrift SemiCondensed" panose="020B0502040204020203" pitchFamily="34" charset="0"/>
              </a:rPr>
              <a:t>2</a:t>
            </a:r>
            <a:endParaRPr lang="en-001" dirty="0">
              <a:latin typeface="Bahnschrift SemiCondensed" panose="020B0502040204020203" pitchFamily="34" charset="0"/>
            </a:endParaRPr>
          </a:p>
        </p:txBody>
      </p:sp>
      <p:sp>
        <p:nvSpPr>
          <p:cNvPr id="24" name="TextBox 12">
            <a:extLst>
              <a:ext uri="{FF2B5EF4-FFF2-40B4-BE49-F238E27FC236}">
                <a16:creationId xmlns:a16="http://schemas.microsoft.com/office/drawing/2014/main" id="{FAD7C93B-C871-4843-AE05-AD94C3C7725F}"/>
              </a:ext>
            </a:extLst>
          </p:cNvPr>
          <p:cNvSpPr txBox="1"/>
          <p:nvPr/>
        </p:nvSpPr>
        <p:spPr>
          <a:xfrm>
            <a:off x="2108318" y="4399379"/>
            <a:ext cx="268022" cy="307777"/>
          </a:xfrm>
          <a:prstGeom prst="rect">
            <a:avLst/>
          </a:prstGeom>
          <a:noFill/>
        </p:spPr>
        <p:txBody>
          <a:bodyPr wrap="none" rtlCol="0">
            <a:spAutoFit/>
          </a:bodyPr>
          <a:lstStyle/>
          <a:p>
            <a:r>
              <a:rPr lang="de-DE" dirty="0" smtClean="0">
                <a:latin typeface="Bahnschrift SemiCondensed" panose="020B0502040204020203" pitchFamily="34" charset="0"/>
              </a:rPr>
              <a:t>3</a:t>
            </a:r>
            <a:endParaRPr lang="en-001" dirty="0">
              <a:latin typeface="Bahnschrift SemiCondensed" panose="020B0502040204020203" pitchFamily="34" charset="0"/>
            </a:endParaRPr>
          </a:p>
        </p:txBody>
      </p:sp>
      <p:pic>
        <p:nvPicPr>
          <p:cNvPr id="1034" name="Picture 10" descr="Papel da Fapesp Como a Fapesp financia o NPOP-PB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30287" y="4993830"/>
            <a:ext cx="1102951" cy="551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GU General Assembly 20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70" y="-449491"/>
            <a:ext cx="4082596" cy="233291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3680" y="75085"/>
            <a:ext cx="1177590" cy="1177590"/>
          </a:xfrm>
          <a:prstGeom prst="rect">
            <a:avLst/>
          </a:prstGeom>
        </p:spPr>
      </p:pic>
    </p:spTree>
    <p:extLst>
      <p:ext uri="{BB962C8B-B14F-4D97-AF65-F5344CB8AC3E}">
        <p14:creationId xmlns:p14="http://schemas.microsoft.com/office/powerpoint/2010/main" val="87347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Results</a:t>
            </a:r>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10</a:t>
            </a:fld>
            <a:endParaRPr lang="pt-B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2" y="3181438"/>
            <a:ext cx="4226086" cy="2533561"/>
          </a:xfrm>
          <a:prstGeom prst="rect">
            <a:avLst/>
          </a:prstGeom>
          <a:ln>
            <a:noFill/>
          </a:ln>
        </p:spPr>
      </p:pic>
      <p:pic>
        <p:nvPicPr>
          <p:cNvPr id="14" name="Imagem 13"/>
          <p:cNvPicPr>
            <a:picLocks noChangeAspect="1"/>
          </p:cNvPicPr>
          <p:nvPr/>
        </p:nvPicPr>
        <p:blipFill rotWithShape="1">
          <a:blip r:embed="rId3">
            <a:extLst>
              <a:ext uri="{28A0092B-C50C-407E-A947-70E740481C1C}">
                <a14:useLocalDpi xmlns:a14="http://schemas.microsoft.com/office/drawing/2010/main" val="0"/>
              </a:ext>
            </a:extLst>
          </a:blip>
          <a:srcRect t="7741"/>
          <a:stretch/>
        </p:blipFill>
        <p:spPr>
          <a:xfrm>
            <a:off x="213933" y="1088927"/>
            <a:ext cx="4429506" cy="2003965"/>
          </a:xfrm>
          <a:prstGeom prst="rect">
            <a:avLst/>
          </a:prstGeom>
        </p:spPr>
      </p:pic>
      <p:sp>
        <p:nvSpPr>
          <p:cNvPr id="15" name="CaixaDeTexto 14"/>
          <p:cNvSpPr txBox="1"/>
          <p:nvPr/>
        </p:nvSpPr>
        <p:spPr>
          <a:xfrm>
            <a:off x="5330243" y="1287888"/>
            <a:ext cx="361373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sz="1800" dirty="0" err="1" smtClean="0">
                <a:latin typeface="Didact Gothic" panose="020B0604020202020204" charset="0"/>
              </a:rPr>
              <a:t>On</a:t>
            </a:r>
            <a:r>
              <a:rPr lang="pt-BR" sz="1800" dirty="0" smtClean="0">
                <a:latin typeface="Didact Gothic" panose="020B0604020202020204" charset="0"/>
              </a:rPr>
              <a:t> </a:t>
            </a:r>
            <a:r>
              <a:rPr lang="pt-BR" sz="1800" dirty="0" err="1" smtClean="0">
                <a:latin typeface="Didact Gothic" panose="020B0604020202020204" charset="0"/>
              </a:rPr>
              <a:t>average</a:t>
            </a:r>
            <a:r>
              <a:rPr lang="pt-BR" sz="1800" dirty="0" smtClean="0">
                <a:latin typeface="Didact Gothic" panose="020B0604020202020204" charset="0"/>
              </a:rPr>
              <a:t>, </a:t>
            </a:r>
            <a:r>
              <a:rPr lang="pt-BR" sz="1800" dirty="0" err="1" smtClean="0">
                <a:latin typeface="Didact Gothic" panose="020B0604020202020204" charset="0"/>
              </a:rPr>
              <a:t>the</a:t>
            </a:r>
            <a:r>
              <a:rPr lang="pt-BR" sz="1800" dirty="0" smtClean="0">
                <a:latin typeface="Didact Gothic" panose="020B0604020202020204" charset="0"/>
              </a:rPr>
              <a:t> 999 </a:t>
            </a:r>
            <a:r>
              <a:rPr lang="pt-BR" sz="1800" dirty="0" err="1" smtClean="0">
                <a:latin typeface="Didact Gothic" panose="020B0604020202020204" charset="0"/>
              </a:rPr>
              <a:t>simulated</a:t>
            </a:r>
            <a:r>
              <a:rPr lang="pt-BR" sz="1800" dirty="0" smtClean="0">
                <a:latin typeface="Didact Gothic" panose="020B0604020202020204" charset="0"/>
              </a:rPr>
              <a:t> </a:t>
            </a:r>
            <a:r>
              <a:rPr lang="pt-BR" sz="1800" dirty="0" err="1" smtClean="0">
                <a:latin typeface="Didact Gothic" panose="020B0604020202020204" charset="0"/>
              </a:rPr>
              <a:t>SOWs</a:t>
            </a:r>
            <a:r>
              <a:rPr lang="pt-BR" sz="1800" dirty="0" smtClean="0">
                <a:latin typeface="Didact Gothic" panose="020B0604020202020204" charset="0"/>
              </a:rPr>
              <a:t> </a:t>
            </a:r>
            <a:r>
              <a:rPr lang="pt-BR" sz="1800" dirty="0" err="1" smtClean="0">
                <a:latin typeface="Didact Gothic" panose="020B0604020202020204" charset="0"/>
              </a:rPr>
              <a:t>indicate</a:t>
            </a:r>
            <a:r>
              <a:rPr lang="pt-BR" sz="1800" dirty="0" smtClean="0">
                <a:latin typeface="Didact Gothic" panose="020B0604020202020204" charset="0"/>
              </a:rPr>
              <a:t> a </a:t>
            </a:r>
            <a:r>
              <a:rPr lang="pt-BR" sz="1800" dirty="0" err="1" smtClean="0">
                <a:latin typeface="Didact Gothic" panose="020B0604020202020204" charset="0"/>
              </a:rPr>
              <a:t>demand</a:t>
            </a:r>
            <a:r>
              <a:rPr lang="pt-BR" sz="1800" dirty="0" smtClean="0">
                <a:latin typeface="Didact Gothic" panose="020B0604020202020204" charset="0"/>
              </a:rPr>
              <a:t> </a:t>
            </a:r>
            <a:r>
              <a:rPr lang="pt-BR" sz="1800" dirty="0" err="1" smtClean="0">
                <a:latin typeface="Didact Gothic" panose="020B0604020202020204" charset="0"/>
              </a:rPr>
              <a:t>growth</a:t>
            </a:r>
            <a:r>
              <a:rPr lang="pt-BR" sz="1800" dirty="0" smtClean="0">
                <a:latin typeface="Didact Gothic" panose="020B0604020202020204" charset="0"/>
              </a:rPr>
              <a:t> in </a:t>
            </a:r>
            <a:r>
              <a:rPr lang="pt-BR" sz="1800" dirty="0" err="1" smtClean="0">
                <a:latin typeface="Didact Gothic" panose="020B0604020202020204" charset="0"/>
              </a:rPr>
              <a:t>the</a:t>
            </a:r>
            <a:r>
              <a:rPr lang="pt-BR" sz="1800" dirty="0" smtClean="0">
                <a:latin typeface="Didact Gothic" panose="020B0604020202020204" charset="0"/>
              </a:rPr>
              <a:t> </a:t>
            </a:r>
            <a:r>
              <a:rPr lang="pt-BR" sz="1800" dirty="0" err="1" smtClean="0">
                <a:latin typeface="Didact Gothic" panose="020B0604020202020204" charset="0"/>
              </a:rPr>
              <a:t>next</a:t>
            </a:r>
            <a:r>
              <a:rPr lang="pt-BR" sz="1800" dirty="0" smtClean="0">
                <a:latin typeface="Didact Gothic" panose="020B0604020202020204" charset="0"/>
              </a:rPr>
              <a:t> 5 </a:t>
            </a:r>
            <a:r>
              <a:rPr lang="pt-BR" sz="1800" dirty="0" err="1" smtClean="0">
                <a:latin typeface="Didact Gothic" panose="020B0604020202020204" charset="0"/>
              </a:rPr>
              <a:t>years</a:t>
            </a:r>
            <a:r>
              <a:rPr lang="pt-BR" sz="1800" dirty="0" smtClean="0">
                <a:latin typeface="Didact Gothic" panose="020B0604020202020204" charset="0"/>
              </a:rPr>
              <a:t>, </a:t>
            </a:r>
            <a:r>
              <a:rPr lang="pt-BR" sz="1800" dirty="0" err="1" smtClean="0">
                <a:latin typeface="Didact Gothic" panose="020B0604020202020204" charset="0"/>
              </a:rPr>
              <a:t>with</a:t>
            </a:r>
            <a:r>
              <a:rPr lang="pt-BR" sz="1800" dirty="0">
                <a:latin typeface="Didact Gothic" panose="020B0604020202020204" charset="0"/>
              </a:rPr>
              <a:t> </a:t>
            </a:r>
            <a:r>
              <a:rPr lang="pt-BR" sz="1800" dirty="0" err="1" smtClean="0">
                <a:latin typeface="Didact Gothic" panose="020B0604020202020204" charset="0"/>
              </a:rPr>
              <a:t>increasing</a:t>
            </a:r>
            <a:r>
              <a:rPr lang="pt-BR" sz="1800" dirty="0" smtClean="0">
                <a:latin typeface="Didact Gothic" panose="020B0604020202020204" charset="0"/>
              </a:rPr>
              <a:t> gaps </a:t>
            </a:r>
            <a:r>
              <a:rPr lang="pt-BR" sz="1800" dirty="0" err="1" smtClean="0">
                <a:latin typeface="Didact Gothic" panose="020B0604020202020204" charset="0"/>
              </a:rPr>
              <a:t>between</a:t>
            </a:r>
            <a:r>
              <a:rPr lang="pt-BR" sz="1800" dirty="0" smtClean="0">
                <a:latin typeface="Didact Gothic" panose="020B0604020202020204" charset="0"/>
              </a:rPr>
              <a:t> </a:t>
            </a:r>
            <a:r>
              <a:rPr lang="pt-BR" sz="1800" dirty="0" err="1" smtClean="0">
                <a:latin typeface="Didact Gothic" panose="020B0604020202020204" charset="0"/>
              </a:rPr>
              <a:t>the</a:t>
            </a:r>
            <a:r>
              <a:rPr lang="pt-BR" sz="1800" dirty="0" smtClean="0">
                <a:latin typeface="Didact Gothic" panose="020B0604020202020204" charset="0"/>
              </a:rPr>
              <a:t> </a:t>
            </a:r>
            <a:r>
              <a:rPr lang="pt-BR" sz="1800" dirty="0" err="1" smtClean="0">
                <a:latin typeface="Didact Gothic" panose="020B0604020202020204" charset="0"/>
              </a:rPr>
              <a:t>demand</a:t>
            </a:r>
            <a:r>
              <a:rPr lang="pt-BR" sz="1800" dirty="0" smtClean="0">
                <a:latin typeface="Didact Gothic" panose="020B0604020202020204" charset="0"/>
              </a:rPr>
              <a:t> </a:t>
            </a:r>
            <a:r>
              <a:rPr lang="pt-BR" sz="1800" dirty="0" err="1" smtClean="0">
                <a:latin typeface="Didact Gothic" panose="020B0604020202020204" charset="0"/>
              </a:rPr>
              <a:t>and</a:t>
            </a:r>
            <a:r>
              <a:rPr lang="pt-BR" sz="1800" dirty="0" smtClean="0">
                <a:latin typeface="Didact Gothic" panose="020B0604020202020204" charset="0"/>
              </a:rPr>
              <a:t> </a:t>
            </a:r>
            <a:r>
              <a:rPr lang="pt-BR" sz="1800" dirty="0" err="1" smtClean="0">
                <a:latin typeface="Didact Gothic" panose="020B0604020202020204" charset="0"/>
              </a:rPr>
              <a:t>water</a:t>
            </a:r>
            <a:r>
              <a:rPr lang="pt-BR" sz="1800" dirty="0" smtClean="0">
                <a:latin typeface="Didact Gothic" panose="020B0604020202020204" charset="0"/>
              </a:rPr>
              <a:t> </a:t>
            </a:r>
            <a:r>
              <a:rPr lang="pt-BR" sz="1800" dirty="0" err="1" smtClean="0">
                <a:latin typeface="Didact Gothic" panose="020B0604020202020204" charset="0"/>
              </a:rPr>
              <a:t>offer</a:t>
            </a:r>
            <a:r>
              <a:rPr lang="pt-BR" sz="1800" dirty="0" smtClean="0">
                <a:latin typeface="Didact Gothic" panose="020B0604020202020204" charset="0"/>
              </a:rPr>
              <a:t>.</a:t>
            </a:r>
            <a:endParaRPr lang="pt-BR" sz="1800" dirty="0">
              <a:latin typeface="Didact Gothic" panose="020B0604020202020204" charset="0"/>
            </a:endParaRP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439" y="3136804"/>
            <a:ext cx="4300538" cy="2578196"/>
          </a:xfrm>
          <a:prstGeom prst="rect">
            <a:avLst/>
          </a:prstGeom>
          <a:ln>
            <a:noFill/>
          </a:ln>
        </p:spPr>
      </p:pic>
      <p:sp>
        <p:nvSpPr>
          <p:cNvPr id="16" name="Retângulo 15"/>
          <p:cNvSpPr/>
          <p:nvPr/>
        </p:nvSpPr>
        <p:spPr>
          <a:xfrm>
            <a:off x="3543300" y="1045015"/>
            <a:ext cx="571500" cy="177438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ln>
                <a:solidFill>
                  <a:srgbClr val="FF0000"/>
                </a:solidFill>
              </a:ln>
              <a:noFill/>
            </a:endParaRPr>
          </a:p>
        </p:txBody>
      </p:sp>
      <p:sp>
        <p:nvSpPr>
          <p:cNvPr id="17" name="Retângulo 16"/>
          <p:cNvSpPr/>
          <p:nvPr/>
        </p:nvSpPr>
        <p:spPr>
          <a:xfrm>
            <a:off x="3536951" y="3265519"/>
            <a:ext cx="571500" cy="177438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ln>
                <a:solidFill>
                  <a:srgbClr val="FF0000"/>
                </a:solidFill>
              </a:ln>
              <a:noFill/>
            </a:endParaRPr>
          </a:p>
        </p:txBody>
      </p:sp>
      <p:cxnSp>
        <p:nvCxnSpPr>
          <p:cNvPr id="25" name="Conector de Seta Reta 24"/>
          <p:cNvCxnSpPr/>
          <p:nvPr/>
        </p:nvCxnSpPr>
        <p:spPr>
          <a:xfrm>
            <a:off x="5829300" y="4211535"/>
            <a:ext cx="2152650" cy="295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rotWithShape="1">
          <a:blip r:embed="rId3">
            <a:extLst>
              <a:ext uri="{28A0092B-C50C-407E-A947-70E740481C1C}">
                <a14:useLocalDpi xmlns:a14="http://schemas.microsoft.com/office/drawing/2010/main" val="0"/>
              </a:ext>
            </a:extLst>
          </a:blip>
          <a:srcRect l="91266" t="40597" r="281" b="41473"/>
          <a:stretch/>
        </p:blipFill>
        <p:spPr>
          <a:xfrm>
            <a:off x="4227802" y="1658647"/>
            <a:ext cx="831273" cy="864523"/>
          </a:xfrm>
          <a:prstGeom prst="rect">
            <a:avLst/>
          </a:prstGeom>
        </p:spPr>
      </p:pic>
    </p:spTree>
    <p:extLst>
      <p:ext uri="{BB962C8B-B14F-4D97-AF65-F5344CB8AC3E}">
        <p14:creationId xmlns:p14="http://schemas.microsoft.com/office/powerpoint/2010/main" val="3339888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Results</a:t>
            </a:r>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11</a:t>
            </a:fld>
            <a:endParaRPr lang="pt-BR"/>
          </a:p>
        </p:txBody>
      </p:sp>
      <p:sp>
        <p:nvSpPr>
          <p:cNvPr id="8" name="CaixaDeTexto 7"/>
          <p:cNvSpPr txBox="1"/>
          <p:nvPr/>
        </p:nvSpPr>
        <p:spPr>
          <a:xfrm>
            <a:off x="4987395" y="2157416"/>
            <a:ext cx="389298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pt-BR" sz="1600" dirty="0">
                <a:latin typeface="Didact Gothic" panose="020B0604020202020204" charset="0"/>
              </a:rPr>
              <a:t>“No </a:t>
            </a:r>
            <a:r>
              <a:rPr lang="pt-BR" sz="1600" dirty="0" err="1">
                <a:latin typeface="Didact Gothic" panose="020B0604020202020204" charset="0"/>
              </a:rPr>
              <a:t>policy</a:t>
            </a:r>
            <a:r>
              <a:rPr lang="pt-BR" sz="1600" dirty="0">
                <a:latin typeface="Didact Gothic" panose="020B0604020202020204" charset="0"/>
              </a:rPr>
              <a:t>” </a:t>
            </a:r>
            <a:r>
              <a:rPr lang="pt-BR" sz="1600" dirty="0" err="1">
                <a:latin typeface="Didact Gothic" panose="020B0604020202020204" charset="0"/>
              </a:rPr>
              <a:t>formulation</a:t>
            </a:r>
            <a:r>
              <a:rPr lang="pt-BR" sz="1600" dirty="0">
                <a:latin typeface="Didact Gothic" panose="020B0604020202020204" charset="0"/>
              </a:rPr>
              <a:t>: </a:t>
            </a:r>
            <a:r>
              <a:rPr lang="pt-BR" sz="1600" dirty="0" err="1">
                <a:latin typeface="Didact Gothic" panose="020B0604020202020204" charset="0"/>
              </a:rPr>
              <a:t>the</a:t>
            </a:r>
            <a:r>
              <a:rPr lang="pt-BR" sz="1600" dirty="0">
                <a:latin typeface="Didact Gothic" panose="020B0604020202020204" charset="0"/>
              </a:rPr>
              <a:t> system </a:t>
            </a:r>
            <a:r>
              <a:rPr lang="pt-BR" sz="1600" dirty="0" err="1">
                <a:latin typeface="Didact Gothic" panose="020B0604020202020204" charset="0"/>
              </a:rPr>
              <a:t>is</a:t>
            </a:r>
            <a:r>
              <a:rPr lang="pt-BR" sz="1600" dirty="0">
                <a:latin typeface="Didact Gothic" panose="020B0604020202020204" charset="0"/>
              </a:rPr>
              <a:t> </a:t>
            </a:r>
            <a:r>
              <a:rPr lang="pt-BR" sz="1600" dirty="0" err="1">
                <a:latin typeface="Didact Gothic" panose="020B0604020202020204" charset="0"/>
              </a:rPr>
              <a:t>able</a:t>
            </a:r>
            <a:r>
              <a:rPr lang="pt-BR" sz="1600" dirty="0">
                <a:latin typeface="Didact Gothic" panose="020B0604020202020204" charset="0"/>
              </a:rPr>
              <a:t> </a:t>
            </a:r>
            <a:r>
              <a:rPr lang="pt-BR" sz="1600" dirty="0" err="1">
                <a:latin typeface="Didact Gothic" panose="020B0604020202020204" charset="0"/>
              </a:rPr>
              <a:t>to</a:t>
            </a:r>
            <a:r>
              <a:rPr lang="pt-BR" sz="1600" dirty="0">
                <a:latin typeface="Didact Gothic" panose="020B0604020202020204" charset="0"/>
              </a:rPr>
              <a:t> </a:t>
            </a:r>
            <a:r>
              <a:rPr lang="pt-BR" sz="1600" dirty="0" err="1" smtClean="0">
                <a:latin typeface="Didact Gothic" panose="020B0604020202020204" charset="0"/>
              </a:rPr>
              <a:t>reach</a:t>
            </a:r>
            <a:r>
              <a:rPr lang="pt-BR" sz="1600" dirty="0" smtClean="0">
                <a:latin typeface="Didact Gothic" panose="020B0604020202020204" charset="0"/>
              </a:rPr>
              <a:t> </a:t>
            </a:r>
            <a:r>
              <a:rPr lang="pt-BR" sz="1600" dirty="0" err="1" smtClean="0">
                <a:latin typeface="Didact Gothic" panose="020B0604020202020204" charset="0"/>
              </a:rPr>
              <a:t>only</a:t>
            </a:r>
            <a:r>
              <a:rPr lang="pt-BR" sz="1600" dirty="0" smtClean="0">
                <a:latin typeface="Didact Gothic" panose="020B0604020202020204" charset="0"/>
              </a:rPr>
              <a:t> </a:t>
            </a:r>
            <a:r>
              <a:rPr lang="pt-BR" sz="1600" dirty="0" err="1">
                <a:latin typeface="Didact Gothic" panose="020B0604020202020204" charset="0"/>
              </a:rPr>
              <a:t>up</a:t>
            </a:r>
            <a:r>
              <a:rPr lang="pt-BR" sz="1600" dirty="0">
                <a:latin typeface="Didact Gothic" panose="020B0604020202020204" charset="0"/>
              </a:rPr>
              <a:t> </a:t>
            </a:r>
            <a:r>
              <a:rPr lang="pt-BR" sz="1600" dirty="0" err="1">
                <a:latin typeface="Didact Gothic" panose="020B0604020202020204" charset="0"/>
              </a:rPr>
              <a:t>to</a:t>
            </a:r>
            <a:r>
              <a:rPr lang="pt-BR" sz="1600" dirty="0">
                <a:latin typeface="Didact Gothic" panose="020B0604020202020204" charset="0"/>
              </a:rPr>
              <a:t> 87% </a:t>
            </a:r>
            <a:r>
              <a:rPr lang="pt-BR" sz="1600" dirty="0" err="1">
                <a:latin typeface="Didact Gothic" panose="020B0604020202020204" charset="0"/>
              </a:rPr>
              <a:t>of</a:t>
            </a:r>
            <a:r>
              <a:rPr lang="pt-BR" sz="1600" dirty="0">
                <a:latin typeface="Didact Gothic" panose="020B0604020202020204" charset="0"/>
              </a:rPr>
              <a:t> </a:t>
            </a:r>
            <a:r>
              <a:rPr lang="pt-BR" sz="1600" dirty="0" err="1" smtClean="0">
                <a:latin typeface="Didact Gothic" panose="020B0604020202020204" charset="0"/>
              </a:rPr>
              <a:t>reliability</a:t>
            </a:r>
            <a:r>
              <a:rPr lang="pt-BR" sz="1600" dirty="0">
                <a:latin typeface="Didact Gothic" panose="020B0604020202020204" charset="0"/>
              </a:rPr>
              <a:t>.</a:t>
            </a:r>
          </a:p>
        </p:txBody>
      </p:sp>
      <p:sp>
        <p:nvSpPr>
          <p:cNvPr id="9" name="Retângulo 8"/>
          <p:cNvSpPr/>
          <p:nvPr/>
        </p:nvSpPr>
        <p:spPr>
          <a:xfrm>
            <a:off x="331934" y="1076131"/>
            <a:ext cx="8140524" cy="790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600" dirty="0" err="1" smtClean="0">
                <a:latin typeface="Didact Gothic" panose="020B0604020202020204" charset="0"/>
              </a:rPr>
              <a:t>Criteria</a:t>
            </a:r>
            <a:r>
              <a:rPr lang="pt-BR" sz="1600" dirty="0" smtClean="0">
                <a:latin typeface="Didact Gothic" panose="020B0604020202020204" charset="0"/>
              </a:rPr>
              <a:t> </a:t>
            </a:r>
            <a:r>
              <a:rPr lang="pt-BR" sz="1600" dirty="0" err="1" smtClean="0">
                <a:latin typeface="Didact Gothic" panose="020B0604020202020204" charset="0"/>
              </a:rPr>
              <a:t>of</a:t>
            </a:r>
            <a:r>
              <a:rPr lang="pt-BR" sz="1600" dirty="0" smtClean="0">
                <a:latin typeface="Didact Gothic" panose="020B0604020202020204" charset="0"/>
              </a:rPr>
              <a:t> </a:t>
            </a:r>
            <a:r>
              <a:rPr lang="pt-BR" sz="1600" dirty="0" err="1" smtClean="0">
                <a:latin typeface="Didact Gothic" panose="020B0604020202020204" charset="0"/>
              </a:rPr>
              <a:t>selection</a:t>
            </a:r>
            <a:r>
              <a:rPr lang="pt-BR" sz="1600" dirty="0" smtClean="0">
                <a:latin typeface="Didact Gothic" panose="020B0604020202020204" charset="0"/>
              </a:rPr>
              <a:t> </a:t>
            </a:r>
            <a:r>
              <a:rPr lang="pt-BR" sz="1600" dirty="0" err="1" smtClean="0">
                <a:latin typeface="Didact Gothic" panose="020B0604020202020204" charset="0"/>
              </a:rPr>
              <a:t>of</a:t>
            </a:r>
            <a:r>
              <a:rPr lang="pt-BR" sz="1600" dirty="0" smtClean="0">
                <a:latin typeface="Didact Gothic" panose="020B0604020202020204" charset="0"/>
              </a:rPr>
              <a:t> non-</a:t>
            </a:r>
            <a:r>
              <a:rPr lang="pt-BR" sz="1600" dirty="0" err="1" smtClean="0">
                <a:latin typeface="Didact Gothic" panose="020B0604020202020204" charset="0"/>
              </a:rPr>
              <a:t>dominated</a:t>
            </a:r>
            <a:r>
              <a:rPr lang="pt-BR" sz="1600" dirty="0" smtClean="0">
                <a:latin typeface="Didact Gothic" panose="020B0604020202020204" charset="0"/>
              </a:rPr>
              <a:t> </a:t>
            </a:r>
            <a:r>
              <a:rPr lang="pt-BR" sz="1600" dirty="0" err="1" smtClean="0">
                <a:latin typeface="Didact Gothic" panose="020B0604020202020204" charset="0"/>
              </a:rPr>
              <a:t>solutions</a:t>
            </a:r>
            <a:r>
              <a:rPr lang="pt-BR" sz="1600" dirty="0" smtClean="0">
                <a:latin typeface="Didact Gothic" panose="020B0604020202020204" charset="0"/>
              </a:rPr>
              <a:t>, </a:t>
            </a:r>
            <a:r>
              <a:rPr lang="pt-BR" sz="1600" dirty="0" err="1" smtClean="0">
                <a:latin typeface="Didact Gothic" panose="020B0604020202020204" charset="0"/>
              </a:rPr>
              <a:t>based</a:t>
            </a:r>
            <a:r>
              <a:rPr lang="pt-BR" sz="1600" dirty="0" smtClean="0">
                <a:latin typeface="Didact Gothic" panose="020B0604020202020204" charset="0"/>
              </a:rPr>
              <a:t> </a:t>
            </a:r>
            <a:r>
              <a:rPr lang="pt-BR" sz="1600" dirty="0" err="1" smtClean="0">
                <a:latin typeface="Didact Gothic" panose="020B0604020202020204" charset="0"/>
              </a:rPr>
              <a:t>on</a:t>
            </a:r>
            <a:r>
              <a:rPr lang="pt-BR" sz="1600" dirty="0" smtClean="0">
                <a:latin typeface="Didact Gothic" panose="020B0604020202020204" charset="0"/>
              </a:rPr>
              <a:t> </a:t>
            </a:r>
            <a:r>
              <a:rPr lang="pt-BR" sz="1600" dirty="0" err="1" smtClean="0">
                <a:latin typeface="Didact Gothic" panose="020B0604020202020204" charset="0"/>
              </a:rPr>
              <a:t>Zeff</a:t>
            </a:r>
            <a:r>
              <a:rPr lang="pt-BR" sz="1600" dirty="0" smtClean="0">
                <a:latin typeface="Didact Gothic" panose="020B0604020202020204" charset="0"/>
              </a:rPr>
              <a:t> et al 2016: </a:t>
            </a:r>
            <a:r>
              <a:rPr lang="pt-BR" sz="1600" dirty="0" err="1" smtClean="0">
                <a:latin typeface="Didact Gothic" panose="020B0604020202020204" charset="0"/>
              </a:rPr>
              <a:t>Reliability</a:t>
            </a:r>
            <a:r>
              <a:rPr lang="pt-BR" sz="1600" dirty="0" smtClean="0">
                <a:latin typeface="Didact Gothic" panose="020B0604020202020204" charset="0"/>
              </a:rPr>
              <a:t> &gt;90%, </a:t>
            </a:r>
            <a:r>
              <a:rPr lang="pt-BR" sz="1600" dirty="0" err="1" smtClean="0">
                <a:latin typeface="Didact Gothic" panose="020B0604020202020204" charset="0"/>
              </a:rPr>
              <a:t>Restriction</a:t>
            </a:r>
            <a:r>
              <a:rPr lang="pt-BR" sz="1600" dirty="0" smtClean="0">
                <a:latin typeface="Didact Gothic" panose="020B0604020202020204" charset="0"/>
              </a:rPr>
              <a:t> </a:t>
            </a:r>
            <a:r>
              <a:rPr lang="pt-BR" sz="1600" dirty="0" err="1" smtClean="0">
                <a:latin typeface="Didact Gothic" panose="020B0604020202020204" charset="0"/>
              </a:rPr>
              <a:t>frequency</a:t>
            </a:r>
            <a:r>
              <a:rPr lang="pt-BR" sz="1600" dirty="0" smtClean="0">
                <a:latin typeface="Didact Gothic" panose="020B0604020202020204" charset="0"/>
              </a:rPr>
              <a:t> &lt;20%, </a:t>
            </a:r>
            <a:r>
              <a:rPr lang="pt-BR" sz="1600" dirty="0" err="1" smtClean="0">
                <a:latin typeface="Didact Gothic" panose="020B0604020202020204" charset="0"/>
              </a:rPr>
              <a:t>Drought</a:t>
            </a:r>
            <a:r>
              <a:rPr lang="pt-BR" sz="1600" dirty="0" smtClean="0">
                <a:latin typeface="Didact Gothic" panose="020B0604020202020204" charset="0"/>
              </a:rPr>
              <a:t> </a:t>
            </a:r>
            <a:r>
              <a:rPr lang="pt-BR" sz="1600" dirty="0" err="1" smtClean="0">
                <a:latin typeface="Didact Gothic" panose="020B0604020202020204" charset="0"/>
              </a:rPr>
              <a:t>manag</a:t>
            </a:r>
            <a:r>
              <a:rPr lang="pt-BR" sz="1600" dirty="0" smtClean="0">
                <a:latin typeface="Didact Gothic" panose="020B0604020202020204" charset="0"/>
              </a:rPr>
              <a:t>. </a:t>
            </a:r>
            <a:r>
              <a:rPr lang="pt-BR" sz="1600" dirty="0" err="1" smtClean="0">
                <a:latin typeface="Didact Gothic" panose="020B0604020202020204" charset="0"/>
              </a:rPr>
              <a:t>cost</a:t>
            </a:r>
            <a:r>
              <a:rPr lang="pt-BR" sz="1600" dirty="0" smtClean="0">
                <a:latin typeface="Didact Gothic" panose="020B0604020202020204" charset="0"/>
              </a:rPr>
              <a:t> &lt; 10% , </a:t>
            </a:r>
            <a:r>
              <a:rPr lang="pt-BR" sz="1600" dirty="0" err="1" smtClean="0">
                <a:latin typeface="Didact Gothic" panose="020B0604020202020204" charset="0"/>
              </a:rPr>
              <a:t>Worst</a:t>
            </a:r>
            <a:r>
              <a:rPr lang="pt-BR" sz="1600" dirty="0" smtClean="0">
                <a:latin typeface="Didact Gothic" panose="020B0604020202020204" charset="0"/>
              </a:rPr>
              <a:t> case </a:t>
            </a:r>
            <a:r>
              <a:rPr lang="pt-BR" sz="1600" dirty="0" err="1" smtClean="0">
                <a:latin typeface="Didact Gothic" panose="020B0604020202020204" charset="0"/>
              </a:rPr>
              <a:t>costs</a:t>
            </a:r>
            <a:r>
              <a:rPr lang="pt-BR" sz="1600" dirty="0" smtClean="0">
                <a:latin typeface="Didact Gothic" panose="020B0604020202020204" charset="0"/>
              </a:rPr>
              <a:t>. &lt;3% </a:t>
            </a:r>
            <a:endParaRPr lang="pt-BR" sz="1600" dirty="0">
              <a:latin typeface="Didact Gothic" panose="020B0604020202020204" charset="0"/>
            </a:endParaRPr>
          </a:p>
        </p:txBody>
      </p:sp>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010" y="3033175"/>
            <a:ext cx="4033761" cy="2332091"/>
          </a:xfrm>
          <a:prstGeom prst="rect">
            <a:avLst/>
          </a:prstGeom>
        </p:spPr>
      </p:pic>
      <p:sp>
        <p:nvSpPr>
          <p:cNvPr id="13" name="CaixaDeTexto 12"/>
          <p:cNvSpPr txBox="1"/>
          <p:nvPr/>
        </p:nvSpPr>
        <p:spPr>
          <a:xfrm>
            <a:off x="0" y="2353064"/>
            <a:ext cx="4702808" cy="3046988"/>
          </a:xfrm>
          <a:prstGeom prst="rect">
            <a:avLst/>
          </a:prstGeom>
          <a:noFill/>
        </p:spPr>
        <p:txBody>
          <a:bodyPr wrap="square" rtlCol="0">
            <a:spAutoFit/>
          </a:bodyPr>
          <a:lstStyle/>
          <a:p>
            <a:pPr marL="285750" indent="-285750">
              <a:buFont typeface="Arial" panose="020B0604020202020204" pitchFamily="34" charset="0"/>
              <a:buChar char="•"/>
            </a:pPr>
            <a:r>
              <a:rPr lang="pt-BR" sz="1600" dirty="0" smtClean="0">
                <a:solidFill>
                  <a:schemeClr val="tx1"/>
                </a:solidFill>
                <a:latin typeface="Didact Gothic" panose="020B0604020202020204" charset="0"/>
              </a:rPr>
              <a:t>REL (</a:t>
            </a:r>
            <a:r>
              <a:rPr lang="pt-BR" sz="1600" dirty="0" err="1" smtClean="0">
                <a:solidFill>
                  <a:schemeClr val="tx1"/>
                </a:solidFill>
                <a:latin typeface="Didact Gothic" panose="020B0604020202020204" charset="0"/>
              </a:rPr>
              <a:t>Reliability</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given</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by</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fractions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of</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the</a:t>
            </a:r>
            <a:r>
              <a:rPr lang="pt-BR" sz="1600" dirty="0" smtClean="0">
                <a:solidFill>
                  <a:schemeClr val="tx1"/>
                </a:solidFill>
                <a:latin typeface="Didact Gothic" panose="020B0604020202020204" charset="0"/>
              </a:rPr>
              <a:t> time in </a:t>
            </a:r>
            <a:r>
              <a:rPr lang="pt-BR" sz="1600" dirty="0" err="1" smtClean="0">
                <a:solidFill>
                  <a:schemeClr val="tx1"/>
                </a:solidFill>
                <a:latin typeface="Didact Gothic" panose="020B0604020202020204" charset="0"/>
              </a:rPr>
              <a:t>which</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the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supply</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is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above</a:t>
            </a:r>
            <a:r>
              <a:rPr lang="pt-BR" sz="1600" dirty="0" smtClean="0">
                <a:solidFill>
                  <a:schemeClr val="tx1"/>
                </a:solidFill>
                <a:latin typeface="Didact Gothic" panose="020B0604020202020204" charset="0"/>
              </a:rPr>
              <a:t> 5% </a:t>
            </a:r>
            <a:r>
              <a:rPr lang="pt-BR" sz="1600" dirty="0" err="1" smtClean="0">
                <a:solidFill>
                  <a:schemeClr val="tx1"/>
                </a:solidFill>
                <a:latin typeface="Didact Gothic" panose="020B0604020202020204" charset="0"/>
              </a:rPr>
              <a:t>of</a:t>
            </a:r>
            <a:r>
              <a:rPr lang="pt-BR" sz="1600" dirty="0" smtClean="0">
                <a:solidFill>
                  <a:schemeClr val="tx1"/>
                </a:solidFill>
                <a:latin typeface="Didact Gothic" panose="020B0604020202020204" charset="0"/>
              </a:rPr>
              <a:t> system </a:t>
            </a:r>
            <a:r>
              <a:rPr lang="pt-BR" sz="1600" dirty="0" err="1" smtClean="0">
                <a:solidFill>
                  <a:schemeClr val="tx1"/>
                </a:solidFill>
                <a:latin typeface="Didact Gothic" panose="020B0604020202020204" charset="0"/>
              </a:rPr>
              <a:t>capacity</a:t>
            </a:r>
            <a:r>
              <a:rPr lang="pt-BR" sz="1600" dirty="0">
                <a:solidFill>
                  <a:schemeClr val="tx1"/>
                </a:solidFill>
                <a:latin typeface="Didact Gothic" panose="020B0604020202020204" charset="0"/>
              </a:rPr>
              <a:t>;</a:t>
            </a:r>
            <a:endParaRPr lang="pt-BR" sz="1600" dirty="0" smtClean="0">
              <a:solidFill>
                <a:schemeClr val="tx1"/>
              </a:solidFill>
              <a:latin typeface="Didact Gothic" panose="020B0604020202020204" charset="0"/>
            </a:endParaRPr>
          </a:p>
          <a:p>
            <a:pPr marL="285750" indent="-285750">
              <a:buFont typeface="Arial" panose="020B0604020202020204" pitchFamily="34" charset="0"/>
              <a:buChar char="•"/>
            </a:pPr>
            <a:r>
              <a:rPr lang="pt-BR" sz="1600" dirty="0" smtClean="0">
                <a:solidFill>
                  <a:schemeClr val="tx1"/>
                </a:solidFill>
                <a:latin typeface="Didact Gothic" panose="020B0604020202020204" charset="0"/>
              </a:rPr>
              <a:t>RF (</a:t>
            </a:r>
            <a:r>
              <a:rPr lang="pt-BR" sz="1600" dirty="0" err="1" smtClean="0">
                <a:solidFill>
                  <a:schemeClr val="tx1"/>
                </a:solidFill>
                <a:latin typeface="Didact Gothic" panose="020B0604020202020204" charset="0"/>
              </a:rPr>
              <a:t>restrictions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frequency</a:t>
            </a:r>
            <a:r>
              <a:rPr lang="pt-BR" sz="1600" dirty="0" smtClean="0">
                <a:solidFill>
                  <a:schemeClr val="tx1"/>
                </a:solidFill>
                <a:latin typeface="Didact Gothic" panose="020B0604020202020204" charset="0"/>
              </a:rPr>
              <a:t>): </a:t>
            </a:r>
            <a:r>
              <a:rPr lang="en-US" sz="1600" dirty="0" smtClean="0">
                <a:solidFill>
                  <a:schemeClr val="tx1"/>
                </a:solidFill>
                <a:latin typeface="Didact Gothic" panose="020B0604020202020204" charset="0"/>
              </a:rPr>
              <a:t>the fraction of years in which water </a:t>
            </a:r>
            <a:r>
              <a:rPr lang="en-US" sz="1600" dirty="0">
                <a:solidFill>
                  <a:schemeClr val="tx1"/>
                </a:solidFill>
                <a:latin typeface="Didact Gothic" panose="020B0604020202020204" charset="0"/>
              </a:rPr>
              <a:t>use restrictions were </a:t>
            </a:r>
            <a:r>
              <a:rPr lang="en-US" sz="1600" dirty="0" smtClean="0">
                <a:solidFill>
                  <a:schemeClr val="tx1"/>
                </a:solidFill>
                <a:latin typeface="Didact Gothic" panose="020B0604020202020204" charset="0"/>
              </a:rPr>
              <a:t>implemented;</a:t>
            </a:r>
          </a:p>
          <a:p>
            <a:pPr marL="285750" indent="-285750">
              <a:buFont typeface="Arial" panose="020B0604020202020204" pitchFamily="34" charset="0"/>
              <a:buChar char="•"/>
            </a:pPr>
            <a:r>
              <a:rPr lang="en-US" sz="1600" dirty="0" smtClean="0">
                <a:solidFill>
                  <a:schemeClr val="tx1"/>
                </a:solidFill>
                <a:latin typeface="Didact Gothic" panose="020B0604020202020204" charset="0"/>
              </a:rPr>
              <a:t>DMC (drought management costs): The fraction of </a:t>
            </a:r>
            <a:r>
              <a:rPr lang="en-US" sz="1600" dirty="0">
                <a:solidFill>
                  <a:schemeClr val="tx1"/>
                </a:solidFill>
                <a:latin typeface="Didact Gothic" panose="020B0604020202020204" charset="0"/>
              </a:rPr>
              <a:t>expected yearly costs </a:t>
            </a:r>
            <a:r>
              <a:rPr lang="en-US" sz="1600" dirty="0" smtClean="0">
                <a:solidFill>
                  <a:schemeClr val="tx1"/>
                </a:solidFill>
                <a:latin typeface="Didact Gothic" panose="020B0604020202020204" charset="0"/>
              </a:rPr>
              <a:t>to </a:t>
            </a:r>
            <a:r>
              <a:rPr lang="en-US" sz="1600" dirty="0">
                <a:solidFill>
                  <a:schemeClr val="tx1"/>
                </a:solidFill>
                <a:latin typeface="Didact Gothic" panose="020B0604020202020204" charset="0"/>
              </a:rPr>
              <a:t>cover drought management </a:t>
            </a:r>
            <a:r>
              <a:rPr lang="en-US" sz="1600" dirty="0" smtClean="0">
                <a:solidFill>
                  <a:schemeClr val="tx1"/>
                </a:solidFill>
                <a:latin typeface="Didact Gothic" panose="020B0604020202020204" charset="0"/>
              </a:rPr>
              <a:t>cost;</a:t>
            </a:r>
          </a:p>
          <a:p>
            <a:pPr marL="285750" indent="-285750">
              <a:buFont typeface="Arial" panose="020B0604020202020204" pitchFamily="34" charset="0"/>
              <a:buChar char="•"/>
            </a:pPr>
            <a:r>
              <a:rPr lang="en-US" sz="1600" dirty="0" smtClean="0">
                <a:solidFill>
                  <a:schemeClr val="tx1"/>
                </a:solidFill>
                <a:latin typeface="Didact Gothic" panose="020B0604020202020204" charset="0"/>
              </a:rPr>
              <a:t>WCC (worst case costs): the 1</a:t>
            </a:r>
            <a:r>
              <a:rPr lang="en-US" sz="1600" dirty="0">
                <a:solidFill>
                  <a:schemeClr val="tx1"/>
                </a:solidFill>
                <a:latin typeface="Didact Gothic" panose="020B0604020202020204" charset="0"/>
              </a:rPr>
              <a:t>% highest single-year drought management </a:t>
            </a:r>
            <a:r>
              <a:rPr lang="en-US" sz="1600" dirty="0" smtClean="0">
                <a:solidFill>
                  <a:schemeClr val="tx1"/>
                </a:solidFill>
                <a:latin typeface="Didact Gothic" panose="020B0604020202020204" charset="0"/>
              </a:rPr>
              <a:t>costs;</a:t>
            </a:r>
          </a:p>
          <a:p>
            <a:pPr marL="285750" indent="-285750">
              <a:buFont typeface="Arial" panose="020B0604020202020204" pitchFamily="34" charset="0"/>
              <a:buChar char="•"/>
            </a:pPr>
            <a:r>
              <a:rPr lang="en-US" sz="1600" dirty="0" smtClean="0">
                <a:solidFill>
                  <a:schemeClr val="tx1"/>
                </a:solidFill>
                <a:latin typeface="Didact Gothic" panose="020B0604020202020204" charset="0"/>
              </a:rPr>
              <a:t>CB (</a:t>
            </a:r>
            <a:r>
              <a:rPr lang="en-US" sz="1600" dirty="0">
                <a:solidFill>
                  <a:schemeClr val="tx1"/>
                </a:solidFill>
                <a:latin typeface="Didact Gothic" panose="020B0604020202020204" charset="0"/>
              </a:rPr>
              <a:t>consumer burden): </a:t>
            </a:r>
            <a:r>
              <a:rPr lang="en-US" sz="1600" dirty="0" smtClean="0">
                <a:solidFill>
                  <a:schemeClr val="tx1"/>
                </a:solidFill>
                <a:latin typeface="Didact Gothic" panose="020B0604020202020204" charset="0"/>
              </a:rPr>
              <a:t>the amount of </a:t>
            </a:r>
            <a:r>
              <a:rPr lang="en-US" sz="1600" dirty="0">
                <a:solidFill>
                  <a:schemeClr val="tx1"/>
                </a:solidFill>
                <a:latin typeface="Didact Gothic" panose="020B0604020202020204" charset="0"/>
              </a:rPr>
              <a:t>the drought management costs covered by the end </a:t>
            </a:r>
            <a:r>
              <a:rPr lang="en-US" sz="1600" dirty="0" smtClean="0">
                <a:solidFill>
                  <a:schemeClr val="tx1"/>
                </a:solidFill>
                <a:latin typeface="Didact Gothic" panose="020B0604020202020204" charset="0"/>
              </a:rPr>
              <a:t>users.</a:t>
            </a:r>
            <a:endParaRPr lang="pt-BR" sz="1600" dirty="0" smtClean="0">
              <a:solidFill>
                <a:schemeClr val="tx1"/>
              </a:solidFill>
              <a:latin typeface="Didact Gothic" panose="020B0604020202020204" charset="0"/>
            </a:endParaRPr>
          </a:p>
          <a:p>
            <a:endParaRPr lang="pt-BR" sz="1600" dirty="0">
              <a:latin typeface="Didact Gothic" panose="020B0604020202020204" charset="0"/>
            </a:endParaRPr>
          </a:p>
        </p:txBody>
      </p:sp>
    </p:spTree>
    <p:extLst>
      <p:ext uri="{BB962C8B-B14F-4D97-AF65-F5344CB8AC3E}">
        <p14:creationId xmlns:p14="http://schemas.microsoft.com/office/powerpoint/2010/main" val="1678280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Results</a:t>
            </a:r>
            <a:endParaRPr lang="pt-BR" dirty="0"/>
          </a:p>
        </p:txBody>
      </p:sp>
      <p:sp>
        <p:nvSpPr>
          <p:cNvPr id="3" name="Espaço Reservado para Texto 2"/>
          <p:cNvSpPr>
            <a:spLocks noGrp="1"/>
          </p:cNvSpPr>
          <p:nvPr>
            <p:ph type="body" idx="1"/>
          </p:nvPr>
        </p:nvSpPr>
        <p:spPr/>
        <p:txBody>
          <a:bodyPr/>
          <a:lstStyle/>
          <a:p>
            <a:endParaRPr lang="pt-BR" dirty="0" smtClean="0"/>
          </a:p>
          <a:p>
            <a:endParaRPr lang="pt-BR" dirty="0" smtClean="0"/>
          </a:p>
          <a:p>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12</a:t>
            </a:fld>
            <a:endParaRPr lang="pt-BR"/>
          </a:p>
        </p:txBody>
      </p:sp>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749"/>
          <a:stretch/>
        </p:blipFill>
        <p:spPr>
          <a:xfrm>
            <a:off x="0" y="3139198"/>
            <a:ext cx="4175820" cy="2457202"/>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3521" y="4259203"/>
            <a:ext cx="2476155" cy="1431572"/>
          </a:xfrm>
          <a:prstGeom prst="rect">
            <a:avLst/>
          </a:prstGeom>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479" y="3652555"/>
            <a:ext cx="2644323" cy="1528797"/>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3521" y="2860305"/>
            <a:ext cx="2476155" cy="1431571"/>
          </a:xfrm>
          <a:prstGeom prst="rect">
            <a:avLst/>
          </a:prstGeom>
        </p:spPr>
      </p:pic>
      <p:sp>
        <p:nvSpPr>
          <p:cNvPr id="10" name="CaixaDeTexto 9"/>
          <p:cNvSpPr txBox="1"/>
          <p:nvPr/>
        </p:nvSpPr>
        <p:spPr>
          <a:xfrm>
            <a:off x="167652" y="1077095"/>
            <a:ext cx="8853506" cy="1815882"/>
          </a:xfrm>
          <a:prstGeom prst="rect">
            <a:avLst/>
          </a:prstGeom>
          <a:noFill/>
        </p:spPr>
        <p:txBody>
          <a:bodyPr wrap="square" rtlCol="0">
            <a:spAutoFit/>
          </a:bodyPr>
          <a:lstStyle/>
          <a:p>
            <a:pPr marL="285750" indent="-285750">
              <a:buFont typeface="Arial" panose="020B0604020202020204" pitchFamily="34" charset="0"/>
              <a:buChar char="•"/>
            </a:pPr>
            <a:r>
              <a:rPr lang="pt-BR" sz="1600" dirty="0" err="1" smtClean="0">
                <a:solidFill>
                  <a:schemeClr val="tx1"/>
                </a:solidFill>
                <a:latin typeface="Didact Gothic" panose="020B0604020202020204" charset="0"/>
              </a:rPr>
              <a:t>Considering</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Zeff</a:t>
            </a:r>
            <a:r>
              <a:rPr lang="pt-BR" sz="1600" dirty="0" smtClean="0">
                <a:solidFill>
                  <a:schemeClr val="tx1"/>
                </a:solidFill>
                <a:latin typeface="Didact Gothic" panose="020B0604020202020204" charset="0"/>
              </a:rPr>
              <a:t> et al (2016) </a:t>
            </a:r>
            <a:r>
              <a:rPr lang="pt-BR" sz="1600" dirty="0" err="1" smtClean="0">
                <a:solidFill>
                  <a:schemeClr val="tx1"/>
                </a:solidFill>
                <a:latin typeface="Didact Gothic" panose="020B0604020202020204" charset="0"/>
              </a:rPr>
              <a:t>criteria</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the</a:t>
            </a:r>
            <a:r>
              <a:rPr lang="pt-BR" sz="1600" dirty="0" smtClean="0">
                <a:solidFill>
                  <a:schemeClr val="tx1"/>
                </a:solidFill>
                <a:latin typeface="Didact Gothic" panose="020B0604020202020204" charset="0"/>
              </a:rPr>
              <a:t> </a:t>
            </a:r>
            <a:r>
              <a:rPr lang="pt-BR" sz="1600" dirty="0" err="1">
                <a:solidFill>
                  <a:schemeClr val="tx1"/>
                </a:solidFill>
                <a:latin typeface="Didact Gothic" panose="020B0604020202020204" charset="0"/>
              </a:rPr>
              <a:t>other</a:t>
            </a:r>
            <a:r>
              <a:rPr lang="pt-BR" sz="1600" dirty="0">
                <a:solidFill>
                  <a:schemeClr val="tx1"/>
                </a:solidFill>
                <a:latin typeface="Didact Gothic" panose="020B0604020202020204" charset="0"/>
              </a:rPr>
              <a:t> </a:t>
            </a:r>
            <a:r>
              <a:rPr lang="pt-BR" sz="1600" dirty="0" err="1">
                <a:solidFill>
                  <a:schemeClr val="tx1"/>
                </a:solidFill>
                <a:latin typeface="Didact Gothic" panose="020B0604020202020204" charset="0"/>
              </a:rPr>
              <a:t>formulations</a:t>
            </a:r>
            <a:r>
              <a:rPr lang="pt-BR" sz="1600" dirty="0">
                <a:solidFill>
                  <a:schemeClr val="tx1"/>
                </a:solidFill>
                <a:latin typeface="Didact Gothic" panose="020B0604020202020204" charset="0"/>
              </a:rPr>
              <a:t> </a:t>
            </a:r>
            <a:r>
              <a:rPr lang="pt-BR" sz="1600" dirty="0" err="1" smtClean="0">
                <a:solidFill>
                  <a:schemeClr val="tx1"/>
                </a:solidFill>
                <a:latin typeface="Didact Gothic" panose="020B0604020202020204" charset="0"/>
              </a:rPr>
              <a:t>can</a:t>
            </a:r>
            <a:r>
              <a:rPr lang="pt-BR" sz="1600" dirty="0" smtClean="0">
                <a:solidFill>
                  <a:schemeClr val="tx1"/>
                </a:solidFill>
                <a:latin typeface="Didact Gothic" panose="020B0604020202020204" charset="0"/>
              </a:rPr>
              <a:t> </a:t>
            </a:r>
            <a:r>
              <a:rPr lang="pt-BR" sz="1600" dirty="0" err="1">
                <a:solidFill>
                  <a:schemeClr val="tx1"/>
                </a:solidFill>
                <a:latin typeface="Didact Gothic" panose="020B0604020202020204" charset="0"/>
              </a:rPr>
              <a:t>reach</a:t>
            </a:r>
            <a:r>
              <a:rPr lang="pt-BR" sz="1600" dirty="0">
                <a:solidFill>
                  <a:schemeClr val="tx1"/>
                </a:solidFill>
                <a:latin typeface="Didact Gothic" panose="020B0604020202020204" charset="0"/>
              </a:rPr>
              <a:t> </a:t>
            </a:r>
            <a:r>
              <a:rPr lang="pt-BR" sz="1600" dirty="0" err="1">
                <a:solidFill>
                  <a:schemeClr val="tx1"/>
                </a:solidFill>
                <a:latin typeface="Didact Gothic" panose="020B0604020202020204" charset="0"/>
              </a:rPr>
              <a:t>at</a:t>
            </a:r>
            <a:r>
              <a:rPr lang="pt-BR" sz="1600" dirty="0">
                <a:solidFill>
                  <a:schemeClr val="tx1"/>
                </a:solidFill>
                <a:latin typeface="Didact Gothic" panose="020B0604020202020204" charset="0"/>
              </a:rPr>
              <a:t> </a:t>
            </a:r>
            <a:r>
              <a:rPr lang="pt-BR" sz="1600" dirty="0" err="1">
                <a:solidFill>
                  <a:schemeClr val="tx1"/>
                </a:solidFill>
                <a:latin typeface="Didact Gothic" panose="020B0604020202020204" charset="0"/>
              </a:rPr>
              <a:t>least</a:t>
            </a:r>
            <a:r>
              <a:rPr lang="pt-BR" sz="1600" dirty="0">
                <a:solidFill>
                  <a:schemeClr val="tx1"/>
                </a:solidFill>
                <a:latin typeface="Didact Gothic" panose="020B0604020202020204" charset="0"/>
              </a:rPr>
              <a:t> 90% </a:t>
            </a:r>
            <a:r>
              <a:rPr lang="pt-BR" sz="1600" dirty="0" err="1" smtClean="0">
                <a:solidFill>
                  <a:schemeClr val="tx1"/>
                </a:solidFill>
                <a:latin typeface="Didact Gothic" panose="020B0604020202020204" charset="0"/>
              </a:rPr>
              <a:t>of</a:t>
            </a:r>
            <a:r>
              <a:rPr lang="pt-BR" sz="1600" dirty="0" smtClean="0">
                <a:solidFill>
                  <a:schemeClr val="tx1"/>
                </a:solidFill>
                <a:latin typeface="Didact Gothic" panose="020B0604020202020204" charset="0"/>
              </a:rPr>
              <a:t> </a:t>
            </a:r>
            <a:r>
              <a:rPr lang="pt-BR" sz="1600" dirty="0">
                <a:solidFill>
                  <a:schemeClr val="tx1"/>
                </a:solidFill>
                <a:latin typeface="Didact Gothic" panose="020B0604020202020204" charset="0"/>
              </a:rPr>
              <a:t>REL. </a:t>
            </a:r>
            <a:r>
              <a:rPr lang="pt-BR" sz="1600" dirty="0" err="1">
                <a:solidFill>
                  <a:schemeClr val="tx1"/>
                </a:solidFill>
                <a:latin typeface="Didact Gothic" panose="020B0604020202020204" charset="0"/>
              </a:rPr>
              <a:t>Up</a:t>
            </a:r>
            <a:r>
              <a:rPr lang="pt-BR" sz="1600" dirty="0">
                <a:solidFill>
                  <a:schemeClr val="tx1"/>
                </a:solidFill>
                <a:latin typeface="Didact Gothic" panose="020B0604020202020204" charset="0"/>
              </a:rPr>
              <a:t> </a:t>
            </a:r>
            <a:r>
              <a:rPr lang="pt-BR" sz="1600" dirty="0" err="1">
                <a:solidFill>
                  <a:schemeClr val="tx1"/>
                </a:solidFill>
                <a:latin typeface="Didact Gothic" panose="020B0604020202020204" charset="0"/>
              </a:rPr>
              <a:t>to</a:t>
            </a:r>
            <a:r>
              <a:rPr lang="pt-BR" sz="1600" dirty="0">
                <a:solidFill>
                  <a:schemeClr val="tx1"/>
                </a:solidFill>
                <a:latin typeface="Didact Gothic" panose="020B0604020202020204" charset="0"/>
              </a:rPr>
              <a:t> </a:t>
            </a:r>
            <a:r>
              <a:rPr lang="pt-BR" sz="1600" dirty="0" err="1">
                <a:solidFill>
                  <a:schemeClr val="tx1"/>
                </a:solidFill>
                <a:latin typeface="Didact Gothic" panose="020B0604020202020204" charset="0"/>
              </a:rPr>
              <a:t>around</a:t>
            </a:r>
            <a:r>
              <a:rPr lang="pt-BR" sz="1600" dirty="0">
                <a:solidFill>
                  <a:schemeClr val="tx1"/>
                </a:solidFill>
                <a:latin typeface="Didact Gothic" panose="020B0604020202020204" charset="0"/>
              </a:rPr>
              <a:t> </a:t>
            </a:r>
            <a:r>
              <a:rPr lang="pt-BR" sz="1600" dirty="0" smtClean="0">
                <a:solidFill>
                  <a:schemeClr val="tx1"/>
                </a:solidFill>
                <a:latin typeface="Didact Gothic" panose="020B0604020202020204" charset="0"/>
              </a:rPr>
              <a:t>92%.</a:t>
            </a:r>
          </a:p>
          <a:p>
            <a:pPr marL="285750" indent="-285750">
              <a:buFont typeface="Arial" panose="020B0604020202020204" pitchFamily="34" charset="0"/>
              <a:buChar char="•"/>
            </a:pPr>
            <a:r>
              <a:rPr lang="pt-BR" sz="1600" dirty="0" err="1" smtClean="0">
                <a:solidFill>
                  <a:schemeClr val="tx1"/>
                </a:solidFill>
                <a:latin typeface="Didact Gothic" panose="020B0604020202020204" charset="0"/>
              </a:rPr>
              <a:t>Formulations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containing</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Surcharges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Insurance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and</a:t>
            </a:r>
            <a:r>
              <a:rPr lang="pt-BR" sz="1600" dirty="0" smtClean="0">
                <a:solidFill>
                  <a:schemeClr val="tx1"/>
                </a:solidFill>
                <a:latin typeface="Didact Gothic" panose="020B0604020202020204" charset="0"/>
              </a:rPr>
              <a:t> </a:t>
            </a:r>
            <a:r>
              <a:rPr lang="pt-BR" sz="1600" dirty="0" err="1">
                <a:solidFill>
                  <a:schemeClr val="tx1"/>
                </a:solidFill>
                <a:latin typeface="Didact Gothic" panose="020B0604020202020204" charset="0"/>
              </a:rPr>
              <a:t>H</a:t>
            </a:r>
            <a:r>
              <a:rPr lang="pt-BR" sz="1600" dirty="0" err="1" smtClean="0">
                <a:solidFill>
                  <a:schemeClr val="tx1"/>
                </a:solidFill>
                <a:latin typeface="Didact Gothic" panose="020B0604020202020204" charset="0"/>
              </a:rPr>
              <a:t>ybrid</a:t>
            </a:r>
            <a:r>
              <a:rPr lang="pt-BR" sz="1600" dirty="0" smtClean="0">
                <a:solidFill>
                  <a:schemeClr val="tx1"/>
                </a:solidFill>
                <a:latin typeface="Didact Gothic" panose="020B0604020202020204" charset="0"/>
              </a:rPr>
              <a:t> policies </a:t>
            </a:r>
            <a:r>
              <a:rPr lang="pt-BR" sz="1600" dirty="0" err="1" smtClean="0">
                <a:solidFill>
                  <a:schemeClr val="tx1"/>
                </a:solidFill>
                <a:latin typeface="Didact Gothic" panose="020B0604020202020204" charset="0"/>
              </a:rPr>
              <a:t>have</a:t>
            </a:r>
            <a:r>
              <a:rPr lang="pt-BR" sz="1600" dirty="0" smtClean="0">
                <a:solidFill>
                  <a:schemeClr val="tx1"/>
                </a:solidFill>
                <a:latin typeface="Didact Gothic" panose="020B0604020202020204" charset="0"/>
              </a:rPr>
              <a:t> similar performance in </a:t>
            </a:r>
            <a:r>
              <a:rPr lang="pt-BR" sz="1600" dirty="0" err="1" smtClean="0">
                <a:solidFill>
                  <a:schemeClr val="tx1"/>
                </a:solidFill>
                <a:latin typeface="Didact Gothic" panose="020B0604020202020204" charset="0"/>
              </a:rPr>
              <a:t>terms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of</a:t>
            </a:r>
            <a:r>
              <a:rPr lang="pt-BR" sz="1600" dirty="0" smtClean="0">
                <a:solidFill>
                  <a:schemeClr val="tx1"/>
                </a:solidFill>
                <a:latin typeface="Didact Gothic" panose="020B0604020202020204" charset="0"/>
              </a:rPr>
              <a:t> RF. </a:t>
            </a:r>
          </a:p>
          <a:p>
            <a:pPr marL="285750" indent="-285750">
              <a:buFont typeface="Arial" panose="020B0604020202020204" pitchFamily="34" charset="0"/>
              <a:buChar char="•"/>
            </a:pPr>
            <a:r>
              <a:rPr lang="pt-BR" sz="1600" dirty="0" err="1" smtClean="0">
                <a:solidFill>
                  <a:schemeClr val="tx1"/>
                </a:solidFill>
                <a:latin typeface="Didact Gothic" panose="020B0604020202020204" charset="0"/>
              </a:rPr>
              <a:t>Formulations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containing</a:t>
            </a:r>
            <a:r>
              <a:rPr lang="pt-BR" sz="1600" dirty="0">
                <a:solidFill>
                  <a:schemeClr val="tx1"/>
                </a:solidFill>
                <a:latin typeface="Didact Gothic" panose="020B0604020202020204" charset="0"/>
              </a:rPr>
              <a:t> </a:t>
            </a:r>
            <a:r>
              <a:rPr lang="pt-BR" sz="1600" dirty="0" err="1" smtClean="0">
                <a:solidFill>
                  <a:schemeClr val="tx1"/>
                </a:solidFill>
                <a:latin typeface="Didact Gothic" panose="020B0604020202020204" charset="0"/>
              </a:rPr>
              <a:t>Hybrid</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measures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the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risk</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is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shared</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between</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surcharges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and</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insurance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solutions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could</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lower</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the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amount</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paid</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by</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consumers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by</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half</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while</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maintaining</a:t>
            </a:r>
            <a:r>
              <a:rPr lang="pt-BR" sz="1600" dirty="0" smtClean="0">
                <a:solidFill>
                  <a:schemeClr val="tx1"/>
                </a:solidFill>
                <a:latin typeface="Didact Gothic" panose="020B0604020202020204" charset="0"/>
              </a:rPr>
              <a:t> similar </a:t>
            </a:r>
            <a:r>
              <a:rPr lang="pt-BR" sz="1600" dirty="0" err="1" smtClean="0">
                <a:solidFill>
                  <a:schemeClr val="tx1"/>
                </a:solidFill>
                <a:latin typeface="Didact Gothic" panose="020B0604020202020204" charset="0"/>
              </a:rPr>
              <a:t>levels</a:t>
            </a:r>
            <a:r>
              <a:rPr lang="pt-BR" sz="1600" dirty="0" smtClean="0">
                <a:solidFill>
                  <a:schemeClr val="tx1"/>
                </a:solidFill>
                <a:latin typeface="Didact Gothic" panose="020B0604020202020204" charset="0"/>
              </a:rPr>
              <a:t> </a:t>
            </a:r>
            <a:r>
              <a:rPr lang="pt-BR" sz="1600" dirty="0" err="1" smtClean="0">
                <a:solidFill>
                  <a:schemeClr val="tx1"/>
                </a:solidFill>
                <a:latin typeface="Didact Gothic" panose="020B0604020202020204" charset="0"/>
              </a:rPr>
              <a:t>of</a:t>
            </a:r>
            <a:r>
              <a:rPr lang="pt-BR" sz="1600" dirty="0" smtClean="0">
                <a:solidFill>
                  <a:schemeClr val="tx1"/>
                </a:solidFill>
                <a:latin typeface="Didact Gothic" panose="020B0604020202020204" charset="0"/>
              </a:rPr>
              <a:t> DMC </a:t>
            </a:r>
            <a:r>
              <a:rPr lang="pt-BR" sz="1600" dirty="0" err="1" smtClean="0">
                <a:solidFill>
                  <a:schemeClr val="tx1"/>
                </a:solidFill>
                <a:latin typeface="Didact Gothic" panose="020B0604020202020204" charset="0"/>
              </a:rPr>
              <a:t>and</a:t>
            </a:r>
            <a:r>
              <a:rPr lang="pt-BR" sz="1600" dirty="0" smtClean="0">
                <a:solidFill>
                  <a:schemeClr val="tx1"/>
                </a:solidFill>
                <a:latin typeface="Didact Gothic" panose="020B0604020202020204" charset="0"/>
              </a:rPr>
              <a:t> WCC. </a:t>
            </a:r>
            <a:endParaRPr lang="pt-BR" dirty="0">
              <a:solidFill>
                <a:schemeClr val="tx1">
                  <a:lumMod val="65000"/>
                  <a:lumOff val="35000"/>
                </a:schemeClr>
              </a:solidFill>
            </a:endParaRPr>
          </a:p>
        </p:txBody>
      </p:sp>
    </p:spTree>
    <p:extLst>
      <p:ext uri="{BB962C8B-B14F-4D97-AF65-F5344CB8AC3E}">
        <p14:creationId xmlns:p14="http://schemas.microsoft.com/office/powerpoint/2010/main" val="2519294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1" y="3254738"/>
            <a:ext cx="2130419" cy="2130419"/>
          </a:xfrm>
          <a:prstGeom prst="rect">
            <a:avLst/>
          </a:prstGeom>
        </p:spPr>
      </p:pic>
      <p:pic>
        <p:nvPicPr>
          <p:cNvPr id="28" name="Imagem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0868" y="3267660"/>
            <a:ext cx="2117497" cy="2117497"/>
          </a:xfrm>
          <a:prstGeom prst="rect">
            <a:avLst/>
          </a:prstGeom>
        </p:spPr>
      </p:pic>
      <p:sp>
        <p:nvSpPr>
          <p:cNvPr id="2" name="Título 1"/>
          <p:cNvSpPr>
            <a:spLocks noGrp="1"/>
          </p:cNvSpPr>
          <p:nvPr>
            <p:ph type="title"/>
          </p:nvPr>
        </p:nvSpPr>
        <p:spPr/>
        <p:txBody>
          <a:bodyPr/>
          <a:lstStyle/>
          <a:p>
            <a:r>
              <a:rPr lang="pt-BR" dirty="0" err="1" smtClean="0"/>
              <a:t>Results</a:t>
            </a:r>
            <a:endParaRPr lang="pt-BR" dirty="0"/>
          </a:p>
        </p:txBody>
      </p:sp>
      <p:sp>
        <p:nvSpPr>
          <p:cNvPr id="4" name="Espaço Reservado para Número de Slide 3"/>
          <p:cNvSpPr>
            <a:spLocks noGrp="1"/>
          </p:cNvSpPr>
          <p:nvPr>
            <p:ph type="sldNum" idx="12"/>
          </p:nvPr>
        </p:nvSpPr>
        <p:spPr>
          <a:xfrm>
            <a:off x="8415769" y="5268995"/>
            <a:ext cx="548700" cy="437400"/>
          </a:xfrm>
        </p:spPr>
        <p:txBody>
          <a:bodyPr/>
          <a:lstStyle/>
          <a:p>
            <a:pPr marL="0" lvl="0" indent="0" algn="r" rtl="0">
              <a:spcBef>
                <a:spcPts val="0"/>
              </a:spcBef>
              <a:spcAft>
                <a:spcPts val="0"/>
              </a:spcAft>
              <a:buNone/>
            </a:pPr>
            <a:fld id="{00000000-1234-1234-1234-123412341234}" type="slidenum">
              <a:rPr lang="pt-BR" smtClean="0"/>
              <a:t>13</a:t>
            </a:fld>
            <a:endParaRPr lang="pt-B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98823"/>
            <a:ext cx="3053508" cy="2060397"/>
          </a:xfrm>
          <a:prstGeom prst="rect">
            <a:avLst/>
          </a:prstGeom>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3508" y="1084554"/>
            <a:ext cx="2974640" cy="2088933"/>
          </a:xfrm>
          <a:prstGeom prst="rect">
            <a:avLst/>
          </a:prstGeom>
        </p:spPr>
      </p:pic>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016" y="1113090"/>
            <a:ext cx="2971092" cy="2060397"/>
          </a:xfrm>
          <a:prstGeom prst="rect">
            <a:avLst/>
          </a:prstGeom>
        </p:spPr>
      </p:pic>
      <p:sp>
        <p:nvSpPr>
          <p:cNvPr id="14" name="Retângulo 13"/>
          <p:cNvSpPr/>
          <p:nvPr/>
        </p:nvSpPr>
        <p:spPr>
          <a:xfrm>
            <a:off x="7662862" y="2224430"/>
            <a:ext cx="116682" cy="11191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8204199" y="1239532"/>
            <a:ext cx="116682" cy="11191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8261801" y="1662453"/>
            <a:ext cx="97974" cy="78973"/>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8261801" y="1595663"/>
            <a:ext cx="97974" cy="6679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8365" y="3258773"/>
            <a:ext cx="2135272" cy="2135272"/>
          </a:xfrm>
          <a:prstGeom prst="rect">
            <a:avLst/>
          </a:prstGeom>
        </p:spPr>
      </p:pic>
      <p:pic>
        <p:nvPicPr>
          <p:cNvPr id="21" name="Imagem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8140" y="3258773"/>
            <a:ext cx="2135272" cy="2135272"/>
          </a:xfrm>
          <a:prstGeom prst="rect">
            <a:avLst/>
          </a:prstGeom>
        </p:spPr>
      </p:pic>
      <p:sp>
        <p:nvSpPr>
          <p:cNvPr id="25" name="Retângulo 24"/>
          <p:cNvSpPr/>
          <p:nvPr/>
        </p:nvSpPr>
        <p:spPr>
          <a:xfrm>
            <a:off x="179531" y="3275097"/>
            <a:ext cx="8784938" cy="20288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p:cNvSpPr txBox="1"/>
          <p:nvPr/>
        </p:nvSpPr>
        <p:spPr>
          <a:xfrm>
            <a:off x="143121" y="5228573"/>
            <a:ext cx="473206" cy="307777"/>
          </a:xfrm>
          <a:prstGeom prst="rect">
            <a:avLst/>
          </a:prstGeom>
          <a:noFill/>
        </p:spPr>
        <p:txBody>
          <a:bodyPr wrap="none" rtlCol="0">
            <a:spAutoFit/>
          </a:bodyPr>
          <a:lstStyle/>
          <a:p>
            <a:pPr marL="285750" indent="-285750">
              <a:buFont typeface="Arial" panose="020B0604020202020204" pitchFamily="34" charset="0"/>
              <a:buChar char="•"/>
            </a:pPr>
            <a:endParaRPr lang="pt-BR" dirty="0">
              <a:latin typeface="Didact Gothic" panose="020B0604020202020204" charset="0"/>
              <a:cs typeface="Arial" panose="020B0604020202020204" pitchFamily="34" charset="0"/>
            </a:endParaRPr>
          </a:p>
        </p:txBody>
      </p:sp>
    </p:spTree>
    <p:extLst>
      <p:ext uri="{BB962C8B-B14F-4D97-AF65-F5344CB8AC3E}">
        <p14:creationId xmlns:p14="http://schemas.microsoft.com/office/powerpoint/2010/main" val="3137736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1" y="2977942"/>
            <a:ext cx="3093759" cy="2578132"/>
          </a:xfrm>
          <a:prstGeom prst="rect">
            <a:avLst/>
          </a:prstGeom>
        </p:spPr>
      </p:pic>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71" y="2998219"/>
            <a:ext cx="3093840" cy="2578200"/>
          </a:xfrm>
          <a:prstGeom prst="rect">
            <a:avLst/>
          </a:prstGeom>
        </p:spPr>
      </p:pic>
      <p:sp>
        <p:nvSpPr>
          <p:cNvPr id="3" name="Espaço Reservado para Texto 2"/>
          <p:cNvSpPr>
            <a:spLocks noGrp="1"/>
          </p:cNvSpPr>
          <p:nvPr>
            <p:ph type="body" idx="1"/>
          </p:nvPr>
        </p:nvSpPr>
        <p:spPr/>
        <p:txBody>
          <a:bodyPr/>
          <a:lstStyle/>
          <a:p>
            <a:r>
              <a:rPr lang="pt-BR" dirty="0" err="1" smtClean="0">
                <a:solidFill>
                  <a:schemeClr val="tx1"/>
                </a:solidFill>
                <a:latin typeface="Didact Gothic" panose="020B0604020202020204" charset="0"/>
              </a:rPr>
              <a:t>There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frequently</a:t>
            </a:r>
            <a:r>
              <a:rPr lang="pt-BR" dirty="0" smtClean="0">
                <a:solidFill>
                  <a:schemeClr val="tx1"/>
                </a:solidFill>
                <a:latin typeface="Didact Gothic" panose="020B0604020202020204" charset="0"/>
              </a:rPr>
              <a:t> a </a:t>
            </a:r>
            <a:r>
              <a:rPr lang="pt-BR" dirty="0" err="1" smtClean="0">
                <a:solidFill>
                  <a:schemeClr val="tx1"/>
                </a:solidFill>
                <a:latin typeface="Didact Gothic" panose="020B0604020202020204" charset="0"/>
              </a:rPr>
              <a:t>disproportionality</a:t>
            </a:r>
            <a:r>
              <a:rPr lang="pt-BR" dirty="0" smtClean="0">
                <a:solidFill>
                  <a:schemeClr val="tx1"/>
                </a:solidFill>
                <a:latin typeface="Didact Gothic" panose="020B0604020202020204" charset="0"/>
              </a:rPr>
              <a:t> in DMC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WCC.</a:t>
            </a:r>
          </a:p>
          <a:p>
            <a:r>
              <a:rPr lang="pt-BR" dirty="0" smtClean="0">
                <a:solidFill>
                  <a:schemeClr val="tx1"/>
                </a:solidFill>
                <a:latin typeface="Didact Gothic" panose="020B0604020202020204" charset="0"/>
              </a:rPr>
              <a:t>“</a:t>
            </a:r>
            <a:r>
              <a:rPr lang="pt-BR" dirty="0" err="1" smtClean="0">
                <a:solidFill>
                  <a:schemeClr val="tx1"/>
                </a:solidFill>
                <a:latin typeface="Didact Gothic" panose="020B0604020202020204" charset="0"/>
              </a:rPr>
              <a:t>Surcharges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Insurance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formulations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could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pass</a:t>
            </a:r>
            <a:r>
              <a:rPr lang="pt-BR" dirty="0" smtClean="0">
                <a:solidFill>
                  <a:schemeClr val="tx1"/>
                </a:solidFill>
                <a:latin typeface="Didact Gothic" panose="020B0604020202020204" charset="0"/>
              </a:rPr>
              <a:t> 91% </a:t>
            </a:r>
            <a:r>
              <a:rPr lang="pt-BR" dirty="0" err="1" smtClean="0">
                <a:solidFill>
                  <a:schemeClr val="tx1"/>
                </a:solidFill>
                <a:latin typeface="Didact Gothic" panose="020B0604020202020204" charset="0"/>
              </a:rPr>
              <a:t>of</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reliability</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while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Hybrid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could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not</a:t>
            </a:r>
            <a:r>
              <a:rPr lang="pt-BR" dirty="0" smtClean="0">
                <a:solidFill>
                  <a:schemeClr val="tx1"/>
                </a:solidFill>
                <a:latin typeface="Didact Gothic" panose="020B0604020202020204" charset="0"/>
              </a:rPr>
              <a:t>.</a:t>
            </a:r>
          </a:p>
          <a:p>
            <a:r>
              <a:rPr lang="pt-BR" dirty="0" smtClean="0">
                <a:solidFill>
                  <a:schemeClr val="tx1"/>
                </a:solidFill>
                <a:latin typeface="Didact Gothic" panose="020B0604020202020204" charset="0"/>
              </a:rPr>
              <a:t>Some </a:t>
            </a:r>
            <a:r>
              <a:rPr lang="pt-BR" dirty="0" err="1">
                <a:solidFill>
                  <a:schemeClr val="tx1"/>
                </a:solidFill>
                <a:latin typeface="Didact Gothic" panose="020B0604020202020204" charset="0"/>
              </a:rPr>
              <a:t>solutions</a:t>
            </a:r>
            <a:r>
              <a:rPr lang="pt-BR" dirty="0">
                <a:solidFill>
                  <a:schemeClr val="tx1"/>
                </a:solidFill>
                <a:latin typeface="Didact Gothic" panose="020B0604020202020204" charset="0"/>
              </a:rPr>
              <a:t> in “</a:t>
            </a:r>
            <a:r>
              <a:rPr lang="pt-BR" dirty="0" err="1">
                <a:solidFill>
                  <a:schemeClr val="tx1"/>
                </a:solidFill>
                <a:latin typeface="Didact Gothic" panose="020B0604020202020204" charset="0"/>
              </a:rPr>
              <a:t>Insurance</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formulations</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were</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able</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to</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reach</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even</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lower</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levels</a:t>
            </a:r>
            <a:r>
              <a:rPr lang="pt-BR" dirty="0">
                <a:solidFill>
                  <a:schemeClr val="tx1"/>
                </a:solidFill>
                <a:latin typeface="Didact Gothic" panose="020B0604020202020204" charset="0"/>
              </a:rPr>
              <a:t> in </a:t>
            </a:r>
            <a:r>
              <a:rPr lang="pt-BR" dirty="0" err="1">
                <a:solidFill>
                  <a:schemeClr val="tx1"/>
                </a:solidFill>
                <a:latin typeface="Didact Gothic" panose="020B0604020202020204" charset="0"/>
              </a:rPr>
              <a:t>terms</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of</a:t>
            </a:r>
            <a:r>
              <a:rPr lang="pt-BR" dirty="0">
                <a:solidFill>
                  <a:schemeClr val="tx1"/>
                </a:solidFill>
                <a:latin typeface="Didact Gothic" panose="020B0604020202020204" charset="0"/>
              </a:rPr>
              <a:t> DMC </a:t>
            </a:r>
            <a:r>
              <a:rPr lang="pt-BR" dirty="0" err="1">
                <a:solidFill>
                  <a:schemeClr val="tx1"/>
                </a:solidFill>
                <a:latin typeface="Didact Gothic" panose="020B0604020202020204" charset="0"/>
              </a:rPr>
              <a:t>compared</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to</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Surcharges</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but</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at</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comparatively</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higher</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WCCs</a:t>
            </a:r>
            <a:r>
              <a:rPr lang="pt-BR" dirty="0">
                <a:solidFill>
                  <a:schemeClr val="tx1"/>
                </a:solidFill>
                <a:latin typeface="Didact Gothic" panose="020B0604020202020204" charset="0"/>
              </a:rPr>
              <a:t>. </a:t>
            </a:r>
          </a:p>
        </p:txBody>
      </p:sp>
      <p:sp>
        <p:nvSpPr>
          <p:cNvPr id="2" name="Título 1"/>
          <p:cNvSpPr>
            <a:spLocks noGrp="1"/>
          </p:cNvSpPr>
          <p:nvPr>
            <p:ph type="title"/>
          </p:nvPr>
        </p:nvSpPr>
        <p:spPr/>
        <p:txBody>
          <a:bodyPr/>
          <a:lstStyle/>
          <a:p>
            <a:r>
              <a:rPr lang="pt-BR" dirty="0" err="1" smtClean="0"/>
              <a:t>Results</a:t>
            </a:r>
            <a:endParaRPr lang="pt-BR" dirty="0"/>
          </a:p>
        </p:txBody>
      </p:sp>
      <p:sp>
        <p:nvSpPr>
          <p:cNvPr id="4" name="Espaço Reservado para Número de Slide 3"/>
          <p:cNvSpPr>
            <a:spLocks noGrp="1"/>
          </p:cNvSpPr>
          <p:nvPr>
            <p:ph type="sldNum" idx="12"/>
          </p:nvPr>
        </p:nvSpPr>
        <p:spPr>
          <a:xfrm>
            <a:off x="8472458" y="5558723"/>
            <a:ext cx="548700" cy="437400"/>
          </a:xfrm>
        </p:spPr>
        <p:txBody>
          <a:bodyPr/>
          <a:lstStyle/>
          <a:p>
            <a:pPr marL="0" lvl="0" indent="0" algn="r" rtl="0">
              <a:spcBef>
                <a:spcPts val="0"/>
              </a:spcBef>
              <a:spcAft>
                <a:spcPts val="0"/>
              </a:spcAft>
              <a:buNone/>
            </a:pPr>
            <a:fld id="{00000000-1234-1234-1234-123412341234}" type="slidenum">
              <a:rPr lang="pt-BR" smtClean="0"/>
              <a:t>14</a:t>
            </a:fld>
            <a:endParaRPr lang="pt-B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627" y="3012130"/>
            <a:ext cx="3018066" cy="2515054"/>
          </a:xfrm>
          <a:prstGeom prst="rect">
            <a:avLst/>
          </a:prstGeom>
        </p:spPr>
      </p:pic>
      <p:sp>
        <p:nvSpPr>
          <p:cNvPr id="14" name="Elipse 13"/>
          <p:cNvSpPr/>
          <p:nvPr/>
        </p:nvSpPr>
        <p:spPr>
          <a:xfrm>
            <a:off x="1048730" y="3241221"/>
            <a:ext cx="21492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4096014" y="3292021"/>
            <a:ext cx="172998"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596849" y="4278573"/>
            <a:ext cx="164286" cy="143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lipse 19"/>
          <p:cNvSpPr/>
          <p:nvPr/>
        </p:nvSpPr>
        <p:spPr>
          <a:xfrm>
            <a:off x="3576862" y="4287319"/>
            <a:ext cx="164286" cy="143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1958197" y="4103008"/>
            <a:ext cx="194406" cy="1843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4956006" y="4128144"/>
            <a:ext cx="194406" cy="1843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1721548" y="3568416"/>
            <a:ext cx="164286" cy="143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4713605" y="3574362"/>
            <a:ext cx="164286" cy="143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66837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err="1" smtClean="0"/>
              <a:t>Conclusions</a:t>
            </a:r>
            <a:endParaRPr lang="pt-BR" dirty="0"/>
          </a:p>
        </p:txBody>
      </p:sp>
      <p:sp>
        <p:nvSpPr>
          <p:cNvPr id="3" name="Espaço Reservado para Texto 2"/>
          <p:cNvSpPr>
            <a:spLocks noGrp="1"/>
          </p:cNvSpPr>
          <p:nvPr>
            <p:ph type="body" idx="1"/>
          </p:nvPr>
        </p:nvSpPr>
        <p:spPr/>
        <p:txBody>
          <a:bodyPr>
            <a:normAutofit lnSpcReduction="10000"/>
          </a:bodyPr>
          <a:lstStyle/>
          <a:p>
            <a:r>
              <a:rPr lang="pt-BR" dirty="0" smtClean="0">
                <a:solidFill>
                  <a:schemeClr val="tx1"/>
                </a:solidFill>
              </a:rPr>
              <a:t>The </a:t>
            </a:r>
            <a:r>
              <a:rPr lang="pt-BR" dirty="0" err="1" smtClean="0">
                <a:solidFill>
                  <a:schemeClr val="tx1"/>
                </a:solidFill>
              </a:rPr>
              <a:t>simulated</a:t>
            </a:r>
            <a:r>
              <a:rPr lang="pt-BR" dirty="0" smtClean="0">
                <a:solidFill>
                  <a:schemeClr val="tx1"/>
                </a:solidFill>
              </a:rPr>
              <a:t> </a:t>
            </a:r>
            <a:r>
              <a:rPr lang="pt-BR" dirty="0" err="1" smtClean="0">
                <a:solidFill>
                  <a:schemeClr val="tx1"/>
                </a:solidFill>
              </a:rPr>
              <a:t>scenarios</a:t>
            </a:r>
            <a:r>
              <a:rPr lang="pt-BR" dirty="0" smtClean="0">
                <a:solidFill>
                  <a:schemeClr val="tx1"/>
                </a:solidFill>
              </a:rPr>
              <a:t> </a:t>
            </a:r>
            <a:r>
              <a:rPr lang="pt-BR" dirty="0" err="1" smtClean="0">
                <a:solidFill>
                  <a:schemeClr val="tx1"/>
                </a:solidFill>
              </a:rPr>
              <a:t>predict</a:t>
            </a:r>
            <a:r>
              <a:rPr lang="pt-BR" dirty="0" smtClean="0">
                <a:solidFill>
                  <a:schemeClr val="tx1"/>
                </a:solidFill>
              </a:rPr>
              <a:t> a </a:t>
            </a:r>
            <a:r>
              <a:rPr lang="pt-BR" dirty="0" err="1" smtClean="0">
                <a:solidFill>
                  <a:schemeClr val="tx1"/>
                </a:solidFill>
              </a:rPr>
              <a:t>growing</a:t>
            </a:r>
            <a:r>
              <a:rPr lang="pt-BR" dirty="0" smtClean="0">
                <a:solidFill>
                  <a:schemeClr val="tx1"/>
                </a:solidFill>
              </a:rPr>
              <a:t> </a:t>
            </a:r>
            <a:r>
              <a:rPr lang="pt-BR" dirty="0" err="1" smtClean="0">
                <a:solidFill>
                  <a:schemeClr val="tx1"/>
                </a:solidFill>
              </a:rPr>
              <a:t>demand</a:t>
            </a:r>
            <a:r>
              <a:rPr lang="pt-BR" dirty="0" smtClean="0">
                <a:solidFill>
                  <a:schemeClr val="tx1"/>
                </a:solidFill>
              </a:rPr>
              <a:t> for FDB </a:t>
            </a:r>
            <a:r>
              <a:rPr lang="pt-BR" dirty="0" err="1" smtClean="0">
                <a:solidFill>
                  <a:schemeClr val="tx1"/>
                </a:solidFill>
              </a:rPr>
              <a:t>with</a:t>
            </a:r>
            <a:r>
              <a:rPr lang="pt-BR" dirty="0" smtClean="0">
                <a:solidFill>
                  <a:schemeClr val="tx1"/>
                </a:solidFill>
              </a:rPr>
              <a:t> </a:t>
            </a:r>
            <a:r>
              <a:rPr lang="pt-BR" dirty="0" err="1" smtClean="0">
                <a:solidFill>
                  <a:schemeClr val="tx1"/>
                </a:solidFill>
              </a:rPr>
              <a:t>decreasing</a:t>
            </a:r>
            <a:r>
              <a:rPr lang="pt-BR" dirty="0" smtClean="0">
                <a:solidFill>
                  <a:schemeClr val="tx1"/>
                </a:solidFill>
              </a:rPr>
              <a:t> </a:t>
            </a:r>
            <a:r>
              <a:rPr lang="pt-BR" dirty="0" err="1" smtClean="0">
                <a:solidFill>
                  <a:schemeClr val="tx1"/>
                </a:solidFill>
              </a:rPr>
              <a:t>water</a:t>
            </a:r>
            <a:r>
              <a:rPr lang="pt-BR" dirty="0" smtClean="0">
                <a:solidFill>
                  <a:schemeClr val="tx1"/>
                </a:solidFill>
              </a:rPr>
              <a:t> </a:t>
            </a:r>
            <a:r>
              <a:rPr lang="pt-BR" dirty="0" err="1" smtClean="0">
                <a:solidFill>
                  <a:schemeClr val="tx1"/>
                </a:solidFill>
              </a:rPr>
              <a:t>availability</a:t>
            </a:r>
            <a:r>
              <a:rPr lang="pt-BR" dirty="0" smtClean="0">
                <a:solidFill>
                  <a:schemeClr val="tx1"/>
                </a:solidFill>
              </a:rPr>
              <a:t> in Descoberto.</a:t>
            </a:r>
          </a:p>
          <a:p>
            <a:endParaRPr lang="pt-BR" dirty="0" smtClean="0">
              <a:solidFill>
                <a:schemeClr val="tx1"/>
              </a:solidFill>
            </a:endParaRPr>
          </a:p>
          <a:p>
            <a:r>
              <a:rPr lang="pt-BR" dirty="0" err="1" smtClean="0">
                <a:solidFill>
                  <a:schemeClr val="tx1"/>
                </a:solidFill>
                <a:latin typeface="Didact Gothic" panose="020B0604020202020204" charset="0"/>
              </a:rPr>
              <a:t>Except</a:t>
            </a:r>
            <a:r>
              <a:rPr lang="pt-BR" dirty="0" smtClean="0">
                <a:solidFill>
                  <a:schemeClr val="tx1"/>
                </a:solidFill>
                <a:latin typeface="Didact Gothic" panose="020B0604020202020204" charset="0"/>
              </a:rPr>
              <a:t> for </a:t>
            </a:r>
            <a:r>
              <a:rPr lang="pt-BR" dirty="0" err="1" smtClean="0">
                <a:solidFill>
                  <a:schemeClr val="tx1"/>
                </a:solidFill>
                <a:latin typeface="Didact Gothic" panose="020B0604020202020204" charset="0"/>
              </a:rPr>
              <a:t>the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formulation</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only</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containing</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transfers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the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other</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formulations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including</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the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ones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with</a:t>
            </a:r>
            <a:r>
              <a:rPr lang="pt-BR" dirty="0" smtClean="0">
                <a:solidFill>
                  <a:schemeClr val="tx1"/>
                </a:solidFill>
                <a:latin typeface="Didact Gothic" panose="020B0604020202020204" charset="0"/>
              </a:rPr>
              <a:t> index-</a:t>
            </a:r>
            <a:r>
              <a:rPr lang="pt-BR" dirty="0" err="1" smtClean="0">
                <a:solidFill>
                  <a:schemeClr val="tx1"/>
                </a:solidFill>
                <a:latin typeface="Didact Gothic" panose="020B0604020202020204" charset="0"/>
              </a:rPr>
              <a:t>based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insurance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schemes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can</a:t>
            </a:r>
            <a:r>
              <a:rPr lang="pt-BR" dirty="0" smtClean="0">
                <a:solidFill>
                  <a:schemeClr val="tx1"/>
                </a:solidFill>
                <a:latin typeface="Didact Gothic" panose="020B0604020202020204" charset="0"/>
              </a:rPr>
              <a:t> </a:t>
            </a:r>
            <a:r>
              <a:rPr lang="pt-BR" dirty="0" err="1">
                <a:solidFill>
                  <a:schemeClr val="tx1"/>
                </a:solidFill>
                <a:latin typeface="Didact Gothic" panose="020B0604020202020204" charset="0"/>
              </a:rPr>
              <a:t>reach</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at</a:t>
            </a:r>
            <a:r>
              <a:rPr lang="pt-BR" dirty="0">
                <a:solidFill>
                  <a:schemeClr val="tx1"/>
                </a:solidFill>
                <a:latin typeface="Didact Gothic" panose="020B0604020202020204" charset="0"/>
              </a:rPr>
              <a:t> </a:t>
            </a:r>
            <a:r>
              <a:rPr lang="pt-BR" dirty="0" err="1">
                <a:solidFill>
                  <a:schemeClr val="tx1"/>
                </a:solidFill>
                <a:latin typeface="Didact Gothic" panose="020B0604020202020204" charset="0"/>
              </a:rPr>
              <a:t>least</a:t>
            </a:r>
            <a:r>
              <a:rPr lang="pt-BR" dirty="0">
                <a:solidFill>
                  <a:schemeClr val="tx1"/>
                </a:solidFill>
                <a:latin typeface="Didact Gothic" panose="020B0604020202020204" charset="0"/>
              </a:rPr>
              <a:t> 90% </a:t>
            </a:r>
            <a:r>
              <a:rPr lang="pt-BR" dirty="0" err="1">
                <a:solidFill>
                  <a:schemeClr val="tx1"/>
                </a:solidFill>
                <a:latin typeface="Didact Gothic" panose="020B0604020202020204" charset="0"/>
              </a:rPr>
              <a:t>or</a:t>
            </a:r>
            <a:r>
              <a:rPr lang="pt-BR" dirty="0">
                <a:solidFill>
                  <a:schemeClr val="tx1"/>
                </a:solidFill>
                <a:latin typeface="Didact Gothic" panose="020B0604020202020204" charset="0"/>
              </a:rPr>
              <a:t> </a:t>
            </a:r>
            <a:r>
              <a:rPr lang="pt-BR" dirty="0" err="1" smtClean="0">
                <a:solidFill>
                  <a:schemeClr val="tx1"/>
                </a:solidFill>
                <a:latin typeface="Didact Gothic" panose="020B0604020202020204" charset="0"/>
              </a:rPr>
              <a:t>reliability</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less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than</a:t>
            </a:r>
            <a:r>
              <a:rPr lang="pt-BR" dirty="0" smtClean="0">
                <a:solidFill>
                  <a:schemeClr val="tx1"/>
                </a:solidFill>
                <a:latin typeface="Didact Gothic" panose="020B0604020202020204" charset="0"/>
              </a:rPr>
              <a:t> 20%, 10%,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3% </a:t>
            </a:r>
            <a:r>
              <a:rPr lang="pt-BR" dirty="0" err="1" smtClean="0">
                <a:solidFill>
                  <a:schemeClr val="tx1"/>
                </a:solidFill>
                <a:latin typeface="Didact Gothic" panose="020B0604020202020204" charset="0"/>
              </a:rPr>
              <a:t>of</a:t>
            </a:r>
            <a:r>
              <a:rPr lang="pt-BR" dirty="0">
                <a:solidFill>
                  <a:schemeClr val="tx1"/>
                </a:solidFill>
                <a:latin typeface="Didact Gothic" panose="020B0604020202020204" charset="0"/>
              </a:rPr>
              <a:t> </a:t>
            </a:r>
            <a:r>
              <a:rPr lang="pt-BR" dirty="0" err="1" smtClean="0">
                <a:solidFill>
                  <a:schemeClr val="tx1"/>
                </a:solidFill>
                <a:latin typeface="Didact Gothic" panose="020B0604020202020204" charset="0"/>
              </a:rPr>
              <a:t>restrictions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drought</a:t>
            </a:r>
            <a:r>
              <a:rPr lang="pt-BR" dirty="0" smtClean="0">
                <a:solidFill>
                  <a:schemeClr val="tx1"/>
                </a:solidFill>
                <a:latin typeface="Didact Gothic" panose="020B0604020202020204" charset="0"/>
              </a:rPr>
              <a:t> management </a:t>
            </a:r>
            <a:r>
              <a:rPr lang="pt-BR" dirty="0" err="1" smtClean="0">
                <a:solidFill>
                  <a:schemeClr val="tx1"/>
                </a:solidFill>
                <a:latin typeface="Didact Gothic" panose="020B0604020202020204" charset="0"/>
              </a:rPr>
              <a:t>costs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worst</a:t>
            </a:r>
            <a:r>
              <a:rPr lang="pt-BR" dirty="0" smtClean="0">
                <a:solidFill>
                  <a:schemeClr val="tx1"/>
                </a:solidFill>
                <a:latin typeface="Didact Gothic" panose="020B0604020202020204" charset="0"/>
              </a:rPr>
              <a:t> case </a:t>
            </a:r>
            <a:r>
              <a:rPr lang="pt-BR" dirty="0" err="1" smtClean="0">
                <a:solidFill>
                  <a:schemeClr val="tx1"/>
                </a:solidFill>
                <a:latin typeface="Didact Gothic" panose="020B0604020202020204" charset="0"/>
              </a:rPr>
              <a:t>costs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respectively</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However</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hybrid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schemes</a:t>
            </a:r>
            <a:r>
              <a:rPr lang="pt-BR" dirty="0">
                <a:solidFill>
                  <a:schemeClr val="tx1"/>
                </a:solidFill>
                <a:latin typeface="Didact Gothic" panose="020B0604020202020204" charset="0"/>
              </a:rPr>
              <a:t> </a:t>
            </a:r>
            <a:r>
              <a:rPr lang="pt-BR" dirty="0" smtClean="0">
                <a:solidFill>
                  <a:schemeClr val="tx1"/>
                </a:solidFill>
                <a:latin typeface="Didact Gothic" panose="020B0604020202020204" charset="0"/>
              </a:rPr>
              <a:t>(</a:t>
            </a:r>
            <a:r>
              <a:rPr lang="pt-BR" dirty="0" err="1" smtClean="0">
                <a:solidFill>
                  <a:schemeClr val="tx1"/>
                </a:solidFill>
                <a:latin typeface="Didact Gothic" panose="020B0604020202020204" charset="0"/>
              </a:rPr>
              <a:t>insurance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and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surcharges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were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able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to</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halve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the</a:t>
            </a:r>
            <a:r>
              <a:rPr lang="pt-BR" dirty="0">
                <a:solidFill>
                  <a:schemeClr val="tx1"/>
                </a:solidFill>
                <a:latin typeface="Didact Gothic" panose="020B0604020202020204" charset="0"/>
              </a:rPr>
              <a:t> </a:t>
            </a:r>
            <a:r>
              <a:rPr lang="pt-BR" dirty="0" err="1" smtClean="0">
                <a:solidFill>
                  <a:schemeClr val="tx1"/>
                </a:solidFill>
                <a:latin typeface="Didact Gothic" panose="020B0604020202020204" charset="0"/>
              </a:rPr>
              <a:t>costs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of</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restrictions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with</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regard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to</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surcharges</a:t>
            </a:r>
            <a:r>
              <a:rPr lang="pt-BR" dirty="0" smtClean="0">
                <a:solidFill>
                  <a:schemeClr val="tx1"/>
                </a:solidFill>
                <a:latin typeface="Didact Gothic" panose="020B0604020202020204" charset="0"/>
              </a:rPr>
              <a:t> for </a:t>
            </a:r>
            <a:r>
              <a:rPr lang="pt-BR" dirty="0" err="1" smtClean="0">
                <a:solidFill>
                  <a:schemeClr val="tx1"/>
                </a:solidFill>
                <a:latin typeface="Didact Gothic" panose="020B0604020202020204" charset="0"/>
              </a:rPr>
              <a:t>the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end</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users</a:t>
            </a:r>
            <a:r>
              <a:rPr lang="pt-BR" dirty="0" smtClean="0">
                <a:solidFill>
                  <a:schemeClr val="tx1"/>
                </a:solidFill>
                <a:latin typeface="Didact Gothic" panose="020B0604020202020204" charset="0"/>
              </a:rPr>
              <a:t>.</a:t>
            </a:r>
          </a:p>
          <a:p>
            <a:endParaRPr lang="pt-BR" dirty="0" smtClean="0">
              <a:solidFill>
                <a:schemeClr val="tx1"/>
              </a:solidFill>
              <a:latin typeface="Didact Gothic" panose="020B0604020202020204" charset="0"/>
            </a:endParaRPr>
          </a:p>
          <a:p>
            <a:r>
              <a:rPr lang="pt-BR" dirty="0" err="1" smtClean="0">
                <a:solidFill>
                  <a:schemeClr val="tx1"/>
                </a:solidFill>
                <a:latin typeface="Didact Gothic" panose="020B0604020202020204" charset="0"/>
              </a:rPr>
              <a:t>These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results</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indicate</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that</a:t>
            </a:r>
            <a:r>
              <a:rPr lang="pt-BR" dirty="0" smtClean="0">
                <a:solidFill>
                  <a:schemeClr val="tx1"/>
                </a:solidFill>
                <a:latin typeface="Didact Gothic" panose="020B0604020202020204" charset="0"/>
              </a:rPr>
              <a:t> </a:t>
            </a:r>
            <a:r>
              <a:rPr lang="pt-BR" dirty="0" err="1" smtClean="0">
                <a:solidFill>
                  <a:schemeClr val="tx1"/>
                </a:solidFill>
                <a:latin typeface="Didact Gothic" panose="020B0604020202020204" charset="0"/>
              </a:rPr>
              <a:t>integrating</a:t>
            </a:r>
            <a:r>
              <a:rPr lang="pt-BR" dirty="0" smtClean="0">
                <a:solidFill>
                  <a:schemeClr val="tx1"/>
                </a:solidFill>
                <a:latin typeface="Didact Gothic" panose="020B0604020202020204" charset="0"/>
              </a:rPr>
              <a:t> index-</a:t>
            </a:r>
            <a:r>
              <a:rPr lang="pt-BR" dirty="0" err="1" smtClean="0">
                <a:solidFill>
                  <a:schemeClr val="tx1"/>
                </a:solidFill>
                <a:latin typeface="Didact Gothic" panose="020B0604020202020204" charset="0"/>
              </a:rPr>
              <a:t>based</a:t>
            </a:r>
            <a:r>
              <a:rPr lang="pt-BR" dirty="0" smtClean="0">
                <a:solidFill>
                  <a:schemeClr val="tx1"/>
                </a:solidFill>
                <a:latin typeface="Didact Gothic" panose="020B0604020202020204" charset="0"/>
              </a:rPr>
              <a:t> </a:t>
            </a:r>
            <a:r>
              <a:rPr lang="en-US" dirty="0">
                <a:solidFill>
                  <a:schemeClr val="tx1"/>
                </a:solidFill>
                <a:latin typeface="Didact Gothic" panose="020B0604020202020204" charset="0"/>
              </a:rPr>
              <a:t>insurance into water management strategies can </a:t>
            </a:r>
            <a:r>
              <a:rPr lang="en-US" dirty="0" smtClean="0">
                <a:solidFill>
                  <a:schemeClr val="tx1"/>
                </a:solidFill>
                <a:latin typeface="Didact Gothic" panose="020B0604020202020204" charset="0"/>
              </a:rPr>
              <a:t>help achieve </a:t>
            </a:r>
            <a:r>
              <a:rPr lang="en-US" dirty="0">
                <a:solidFill>
                  <a:schemeClr val="tx1"/>
                </a:solidFill>
                <a:latin typeface="Didact Gothic" panose="020B0604020202020204" charset="0"/>
              </a:rPr>
              <a:t>a balance between supply reliability and financial stability for utilities, while also improving water </a:t>
            </a:r>
            <a:r>
              <a:rPr lang="en-US" dirty="0" smtClean="0">
                <a:solidFill>
                  <a:schemeClr val="tx1"/>
                </a:solidFill>
                <a:latin typeface="Didact Gothic" panose="020B0604020202020204" charset="0"/>
              </a:rPr>
              <a:t>affordability</a:t>
            </a:r>
            <a:r>
              <a:rPr lang="pt-BR" dirty="0" smtClean="0">
                <a:solidFill>
                  <a:schemeClr val="tx1"/>
                </a:solidFill>
                <a:latin typeface="Didact Gothic" panose="020B0604020202020204" charset="0"/>
              </a:rPr>
              <a:t>.</a:t>
            </a:r>
            <a:endParaRPr lang="pt-BR" dirty="0" smtClean="0">
              <a:solidFill>
                <a:schemeClr val="tx1"/>
              </a:solidFill>
            </a:endParaRPr>
          </a:p>
          <a:p>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15</a:t>
            </a:fld>
            <a:endParaRPr lang="pt-BR"/>
          </a:p>
        </p:txBody>
      </p:sp>
    </p:spTree>
    <p:extLst>
      <p:ext uri="{BB962C8B-B14F-4D97-AF65-F5344CB8AC3E}">
        <p14:creationId xmlns:p14="http://schemas.microsoft.com/office/powerpoint/2010/main" val="1209036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References</a:t>
            </a:r>
            <a:endParaRPr lang="pt-BR" dirty="0"/>
          </a:p>
        </p:txBody>
      </p:sp>
      <p:sp>
        <p:nvSpPr>
          <p:cNvPr id="3" name="Espaço Reservado para Texto 2"/>
          <p:cNvSpPr>
            <a:spLocks noGrp="1"/>
          </p:cNvSpPr>
          <p:nvPr>
            <p:ph type="body" idx="1"/>
          </p:nvPr>
        </p:nvSpPr>
        <p:spPr/>
        <p:txBody>
          <a:bodyPr>
            <a:normAutofit fontScale="92500" lnSpcReduction="10000"/>
          </a:bodyPr>
          <a:lstStyle/>
          <a:p>
            <a:pPr marL="114300" indent="0" algn="just">
              <a:buNone/>
            </a:pPr>
            <a:r>
              <a:rPr lang="en-US" dirty="0" err="1" smtClean="0"/>
              <a:t>Araújo</a:t>
            </a:r>
            <a:r>
              <a:rPr lang="en-US" dirty="0"/>
              <a:t>, B. M., Gold, D. F., Lau, L. B., Reed, P. M., and Alves, C. M. A. 2024. "Exploring equity challenges within deeply uncertain water supply investment pathways in the Federal District of Brazil." J. Water </a:t>
            </a:r>
            <a:r>
              <a:rPr lang="en-US" dirty="0" err="1"/>
              <a:t>Resour</a:t>
            </a:r>
            <a:r>
              <a:rPr lang="en-US" dirty="0"/>
              <a:t>. </a:t>
            </a:r>
            <a:r>
              <a:rPr lang="en-US" dirty="0" err="1"/>
              <a:t>Plann</a:t>
            </a:r>
            <a:r>
              <a:rPr lang="en-US" dirty="0"/>
              <a:t>. Manage., 150(8): 04024048. </a:t>
            </a:r>
            <a:r>
              <a:rPr lang="en-US" dirty="0">
                <a:hlinkClick r:id="rId2"/>
              </a:rPr>
              <a:t>https://doi.org/10.1061/JWRMD5.WRENG-6353</a:t>
            </a:r>
            <a:r>
              <a:rPr lang="en-US" dirty="0"/>
              <a:t>.</a:t>
            </a:r>
          </a:p>
          <a:p>
            <a:pPr marL="114300" indent="0" algn="just">
              <a:buNone/>
            </a:pPr>
            <a:endParaRPr lang="en-US" dirty="0" smtClean="0"/>
          </a:p>
          <a:p>
            <a:pPr marL="114300" indent="0" algn="just">
              <a:buNone/>
            </a:pPr>
            <a:r>
              <a:rPr lang="en-US" dirty="0" err="1" smtClean="0"/>
              <a:t>Trindade</a:t>
            </a:r>
            <a:r>
              <a:rPr lang="en-US" dirty="0"/>
              <a:t>, B. C., D. F. Gold, P. M. Reed, H. B. </a:t>
            </a:r>
            <a:r>
              <a:rPr lang="en-US" dirty="0" err="1"/>
              <a:t>Zeff</a:t>
            </a:r>
            <a:r>
              <a:rPr lang="en-US" dirty="0"/>
              <a:t>, and G. W. </a:t>
            </a:r>
            <a:r>
              <a:rPr lang="en-US" dirty="0" err="1" smtClean="0"/>
              <a:t>Characklis</a:t>
            </a:r>
            <a:r>
              <a:rPr lang="en-US" dirty="0" smtClean="0"/>
              <a:t>. 2020</a:t>
            </a:r>
            <a:r>
              <a:rPr lang="en-US" dirty="0"/>
              <a:t>. “Water pathways: An open source stochastic simulation </a:t>
            </a:r>
            <a:r>
              <a:rPr lang="en-US" dirty="0" smtClean="0"/>
              <a:t>system for </a:t>
            </a:r>
            <a:r>
              <a:rPr lang="en-US" dirty="0"/>
              <a:t>integrated water supply portfolio management and </a:t>
            </a:r>
            <a:r>
              <a:rPr lang="en-US" dirty="0" smtClean="0"/>
              <a:t>infrastructure investment </a:t>
            </a:r>
            <a:r>
              <a:rPr lang="en-US" dirty="0"/>
              <a:t>planning.” Environ. Modell. Software 132 (Oct): </a:t>
            </a:r>
            <a:r>
              <a:rPr lang="en-US" dirty="0" smtClean="0"/>
              <a:t>104772. </a:t>
            </a:r>
            <a:r>
              <a:rPr lang="en-US" dirty="0" smtClean="0">
                <a:hlinkClick r:id="rId3"/>
              </a:rPr>
              <a:t>https</a:t>
            </a:r>
            <a:r>
              <a:rPr lang="en-US" dirty="0">
                <a:hlinkClick r:id="rId3"/>
              </a:rPr>
              <a:t>://doi.org/10.1016/j.envsoft.2020.104772</a:t>
            </a:r>
            <a:r>
              <a:rPr lang="en-US" dirty="0" smtClean="0"/>
              <a:t>.</a:t>
            </a:r>
          </a:p>
          <a:p>
            <a:pPr marL="114300" indent="0" algn="just">
              <a:buNone/>
            </a:pPr>
            <a:r>
              <a:rPr lang="en-US" dirty="0" smtClean="0"/>
              <a:t>​</a:t>
            </a:r>
          </a:p>
          <a:p>
            <a:pPr marL="114300" indent="0" algn="just">
              <a:buNone/>
            </a:pPr>
            <a:r>
              <a:rPr lang="en-US" dirty="0" err="1"/>
              <a:t>Zeff</a:t>
            </a:r>
            <a:r>
              <a:rPr lang="en-US" dirty="0"/>
              <a:t>, H. B., J. D. Herman, P. M. Reed, and G. W. </a:t>
            </a:r>
            <a:r>
              <a:rPr lang="en-US" dirty="0" err="1"/>
              <a:t>Characklis</a:t>
            </a:r>
            <a:r>
              <a:rPr lang="en-US" dirty="0"/>
              <a:t>. 2016.</a:t>
            </a:r>
          </a:p>
          <a:p>
            <a:pPr marL="114300" indent="0" algn="just">
              <a:buNone/>
            </a:pPr>
            <a:r>
              <a:rPr lang="en-US" dirty="0"/>
              <a:t>“Cooperative drought adaptation: Integrating infrastructure development, conservation, and water transfers into adaptive policy pathways.” Water </a:t>
            </a:r>
            <a:r>
              <a:rPr lang="en-US" dirty="0" err="1"/>
              <a:t>Resour</a:t>
            </a:r>
            <a:r>
              <a:rPr lang="en-US" dirty="0"/>
              <a:t>. Res. 52 (9): 7327–7346. </a:t>
            </a:r>
            <a:r>
              <a:rPr lang="en-US" dirty="0">
                <a:hlinkClick r:id="rId4"/>
              </a:rPr>
              <a:t>https://doi.org/10.1002/2016</a:t>
            </a:r>
            <a:r>
              <a:rPr lang="pt-BR" dirty="0">
                <a:hlinkClick r:id="rId4"/>
              </a:rPr>
              <a:t>WR018771</a:t>
            </a:r>
            <a:r>
              <a:rPr lang="pt-BR" dirty="0"/>
              <a:t>.</a:t>
            </a:r>
          </a:p>
          <a:p>
            <a:pPr marL="114300" indent="0" algn="just">
              <a:buNone/>
            </a:pPr>
            <a:endParaRPr lang="en-US" dirty="0"/>
          </a:p>
          <a:p>
            <a:pPr marL="114300" indent="0">
              <a:buNone/>
            </a:pPr>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16</a:t>
            </a:fld>
            <a:endParaRPr lang="pt-BR"/>
          </a:p>
        </p:txBody>
      </p:sp>
    </p:spTree>
    <p:extLst>
      <p:ext uri="{BB962C8B-B14F-4D97-AF65-F5344CB8AC3E}">
        <p14:creationId xmlns:p14="http://schemas.microsoft.com/office/powerpoint/2010/main" val="4193874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3" name="CaixaDeTexto 12"/>
          <p:cNvSpPr txBox="1"/>
          <p:nvPr/>
        </p:nvSpPr>
        <p:spPr>
          <a:xfrm>
            <a:off x="3735937" y="2124610"/>
            <a:ext cx="5343583" cy="3539430"/>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latin typeface="Didact Gothic" panose="020B0604020202020204" charset="0"/>
              </a:rPr>
              <a:t>The results indicate </a:t>
            </a:r>
            <a:r>
              <a:rPr lang="en-US" sz="1600" dirty="0">
                <a:latin typeface="Didact Gothic" panose="020B0604020202020204" charset="0"/>
              </a:rPr>
              <a:t>that integrating index-based insurance into water management strategies can help achieve a balance between </a:t>
            </a:r>
            <a:r>
              <a:rPr lang="en-US" sz="1600" b="1" dirty="0">
                <a:latin typeface="Didact Gothic" panose="020B0604020202020204" charset="0"/>
              </a:rPr>
              <a:t>supply reliability</a:t>
            </a:r>
            <a:r>
              <a:rPr lang="en-US" sz="1600" dirty="0">
                <a:latin typeface="Didact Gothic" panose="020B0604020202020204" charset="0"/>
              </a:rPr>
              <a:t> and </a:t>
            </a:r>
            <a:r>
              <a:rPr lang="en-US" sz="1600" b="1" dirty="0">
                <a:latin typeface="Didact Gothic" panose="020B0604020202020204" charset="0"/>
              </a:rPr>
              <a:t>financial stability</a:t>
            </a:r>
            <a:r>
              <a:rPr lang="en-US" sz="1600" dirty="0">
                <a:latin typeface="Didact Gothic" panose="020B0604020202020204" charset="0"/>
              </a:rPr>
              <a:t> for utilities, while also improving </a:t>
            </a:r>
            <a:r>
              <a:rPr lang="en-US" sz="1600" b="1" dirty="0">
                <a:latin typeface="Didact Gothic" panose="020B0604020202020204" charset="0"/>
              </a:rPr>
              <a:t>water affordability</a:t>
            </a:r>
            <a:r>
              <a:rPr lang="en-US" sz="1600" dirty="0" smtClean="0">
                <a:latin typeface="Didact Gothic" panose="020B0604020202020204" charset="0"/>
              </a:rPr>
              <a:t>.</a:t>
            </a:r>
          </a:p>
          <a:p>
            <a:endParaRPr lang="en-US" sz="1600" dirty="0" smtClean="0">
              <a:latin typeface="Didact Gothic" panose="020B0604020202020204" charset="0"/>
            </a:endParaRPr>
          </a:p>
          <a:p>
            <a:endParaRPr lang="en-US" sz="1600" dirty="0">
              <a:latin typeface="Didact Gothic" panose="020B0604020202020204" charset="0"/>
            </a:endParaRPr>
          </a:p>
          <a:p>
            <a:endParaRPr lang="en-US" sz="1600" dirty="0">
              <a:latin typeface="Didact Gothic" panose="020B0604020202020204" charset="0"/>
            </a:endParaRPr>
          </a:p>
          <a:p>
            <a:endParaRPr lang="en-US" sz="1600" dirty="0" smtClean="0">
              <a:latin typeface="Didact Gothic" panose="020B0604020202020204" charset="0"/>
            </a:endParaRPr>
          </a:p>
          <a:p>
            <a:endParaRPr lang="en-US" sz="1600" dirty="0">
              <a:latin typeface="Didact Gothic" panose="020B0604020202020204" charset="0"/>
            </a:endParaRPr>
          </a:p>
          <a:p>
            <a:endParaRPr lang="en-US" sz="1600" dirty="0" smtClean="0">
              <a:latin typeface="Didact Gothic" panose="020B0604020202020204" charset="0"/>
            </a:endParaRPr>
          </a:p>
          <a:p>
            <a:endParaRPr lang="en-US" sz="1600" dirty="0" smtClean="0">
              <a:latin typeface="Didact Gothic" panose="020B0604020202020204" charset="0"/>
            </a:endParaRPr>
          </a:p>
          <a:p>
            <a:endParaRPr lang="en-US" sz="1600" dirty="0">
              <a:latin typeface="Didact Gothic" panose="020B0604020202020204" charset="0"/>
            </a:endParaRPr>
          </a:p>
          <a:p>
            <a:endParaRPr lang="en-US" sz="1600" dirty="0" smtClean="0">
              <a:latin typeface="Didact Gothic" panose="020B0604020202020204" charset="0"/>
            </a:endParaRPr>
          </a:p>
          <a:p>
            <a:endParaRPr lang="en-US" sz="1600" dirty="0">
              <a:latin typeface="Didact Gothic" panose="020B0604020202020204" charset="0"/>
            </a:endParaRPr>
          </a:p>
        </p:txBody>
      </p:sp>
      <p:sp>
        <p:nvSpPr>
          <p:cNvPr id="77" name="Google Shape;77;p14"/>
          <p:cNvSpPr txBox="1">
            <a:spLocks noGrp="1"/>
          </p:cNvSpPr>
          <p:nvPr>
            <p:ph type="title"/>
          </p:nvPr>
        </p:nvSpPr>
        <p:spPr>
          <a:xfrm>
            <a:off x="0" y="280000"/>
            <a:ext cx="8520600" cy="636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pt-BR" dirty="0" smtClean="0"/>
              <a:t>Overview</a:t>
            </a:r>
            <a:endParaRPr dirty="0"/>
          </a:p>
        </p:txBody>
      </p:sp>
      <p:sp>
        <p:nvSpPr>
          <p:cNvPr id="79" name="Google Shape;79;p14"/>
          <p:cNvSpPr txBox="1">
            <a:spLocks noGrp="1"/>
          </p:cNvSpPr>
          <p:nvPr>
            <p:ph type="sldNum" idx="12"/>
          </p:nvPr>
        </p:nvSpPr>
        <p:spPr>
          <a:xfrm>
            <a:off x="8462686" y="5132509"/>
            <a:ext cx="548700" cy="43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pt-BR"/>
              <a:t>2</a:t>
            </a:fld>
            <a:endParaRPr/>
          </a:p>
        </p:txBody>
      </p:sp>
      <p:sp>
        <p:nvSpPr>
          <p:cNvPr id="6" name="Retângulo 5"/>
          <p:cNvSpPr/>
          <p:nvPr/>
        </p:nvSpPr>
        <p:spPr>
          <a:xfrm>
            <a:off x="3745710" y="1176263"/>
            <a:ext cx="5333810" cy="81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Didact Gothic" panose="020B0604020202020204" charset="0"/>
              </a:rPr>
              <a:t>This study aims to </a:t>
            </a:r>
            <a:r>
              <a:rPr lang="en-US" sz="1600" dirty="0" smtClean="0">
                <a:latin typeface="Didact Gothic" panose="020B0604020202020204" charset="0"/>
              </a:rPr>
              <a:t>explore the incorporation </a:t>
            </a:r>
            <a:r>
              <a:rPr lang="en-US" sz="1600" dirty="0">
                <a:latin typeface="Didact Gothic" panose="020B0604020202020204" charset="0"/>
              </a:rPr>
              <a:t>index-based insurance into </a:t>
            </a:r>
            <a:r>
              <a:rPr lang="en-US" sz="1600" dirty="0" smtClean="0">
                <a:latin typeface="Didact Gothic" panose="020B0604020202020204" charset="0"/>
              </a:rPr>
              <a:t>drought management strategies in the global South.</a:t>
            </a:r>
          </a:p>
        </p:txBody>
      </p:sp>
      <p:sp>
        <p:nvSpPr>
          <p:cNvPr id="7" name="Retângulo 6"/>
          <p:cNvSpPr/>
          <p:nvPr/>
        </p:nvSpPr>
        <p:spPr>
          <a:xfrm>
            <a:off x="178744" y="1172387"/>
            <a:ext cx="3277800" cy="81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err="1" smtClean="0">
                <a:latin typeface="Didact Gothic" panose="020B0604020202020204" charset="0"/>
              </a:rPr>
              <a:t>Studies</a:t>
            </a:r>
            <a:r>
              <a:rPr lang="pt-BR" sz="1600" dirty="0" smtClean="0">
                <a:latin typeface="Didact Gothic" panose="020B0604020202020204" charset="0"/>
              </a:rPr>
              <a:t> </a:t>
            </a:r>
            <a:r>
              <a:rPr lang="pt-BR" sz="1600" dirty="0" err="1" smtClean="0">
                <a:latin typeface="Didact Gothic" panose="020B0604020202020204" charset="0"/>
              </a:rPr>
              <a:t>on</a:t>
            </a:r>
            <a:r>
              <a:rPr lang="pt-BR" sz="1600" dirty="0" smtClean="0">
                <a:latin typeface="Didact Gothic" panose="020B0604020202020204" charset="0"/>
              </a:rPr>
              <a:t> index-</a:t>
            </a:r>
            <a:r>
              <a:rPr lang="pt-BR" sz="1600" dirty="0" err="1" smtClean="0">
                <a:latin typeface="Didact Gothic" panose="020B0604020202020204" charset="0"/>
              </a:rPr>
              <a:t>based</a:t>
            </a:r>
            <a:r>
              <a:rPr lang="pt-BR" sz="1600" dirty="0" smtClean="0">
                <a:latin typeface="Didact Gothic" panose="020B0604020202020204" charset="0"/>
              </a:rPr>
              <a:t> </a:t>
            </a:r>
            <a:r>
              <a:rPr lang="pt-BR" sz="1600" dirty="0" err="1" smtClean="0">
                <a:latin typeface="Didact Gothic" panose="020B0604020202020204" charset="0"/>
              </a:rPr>
              <a:t>insurance</a:t>
            </a:r>
            <a:r>
              <a:rPr lang="pt-BR" sz="1600" dirty="0" smtClean="0">
                <a:latin typeface="Didact Gothic" panose="020B0604020202020204" charset="0"/>
              </a:rPr>
              <a:t> for </a:t>
            </a:r>
            <a:r>
              <a:rPr lang="pt-BR" sz="1600" dirty="0" err="1" smtClean="0">
                <a:latin typeface="Didact Gothic" panose="020B0604020202020204" charset="0"/>
              </a:rPr>
              <a:t>the</a:t>
            </a:r>
            <a:r>
              <a:rPr lang="pt-BR" sz="1600" dirty="0" smtClean="0">
                <a:latin typeface="Didact Gothic" panose="020B0604020202020204" charset="0"/>
              </a:rPr>
              <a:t> </a:t>
            </a:r>
            <a:r>
              <a:rPr lang="pt-BR" sz="1600" dirty="0" err="1" smtClean="0">
                <a:latin typeface="Didact Gothic" panose="020B0604020202020204" charset="0"/>
              </a:rPr>
              <a:t>water</a:t>
            </a:r>
            <a:r>
              <a:rPr lang="pt-BR" sz="1600" dirty="0" smtClean="0">
                <a:latin typeface="Didact Gothic" panose="020B0604020202020204" charset="0"/>
              </a:rPr>
              <a:t> </a:t>
            </a:r>
            <a:r>
              <a:rPr lang="pt-BR" sz="1600" dirty="0" err="1" smtClean="0">
                <a:latin typeface="Didact Gothic" panose="020B0604020202020204" charset="0"/>
              </a:rPr>
              <a:t>supply</a:t>
            </a:r>
            <a:r>
              <a:rPr lang="pt-BR" sz="1600" dirty="0">
                <a:latin typeface="Didact Gothic" panose="020B0604020202020204" charset="0"/>
              </a:rPr>
              <a:t> </a:t>
            </a:r>
            <a:r>
              <a:rPr lang="pt-BR" sz="1600" dirty="0" smtClean="0">
                <a:latin typeface="Didact Gothic" panose="020B0604020202020204" charset="0"/>
              </a:rPr>
              <a:t>are recente in </a:t>
            </a:r>
            <a:r>
              <a:rPr lang="pt-BR" sz="1600" dirty="0" err="1" smtClean="0">
                <a:latin typeface="Didact Gothic" panose="020B0604020202020204" charset="0"/>
              </a:rPr>
              <a:t>the</a:t>
            </a:r>
            <a:r>
              <a:rPr lang="pt-BR" sz="1600" dirty="0" smtClean="0">
                <a:latin typeface="Didact Gothic" panose="020B0604020202020204" charset="0"/>
              </a:rPr>
              <a:t> </a:t>
            </a:r>
            <a:r>
              <a:rPr lang="pt-BR" sz="1600" dirty="0" err="1" smtClean="0">
                <a:latin typeface="Didact Gothic" panose="020B0604020202020204" charset="0"/>
              </a:rPr>
              <a:t>literature</a:t>
            </a:r>
            <a:r>
              <a:rPr lang="pt-BR" sz="1600" dirty="0">
                <a:latin typeface="Didact Gothic" panose="020B0604020202020204" charset="0"/>
              </a:rPr>
              <a:t>.</a:t>
            </a:r>
            <a:endParaRPr lang="pt-BR" sz="1600" dirty="0" smtClean="0">
              <a:latin typeface="Didact Gothic" panose="020B0604020202020204" charset="0"/>
            </a:endParaRPr>
          </a:p>
        </p:txBody>
      </p:sp>
      <p:sp>
        <p:nvSpPr>
          <p:cNvPr id="23" name="CaixaDeTexto 22"/>
          <p:cNvSpPr txBox="1"/>
          <p:nvPr/>
        </p:nvSpPr>
        <p:spPr>
          <a:xfrm>
            <a:off x="168972" y="2124610"/>
            <a:ext cx="3245336"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sz="1600" dirty="0" smtClean="0">
                <a:latin typeface="Didact Gothic" panose="020B0604020202020204" charset="0"/>
              </a:rPr>
              <a:t>For </a:t>
            </a:r>
            <a:r>
              <a:rPr lang="pt-BR" sz="1600" dirty="0" err="1" smtClean="0">
                <a:latin typeface="Didact Gothic" panose="020B0604020202020204" charset="0"/>
              </a:rPr>
              <a:t>this</a:t>
            </a:r>
            <a:r>
              <a:rPr lang="pt-BR" sz="1600" dirty="0" smtClean="0">
                <a:latin typeface="Didact Gothic" panose="020B0604020202020204" charset="0"/>
              </a:rPr>
              <a:t>, </a:t>
            </a:r>
            <a:r>
              <a:rPr lang="pt-BR" sz="1600" dirty="0" err="1" smtClean="0">
                <a:latin typeface="Didact Gothic" panose="020B0604020202020204" charset="0"/>
              </a:rPr>
              <a:t>we</a:t>
            </a:r>
            <a:r>
              <a:rPr lang="pt-BR" sz="1600" dirty="0" smtClean="0">
                <a:latin typeface="Didact Gothic" panose="020B0604020202020204" charset="0"/>
              </a:rPr>
              <a:t> </a:t>
            </a:r>
            <a:r>
              <a:rPr lang="pt-BR" sz="1600" dirty="0" err="1" smtClean="0">
                <a:latin typeface="Didact Gothic" panose="020B0604020202020204" charset="0"/>
              </a:rPr>
              <a:t>simulated</a:t>
            </a:r>
            <a:r>
              <a:rPr lang="pt-BR" sz="1600" dirty="0" smtClean="0">
                <a:latin typeface="Didact Gothic" panose="020B0604020202020204" charset="0"/>
              </a:rPr>
              <a:t> a case </a:t>
            </a:r>
            <a:r>
              <a:rPr lang="pt-BR" sz="1600" dirty="0" err="1" smtClean="0">
                <a:latin typeface="Didact Gothic" panose="020B0604020202020204" charset="0"/>
              </a:rPr>
              <a:t>study</a:t>
            </a:r>
            <a:r>
              <a:rPr lang="pt-BR" sz="1600" dirty="0" smtClean="0">
                <a:latin typeface="Didact Gothic" panose="020B0604020202020204" charset="0"/>
              </a:rPr>
              <a:t> in </a:t>
            </a:r>
            <a:r>
              <a:rPr lang="pt-BR" sz="1600" dirty="0" err="1" smtClean="0">
                <a:latin typeface="Didact Gothic" panose="020B0604020202020204" charset="0"/>
              </a:rPr>
              <a:t>Brazil</a:t>
            </a:r>
            <a:r>
              <a:rPr lang="pt-BR" sz="1600" dirty="0" smtClean="0">
                <a:latin typeface="Didact Gothic" panose="020B0604020202020204" charset="0"/>
              </a:rPr>
              <a:t>. </a:t>
            </a:r>
            <a:endParaRPr lang="pt-BR" sz="1600" dirty="0">
              <a:latin typeface="Didact Gothic" panose="020B0604020202020204" charset="0"/>
            </a:endParaRPr>
          </a:p>
          <a:p>
            <a:pPr algn="just"/>
            <a:endParaRPr lang="pt-BR" sz="1600" dirty="0" smtClean="0">
              <a:latin typeface="Didact Gothic" panose="020B0604020202020204" charset="0"/>
            </a:endParaRPr>
          </a:p>
          <a:p>
            <a:pPr algn="just"/>
            <a:endParaRPr lang="pt-BR" sz="1600" dirty="0" smtClean="0">
              <a:latin typeface="Didact Gothic" panose="020B0604020202020204" charset="0"/>
            </a:endParaRPr>
          </a:p>
          <a:p>
            <a:pPr algn="just"/>
            <a:endParaRPr lang="pt-BR" sz="1600" dirty="0">
              <a:latin typeface="Didact Gothic" panose="020B0604020202020204" charset="0"/>
            </a:endParaRPr>
          </a:p>
          <a:p>
            <a:pPr algn="just"/>
            <a:endParaRPr lang="pt-BR" sz="1600" dirty="0" smtClean="0">
              <a:latin typeface="Didact Gothic" panose="020B0604020202020204" charset="0"/>
            </a:endParaRPr>
          </a:p>
          <a:p>
            <a:pPr algn="just"/>
            <a:endParaRPr lang="pt-BR" sz="1600" dirty="0" smtClean="0">
              <a:latin typeface="Didact Gothic" panose="020B060402020202020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134" y="4758087"/>
            <a:ext cx="1529684" cy="88437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134" y="3128067"/>
            <a:ext cx="1492070" cy="862629"/>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941" y="3953950"/>
            <a:ext cx="1492070" cy="862630"/>
          </a:xfrm>
          <a:prstGeom prst="rect">
            <a:avLst/>
          </a:prstGeom>
        </p:spPr>
      </p:pic>
      <p:pic>
        <p:nvPicPr>
          <p:cNvPr id="14" name="Imagem 13"/>
          <p:cNvPicPr>
            <a:picLocks noChangeAspect="1"/>
          </p:cNvPicPr>
          <p:nvPr/>
        </p:nvPicPr>
        <p:blipFill rotWithShape="1">
          <a:blip r:embed="rId6">
            <a:extLst>
              <a:ext uri="{28A0092B-C50C-407E-A947-70E740481C1C}">
                <a14:useLocalDpi xmlns:a14="http://schemas.microsoft.com/office/drawing/2010/main" val="0"/>
              </a:ext>
            </a:extLst>
          </a:blip>
          <a:srcRect r="805" b="63089"/>
          <a:stretch/>
        </p:blipFill>
        <p:spPr>
          <a:xfrm>
            <a:off x="649714" y="2788746"/>
            <a:ext cx="2389102" cy="1004430"/>
          </a:xfrm>
          <a:prstGeom prst="rect">
            <a:avLst/>
          </a:prstGeom>
        </p:spPr>
      </p:pic>
      <p:cxnSp>
        <p:nvCxnSpPr>
          <p:cNvPr id="12" name="Conector de Seta Reta 11"/>
          <p:cNvCxnSpPr>
            <a:stCxn id="7" idx="3"/>
            <a:endCxn id="6" idx="1"/>
          </p:cNvCxnSpPr>
          <p:nvPr/>
        </p:nvCxnSpPr>
        <p:spPr>
          <a:xfrm>
            <a:off x="3456544" y="1579107"/>
            <a:ext cx="289166" cy="3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rotWithShape="1">
          <a:blip r:embed="rId7">
            <a:extLst>
              <a:ext uri="{28A0092B-C50C-407E-A947-70E740481C1C}">
                <a14:useLocalDpi xmlns:a14="http://schemas.microsoft.com/office/drawing/2010/main" val="0"/>
              </a:ext>
            </a:extLst>
          </a:blip>
          <a:srcRect l="1749"/>
          <a:stretch/>
        </p:blipFill>
        <p:spPr>
          <a:xfrm>
            <a:off x="4260300" y="3522406"/>
            <a:ext cx="2932719" cy="1725717"/>
          </a:xfrm>
          <a:prstGeom prst="rect">
            <a:avLst/>
          </a:prstGeom>
          <a:ln w="28575">
            <a:noFill/>
          </a:ln>
        </p:spPr>
      </p:pic>
      <p:pic>
        <p:nvPicPr>
          <p:cNvPr id="20" name="Imagem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104" y="4106077"/>
            <a:ext cx="1177590" cy="1177590"/>
          </a:xfrm>
          <a:prstGeom prst="rect">
            <a:avLst/>
          </a:prstGeom>
        </p:spPr>
      </p:pic>
      <p:sp>
        <p:nvSpPr>
          <p:cNvPr id="21" name="Subtítulo 3"/>
          <p:cNvSpPr txBox="1">
            <a:spLocks/>
          </p:cNvSpPr>
          <p:nvPr/>
        </p:nvSpPr>
        <p:spPr>
          <a:xfrm>
            <a:off x="762845" y="5328246"/>
            <a:ext cx="2289326" cy="33579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dirty="0" smtClean="0"/>
              <a:t>greicelene.silva@usp.br</a:t>
            </a:r>
            <a:endParaRPr lang="pt-BR" dirty="0"/>
          </a:p>
        </p:txBody>
      </p:sp>
      <p:sp>
        <p:nvSpPr>
          <p:cNvPr id="18" name="Elipse 17"/>
          <p:cNvSpPr/>
          <p:nvPr/>
        </p:nvSpPr>
        <p:spPr>
          <a:xfrm>
            <a:off x="9772" y="1033603"/>
            <a:ext cx="273538" cy="277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smtClean="0"/>
              <a:t>1</a:t>
            </a:r>
            <a:endParaRPr lang="pt-BR" dirty="0"/>
          </a:p>
        </p:txBody>
      </p:sp>
      <p:sp>
        <p:nvSpPr>
          <p:cNvPr id="25" name="Elipse 24"/>
          <p:cNvSpPr/>
          <p:nvPr/>
        </p:nvSpPr>
        <p:spPr>
          <a:xfrm>
            <a:off x="3589820" y="1023604"/>
            <a:ext cx="273538" cy="277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smtClean="0"/>
              <a:t>2</a:t>
            </a:r>
            <a:endParaRPr lang="pt-BR" dirty="0"/>
          </a:p>
        </p:txBody>
      </p:sp>
      <p:sp>
        <p:nvSpPr>
          <p:cNvPr id="26" name="Elipse 25"/>
          <p:cNvSpPr/>
          <p:nvPr/>
        </p:nvSpPr>
        <p:spPr>
          <a:xfrm>
            <a:off x="0" y="1985826"/>
            <a:ext cx="273538" cy="277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smtClean="0"/>
              <a:t>3</a:t>
            </a:r>
            <a:endParaRPr lang="pt-BR" dirty="0"/>
          </a:p>
        </p:txBody>
      </p:sp>
      <p:sp>
        <p:nvSpPr>
          <p:cNvPr id="27" name="Elipse 26"/>
          <p:cNvSpPr/>
          <p:nvPr/>
        </p:nvSpPr>
        <p:spPr>
          <a:xfrm>
            <a:off x="3546646" y="1985826"/>
            <a:ext cx="273538" cy="2775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dirty="0" smtClean="0"/>
              <a:t>4</a:t>
            </a:r>
            <a:endParaRPr lang="pt-B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err="1" smtClean="0">
                <a:latin typeface="Didact Gothic" panose="020B0604020202020204" charset="0"/>
              </a:rPr>
              <a:t>Introduction</a:t>
            </a:r>
            <a:r>
              <a:rPr lang="pt-BR" dirty="0" smtClean="0">
                <a:latin typeface="Didact Gothic" panose="020B0604020202020204" charset="0"/>
              </a:rPr>
              <a:t> </a:t>
            </a:r>
            <a:r>
              <a:rPr lang="pt-BR" dirty="0" err="1" smtClean="0">
                <a:latin typeface="Didact Gothic" panose="020B0604020202020204" charset="0"/>
              </a:rPr>
              <a:t>and</a:t>
            </a:r>
            <a:r>
              <a:rPr lang="pt-BR" dirty="0" smtClean="0">
                <a:latin typeface="Didact Gothic" panose="020B0604020202020204" charset="0"/>
              </a:rPr>
              <a:t> </a:t>
            </a:r>
            <a:r>
              <a:rPr lang="pt-BR" dirty="0" err="1" smtClean="0">
                <a:latin typeface="Didact Gothic" panose="020B0604020202020204" charset="0"/>
              </a:rPr>
              <a:t>aim</a:t>
            </a:r>
            <a:endParaRPr lang="pt-BR" dirty="0">
              <a:latin typeface="Didact Gothic" panose="020B0604020202020204" charset="0"/>
            </a:endParaRPr>
          </a:p>
        </p:txBody>
      </p:sp>
      <p:sp>
        <p:nvSpPr>
          <p:cNvPr id="4" name="Espaço Reservado para Número de Slide 3"/>
          <p:cNvSpPr>
            <a:spLocks noGrp="1"/>
          </p:cNvSpPr>
          <p:nvPr>
            <p:ph type="sldNum" idx="12"/>
          </p:nvPr>
        </p:nvSpPr>
        <p:spPr>
          <a:xfrm>
            <a:off x="8347198" y="5321419"/>
            <a:ext cx="548700" cy="437400"/>
          </a:xfrm>
        </p:spPr>
        <p:txBody>
          <a:bodyPr/>
          <a:lstStyle/>
          <a:p>
            <a:pPr marL="0" lvl="0" indent="0" algn="r" rtl="0">
              <a:spcBef>
                <a:spcPts val="0"/>
              </a:spcBef>
              <a:spcAft>
                <a:spcPts val="0"/>
              </a:spcAft>
              <a:buNone/>
            </a:pPr>
            <a:fld id="{00000000-1234-1234-1234-123412341234}" type="slidenum">
              <a:rPr lang="pt-BR" smtClean="0"/>
              <a:t>3</a:t>
            </a:fld>
            <a:endParaRPr lang="pt-BR"/>
          </a:p>
        </p:txBody>
      </p:sp>
      <p:sp>
        <p:nvSpPr>
          <p:cNvPr id="23" name="Retângulo 22"/>
          <p:cNvSpPr/>
          <p:nvPr/>
        </p:nvSpPr>
        <p:spPr>
          <a:xfrm>
            <a:off x="162838" y="1479332"/>
            <a:ext cx="5010411" cy="67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err="1" smtClean="0">
                <a:latin typeface="Didact Gothic" panose="020B0604020202020204" charset="0"/>
              </a:rPr>
              <a:t>Required</a:t>
            </a:r>
            <a:r>
              <a:rPr lang="pt-BR" sz="1600" dirty="0" smtClean="0">
                <a:latin typeface="Didact Gothic" panose="020B0604020202020204" charset="0"/>
              </a:rPr>
              <a:t> </a:t>
            </a:r>
            <a:r>
              <a:rPr lang="pt-BR" sz="1600" dirty="0" err="1" smtClean="0">
                <a:latin typeface="Didact Gothic" panose="020B0604020202020204" charset="0"/>
              </a:rPr>
              <a:t>adaptive</a:t>
            </a:r>
            <a:r>
              <a:rPr lang="pt-BR" sz="1600" dirty="0" smtClean="0">
                <a:latin typeface="Didact Gothic" panose="020B0604020202020204" charset="0"/>
              </a:rPr>
              <a:t> </a:t>
            </a:r>
            <a:r>
              <a:rPr lang="pt-BR" sz="1600" dirty="0" err="1" smtClean="0">
                <a:latin typeface="Didact Gothic" panose="020B0604020202020204" charset="0"/>
              </a:rPr>
              <a:t>capacity</a:t>
            </a:r>
            <a:r>
              <a:rPr lang="pt-BR" sz="1600" dirty="0" smtClean="0">
                <a:latin typeface="Didact Gothic" panose="020B0604020202020204" charset="0"/>
              </a:rPr>
              <a:t> for </a:t>
            </a:r>
            <a:r>
              <a:rPr lang="pt-BR" sz="1600" dirty="0" err="1" smtClean="0">
                <a:latin typeface="Didact Gothic" panose="020B0604020202020204" charset="0"/>
              </a:rPr>
              <a:t>the</a:t>
            </a:r>
            <a:r>
              <a:rPr lang="pt-BR" sz="1600" dirty="0" smtClean="0">
                <a:latin typeface="Didact Gothic" panose="020B0604020202020204" charset="0"/>
              </a:rPr>
              <a:t> </a:t>
            </a:r>
            <a:r>
              <a:rPr lang="pt-BR" sz="1600" dirty="0" err="1" smtClean="0">
                <a:latin typeface="Didact Gothic" panose="020B0604020202020204" charset="0"/>
              </a:rPr>
              <a:t>water</a:t>
            </a:r>
            <a:r>
              <a:rPr lang="pt-BR" sz="1600" dirty="0" smtClean="0">
                <a:latin typeface="Didact Gothic" panose="020B0604020202020204" charset="0"/>
              </a:rPr>
              <a:t> </a:t>
            </a:r>
            <a:r>
              <a:rPr lang="pt-BR" sz="1600" dirty="0" err="1" smtClean="0">
                <a:latin typeface="Didact Gothic" panose="020B0604020202020204" charset="0"/>
              </a:rPr>
              <a:t>supply</a:t>
            </a:r>
            <a:r>
              <a:rPr lang="pt-BR" sz="1600" dirty="0" smtClean="0">
                <a:latin typeface="Didact Gothic" panose="020B0604020202020204" charset="0"/>
              </a:rPr>
              <a:t> sector in face </a:t>
            </a:r>
            <a:r>
              <a:rPr lang="pt-BR" sz="1600" dirty="0" err="1" smtClean="0">
                <a:latin typeface="Didact Gothic" panose="020B0604020202020204" charset="0"/>
              </a:rPr>
              <a:t>of</a:t>
            </a:r>
            <a:r>
              <a:rPr lang="pt-BR" sz="1600" dirty="0" smtClean="0">
                <a:latin typeface="Didact Gothic" panose="020B0604020202020204" charset="0"/>
              </a:rPr>
              <a:t> </a:t>
            </a:r>
            <a:r>
              <a:rPr lang="pt-BR" sz="1600" dirty="0" err="1" smtClean="0">
                <a:latin typeface="Didact Gothic" panose="020B0604020202020204" charset="0"/>
              </a:rPr>
              <a:t>climate</a:t>
            </a:r>
            <a:r>
              <a:rPr lang="pt-BR" sz="1600" dirty="0" smtClean="0">
                <a:latin typeface="Didact Gothic" panose="020B0604020202020204" charset="0"/>
              </a:rPr>
              <a:t> </a:t>
            </a:r>
            <a:r>
              <a:rPr lang="pt-BR" sz="1600" dirty="0" err="1" smtClean="0">
                <a:latin typeface="Didact Gothic" panose="020B0604020202020204" charset="0"/>
              </a:rPr>
              <a:t>uncertainty</a:t>
            </a:r>
            <a:r>
              <a:rPr lang="pt-BR" sz="1600" dirty="0" smtClean="0">
                <a:latin typeface="Didact Gothic" panose="020B0604020202020204" charset="0"/>
              </a:rPr>
              <a:t>.</a:t>
            </a:r>
            <a:endParaRPr lang="pt-BR" sz="1600" dirty="0">
              <a:latin typeface="Didact Gothic" panose="020B0604020202020204" charset="0"/>
            </a:endParaRPr>
          </a:p>
        </p:txBody>
      </p:sp>
      <p:sp>
        <p:nvSpPr>
          <p:cNvPr id="24" name="Retângulo 23"/>
          <p:cNvSpPr/>
          <p:nvPr/>
        </p:nvSpPr>
        <p:spPr>
          <a:xfrm>
            <a:off x="5757909" y="1479332"/>
            <a:ext cx="3272523" cy="67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err="1" smtClean="0">
                <a:latin typeface="Didact Gothic" panose="020B0604020202020204" charset="0"/>
              </a:rPr>
              <a:t>Limited</a:t>
            </a:r>
            <a:r>
              <a:rPr lang="pt-BR" sz="1600" dirty="0" smtClean="0">
                <a:latin typeface="Didact Gothic" panose="020B0604020202020204" charset="0"/>
              </a:rPr>
              <a:t> </a:t>
            </a:r>
            <a:r>
              <a:rPr lang="pt-BR" sz="1600" dirty="0" err="1" smtClean="0">
                <a:latin typeface="Didact Gothic" panose="020B0604020202020204" charset="0"/>
              </a:rPr>
              <a:t>access</a:t>
            </a:r>
            <a:r>
              <a:rPr lang="pt-BR" sz="1600" dirty="0" smtClean="0">
                <a:latin typeface="Didact Gothic" panose="020B0604020202020204" charset="0"/>
              </a:rPr>
              <a:t> </a:t>
            </a:r>
            <a:r>
              <a:rPr lang="pt-BR" sz="1600" dirty="0" err="1" smtClean="0">
                <a:latin typeface="Didact Gothic" panose="020B0604020202020204" charset="0"/>
              </a:rPr>
              <a:t>to</a:t>
            </a:r>
            <a:r>
              <a:rPr lang="pt-BR" sz="1600" dirty="0" smtClean="0">
                <a:latin typeface="Didact Gothic" panose="020B0604020202020204" charset="0"/>
              </a:rPr>
              <a:t> </a:t>
            </a:r>
            <a:r>
              <a:rPr lang="pt-BR" sz="1600" dirty="0" err="1" smtClean="0">
                <a:latin typeface="Didact Gothic" panose="020B0604020202020204" charset="0"/>
              </a:rPr>
              <a:t>resources</a:t>
            </a:r>
            <a:r>
              <a:rPr lang="pt-BR" sz="1600" dirty="0" smtClean="0">
                <a:latin typeface="Didact Gothic" panose="020B0604020202020204" charset="0"/>
              </a:rPr>
              <a:t> in </a:t>
            </a:r>
            <a:r>
              <a:rPr lang="pt-BR" sz="1600" dirty="0" err="1" smtClean="0">
                <a:latin typeface="Didact Gothic" panose="020B0604020202020204" charset="0"/>
              </a:rPr>
              <a:t>developing</a:t>
            </a:r>
            <a:r>
              <a:rPr lang="pt-BR" sz="1600" dirty="0" smtClean="0">
                <a:latin typeface="Didact Gothic" panose="020B0604020202020204" charset="0"/>
              </a:rPr>
              <a:t> countries </a:t>
            </a:r>
            <a:r>
              <a:rPr lang="pt-BR" sz="1600" dirty="0" err="1" smtClean="0">
                <a:latin typeface="Didact Gothic" panose="020B0604020202020204" charset="0"/>
              </a:rPr>
              <a:t>may</a:t>
            </a:r>
            <a:r>
              <a:rPr lang="pt-BR" sz="1600" dirty="0" smtClean="0">
                <a:latin typeface="Didact Gothic" panose="020B0604020202020204" charset="0"/>
              </a:rPr>
              <a:t> </a:t>
            </a:r>
            <a:r>
              <a:rPr lang="pt-BR" sz="1600" dirty="0" err="1" smtClean="0">
                <a:latin typeface="Didact Gothic" panose="020B0604020202020204" charset="0"/>
              </a:rPr>
              <a:t>hinder</a:t>
            </a:r>
            <a:r>
              <a:rPr lang="pt-BR" sz="1600" dirty="0" smtClean="0">
                <a:latin typeface="Didact Gothic" panose="020B0604020202020204" charset="0"/>
              </a:rPr>
              <a:t> </a:t>
            </a:r>
            <a:r>
              <a:rPr lang="pt-BR" sz="1600" dirty="0" err="1" smtClean="0">
                <a:latin typeface="Didact Gothic" panose="020B0604020202020204" charset="0"/>
              </a:rPr>
              <a:t>adaptation</a:t>
            </a:r>
            <a:r>
              <a:rPr lang="pt-BR" sz="1600" dirty="0" smtClean="0">
                <a:latin typeface="Didact Gothic" panose="020B0604020202020204" charset="0"/>
              </a:rPr>
              <a:t>.</a:t>
            </a:r>
            <a:endParaRPr lang="pt-BR" sz="1600" dirty="0">
              <a:latin typeface="Didact Gothic" panose="020B0604020202020204" charset="0"/>
            </a:endParaRPr>
          </a:p>
        </p:txBody>
      </p:sp>
      <p:cxnSp>
        <p:nvCxnSpPr>
          <p:cNvPr id="26" name="Conector de Seta Reta 25"/>
          <p:cNvCxnSpPr>
            <a:stCxn id="23" idx="3"/>
            <a:endCxn id="24" idx="1"/>
          </p:cNvCxnSpPr>
          <p:nvPr/>
        </p:nvCxnSpPr>
        <p:spPr>
          <a:xfrm>
            <a:off x="5173249" y="1815451"/>
            <a:ext cx="5846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62839" y="2714600"/>
            <a:ext cx="1721280" cy="2159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latin typeface="Didact Gothic" panose="020B0604020202020204" charset="0"/>
              </a:rPr>
              <a:t>Hard x soft </a:t>
            </a:r>
          </a:p>
          <a:p>
            <a:pPr algn="ctr"/>
            <a:r>
              <a:rPr lang="pt-BR" sz="1600" dirty="0" smtClean="0">
                <a:latin typeface="Didact Gothic" panose="020B0604020202020204" charset="0"/>
              </a:rPr>
              <a:t>approaches</a:t>
            </a:r>
            <a:endParaRPr lang="pt-BR" sz="1600" dirty="0">
              <a:latin typeface="Didact Gothic" panose="020B0604020202020204" charset="0"/>
            </a:endParaRPr>
          </a:p>
        </p:txBody>
      </p:sp>
      <p:sp>
        <p:nvSpPr>
          <p:cNvPr id="28" name="Retângulo 27"/>
          <p:cNvSpPr/>
          <p:nvPr/>
        </p:nvSpPr>
        <p:spPr>
          <a:xfrm>
            <a:off x="2464392" y="4264584"/>
            <a:ext cx="266682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err="1" smtClean="0">
                <a:latin typeface="Didact Gothic" panose="020B0604020202020204" charset="0"/>
              </a:rPr>
              <a:t>Insurance</a:t>
            </a:r>
            <a:r>
              <a:rPr lang="pt-BR" sz="1600" dirty="0" smtClean="0">
                <a:latin typeface="Didact Gothic" panose="020B0604020202020204" charset="0"/>
              </a:rPr>
              <a:t> </a:t>
            </a:r>
            <a:r>
              <a:rPr lang="pt-BR" sz="1600" dirty="0" err="1" smtClean="0">
                <a:latin typeface="Didact Gothic" panose="020B0604020202020204" charset="0"/>
              </a:rPr>
              <a:t>products</a:t>
            </a:r>
            <a:r>
              <a:rPr lang="pt-BR" sz="1600" dirty="0" smtClean="0">
                <a:latin typeface="Didact Gothic" panose="020B0604020202020204" charset="0"/>
              </a:rPr>
              <a:t>:</a:t>
            </a:r>
          </a:p>
          <a:p>
            <a:pPr algn="ctr"/>
            <a:r>
              <a:rPr lang="pt-BR" sz="1600" dirty="0" smtClean="0">
                <a:latin typeface="Didact Gothic" panose="020B0604020202020204" charset="0"/>
              </a:rPr>
              <a:t>Tradicional x Index-</a:t>
            </a:r>
            <a:r>
              <a:rPr lang="pt-BR" sz="1600" dirty="0" err="1" smtClean="0">
                <a:latin typeface="Didact Gothic" panose="020B0604020202020204" charset="0"/>
              </a:rPr>
              <a:t>based</a:t>
            </a:r>
            <a:r>
              <a:rPr lang="pt-BR" sz="1600" dirty="0" smtClean="0">
                <a:latin typeface="Didact Gothic" panose="020B0604020202020204" charset="0"/>
              </a:rPr>
              <a:t>.</a:t>
            </a:r>
          </a:p>
        </p:txBody>
      </p:sp>
      <p:sp>
        <p:nvSpPr>
          <p:cNvPr id="31" name="Retângulo 30"/>
          <p:cNvSpPr/>
          <p:nvPr/>
        </p:nvSpPr>
        <p:spPr>
          <a:xfrm>
            <a:off x="2468778" y="2714601"/>
            <a:ext cx="2704472" cy="67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err="1" smtClean="0">
                <a:latin typeface="Didact Gothic" panose="020B0604020202020204" charset="0"/>
              </a:rPr>
              <a:t>Surcharges</a:t>
            </a:r>
            <a:r>
              <a:rPr lang="pt-BR" sz="1600" dirty="0" smtClean="0">
                <a:latin typeface="Didact Gothic" panose="020B0604020202020204" charset="0"/>
              </a:rPr>
              <a:t> </a:t>
            </a:r>
            <a:r>
              <a:rPr lang="pt-BR" sz="1600" dirty="0" err="1" smtClean="0">
                <a:latin typeface="Didact Gothic" panose="020B0604020202020204" charset="0"/>
              </a:rPr>
              <a:t>implementation</a:t>
            </a:r>
            <a:r>
              <a:rPr lang="pt-BR" sz="1600" dirty="0">
                <a:latin typeface="Didact Gothic" panose="020B0604020202020204" charset="0"/>
              </a:rPr>
              <a:t> </a:t>
            </a:r>
            <a:r>
              <a:rPr lang="pt-BR" sz="1600" dirty="0" err="1" smtClean="0">
                <a:latin typeface="Didact Gothic" panose="020B0604020202020204" charset="0"/>
              </a:rPr>
              <a:t>to</a:t>
            </a:r>
            <a:r>
              <a:rPr lang="pt-BR" sz="1600" dirty="0" smtClean="0">
                <a:latin typeface="Didact Gothic" panose="020B0604020202020204" charset="0"/>
              </a:rPr>
              <a:t> </a:t>
            </a:r>
            <a:r>
              <a:rPr lang="pt-BR" sz="1600" dirty="0" err="1" smtClean="0">
                <a:latin typeface="Didact Gothic" panose="020B0604020202020204" charset="0"/>
              </a:rPr>
              <a:t>discourage</a:t>
            </a:r>
            <a:r>
              <a:rPr lang="pt-BR" sz="1600" dirty="0" smtClean="0">
                <a:latin typeface="Didact Gothic" panose="020B0604020202020204" charset="0"/>
              </a:rPr>
              <a:t> </a:t>
            </a:r>
            <a:r>
              <a:rPr lang="pt-BR" sz="1600" dirty="0" err="1" smtClean="0">
                <a:latin typeface="Didact Gothic" panose="020B0604020202020204" charset="0"/>
              </a:rPr>
              <a:t>consumption</a:t>
            </a:r>
            <a:r>
              <a:rPr lang="pt-BR" sz="1600" dirty="0" smtClean="0">
                <a:latin typeface="Didact Gothic" panose="020B0604020202020204" charset="0"/>
              </a:rPr>
              <a:t>.</a:t>
            </a:r>
          </a:p>
        </p:txBody>
      </p:sp>
      <p:sp>
        <p:nvSpPr>
          <p:cNvPr id="32" name="Retângulo 31"/>
          <p:cNvSpPr/>
          <p:nvPr/>
        </p:nvSpPr>
        <p:spPr>
          <a:xfrm>
            <a:off x="5757909" y="2714601"/>
            <a:ext cx="3263249" cy="67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err="1">
                <a:latin typeface="Didact Gothic" panose="020B0604020202020204" charset="0"/>
              </a:rPr>
              <a:t>Often</a:t>
            </a:r>
            <a:r>
              <a:rPr lang="pt-BR" sz="1600" dirty="0">
                <a:latin typeface="Didact Gothic" panose="020B0604020202020204" charset="0"/>
              </a:rPr>
              <a:t> </a:t>
            </a:r>
            <a:r>
              <a:rPr lang="pt-BR" sz="1600" dirty="0" err="1" smtClean="0">
                <a:latin typeface="Didact Gothic" panose="020B0604020202020204" charset="0"/>
              </a:rPr>
              <a:t>unpopular</a:t>
            </a:r>
            <a:r>
              <a:rPr lang="pt-BR" sz="1600" dirty="0" smtClean="0">
                <a:latin typeface="Didact Gothic" panose="020B0604020202020204" charset="0"/>
              </a:rPr>
              <a:t>. </a:t>
            </a:r>
            <a:r>
              <a:rPr lang="pt-BR" sz="1600" dirty="0" err="1" smtClean="0">
                <a:latin typeface="Didact Gothic" panose="020B0604020202020204" charset="0"/>
              </a:rPr>
              <a:t>Disagreements</a:t>
            </a:r>
            <a:r>
              <a:rPr lang="pt-BR" sz="1600" dirty="0" smtClean="0">
                <a:latin typeface="Didact Gothic" panose="020B0604020202020204" charset="0"/>
              </a:rPr>
              <a:t> </a:t>
            </a:r>
            <a:r>
              <a:rPr lang="pt-BR" sz="1600" dirty="0" err="1" smtClean="0">
                <a:latin typeface="Didact Gothic" panose="020B0604020202020204" charset="0"/>
              </a:rPr>
              <a:t>can</a:t>
            </a:r>
            <a:r>
              <a:rPr lang="pt-BR" sz="1600" dirty="0" smtClean="0">
                <a:latin typeface="Didact Gothic" panose="020B0604020202020204" charset="0"/>
              </a:rPr>
              <a:t> </a:t>
            </a:r>
            <a:r>
              <a:rPr lang="pt-BR" sz="1600" dirty="0" err="1" smtClean="0">
                <a:latin typeface="Didact Gothic" panose="020B0604020202020204" charset="0"/>
              </a:rPr>
              <a:t>involve</a:t>
            </a:r>
            <a:r>
              <a:rPr lang="pt-BR" sz="1600" dirty="0" smtClean="0">
                <a:latin typeface="Didact Gothic" panose="020B0604020202020204" charset="0"/>
              </a:rPr>
              <a:t> </a:t>
            </a:r>
            <a:r>
              <a:rPr lang="pt-BR" sz="1600" dirty="0" err="1" smtClean="0">
                <a:latin typeface="Didact Gothic" panose="020B0604020202020204" charset="0"/>
              </a:rPr>
              <a:t>litigation</a:t>
            </a:r>
            <a:r>
              <a:rPr lang="pt-BR" sz="1600" dirty="0" smtClean="0">
                <a:latin typeface="Didact Gothic" panose="020B0604020202020204" charset="0"/>
              </a:rPr>
              <a:t> </a:t>
            </a:r>
            <a:r>
              <a:rPr lang="pt-BR" sz="1600" dirty="0" err="1" smtClean="0">
                <a:latin typeface="Didact Gothic" panose="020B0604020202020204" charset="0"/>
              </a:rPr>
              <a:t>conflicts</a:t>
            </a:r>
            <a:r>
              <a:rPr lang="pt-BR" sz="1600" dirty="0" smtClean="0">
                <a:latin typeface="Didact Gothic" panose="020B0604020202020204" charset="0"/>
              </a:rPr>
              <a:t>.</a:t>
            </a:r>
          </a:p>
        </p:txBody>
      </p:sp>
      <p:sp>
        <p:nvSpPr>
          <p:cNvPr id="33" name="Retângulo 32"/>
          <p:cNvSpPr/>
          <p:nvPr/>
        </p:nvSpPr>
        <p:spPr>
          <a:xfrm>
            <a:off x="5780923" y="3650087"/>
            <a:ext cx="3249509" cy="1838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smtClean="0">
                <a:latin typeface="Didact Gothic" panose="020B0604020202020204" charset="0"/>
              </a:rPr>
              <a:t> </a:t>
            </a:r>
          </a:p>
          <a:p>
            <a:pPr algn="ctr"/>
            <a:r>
              <a:rPr lang="pt-BR" sz="1600" dirty="0" smtClean="0">
                <a:latin typeface="Didact Gothic" panose="020B0604020202020204" charset="0"/>
              </a:rPr>
              <a:t> </a:t>
            </a:r>
          </a:p>
        </p:txBody>
      </p:sp>
      <p:sp>
        <p:nvSpPr>
          <p:cNvPr id="37" name="Mais 36"/>
          <p:cNvSpPr/>
          <p:nvPr/>
        </p:nvSpPr>
        <p:spPr>
          <a:xfrm>
            <a:off x="6562200" y="4252404"/>
            <a:ext cx="215593" cy="277093"/>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sz="1600">
              <a:latin typeface="Didact Gothic" panose="020B0604020202020204" charset="0"/>
            </a:endParaRPr>
          </a:p>
        </p:txBody>
      </p:sp>
      <p:sp>
        <p:nvSpPr>
          <p:cNvPr id="38" name="Menos 37"/>
          <p:cNvSpPr/>
          <p:nvPr/>
        </p:nvSpPr>
        <p:spPr>
          <a:xfrm>
            <a:off x="8301388" y="4213119"/>
            <a:ext cx="356423" cy="356616"/>
          </a:xfrm>
          <a:prstGeom prst="mathMin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sz="1600">
              <a:latin typeface="Didact Gothic" panose="020B0604020202020204" charset="0"/>
            </a:endParaRPr>
          </a:p>
        </p:txBody>
      </p:sp>
      <p:sp>
        <p:nvSpPr>
          <p:cNvPr id="39" name="Retângulo 38"/>
          <p:cNvSpPr/>
          <p:nvPr/>
        </p:nvSpPr>
        <p:spPr>
          <a:xfrm>
            <a:off x="5846705" y="4512840"/>
            <a:ext cx="1646582" cy="830997"/>
          </a:xfrm>
          <a:prstGeom prst="rect">
            <a:avLst/>
          </a:prstGeom>
        </p:spPr>
        <p:txBody>
          <a:bodyPr wrap="square">
            <a:spAutoFit/>
          </a:bodyPr>
          <a:lstStyle/>
          <a:p>
            <a:pPr algn="ctr"/>
            <a:r>
              <a:rPr lang="pt-BR" sz="1600" dirty="0" err="1" smtClean="0">
                <a:solidFill>
                  <a:schemeClr val="bg1"/>
                </a:solidFill>
                <a:latin typeface="Didact Gothic" panose="020B0604020202020204" charset="0"/>
              </a:rPr>
              <a:t>Cheaper</a:t>
            </a:r>
            <a:r>
              <a:rPr lang="pt-BR" sz="1600" dirty="0">
                <a:solidFill>
                  <a:schemeClr val="bg1"/>
                </a:solidFill>
                <a:latin typeface="Didact Gothic" panose="020B0604020202020204" charset="0"/>
              </a:rPr>
              <a:t>, </a:t>
            </a:r>
            <a:r>
              <a:rPr lang="pt-BR" sz="1600" dirty="0" err="1">
                <a:solidFill>
                  <a:schemeClr val="bg1"/>
                </a:solidFill>
                <a:latin typeface="Didact Gothic" panose="020B0604020202020204" charset="0"/>
              </a:rPr>
              <a:t>rapid</a:t>
            </a:r>
            <a:r>
              <a:rPr lang="pt-BR" sz="1600" dirty="0">
                <a:solidFill>
                  <a:schemeClr val="bg1"/>
                </a:solidFill>
                <a:latin typeface="Didact Gothic" panose="020B0604020202020204" charset="0"/>
              </a:rPr>
              <a:t> </a:t>
            </a:r>
            <a:r>
              <a:rPr lang="pt-BR" sz="1600" dirty="0" err="1">
                <a:solidFill>
                  <a:schemeClr val="bg1"/>
                </a:solidFill>
                <a:latin typeface="Didact Gothic" panose="020B0604020202020204" charset="0"/>
              </a:rPr>
              <a:t>payments</a:t>
            </a:r>
            <a:r>
              <a:rPr lang="pt-BR" sz="1600" dirty="0">
                <a:solidFill>
                  <a:schemeClr val="bg1"/>
                </a:solidFill>
                <a:latin typeface="Didact Gothic" panose="020B0604020202020204" charset="0"/>
              </a:rPr>
              <a:t>, </a:t>
            </a:r>
            <a:r>
              <a:rPr lang="pt-BR" sz="1600" dirty="0" err="1">
                <a:solidFill>
                  <a:schemeClr val="bg1"/>
                </a:solidFill>
                <a:latin typeface="Didact Gothic" panose="020B0604020202020204" charset="0"/>
              </a:rPr>
              <a:t>less</a:t>
            </a:r>
            <a:r>
              <a:rPr lang="pt-BR" sz="1600" dirty="0">
                <a:solidFill>
                  <a:schemeClr val="bg1"/>
                </a:solidFill>
                <a:latin typeface="Didact Gothic" panose="020B0604020202020204" charset="0"/>
              </a:rPr>
              <a:t> moral </a:t>
            </a:r>
            <a:r>
              <a:rPr lang="pt-BR" sz="1600" dirty="0" err="1">
                <a:solidFill>
                  <a:schemeClr val="bg1"/>
                </a:solidFill>
                <a:latin typeface="Didact Gothic" panose="020B0604020202020204" charset="0"/>
              </a:rPr>
              <a:t>hazards</a:t>
            </a:r>
            <a:r>
              <a:rPr lang="pt-BR" sz="1600" dirty="0" smtClean="0">
                <a:solidFill>
                  <a:schemeClr val="bg1"/>
                </a:solidFill>
                <a:latin typeface="Didact Gothic" panose="020B0604020202020204" charset="0"/>
              </a:rPr>
              <a:t>.</a:t>
            </a:r>
            <a:endParaRPr lang="pt-BR" sz="1600" dirty="0">
              <a:solidFill>
                <a:schemeClr val="bg1"/>
              </a:solidFill>
              <a:latin typeface="Didact Gothic" panose="020B0604020202020204" charset="0"/>
            </a:endParaRPr>
          </a:p>
        </p:txBody>
      </p:sp>
      <p:sp>
        <p:nvSpPr>
          <p:cNvPr id="40" name="Retângulo 39"/>
          <p:cNvSpPr/>
          <p:nvPr/>
        </p:nvSpPr>
        <p:spPr>
          <a:xfrm>
            <a:off x="7422840" y="4533586"/>
            <a:ext cx="2013062" cy="338554"/>
          </a:xfrm>
          <a:prstGeom prst="rect">
            <a:avLst/>
          </a:prstGeom>
        </p:spPr>
        <p:txBody>
          <a:bodyPr wrap="square">
            <a:spAutoFit/>
          </a:bodyPr>
          <a:lstStyle/>
          <a:p>
            <a:pPr algn="ctr"/>
            <a:r>
              <a:rPr lang="pt-BR" sz="1600" dirty="0" err="1" smtClean="0">
                <a:solidFill>
                  <a:schemeClr val="bg1"/>
                </a:solidFill>
                <a:latin typeface="Didact Gothic" panose="020B0604020202020204" charset="0"/>
              </a:rPr>
              <a:t>Basis</a:t>
            </a:r>
            <a:r>
              <a:rPr lang="pt-BR" sz="1600" dirty="0" smtClean="0">
                <a:solidFill>
                  <a:schemeClr val="bg1"/>
                </a:solidFill>
                <a:latin typeface="Didact Gothic" panose="020B0604020202020204" charset="0"/>
              </a:rPr>
              <a:t> </a:t>
            </a:r>
            <a:r>
              <a:rPr lang="pt-BR" sz="1600" dirty="0" err="1" smtClean="0">
                <a:solidFill>
                  <a:schemeClr val="bg1"/>
                </a:solidFill>
                <a:latin typeface="Didact Gothic" panose="020B0604020202020204" charset="0"/>
              </a:rPr>
              <a:t>risk</a:t>
            </a:r>
            <a:endParaRPr lang="pt-BR" sz="1600" dirty="0">
              <a:solidFill>
                <a:schemeClr val="bg1"/>
              </a:solidFill>
              <a:latin typeface="Didact Gothic" panose="020B0604020202020204" charset="0"/>
            </a:endParaRPr>
          </a:p>
        </p:txBody>
      </p:sp>
      <p:sp>
        <p:nvSpPr>
          <p:cNvPr id="41" name="Retângulo 40"/>
          <p:cNvSpPr/>
          <p:nvPr/>
        </p:nvSpPr>
        <p:spPr>
          <a:xfrm>
            <a:off x="6315806" y="3723335"/>
            <a:ext cx="2214068" cy="338554"/>
          </a:xfrm>
          <a:prstGeom prst="rect">
            <a:avLst/>
          </a:prstGeom>
        </p:spPr>
        <p:txBody>
          <a:bodyPr wrap="none">
            <a:spAutoFit/>
          </a:bodyPr>
          <a:lstStyle/>
          <a:p>
            <a:pPr algn="ctr"/>
            <a:r>
              <a:rPr lang="pt-BR" sz="1600" dirty="0" smtClean="0">
                <a:solidFill>
                  <a:schemeClr val="bg1"/>
                </a:solidFill>
                <a:latin typeface="Didact Gothic" panose="020B0604020202020204" charset="0"/>
              </a:rPr>
              <a:t>Index-</a:t>
            </a:r>
            <a:r>
              <a:rPr lang="pt-BR" sz="1600" dirty="0" err="1" smtClean="0">
                <a:solidFill>
                  <a:schemeClr val="bg1"/>
                </a:solidFill>
                <a:latin typeface="Didact Gothic" panose="020B0604020202020204" charset="0"/>
              </a:rPr>
              <a:t>based</a:t>
            </a:r>
            <a:r>
              <a:rPr lang="pt-BR" sz="1600" dirty="0" smtClean="0">
                <a:solidFill>
                  <a:schemeClr val="bg1"/>
                </a:solidFill>
                <a:latin typeface="Didact Gothic" panose="020B0604020202020204" charset="0"/>
              </a:rPr>
              <a:t> </a:t>
            </a:r>
            <a:r>
              <a:rPr lang="pt-BR" sz="1600" dirty="0" err="1" smtClean="0">
                <a:solidFill>
                  <a:schemeClr val="bg1"/>
                </a:solidFill>
                <a:latin typeface="Didact Gothic" panose="020B0604020202020204" charset="0"/>
              </a:rPr>
              <a:t>insurance</a:t>
            </a:r>
            <a:endParaRPr lang="pt-BR" sz="1600" dirty="0">
              <a:solidFill>
                <a:schemeClr val="bg1"/>
              </a:solidFill>
              <a:latin typeface="Didact Gothic" panose="020B0604020202020204" charset="0"/>
            </a:endParaRPr>
          </a:p>
        </p:txBody>
      </p:sp>
      <p:cxnSp>
        <p:nvCxnSpPr>
          <p:cNvPr id="48" name="Conector Angulado 47"/>
          <p:cNvCxnSpPr>
            <a:stCxn id="27" idx="3"/>
            <a:endCxn id="31" idx="1"/>
          </p:cNvCxnSpPr>
          <p:nvPr/>
        </p:nvCxnSpPr>
        <p:spPr>
          <a:xfrm flipV="1">
            <a:off x="1884119" y="3050720"/>
            <a:ext cx="584659" cy="74367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Conector de Seta Reta 49"/>
          <p:cNvCxnSpPr>
            <a:stCxn id="31" idx="3"/>
            <a:endCxn id="32" idx="1"/>
          </p:cNvCxnSpPr>
          <p:nvPr/>
        </p:nvCxnSpPr>
        <p:spPr>
          <a:xfrm>
            <a:off x="5173250" y="3050720"/>
            <a:ext cx="5846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Angulado 51"/>
          <p:cNvCxnSpPr>
            <a:stCxn id="27" idx="3"/>
            <a:endCxn id="28" idx="1"/>
          </p:cNvCxnSpPr>
          <p:nvPr/>
        </p:nvCxnSpPr>
        <p:spPr>
          <a:xfrm>
            <a:off x="1884119" y="3794392"/>
            <a:ext cx="580273" cy="77499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de Seta Reta 70"/>
          <p:cNvCxnSpPr>
            <a:stCxn id="28" idx="3"/>
            <a:endCxn id="33" idx="1"/>
          </p:cNvCxnSpPr>
          <p:nvPr/>
        </p:nvCxnSpPr>
        <p:spPr>
          <a:xfrm>
            <a:off x="5131212" y="4569384"/>
            <a:ext cx="6497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933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Introduction</a:t>
            </a:r>
            <a:r>
              <a:rPr lang="pt-BR" dirty="0"/>
              <a:t> </a:t>
            </a:r>
            <a:r>
              <a:rPr lang="pt-BR" dirty="0" err="1"/>
              <a:t>and</a:t>
            </a:r>
            <a:r>
              <a:rPr lang="pt-BR" dirty="0"/>
              <a:t> </a:t>
            </a:r>
            <a:r>
              <a:rPr lang="pt-BR" dirty="0" err="1" smtClean="0"/>
              <a:t>aim</a:t>
            </a:r>
            <a:endParaRPr lang="pt-BR" dirty="0"/>
          </a:p>
        </p:txBody>
      </p:sp>
      <p:sp>
        <p:nvSpPr>
          <p:cNvPr id="3" name="Espaço Reservado para Texto 2"/>
          <p:cNvSpPr>
            <a:spLocks noGrp="1"/>
          </p:cNvSpPr>
          <p:nvPr>
            <p:ph type="body" idx="1"/>
          </p:nvPr>
        </p:nvSpPr>
        <p:spPr/>
        <p:txBody>
          <a:bodyPr/>
          <a:lstStyle/>
          <a:p>
            <a:r>
              <a:rPr lang="en-US" dirty="0" smtClean="0">
                <a:solidFill>
                  <a:schemeClr val="tx1"/>
                </a:solidFill>
              </a:rPr>
              <a:t>There </a:t>
            </a:r>
            <a:r>
              <a:rPr lang="en-US" dirty="0">
                <a:solidFill>
                  <a:schemeClr val="tx1"/>
                </a:solidFill>
              </a:rPr>
              <a:t>remains a gap in the literature regarding the integration of index-based insurance policies into financial portfolios for drought water management in the Global </a:t>
            </a:r>
            <a:r>
              <a:rPr lang="en-US" dirty="0" smtClean="0">
                <a:solidFill>
                  <a:schemeClr val="tx1"/>
                </a:solidFill>
              </a:rPr>
              <a:t>South;</a:t>
            </a:r>
          </a:p>
          <a:p>
            <a:r>
              <a:rPr lang="en-US" dirty="0">
                <a:solidFill>
                  <a:schemeClr val="tx1"/>
                </a:solidFill>
              </a:rPr>
              <a:t>Specifically, it is crucial to explore ways to improve water affordability and equity for </a:t>
            </a:r>
            <a:r>
              <a:rPr lang="en-US" dirty="0" smtClean="0">
                <a:solidFill>
                  <a:schemeClr val="tx1"/>
                </a:solidFill>
              </a:rPr>
              <a:t>end-users, </a:t>
            </a:r>
            <a:r>
              <a:rPr lang="en-US" dirty="0">
                <a:solidFill>
                  <a:schemeClr val="tx1"/>
                </a:solidFill>
              </a:rPr>
              <a:t>while ensuring the cost-effective implementation of such insurance policies.</a:t>
            </a:r>
            <a:endParaRPr lang="en-US" dirty="0" smtClean="0">
              <a:solidFill>
                <a:schemeClr val="tx1"/>
              </a:solidFill>
            </a:endParaRPr>
          </a:p>
          <a:p>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4</a:t>
            </a:fld>
            <a:endParaRPr lang="pt-BR"/>
          </a:p>
        </p:txBody>
      </p:sp>
      <p:sp>
        <p:nvSpPr>
          <p:cNvPr id="5" name="Retângulo 4"/>
          <p:cNvSpPr/>
          <p:nvPr/>
        </p:nvSpPr>
        <p:spPr>
          <a:xfrm>
            <a:off x="1206826" y="3358341"/>
            <a:ext cx="7105901" cy="809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Didact Gothic" panose="020B0604020202020204" charset="0"/>
              </a:rPr>
              <a:t>This study aims to address this </a:t>
            </a:r>
            <a:r>
              <a:rPr lang="en-US" sz="1600" dirty="0" smtClean="0">
                <a:latin typeface="Didact Gothic" panose="020B0604020202020204" charset="0"/>
              </a:rPr>
              <a:t>gap by testing strategies for incorporation of </a:t>
            </a:r>
            <a:r>
              <a:rPr lang="en-US" sz="1600" dirty="0">
                <a:latin typeface="Didact Gothic" panose="020B0604020202020204" charset="0"/>
              </a:rPr>
              <a:t>index-based insurance into water </a:t>
            </a:r>
            <a:r>
              <a:rPr lang="en-US" sz="1600" dirty="0" smtClean="0">
                <a:latin typeface="Didact Gothic" panose="020B0604020202020204" charset="0"/>
              </a:rPr>
              <a:t>management portfolios in the global South.</a:t>
            </a:r>
            <a:endParaRPr lang="pt-BR" sz="1600" dirty="0" smtClean="0">
              <a:latin typeface="Didact Gothic" panose="020B0604020202020204" charset="0"/>
            </a:endParaRPr>
          </a:p>
        </p:txBody>
      </p:sp>
      <p:pic>
        <p:nvPicPr>
          <p:cNvPr id="1026" name="Picture 2" descr="Sustainable Development Goals Task Force - IWA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870"/>
            <a:ext cx="1060474" cy="1066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stainable Development Goals Task Force - IWA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74" y="4648870"/>
            <a:ext cx="1061876" cy="106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53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Methodology</a:t>
            </a:r>
            <a:r>
              <a:rPr lang="pt-BR" dirty="0" smtClean="0"/>
              <a:t>: </a:t>
            </a:r>
            <a:r>
              <a:rPr lang="pt-BR" dirty="0" err="1" smtClean="0"/>
              <a:t>the</a:t>
            </a:r>
            <a:r>
              <a:rPr lang="pt-BR" dirty="0" smtClean="0"/>
              <a:t> FDB </a:t>
            </a:r>
            <a:r>
              <a:rPr lang="pt-BR" dirty="0" err="1" smtClean="0"/>
              <a:t>region</a:t>
            </a:r>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5</a:t>
            </a:fld>
            <a:endParaRPr lang="pt-BR"/>
          </a:p>
        </p:txBody>
      </p:sp>
      <p:sp>
        <p:nvSpPr>
          <p:cNvPr id="5" name="Espaço Reservado para Texto 4"/>
          <p:cNvSpPr>
            <a:spLocks noGrp="1"/>
          </p:cNvSpPr>
          <p:nvPr>
            <p:ph type="body" idx="1"/>
          </p:nvPr>
        </p:nvSpPr>
        <p:spPr/>
        <p:txBody>
          <a:bodyPr/>
          <a:lstStyle/>
          <a:p>
            <a:r>
              <a:rPr lang="pt-BR" dirty="0" err="1" smtClean="0">
                <a:solidFill>
                  <a:schemeClr val="tx1"/>
                </a:solidFill>
              </a:rPr>
              <a:t>Study</a:t>
            </a:r>
            <a:r>
              <a:rPr lang="pt-BR" dirty="0" smtClean="0">
                <a:solidFill>
                  <a:schemeClr val="tx1"/>
                </a:solidFill>
              </a:rPr>
              <a:t> </a:t>
            </a:r>
            <a:r>
              <a:rPr lang="pt-BR" dirty="0" err="1" smtClean="0">
                <a:solidFill>
                  <a:schemeClr val="tx1"/>
                </a:solidFill>
              </a:rPr>
              <a:t>area</a:t>
            </a:r>
            <a:r>
              <a:rPr lang="pt-BR" dirty="0" smtClean="0">
                <a:solidFill>
                  <a:schemeClr val="tx1"/>
                </a:solidFill>
              </a:rPr>
              <a:t>: Federal </a:t>
            </a:r>
            <a:r>
              <a:rPr lang="pt-BR" dirty="0" err="1" smtClean="0">
                <a:solidFill>
                  <a:schemeClr val="tx1"/>
                </a:solidFill>
              </a:rPr>
              <a:t>District</a:t>
            </a:r>
            <a:r>
              <a:rPr lang="pt-BR" dirty="0" smtClean="0">
                <a:solidFill>
                  <a:schemeClr val="tx1"/>
                </a:solidFill>
              </a:rPr>
              <a:t> </a:t>
            </a:r>
            <a:r>
              <a:rPr lang="pt-BR" dirty="0" err="1" smtClean="0">
                <a:solidFill>
                  <a:schemeClr val="tx1"/>
                </a:solidFill>
              </a:rPr>
              <a:t>of</a:t>
            </a:r>
            <a:r>
              <a:rPr lang="pt-BR" dirty="0" smtClean="0">
                <a:solidFill>
                  <a:schemeClr val="tx1"/>
                </a:solidFill>
              </a:rPr>
              <a:t> </a:t>
            </a:r>
            <a:r>
              <a:rPr lang="pt-BR" dirty="0" err="1" smtClean="0">
                <a:solidFill>
                  <a:schemeClr val="tx1"/>
                </a:solidFill>
              </a:rPr>
              <a:t>Brazil</a:t>
            </a:r>
            <a:r>
              <a:rPr lang="pt-BR" dirty="0" smtClean="0">
                <a:solidFill>
                  <a:schemeClr val="tx1"/>
                </a:solidFill>
              </a:rPr>
              <a:t> (FDB)</a:t>
            </a:r>
          </a:p>
          <a:p>
            <a:pPr marL="114300" indent="0">
              <a:buNone/>
            </a:pPr>
            <a:endParaRPr lang="pt-BR" dirty="0" smtClean="0"/>
          </a:p>
        </p:txBody>
      </p:sp>
      <p:pic>
        <p:nvPicPr>
          <p:cNvPr id="13" name="Image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94" y="2446921"/>
            <a:ext cx="5002335" cy="1895899"/>
          </a:xfrm>
          <a:prstGeom prst="rect">
            <a:avLst/>
          </a:prstGeom>
        </p:spPr>
      </p:pic>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599" y="1229621"/>
            <a:ext cx="3884707" cy="4389131"/>
          </a:xfrm>
          <a:prstGeom prst="rect">
            <a:avLst/>
          </a:prstGeom>
        </p:spPr>
      </p:pic>
    </p:spTree>
    <p:extLst>
      <p:ext uri="{BB962C8B-B14F-4D97-AF65-F5344CB8AC3E}">
        <p14:creationId xmlns:p14="http://schemas.microsoft.com/office/powerpoint/2010/main" val="4038490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Methodology</a:t>
            </a:r>
            <a:r>
              <a:rPr lang="pt-BR" dirty="0" smtClean="0"/>
              <a:t>: </a:t>
            </a:r>
            <a:r>
              <a:rPr lang="pt-BR" dirty="0" err="1" smtClean="0"/>
              <a:t>WaterPaths</a:t>
            </a:r>
            <a:endParaRPr lang="pt-BR" dirty="0"/>
          </a:p>
        </p:txBody>
      </p:sp>
      <p:sp>
        <p:nvSpPr>
          <p:cNvPr id="3" name="Espaço Reservado para Texto 2"/>
          <p:cNvSpPr>
            <a:spLocks noGrp="1"/>
          </p:cNvSpPr>
          <p:nvPr>
            <p:ph type="body" idx="1"/>
          </p:nvPr>
        </p:nvSpPr>
        <p:spPr/>
        <p:txBody>
          <a:bodyPr>
            <a:normAutofit/>
          </a:bodyPr>
          <a:lstStyle/>
          <a:p>
            <a:r>
              <a:rPr lang="en-US" dirty="0" smtClean="0">
                <a:solidFill>
                  <a:schemeClr val="tx1"/>
                </a:solidFill>
              </a:rPr>
              <a:t>Representation of the system in the </a:t>
            </a:r>
            <a:r>
              <a:rPr lang="en-US" dirty="0" err="1" smtClean="0">
                <a:solidFill>
                  <a:schemeClr val="tx1"/>
                </a:solidFill>
              </a:rPr>
              <a:t>WaterPaths</a:t>
            </a:r>
            <a:r>
              <a:rPr lang="en-US" dirty="0" smtClean="0">
                <a:solidFill>
                  <a:schemeClr val="tx1"/>
                </a:solidFill>
              </a:rPr>
              <a:t> simulation (published in Araujo et al 2014) , an open-source exploratory modeling software designed to support water supply portfolio management;</a:t>
            </a:r>
          </a:p>
          <a:p>
            <a:endParaRPr lang="en-US" dirty="0" smtClean="0">
              <a:solidFill>
                <a:schemeClr val="tx1"/>
              </a:solidFill>
            </a:endParaRPr>
          </a:p>
          <a:p>
            <a:r>
              <a:rPr lang="en-US" dirty="0" err="1" smtClean="0">
                <a:solidFill>
                  <a:schemeClr val="tx1"/>
                </a:solidFill>
              </a:rPr>
              <a:t>WaterPaths</a:t>
            </a:r>
            <a:r>
              <a:rPr lang="en-US" dirty="0" smtClean="0">
                <a:solidFill>
                  <a:schemeClr val="tx1"/>
                </a:solidFill>
              </a:rPr>
              <a:t> includes a support portfolio for long-term (infrastructural investments and construction plans) and short-term measures (</a:t>
            </a:r>
            <a:r>
              <a:rPr lang="en-US" dirty="0" err="1" smtClean="0">
                <a:solidFill>
                  <a:schemeClr val="tx1"/>
                </a:solidFill>
              </a:rPr>
              <a:t>Trindade</a:t>
            </a:r>
            <a:r>
              <a:rPr lang="en-US" dirty="0" smtClean="0">
                <a:solidFill>
                  <a:schemeClr val="tx1"/>
                </a:solidFill>
              </a:rPr>
              <a:t> et al 2020). The short run measures comprehend water use restrictions, water transfers, and financial instruments (contingent funds and index-based insurance scheme). </a:t>
            </a:r>
          </a:p>
          <a:p>
            <a:endParaRPr lang="en-US" dirty="0" smtClean="0">
              <a:solidFill>
                <a:schemeClr val="tx1"/>
              </a:solidFill>
            </a:endParaRPr>
          </a:p>
          <a:p>
            <a:r>
              <a:rPr lang="en-US" dirty="0" smtClean="0">
                <a:solidFill>
                  <a:schemeClr val="tx1"/>
                </a:solidFill>
              </a:rPr>
              <a:t>Short measures are triggered by the Risk of Failure (ROF) metric, which consists of the system’s (or service area) ability to meet required water demand on a time basis. </a:t>
            </a:r>
          </a:p>
          <a:p>
            <a:endParaRPr lang="en-US" dirty="0" smtClean="0"/>
          </a:p>
          <a:p>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6</a:t>
            </a:fld>
            <a:endParaRPr lang="pt-BR"/>
          </a:p>
        </p:txBody>
      </p:sp>
    </p:spTree>
    <p:extLst>
      <p:ext uri="{BB962C8B-B14F-4D97-AF65-F5344CB8AC3E}">
        <p14:creationId xmlns:p14="http://schemas.microsoft.com/office/powerpoint/2010/main" val="4004188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Methodology</a:t>
            </a:r>
            <a:r>
              <a:rPr lang="pt-BR" dirty="0" smtClean="0"/>
              <a:t>: </a:t>
            </a:r>
            <a:r>
              <a:rPr lang="pt-BR" dirty="0" err="1" smtClean="0"/>
              <a:t>Problem</a:t>
            </a:r>
            <a:r>
              <a:rPr lang="pt-BR" dirty="0" smtClean="0"/>
              <a:t> </a:t>
            </a:r>
            <a:r>
              <a:rPr lang="pt-BR" dirty="0" err="1"/>
              <a:t>formulation</a:t>
            </a:r>
            <a:endParaRPr lang="pt-BR" dirty="0"/>
          </a:p>
        </p:txBody>
      </p:sp>
      <p:pic>
        <p:nvPicPr>
          <p:cNvPr id="8" name="Imagem 7"/>
          <p:cNvPicPr>
            <a:picLocks noChangeAspect="1"/>
          </p:cNvPicPr>
          <p:nvPr/>
        </p:nvPicPr>
        <p:blipFill rotWithShape="1">
          <a:blip r:embed="rId3"/>
          <a:srcRect l="13486" t="12452" r="13649"/>
          <a:stretch/>
        </p:blipFill>
        <p:spPr>
          <a:xfrm>
            <a:off x="7148854" y="2715206"/>
            <a:ext cx="1995146" cy="1362331"/>
          </a:xfrm>
          <a:prstGeom prst="rect">
            <a:avLst/>
          </a:prstGeom>
        </p:spPr>
      </p:pic>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7</a:t>
            </a:fld>
            <a:endParaRPr lang="pt-BR"/>
          </a:p>
        </p:txBody>
      </p:sp>
      <mc:AlternateContent xmlns:mc="http://schemas.openxmlformats.org/markup-compatibility/2006" xmlns:a14="http://schemas.microsoft.com/office/drawing/2010/main">
        <mc:Choice Requires="a14">
          <p:graphicFrame>
            <p:nvGraphicFramePr>
              <p:cNvPr id="9" name="Tabela 8"/>
              <p:cNvGraphicFramePr>
                <a:graphicFrameLocks noGrp="1"/>
              </p:cNvGraphicFramePr>
              <p:nvPr>
                <p:extLst>
                  <p:ext uri="{D42A27DB-BD31-4B8C-83A1-F6EECF244321}">
                    <p14:modId xmlns:p14="http://schemas.microsoft.com/office/powerpoint/2010/main" val="2624318286"/>
                  </p:ext>
                </p:extLst>
              </p:nvPr>
            </p:nvGraphicFramePr>
            <p:xfrm>
              <a:off x="259262" y="1724588"/>
              <a:ext cx="6889592" cy="3398464"/>
            </p:xfrm>
            <a:graphic>
              <a:graphicData uri="http://schemas.openxmlformats.org/drawingml/2006/table">
                <a:tbl>
                  <a:tblPr firstRow="1" firstCol="1" bandRow="1">
                    <a:tableStyleId>{5C22544A-7EE6-4342-B048-85BDC9FD1C3A}</a:tableStyleId>
                  </a:tblPr>
                  <a:tblGrid>
                    <a:gridCol w="1718837">
                      <a:extLst>
                        <a:ext uri="{9D8B030D-6E8A-4147-A177-3AD203B41FA5}">
                          <a16:colId xmlns:a16="http://schemas.microsoft.com/office/drawing/2014/main" val="2544049585"/>
                        </a:ext>
                      </a:extLst>
                    </a:gridCol>
                    <a:gridCol w="1913047">
                      <a:extLst>
                        <a:ext uri="{9D8B030D-6E8A-4147-A177-3AD203B41FA5}">
                          <a16:colId xmlns:a16="http://schemas.microsoft.com/office/drawing/2014/main" val="4290076944"/>
                        </a:ext>
                      </a:extLst>
                    </a:gridCol>
                    <a:gridCol w="3257708">
                      <a:extLst>
                        <a:ext uri="{9D8B030D-6E8A-4147-A177-3AD203B41FA5}">
                          <a16:colId xmlns:a16="http://schemas.microsoft.com/office/drawing/2014/main" val="2143063782"/>
                        </a:ext>
                      </a:extLst>
                    </a:gridCol>
                  </a:tblGrid>
                  <a:tr h="377607">
                    <a:tc>
                      <a:txBody>
                        <a:bodyPr/>
                        <a:lstStyle/>
                        <a:p>
                          <a:pPr algn="l">
                            <a:lnSpc>
                              <a:spcPct val="150000"/>
                            </a:lnSpc>
                            <a:spcAft>
                              <a:spcPts val="0"/>
                            </a:spcAft>
                          </a:pPr>
                          <a:r>
                            <a:rPr lang="en-US" sz="1600" dirty="0">
                              <a:effectLst/>
                              <a:latin typeface="Didact Gothic" panose="020B0604020202020204" charset="0"/>
                            </a:rPr>
                            <a:t>Formulation</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Objectives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a:effectLst/>
                              <a:latin typeface="Didact Gothic" panose="020B0604020202020204" charset="0"/>
                            </a:rPr>
                            <a:t>Water Supply Portfolio Options</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623532199"/>
                      </a:ext>
                    </a:extLst>
                  </a:tr>
                  <a:tr h="377607">
                    <a:tc>
                      <a:txBody>
                        <a:bodyPr/>
                        <a:lstStyle/>
                        <a:p>
                          <a:pPr algn="l">
                            <a:lnSpc>
                              <a:spcPct val="150000"/>
                            </a:lnSpc>
                            <a:spcAft>
                              <a:spcPts val="0"/>
                            </a:spcAft>
                          </a:pPr>
                          <a:r>
                            <a:rPr lang="en-US" sz="1600" dirty="0" smtClean="0">
                              <a:effectLst/>
                              <a:latin typeface="Didact Gothic" panose="020B0604020202020204" charset="0"/>
                            </a:rPr>
                            <a:t>I – No policy</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REL</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DMC</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WCC</m:t>
                                  </m:r>
                                </m:sub>
                              </m:sSub>
                            </m:oMath>
                          </a14:m>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Water transfers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82455313"/>
                      </a:ext>
                    </a:extLst>
                  </a:tr>
                  <a:tr h="755214">
                    <a:tc>
                      <a:txBody>
                        <a:bodyPr/>
                        <a:lstStyle/>
                        <a:p>
                          <a:pPr algn="l">
                            <a:lnSpc>
                              <a:spcPct val="150000"/>
                            </a:lnSpc>
                            <a:spcAft>
                              <a:spcPts val="0"/>
                            </a:spcAft>
                          </a:pPr>
                          <a:r>
                            <a:rPr lang="en-US" sz="1600" dirty="0" smtClean="0">
                              <a:effectLst/>
                              <a:latin typeface="Didact Gothic" panose="020B0604020202020204" charset="0"/>
                            </a:rPr>
                            <a:t>II</a:t>
                          </a:r>
                          <a:r>
                            <a:rPr lang="en-US" sz="1600" baseline="0" dirty="0" smtClean="0">
                              <a:effectLst/>
                              <a:latin typeface="Didact Gothic" panose="020B0604020202020204" charset="0"/>
                            </a:rPr>
                            <a:t> </a:t>
                          </a:r>
                          <a:r>
                            <a:rPr lang="en-US" sz="1600" dirty="0" smtClean="0">
                              <a:effectLst/>
                              <a:latin typeface="Didact Gothic" panose="020B0604020202020204" charset="0"/>
                            </a:rPr>
                            <a:t>–</a:t>
                          </a:r>
                          <a:r>
                            <a:rPr lang="en-US" sz="1600" baseline="0" dirty="0" smtClean="0">
                              <a:effectLst/>
                              <a:latin typeface="Didact Gothic" panose="020B0604020202020204" charset="0"/>
                            </a:rPr>
                            <a:t> Surcharges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REL</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RF</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DMC</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WCC</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CB</m:t>
                                  </m:r>
                                </m:sub>
                              </m:sSub>
                            </m:oMath>
                          </a14:m>
                          <a:r>
                            <a:rPr lang="en-US" sz="1600" dirty="0">
                              <a:effectLst/>
                              <a:latin typeface="Didact Gothic" panose="020B0604020202020204" charset="0"/>
                            </a:rPr>
                            <a:t> </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Water transfers and water use restrictions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898741674"/>
                      </a:ext>
                    </a:extLst>
                  </a:tr>
                  <a:tr h="755214">
                    <a:tc>
                      <a:txBody>
                        <a:bodyPr/>
                        <a:lstStyle/>
                        <a:p>
                          <a:pPr algn="l">
                            <a:lnSpc>
                              <a:spcPct val="150000"/>
                            </a:lnSpc>
                            <a:spcAft>
                              <a:spcPts val="0"/>
                            </a:spcAft>
                          </a:pPr>
                          <a:r>
                            <a:rPr lang="en-US" sz="1600" dirty="0" smtClean="0">
                              <a:effectLst/>
                              <a:latin typeface="Didact Gothic" panose="020B0604020202020204" charset="0"/>
                            </a:rPr>
                            <a:t>III –</a:t>
                          </a:r>
                          <a:r>
                            <a:rPr lang="en-US" sz="1600" baseline="0" dirty="0" smtClean="0">
                              <a:effectLst/>
                              <a:latin typeface="Didact Gothic" panose="020B0604020202020204" charset="0"/>
                            </a:rPr>
                            <a:t> Insurance</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REL</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RF</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DMC</m:t>
                                  </m:r>
                                </m:sub>
                              </m:sSub>
                            </m:oMath>
                          </a14:m>
                          <a:r>
                            <a:rPr lang="en-US" sz="1600" dirty="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WCC</m:t>
                                  </m:r>
                                </m:sub>
                              </m:sSub>
                            </m:oMath>
                          </a14:m>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Water transfers and index-based insurance contracts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3356096408"/>
                      </a:ext>
                    </a:extLst>
                  </a:tr>
                  <a:tr h="1132822">
                    <a:tc>
                      <a:txBody>
                        <a:bodyPr/>
                        <a:lstStyle/>
                        <a:p>
                          <a:pPr algn="l">
                            <a:lnSpc>
                              <a:spcPct val="150000"/>
                            </a:lnSpc>
                            <a:spcAft>
                              <a:spcPts val="0"/>
                            </a:spcAft>
                          </a:pPr>
                          <a:r>
                            <a:rPr lang="en-US" sz="1600" dirty="0" smtClean="0">
                              <a:effectLst/>
                              <a:latin typeface="Didact Gothic" panose="020B0604020202020204" charset="0"/>
                            </a:rPr>
                            <a:t>IV – Hybrid</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REL</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RF</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DMC</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WCC</m:t>
                                  </m:r>
                                </m:sub>
                              </m:sSub>
                            </m:oMath>
                          </a14:m>
                          <a:r>
                            <a:rPr lang="en-US" sz="1600">
                              <a:effectLst/>
                              <a:latin typeface="Didact Gothic" panose="020B0604020202020204" charset="0"/>
                            </a:rPr>
                            <a:t>,</a:t>
                          </a:r>
                          <a14:m>
                            <m:oMath xmlns:m="http://schemas.openxmlformats.org/officeDocument/2006/math">
                              <m:sSub>
                                <m:sSubPr>
                                  <m:ctrlPr>
                                    <a:rPr lang="pt-BR" sz="1600" i="1">
                                      <a:effectLst/>
                                      <a:latin typeface="Cambria Math" panose="02040503050406030204" pitchFamily="18" charset="0"/>
                                    </a:rPr>
                                  </m:ctrlPr>
                                </m:sSubPr>
                                <m:e>
                                  <m:r>
                                    <m:rPr>
                                      <m:sty m:val="p"/>
                                    </m:rPr>
                                    <a:rPr lang="en-US" sz="1600">
                                      <a:effectLst/>
                                      <a:latin typeface="Cambria Math" panose="02040503050406030204" pitchFamily="18" charset="0"/>
                                    </a:rPr>
                                    <m:t>f</m:t>
                                  </m:r>
                                </m:e>
                                <m:sub>
                                  <m:r>
                                    <m:rPr>
                                      <m:sty m:val="p"/>
                                    </m:rPr>
                                    <a:rPr lang="en-US" sz="1600">
                                      <a:effectLst/>
                                      <a:latin typeface="Cambria Math" panose="02040503050406030204" pitchFamily="18" charset="0"/>
                                    </a:rPr>
                                    <m:t>CB</m:t>
                                  </m:r>
                                </m:sub>
                              </m:sSub>
                            </m:oMath>
                          </a14:m>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Water transfers, water use restrictions, and index-based insurance contracts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45170431"/>
                      </a:ext>
                    </a:extLst>
                  </a:tr>
                </a:tbl>
              </a:graphicData>
            </a:graphic>
          </p:graphicFrame>
        </mc:Choice>
        <mc:Fallback xmlns="">
          <p:graphicFrame>
            <p:nvGraphicFramePr>
              <p:cNvPr id="9" name="Tabela 8"/>
              <p:cNvGraphicFramePr>
                <a:graphicFrameLocks noGrp="1"/>
              </p:cNvGraphicFramePr>
              <p:nvPr>
                <p:extLst>
                  <p:ext uri="{D42A27DB-BD31-4B8C-83A1-F6EECF244321}">
                    <p14:modId xmlns:p14="http://schemas.microsoft.com/office/powerpoint/2010/main" val="2624318286"/>
                  </p:ext>
                </p:extLst>
              </p:nvPr>
            </p:nvGraphicFramePr>
            <p:xfrm>
              <a:off x="259262" y="1724588"/>
              <a:ext cx="6889592" cy="3398464"/>
            </p:xfrm>
            <a:graphic>
              <a:graphicData uri="http://schemas.openxmlformats.org/drawingml/2006/table">
                <a:tbl>
                  <a:tblPr firstRow="1" firstCol="1" bandRow="1">
                    <a:tableStyleId>{5C22544A-7EE6-4342-B048-85BDC9FD1C3A}</a:tableStyleId>
                  </a:tblPr>
                  <a:tblGrid>
                    <a:gridCol w="1718837">
                      <a:extLst>
                        <a:ext uri="{9D8B030D-6E8A-4147-A177-3AD203B41FA5}">
                          <a16:colId xmlns:a16="http://schemas.microsoft.com/office/drawing/2014/main" val="2544049585"/>
                        </a:ext>
                      </a:extLst>
                    </a:gridCol>
                    <a:gridCol w="1913047">
                      <a:extLst>
                        <a:ext uri="{9D8B030D-6E8A-4147-A177-3AD203B41FA5}">
                          <a16:colId xmlns:a16="http://schemas.microsoft.com/office/drawing/2014/main" val="4290076944"/>
                        </a:ext>
                      </a:extLst>
                    </a:gridCol>
                    <a:gridCol w="3257708">
                      <a:extLst>
                        <a:ext uri="{9D8B030D-6E8A-4147-A177-3AD203B41FA5}">
                          <a16:colId xmlns:a16="http://schemas.microsoft.com/office/drawing/2014/main" val="2143063782"/>
                        </a:ext>
                      </a:extLst>
                    </a:gridCol>
                  </a:tblGrid>
                  <a:tr h="377607">
                    <a:tc>
                      <a:txBody>
                        <a:bodyPr/>
                        <a:lstStyle/>
                        <a:p>
                          <a:pPr algn="l">
                            <a:lnSpc>
                              <a:spcPct val="150000"/>
                            </a:lnSpc>
                            <a:spcAft>
                              <a:spcPts val="0"/>
                            </a:spcAft>
                          </a:pPr>
                          <a:r>
                            <a:rPr lang="en-US" sz="1600" dirty="0">
                              <a:effectLst/>
                              <a:latin typeface="Didact Gothic" panose="020B0604020202020204" charset="0"/>
                            </a:rPr>
                            <a:t>Formulation</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dirty="0">
                              <a:effectLst/>
                              <a:latin typeface="Didact Gothic" panose="020B0604020202020204" charset="0"/>
                            </a:rPr>
                            <a:t>Objectives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gn="l">
                            <a:lnSpc>
                              <a:spcPct val="150000"/>
                            </a:lnSpc>
                            <a:spcAft>
                              <a:spcPts val="0"/>
                            </a:spcAft>
                          </a:pPr>
                          <a:r>
                            <a:rPr lang="en-US" sz="1600">
                              <a:effectLst/>
                              <a:latin typeface="Didact Gothic" panose="020B0604020202020204" charset="0"/>
                            </a:rPr>
                            <a:t>Water Supply Portfolio Options</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623532199"/>
                      </a:ext>
                    </a:extLst>
                  </a:tr>
                  <a:tr h="377607">
                    <a:tc>
                      <a:txBody>
                        <a:bodyPr/>
                        <a:lstStyle/>
                        <a:p>
                          <a:pPr algn="l">
                            <a:lnSpc>
                              <a:spcPct val="150000"/>
                            </a:lnSpc>
                            <a:spcAft>
                              <a:spcPts val="0"/>
                            </a:spcAft>
                          </a:pPr>
                          <a:r>
                            <a:rPr lang="en-US" sz="1600" dirty="0" smtClean="0">
                              <a:effectLst/>
                              <a:latin typeface="Didact Gothic" panose="020B0604020202020204" charset="0"/>
                            </a:rPr>
                            <a:t>I – No policy</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endParaRPr lang="pt-BR"/>
                        </a:p>
                      </a:txBody>
                      <a:tcPr marL="68580" marR="68580" marT="0" marB="0">
                        <a:blipFill>
                          <a:blip r:embed="rId4"/>
                          <a:stretch>
                            <a:fillRect l="-90127" t="-101613" r="-171656" b="-712903"/>
                          </a:stretch>
                        </a:blipFill>
                      </a:tcPr>
                    </a:tc>
                    <a:tc>
                      <a:txBody>
                        <a:bodyPr/>
                        <a:lstStyle/>
                        <a:p>
                          <a:pPr algn="l">
                            <a:lnSpc>
                              <a:spcPct val="150000"/>
                            </a:lnSpc>
                            <a:spcAft>
                              <a:spcPts val="0"/>
                            </a:spcAft>
                          </a:pPr>
                          <a:r>
                            <a:rPr lang="en-US" sz="1600" dirty="0">
                              <a:effectLst/>
                              <a:latin typeface="Didact Gothic" panose="020B0604020202020204" charset="0"/>
                            </a:rPr>
                            <a:t>Water transfers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82455313"/>
                      </a:ext>
                    </a:extLst>
                  </a:tr>
                  <a:tr h="755214">
                    <a:tc>
                      <a:txBody>
                        <a:bodyPr/>
                        <a:lstStyle/>
                        <a:p>
                          <a:pPr algn="l">
                            <a:lnSpc>
                              <a:spcPct val="150000"/>
                            </a:lnSpc>
                            <a:spcAft>
                              <a:spcPts val="0"/>
                            </a:spcAft>
                          </a:pPr>
                          <a:r>
                            <a:rPr lang="en-US" sz="1600" dirty="0" smtClean="0">
                              <a:effectLst/>
                              <a:latin typeface="Didact Gothic" panose="020B0604020202020204" charset="0"/>
                            </a:rPr>
                            <a:t>II</a:t>
                          </a:r>
                          <a:r>
                            <a:rPr lang="en-US" sz="1600" baseline="0" dirty="0" smtClean="0">
                              <a:effectLst/>
                              <a:latin typeface="Didact Gothic" panose="020B0604020202020204" charset="0"/>
                            </a:rPr>
                            <a:t> </a:t>
                          </a:r>
                          <a:r>
                            <a:rPr lang="en-US" sz="1600" dirty="0" smtClean="0">
                              <a:effectLst/>
                              <a:latin typeface="Didact Gothic" panose="020B0604020202020204" charset="0"/>
                            </a:rPr>
                            <a:t>–</a:t>
                          </a:r>
                          <a:r>
                            <a:rPr lang="en-US" sz="1600" baseline="0" dirty="0" smtClean="0">
                              <a:effectLst/>
                              <a:latin typeface="Didact Gothic" panose="020B0604020202020204" charset="0"/>
                            </a:rPr>
                            <a:t> Surcharges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endParaRPr lang="pt-BR"/>
                        </a:p>
                      </a:txBody>
                      <a:tcPr marL="68580" marR="68580" marT="0" marB="0">
                        <a:blipFill>
                          <a:blip r:embed="rId4"/>
                          <a:stretch>
                            <a:fillRect l="-90127" t="-100806" r="-171656" b="-256452"/>
                          </a:stretch>
                        </a:blipFill>
                      </a:tcPr>
                    </a:tc>
                    <a:tc>
                      <a:txBody>
                        <a:bodyPr/>
                        <a:lstStyle/>
                        <a:p>
                          <a:pPr algn="l">
                            <a:lnSpc>
                              <a:spcPct val="150000"/>
                            </a:lnSpc>
                            <a:spcAft>
                              <a:spcPts val="0"/>
                            </a:spcAft>
                          </a:pPr>
                          <a:r>
                            <a:rPr lang="en-US" sz="1600" dirty="0">
                              <a:effectLst/>
                              <a:latin typeface="Didact Gothic" panose="020B0604020202020204" charset="0"/>
                            </a:rPr>
                            <a:t>Water transfers and water use restrictions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898741674"/>
                      </a:ext>
                    </a:extLst>
                  </a:tr>
                  <a:tr h="755214">
                    <a:tc>
                      <a:txBody>
                        <a:bodyPr/>
                        <a:lstStyle/>
                        <a:p>
                          <a:pPr algn="l">
                            <a:lnSpc>
                              <a:spcPct val="150000"/>
                            </a:lnSpc>
                            <a:spcAft>
                              <a:spcPts val="0"/>
                            </a:spcAft>
                          </a:pPr>
                          <a:r>
                            <a:rPr lang="en-US" sz="1600" dirty="0" smtClean="0">
                              <a:effectLst/>
                              <a:latin typeface="Didact Gothic" panose="020B0604020202020204" charset="0"/>
                            </a:rPr>
                            <a:t>III –</a:t>
                          </a:r>
                          <a:r>
                            <a:rPr lang="en-US" sz="1600" baseline="0" dirty="0" smtClean="0">
                              <a:effectLst/>
                              <a:latin typeface="Didact Gothic" panose="020B0604020202020204" charset="0"/>
                            </a:rPr>
                            <a:t> Insurance</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endParaRPr lang="pt-BR"/>
                        </a:p>
                      </a:txBody>
                      <a:tcPr marL="68580" marR="68580" marT="0" marB="0">
                        <a:blipFill>
                          <a:blip r:embed="rId4"/>
                          <a:stretch>
                            <a:fillRect l="-90127" t="-199200" r="-171656" b="-154400"/>
                          </a:stretch>
                        </a:blipFill>
                      </a:tcPr>
                    </a:tc>
                    <a:tc>
                      <a:txBody>
                        <a:bodyPr/>
                        <a:lstStyle/>
                        <a:p>
                          <a:pPr algn="l">
                            <a:lnSpc>
                              <a:spcPct val="150000"/>
                            </a:lnSpc>
                            <a:spcAft>
                              <a:spcPts val="0"/>
                            </a:spcAft>
                          </a:pPr>
                          <a:r>
                            <a:rPr lang="en-US" sz="1600" dirty="0">
                              <a:effectLst/>
                              <a:latin typeface="Didact Gothic" panose="020B0604020202020204" charset="0"/>
                            </a:rPr>
                            <a:t>Water transfers and index-based insurance contracts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3356096408"/>
                      </a:ext>
                    </a:extLst>
                  </a:tr>
                  <a:tr h="1132822">
                    <a:tc>
                      <a:txBody>
                        <a:bodyPr/>
                        <a:lstStyle/>
                        <a:p>
                          <a:pPr algn="l">
                            <a:lnSpc>
                              <a:spcPct val="150000"/>
                            </a:lnSpc>
                            <a:spcAft>
                              <a:spcPts val="0"/>
                            </a:spcAft>
                          </a:pPr>
                          <a:r>
                            <a:rPr lang="en-US" sz="1600" dirty="0" smtClean="0">
                              <a:effectLst/>
                              <a:latin typeface="Didact Gothic" panose="020B0604020202020204" charset="0"/>
                            </a:rPr>
                            <a:t>IV – Hybrid</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endParaRPr lang="pt-BR"/>
                        </a:p>
                      </a:txBody>
                      <a:tcPr marL="68580" marR="68580" marT="0" marB="0">
                        <a:blipFill>
                          <a:blip r:embed="rId4"/>
                          <a:stretch>
                            <a:fillRect l="-90127" t="-201075" r="-171656" b="-3763"/>
                          </a:stretch>
                        </a:blipFill>
                      </a:tcPr>
                    </a:tc>
                    <a:tc>
                      <a:txBody>
                        <a:bodyPr/>
                        <a:lstStyle/>
                        <a:p>
                          <a:pPr algn="l">
                            <a:lnSpc>
                              <a:spcPct val="150000"/>
                            </a:lnSpc>
                            <a:spcAft>
                              <a:spcPts val="0"/>
                            </a:spcAft>
                          </a:pPr>
                          <a:r>
                            <a:rPr lang="en-US" sz="1600" dirty="0">
                              <a:effectLst/>
                              <a:latin typeface="Didact Gothic" panose="020B0604020202020204" charset="0"/>
                            </a:rPr>
                            <a:t>Water transfers, water use restrictions, and index-based insurance contracts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45170431"/>
                      </a:ext>
                    </a:extLst>
                  </a:tr>
                </a:tbl>
              </a:graphicData>
            </a:graphic>
          </p:graphicFrame>
        </mc:Fallback>
      </mc:AlternateContent>
      <p:sp>
        <p:nvSpPr>
          <p:cNvPr id="10" name="CaixaDeTexto 9"/>
          <p:cNvSpPr txBox="1"/>
          <p:nvPr/>
        </p:nvSpPr>
        <p:spPr>
          <a:xfrm>
            <a:off x="122842" y="1135778"/>
            <a:ext cx="8349616" cy="369332"/>
          </a:xfrm>
          <a:prstGeom prst="rect">
            <a:avLst/>
          </a:prstGeom>
          <a:noFill/>
        </p:spPr>
        <p:txBody>
          <a:bodyPr wrap="square" rtlCol="0">
            <a:spAutoFit/>
          </a:bodyPr>
          <a:lstStyle/>
          <a:p>
            <a:r>
              <a:rPr lang="pt-BR" sz="1800" dirty="0" err="1">
                <a:latin typeface="Didact Gothic" panose="020B0604020202020204" charset="0"/>
              </a:rPr>
              <a:t>O</a:t>
            </a:r>
            <a:r>
              <a:rPr lang="pt-BR" sz="1800" dirty="0" err="1" smtClean="0">
                <a:latin typeface="Didact Gothic" panose="020B0604020202020204" charset="0"/>
              </a:rPr>
              <a:t>bjectives</a:t>
            </a:r>
            <a:r>
              <a:rPr lang="pt-BR" sz="1800" dirty="0" smtClean="0">
                <a:latin typeface="Didact Gothic" panose="020B0604020202020204" charset="0"/>
              </a:rPr>
              <a:t>  </a:t>
            </a:r>
            <a:r>
              <a:rPr lang="pt-BR" sz="1800" dirty="0" err="1" smtClean="0">
                <a:latin typeface="Didact Gothic" panose="020B0604020202020204" charset="0"/>
              </a:rPr>
              <a:t>and</a:t>
            </a:r>
            <a:r>
              <a:rPr lang="pt-BR" sz="1800" dirty="0" smtClean="0">
                <a:latin typeface="Didact Gothic" panose="020B0604020202020204" charset="0"/>
              </a:rPr>
              <a:t> </a:t>
            </a:r>
            <a:r>
              <a:rPr lang="pt-BR" sz="1800" dirty="0" err="1" smtClean="0">
                <a:latin typeface="Didact Gothic" panose="020B0604020202020204" charset="0"/>
              </a:rPr>
              <a:t>water</a:t>
            </a:r>
            <a:r>
              <a:rPr lang="pt-BR" sz="1800" dirty="0" smtClean="0">
                <a:latin typeface="Didact Gothic" panose="020B0604020202020204" charset="0"/>
              </a:rPr>
              <a:t> </a:t>
            </a:r>
            <a:r>
              <a:rPr lang="pt-BR" sz="1800" dirty="0" err="1" smtClean="0">
                <a:latin typeface="Didact Gothic" panose="020B0604020202020204" charset="0"/>
              </a:rPr>
              <a:t>supply</a:t>
            </a:r>
            <a:r>
              <a:rPr lang="pt-BR" sz="1800" dirty="0" smtClean="0">
                <a:latin typeface="Didact Gothic" panose="020B0604020202020204" charset="0"/>
              </a:rPr>
              <a:t> portfolios </a:t>
            </a:r>
            <a:r>
              <a:rPr lang="pt-BR" sz="1800" dirty="0" err="1" smtClean="0">
                <a:latin typeface="Didact Gothic" panose="020B0604020202020204" charset="0"/>
              </a:rPr>
              <a:t>considered</a:t>
            </a:r>
            <a:r>
              <a:rPr lang="pt-BR" sz="1800" dirty="0" smtClean="0">
                <a:latin typeface="Didact Gothic" panose="020B0604020202020204" charset="0"/>
              </a:rPr>
              <a:t> in </a:t>
            </a:r>
            <a:r>
              <a:rPr lang="pt-BR" sz="1800" dirty="0" err="1" smtClean="0">
                <a:latin typeface="Didact Gothic" panose="020B0604020202020204" charset="0"/>
              </a:rPr>
              <a:t>each</a:t>
            </a:r>
            <a:r>
              <a:rPr lang="pt-BR" sz="1800" dirty="0" smtClean="0">
                <a:latin typeface="Didact Gothic" panose="020B0604020202020204" charset="0"/>
              </a:rPr>
              <a:t> </a:t>
            </a:r>
            <a:r>
              <a:rPr lang="pt-BR" sz="1800" dirty="0" err="1" smtClean="0">
                <a:latin typeface="Didact Gothic" panose="020B0604020202020204" charset="0"/>
              </a:rPr>
              <a:t>formulation</a:t>
            </a:r>
            <a:endParaRPr lang="pt-BR" sz="1800" dirty="0">
              <a:latin typeface="Didact Gothic" panose="020B0604020202020204" charset="0"/>
            </a:endParaRPr>
          </a:p>
        </p:txBody>
      </p:sp>
    </p:spTree>
    <p:extLst>
      <p:ext uri="{BB962C8B-B14F-4D97-AF65-F5344CB8AC3E}">
        <p14:creationId xmlns:p14="http://schemas.microsoft.com/office/powerpoint/2010/main" val="3602948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Methodology</a:t>
            </a:r>
            <a:r>
              <a:rPr lang="pt-BR" dirty="0"/>
              <a:t>: </a:t>
            </a:r>
            <a:r>
              <a:rPr lang="pt-BR" dirty="0" err="1" smtClean="0"/>
              <a:t>Decision</a:t>
            </a:r>
            <a:r>
              <a:rPr lang="pt-BR" dirty="0" smtClean="0"/>
              <a:t> </a:t>
            </a:r>
            <a:r>
              <a:rPr lang="pt-BR" dirty="0" err="1" smtClean="0"/>
              <a:t>variables</a:t>
            </a:r>
            <a:endParaRPr lang="pt-BR" dirty="0"/>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8</a:t>
            </a:fld>
            <a:endParaRPr lang="pt-BR"/>
          </a:p>
        </p:txBody>
      </p:sp>
      <p:graphicFrame>
        <p:nvGraphicFramePr>
          <p:cNvPr id="6" name="Tabela 5"/>
          <p:cNvGraphicFramePr>
            <a:graphicFrameLocks noGrp="1"/>
          </p:cNvGraphicFramePr>
          <p:nvPr>
            <p:extLst>
              <p:ext uri="{D42A27DB-BD31-4B8C-83A1-F6EECF244321}">
                <p14:modId xmlns:p14="http://schemas.microsoft.com/office/powerpoint/2010/main" val="3614659898"/>
              </p:ext>
            </p:extLst>
          </p:nvPr>
        </p:nvGraphicFramePr>
        <p:xfrm>
          <a:off x="180955" y="1485280"/>
          <a:ext cx="8158689" cy="3769956"/>
        </p:xfrm>
        <a:graphic>
          <a:graphicData uri="http://schemas.openxmlformats.org/drawingml/2006/table">
            <a:tbl>
              <a:tblPr firstRow="1" firstCol="1" bandRow="1">
                <a:tableStyleId>{5C22544A-7EE6-4342-B048-85BDC9FD1C3A}</a:tableStyleId>
              </a:tblPr>
              <a:tblGrid>
                <a:gridCol w="1930442">
                  <a:extLst>
                    <a:ext uri="{9D8B030D-6E8A-4147-A177-3AD203B41FA5}">
                      <a16:colId xmlns:a16="http://schemas.microsoft.com/office/drawing/2014/main" val="3403875573"/>
                    </a:ext>
                  </a:extLst>
                </a:gridCol>
                <a:gridCol w="2975105">
                  <a:extLst>
                    <a:ext uri="{9D8B030D-6E8A-4147-A177-3AD203B41FA5}">
                      <a16:colId xmlns:a16="http://schemas.microsoft.com/office/drawing/2014/main" val="795066858"/>
                    </a:ext>
                  </a:extLst>
                </a:gridCol>
                <a:gridCol w="1485496">
                  <a:extLst>
                    <a:ext uri="{9D8B030D-6E8A-4147-A177-3AD203B41FA5}">
                      <a16:colId xmlns:a16="http://schemas.microsoft.com/office/drawing/2014/main" val="3154412107"/>
                    </a:ext>
                  </a:extLst>
                </a:gridCol>
                <a:gridCol w="1767646">
                  <a:extLst>
                    <a:ext uri="{9D8B030D-6E8A-4147-A177-3AD203B41FA5}">
                      <a16:colId xmlns:a16="http://schemas.microsoft.com/office/drawing/2014/main" val="2089532697"/>
                    </a:ext>
                  </a:extLst>
                </a:gridCol>
              </a:tblGrid>
              <a:tr h="309156">
                <a:tc>
                  <a:txBody>
                    <a:bodyPr/>
                    <a:lstStyle/>
                    <a:p>
                      <a:pPr>
                        <a:lnSpc>
                          <a:spcPct val="150000"/>
                        </a:lnSpc>
                        <a:spcAft>
                          <a:spcPts val="0"/>
                        </a:spcAft>
                      </a:pPr>
                      <a:r>
                        <a:rPr lang="en-US" sz="1600" dirty="0">
                          <a:effectLst/>
                          <a:latin typeface="Didact Gothic" panose="020B0604020202020204" charset="0"/>
                        </a:rPr>
                        <a:t>Decision</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Description</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Formulation</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Range</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360040756"/>
                  </a:ext>
                </a:extLst>
              </a:tr>
              <a:tr h="623435">
                <a:tc>
                  <a:txBody>
                    <a:bodyPr/>
                    <a:lstStyle/>
                    <a:p>
                      <a:pPr>
                        <a:lnSpc>
                          <a:spcPct val="150000"/>
                        </a:lnSpc>
                        <a:spcAft>
                          <a:spcPts val="0"/>
                        </a:spcAft>
                      </a:pPr>
                      <a:r>
                        <a:rPr lang="en-US" sz="1600">
                          <a:effectLst/>
                          <a:latin typeface="Didact Gothic" panose="020B0604020202020204" charset="0"/>
                        </a:rPr>
                        <a:t>Water transfer threshold </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Short-term ROF triggers threshold for transfer</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I, II, III and IV.</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0-100 (%ROF)</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2158917297"/>
                  </a:ext>
                </a:extLst>
              </a:tr>
              <a:tr h="954218">
                <a:tc>
                  <a:txBody>
                    <a:bodyPr/>
                    <a:lstStyle/>
                    <a:p>
                      <a:pPr>
                        <a:lnSpc>
                          <a:spcPct val="150000"/>
                        </a:lnSpc>
                        <a:spcAft>
                          <a:spcPts val="0"/>
                        </a:spcAft>
                      </a:pPr>
                      <a:r>
                        <a:rPr lang="en-US" sz="1600" dirty="0">
                          <a:effectLst/>
                          <a:latin typeface="Didact Gothic" panose="020B0604020202020204" charset="0"/>
                        </a:rPr>
                        <a:t>Water use restriction threshold</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Short-term ROF trigger threshold for rationing and contingency tariffs</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II and IV.</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0-100 (%ROF)</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806514283"/>
                  </a:ext>
                </a:extLst>
              </a:tr>
              <a:tr h="623435">
                <a:tc>
                  <a:txBody>
                    <a:bodyPr/>
                    <a:lstStyle/>
                    <a:p>
                      <a:pPr>
                        <a:lnSpc>
                          <a:spcPct val="150000"/>
                        </a:lnSpc>
                        <a:spcAft>
                          <a:spcPts val="0"/>
                        </a:spcAft>
                      </a:pPr>
                      <a:r>
                        <a:rPr lang="en-US" sz="1600">
                          <a:effectLst/>
                          <a:latin typeface="Didact Gothic" panose="020B0604020202020204" charset="0"/>
                        </a:rPr>
                        <a:t>Index-based insurance trigger</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Short-term ROF trigger that activate the payoff condition</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a:effectLst/>
                          <a:latin typeface="Didact Gothic" panose="020B0604020202020204" charset="0"/>
                        </a:rPr>
                        <a:t>III and IV.</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0-100 (%ROF</a:t>
                      </a:r>
                      <a:r>
                        <a:rPr lang="en-US" sz="1600" dirty="0" smtClean="0">
                          <a:effectLst/>
                          <a:latin typeface="Didact Gothic" panose="020B0604020202020204" charset="0"/>
                        </a:rPr>
                        <a:t>)</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1846660523"/>
                  </a:ext>
                </a:extLst>
              </a:tr>
              <a:tr h="843876">
                <a:tc>
                  <a:txBody>
                    <a:bodyPr/>
                    <a:lstStyle/>
                    <a:p>
                      <a:pPr>
                        <a:lnSpc>
                          <a:spcPct val="150000"/>
                        </a:lnSpc>
                        <a:spcAft>
                          <a:spcPts val="0"/>
                        </a:spcAft>
                      </a:pPr>
                      <a:r>
                        <a:rPr lang="en-US" sz="1600">
                          <a:effectLst/>
                          <a:latin typeface="Didact Gothic" panose="020B0604020202020204" charset="0"/>
                        </a:rPr>
                        <a:t>Index-based insurance premium</a:t>
                      </a:r>
                      <a:endParaRPr lang="pt-BR" sz="160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Percentage of annual revenue covered by the </a:t>
                      </a:r>
                      <a:r>
                        <a:rPr lang="en-US" sz="1600" dirty="0" smtClean="0">
                          <a:effectLst/>
                          <a:latin typeface="Didact Gothic" panose="020B0604020202020204" charset="0"/>
                        </a:rPr>
                        <a:t>insurance</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a:effectLst/>
                          <a:latin typeface="Didact Gothic" panose="020B0604020202020204" charset="0"/>
                        </a:rPr>
                        <a:t>III and IV.</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tc>
                  <a:txBody>
                    <a:bodyPr/>
                    <a:lstStyle/>
                    <a:p>
                      <a:pPr>
                        <a:lnSpc>
                          <a:spcPct val="150000"/>
                        </a:lnSpc>
                        <a:spcAft>
                          <a:spcPts val="0"/>
                        </a:spcAft>
                      </a:pPr>
                      <a:r>
                        <a:rPr lang="en-US" sz="1600" dirty="0" smtClean="0">
                          <a:effectLst/>
                          <a:latin typeface="Didact Gothic" panose="020B0604020202020204" charset="0"/>
                        </a:rPr>
                        <a:t>0-100 (% annual revenue)</a:t>
                      </a:r>
                      <a:endParaRPr lang="pt-BR" sz="1600" dirty="0">
                        <a:solidFill>
                          <a:srgbClr val="000000"/>
                        </a:solidFill>
                        <a:effectLst/>
                        <a:latin typeface="Didact Gothic" panose="020B0604020202020204" charset="0"/>
                        <a:ea typeface="Calibri" panose="020F0502020204030204" pitchFamily="34" charset="0"/>
                        <a:cs typeface="Roboto"/>
                      </a:endParaRPr>
                    </a:p>
                  </a:txBody>
                  <a:tcPr marL="68580" marR="68580" marT="0" marB="0"/>
                </a:tc>
                <a:extLst>
                  <a:ext uri="{0D108BD9-81ED-4DB2-BD59-A6C34878D82A}">
                    <a16:rowId xmlns:a16="http://schemas.microsoft.com/office/drawing/2014/main" val="3584664319"/>
                  </a:ext>
                </a:extLst>
              </a:tr>
            </a:tbl>
          </a:graphicData>
        </a:graphic>
      </p:graphicFrame>
      <p:sp>
        <p:nvSpPr>
          <p:cNvPr id="9" name="CaixaDeTexto 8"/>
          <p:cNvSpPr txBox="1"/>
          <p:nvPr/>
        </p:nvSpPr>
        <p:spPr>
          <a:xfrm>
            <a:off x="180955" y="1030903"/>
            <a:ext cx="8349616" cy="369332"/>
          </a:xfrm>
          <a:prstGeom prst="rect">
            <a:avLst/>
          </a:prstGeom>
          <a:noFill/>
        </p:spPr>
        <p:txBody>
          <a:bodyPr wrap="square" rtlCol="0">
            <a:spAutoFit/>
          </a:bodyPr>
          <a:lstStyle/>
          <a:p>
            <a:r>
              <a:rPr lang="pt-BR" sz="1800" dirty="0" err="1" smtClean="0">
                <a:latin typeface="Didact Gothic" panose="020B0604020202020204" charset="0"/>
              </a:rPr>
              <a:t>Decision</a:t>
            </a:r>
            <a:r>
              <a:rPr lang="pt-BR" sz="1800" dirty="0" smtClean="0">
                <a:latin typeface="Didact Gothic" panose="020B0604020202020204" charset="0"/>
              </a:rPr>
              <a:t> </a:t>
            </a:r>
            <a:r>
              <a:rPr lang="pt-BR" sz="1800" dirty="0" err="1" smtClean="0">
                <a:latin typeface="Didact Gothic" panose="020B0604020202020204" charset="0"/>
              </a:rPr>
              <a:t>variables</a:t>
            </a:r>
            <a:r>
              <a:rPr lang="pt-BR" sz="1800" dirty="0" smtClean="0">
                <a:latin typeface="Didact Gothic" panose="020B0604020202020204" charset="0"/>
              </a:rPr>
              <a:t> </a:t>
            </a:r>
            <a:endParaRPr lang="pt-BR" sz="1800" dirty="0">
              <a:latin typeface="Didact Gothic" panose="020B0604020202020204" charset="0"/>
            </a:endParaRPr>
          </a:p>
        </p:txBody>
      </p:sp>
    </p:spTree>
    <p:extLst>
      <p:ext uri="{BB962C8B-B14F-4D97-AF65-F5344CB8AC3E}">
        <p14:creationId xmlns:p14="http://schemas.microsoft.com/office/powerpoint/2010/main" val="277251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Methodology</a:t>
            </a:r>
            <a:r>
              <a:rPr lang="pt-BR" dirty="0"/>
              <a:t>: </a:t>
            </a:r>
            <a:r>
              <a:rPr lang="en-US" dirty="0"/>
              <a:t>Computational experiment</a:t>
            </a:r>
            <a:endParaRPr lang="pt-BR" dirty="0"/>
          </a:p>
        </p:txBody>
      </p:sp>
      <p:sp>
        <p:nvSpPr>
          <p:cNvPr id="3" name="Espaço Reservado para Texto 2"/>
          <p:cNvSpPr>
            <a:spLocks noGrp="1"/>
          </p:cNvSpPr>
          <p:nvPr>
            <p:ph type="body" idx="1"/>
          </p:nvPr>
        </p:nvSpPr>
        <p:spPr/>
        <p:txBody>
          <a:bodyPr>
            <a:normAutofit/>
          </a:bodyPr>
          <a:lstStyle/>
          <a:p>
            <a:r>
              <a:rPr lang="en-US" dirty="0">
                <a:solidFill>
                  <a:schemeClr val="tx1"/>
                </a:solidFill>
              </a:rPr>
              <a:t>The multi-objective optimization was held in with the pre-build and ready-to-use integration with the Master-Worker Borg </a:t>
            </a:r>
            <a:r>
              <a:rPr lang="en-US" dirty="0" err="1">
                <a:solidFill>
                  <a:schemeClr val="tx1"/>
                </a:solidFill>
              </a:rPr>
              <a:t>Multiobjective</a:t>
            </a:r>
            <a:r>
              <a:rPr lang="en-US" dirty="0">
                <a:solidFill>
                  <a:schemeClr val="tx1"/>
                </a:solidFill>
              </a:rPr>
              <a:t> Optimization Evolutionary Algorithm (MS Borg </a:t>
            </a:r>
            <a:r>
              <a:rPr lang="en-US" dirty="0" smtClean="0">
                <a:solidFill>
                  <a:schemeClr val="tx1"/>
                </a:solidFill>
              </a:rPr>
              <a:t>MOEA).</a:t>
            </a:r>
          </a:p>
          <a:p>
            <a:endParaRPr lang="en-US" dirty="0">
              <a:solidFill>
                <a:schemeClr val="tx1"/>
              </a:solidFill>
            </a:endParaRPr>
          </a:p>
          <a:p>
            <a:r>
              <a:rPr lang="en-US" dirty="0">
                <a:solidFill>
                  <a:schemeClr val="tx1"/>
                </a:solidFill>
              </a:rPr>
              <a:t>To enhance equity between the subsystems of </a:t>
            </a:r>
            <a:r>
              <a:rPr lang="en-US" dirty="0" err="1">
                <a:solidFill>
                  <a:schemeClr val="tx1"/>
                </a:solidFill>
              </a:rPr>
              <a:t>Descoberto</a:t>
            </a:r>
            <a:r>
              <a:rPr lang="en-US" dirty="0">
                <a:solidFill>
                  <a:schemeClr val="tx1"/>
                </a:solidFill>
              </a:rPr>
              <a:t> and </a:t>
            </a:r>
            <a:r>
              <a:rPr lang="en-US" dirty="0" err="1">
                <a:solidFill>
                  <a:schemeClr val="tx1"/>
                </a:solidFill>
              </a:rPr>
              <a:t>Torto</a:t>
            </a:r>
            <a:r>
              <a:rPr lang="en-US" dirty="0">
                <a:solidFill>
                  <a:schemeClr val="tx1"/>
                </a:solidFill>
              </a:rPr>
              <a:t>/Santa Maria, our research prioritized </a:t>
            </a:r>
            <a:r>
              <a:rPr lang="en-US" dirty="0" smtClean="0">
                <a:solidFill>
                  <a:schemeClr val="tx1"/>
                </a:solidFill>
              </a:rPr>
              <a:t>the values </a:t>
            </a:r>
            <a:r>
              <a:rPr lang="en-US" dirty="0">
                <a:solidFill>
                  <a:schemeClr val="tx1"/>
                </a:solidFill>
              </a:rPr>
              <a:t>of the worst-performing subsystem by adopting a minimax formulation</a:t>
            </a:r>
            <a:r>
              <a:rPr lang="en-US" dirty="0" smtClean="0">
                <a:solidFill>
                  <a:schemeClr val="tx1"/>
                </a:solidFill>
              </a:rPr>
              <a:t>.</a:t>
            </a:r>
          </a:p>
          <a:p>
            <a:endParaRPr lang="en-US" dirty="0" smtClean="0">
              <a:solidFill>
                <a:schemeClr val="tx1"/>
              </a:solidFill>
            </a:endParaRPr>
          </a:p>
          <a:p>
            <a:r>
              <a:rPr lang="en-US" dirty="0" smtClean="0">
                <a:solidFill>
                  <a:schemeClr val="tx1"/>
                </a:solidFill>
              </a:rPr>
              <a:t>We </a:t>
            </a:r>
            <a:r>
              <a:rPr lang="en-US" dirty="0">
                <a:solidFill>
                  <a:schemeClr val="tx1"/>
                </a:solidFill>
              </a:rPr>
              <a:t>test </a:t>
            </a:r>
            <a:r>
              <a:rPr lang="en-US" dirty="0" smtClean="0">
                <a:solidFill>
                  <a:schemeClr val="tx1"/>
                </a:solidFill>
              </a:rPr>
              <a:t>the different </a:t>
            </a:r>
            <a:r>
              <a:rPr lang="en-US" dirty="0">
                <a:solidFill>
                  <a:schemeClr val="tx1"/>
                </a:solidFill>
              </a:rPr>
              <a:t>policy architectures across 999 realizations of flow, demand, and evaporation for a 5-year </a:t>
            </a:r>
            <a:r>
              <a:rPr lang="en-US" dirty="0" smtClean="0">
                <a:solidFill>
                  <a:schemeClr val="tx1"/>
                </a:solidFill>
              </a:rPr>
              <a:t>horizon.</a:t>
            </a:r>
            <a:endParaRPr lang="pt-BR" dirty="0">
              <a:solidFill>
                <a:schemeClr val="tx1"/>
              </a:solidFill>
            </a:endParaRPr>
          </a:p>
        </p:txBody>
      </p:sp>
      <p:sp>
        <p:nvSpPr>
          <p:cNvPr id="4" name="Espaço Reservado para Número de Slide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9</a:t>
            </a:fld>
            <a:endParaRPr lang="pt-BR"/>
          </a:p>
        </p:txBody>
      </p:sp>
    </p:spTree>
    <p:extLst>
      <p:ext uri="{BB962C8B-B14F-4D97-AF65-F5344CB8AC3E}">
        <p14:creationId xmlns:p14="http://schemas.microsoft.com/office/powerpoint/2010/main" val="2725246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2522</Words>
  <Application>Microsoft Office PowerPoint</Application>
  <PresentationFormat>Apresentação na tela (16:10)</PresentationFormat>
  <Paragraphs>180</Paragraphs>
  <Slides>16</Slides>
  <Notes>11</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16</vt:i4>
      </vt:variant>
    </vt:vector>
  </HeadingPairs>
  <TitlesOfParts>
    <vt:vector size="24" baseType="lpstr">
      <vt:lpstr>Roboto</vt:lpstr>
      <vt:lpstr>Arial Rounded</vt:lpstr>
      <vt:lpstr>Cambria Math</vt:lpstr>
      <vt:lpstr>Arial</vt:lpstr>
      <vt:lpstr>Bahnschrift SemiCondensed</vt:lpstr>
      <vt:lpstr>Didact Gothic</vt:lpstr>
      <vt:lpstr>Calibri</vt:lpstr>
      <vt:lpstr>Simple Light</vt:lpstr>
      <vt:lpstr>Integration of index-based insurance into water supply portfolios to support equitable urban water management in the Global South</vt:lpstr>
      <vt:lpstr>Overview</vt:lpstr>
      <vt:lpstr>Introduction and aim</vt:lpstr>
      <vt:lpstr>Introduction and aim</vt:lpstr>
      <vt:lpstr>Methodology: the FDB region</vt:lpstr>
      <vt:lpstr>Methodology: WaterPaths</vt:lpstr>
      <vt:lpstr>Methodology: Problem formulation</vt:lpstr>
      <vt:lpstr>Methodology: Decision variables</vt:lpstr>
      <vt:lpstr>Methodology: Computational experiment</vt:lpstr>
      <vt:lpstr>Results</vt:lpstr>
      <vt:lpstr>Results</vt:lpstr>
      <vt:lpstr>Results</vt:lpstr>
      <vt:lpstr>Results</vt:lpstr>
      <vt:lpstr>Results</vt:lpstr>
      <vt:lpstr>Conclusions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of index-based insurance into water supply portfolios to support equitable urban water management in the Global South</dc:title>
  <cp:lastModifiedBy>User</cp:lastModifiedBy>
  <cp:revision>72</cp:revision>
  <dcterms:modified xsi:type="dcterms:W3CDTF">2025-05-01T14:23:13Z</dcterms:modified>
</cp:coreProperties>
</file>