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1"/>
  </p:sldMasterIdLst>
  <p:notesMasterIdLst>
    <p:notesMasterId r:id="rId26"/>
  </p:notesMasterIdLst>
  <p:sldIdLst>
    <p:sldId id="468" r:id="rId2"/>
    <p:sldId id="469" r:id="rId3"/>
    <p:sldId id="471" r:id="rId4"/>
    <p:sldId id="540" r:id="rId5"/>
    <p:sldId id="475" r:id="rId6"/>
    <p:sldId id="531" r:id="rId7"/>
    <p:sldId id="530" r:id="rId8"/>
    <p:sldId id="529" r:id="rId9"/>
    <p:sldId id="503" r:id="rId10"/>
    <p:sldId id="504" r:id="rId11"/>
    <p:sldId id="533" r:id="rId12"/>
    <p:sldId id="505" r:id="rId13"/>
    <p:sldId id="532" r:id="rId14"/>
    <p:sldId id="534" r:id="rId15"/>
    <p:sldId id="539" r:id="rId16"/>
    <p:sldId id="506" r:id="rId17"/>
    <p:sldId id="535" r:id="rId18"/>
    <p:sldId id="536" r:id="rId19"/>
    <p:sldId id="538" r:id="rId20"/>
    <p:sldId id="542" r:id="rId21"/>
    <p:sldId id="495" r:id="rId22"/>
    <p:sldId id="537" r:id="rId23"/>
    <p:sldId id="525" r:id="rId24"/>
    <p:sldId id="54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DB9"/>
    <a:srgbClr val="1F0BB5"/>
    <a:srgbClr val="33219F"/>
    <a:srgbClr val="BD1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12" autoAdjust="0"/>
    <p:restoredTop sz="86404" autoAdjust="0"/>
  </p:normalViewPr>
  <p:slideViewPr>
    <p:cSldViewPr snapToGrid="0" snapToObjects="1">
      <p:cViewPr>
        <p:scale>
          <a:sx n="100" d="100"/>
          <a:sy n="100" d="100"/>
        </p:scale>
        <p:origin x="-22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79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8C4E-5BEF-104C-B81A-EB30864B0D44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DDB9B-AEE7-834D-9983-C1E4158389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6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DDB9B-AEE7-834D-9983-C1E4158389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88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B5634-94F4-0B40-B661-26637507DAA2}" type="slidenum">
              <a:rPr lang="en-US"/>
              <a:pPr/>
              <a:t>5</a:t>
            </a:fld>
            <a:endParaRPr lang="en-US"/>
          </a:p>
        </p:txBody>
      </p:sp>
      <p:sp>
        <p:nvSpPr>
          <p:cNvPr id="72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B832E-BE61-7248-A96E-B8814961789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5A0E120-BA63-F349-9F69-FFBF905B86F4}" type="slidenum">
              <a:rPr lang="en-US" sz="1200" baseline="0">
                <a:latin typeface="Arial" charset="0"/>
              </a:rPr>
              <a:pPr/>
              <a:t>10</a:t>
            </a:fld>
            <a:endParaRPr lang="en-US" sz="1200" baseline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642FCF8-36D3-A542-AD59-EE06179F3730}" type="slidenum">
              <a:rPr lang="en-US" sz="1200" baseline="0">
                <a:latin typeface="Arial" charset="0"/>
              </a:rPr>
              <a:pPr/>
              <a:t>12</a:t>
            </a:fld>
            <a:endParaRPr lang="en-US" sz="1200" baseline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6147C-BF9F-3A49-BF60-2F2114FC4B75}" type="slidenum">
              <a:rPr lang="en-US" sz="1200" baseline="0">
                <a:latin typeface="Arial" charset="0"/>
              </a:rPr>
              <a:pPr/>
              <a:t>16</a:t>
            </a:fld>
            <a:endParaRPr lang="en-US" sz="1200" baseline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7FF2CB-87B3-B045-BB11-150EE53E0E15}" type="datetimeFigureOut">
              <a:rPr lang="en-US" smtClean="0"/>
              <a:pPr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4AD7F86-0B9A-194F-85B0-7F7CBF2ED7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944382" cy="39538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200" b="1" dirty="0" smtClean="0">
                <a:latin typeface="Arial"/>
                <a:cs typeface="Arial"/>
              </a:rPr>
              <a:t>First </a:t>
            </a:r>
            <a:r>
              <a:rPr lang="en-US" sz="2200" b="1" dirty="0">
                <a:latin typeface="Arial"/>
                <a:cs typeface="Arial"/>
              </a:rPr>
              <a:t>terrestrial geomagnetic record of the Norwegian-Greenland Sea excursion in the </a:t>
            </a:r>
            <a:r>
              <a:rPr lang="en-US" sz="2200" b="1" dirty="0" err="1">
                <a:latin typeface="Arial"/>
                <a:cs typeface="Arial"/>
              </a:rPr>
              <a:t>Kaupo</a:t>
            </a:r>
            <a:r>
              <a:rPr lang="en-US" sz="2200" b="1" dirty="0">
                <a:latin typeface="Arial"/>
                <a:cs typeface="Arial"/>
              </a:rPr>
              <a:t> flow, Koolau Volcano, Oahu, Hawaii: </a:t>
            </a:r>
            <a:r>
              <a:rPr lang="en-US" sz="2200" b="1" dirty="0" err="1" smtClean="0">
                <a:latin typeface="Arial"/>
                <a:cs typeface="Arial"/>
              </a:rPr>
              <a:t>Insightsfrom</a:t>
            </a:r>
            <a:r>
              <a:rPr lang="en-US" sz="2200" b="1" dirty="0" smtClean="0">
                <a:latin typeface="Arial"/>
                <a:cs typeface="Arial"/>
              </a:rPr>
              <a:t> </a:t>
            </a:r>
            <a:r>
              <a:rPr lang="en-US" sz="2200" b="1" baseline="30000" dirty="0">
                <a:latin typeface="Arial"/>
                <a:cs typeface="Arial"/>
              </a:rPr>
              <a:t>40</a:t>
            </a:r>
            <a:r>
              <a:rPr lang="en-US" sz="2200" b="1" dirty="0">
                <a:latin typeface="Arial"/>
                <a:cs typeface="Arial"/>
              </a:rPr>
              <a:t>Ar/</a:t>
            </a:r>
            <a:r>
              <a:rPr lang="en-US" sz="2200" b="1" baseline="30000" dirty="0">
                <a:latin typeface="Arial"/>
                <a:cs typeface="Arial"/>
              </a:rPr>
              <a:t>39</a:t>
            </a:r>
            <a:r>
              <a:rPr lang="en-US" sz="2200" b="1" dirty="0">
                <a:latin typeface="Arial"/>
                <a:cs typeface="Arial"/>
              </a:rPr>
              <a:t>Ar, NRM and absolute paleointensity determinations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b="1" dirty="0" smtClean="0">
                <a:solidFill>
                  <a:srgbClr val="800000"/>
                </a:solidFill>
                <a:latin typeface="Arial"/>
                <a:cs typeface="Arial"/>
              </a:rPr>
              <a:t>First </a:t>
            </a: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terrestrial geomagnetic record of the Norwegian-Greenland Sea</a:t>
            </a:r>
            <a:b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excursion in the </a:t>
            </a:r>
            <a:r>
              <a:rPr lang="en-US" sz="2200" b="1" dirty="0" err="1">
                <a:solidFill>
                  <a:srgbClr val="800000"/>
                </a:solidFill>
                <a:latin typeface="Arial"/>
                <a:cs typeface="Arial"/>
              </a:rPr>
              <a:t>Kaupo</a:t>
            </a: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 flow, Koolau volcano, Oahu, Hawaii: Insights from</a:t>
            </a:r>
            <a:b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 40Ar/ 39Ar, NRM and absolute paleointensity determinations</a:t>
            </a:r>
            <a:r>
              <a:rPr lang="en-US" sz="2200" b="1" dirty="0" smtClean="0">
                <a:solidFill>
                  <a:srgbClr val="800000"/>
                </a:solidFill>
              </a:rPr>
              <a:t/>
            </a:r>
            <a:br>
              <a:rPr lang="en-US" sz="2200" b="1" dirty="0" smtClean="0">
                <a:solidFill>
                  <a:srgbClr val="800000"/>
                </a:solidFill>
              </a:rPr>
            </a:br>
            <a:r>
              <a:rPr lang="en-US" sz="2200" b="1" dirty="0">
                <a:solidFill>
                  <a:srgbClr val="800000"/>
                </a:solidFill>
              </a:rPr>
              <a:t/>
            </a:r>
            <a:br>
              <a:rPr lang="en-US" sz="2200" b="1" dirty="0">
                <a:solidFill>
                  <a:srgbClr val="800000"/>
                </a:solidFill>
              </a:rPr>
            </a:br>
            <a:r>
              <a:rPr lang="en-US" sz="2200" b="1" dirty="0" smtClean="0">
                <a:solidFill>
                  <a:srgbClr val="800000"/>
                </a:solidFill>
              </a:rPr>
              <a:t/>
            </a:r>
            <a:br>
              <a:rPr lang="en-US" sz="2200" b="1" dirty="0" smtClean="0">
                <a:solidFill>
                  <a:srgbClr val="80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600" b="1" i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02839" y="3255486"/>
            <a:ext cx="9247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                                                 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Emilio Herrero-Bervera, </a:t>
            </a:r>
          </a:p>
          <a:p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          Magnetic Materials Paleomagnetic and 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Petrofabrics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Laboratory,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          SOEST-HIGP   University of Hawaii at Manoa, Honolulu, Hawaii, USA  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5394" y="4772251"/>
            <a:ext cx="5564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 Brian </a:t>
            </a:r>
            <a:r>
              <a:rPr lang="en-US" sz="2000" b="1" dirty="0" err="1" smtClean="0">
                <a:solidFill>
                  <a:srgbClr val="FF0000"/>
                </a:solidFill>
              </a:rPr>
              <a:t>Jicha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 University of  Wisconsin at Madison, USA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6471" y="4245397"/>
            <a:ext cx="58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a</a:t>
            </a:r>
            <a:r>
              <a:rPr lang="en-US" dirty="0" smtClean="0">
                <a:solidFill>
                  <a:srgbClr val="FF6600"/>
                </a:solidFill>
              </a:rPr>
              <a:t>nd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20" y="5131451"/>
            <a:ext cx="6431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chemeClr val="tx2"/>
                </a:solidFill>
              </a:rPr>
              <a:t>E</a:t>
            </a:r>
            <a:r>
              <a:rPr lang="en-US" b="1" dirty="0" smtClean="0">
                <a:solidFill>
                  <a:schemeClr val="tx2"/>
                </a:solidFill>
              </a:rPr>
              <a:t>GU Meeting , Vienna Austria, May 02 2025 </a:t>
            </a:r>
          </a:p>
          <a:p>
            <a:r>
              <a:rPr lang="en-US" b="1" dirty="0" err="1" smtClean="0">
                <a:solidFill>
                  <a:schemeClr val="tx2"/>
                </a:solidFill>
              </a:rPr>
              <a:t>Geomag-Pmag</a:t>
            </a:r>
            <a:r>
              <a:rPr lang="en-US" b="1" dirty="0" smtClean="0">
                <a:solidFill>
                  <a:schemeClr val="tx2"/>
                </a:solidFill>
              </a:rPr>
              <a:t> Special Session Magnetic Tribute to Jean- Pierre Valet ORAL-9:30-9:40 am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6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774700"/>
            <a:ext cx="90043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 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819" y="-609600"/>
            <a:ext cx="6789017" cy="953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452" y="863600"/>
            <a:ext cx="4105803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4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50260"/>
            <a:ext cx="6665913" cy="68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0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0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889000"/>
            <a:ext cx="1172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Arial"/>
                <a:cs typeface="Arial"/>
              </a:rPr>
              <a:t>Radioisotopic</a:t>
            </a:r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000" b="1" baseline="30000" dirty="0" smtClean="0">
                <a:solidFill>
                  <a:srgbClr val="008000"/>
                </a:solidFill>
                <a:latin typeface="Arial"/>
                <a:cs typeface="Arial"/>
              </a:rPr>
              <a:t>40</a:t>
            </a:r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Ar/</a:t>
            </a:r>
            <a:r>
              <a:rPr lang="en-US" sz="2000" b="1" baseline="30000" dirty="0" smtClean="0">
                <a:solidFill>
                  <a:srgbClr val="008000"/>
                </a:solidFill>
                <a:latin typeface="Arial"/>
                <a:cs typeface="Arial"/>
              </a:rPr>
              <a:t>39</a:t>
            </a:r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Ar determination of specimens from two cooling unit</a:t>
            </a:r>
            <a:r>
              <a:rPr lang="en-US" b="1" dirty="0" smtClean="0">
                <a:solidFill>
                  <a:srgbClr val="008000"/>
                </a:solidFill>
              </a:rPr>
              <a:t>s    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00" y="5473700"/>
            <a:ext cx="8300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   </a:t>
            </a:r>
            <a:r>
              <a:rPr lang="en-US" sz="4400" dirty="0" err="1" smtClean="0">
                <a:solidFill>
                  <a:srgbClr val="0000FF"/>
                </a:solidFill>
                <a:latin typeface="Arial"/>
                <a:cs typeface="Arial"/>
              </a:rPr>
              <a:t>Kaupo</a:t>
            </a:r>
            <a:r>
              <a:rPr lang="en-US" sz="4400" dirty="0" smtClean="0">
                <a:solidFill>
                  <a:srgbClr val="0000FF"/>
                </a:solidFill>
                <a:latin typeface="Arial"/>
                <a:cs typeface="Arial"/>
              </a:rPr>
              <a:t> flow Age: 64.3+/- 2.7ka</a:t>
            </a:r>
            <a:endParaRPr lang="en-US" sz="4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82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0"/>
            <a:ext cx="74689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2100" y="6502400"/>
            <a:ext cx="325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D1503"/>
                </a:solidFill>
              </a:rPr>
              <a:t>Liu et al 2020</a:t>
            </a:r>
            <a:endParaRPr lang="en-US" b="1" dirty="0">
              <a:solidFill>
                <a:srgbClr val="BD15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6772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0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19309"/>
            <a:ext cx="7150100" cy="550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6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536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907676"/>
            <a:ext cx="8042276" cy="13369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Hawaiian Island Chain: A Hot Spot (Present back to ~64.7 Ma)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256699"/>
            <a:ext cx="8686800" cy="391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39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393701"/>
            <a:ext cx="8042276" cy="4343400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sz="4800" b="1" dirty="0" smtClean="0">
                <a:latin typeface="Arial"/>
                <a:cs typeface="Arial"/>
              </a:rPr>
              <a:t>This </a:t>
            </a:r>
            <a:r>
              <a:rPr lang="en-US" sz="4800" b="1" dirty="0">
                <a:latin typeface="Arial"/>
                <a:cs typeface="Arial"/>
              </a:rPr>
              <a:t>presentation and published paper is dedicated to </a:t>
            </a:r>
            <a:r>
              <a:rPr lang="en-US" sz="4800" b="1" dirty="0">
                <a:solidFill>
                  <a:srgbClr val="0000FF"/>
                </a:solidFill>
                <a:latin typeface="Arial"/>
                <a:cs typeface="Arial"/>
              </a:rPr>
              <a:t>Jean-</a:t>
            </a:r>
            <a:r>
              <a:rPr lang="en-US" sz="4800" b="1" dirty="0" smtClean="0">
                <a:solidFill>
                  <a:srgbClr val="0000FF"/>
                </a:solidFill>
                <a:latin typeface="Arial"/>
                <a:cs typeface="Arial"/>
              </a:rPr>
              <a:t>Pierre  Valet</a:t>
            </a:r>
            <a:r>
              <a:rPr lang="en-US" sz="4800" b="1" dirty="0" smtClean="0">
                <a:latin typeface="Arial"/>
                <a:cs typeface="Arial"/>
              </a:rPr>
              <a:t> </a:t>
            </a:r>
            <a:r>
              <a:rPr lang="en-US" sz="4800" b="1" dirty="0">
                <a:latin typeface="Arial"/>
                <a:cs typeface="Arial"/>
              </a:rPr>
              <a:t>and </a:t>
            </a:r>
            <a:r>
              <a:rPr lang="en-US" sz="4800" b="1" dirty="0" err="1">
                <a:latin typeface="Arial"/>
                <a:cs typeface="Arial"/>
              </a:rPr>
              <a:t>Mr</a:t>
            </a:r>
            <a:r>
              <a:rPr lang="en-US" sz="4800" b="1" dirty="0">
                <a:latin typeface="Arial"/>
                <a:cs typeface="Arial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</a:rPr>
              <a:t>James King Sun </a:t>
            </a:r>
            <a:r>
              <a:rPr lang="en-US" sz="4800" b="1" dirty="0" smtClean="0">
                <a:solidFill>
                  <a:srgbClr val="FF0000"/>
                </a:solidFill>
                <a:latin typeface="Arial"/>
                <a:cs typeface="Arial"/>
              </a:rPr>
              <a:t>Lau</a:t>
            </a:r>
            <a:r>
              <a:rPr lang="en-US" sz="4800" b="1" dirty="0" smtClean="0">
                <a:latin typeface="Arial"/>
                <a:cs typeface="Arial"/>
              </a:rPr>
              <a:t>. We were collaborators, workers  and very good friends for about forty years of our caree</a:t>
            </a:r>
            <a:r>
              <a:rPr lang="en-US" sz="4800" b="1" dirty="0" smtClean="0"/>
              <a:t>rs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55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315" r="-41315"/>
          <a:stretch>
            <a:fillRect/>
          </a:stretch>
        </p:blipFill>
        <p:spPr>
          <a:xfrm>
            <a:off x="-95792" y="670560"/>
            <a:ext cx="5230842" cy="2876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97" y="3708400"/>
            <a:ext cx="3921285" cy="2785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376" y="3604694"/>
            <a:ext cx="3153663" cy="2889636"/>
          </a:xfrm>
          <a:prstGeom prst="rect">
            <a:avLst/>
          </a:prstGeom>
        </p:spPr>
      </p:pic>
      <p:pic>
        <p:nvPicPr>
          <p:cNvPr id="7" name="Picture 6" descr="Students Mu-shield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76" y="710736"/>
            <a:ext cx="3234944" cy="2749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3048" y="117455"/>
            <a:ext cx="468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      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Acknowledgments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50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0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889000"/>
            <a:ext cx="1172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Radioisotopic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b="1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40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Ar/</a:t>
            </a:r>
            <a:r>
              <a:rPr lang="en-US" sz="2000" b="1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39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Ar determination of specimens from two cooling unit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     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8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1075" y="99238"/>
            <a:ext cx="2755900" cy="39779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4481"/>
            <a:ext cx="4902200" cy="229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543300" y="2873692"/>
            <a:ext cx="4902200" cy="19291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194889" y="4225948"/>
            <a:ext cx="3124200" cy="2527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8368" y="4946302"/>
            <a:ext cx="12013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left diagram showing the sampling site location and</a:t>
            </a:r>
          </a:p>
          <a:p>
            <a:r>
              <a:rPr lang="en-US" dirty="0" smtClean="0"/>
              <a:t> Upper Mammoth recent </a:t>
            </a:r>
            <a:r>
              <a:rPr lang="en-US" dirty="0" err="1" smtClean="0"/>
              <a:t>magnetostratigraphic</a:t>
            </a:r>
            <a:r>
              <a:rPr lang="en-US" dirty="0" smtClean="0"/>
              <a:t> published</a:t>
            </a:r>
          </a:p>
          <a:p>
            <a:r>
              <a:rPr lang="en-US" dirty="0" smtClean="0"/>
              <a:t> ages ,upper  right side diagram  of the full vector results and </a:t>
            </a:r>
          </a:p>
          <a:p>
            <a:r>
              <a:rPr lang="en-US" dirty="0" smtClean="0"/>
              <a:t>VGPS, lower right figure displaying the R-N VGP paths.</a:t>
            </a:r>
          </a:p>
          <a:p>
            <a:r>
              <a:rPr lang="en-US" dirty="0" smtClean="0"/>
              <a:t>Left lower diagram shows the compilation of the Ar/Ar </a:t>
            </a:r>
          </a:p>
          <a:p>
            <a:r>
              <a:rPr lang="en-US" dirty="0" smtClean="0"/>
              <a:t>Radiometric of the lavas in question.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7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8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slands Under 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9" y="730715"/>
            <a:ext cx="5338815" cy="536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39" y="1976555"/>
            <a:ext cx="3502092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0" y="5702300"/>
            <a:ext cx="314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Merrill et al[1996]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1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73"/>
            <a:ext cx="9144000" cy="6799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500" y="4483100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Koolau</a:t>
            </a:r>
            <a:r>
              <a:rPr lang="en-US" b="1" dirty="0" smtClean="0">
                <a:solidFill>
                  <a:srgbClr val="FF0000"/>
                </a:solidFill>
              </a:rPr>
              <a:t> Volcanic Series &gt;0.860Kyrs to more than2.5 million years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9500" y="3746500"/>
            <a:ext cx="368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Honolulu Volcanic Series Rejuvenation Stage &lt;0.860 </a:t>
            </a:r>
            <a:r>
              <a:rPr lang="en-US" b="1" dirty="0" err="1" smtClean="0">
                <a:solidFill>
                  <a:srgbClr val="FF0000"/>
                </a:solidFill>
              </a:rPr>
              <a:t>Kyrs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2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" y="1302510"/>
            <a:ext cx="9144000" cy="5496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917" y="267393"/>
            <a:ext cx="8166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0000FF"/>
                </a:solidFill>
                <a:latin typeface="Arial"/>
                <a:cs typeface="Arial"/>
              </a:rPr>
              <a:t>The Island of Oahu, Hawaii</a:t>
            </a:r>
            <a:endParaRPr lang="en-US" sz="48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522" y="4387030"/>
            <a:ext cx="225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Wai’anae Volcano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4898" y="3081556"/>
            <a:ext cx="179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Koolau Volcano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77717" y="5585849"/>
            <a:ext cx="1753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Makapuu Point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Kaupo</a:t>
            </a:r>
            <a:r>
              <a:rPr lang="en-US" dirty="0" smtClean="0">
                <a:solidFill>
                  <a:srgbClr val="FFFF00"/>
                </a:solidFill>
              </a:rPr>
              <a:t> Flow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773" y="3103766"/>
            <a:ext cx="197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Mammoth</a:t>
            </a:r>
          </a:p>
          <a:p>
            <a:r>
              <a:rPr lang="en-US" dirty="0" err="1" smtClean="0"/>
              <a:t>Puu</a:t>
            </a:r>
            <a:r>
              <a:rPr lang="en-US" dirty="0" smtClean="0"/>
              <a:t> </a:t>
            </a:r>
            <a:r>
              <a:rPr lang="en-US" dirty="0" err="1" smtClean="0"/>
              <a:t>Kaulakauila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1874842" y="3209073"/>
            <a:ext cx="142488" cy="14248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7335229" y="5752790"/>
            <a:ext cx="142488" cy="142488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4" y="508000"/>
            <a:ext cx="7286626" cy="598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5900" y="1358900"/>
            <a:ext cx="392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Alternating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field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emagnetization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0" y="5029200"/>
            <a:ext cx="306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Thermal Demagnetization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3677955"/>
            <a:ext cx="4889500" cy="3070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35754"/>
            <a:ext cx="4588028" cy="354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7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3327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500" y="927100"/>
            <a:ext cx="6666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Arial"/>
                <a:cs typeface="Arial"/>
              </a:rPr>
              <a:t>Fisher Statistical Analyses</a:t>
            </a:r>
            <a:endParaRPr lang="en-US" sz="40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300" y="5448300"/>
            <a:ext cx="326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lpha95 from 3.3 up to 9.5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0700" y="5448300"/>
            <a:ext cx="27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Kappa from 30.2-242.0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6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70476</TotalTime>
  <Words>288</Words>
  <Application>Microsoft Macintosh PowerPoint</Application>
  <PresentationFormat>On-screen Show (4:3)</PresentationFormat>
  <Paragraphs>51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Breeze</vt:lpstr>
      <vt:lpstr>                               First terrestrial geomagnetic record of the Norwegian-Greenland Sea excursion in the Kaupo flow, Koolau Volcano, Oahu, Hawaii: Insightsfrom 40Ar/39Ar, NRM and absolute paleointensity determinations                                                                                 First terrestrial geomagnetic record of the Norwegian-Greenland Sea excursion in the Kaupo flow, Koolau volcano, Oahu, Hawaii: Insights from  40Ar/ 39Ar, NRM and absolute paleointensity determinations     </vt:lpstr>
      <vt:lpstr>Hawaiian Island Chain: A Hot Spot (Present back to ~64.7 Ma)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SOEST-HIGP, University of Hawaii at Manoa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directional behavior of the Gilsa excursion recorded on the Island of Lana’i, Hawaii, USA.   On the directional behavior of the Gilsa excursion recorded on the Island of Lana’I,Hawaii, USA</dc:title>
  <dc:creator>Emilio Herrero</dc:creator>
  <cp:lastModifiedBy>Tech</cp:lastModifiedBy>
  <cp:revision>461</cp:revision>
  <dcterms:created xsi:type="dcterms:W3CDTF">2013-06-19T04:49:21Z</dcterms:created>
  <dcterms:modified xsi:type="dcterms:W3CDTF">2025-05-02T07:35:52Z</dcterms:modified>
</cp:coreProperties>
</file>