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68" y="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701D4-7F96-5761-335F-ED92913C1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748CC00-E53F-A8B1-8B29-589B1E009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D0F392-0A20-167A-197A-4B307A5C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F738F2-C53B-4AE2-DB56-11798CF0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3DC69C-2BB5-D19B-DDAC-462DAED3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2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211ABA-AA37-3039-E505-6E938C9D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7A52C3-74AA-9C27-34C9-58774DC82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BAD3B-B424-F9C2-8D12-14A800CD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16686F-5493-B9BB-C2F1-22B1FF74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242663-9B6E-5CE9-ECB0-2BEDCB27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66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4BCABA-FE76-7A62-96B0-37E13897C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4EB69D-5532-29E4-472A-2F727B5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3633A8-06C5-8F7C-6B7C-B0573479E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3B03E1-58DD-1AB0-92E7-92634B5E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75B363-C2D9-B311-625E-D0C5BE7E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2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63DC4C-B678-A460-BDF5-372F8786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E4BD7-19A2-CBF2-4A01-7F4CD511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7C5DEE-621C-C4E1-03A1-E1FB7CB7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0AEA1-DFA2-B06B-E8ED-83698546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4D384-B9A9-EE35-9388-93D0F399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74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A702C-DF5D-5CD3-1677-059865D8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76F6CF-F346-B9F5-D375-07C30300B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0EEC7-4B02-D87A-32E1-F1A1672A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733326-0092-DAC3-7BC5-007AC4CD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C7B6D4-5D89-75AC-244A-3E4A97F8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1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24448-4AF9-8BFF-3B58-CC27479D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CBA08D-04B2-9C2C-9FCC-DAE73C93B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353951-277C-2FE4-B3B8-6B0E2131F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185166-531F-B9E7-964A-C57E6488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94E967-8E50-BB3D-560A-90BBED48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558F1B-D026-3850-E84E-6B8CAD61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31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7264E8-E096-B519-18FC-7E695A35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624646-AF14-EB3A-5892-0491E33B9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62455-A20C-83BA-BA7E-197FF9190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0CADF85-F44B-EF0A-251C-79AF73410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E33E5A-AD87-2880-33F9-8136884DB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E9F2C2-1C8C-99F8-E4D1-17401D18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C108069-8FCB-77A1-DEC1-9BC10396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0E8C1-830E-CD4C-F84E-F87E4ABC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94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D31A5B-CA9E-0036-062A-86F402CA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F47DFC-9B11-5D26-7493-E6C350CA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30B890-C568-5CD8-0166-D9D8788B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AAF5AA-C156-EB74-39E5-BC54F397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9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14B77-0A3D-7423-468C-288DE486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A1201F-09F8-955D-576C-858E22F7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D2E21F-F6DB-78F1-4684-9E15985D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6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037C2-4557-E028-F29E-00E9EC3C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87D4F3-C91B-D9CD-258A-4A1E4A752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FCE81-07D0-10D8-F508-40FAEF039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E02669-C234-29D3-B05D-6C3AA6CE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C8459D-F0AF-44AA-C681-C20DEA94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F9CCC6-A4A2-AC8C-25C1-0AA65D59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20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84EB2-5069-ABE2-4228-E4D372FF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38AB45-FFBD-2FF5-2E34-39637E769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FB0DD-66DC-057A-FAED-66A91F41B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D60FFE-8B27-9CB4-D3E0-2A6A00A3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74866-D9FE-548D-24C9-1713C322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363569-E265-B2E5-C0F3-AA6B1EE8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59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ACAFF18-A12A-BEF1-E893-4C2B7E6B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7EF61D-817D-F45C-A731-3F5F8949A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EBCC61-3FD7-AB3C-647D-38F822938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D050E-EC9A-403F-8974-99F67959D10A}" type="datetimeFigureOut">
              <a:rPr lang="zh-CN" altLang="en-US" smtClean="0"/>
              <a:t>2025-5-1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9B76-CF68-D603-5FCE-2AB55BC84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67FEFF-0809-C1C8-B813-D0242CA81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33A3A-1826-413C-A9DE-AA1B2443D2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55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18" Type="http://schemas.openxmlformats.org/officeDocument/2006/relationships/slide" Target="slide4.xml"/><Relationship Id="rId3" Type="http://schemas.openxmlformats.org/officeDocument/2006/relationships/hyperlink" Target="http://www.yingcetechnologies.com/" TargetMode="External"/><Relationship Id="rId7" Type="http://schemas.openxmlformats.org/officeDocument/2006/relationships/hyperlink" Target="https://doi.org/10.5194/egusphere-egu25-1404" TargetMode="External"/><Relationship Id="rId12" Type="http://schemas.openxmlformats.org/officeDocument/2006/relationships/hyperlink" Target="https://meetingorganizer.copernicus.org/EGU25/session/52650" TargetMode="External"/><Relationship Id="rId17" Type="http://schemas.openxmlformats.org/officeDocument/2006/relationships/slide" Target="slide6.xml"/><Relationship Id="rId2" Type="http://schemas.openxmlformats.org/officeDocument/2006/relationships/hyperlink" Target="mailto:info@yingcetechnologies.com" TargetMode="External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hyperlink" Target="http://www.egu25.eu/" TargetMode="External"/><Relationship Id="rId5" Type="http://schemas.openxmlformats.org/officeDocument/2006/relationships/image" Target="../media/image3.png"/><Relationship Id="rId1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2.bmp"/><Relationship Id="rId9" Type="http://schemas.openxmlformats.org/officeDocument/2006/relationships/image" Target="../media/image6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4.jpe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.jpeg"/><Relationship Id="rId3" Type="http://schemas.openxmlformats.org/officeDocument/2006/relationships/image" Target="../media/image13.bmp"/><Relationship Id="rId7" Type="http://schemas.openxmlformats.org/officeDocument/2006/relationships/slide" Target="slide13.xml"/><Relationship Id="rId12" Type="http://schemas.openxmlformats.org/officeDocument/2006/relationships/image" Target="../media/image3.png"/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slide" Target="slide2.xml"/><Relationship Id="rId10" Type="http://schemas.openxmlformats.org/officeDocument/2006/relationships/image" Target="../media/image2.bmp"/><Relationship Id="rId4" Type="http://schemas.openxmlformats.org/officeDocument/2006/relationships/slide" Target="slide7.xml"/><Relationship Id="rId9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bmp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13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5.jpg"/><Relationship Id="rId1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12" Type="http://schemas.openxmlformats.org/officeDocument/2006/relationships/hyperlink" Target="http://www.yingcetechnologies.com/" TargetMode="External"/><Relationship Id="rId17" Type="http://schemas.openxmlformats.org/officeDocument/2006/relationships/hyperlink" Target="https://doi.org/10.5194/egusphere-egu25-1404" TargetMode="External"/><Relationship Id="rId2" Type="http://schemas.openxmlformats.org/officeDocument/2006/relationships/image" Target="../media/image2.bmp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slide" Target="slide13.xml"/><Relationship Id="rId14" Type="http://schemas.openxmlformats.org/officeDocument/2006/relationships/hyperlink" Target="https://www.linkedin.com/in/dengxinshen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mp"/><Relationship Id="rId3" Type="http://schemas.openxmlformats.org/officeDocument/2006/relationships/slide" Target="slide2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.jpeg"/><Relationship Id="rId5" Type="http://schemas.openxmlformats.org/officeDocument/2006/relationships/slide" Target="slide13.xml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mp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.jpeg"/><Relationship Id="rId5" Type="http://schemas.openxmlformats.org/officeDocument/2006/relationships/slide" Target="slide13.xml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mp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.jpeg"/><Relationship Id="rId5" Type="http://schemas.openxmlformats.org/officeDocument/2006/relationships/slide" Target="slide13.xml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slide" Target="slide13.xml"/><Relationship Id="rId17" Type="http://schemas.openxmlformats.org/officeDocument/2006/relationships/slide" Target="slide9.xml"/><Relationship Id="rId2" Type="http://schemas.openxmlformats.org/officeDocument/2006/relationships/image" Target="../media/image2.bmp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4.jpeg"/><Relationship Id="rId15" Type="http://schemas.openxmlformats.org/officeDocument/2006/relationships/slide" Target="slide12.xml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mp"/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4.jpeg"/><Relationship Id="rId5" Type="http://schemas.openxmlformats.org/officeDocument/2006/relationships/slide" Target="slide13.xml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12" Type="http://schemas.openxmlformats.org/officeDocument/2006/relationships/image" Target="../media/image9.pn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bmp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13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D0E16-2B17-9311-F11B-2A2CBCDB1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5400" dirty="0"/>
              <a:t>The method to get clear image </a:t>
            </a:r>
            <a:br>
              <a:rPr lang="en-US" altLang="zh-CN" sz="5400" dirty="0"/>
            </a:br>
            <a:r>
              <a:rPr lang="en-US" altLang="zh-CN" sz="5400" dirty="0"/>
              <a:t>for the railway ballast structure </a:t>
            </a:r>
            <a:br>
              <a:rPr lang="en-US" altLang="zh-CN" sz="4000" dirty="0"/>
            </a:br>
            <a:r>
              <a:rPr lang="en-US" altLang="zh-CN" sz="3200" dirty="0"/>
              <a:t>with the Ground Penetrating Radar Horn Antenna</a:t>
            </a:r>
            <a:endParaRPr lang="zh-CN" altLang="en-US" sz="32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70ACC-2821-47D3-9CAB-6491204981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Xinsheng Deng</a:t>
            </a:r>
          </a:p>
          <a:p>
            <a:r>
              <a:rPr lang="en-US" altLang="zh-CN" dirty="0"/>
              <a:t>Shanghai </a:t>
            </a:r>
            <a:r>
              <a:rPr lang="en-US" altLang="zh-CN" dirty="0" err="1"/>
              <a:t>Yingce</a:t>
            </a:r>
            <a:r>
              <a:rPr lang="en-US" altLang="zh-CN" dirty="0"/>
              <a:t> Technologies Limited, Shanghai, China</a:t>
            </a:r>
          </a:p>
          <a:p>
            <a:r>
              <a:rPr lang="en-US" altLang="zh-CN" dirty="0" err="1">
                <a:hlinkClick r:id="rId2"/>
              </a:rPr>
              <a:t>info@yingcetechnologies.com</a:t>
            </a:r>
            <a:endParaRPr lang="en-US" altLang="zh-CN" dirty="0"/>
          </a:p>
          <a:p>
            <a:r>
              <a:rPr lang="en-US" altLang="zh-CN" dirty="0" err="1">
                <a:hlinkClick r:id="rId3"/>
              </a:rPr>
              <a:t>www.yingcetechnologies.com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6DAFED-5894-12A7-474B-9996DBEBF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55" y="-3674"/>
            <a:ext cx="3957890" cy="1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0E904D-AC58-0992-EE87-AC8D07409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8" y="17414"/>
            <a:ext cx="771428" cy="10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47C7D1-2FCD-6E2E-E471-0070E0EA0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31070" r="16443" b="30398"/>
          <a:stretch/>
        </p:blipFill>
        <p:spPr>
          <a:xfrm>
            <a:off x="0" y="0"/>
            <a:ext cx="1889143" cy="1080000"/>
          </a:xfrm>
          <a:prstGeom prst="rect">
            <a:avLst/>
          </a:prstGeom>
        </p:spPr>
      </p:pic>
      <p:pic>
        <p:nvPicPr>
          <p:cNvPr id="16" name="图片 15">
            <a:hlinkClick r:id="rId7"/>
            <a:extLst>
              <a:ext uri="{FF2B5EF4-FFF2-40B4-BE49-F238E27FC236}">
                <a16:creationId xmlns:a16="http://schemas.microsoft.com/office/drawing/2014/main" id="{30786922-2240-19AA-6DD3-52A405136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581"/>
            <a:ext cx="1333333" cy="133333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464165F-543A-867D-73D8-B3BF29D4972A}"/>
              </a:ext>
            </a:extLst>
          </p:cNvPr>
          <p:cNvSpPr txBox="1"/>
          <p:nvPr/>
        </p:nvSpPr>
        <p:spPr>
          <a:xfrm>
            <a:off x="0" y="4900324"/>
            <a:ext cx="1191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LinkedIn</a:t>
            </a:r>
            <a:endParaRPr lang="zh-CN" altLang="en-US" sz="16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E84097D-30F5-C122-3562-587EBADE0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45526"/>
            <a:ext cx="1332000" cy="1332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0D3E10F-070C-31FE-A0E6-82EF52E84EA0}"/>
              </a:ext>
            </a:extLst>
          </p:cNvPr>
          <p:cNvSpPr txBox="1"/>
          <p:nvPr/>
        </p:nvSpPr>
        <p:spPr>
          <a:xfrm>
            <a:off x="0" y="2926869"/>
            <a:ext cx="1279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hlinkClick r:id="rId7"/>
              </a:rPr>
              <a:t>egu25-1404</a:t>
            </a:r>
            <a:endParaRPr lang="en-US" altLang="zh-CN" sz="1600" dirty="0">
              <a:hlinkClick r:id="rId7"/>
            </a:endParaRPr>
          </a:p>
          <a:p>
            <a:pPr algn="ctr"/>
            <a:r>
              <a:rPr lang="en-US" altLang="zh-CN" sz="1600" dirty="0">
                <a:hlinkClick r:id="rId7"/>
              </a:rPr>
              <a:t>My Abstract</a:t>
            </a:r>
            <a:endParaRPr lang="zh-CN" altLang="en-US" sz="16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4CE4104-0C4A-931A-7929-14245E68DE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05" y="183357"/>
            <a:ext cx="1080000" cy="70593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A93BF5B-9914-7D6E-CAD3-16CFADA2C7D7}"/>
              </a:ext>
            </a:extLst>
          </p:cNvPr>
          <p:cNvSpPr txBox="1"/>
          <p:nvPr/>
        </p:nvSpPr>
        <p:spPr>
          <a:xfrm>
            <a:off x="3092450" y="984250"/>
            <a:ext cx="685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0" dirty="0">
                <a:solidFill>
                  <a:srgbClr val="0072BC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11"/>
              </a:rPr>
              <a:t>Vienna, Austria &amp; Online | 27 A</a:t>
            </a:r>
            <a:r>
              <a:rPr lang="en-US" altLang="zh-CN" b="1" dirty="0">
                <a:solidFill>
                  <a:srgbClr val="0072BC"/>
                </a:solidFill>
                <a:highlight>
                  <a:srgbClr val="FFFFFF"/>
                </a:highlight>
                <a:latin typeface="Open Sans" panose="020B0606030504020204" pitchFamily="34" charset="0"/>
                <a:hlinkClick r:id="rId11"/>
              </a:rPr>
              <a:t>pril - 2</a:t>
            </a:r>
            <a:r>
              <a:rPr lang="en-US" altLang="zh-CN" b="1" i="0" dirty="0">
                <a:solidFill>
                  <a:srgbClr val="0072BC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11"/>
              </a:rPr>
              <a:t> May 2025</a:t>
            </a:r>
            <a:endParaRPr lang="en-US" altLang="zh-CN" b="1" i="0" dirty="0">
              <a:solidFill>
                <a:srgbClr val="0072BC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ctr"/>
            <a:r>
              <a:rPr lang="en-US" altLang="zh-CN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7"/>
              </a:rPr>
              <a:t>EGU25-1404</a:t>
            </a:r>
            <a:r>
              <a:rPr lang="en-US" altLang="zh-CN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|</a:t>
            </a:r>
            <a:r>
              <a:rPr lang="en-US" altLang="zh-CN" dirty="0" err="1">
                <a:hlinkClick r:id="rId12"/>
              </a:rPr>
              <a:t>Session</a:t>
            </a:r>
            <a:r>
              <a:rPr lang="en-US" altLang="zh-CN" dirty="0">
                <a:hlinkClick r:id="rId12"/>
              </a:rPr>
              <a:t> </a:t>
            </a:r>
            <a:r>
              <a:rPr lang="en-US" altLang="zh-CN" dirty="0" err="1">
                <a:hlinkClick r:id="rId12"/>
              </a:rPr>
              <a:t>ERE1.7</a:t>
            </a:r>
            <a:endParaRPr lang="zh-CN" altLang="en-US" dirty="0"/>
          </a:p>
        </p:txBody>
      </p:sp>
      <p:sp>
        <p:nvSpPr>
          <p:cNvPr id="24" name="动作按钮: 前进或下一项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ED8578-1AFB-9699-678C-7FCFED74D147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hlinkClick r:id="rId13" action="ppaction://hlinksldjump"/>
            <a:extLst>
              <a:ext uri="{FF2B5EF4-FFF2-40B4-BE49-F238E27FC236}">
                <a16:creationId xmlns:a16="http://schemas.microsoft.com/office/drawing/2014/main" id="{F7C5596D-5D98-3E0D-1B84-635292532F37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6" name="矩形 25">
            <a:hlinkClick r:id="rId15" action="ppaction://hlinksldjump"/>
            <a:extLst>
              <a:ext uri="{FF2B5EF4-FFF2-40B4-BE49-F238E27FC236}">
                <a16:creationId xmlns:a16="http://schemas.microsoft.com/office/drawing/2014/main" id="{EAD26308-03C3-A843-9982-995F907C3279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hlinkClick r:id="rId16" action="ppaction://hlinksldjump"/>
            <a:extLst>
              <a:ext uri="{FF2B5EF4-FFF2-40B4-BE49-F238E27FC236}">
                <a16:creationId xmlns:a16="http://schemas.microsoft.com/office/drawing/2014/main" id="{7C084256-C8B8-7CA0-0A31-0BCDB143741E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28" name="Textfeld 14">
            <a:extLst>
              <a:ext uri="{FF2B5EF4-FFF2-40B4-BE49-F238E27FC236}">
                <a16:creationId xmlns:a16="http://schemas.microsoft.com/office/drawing/2014/main" id="{E56485C6-C523-B2CC-E732-CB04D7E1B8E4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29" name="矩形 28">
            <a:hlinkClick r:id="rId14" action="ppaction://hlinksldjump"/>
            <a:extLst>
              <a:ext uri="{FF2B5EF4-FFF2-40B4-BE49-F238E27FC236}">
                <a16:creationId xmlns:a16="http://schemas.microsoft.com/office/drawing/2014/main" id="{279451A8-F2D2-19FE-5987-9DD0EB0E9833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0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F5995-BC02-4BF3-B017-979FDCB2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91CD3A7-0B90-CE8F-A26B-D35C746C5DDB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1EC5D71-6044-5A9B-EF5D-36395B16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E015120-DB6D-9A67-CEC1-991DAA1EA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01DDF36-C498-07BF-F7D1-6F386C9C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9AF8F1-C60C-B12E-CAE6-8F15AB705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68998D8-0968-5329-9D42-EED18257B6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29" b="6557"/>
          <a:stretch/>
        </p:blipFill>
        <p:spPr>
          <a:xfrm>
            <a:off x="1948268" y="1800000"/>
            <a:ext cx="8295464" cy="432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D9973CF-4DFA-FAD4-EA3E-40CF40AA3D86}"/>
              </a:ext>
            </a:extLst>
          </p:cNvPr>
          <p:cNvSpPr txBox="1"/>
          <p:nvPr/>
        </p:nvSpPr>
        <p:spPr>
          <a:xfrm>
            <a:off x="1944000" y="6120000"/>
            <a:ext cx="691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c railway layer reflection profile</a:t>
            </a:r>
          </a:p>
          <a:p>
            <a:r>
              <a:rPr lang="en-US" altLang="zh-CN" dirty="0"/>
              <a:t>The result is Figure a subtract Figure b</a:t>
            </a:r>
            <a:endParaRPr lang="zh-CN" altLang="en-US" dirty="0"/>
          </a:p>
        </p:txBody>
      </p:sp>
      <p:sp>
        <p:nvSpPr>
          <p:cNvPr id="11" name="矩形 10">
            <a:hlinkClick r:id="rId7" action="ppaction://hlinksldjump"/>
            <a:extLst>
              <a:ext uri="{FF2B5EF4-FFF2-40B4-BE49-F238E27FC236}">
                <a16:creationId xmlns:a16="http://schemas.microsoft.com/office/drawing/2014/main" id="{2073A3F0-8B23-567A-F62D-D21EDFC58607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hlinkClick r:id="rId9" action="ppaction://hlinksldjump"/>
            <a:extLst>
              <a:ext uri="{FF2B5EF4-FFF2-40B4-BE49-F238E27FC236}">
                <a16:creationId xmlns:a16="http://schemas.microsoft.com/office/drawing/2014/main" id="{5140C469-E03A-9C02-5697-C5A91B91B129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矩形 12">
            <a:hlinkClick r:id="rId10" action="ppaction://hlinksldjump"/>
            <a:extLst>
              <a:ext uri="{FF2B5EF4-FFF2-40B4-BE49-F238E27FC236}">
                <a16:creationId xmlns:a16="http://schemas.microsoft.com/office/drawing/2014/main" id="{5B3DAE73-3949-5F83-FEE7-B902D20CC603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3320A1B5-387E-331A-2CFA-8B3B9927880C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5" name="矩形 14">
            <a:hlinkClick r:id="rId8" action="ppaction://hlinksldjump"/>
            <a:extLst>
              <a:ext uri="{FF2B5EF4-FFF2-40B4-BE49-F238E27FC236}">
                <a16:creationId xmlns:a16="http://schemas.microsoft.com/office/drawing/2014/main" id="{183CAA05-C0C5-C1F9-C931-B0349B4A0B9F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6" name="动作按钮: 转到主页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C06C1F7-7DF8-7916-1F4B-80FDAB22CEB5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动作按钮: 后退或前一项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691493C-6FA0-BB66-5E05-1F8A20236BBB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动作按钮: 前进或下一项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8F14EE-C43D-D5D3-5695-FDB02439BB5C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1523E9-4140-0A3A-2D0C-DA0468CF7A00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5573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8B09DCAB-1349-BF2B-3636-6AB7B3473485}"/>
              </a:ext>
            </a:extLst>
          </p:cNvPr>
          <p:cNvSpPr txBox="1"/>
          <p:nvPr/>
        </p:nvSpPr>
        <p:spPr>
          <a:xfrm>
            <a:off x="5185653" y="6290668"/>
            <a:ext cx="52543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Figure c railway layer reflection profile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4E28CE-F26C-ADDF-F03B-B91BDE8C1F18}"/>
              </a:ext>
            </a:extLst>
          </p:cNvPr>
          <p:cNvSpPr txBox="1"/>
          <p:nvPr/>
        </p:nvSpPr>
        <p:spPr>
          <a:xfrm>
            <a:off x="-1" y="6290668"/>
            <a:ext cx="5220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Figure a railway ballast profile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726681-30E4-0059-1AB2-D245ACE4C3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000"/>
            <a:ext cx="5220000" cy="594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AF02E7-D3E0-B9D4-FEE3-F95BF95BF3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360000"/>
            <a:ext cx="5220000" cy="5940000"/>
          </a:xfrm>
          <a:prstGeom prst="rect">
            <a:avLst/>
          </a:prstGeom>
        </p:spPr>
      </p:pic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EBE99559-7A43-957C-8126-6876350F922A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hlinkClick r:id="rId6" action="ppaction://hlinksldjump"/>
            <a:extLst>
              <a:ext uri="{FF2B5EF4-FFF2-40B4-BE49-F238E27FC236}">
                <a16:creationId xmlns:a16="http://schemas.microsoft.com/office/drawing/2014/main" id="{5AA5E0AE-AD4B-1DD3-E779-FAB35AA10206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hlinkClick r:id="rId7" action="ppaction://hlinksldjump"/>
            <a:extLst>
              <a:ext uri="{FF2B5EF4-FFF2-40B4-BE49-F238E27FC236}">
                <a16:creationId xmlns:a16="http://schemas.microsoft.com/office/drawing/2014/main" id="{F91AD340-BE8B-7B85-3E71-D1E51CBD7E82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4B3C24A8-1661-0100-CB03-44BED7B9618C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1" name="矩形 10">
            <a:hlinkClick r:id="rId5" action="ppaction://hlinksldjump"/>
            <a:extLst>
              <a:ext uri="{FF2B5EF4-FFF2-40B4-BE49-F238E27FC236}">
                <a16:creationId xmlns:a16="http://schemas.microsoft.com/office/drawing/2014/main" id="{C3497F35-69E4-4886-7A4A-5658BD350539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924C911-6FEB-DFA0-1162-CD81FC2FABAE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6FED041-D77F-1B86-B5C5-D2E7C8B12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6EF6C20-7D93-36DC-35BF-54FF857F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23BA27B-37EF-5AD2-688D-08B23C6C8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5F80A68-A108-CA4B-A64F-BC4411A4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17" name="动作按钮: 转到主页 1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26286B1-14F9-33A6-F0B3-21C35AA542AC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动作按钮: 后退或前一项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B922402-819B-D96A-FCE0-5A5F57C3A2C8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动作按钮: 前进或下一项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E24ED06-D034-CB6D-1102-7B0B95100CF3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CE0A-7C54-16B7-B1CD-DA367505A8D0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54A87FB-7149-5C12-6E40-8B4CD801C338}"/>
              </a:ext>
            </a:extLst>
          </p:cNvPr>
          <p:cNvSpPr txBox="1"/>
          <p:nvPr/>
        </p:nvSpPr>
        <p:spPr>
          <a:xfrm>
            <a:off x="5219999" y="3171184"/>
            <a:ext cx="52200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Figure b  railway sleeper profile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E383D5-BBD1-90E7-1CE1-3AEACE1C3E3D}"/>
              </a:ext>
            </a:extLst>
          </p:cNvPr>
          <p:cNvSpPr txBox="1"/>
          <p:nvPr/>
        </p:nvSpPr>
        <p:spPr>
          <a:xfrm>
            <a:off x="44450" y="3171184"/>
            <a:ext cx="51755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Figure 0 railway raw data profile</a:t>
            </a:r>
          </a:p>
        </p:txBody>
      </p:sp>
    </p:spTree>
    <p:extLst>
      <p:ext uri="{BB962C8B-B14F-4D97-AF65-F5344CB8AC3E}">
        <p14:creationId xmlns:p14="http://schemas.microsoft.com/office/powerpoint/2010/main" val="82936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FB358A-E4DE-6F33-1004-B77015F88A8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00"/>
            <a:ext cx="10402752" cy="5940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544481A-A572-8335-705C-EF7076FF9302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58A4DAF-2C8F-AB33-4325-DF1FE7D0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CDACC6A-EF10-1286-9F16-46BEA7BA9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C46A258-15BD-405D-8879-05B25F06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6AD42F3-7530-D0F9-40E1-A008F90FB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11" name="动作按钮: 转到主页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DAC4C88-194B-4411-A845-3097B039E531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动作按钮: 后退或前一项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5D0BFDF-64C9-7B59-99D7-FF905CEF0A47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动作按钮: 前进或下一项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686E7E-4425-3766-AE00-3120E5EE7635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hlinkClick r:id="rId7" action="ppaction://hlinksldjump"/>
            <a:extLst>
              <a:ext uri="{FF2B5EF4-FFF2-40B4-BE49-F238E27FC236}">
                <a16:creationId xmlns:a16="http://schemas.microsoft.com/office/drawing/2014/main" id="{A73636B0-1FFD-397C-0032-C9E834B6EE91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hlinkClick r:id="rId9" action="ppaction://hlinksldjump"/>
            <a:extLst>
              <a:ext uri="{FF2B5EF4-FFF2-40B4-BE49-F238E27FC236}">
                <a16:creationId xmlns:a16="http://schemas.microsoft.com/office/drawing/2014/main" id="{01239E7A-FE83-4073-328F-AAC777ECD1D2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hlinkClick r:id="rId10" action="ppaction://hlinksldjump"/>
            <a:extLst>
              <a:ext uri="{FF2B5EF4-FFF2-40B4-BE49-F238E27FC236}">
                <a16:creationId xmlns:a16="http://schemas.microsoft.com/office/drawing/2014/main" id="{3B8BBCEA-0BDB-9DD2-42BB-2B2630D20F86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7" name="Textfeld 14">
            <a:extLst>
              <a:ext uri="{FF2B5EF4-FFF2-40B4-BE49-F238E27FC236}">
                <a16:creationId xmlns:a16="http://schemas.microsoft.com/office/drawing/2014/main" id="{FC9DFBE9-A1BB-6140-866F-E153737FDC46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8" name="矩形 17">
            <a:hlinkClick r:id="rId8" action="ppaction://hlinksldjump"/>
            <a:extLst>
              <a:ext uri="{FF2B5EF4-FFF2-40B4-BE49-F238E27FC236}">
                <a16:creationId xmlns:a16="http://schemas.microsoft.com/office/drawing/2014/main" id="{809F9CFC-E01E-7EF9-82A2-B10D04646FDF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C1C1B-D0D1-2651-7E1F-75DCB033A342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E662330-D069-200F-C618-63C6E5272AD4}"/>
              </a:ext>
            </a:extLst>
          </p:cNvPr>
          <p:cNvSpPr txBox="1"/>
          <p:nvPr/>
        </p:nvSpPr>
        <p:spPr>
          <a:xfrm>
            <a:off x="540000" y="6318800"/>
            <a:ext cx="508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0" i="0" dirty="0" err="1">
                <a:solidFill>
                  <a:srgbClr val="000000"/>
                </a:solidFill>
                <a:effectLst/>
                <a:latin typeface="PingFang SC"/>
              </a:rPr>
              <a:t>GPR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PingFang SC"/>
              </a:rPr>
              <a:t> software  </a:t>
            </a:r>
            <a:r>
              <a:rPr lang="en-US" altLang="zh-CN" dirty="0">
                <a:solidFill>
                  <a:srgbClr val="000000"/>
                </a:solidFill>
                <a:latin typeface="PingFang SC"/>
              </a:rPr>
              <a:t>Kirchhoff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PingFang SC"/>
              </a:rPr>
              <a:t>migration data processing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3755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493B8-B09D-04B5-44A5-0BEAB36B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794F8-7129-BC5C-FB73-0385F53FE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Contact Us </a:t>
            </a:r>
            <a:r>
              <a:rPr lang="en-US" altLang="zh-CN" sz="2000" dirty="0"/>
              <a:t>for more information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50E5E40-3781-8B4E-9818-FAE7851B1D8A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EE8DD0-F560-B8F5-4215-5F237FF3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2A71062-AC30-97D9-56AB-418619C35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DC9083-3DC6-3AD4-0AA9-595D4E07C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F536E38-0BAD-4A3E-2C43-AA460FBC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9" name="矩形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BFD3EC5-CBED-566D-03D7-04F720A92119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  <p:sp>
        <p:nvSpPr>
          <p:cNvPr id="10" name="矩形 9">
            <a:hlinkClick r:id="rId6" action="ppaction://hlinksldjump"/>
            <a:extLst>
              <a:ext uri="{FF2B5EF4-FFF2-40B4-BE49-F238E27FC236}">
                <a16:creationId xmlns:a16="http://schemas.microsoft.com/office/drawing/2014/main" id="{148CAF90-B3E9-055B-6D07-1E08E798F5F7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hlinkClick r:id="rId8" action="ppaction://hlinksldjump"/>
            <a:extLst>
              <a:ext uri="{FF2B5EF4-FFF2-40B4-BE49-F238E27FC236}">
                <a16:creationId xmlns:a16="http://schemas.microsoft.com/office/drawing/2014/main" id="{D6CD44D0-5687-2FE6-2E27-8D900FE3C75F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hlinkClick r:id="rId9" action="ppaction://hlinksldjump"/>
            <a:extLst>
              <a:ext uri="{FF2B5EF4-FFF2-40B4-BE49-F238E27FC236}">
                <a16:creationId xmlns:a16="http://schemas.microsoft.com/office/drawing/2014/main" id="{13E53A3D-1D84-D44E-DDD6-ADF32CF0828C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3" name="Textfeld 14">
            <a:extLst>
              <a:ext uri="{FF2B5EF4-FFF2-40B4-BE49-F238E27FC236}">
                <a16:creationId xmlns:a16="http://schemas.microsoft.com/office/drawing/2014/main" id="{EC881A1D-582E-AE8F-FBFC-8932541DB25A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4" name="矩形 13">
            <a:hlinkClick r:id="rId7" action="ppaction://hlinksldjump"/>
            <a:extLst>
              <a:ext uri="{FF2B5EF4-FFF2-40B4-BE49-F238E27FC236}">
                <a16:creationId xmlns:a16="http://schemas.microsoft.com/office/drawing/2014/main" id="{E6E5BE89-83A9-A453-1EB3-434379FBB146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5" name="动作按钮: 转到主页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6A0E4F0-DC42-8302-CFE9-872BB0C46EDD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动作按钮: 后退或前一项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691AFC6-E6AF-D396-F486-F6ACBA4F29B6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动作按钮: 前进或下一项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E0F762-DBDA-FA7D-77E4-5DAC4D1D2196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545005F-DAE8-2B18-3242-DA92436ECD9C}"/>
              </a:ext>
            </a:extLst>
          </p:cNvPr>
          <p:cNvGrpSpPr/>
          <p:nvPr/>
        </p:nvGrpSpPr>
        <p:grpSpPr>
          <a:xfrm>
            <a:off x="1324565" y="2364445"/>
            <a:ext cx="8928751" cy="2701154"/>
            <a:chOff x="1324565" y="2364445"/>
            <a:chExt cx="8928751" cy="2701154"/>
          </a:xfrm>
        </p:grpSpPr>
        <p:pic>
          <p:nvPicPr>
            <p:cNvPr id="27" name="图片 26">
              <a:hlinkClick r:id="rId12"/>
              <a:extLst>
                <a:ext uri="{FF2B5EF4-FFF2-40B4-BE49-F238E27FC236}">
                  <a16:creationId xmlns:a16="http://schemas.microsoft.com/office/drawing/2014/main" id="{D285D888-57C0-F532-924C-0F6C739F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65" y="2731701"/>
              <a:ext cx="2569348" cy="1800000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2E1A364-19A1-3109-3F05-C5837C58583F}"/>
                </a:ext>
              </a:extLst>
            </p:cNvPr>
            <p:cNvGrpSpPr/>
            <p:nvPr/>
          </p:nvGrpSpPr>
          <p:grpSpPr>
            <a:xfrm>
              <a:off x="6333515" y="2364445"/>
              <a:ext cx="1800000" cy="2167256"/>
              <a:chOff x="5306090" y="2278787"/>
              <a:chExt cx="1800000" cy="2167256"/>
            </a:xfrm>
          </p:grpSpPr>
          <p:pic>
            <p:nvPicPr>
              <p:cNvPr id="31" name="图片 30">
                <a:hlinkClick r:id="rId14"/>
                <a:extLst>
                  <a:ext uri="{FF2B5EF4-FFF2-40B4-BE49-F238E27FC236}">
                    <a16:creationId xmlns:a16="http://schemas.microsoft.com/office/drawing/2014/main" id="{CB542CBE-A13A-287A-AC10-733641669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6090" y="2646043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FD7D5178-3D6F-886F-6728-66BB2BDF4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7490" y="2278787"/>
                <a:ext cx="457200" cy="452438"/>
              </a:xfrm>
              <a:prstGeom prst="rect">
                <a:avLst/>
              </a:prstGeom>
            </p:spPr>
          </p:pic>
        </p:grpSp>
        <p:pic>
          <p:nvPicPr>
            <p:cNvPr id="45" name="图片 44">
              <a:hlinkClick r:id="rId17"/>
              <a:extLst>
                <a:ext uri="{FF2B5EF4-FFF2-40B4-BE49-F238E27FC236}">
                  <a16:creationId xmlns:a16="http://schemas.microsoft.com/office/drawing/2014/main" id="{45DD7812-6553-D869-C7C2-77EDB7E5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714" y="2731701"/>
              <a:ext cx="1800000" cy="180000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527301CE-820E-3BCF-DD97-288DFA6830FA}"/>
                </a:ext>
              </a:extLst>
            </p:cNvPr>
            <p:cNvSpPr txBox="1"/>
            <p:nvPr/>
          </p:nvSpPr>
          <p:spPr>
            <a:xfrm>
              <a:off x="4260451" y="4419268"/>
              <a:ext cx="17065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hlinkClick r:id="rId17"/>
                </a:rPr>
                <a:t>egu25-1404</a:t>
              </a:r>
              <a:endParaRPr lang="en-US" altLang="zh-CN" sz="1800" dirty="0">
                <a:hlinkClick r:id="rId17"/>
              </a:endParaRPr>
            </a:p>
            <a:p>
              <a:pPr algn="ctr"/>
              <a:r>
                <a:rPr lang="en-US" altLang="zh-CN" sz="1800" dirty="0">
                  <a:hlinkClick r:id="rId17"/>
                </a:rPr>
                <a:t>My Abstract</a:t>
              </a:r>
              <a:endParaRPr lang="zh-CN" altLang="en-US" sz="1800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D071E6C-6D7F-373E-0FC1-FFCDAFF5E003}"/>
                </a:ext>
              </a:extLst>
            </p:cNvPr>
            <p:cNvGrpSpPr/>
            <p:nvPr/>
          </p:nvGrpSpPr>
          <p:grpSpPr>
            <a:xfrm>
              <a:off x="8453316" y="2364445"/>
              <a:ext cx="1800000" cy="2167256"/>
              <a:chOff x="8453316" y="2364445"/>
              <a:chExt cx="1800000" cy="2167256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F2323E2-82D9-C8F7-93E6-AFC505259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3316" y="2731701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592489B7-A4AF-C887-8BBC-5B54F7A30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4716" y="2364445"/>
                <a:ext cx="457200" cy="4524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171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9A7E-B787-801E-0994-9E3AC3B4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ADF674-5B5E-0248-197D-55FF7B5D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5506" cy="508022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5700" dirty="0">
                <a:solidFill>
                  <a:schemeClr val="tx1"/>
                </a:solidFill>
              </a:rPr>
              <a:t>Abstract</a:t>
            </a:r>
            <a:r>
              <a:rPr lang="zh-CN" altLang="en-US" sz="5700" dirty="0"/>
              <a:t> </a:t>
            </a:r>
            <a:r>
              <a:rPr lang="en-US" altLang="zh-CN" sz="5700" dirty="0"/>
              <a:t>Idea</a:t>
            </a:r>
          </a:p>
          <a:p>
            <a:pPr marL="457200" indent="-457200"/>
            <a:r>
              <a:rPr lang="en-US" altLang="zh-CN" sz="2900" dirty="0"/>
              <a:t>The safety of railway road base structures is very import. </a:t>
            </a:r>
          </a:p>
          <a:p>
            <a:pPr marL="457200" indent="-457200"/>
            <a:r>
              <a:rPr lang="en-US" altLang="zh-CN" sz="2900" dirty="0"/>
              <a:t>A conventional railway road base is composed of three layers: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Square cement sleepers positioned at the top,</a:t>
            </a:r>
          </a:p>
          <a:p>
            <a:pPr marL="457200" lvl="1" indent="0">
              <a:buNone/>
            </a:pPr>
            <a:r>
              <a:rPr lang="en-US" altLang="zh-CN" sz="2800" dirty="0"/>
              <a:t> </a:t>
            </a:r>
            <a:r>
              <a:rPr lang="en-US" altLang="zh-CN" dirty="0"/>
              <a:t>sleeper separation is 40 cm and its width is 20 cm with 3 layers rebars.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Ballast situated in the middle,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Undisturbed bedrock or soil at the base. </a:t>
            </a:r>
          </a:p>
          <a:p>
            <a:pPr marL="457200" lvl="1" indent="0">
              <a:buNone/>
            </a:pPr>
            <a:r>
              <a:rPr lang="en-US" altLang="zh-CN" dirty="0"/>
              <a:t>Railway road base may change based on their geographical context.</a:t>
            </a:r>
          </a:p>
          <a:p>
            <a:pPr marL="457200" lvl="1" indent="0">
              <a:buNone/>
            </a:pPr>
            <a:r>
              <a:rPr lang="en-US" altLang="zh-CN" dirty="0"/>
              <a:t>In excavated sections, particularly in limestone regions, the</a:t>
            </a:r>
            <a:r>
              <a:rPr lang="zh-CN" altLang="en-US" dirty="0"/>
              <a:t> </a:t>
            </a:r>
            <a:r>
              <a:rPr lang="en-US" altLang="zh-CN" dirty="0"/>
              <a:t>railway road base has changed annually. And the ballast stones fall into lower cavities, thereby the ballast layer become thinner. </a:t>
            </a:r>
            <a:r>
              <a:rPr lang="en-US" altLang="zh-CN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leads to safety hazards for the high speed train.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summer it is filled with mud and water and sinks downward</a:t>
            </a:r>
          </a:p>
          <a:p>
            <a:pPr marL="457200" marR="0" lvl="0" indent="-457200" algn="l" defTabSz="215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winter it is filled with ice and grows upward</a:t>
            </a:r>
          </a:p>
          <a:p>
            <a:pPr marL="457200" lvl="1" indent="0">
              <a:buNone/>
            </a:pPr>
            <a:r>
              <a:rPr lang="en-US" altLang="zh-CN" dirty="0"/>
              <a:t>The ballast structure need </a:t>
            </a:r>
            <a:r>
              <a:rPr lang="en-US" altLang="zh-CN" dirty="0" err="1"/>
              <a:t>GPR</a:t>
            </a:r>
            <a:r>
              <a:rPr lang="en-US" altLang="zh-CN" dirty="0"/>
              <a:t> NDT.</a:t>
            </a:r>
          </a:p>
        </p:txBody>
      </p:sp>
      <p:sp>
        <p:nvSpPr>
          <p:cNvPr id="5" name="动作按钮: 转到主页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2A37D60-3F19-E93A-390D-2CE09D473C09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动作按钮: 后退或前一项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5566A14-2222-A00F-9924-6842F16FD090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动作按钮: 前进或下一项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CA63FC0-6019-3A04-630A-44232EC5591D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hlinkClick r:id="rId2" action="ppaction://hlinksldjump"/>
            <a:extLst>
              <a:ext uri="{FF2B5EF4-FFF2-40B4-BE49-F238E27FC236}">
                <a16:creationId xmlns:a16="http://schemas.microsoft.com/office/drawing/2014/main" id="{8F304A1F-1386-B1DA-FC3D-D4348E592F34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hlinkClick r:id="rId4" action="ppaction://hlinksldjump"/>
            <a:extLst>
              <a:ext uri="{FF2B5EF4-FFF2-40B4-BE49-F238E27FC236}">
                <a16:creationId xmlns:a16="http://schemas.microsoft.com/office/drawing/2014/main" id="{07E0F664-3CD3-030A-5237-455371405589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hlinkClick r:id="rId5" action="ppaction://hlinksldjump"/>
            <a:extLst>
              <a:ext uri="{FF2B5EF4-FFF2-40B4-BE49-F238E27FC236}">
                <a16:creationId xmlns:a16="http://schemas.microsoft.com/office/drawing/2014/main" id="{580D9C9F-4695-219B-319A-D3A877F28AE5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1" name="Textfeld 14">
            <a:extLst>
              <a:ext uri="{FF2B5EF4-FFF2-40B4-BE49-F238E27FC236}">
                <a16:creationId xmlns:a16="http://schemas.microsoft.com/office/drawing/2014/main" id="{1B6A5444-17CC-1D0D-38A4-6645EA9857BA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2" name="矩形 11">
            <a:hlinkClick r:id="rId3" action="ppaction://hlinksldjump"/>
            <a:extLst>
              <a:ext uri="{FF2B5EF4-FFF2-40B4-BE49-F238E27FC236}">
                <a16:creationId xmlns:a16="http://schemas.microsoft.com/office/drawing/2014/main" id="{BF66B79C-37E0-7BDA-A715-AAE5F49DA1D5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45D0143-3B7C-9BD7-DB57-AC98D01AD5ED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8F2A914-6E50-BDA7-CCC6-DF8039F4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0B9D244-9310-8CB4-DD11-048209D51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F196204-7F38-8B98-D16D-17B7C9CFA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F80F17F-F1F6-EE37-A4D5-A717B694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5C34A59-9935-45D7-7A2F-7B3FA514F4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000" y="468000"/>
            <a:ext cx="264234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5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2D4C4-B2A4-95E1-6BE3-80780A5B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F70203-F3D4-A2CA-1DBA-B9F2E113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685506" cy="4995161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7300" dirty="0"/>
              <a:t>Survey Method</a:t>
            </a:r>
          </a:p>
          <a:p>
            <a:pPr marL="457200" indent="-457200">
              <a:lnSpc>
                <a:spcPct val="100000"/>
              </a:lnSpc>
            </a:pPr>
            <a:r>
              <a:rPr lang="en-US" altLang="zh-CN" sz="3800" dirty="0"/>
              <a:t>To assess the condition of the railway ballast structure, Ground Penetrating Radar (</a:t>
            </a:r>
            <a:r>
              <a:rPr lang="en-US" altLang="zh-CN" sz="3800" dirty="0" err="1"/>
              <a:t>GPR</a:t>
            </a:r>
            <a:r>
              <a:rPr lang="en-US" altLang="zh-CN" sz="3800" dirty="0"/>
              <a:t>) system with three sets of 1.0 GHz air coupled antennas was employed.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800" dirty="0"/>
              <a:t>Antenna was arranged on the left, center, right sides of the railway track.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800" dirty="0"/>
              <a:t>Antenna bottom was elevated 45 cm above the square cement sleepers</a:t>
            </a:r>
            <a:r>
              <a:rPr lang="zh-CN" altLang="en-US" sz="3800" dirty="0"/>
              <a:t>，</a:t>
            </a:r>
            <a:r>
              <a:rPr lang="en-US" altLang="zh-CN" sz="3800" dirty="0"/>
              <a:t>and 60 cm height above the railway ballast surface.</a:t>
            </a:r>
          </a:p>
          <a:p>
            <a:pPr marL="457200" marR="0" lvl="0" indent="-457200" algn="l" defTabSz="215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800" dirty="0" err="1"/>
              <a:t>GPR</a:t>
            </a:r>
            <a:r>
              <a:rPr lang="en-US" altLang="zh-CN" sz="3800" dirty="0"/>
              <a:t> survey was under distance model and with GPS position.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800" dirty="0" err="1"/>
              <a:t>GPR</a:t>
            </a:r>
            <a:r>
              <a:rPr lang="en-US" altLang="zh-CN" sz="3800" dirty="0"/>
              <a:t> survey speed was more than 70 km / hour; the train max  was 80 km/h.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800" dirty="0"/>
              <a:t>The </a:t>
            </a:r>
            <a:r>
              <a:rPr lang="en-US" altLang="zh-CN" sz="3800" dirty="0" err="1"/>
              <a:t>GPR</a:t>
            </a:r>
            <a:r>
              <a:rPr lang="en-US" altLang="zh-CN" sz="3800" dirty="0"/>
              <a:t> survey point was 40 cm/meter in </a:t>
            </a:r>
            <a:r>
              <a:rPr lang="en-US" altLang="zh-CN" sz="3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horizontal direction</a:t>
            </a:r>
            <a:r>
              <a:rPr lang="en-US" altLang="zh-CN" sz="3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800" dirty="0"/>
              <a:t>The </a:t>
            </a:r>
            <a:r>
              <a:rPr lang="en-US" altLang="zh-CN" sz="3800" dirty="0" err="1"/>
              <a:t>GPR</a:t>
            </a:r>
            <a:r>
              <a:rPr lang="en-US" altLang="zh-CN" sz="3800" dirty="0"/>
              <a:t> time window was 30 ns in vertical </a:t>
            </a:r>
            <a:r>
              <a:rPr lang="en-US" altLang="zh-CN" sz="38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direction</a:t>
            </a:r>
            <a:r>
              <a:rPr lang="en-US" altLang="zh-CN" sz="3800" dirty="0"/>
              <a:t>.</a:t>
            </a:r>
            <a:endParaRPr lang="zh-CN" altLang="en-US" dirty="0"/>
          </a:p>
        </p:txBody>
      </p:sp>
      <p:sp>
        <p:nvSpPr>
          <p:cNvPr id="4" name="动作按钮: 转到主页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BB575FB-D5AC-EFB7-EA76-C4CE1B43C6FC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动作按钮: 后退或前一项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68A0D07-AF48-F18E-846A-CE6CE1419380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动作按钮: 前进或下一项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49E398-63B1-B309-6A40-958E43396D03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hlinkClick r:id="rId2" action="ppaction://hlinksldjump"/>
            <a:extLst>
              <a:ext uri="{FF2B5EF4-FFF2-40B4-BE49-F238E27FC236}">
                <a16:creationId xmlns:a16="http://schemas.microsoft.com/office/drawing/2014/main" id="{44E77F0F-9CDE-7532-0F46-8655F2D7C723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1135842F-D8FB-F148-9CAE-B6883A2CD8F6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hlinkClick r:id="rId5" action="ppaction://hlinksldjump"/>
            <a:extLst>
              <a:ext uri="{FF2B5EF4-FFF2-40B4-BE49-F238E27FC236}">
                <a16:creationId xmlns:a16="http://schemas.microsoft.com/office/drawing/2014/main" id="{3566D626-AD16-A11B-DA1E-42F202954674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593D8DCE-63A6-30BB-2ED4-2A34CE1B23E0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1" name="矩形 10">
            <a:hlinkClick r:id="rId3" action="ppaction://hlinksldjump"/>
            <a:extLst>
              <a:ext uri="{FF2B5EF4-FFF2-40B4-BE49-F238E27FC236}">
                <a16:creationId xmlns:a16="http://schemas.microsoft.com/office/drawing/2014/main" id="{DAAA479C-D68D-7C56-9424-E95182116E09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13738A0-3839-F9F8-D221-938A65F9508C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CAEC6AE-C592-3CDB-44A4-B90C25EB1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DC7342D-3FFD-78E2-A2F7-3205AAF1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04B7A00-AE72-1EE2-F16D-9A4595CA8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5937CE8-2D78-C1D5-8838-B43F23D07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41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08ACF-516A-BA0A-0F8C-9E090923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A1902F-732D-AE45-2747-8DCB49D7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550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5700" dirty="0"/>
              <a:t>Data Processing and Result</a:t>
            </a:r>
          </a:p>
          <a:p>
            <a:pPr marL="0" indent="0">
              <a:buNone/>
            </a:pPr>
            <a:r>
              <a:rPr lang="en-US" altLang="zh-CN" sz="4600" dirty="0" err="1"/>
              <a:t>GPR</a:t>
            </a:r>
            <a:r>
              <a:rPr lang="en-US" altLang="zh-CN" sz="4600" dirty="0"/>
              <a:t> profile has contained the big ringing noise from </a:t>
            </a:r>
            <a:r>
              <a:rPr lang="en-US" altLang="zh-CN" sz="4600" dirty="0" err="1"/>
              <a:t>GPR</a:t>
            </a:r>
            <a:r>
              <a:rPr lang="en-US" altLang="zh-CN" sz="4600" dirty="0"/>
              <a:t> system and between antenna and track and the hyper curve from square sleeper and layer reflection signal. The layer reflection need to keep. </a:t>
            </a:r>
          </a:p>
          <a:p>
            <a:pPr marL="514350" indent="-514350">
              <a:buAutoNum type="arabicPeriod"/>
            </a:pPr>
            <a:r>
              <a:rPr lang="en-US" altLang="zh-CN" sz="3400" dirty="0" err="1"/>
              <a:t>GPR</a:t>
            </a:r>
            <a:r>
              <a:rPr lang="en-US" altLang="zh-CN" sz="3400" dirty="0"/>
              <a:t> raw files was saved as single channel file.</a:t>
            </a:r>
          </a:p>
          <a:p>
            <a:pPr marL="514350" indent="-514350">
              <a:buAutoNum type="arabicPeriod"/>
            </a:pPr>
            <a:r>
              <a:rPr lang="en-US" altLang="zh-CN" sz="3400" dirty="0"/>
              <a:t>Background remove operation to remove big ringing noise and to get normal profile Figure a.</a:t>
            </a:r>
          </a:p>
          <a:p>
            <a:pPr marL="514350" indent="-514350">
              <a:buAutoNum type="arabicPeriod"/>
            </a:pPr>
            <a:r>
              <a:rPr lang="en-US" altLang="zh-CN" sz="3400" dirty="0"/>
              <a:t>Extract small local hyper curve from concrete sleepers to get the local feature profile Figure b.</a:t>
            </a:r>
          </a:p>
          <a:p>
            <a:pPr marL="514350" indent="-514350">
              <a:buAutoNum type="arabicPeriod"/>
            </a:pPr>
            <a:r>
              <a:rPr lang="en-US" altLang="zh-CN" sz="3400" dirty="0"/>
              <a:t>Subtract the local hyper curve to get the clear layer reflection profile processed result Figure c.    </a:t>
            </a:r>
            <a:endParaRPr lang="zh-CN" altLang="en-US" sz="3400" dirty="0"/>
          </a:p>
          <a:p>
            <a:endParaRPr lang="zh-CN" altLang="en-US" sz="4000" dirty="0"/>
          </a:p>
        </p:txBody>
      </p:sp>
      <p:sp>
        <p:nvSpPr>
          <p:cNvPr id="4" name="动作按钮: 转到主页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45BA55C-9924-7BAE-D8F7-22390DD907FB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动作按钮: 后退或前一项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8813448-3D2D-E26A-B9FE-AD10E245BDCA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动作按钮: 前进或下一项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478C95-F0A7-9757-C3C5-CE1927792E15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hlinkClick r:id="rId2" action="ppaction://hlinksldjump"/>
            <a:extLst>
              <a:ext uri="{FF2B5EF4-FFF2-40B4-BE49-F238E27FC236}">
                <a16:creationId xmlns:a16="http://schemas.microsoft.com/office/drawing/2014/main" id="{7AC1B428-2FA0-5E9F-0595-FA366ED2D917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BF2EFC7E-5C4C-0751-539D-6824AD0B649D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hlinkClick r:id="rId5" action="ppaction://hlinksldjump"/>
            <a:extLst>
              <a:ext uri="{FF2B5EF4-FFF2-40B4-BE49-F238E27FC236}">
                <a16:creationId xmlns:a16="http://schemas.microsoft.com/office/drawing/2014/main" id="{45FAE319-809C-C578-A9D0-BF380CE6EBB8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0EC74B87-C8EB-3E00-F9BA-D3029EE1BFDB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1" name="矩形 10">
            <a:hlinkClick r:id="rId3" action="ppaction://hlinksldjump"/>
            <a:extLst>
              <a:ext uri="{FF2B5EF4-FFF2-40B4-BE49-F238E27FC236}">
                <a16:creationId xmlns:a16="http://schemas.microsoft.com/office/drawing/2014/main" id="{C7461707-2D01-06F4-6DA0-EA674FF623EC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364BACA-E076-8AC4-50AF-9CD2F3029D38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A9CB803-2CEE-5AB6-11EC-B2FD0E373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6E1A9B-72C8-7DB8-F2F8-612A197D3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E8FFFE9-BBA0-0146-EB1D-8D9F42BF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2AACE1-84B0-4734-57E5-2DFFC8F5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68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133B3-2980-01A5-1A90-11C94316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FF33E17-B6BF-48D1-BD1F-85B05BA48D18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EE4BFF7-7EB9-5096-5635-452306F3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989263E-710C-89C4-4AE9-47A4EF1C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A6BD50-A520-A732-191E-B0BEB47F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3F5981D-AB18-0B36-CAF3-6B597D86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18BB8C4-4F90-6211-2241-E03EC50A44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499" b="6386"/>
          <a:stretch/>
        </p:blipFill>
        <p:spPr>
          <a:xfrm>
            <a:off x="2341108" y="1840008"/>
            <a:ext cx="3456442" cy="18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F923BC1-8FCC-3BB6-718A-9CD14CA2956D}"/>
              </a:ext>
            </a:extLst>
          </p:cNvPr>
          <p:cNvSpPr txBox="1"/>
          <p:nvPr/>
        </p:nvSpPr>
        <p:spPr>
          <a:xfrm>
            <a:off x="2341108" y="3632332"/>
            <a:ext cx="345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a railway ballast profile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9520C90-7E15-1AFD-CCEC-B07DF0C629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499" b="6300"/>
          <a:stretch/>
        </p:blipFill>
        <p:spPr>
          <a:xfrm>
            <a:off x="6317924" y="1878430"/>
            <a:ext cx="3452640" cy="180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A5EF7CE-F2DE-BBC2-6C96-3E9774A01DC0}"/>
              </a:ext>
            </a:extLst>
          </p:cNvPr>
          <p:cNvSpPr txBox="1"/>
          <p:nvPr/>
        </p:nvSpPr>
        <p:spPr>
          <a:xfrm>
            <a:off x="6259122" y="3699806"/>
            <a:ext cx="351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b  railway sleeper profile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BBB4FC0-4077-EF71-C9C6-30CE2585CC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329" b="6557"/>
          <a:stretch/>
        </p:blipFill>
        <p:spPr>
          <a:xfrm>
            <a:off x="2341108" y="4193111"/>
            <a:ext cx="3456442" cy="180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EE16727-5C3D-BB58-F2E6-2919656631AD}"/>
              </a:ext>
            </a:extLst>
          </p:cNvPr>
          <p:cNvSpPr txBox="1"/>
          <p:nvPr/>
        </p:nvSpPr>
        <p:spPr>
          <a:xfrm>
            <a:off x="2341108" y="5941253"/>
            <a:ext cx="391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c railway layer reflection profile</a:t>
            </a:r>
            <a:endParaRPr lang="zh-CN" altLang="en-US" dirty="0"/>
          </a:p>
        </p:txBody>
      </p:sp>
      <p:sp>
        <p:nvSpPr>
          <p:cNvPr id="15" name="矩形 14">
            <a:hlinkClick r:id="rId9" action="ppaction://hlinksldjump"/>
            <a:extLst>
              <a:ext uri="{FF2B5EF4-FFF2-40B4-BE49-F238E27FC236}">
                <a16:creationId xmlns:a16="http://schemas.microsoft.com/office/drawing/2014/main" id="{3B5663AA-7DD5-CA45-F474-96165A08851C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hlinkClick r:id="rId11" action="ppaction://hlinksldjump"/>
            <a:extLst>
              <a:ext uri="{FF2B5EF4-FFF2-40B4-BE49-F238E27FC236}">
                <a16:creationId xmlns:a16="http://schemas.microsoft.com/office/drawing/2014/main" id="{9F25D299-A72A-CDA6-9E8B-5F46F3DE3C49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hlinkClick r:id="rId12" action="ppaction://hlinksldjump"/>
            <a:extLst>
              <a:ext uri="{FF2B5EF4-FFF2-40B4-BE49-F238E27FC236}">
                <a16:creationId xmlns:a16="http://schemas.microsoft.com/office/drawing/2014/main" id="{0383E7DD-26C5-BB55-BBA3-298C207C5763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8" name="Textfeld 14">
            <a:extLst>
              <a:ext uri="{FF2B5EF4-FFF2-40B4-BE49-F238E27FC236}">
                <a16:creationId xmlns:a16="http://schemas.microsoft.com/office/drawing/2014/main" id="{07842229-C44D-CB5C-47EB-D91656177F1D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9" name="矩形 18">
            <a:hlinkClick r:id="rId10" action="ppaction://hlinksldjump"/>
            <a:extLst>
              <a:ext uri="{FF2B5EF4-FFF2-40B4-BE49-F238E27FC236}">
                <a16:creationId xmlns:a16="http://schemas.microsoft.com/office/drawing/2014/main" id="{A52EF6D3-B26C-A027-D945-645D36710526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20" name="动作按钮: 转到主页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B2D0ADC-A7BB-8867-89FF-DF92BA253745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动作按钮: 后退或前一项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97E93D7-672D-551C-7741-0224B23D1A09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动作按钮: 前进或下一项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6E5E67C-7C64-5902-0116-5FB651A1F78B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3C23AD-C43F-1023-7213-951D4924E233}"/>
              </a:ext>
            </a:extLst>
          </p:cNvPr>
          <p:cNvSpPr txBox="1"/>
          <p:nvPr/>
        </p:nvSpPr>
        <p:spPr>
          <a:xfrm>
            <a:off x="6259122" y="4010983"/>
            <a:ext cx="4489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err="1">
                <a:hlinkClick r:id="rId15" action="ppaction://hlinksldjump"/>
              </a:rPr>
              <a:t>GPR</a:t>
            </a:r>
            <a:r>
              <a:rPr lang="en-US" altLang="zh-CN" dirty="0">
                <a:hlinkClick r:id="rId15" action="ppaction://hlinksldjump"/>
              </a:rPr>
              <a:t> Normal Data Processing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hlinkClick r:id="rId15" action="ppaction://hlinksldjump"/>
              </a:rPr>
              <a:t>Advance Migration function</a:t>
            </a:r>
          </a:p>
          <a:p>
            <a:r>
              <a:rPr lang="en-US" altLang="zh-CN" dirty="0">
                <a:hlinkClick r:id="rId15" action="ppaction://hlinksldjump"/>
              </a:rPr>
              <a:t>     Effective reflection energy loss</a:t>
            </a:r>
          </a:p>
          <a:p>
            <a:r>
              <a:rPr lang="en-US" altLang="zh-CN" dirty="0">
                <a:hlinkClick r:id="rId15" action="ppaction://hlinksldjump"/>
              </a:rPr>
              <a:t>     real phase change</a:t>
            </a:r>
          </a:p>
          <a:p>
            <a:r>
              <a:rPr lang="en-US" altLang="zh-CN" dirty="0">
                <a:hlinkClick r:id="rId15" action="ppaction://hlinksldjump"/>
              </a:rPr>
              <a:t>     producing additional noise 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AI model training with big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err="1">
                <a:hlinkClick r:id="rId16" action="ppaction://hlinksldjump"/>
              </a:rPr>
              <a:t>GPR</a:t>
            </a:r>
            <a:r>
              <a:rPr lang="en-US" altLang="zh-CN" dirty="0">
                <a:hlinkClick r:id="rId16" action="ppaction://hlinksldjump"/>
              </a:rPr>
              <a:t> unique Data Processing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accent1"/>
                </a:solidFill>
                <a:hlinkClick r:id="rId17" action="ppaction://hlinksldjump"/>
              </a:rPr>
              <a:t>Extract and Subtract hyper curve </a:t>
            </a:r>
          </a:p>
          <a:p>
            <a:r>
              <a:rPr lang="en-US" altLang="zh-CN" b="1" dirty="0">
                <a:solidFill>
                  <a:schemeClr val="accent1"/>
                </a:solidFill>
                <a:hlinkClick r:id="rId17" action="ppaction://hlinksldjump"/>
              </a:rPr>
              <a:t>     with local special feature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0AD4B0E-9E66-9C2A-986F-9567F5565B52}"/>
              </a:ext>
            </a:extLst>
          </p:cNvPr>
          <p:cNvSpPr txBox="1"/>
          <p:nvPr/>
        </p:nvSpPr>
        <p:spPr>
          <a:xfrm>
            <a:off x="838200" y="1936376"/>
            <a:ext cx="170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</a:rPr>
              <a:t>Feature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4" name="矩形 2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3E917BA-5251-A7D7-7E28-AFAD5F2B1D09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0750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E3F271-3412-B978-7925-BE4A8060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BB99C4-64BD-8D95-C12E-6394E43E0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5506" cy="4351338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5200" dirty="0">
                <a:solidFill>
                  <a:schemeClr val="tx1"/>
                </a:solidFill>
              </a:rPr>
              <a:t>Conclusion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600" dirty="0"/>
              <a:t>With </a:t>
            </a:r>
            <a:r>
              <a:rPr lang="en-US" altLang="zh-CN" sz="46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en-US" altLang="zh-CN" sz="4600" dirty="0"/>
              <a:t> data processing flow and method, </a:t>
            </a:r>
            <a:r>
              <a:rPr lang="en-US" altLang="zh-CN" sz="4600" dirty="0" err="1"/>
              <a:t>GPR</a:t>
            </a:r>
            <a:r>
              <a:rPr lang="en-US" altLang="zh-CN" sz="4600" dirty="0"/>
              <a:t> can image railway road base  structures clearly.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4600" dirty="0"/>
              <a:t>The data processing flow and method can be used to normal concrete slab structure scan and image.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4600" dirty="0"/>
              <a:t>The </a:t>
            </a:r>
            <a:r>
              <a:rPr lang="en-US" altLang="zh-CN" sz="4600" dirty="0" err="1"/>
              <a:t>GPR</a:t>
            </a:r>
            <a:r>
              <a:rPr lang="en-US" altLang="zh-CN" sz="4600" dirty="0"/>
              <a:t> survey result has provided the information of the railway road base for Maintenance and repair and reinforcement thereby enhancing railway safety.</a:t>
            </a:r>
          </a:p>
          <a:p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4" name="动作按钮: 转到主页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3B1BD93-3502-5AD0-254A-9C6E59CB9298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动作按钮: 后退或前一项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B3C7A1-130C-DF30-6599-45FE91A34C1B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动作按钮: 前进或下一项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126291-A574-EF1F-5F00-BE34939C4DAF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hlinkClick r:id="rId2" action="ppaction://hlinksldjump"/>
            <a:extLst>
              <a:ext uri="{FF2B5EF4-FFF2-40B4-BE49-F238E27FC236}">
                <a16:creationId xmlns:a16="http://schemas.microsoft.com/office/drawing/2014/main" id="{B4BB8BA5-456C-0408-9535-64F01B29A3B7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1049D2C0-86CE-C5BB-2025-5CDCAB7D257B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hlinkClick r:id="rId5" action="ppaction://hlinksldjump"/>
            <a:extLst>
              <a:ext uri="{FF2B5EF4-FFF2-40B4-BE49-F238E27FC236}">
                <a16:creationId xmlns:a16="http://schemas.microsoft.com/office/drawing/2014/main" id="{F3EEA98B-DB2F-5C05-6BC3-B049D219BD4D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5C93463E-8BA0-133A-2304-5C8B0AC02215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1" name="矩形 10">
            <a:hlinkClick r:id="rId3" action="ppaction://hlinksldjump"/>
            <a:extLst>
              <a:ext uri="{FF2B5EF4-FFF2-40B4-BE49-F238E27FC236}">
                <a16:creationId xmlns:a16="http://schemas.microsoft.com/office/drawing/2014/main" id="{0D5C38AF-C7AA-C0F9-D074-38BAF76C7A7A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C593354-AF7C-D067-46F9-F348B35893F7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6E5E69-426F-5C3D-0179-61D3CC5BB79B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B438A16-B689-5D1A-C86B-9B8889340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6DAC3AE-85B2-1AA6-5181-07655943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67DA953-FBD0-28AE-F836-872456F4D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7AE47F7-F410-90EF-ACA7-81632A8B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53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E21112-05B4-8DB4-96E4-230B6426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EA7D48-0F0F-E567-B5BD-780E129C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5506" cy="4351338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Future Work</a:t>
            </a:r>
          </a:p>
          <a:p>
            <a:pPr>
              <a:lnSpc>
                <a:spcPct val="110000"/>
              </a:lnSpc>
            </a:pPr>
            <a:r>
              <a:rPr lang="en-US" altLang="zh-CN" sz="3200" dirty="0"/>
              <a:t>To survey more deeper railway ballast structure for geology information with </a:t>
            </a:r>
            <a:r>
              <a:rPr lang="en-US" altLang="zh-CN" sz="3200" dirty="0" err="1"/>
              <a:t>GPR</a:t>
            </a:r>
            <a:r>
              <a:rPr lang="en-US" altLang="zh-CN" sz="3200" dirty="0"/>
              <a:t> middle frequency antenna (</a:t>
            </a:r>
            <a:r>
              <a:rPr lang="en-US" altLang="zh-CN" sz="3200" dirty="0" err="1"/>
              <a:t>100MHz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150MHz</a:t>
            </a:r>
            <a:r>
              <a:rPr lang="en-US" altLang="zh-CN" sz="3200" dirty="0"/>
              <a:t>, </a:t>
            </a:r>
            <a:r>
              <a:rPr lang="en-US" altLang="zh-CN" sz="3200" dirty="0" err="1"/>
              <a:t>300MHz</a:t>
            </a:r>
            <a:r>
              <a:rPr lang="en-US" altLang="zh-CN" sz="3200" dirty="0"/>
              <a:t>).</a:t>
            </a:r>
          </a:p>
          <a:p>
            <a:pPr>
              <a:lnSpc>
                <a:spcPct val="110000"/>
              </a:lnSpc>
            </a:pP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r>
              <a:rPr lang="zh-CN" altLang="en-US" sz="3200" dirty="0"/>
              <a:t> </a:t>
            </a:r>
            <a:r>
              <a:rPr lang="en-US" altLang="zh-CN" sz="3200" dirty="0" err="1"/>
              <a:t>GPR</a:t>
            </a:r>
            <a:r>
              <a:rPr lang="en-US" altLang="zh-CN" sz="3200" dirty="0"/>
              <a:t> velocity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the normal</a:t>
            </a:r>
            <a:r>
              <a:rPr lang="zh-CN" altLang="en-US" sz="3200" dirty="0"/>
              <a:t> </a:t>
            </a:r>
            <a:r>
              <a:rPr lang="en-US" altLang="zh-CN" sz="3200" dirty="0"/>
              <a:t>railway ballast.</a:t>
            </a:r>
          </a:p>
          <a:p>
            <a:pPr>
              <a:lnSpc>
                <a:spcPct val="110000"/>
              </a:lnSpc>
            </a:pPr>
            <a:r>
              <a:rPr lang="en-US" altLang="zh-CN" sz="3200" dirty="0"/>
              <a:t>To image water content of the normal railway ballast.</a:t>
            </a:r>
            <a:endParaRPr lang="zh-CN" altLang="en-US" sz="3200" dirty="0"/>
          </a:p>
        </p:txBody>
      </p:sp>
      <p:sp>
        <p:nvSpPr>
          <p:cNvPr id="4" name="矩形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58250C-D34F-0961-8ABB-B3451DF64CEC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69BBFFD-4FDE-1A3D-7734-C9CFB939E6F5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CDEB0EC-7C92-7131-C67C-E38DC6B8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AFF0B4-1C80-DFDF-06FE-792997E3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A881EBA-2B57-1A1E-318F-57746191D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DE4E7A4-AEA8-D83F-781D-B43B7D2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11" name="矩形 10">
            <a:hlinkClick r:id="rId6" action="ppaction://hlinksldjump"/>
            <a:extLst>
              <a:ext uri="{FF2B5EF4-FFF2-40B4-BE49-F238E27FC236}">
                <a16:creationId xmlns:a16="http://schemas.microsoft.com/office/drawing/2014/main" id="{7928670D-DC04-83FF-E345-A4EE1D53B930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hlinkClick r:id="rId8" action="ppaction://hlinksldjump"/>
            <a:extLst>
              <a:ext uri="{FF2B5EF4-FFF2-40B4-BE49-F238E27FC236}">
                <a16:creationId xmlns:a16="http://schemas.microsoft.com/office/drawing/2014/main" id="{AD425962-1E9F-AF08-7867-BC37773F94A7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矩形 12">
            <a:hlinkClick r:id="rId9" action="ppaction://hlinksldjump"/>
            <a:extLst>
              <a:ext uri="{FF2B5EF4-FFF2-40B4-BE49-F238E27FC236}">
                <a16:creationId xmlns:a16="http://schemas.microsoft.com/office/drawing/2014/main" id="{DF4C8321-999B-3E43-EBD3-B9A5AD3611D1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B3B2879D-B0CA-8B27-092B-6C0177B01C5E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5" name="矩形 14">
            <a:hlinkClick r:id="rId7" action="ppaction://hlinksldjump"/>
            <a:extLst>
              <a:ext uri="{FF2B5EF4-FFF2-40B4-BE49-F238E27FC236}">
                <a16:creationId xmlns:a16="http://schemas.microsoft.com/office/drawing/2014/main" id="{A7336419-76C4-D942-9F66-C7A9F3E9EC17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6" name="动作按钮: 转到主页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656EB2E-2976-12C2-23B8-63EBB8605309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动作按钮: 后退或前一项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216D4BF-4F6A-8489-432F-2981B384249D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动作按钮: 前进或下一项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E8897D-B152-3431-FD60-65074343D474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9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115A0-7DED-E254-06C1-0345E58F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B988650-D659-790F-4B66-3CE52C81D75F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1A2607A-5C44-38C5-1D28-2B499C891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9A78E8E-EB3B-815F-106C-5F23A88AE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6772A8F-00EC-0CAE-322E-F3BD2D60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CFA8FA6-16D3-E748-FBAA-B0201C9E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9" name="矩形 8">
            <a:hlinkClick r:id="rId6" action="ppaction://hlinksldjump"/>
            <a:extLst>
              <a:ext uri="{FF2B5EF4-FFF2-40B4-BE49-F238E27FC236}">
                <a16:creationId xmlns:a16="http://schemas.microsoft.com/office/drawing/2014/main" id="{0A6E0A78-4B9D-2349-228E-BBB70BCA7DA0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hlinkClick r:id="rId8" action="ppaction://hlinksldjump"/>
            <a:extLst>
              <a:ext uri="{FF2B5EF4-FFF2-40B4-BE49-F238E27FC236}">
                <a16:creationId xmlns:a16="http://schemas.microsoft.com/office/drawing/2014/main" id="{75FF4E0E-4C21-4850-0F0D-BB92867A3E54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hlinkClick r:id="rId9" action="ppaction://hlinksldjump"/>
            <a:extLst>
              <a:ext uri="{FF2B5EF4-FFF2-40B4-BE49-F238E27FC236}">
                <a16:creationId xmlns:a16="http://schemas.microsoft.com/office/drawing/2014/main" id="{E02231A6-7B26-883D-71D5-D0BCC83962D0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2" name="Textfeld 14">
            <a:extLst>
              <a:ext uri="{FF2B5EF4-FFF2-40B4-BE49-F238E27FC236}">
                <a16:creationId xmlns:a16="http://schemas.microsoft.com/office/drawing/2014/main" id="{3CE415D5-0122-5368-3BD2-D03DD353B74A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3" name="矩形 12">
            <a:hlinkClick r:id="rId7" action="ppaction://hlinksldjump"/>
            <a:extLst>
              <a:ext uri="{FF2B5EF4-FFF2-40B4-BE49-F238E27FC236}">
                <a16:creationId xmlns:a16="http://schemas.microsoft.com/office/drawing/2014/main" id="{FF6506F8-8756-EF36-7177-0419918C40B6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4" name="动作按钮: 转到主页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070FBAB-6E3B-5212-758B-181B2585EA15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动作按钮: 后退或前一项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F86B1F3-1C30-603C-D1E7-F88B6D32D6AD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动作按钮: 前进或下一项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6892AF4-6B63-21F8-ADE8-537556F67F66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5C9D307-1EE5-F272-C868-128A5464BF2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5499" b="6386"/>
          <a:stretch/>
        </p:blipFill>
        <p:spPr>
          <a:xfrm>
            <a:off x="1948268" y="1800000"/>
            <a:ext cx="8295464" cy="432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F2311F7-FFDC-DECC-FBA5-D04D7AABE7F7}"/>
              </a:ext>
            </a:extLst>
          </p:cNvPr>
          <p:cNvSpPr txBox="1"/>
          <p:nvPr/>
        </p:nvSpPr>
        <p:spPr>
          <a:xfrm>
            <a:off x="1943999" y="6120000"/>
            <a:ext cx="802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a railway ballast profile</a:t>
            </a:r>
          </a:p>
          <a:p>
            <a:r>
              <a:rPr lang="en-US" altLang="zh-CN" dirty="0"/>
              <a:t>after background remove from raw file</a:t>
            </a:r>
            <a:endParaRPr lang="zh-CN" altLang="en-US" dirty="0"/>
          </a:p>
        </p:txBody>
      </p:sp>
      <p:sp>
        <p:nvSpPr>
          <p:cNvPr id="3" name="矩形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E3214A5-C379-CCF5-9637-0DCAEDF18C59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632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A9273-AAFB-162F-1376-E66FBD08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The method to get clear image </a:t>
            </a:r>
            <a:br>
              <a:rPr lang="en-US" altLang="zh-CN" sz="4400" dirty="0"/>
            </a:br>
            <a:r>
              <a:rPr lang="en-US" altLang="zh-CN" sz="4400" dirty="0"/>
              <a:t>for the railway ballast structure </a:t>
            </a:r>
            <a:br>
              <a:rPr lang="en-US" altLang="zh-CN" sz="3200" dirty="0"/>
            </a:br>
            <a:r>
              <a:rPr lang="en-US" altLang="zh-CN" sz="2400" dirty="0"/>
              <a:t>with the Ground Penetrating Radar Horn Antenna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CADB90-8901-87AF-EEFB-AD938DDA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99" b="6300"/>
          <a:stretch/>
        </p:blipFill>
        <p:spPr>
          <a:xfrm>
            <a:off x="1944000" y="1800000"/>
            <a:ext cx="8286336" cy="4320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5BA431E-FB81-82AF-8466-1FBEAD532418}"/>
              </a:ext>
            </a:extLst>
          </p:cNvPr>
          <p:cNvGrpSpPr/>
          <p:nvPr/>
        </p:nvGrpSpPr>
        <p:grpSpPr>
          <a:xfrm>
            <a:off x="0" y="0"/>
            <a:ext cx="2900038" cy="360000"/>
            <a:chOff x="0" y="0"/>
            <a:chExt cx="2900038" cy="36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44D6C95-61E3-CC6A-00C6-51D2CFE0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41" y="0"/>
              <a:ext cx="1319297" cy="36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91722E9-B96A-1429-E676-C19D9CD8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75" y="0"/>
              <a:ext cx="550757" cy="36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FE264AE-CC6F-CBD7-BBF4-A8DBAF8A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3" y="0"/>
              <a:ext cx="257143" cy="360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B76034F-0F12-3030-68D9-A5C7B862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7" t="31070" r="16443" b="30398"/>
            <a:stretch/>
          </p:blipFill>
          <p:spPr>
            <a:xfrm>
              <a:off x="0" y="0"/>
              <a:ext cx="629714" cy="360000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EBD440F-4303-7E19-5911-F3C65E38E6C6}"/>
              </a:ext>
            </a:extLst>
          </p:cNvPr>
          <p:cNvSpPr txBox="1"/>
          <p:nvPr/>
        </p:nvSpPr>
        <p:spPr>
          <a:xfrm>
            <a:off x="1944000" y="6120000"/>
            <a:ext cx="690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b  railway sleeper profile</a:t>
            </a:r>
          </a:p>
          <a:p>
            <a:r>
              <a:rPr lang="en-US" altLang="zh-CN" dirty="0"/>
              <a:t>Extract local hyper curve </a:t>
            </a:r>
            <a:endParaRPr lang="zh-CN" altLang="en-US" dirty="0"/>
          </a:p>
        </p:txBody>
      </p:sp>
      <p:sp>
        <p:nvSpPr>
          <p:cNvPr id="11" name="矩形 10">
            <a:hlinkClick r:id="rId7" action="ppaction://hlinksldjump"/>
            <a:extLst>
              <a:ext uri="{FF2B5EF4-FFF2-40B4-BE49-F238E27FC236}">
                <a16:creationId xmlns:a16="http://schemas.microsoft.com/office/drawing/2014/main" id="{7A749638-12BE-4673-EB33-2A7DED79F91F}"/>
              </a:ext>
            </a:extLst>
          </p:cNvPr>
          <p:cNvSpPr/>
          <p:nvPr/>
        </p:nvSpPr>
        <p:spPr>
          <a:xfrm>
            <a:off x="10523706" y="467808"/>
            <a:ext cx="1668294" cy="90467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 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hlinkClick r:id="rId9" action="ppaction://hlinksldjump"/>
            <a:extLst>
              <a:ext uri="{FF2B5EF4-FFF2-40B4-BE49-F238E27FC236}">
                <a16:creationId xmlns:a16="http://schemas.microsoft.com/office/drawing/2014/main" id="{51C99B09-BDDE-0B9A-69A6-19D2785DE740}"/>
              </a:ext>
            </a:extLst>
          </p:cNvPr>
          <p:cNvSpPr/>
          <p:nvPr/>
        </p:nvSpPr>
        <p:spPr>
          <a:xfrm>
            <a:off x="10523706" y="1459773"/>
            <a:ext cx="1668294" cy="904672"/>
          </a:xfrm>
          <a:prstGeom prst="rect">
            <a:avLst/>
          </a:prstGeom>
          <a:solidFill>
            <a:srgbClr val="C363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Method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矩形 12">
            <a:hlinkClick r:id="rId10" action="ppaction://hlinksldjump"/>
            <a:extLst>
              <a:ext uri="{FF2B5EF4-FFF2-40B4-BE49-F238E27FC236}">
                <a16:creationId xmlns:a16="http://schemas.microsoft.com/office/drawing/2014/main" id="{C938C5E4-C6F3-341C-C699-A9577FF9FCF4}"/>
              </a:ext>
            </a:extLst>
          </p:cNvPr>
          <p:cNvSpPr/>
          <p:nvPr/>
        </p:nvSpPr>
        <p:spPr>
          <a:xfrm>
            <a:off x="10523706" y="3443704"/>
            <a:ext cx="1668294" cy="904672"/>
          </a:xfrm>
          <a:prstGeom prst="rect">
            <a:avLst/>
          </a:prstGeom>
          <a:solidFill>
            <a:srgbClr val="C63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EEA8127D-0307-9CE4-5A43-BB6E3BF0B74B}"/>
              </a:ext>
            </a:extLst>
          </p:cNvPr>
          <p:cNvSpPr txBox="1"/>
          <p:nvPr/>
        </p:nvSpPr>
        <p:spPr>
          <a:xfrm>
            <a:off x="10523706" y="4258282"/>
            <a:ext cx="1816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Click buttons </a:t>
            </a:r>
          </a:p>
          <a:p>
            <a:r>
              <a:rPr lang="de-AT" sz="1400" dirty="0"/>
              <a:t>      for navigation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Enlarge pictures </a:t>
            </a:r>
          </a:p>
          <a:p>
            <a:r>
              <a:rPr lang="de-AT" sz="1400" dirty="0"/>
              <a:t>      by clicking on it</a:t>
            </a:r>
          </a:p>
        </p:txBody>
      </p:sp>
      <p:sp>
        <p:nvSpPr>
          <p:cNvPr id="15" name="矩形 14">
            <a:hlinkClick r:id="rId8" action="ppaction://hlinksldjump"/>
            <a:extLst>
              <a:ext uri="{FF2B5EF4-FFF2-40B4-BE49-F238E27FC236}">
                <a16:creationId xmlns:a16="http://schemas.microsoft.com/office/drawing/2014/main" id="{9BD0060C-5BF3-D346-0F52-64DACD18F2EA}"/>
              </a:ext>
            </a:extLst>
          </p:cNvPr>
          <p:cNvSpPr/>
          <p:nvPr/>
        </p:nvSpPr>
        <p:spPr>
          <a:xfrm>
            <a:off x="10523706" y="2435789"/>
            <a:ext cx="1668294" cy="904672"/>
          </a:xfrm>
          <a:prstGeom prst="rect">
            <a:avLst/>
          </a:prstGeom>
          <a:solidFill>
            <a:srgbClr val="BF8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</a:p>
          <a:p>
            <a:pPr algn="ctr"/>
            <a:r>
              <a:rPr lang="en-US" altLang="zh-CN" u="sng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16" name="动作按钮: 转到主页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7BBE0B7-2CC5-611C-55DE-6BBC25817409}"/>
              </a:ext>
            </a:extLst>
          </p:cNvPr>
          <p:cNvSpPr/>
          <p:nvPr/>
        </p:nvSpPr>
        <p:spPr>
          <a:xfrm>
            <a:off x="5826000" y="6318000"/>
            <a:ext cx="540000" cy="540000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动作按钮: 后退或前一项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D0A07AC-9CB6-AE1A-3F42-228AA7071903}"/>
              </a:ext>
            </a:extLst>
          </p:cNvPr>
          <p:cNvSpPr/>
          <p:nvPr/>
        </p:nvSpPr>
        <p:spPr>
          <a:xfrm>
            <a:off x="0" y="6318000"/>
            <a:ext cx="540000" cy="540000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动作按钮: 前进或下一项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22B5A6-7DC0-21B1-1B09-2D43FF305F8D}"/>
              </a:ext>
            </a:extLst>
          </p:cNvPr>
          <p:cNvSpPr/>
          <p:nvPr/>
        </p:nvSpPr>
        <p:spPr>
          <a:xfrm>
            <a:off x="11652000" y="6318000"/>
            <a:ext cx="540000" cy="54000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842DF71-96C1-D366-9EC9-934077F84B32}"/>
              </a:ext>
            </a:extLst>
          </p:cNvPr>
          <p:cNvSpPr/>
          <p:nvPr/>
        </p:nvSpPr>
        <p:spPr>
          <a:xfrm>
            <a:off x="10523706" y="5451358"/>
            <a:ext cx="1668294" cy="904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HOME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188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1189</Words>
  <Application>Microsoft Office PowerPoint</Application>
  <PresentationFormat>宽屏</PresentationFormat>
  <Paragraphs>285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PingFang SC</vt:lpstr>
      <vt:lpstr>等线</vt:lpstr>
      <vt:lpstr>等线 Light</vt:lpstr>
      <vt:lpstr>Arial</vt:lpstr>
      <vt:lpstr>Open Sans</vt:lpstr>
      <vt:lpstr>Wingdings</vt:lpstr>
      <vt:lpstr>Office 主题​​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The method to get clear image  for the railway ballast structure  with the Ground Penetrating Radar Horn Antenna</vt:lpstr>
      <vt:lpstr>PowerPoint 演示文稿</vt:lpstr>
      <vt:lpstr>PowerPoint 演示文稿</vt:lpstr>
      <vt:lpstr>The method to get clear image  for the railway ballast structure  with the Ground Penetrating Radar Horn Antenna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xinsheng deng</dc:creator>
  <cp:lastModifiedBy>xinsheng deng</cp:lastModifiedBy>
  <cp:revision>89</cp:revision>
  <dcterms:created xsi:type="dcterms:W3CDTF">2025-04-26T05:53:13Z</dcterms:created>
  <dcterms:modified xsi:type="dcterms:W3CDTF">2025-05-01T12:37:02Z</dcterms:modified>
</cp:coreProperties>
</file>