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6" r:id="rId3"/>
    <p:sldId id="257" r:id="rId4"/>
    <p:sldId id="258" r:id="rId5"/>
    <p:sldId id="259" r:id="rId6"/>
    <p:sldId id="260" r:id="rId7"/>
    <p:sldId id="261" r:id="rId8"/>
    <p:sldId id="262" r:id="rId9"/>
    <p:sldId id="263" r:id="rId10"/>
    <p:sldId id="264" r:id="rId11"/>
    <p:sldId id="270"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5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34663-2E53-9241-02B5-F696126B2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2D7D11-7D82-B06B-98B7-560DB2628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34802B-1BE8-C12C-CDA8-ED29804C77B2}"/>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5" name="Footer Placeholder 4">
            <a:extLst>
              <a:ext uri="{FF2B5EF4-FFF2-40B4-BE49-F238E27FC236}">
                <a16:creationId xmlns:a16="http://schemas.microsoft.com/office/drawing/2014/main" id="{023200BD-F9C8-EC26-51AE-4C5AFBA91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67789-C826-E43A-A828-AFC1D84F638B}"/>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2032102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A4AC-E764-A8B9-676B-2AE98552A0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E38A1-A722-AF37-A471-DA252AE4B0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D2C45-3C69-6747-90E7-7D756BF9BE9D}"/>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5" name="Footer Placeholder 4">
            <a:extLst>
              <a:ext uri="{FF2B5EF4-FFF2-40B4-BE49-F238E27FC236}">
                <a16:creationId xmlns:a16="http://schemas.microsoft.com/office/drawing/2014/main" id="{701A5304-8A43-52BE-B2DA-EA3B206C4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F46B2-CC29-0B5E-B40D-5CCFD9793FAD}"/>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245516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96B520-964C-67AA-4C85-4A4DFC5547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1336AE-42B5-0047-69B6-598B758A39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A001D-D338-A51E-351C-AE45AD913C27}"/>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5" name="Footer Placeholder 4">
            <a:extLst>
              <a:ext uri="{FF2B5EF4-FFF2-40B4-BE49-F238E27FC236}">
                <a16:creationId xmlns:a16="http://schemas.microsoft.com/office/drawing/2014/main" id="{B33BB648-BC73-68F5-F201-011F4919E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D9556-EAE7-2DC6-EB5A-6D6C95472E0E}"/>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25307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DAA0-4AC2-C328-E7D3-BB0BBBED0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2198E5-2C39-7618-BD91-19EEF4F91A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AF384-FADB-3314-802C-3863E205104F}"/>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5" name="Footer Placeholder 4">
            <a:extLst>
              <a:ext uri="{FF2B5EF4-FFF2-40B4-BE49-F238E27FC236}">
                <a16:creationId xmlns:a16="http://schemas.microsoft.com/office/drawing/2014/main" id="{F07CE291-1585-C34C-533B-63E74335D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00D6E-B49B-71E6-4867-0BAF162312F4}"/>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4068252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7766-7C75-4798-81D8-B678A16548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71E413-70AA-8E20-D486-D12CAE5E26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A5524-148F-B1F7-9C63-38E874A3F776}"/>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5" name="Footer Placeholder 4">
            <a:extLst>
              <a:ext uri="{FF2B5EF4-FFF2-40B4-BE49-F238E27FC236}">
                <a16:creationId xmlns:a16="http://schemas.microsoft.com/office/drawing/2014/main" id="{CE026689-774E-55F1-1B36-3D9ABD57F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8A604-AE75-25DD-EEF0-D0A9D5711BE9}"/>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1253152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35A5E-CAE9-71ED-D5D2-BFE66AAFA9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4EF7D-4A82-2EC5-B98B-E2DDDD92A8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1AB4AB-07CD-7069-B590-6ECFC8799E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1A9817-2B60-C592-B066-F0F59E8B0BD0}"/>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6" name="Footer Placeholder 5">
            <a:extLst>
              <a:ext uri="{FF2B5EF4-FFF2-40B4-BE49-F238E27FC236}">
                <a16:creationId xmlns:a16="http://schemas.microsoft.com/office/drawing/2014/main" id="{6BFF7CA2-E28C-83E2-93AB-5790980408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2EFA2-2FA4-8192-99F3-099495C6EAF1}"/>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392669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69DA-A615-97DB-FF36-4CD1E835BE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BEC89A-CD9E-196F-4971-8D7BC216B8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99453F-0909-C051-A4CA-C872706F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7D5CB9-BD60-9A59-DCAA-6D9E8F6A09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710409-5B80-436A-B281-2FBD4F2610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FF7360-5835-7A10-C9FE-D8782DAA95C4}"/>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8" name="Footer Placeholder 7">
            <a:extLst>
              <a:ext uri="{FF2B5EF4-FFF2-40B4-BE49-F238E27FC236}">
                <a16:creationId xmlns:a16="http://schemas.microsoft.com/office/drawing/2014/main" id="{6EBA96AE-B157-5683-81EF-6BDDD44217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C2DAE3-6228-53A7-67E9-75DB7471C933}"/>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3110432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5115-05D0-6568-E082-CFDF6C8F29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A576E3-992D-B71F-D2DA-C7C26CB26BE4}"/>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4" name="Footer Placeholder 3">
            <a:extLst>
              <a:ext uri="{FF2B5EF4-FFF2-40B4-BE49-F238E27FC236}">
                <a16:creationId xmlns:a16="http://schemas.microsoft.com/office/drawing/2014/main" id="{7A24B2C4-E3EC-09F7-B772-C5845DFA6A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F84824-95D2-A7D1-2005-FE7DB8AA3EFE}"/>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32058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B8B5E3-B623-8945-2EC9-08BA99E5897F}"/>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3" name="Footer Placeholder 2">
            <a:extLst>
              <a:ext uri="{FF2B5EF4-FFF2-40B4-BE49-F238E27FC236}">
                <a16:creationId xmlns:a16="http://schemas.microsoft.com/office/drawing/2014/main" id="{A4842E78-14D1-1651-6CAD-90F949F22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41DA32-8C86-D24B-5258-7C869598FFD7}"/>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3486763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4181-E9C1-8C76-8CB4-06D3D5B27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67C58-5506-F200-02E1-77A651BC0B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674797-D03E-0D92-08F3-CE74A6895D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7CC4E1-FE0E-1054-C233-871EFFB2BE95}"/>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6" name="Footer Placeholder 5">
            <a:extLst>
              <a:ext uri="{FF2B5EF4-FFF2-40B4-BE49-F238E27FC236}">
                <a16:creationId xmlns:a16="http://schemas.microsoft.com/office/drawing/2014/main" id="{87EE2AD2-8569-91AD-13D8-7A893298C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E1E59-4702-1B84-92FA-EAF3496F877C}"/>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385672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6B0D4-B592-5341-2E12-B3AF34411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AECB62-8CFC-38FF-7154-F731E624E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50D6F0-94E5-D109-F2F3-64B4FFCA9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B36BF-770A-0DC1-9104-C52E65A2A478}"/>
              </a:ext>
            </a:extLst>
          </p:cNvPr>
          <p:cNvSpPr>
            <a:spLocks noGrp="1"/>
          </p:cNvSpPr>
          <p:nvPr>
            <p:ph type="dt" sz="half" idx="10"/>
          </p:nvPr>
        </p:nvSpPr>
        <p:spPr/>
        <p:txBody>
          <a:bodyPr/>
          <a:lstStyle/>
          <a:p>
            <a:fld id="{EA6A8680-DF7A-46A7-B882-234CB96CD83A}" type="datetimeFigureOut">
              <a:rPr lang="en-US" smtClean="0"/>
              <a:t>4/30/2025</a:t>
            </a:fld>
            <a:endParaRPr lang="en-US"/>
          </a:p>
        </p:txBody>
      </p:sp>
      <p:sp>
        <p:nvSpPr>
          <p:cNvPr id="6" name="Footer Placeholder 5">
            <a:extLst>
              <a:ext uri="{FF2B5EF4-FFF2-40B4-BE49-F238E27FC236}">
                <a16:creationId xmlns:a16="http://schemas.microsoft.com/office/drawing/2014/main" id="{8A20E00C-E390-AEBA-8601-6E0D53C1A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98DC1-0243-876F-1856-C78808A2BCE6}"/>
              </a:ext>
            </a:extLst>
          </p:cNvPr>
          <p:cNvSpPr>
            <a:spLocks noGrp="1"/>
          </p:cNvSpPr>
          <p:nvPr>
            <p:ph type="sldNum" sz="quarter" idx="12"/>
          </p:nvPr>
        </p:nvSpPr>
        <p:spPr/>
        <p:txBody>
          <a:bodyPr/>
          <a:lstStyle/>
          <a:p>
            <a:fld id="{EA83A9A0-3E9E-4633-9BE9-A0F902A862B6}" type="slidenum">
              <a:rPr lang="en-US" smtClean="0"/>
              <a:t>‹#›</a:t>
            </a:fld>
            <a:endParaRPr lang="en-US"/>
          </a:p>
        </p:txBody>
      </p:sp>
    </p:spTree>
    <p:extLst>
      <p:ext uri="{BB962C8B-B14F-4D97-AF65-F5344CB8AC3E}">
        <p14:creationId xmlns:p14="http://schemas.microsoft.com/office/powerpoint/2010/main" val="2488235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2E3566-EEC9-703B-474B-71A1D9665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F3DDA1-B730-21EF-7E0C-376B9B692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7B321-2B47-3B09-A69B-DAC46B2D3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6A8680-DF7A-46A7-B882-234CB96CD83A}" type="datetimeFigureOut">
              <a:rPr lang="en-US" smtClean="0"/>
              <a:t>4/30/2025</a:t>
            </a:fld>
            <a:endParaRPr lang="en-US"/>
          </a:p>
        </p:txBody>
      </p:sp>
      <p:sp>
        <p:nvSpPr>
          <p:cNvPr id="5" name="Footer Placeholder 4">
            <a:extLst>
              <a:ext uri="{FF2B5EF4-FFF2-40B4-BE49-F238E27FC236}">
                <a16:creationId xmlns:a16="http://schemas.microsoft.com/office/drawing/2014/main" id="{15BE356C-46D7-B51E-1F0D-E15A02342B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47AC9D-1577-8C86-56A6-AA0D37B27E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83A9A0-3E9E-4633-9BE9-A0F902A862B6}" type="slidenum">
              <a:rPr lang="en-US" smtClean="0"/>
              <a:t>‹#›</a:t>
            </a:fld>
            <a:endParaRPr lang="en-US"/>
          </a:p>
        </p:txBody>
      </p:sp>
    </p:spTree>
    <p:extLst>
      <p:ext uri="{BB962C8B-B14F-4D97-AF65-F5344CB8AC3E}">
        <p14:creationId xmlns:p14="http://schemas.microsoft.com/office/powerpoint/2010/main" val="710713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eha1867@chiba-u.j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14.png"/><Relationship Id="rId4" Type="http://schemas.openxmlformats.org/officeDocument/2006/relationships/image" Target="../media/image33.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C1A74-978E-3BD9-AEAF-2A27AC87E6F4}"/>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01F3172D-DF3B-4F97-8C4F-61B4ECB57FA5}"/>
              </a:ext>
            </a:extLst>
          </p:cNvPr>
          <p:cNvSpPr txBox="1"/>
          <p:nvPr/>
        </p:nvSpPr>
        <p:spPr>
          <a:xfrm>
            <a:off x="251382" y="1905506"/>
            <a:ext cx="11689236" cy="3046988"/>
          </a:xfrm>
          <a:prstGeom prst="rect">
            <a:avLst/>
          </a:prstGeom>
          <a:noFill/>
        </p:spPr>
        <p:txBody>
          <a:bodyPr wrap="square">
            <a:spAutoFit/>
          </a:bodyPr>
          <a:lstStyle/>
          <a:p>
            <a:pPr algn="ctr"/>
            <a:r>
              <a:rPr lang="en-US" sz="2800" b="1" dirty="0">
                <a:latin typeface="Times New Roman" panose="02020603050405020304" pitchFamily="18" charset="0"/>
                <a:cs typeface="Times New Roman" panose="02020603050405020304" pitchFamily="18" charset="0"/>
              </a:rPr>
              <a:t>Simulating Long-Term Trends and Seasonal Dynamics of Carbon Isotopes in Atmospheric CO</a:t>
            </a:r>
            <a:r>
              <a:rPr lang="en-US" sz="2800" b="1" baseline="-25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Using a 3D Transport Model</a:t>
            </a:r>
          </a:p>
          <a:p>
            <a:pPr algn="ctr"/>
            <a:endParaRPr lang="en-US" sz="2800" b="1"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Uddalak CHAKRABORTY*(</a:t>
            </a:r>
            <a:r>
              <a:rPr lang="en-US" sz="1800" dirty="0">
                <a:latin typeface="Times New Roman" panose="02020603050405020304" pitchFamily="18" charset="0"/>
                <a:cs typeface="Times New Roman" panose="02020603050405020304" pitchFamily="18" charset="0"/>
                <a:hlinkClick r:id="rId2"/>
              </a:rPr>
              <a:t>ceha1867@chiba-u.jp</a:t>
            </a:r>
            <a:r>
              <a:rPr lang="en-US" sz="1800" dirty="0">
                <a:latin typeface="Times New Roman" panose="02020603050405020304" pitchFamily="18" charset="0"/>
                <a:cs typeface="Times New Roman" panose="02020603050405020304" pitchFamily="18" charset="0"/>
              </a:rPr>
              <a:t>)</a:t>
            </a:r>
            <a:r>
              <a:rPr lang="en-US" sz="1800" baseline="30000" dirty="0">
                <a:latin typeface="Times New Roman" panose="02020603050405020304" pitchFamily="18" charset="0"/>
                <a:cs typeface="Times New Roman" panose="02020603050405020304" pitchFamily="18" charset="0"/>
              </a:rPr>
              <a:t> 1</a:t>
            </a:r>
            <a:r>
              <a:rPr lang="en-US" sz="1800" dirty="0">
                <a:latin typeface="Times New Roman" panose="02020603050405020304" pitchFamily="18" charset="0"/>
                <a:cs typeface="Times New Roman" panose="02020603050405020304" pitchFamily="18" charset="0"/>
              </a:rPr>
              <a:t>, </a:t>
            </a:r>
          </a:p>
          <a:p>
            <a:pPr algn="ctr"/>
            <a:r>
              <a:rPr lang="en-US" sz="1800" dirty="0">
                <a:latin typeface="Times New Roman" panose="02020603050405020304" pitchFamily="18" charset="0"/>
                <a:cs typeface="Times New Roman" panose="02020603050405020304" pitchFamily="18" charset="0"/>
              </a:rPr>
              <a:t>Naoko SAITOH</a:t>
            </a:r>
            <a:r>
              <a:rPr lang="en-US" sz="1800" baseline="30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Prabir PATRA</a:t>
            </a:r>
            <a:r>
              <a:rPr lang="en-US" sz="1800" baseline="30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Naveen CHANDRA</a:t>
            </a:r>
            <a:r>
              <a:rPr lang="en-US" sz="1800" baseline="30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Dmitry BELIKOV</a:t>
            </a:r>
            <a:r>
              <a:rPr lang="en-US" sz="1800" baseline="30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and Marko Scholze</a:t>
            </a:r>
            <a:r>
              <a:rPr lang="en-US" sz="1800" baseline="30000" dirty="0">
                <a:latin typeface="Times New Roman" panose="02020603050405020304" pitchFamily="18" charset="0"/>
                <a:cs typeface="Times New Roman" panose="02020603050405020304" pitchFamily="18" charset="0"/>
              </a:rPr>
              <a:t>3</a:t>
            </a:r>
          </a:p>
          <a:p>
            <a:pPr algn="ctr"/>
            <a:endParaRPr lang="en-US" sz="1800" dirty="0">
              <a:latin typeface="Times New Roman" panose="02020603050405020304" pitchFamily="18" charset="0"/>
              <a:cs typeface="Times New Roman" panose="02020603050405020304" pitchFamily="18" charset="0"/>
            </a:endParaRPr>
          </a:p>
          <a:p>
            <a:pPr algn="ctr"/>
            <a:r>
              <a:rPr lang="en-US" sz="1800" i="1" baseline="30000" dirty="0">
                <a:latin typeface="Times New Roman" panose="02020603050405020304" pitchFamily="18" charset="0"/>
                <a:cs typeface="Times New Roman" panose="02020603050405020304" pitchFamily="18" charset="0"/>
              </a:rPr>
              <a:t> 1</a:t>
            </a:r>
            <a:r>
              <a:rPr lang="en-US" sz="1800" i="1" dirty="0">
                <a:latin typeface="Times New Roman" panose="02020603050405020304" pitchFamily="18" charset="0"/>
                <a:cs typeface="Times New Roman" panose="02020603050405020304" pitchFamily="18" charset="0"/>
              </a:rPr>
              <a:t>Center for Environmental Remote Sensing, Chiba University, Chiba, Japan</a:t>
            </a:r>
          </a:p>
          <a:p>
            <a:pPr algn="ctr"/>
            <a:r>
              <a:rPr lang="en-US" sz="1800" i="1" dirty="0">
                <a:latin typeface="Times New Roman" panose="02020603050405020304" pitchFamily="18" charset="0"/>
                <a:cs typeface="Times New Roman" panose="02020603050405020304" pitchFamily="18" charset="0"/>
              </a:rPr>
              <a:t> </a:t>
            </a:r>
            <a:r>
              <a:rPr lang="en-US" sz="1800" i="1" baseline="30000" dirty="0">
                <a:latin typeface="Times New Roman" panose="02020603050405020304" pitchFamily="18" charset="0"/>
                <a:cs typeface="Times New Roman" panose="02020603050405020304" pitchFamily="18" charset="0"/>
              </a:rPr>
              <a:t>2</a:t>
            </a:r>
            <a:r>
              <a:rPr lang="en-US" sz="1800" i="1" dirty="0">
                <a:latin typeface="Times New Roman" panose="02020603050405020304" pitchFamily="18" charset="0"/>
                <a:cs typeface="Times New Roman" panose="02020603050405020304" pitchFamily="18" charset="0"/>
              </a:rPr>
              <a:t>Japan Agency for Marine-Earth Science and Technology (JAMSTEC), Yokohama, Japan</a:t>
            </a:r>
          </a:p>
          <a:p>
            <a:pPr algn="ctr"/>
            <a:r>
              <a:rPr lang="en-US" sz="1800" i="1" baseline="30000" dirty="0">
                <a:latin typeface="Times New Roman" panose="02020603050405020304" pitchFamily="18" charset="0"/>
                <a:cs typeface="Times New Roman" panose="02020603050405020304" pitchFamily="18" charset="0"/>
              </a:rPr>
              <a:t>3</a:t>
            </a:r>
            <a:r>
              <a:rPr lang="en-US" sz="1800" i="1" dirty="0">
                <a:latin typeface="Times New Roman" panose="02020603050405020304" pitchFamily="18" charset="0"/>
                <a:cs typeface="Times New Roman" panose="02020603050405020304" pitchFamily="18" charset="0"/>
              </a:rPr>
              <a:t>Dept of Physical Geography and Ecosystem Science, Lund University, Lund, Sweden</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5145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7AF9B-33C9-2CF8-261E-14CBDCC3778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AE6A93C-17CD-DB82-EE5D-AF7909EF22FF}"/>
              </a:ext>
            </a:extLst>
          </p:cNvPr>
          <p:cNvSpPr/>
          <p:nvPr/>
        </p:nvSpPr>
        <p:spPr>
          <a:xfrm>
            <a:off x="0" y="0"/>
            <a:ext cx="12192000" cy="53499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dirty="0">
                <a:solidFill>
                  <a:schemeClr val="tx1"/>
                </a:solidFill>
                <a:latin typeface="Times New Roman" panose="02020603050405020304" pitchFamily="18" charset="0"/>
                <a:cs typeface="Times New Roman" panose="02020603050405020304" pitchFamily="18" charset="0"/>
              </a:rPr>
              <a:t> Acknowledgements</a:t>
            </a:r>
            <a:endParaRPr lang="en-US" sz="3200" b="1" dirty="0">
              <a:solidFill>
                <a:schemeClr val="tx1"/>
              </a:solidFill>
            </a:endParaRPr>
          </a:p>
        </p:txBody>
      </p:sp>
      <p:sp>
        <p:nvSpPr>
          <p:cNvPr id="3" name="TextBox 2">
            <a:extLst>
              <a:ext uri="{FF2B5EF4-FFF2-40B4-BE49-F238E27FC236}">
                <a16:creationId xmlns:a16="http://schemas.microsoft.com/office/drawing/2014/main" id="{FC66F652-B1FB-04AA-D9D0-C53DE12F27BF}"/>
              </a:ext>
            </a:extLst>
          </p:cNvPr>
          <p:cNvSpPr txBox="1"/>
          <p:nvPr/>
        </p:nvSpPr>
        <p:spPr>
          <a:xfrm>
            <a:off x="253746" y="1212792"/>
            <a:ext cx="11459718" cy="2677656"/>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This research is supported by the Environment Research and Technology Development Fund (JPMEERF24S12205) of the Environmental Restoration and Conservation Agency provided by Ministry of the Environment of Japan. We thank Akihiko Ito for VISIT model fluxes, Charlie Koven and Heather Graven for LENS model fluxes, NIWA, ICOS and Keeling research group at SIO/UCSD for atmospheric measurements.</a:t>
            </a:r>
          </a:p>
        </p:txBody>
      </p:sp>
    </p:spTree>
    <p:extLst>
      <p:ext uri="{BB962C8B-B14F-4D97-AF65-F5344CB8AC3E}">
        <p14:creationId xmlns:p14="http://schemas.microsoft.com/office/powerpoint/2010/main" val="3870245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14C70-D586-C0E0-62A2-7E6725CCF93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7B36998-845F-2787-7406-BE5189B4E957}"/>
              </a:ext>
            </a:extLst>
          </p:cNvPr>
          <p:cNvSpPr txBox="1"/>
          <p:nvPr/>
        </p:nvSpPr>
        <p:spPr>
          <a:xfrm>
            <a:off x="4088506" y="16228"/>
            <a:ext cx="4543430" cy="523220"/>
          </a:xfrm>
          <a:prstGeom prst="rect">
            <a:avLst/>
          </a:prstGeom>
          <a:noFill/>
        </p:spPr>
        <p:txBody>
          <a:bodyPr wrap="square">
            <a:spAutoFit/>
          </a:bodyPr>
          <a:lstStyle/>
          <a:p>
            <a:r>
              <a:rPr lang="en-US" sz="2800" b="1" dirty="0">
                <a:solidFill>
                  <a:schemeClr val="tx2">
                    <a:lumMod val="75000"/>
                    <a:lumOff val="25000"/>
                  </a:schemeClr>
                </a:solidFill>
                <a:latin typeface="Times New Roman" panose="02020603050405020304" pitchFamily="18" charset="0"/>
                <a:cs typeface="Times New Roman" panose="02020603050405020304" pitchFamily="18" charset="0"/>
              </a:rPr>
              <a:t>Results (CO</a:t>
            </a:r>
            <a:r>
              <a:rPr lang="en-US" sz="2800" b="1" baseline="-25000" dirty="0">
                <a:solidFill>
                  <a:schemeClr val="tx2">
                    <a:lumMod val="75000"/>
                    <a:lumOff val="25000"/>
                  </a:schemeClr>
                </a:solidFill>
                <a:latin typeface="Times New Roman" panose="02020603050405020304" pitchFamily="18" charset="0"/>
                <a:cs typeface="Times New Roman" panose="02020603050405020304" pitchFamily="18" charset="0"/>
              </a:rPr>
              <a:t>2</a:t>
            </a:r>
            <a:r>
              <a:rPr lang="en-US" sz="2800" b="1" dirty="0">
                <a:solidFill>
                  <a:schemeClr val="tx2">
                    <a:lumMod val="75000"/>
                    <a:lumOff val="25000"/>
                  </a:schemeClr>
                </a:solidFill>
                <a:latin typeface="Times New Roman" panose="02020603050405020304" pitchFamily="18" charset="0"/>
                <a:cs typeface="Times New Roman" panose="02020603050405020304" pitchFamily="18" charset="0"/>
              </a:rPr>
              <a:t>) (Validation)</a:t>
            </a:r>
            <a:endParaRPr lang="en-US" sz="2800" dirty="0"/>
          </a:p>
        </p:txBody>
      </p:sp>
      <p:pic>
        <p:nvPicPr>
          <p:cNvPr id="3" name="Picture 2" descr="A map of the world&#10;&#10;AI-generated content may be incorrect.">
            <a:extLst>
              <a:ext uri="{FF2B5EF4-FFF2-40B4-BE49-F238E27FC236}">
                <a16:creationId xmlns:a16="http://schemas.microsoft.com/office/drawing/2014/main" id="{0587BE16-A370-73F8-C404-435259CCF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696" y="506089"/>
            <a:ext cx="3519301" cy="1453280"/>
          </a:xfrm>
          <a:prstGeom prst="rect">
            <a:avLst/>
          </a:prstGeom>
        </p:spPr>
      </p:pic>
      <p:pic>
        <p:nvPicPr>
          <p:cNvPr id="8" name="Picture 7" descr="A graph of a graph showing the number of the same model&#10;&#10;AI-generated content may be incorrect.">
            <a:extLst>
              <a:ext uri="{FF2B5EF4-FFF2-40B4-BE49-F238E27FC236}">
                <a16:creationId xmlns:a16="http://schemas.microsoft.com/office/drawing/2014/main" id="{9E6FE59B-2D64-AF61-7B2F-01A0BA146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28" y="3720407"/>
            <a:ext cx="3729236" cy="1756849"/>
          </a:xfrm>
          <a:prstGeom prst="rect">
            <a:avLst/>
          </a:prstGeom>
        </p:spPr>
      </p:pic>
      <p:pic>
        <p:nvPicPr>
          <p:cNvPr id="10" name="Picture 9" descr="A graph of a graph showing the amount of co2 in different colors&#10;&#10;AI-generated content may be incorrect.">
            <a:extLst>
              <a:ext uri="{FF2B5EF4-FFF2-40B4-BE49-F238E27FC236}">
                <a16:creationId xmlns:a16="http://schemas.microsoft.com/office/drawing/2014/main" id="{65501B1F-087B-F44F-6059-9ED93A0A9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7772" y="16228"/>
            <a:ext cx="3162308" cy="1845581"/>
          </a:xfrm>
          <a:prstGeom prst="rect">
            <a:avLst/>
          </a:prstGeom>
        </p:spPr>
      </p:pic>
      <p:pic>
        <p:nvPicPr>
          <p:cNvPr id="12" name="Picture 11" descr="A graph of a graph showing the number of co2&#10;&#10;AI-generated content may be incorrect.">
            <a:extLst>
              <a:ext uri="{FF2B5EF4-FFF2-40B4-BE49-F238E27FC236}">
                <a16:creationId xmlns:a16="http://schemas.microsoft.com/office/drawing/2014/main" id="{8A89C78A-179C-3EC1-661E-489585B409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729" y="1963558"/>
            <a:ext cx="3729235" cy="1756849"/>
          </a:xfrm>
          <a:prstGeom prst="rect">
            <a:avLst/>
          </a:prstGeom>
        </p:spPr>
      </p:pic>
      <p:pic>
        <p:nvPicPr>
          <p:cNvPr id="14" name="Picture 13" descr="A graph showing the amount of co2 in the year&#10;&#10;AI-generated content may be incorrect.">
            <a:extLst>
              <a:ext uri="{FF2B5EF4-FFF2-40B4-BE49-F238E27FC236}">
                <a16:creationId xmlns:a16="http://schemas.microsoft.com/office/drawing/2014/main" id="{21D05DA4-B590-A4B5-06A0-7D31F9FC1D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988" y="1959369"/>
            <a:ext cx="3326900" cy="1862823"/>
          </a:xfrm>
          <a:prstGeom prst="rect">
            <a:avLst/>
          </a:prstGeom>
        </p:spPr>
      </p:pic>
      <p:pic>
        <p:nvPicPr>
          <p:cNvPr id="18" name="Picture 17" descr="A graph showing the amount of co2 in the year&#10;&#10;AI-generated content may be incorrect.">
            <a:extLst>
              <a:ext uri="{FF2B5EF4-FFF2-40B4-BE49-F238E27FC236}">
                <a16:creationId xmlns:a16="http://schemas.microsoft.com/office/drawing/2014/main" id="{D4426C5B-DE80-A3D7-A361-892B735062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404" y="217880"/>
            <a:ext cx="3528068" cy="1643929"/>
          </a:xfrm>
          <a:prstGeom prst="rect">
            <a:avLst/>
          </a:prstGeom>
        </p:spPr>
      </p:pic>
      <p:pic>
        <p:nvPicPr>
          <p:cNvPr id="21" name="Picture 20" descr="A graph showing the number of co2 concentration&#10;&#10;AI-generated content may be incorrect.">
            <a:extLst>
              <a:ext uri="{FF2B5EF4-FFF2-40B4-BE49-F238E27FC236}">
                <a16:creationId xmlns:a16="http://schemas.microsoft.com/office/drawing/2014/main" id="{F0F6DEE1-2C9B-ED00-889F-5D67516E14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987" y="4214897"/>
            <a:ext cx="3326901" cy="1862823"/>
          </a:xfrm>
          <a:prstGeom prst="rect">
            <a:avLst/>
          </a:prstGeom>
        </p:spPr>
      </p:pic>
      <p:pic>
        <p:nvPicPr>
          <p:cNvPr id="23" name="Picture 22" descr="A graph of a graph showing the growth of the co2&#10;&#10;AI-generated content may be incorrect.">
            <a:extLst>
              <a:ext uri="{FF2B5EF4-FFF2-40B4-BE49-F238E27FC236}">
                <a16:creationId xmlns:a16="http://schemas.microsoft.com/office/drawing/2014/main" id="{2E580C51-FD20-4EB1-4218-D5E0263E57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4633" y="5101151"/>
            <a:ext cx="3417743" cy="1756849"/>
          </a:xfrm>
          <a:prstGeom prst="rect">
            <a:avLst/>
          </a:prstGeom>
        </p:spPr>
      </p:pic>
      <p:pic>
        <p:nvPicPr>
          <p:cNvPr id="26" name="Picture 25" descr="A graph of a graph showing the amount of co2 in the year&#10;&#10;AI-generated content may be incorrect.">
            <a:extLst>
              <a:ext uri="{FF2B5EF4-FFF2-40B4-BE49-F238E27FC236}">
                <a16:creationId xmlns:a16="http://schemas.microsoft.com/office/drawing/2014/main" id="{1826EE31-EEAB-7DEE-2B04-DF33AF582B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5476" y="1861809"/>
            <a:ext cx="3326900" cy="1724948"/>
          </a:xfrm>
          <a:prstGeom prst="rect">
            <a:avLst/>
          </a:prstGeom>
        </p:spPr>
      </p:pic>
      <p:pic>
        <p:nvPicPr>
          <p:cNvPr id="29" name="Picture 28" descr="A graph of a graph showing the amount of co2 in the year&#10;&#10;AI-generated content may be incorrect.">
            <a:extLst>
              <a:ext uri="{FF2B5EF4-FFF2-40B4-BE49-F238E27FC236}">
                <a16:creationId xmlns:a16="http://schemas.microsoft.com/office/drawing/2014/main" id="{A362BF55-F655-F48A-7C86-0EA5F0101E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65099" y="3586757"/>
            <a:ext cx="3326901" cy="1491818"/>
          </a:xfrm>
          <a:prstGeom prst="rect">
            <a:avLst/>
          </a:prstGeom>
        </p:spPr>
      </p:pic>
      <p:pic>
        <p:nvPicPr>
          <p:cNvPr id="31" name="Picture 30" descr="A graph of a graph showing the amount of co2 in the year&#10;&#10;AI-generated content may be incorrect.">
            <a:extLst>
              <a:ext uri="{FF2B5EF4-FFF2-40B4-BE49-F238E27FC236}">
                <a16:creationId xmlns:a16="http://schemas.microsoft.com/office/drawing/2014/main" id="{1B4AA017-06E2-AD55-F3DB-5E98EBA81E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8506" y="5394886"/>
            <a:ext cx="3733458" cy="1463114"/>
          </a:xfrm>
          <a:prstGeom prst="rect">
            <a:avLst/>
          </a:prstGeom>
        </p:spPr>
      </p:pic>
    </p:spTree>
    <p:extLst>
      <p:ext uri="{BB962C8B-B14F-4D97-AF65-F5344CB8AC3E}">
        <p14:creationId xmlns:p14="http://schemas.microsoft.com/office/powerpoint/2010/main" val="1981442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1FB79-4515-77CB-F681-9CD84E99475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782724-C634-7054-AA35-95A05C208CD1}"/>
              </a:ext>
            </a:extLst>
          </p:cNvPr>
          <p:cNvSpPr txBox="1"/>
          <p:nvPr/>
        </p:nvSpPr>
        <p:spPr>
          <a:xfrm>
            <a:off x="4088506" y="16228"/>
            <a:ext cx="4543430" cy="523220"/>
          </a:xfrm>
          <a:prstGeom prst="rect">
            <a:avLst/>
          </a:prstGeom>
          <a:noFill/>
        </p:spPr>
        <p:txBody>
          <a:bodyPr wrap="square">
            <a:spAutoFit/>
          </a:bodyPr>
          <a:lstStyle/>
          <a:p>
            <a:r>
              <a:rPr lang="en-US" sz="2800" b="1" dirty="0">
                <a:solidFill>
                  <a:schemeClr val="tx2">
                    <a:lumMod val="75000"/>
                    <a:lumOff val="25000"/>
                  </a:schemeClr>
                </a:solidFill>
                <a:latin typeface="Times New Roman" panose="02020603050405020304" pitchFamily="18" charset="0"/>
                <a:cs typeface="Times New Roman" panose="02020603050405020304" pitchFamily="18" charset="0"/>
              </a:rPr>
              <a:t>Results (</a:t>
            </a:r>
            <a:r>
              <a:rPr lang="en-US" sz="2800" b="1" baseline="30000" dirty="0">
                <a:solidFill>
                  <a:schemeClr val="tx2">
                    <a:lumMod val="75000"/>
                    <a:lumOff val="25000"/>
                  </a:schemeClr>
                </a:solidFill>
                <a:latin typeface="Times New Roman" panose="02020603050405020304" pitchFamily="18" charset="0"/>
                <a:cs typeface="Times New Roman" panose="02020603050405020304" pitchFamily="18" charset="0"/>
              </a:rPr>
              <a:t>13</a:t>
            </a:r>
            <a:r>
              <a:rPr lang="en-US" sz="2800" b="1" dirty="0">
                <a:solidFill>
                  <a:schemeClr val="tx2">
                    <a:lumMod val="75000"/>
                    <a:lumOff val="25000"/>
                  </a:schemeClr>
                </a:solidFill>
                <a:latin typeface="Times New Roman" panose="02020603050405020304" pitchFamily="18" charset="0"/>
                <a:cs typeface="Times New Roman" panose="02020603050405020304" pitchFamily="18" charset="0"/>
              </a:rPr>
              <a:t>C ) (Validation)</a:t>
            </a:r>
            <a:endParaRPr lang="en-US" sz="2800" dirty="0"/>
          </a:p>
        </p:txBody>
      </p:sp>
      <p:pic>
        <p:nvPicPr>
          <p:cNvPr id="3" name="Picture 2" descr="A map of the world&#10;&#10;AI-generated content may be incorrect.">
            <a:extLst>
              <a:ext uri="{FF2B5EF4-FFF2-40B4-BE49-F238E27FC236}">
                <a16:creationId xmlns:a16="http://schemas.microsoft.com/office/drawing/2014/main" id="{87F03401-FD3E-3ACC-32FD-D36D8E52A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696" y="506089"/>
            <a:ext cx="3519301" cy="1453280"/>
          </a:xfrm>
          <a:prstGeom prst="rect">
            <a:avLst/>
          </a:prstGeom>
        </p:spPr>
      </p:pic>
      <p:pic>
        <p:nvPicPr>
          <p:cNvPr id="7" name="Picture 6" descr="A graph of a graph showing the value of a number of data&#10;&#10;AI-generated content may be incorrect.">
            <a:extLst>
              <a:ext uri="{FF2B5EF4-FFF2-40B4-BE49-F238E27FC236}">
                <a16:creationId xmlns:a16="http://schemas.microsoft.com/office/drawing/2014/main" id="{178FE911-ADF3-ED4D-792C-177B598D0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6" y="2166338"/>
            <a:ext cx="3866770" cy="1915907"/>
          </a:xfrm>
          <a:prstGeom prst="rect">
            <a:avLst/>
          </a:prstGeom>
        </p:spPr>
      </p:pic>
      <p:pic>
        <p:nvPicPr>
          <p:cNvPr id="15" name="Picture 14" descr="A graph showing the number of the same size&#10;&#10;AI-generated content may be incorrect.">
            <a:extLst>
              <a:ext uri="{FF2B5EF4-FFF2-40B4-BE49-F238E27FC236}">
                <a16:creationId xmlns:a16="http://schemas.microsoft.com/office/drawing/2014/main" id="{20D2BDB5-0CD3-BEA7-3513-CCF1C7E94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76" y="111250"/>
            <a:ext cx="3953751" cy="1691640"/>
          </a:xfrm>
          <a:prstGeom prst="rect">
            <a:avLst/>
          </a:prstGeom>
        </p:spPr>
      </p:pic>
      <p:pic>
        <p:nvPicPr>
          <p:cNvPr id="17" name="Picture 16" descr="A graph of a graph showing the number of the same graph&#10;&#10;AI-generated content may be incorrect.">
            <a:extLst>
              <a:ext uri="{FF2B5EF4-FFF2-40B4-BE49-F238E27FC236}">
                <a16:creationId xmlns:a16="http://schemas.microsoft.com/office/drawing/2014/main" id="{D1D1ED86-9574-4752-A86F-A774A3574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76" y="4610286"/>
            <a:ext cx="3866770" cy="1915908"/>
          </a:xfrm>
          <a:prstGeom prst="rect">
            <a:avLst/>
          </a:prstGeom>
        </p:spPr>
      </p:pic>
      <p:pic>
        <p:nvPicPr>
          <p:cNvPr id="19" name="Picture 18" descr="A graph of a graph showing the number of the same graph&#10;&#10;AI-generated content may be incorrect.">
            <a:extLst>
              <a:ext uri="{FF2B5EF4-FFF2-40B4-BE49-F238E27FC236}">
                <a16:creationId xmlns:a16="http://schemas.microsoft.com/office/drawing/2014/main" id="{25AC6CA5-EF32-0035-AC7E-FD9328F48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888" y="1959369"/>
            <a:ext cx="3300919" cy="1469631"/>
          </a:xfrm>
          <a:prstGeom prst="rect">
            <a:avLst/>
          </a:prstGeom>
        </p:spPr>
      </p:pic>
      <p:pic>
        <p:nvPicPr>
          <p:cNvPr id="24" name="Picture 23" descr="A graph of a graph showing the number of people in the same direction&#10;&#10;AI-generated content may be incorrect.">
            <a:extLst>
              <a:ext uri="{FF2B5EF4-FFF2-40B4-BE49-F238E27FC236}">
                <a16:creationId xmlns:a16="http://schemas.microsoft.com/office/drawing/2014/main" id="{966CC076-C3C6-EBB8-11B1-FC0099038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6889" y="3532776"/>
            <a:ext cx="3380787" cy="1469632"/>
          </a:xfrm>
          <a:prstGeom prst="rect">
            <a:avLst/>
          </a:prstGeom>
        </p:spPr>
      </p:pic>
      <p:pic>
        <p:nvPicPr>
          <p:cNvPr id="27" name="Picture 26" descr="A graph showing the growth of the number of the company's data&#10;&#10;AI-generated content may be incorrect.">
            <a:extLst>
              <a:ext uri="{FF2B5EF4-FFF2-40B4-BE49-F238E27FC236}">
                <a16:creationId xmlns:a16="http://schemas.microsoft.com/office/drawing/2014/main" id="{000A6C2E-BA73-9B21-3017-79408E15F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4100" y="5106184"/>
            <a:ext cx="3286363" cy="1605512"/>
          </a:xfrm>
          <a:prstGeom prst="rect">
            <a:avLst/>
          </a:prstGeom>
        </p:spPr>
      </p:pic>
      <p:pic>
        <p:nvPicPr>
          <p:cNvPr id="32" name="Picture 31" descr="A graph of a number of people&#10;&#10;AI-generated content may be incorrect.">
            <a:extLst>
              <a:ext uri="{FF2B5EF4-FFF2-40B4-BE49-F238E27FC236}">
                <a16:creationId xmlns:a16="http://schemas.microsoft.com/office/drawing/2014/main" id="{54D463EB-1651-1949-6578-ACA966DC9A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4939" y="111251"/>
            <a:ext cx="3519300" cy="1519425"/>
          </a:xfrm>
          <a:prstGeom prst="rect">
            <a:avLst/>
          </a:prstGeom>
        </p:spPr>
      </p:pic>
      <p:pic>
        <p:nvPicPr>
          <p:cNvPr id="35" name="Picture 34" descr="A graph of a graph showing the number of people in the same direction&#10;&#10;AI-generated content may be incorrect.">
            <a:extLst>
              <a:ext uri="{FF2B5EF4-FFF2-40B4-BE49-F238E27FC236}">
                <a16:creationId xmlns:a16="http://schemas.microsoft.com/office/drawing/2014/main" id="{3EA517F0-98E0-FAAC-29AA-5497D8E900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5738" y="5106184"/>
            <a:ext cx="3519300" cy="1605512"/>
          </a:xfrm>
          <a:prstGeom prst="rect">
            <a:avLst/>
          </a:prstGeom>
        </p:spPr>
      </p:pic>
      <p:pic>
        <p:nvPicPr>
          <p:cNvPr id="37" name="Picture 36" descr="A graph of a graph showing the number of the company's company's company's company's company's company's company's company's company's company'&#10;&#10;AI-generated content may be incorrect.">
            <a:extLst>
              <a:ext uri="{FF2B5EF4-FFF2-40B4-BE49-F238E27FC236}">
                <a16:creationId xmlns:a16="http://schemas.microsoft.com/office/drawing/2014/main" id="{79BB320E-C384-B7F7-BDA8-F7D485CF26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6417" y="3464835"/>
            <a:ext cx="3438501" cy="1605513"/>
          </a:xfrm>
          <a:prstGeom prst="rect">
            <a:avLst/>
          </a:prstGeom>
        </p:spPr>
      </p:pic>
      <p:pic>
        <p:nvPicPr>
          <p:cNvPr id="39" name="Picture 38" descr="A graph of a graph showing the number of the number of people in the same direction&#10;&#10;AI-generated content may be incorrect.">
            <a:extLst>
              <a:ext uri="{FF2B5EF4-FFF2-40B4-BE49-F238E27FC236}">
                <a16:creationId xmlns:a16="http://schemas.microsoft.com/office/drawing/2014/main" id="{26660866-89E1-CF3A-5A46-D2B5CE53CE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6417" y="1751816"/>
            <a:ext cx="3438501" cy="1605513"/>
          </a:xfrm>
          <a:prstGeom prst="rect">
            <a:avLst/>
          </a:prstGeom>
        </p:spPr>
      </p:pic>
    </p:spTree>
    <p:extLst>
      <p:ext uri="{BB962C8B-B14F-4D97-AF65-F5344CB8AC3E}">
        <p14:creationId xmlns:p14="http://schemas.microsoft.com/office/powerpoint/2010/main" val="1665815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55C633-3164-032E-2B55-FAAEF4C99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7020" y="719865"/>
            <a:ext cx="3546908" cy="1976945"/>
          </a:xfrm>
          <a:prstGeom prst="rect">
            <a:avLst/>
          </a:prstGeom>
        </p:spPr>
      </p:pic>
      <p:sp>
        <p:nvSpPr>
          <p:cNvPr id="4" name="Rectangle 3">
            <a:extLst>
              <a:ext uri="{FF2B5EF4-FFF2-40B4-BE49-F238E27FC236}">
                <a16:creationId xmlns:a16="http://schemas.microsoft.com/office/drawing/2014/main" id="{75CDCF2B-1945-8D55-85B8-A0D91C1FC523}"/>
              </a:ext>
            </a:extLst>
          </p:cNvPr>
          <p:cNvSpPr/>
          <p:nvPr/>
        </p:nvSpPr>
        <p:spPr>
          <a:xfrm>
            <a:off x="0" y="-1388"/>
            <a:ext cx="12192000" cy="720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dirty="0">
                <a:solidFill>
                  <a:schemeClr val="tx1"/>
                </a:solidFill>
                <a:latin typeface="Times New Roman" panose="02020603050405020304" pitchFamily="18" charset="0"/>
                <a:cs typeface="Times New Roman" panose="02020603050405020304" pitchFamily="18" charset="0"/>
              </a:rPr>
              <a:t>1. Background</a:t>
            </a:r>
            <a:endParaRPr lang="en-US" sz="3200" b="1" dirty="0">
              <a:solidFill>
                <a:schemeClr val="tx1"/>
              </a:solidFill>
            </a:endParaRPr>
          </a:p>
        </p:txBody>
      </p:sp>
      <p:sp>
        <p:nvSpPr>
          <p:cNvPr id="5" name="TextBox 4">
            <a:extLst>
              <a:ext uri="{FF2B5EF4-FFF2-40B4-BE49-F238E27FC236}">
                <a16:creationId xmlns:a16="http://schemas.microsoft.com/office/drawing/2014/main" id="{4C03ED59-F654-E684-62A7-8D9F0409BCF8}"/>
              </a:ext>
            </a:extLst>
          </p:cNvPr>
          <p:cNvSpPr txBox="1"/>
          <p:nvPr/>
        </p:nvSpPr>
        <p:spPr>
          <a:xfrm>
            <a:off x="186927" y="951226"/>
            <a:ext cx="7468247" cy="4524315"/>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Earth’s global surface air temperature was higher by 1.09 °C in 2011–2020 than 1850–1900, which is caused mainly by the increase in CO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by </a:t>
            </a:r>
            <a:r>
              <a:rPr lang="en-US" altLang="ja-JP" sz="2400" dirty="0">
                <a:latin typeface="Times New Roman" panose="02020603050405020304" pitchFamily="18" charset="0"/>
                <a:cs typeface="Times New Roman" panose="02020603050405020304" pitchFamily="18" charset="0"/>
              </a:rPr>
              <a:t>47% in the atmosphere (Fig. 1a).</a:t>
            </a:r>
            <a:endParaRPr lang="en-US"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Anthropogenic CO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emissions increase have accelerated after the 1950s, with the intensification of industrial activities (IPCC AR6; Fig. 1b).</a:t>
            </a:r>
          </a:p>
          <a:p>
            <a:pPr marL="285750"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To identify </a:t>
            </a:r>
            <a:r>
              <a:rPr lang="en-US" altLang="ja-JP" sz="2400" dirty="0">
                <a:latin typeface="Times New Roman" panose="02020603050405020304" pitchFamily="18" charset="0"/>
                <a:cs typeface="Times New Roman" panose="02020603050405020304" pitchFamily="18" charset="0"/>
              </a:rPr>
              <a:t>CO</a:t>
            </a:r>
            <a:r>
              <a:rPr lang="en-US" altLang="ja-JP" sz="2400" baseline="-25000" dirty="0">
                <a:latin typeface="Times New Roman" panose="02020603050405020304" pitchFamily="18" charset="0"/>
                <a:cs typeface="Times New Roman" panose="02020603050405020304" pitchFamily="18" charset="0"/>
              </a:rPr>
              <a:t>2</a:t>
            </a:r>
            <a:r>
              <a:rPr lang="en-US" altLang="ja-JP" sz="2400" dirty="0">
                <a:latin typeface="Times New Roman" panose="02020603050405020304" pitchFamily="18" charset="0"/>
                <a:cs typeface="Times New Roman" panose="02020603050405020304" pitchFamily="18" charset="0"/>
              </a:rPr>
              <a:t> emissions and removals by different sectors regionally, it is necessary to develop a 3-dimensional model to simulate t</a:t>
            </a:r>
            <a:r>
              <a:rPr lang="en-US" sz="2400" dirty="0">
                <a:latin typeface="Times New Roman" panose="02020603050405020304" pitchFamily="18" charset="0"/>
                <a:cs typeface="Times New Roman" panose="02020603050405020304" pitchFamily="18" charset="0"/>
              </a:rPr>
              <a:t>he trends and variabilities of CO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13</a:t>
            </a:r>
            <a:r>
              <a:rPr lang="en-US" sz="2400" dirty="0">
                <a:latin typeface="Times New Roman" panose="02020603050405020304" pitchFamily="18" charset="0"/>
                <a:cs typeface="Times New Roman" panose="02020603050405020304" pitchFamily="18" charset="0"/>
              </a:rPr>
              <a:t>C and </a:t>
            </a:r>
            <a:r>
              <a:rPr lang="en-US" sz="2400" baseline="30000" dirty="0">
                <a:latin typeface="Times New Roman" panose="02020603050405020304" pitchFamily="18" charset="0"/>
                <a:cs typeface="Times New Roman" panose="02020603050405020304" pitchFamily="18" charset="0"/>
              </a:rPr>
              <a:t>14</a:t>
            </a:r>
            <a:r>
              <a:rPr lang="en-US" sz="2400" dirty="0">
                <a:latin typeface="Times New Roman" panose="02020603050405020304" pitchFamily="18" charset="0"/>
                <a:cs typeface="Times New Roman" panose="02020603050405020304" pitchFamily="18" charset="0"/>
              </a:rPr>
              <a:t>C in the atmosphere at multiple sites. </a:t>
            </a:r>
          </a:p>
        </p:txBody>
      </p:sp>
      <p:pic>
        <p:nvPicPr>
          <p:cNvPr id="7" name="Picture 6">
            <a:extLst>
              <a:ext uri="{FF2B5EF4-FFF2-40B4-BE49-F238E27FC236}">
                <a16:creationId xmlns:a16="http://schemas.microsoft.com/office/drawing/2014/main" id="{8C87D09A-EBCF-C540-38C9-855D0CADA9A6}"/>
              </a:ext>
            </a:extLst>
          </p:cNvPr>
          <p:cNvPicPr>
            <a:picLocks noChangeAspect="1"/>
          </p:cNvPicPr>
          <p:nvPr/>
        </p:nvPicPr>
        <p:blipFill rotWithShape="1">
          <a:blip r:embed="rId3">
            <a:clrChange>
              <a:clrFrom>
                <a:srgbClr val="FFFFFF"/>
              </a:clrFrom>
              <a:clrTo>
                <a:srgbClr val="FFFFFF">
                  <a:alpha val="0"/>
                </a:srgbClr>
              </a:clrTo>
            </a:clrChange>
          </a:blip>
          <a:srcRect r="11454"/>
          <a:stretch/>
        </p:blipFill>
        <p:spPr>
          <a:xfrm>
            <a:off x="8109674" y="3429000"/>
            <a:ext cx="3483293" cy="2241121"/>
          </a:xfrm>
          <a:prstGeom prst="rect">
            <a:avLst/>
          </a:prstGeom>
        </p:spPr>
      </p:pic>
      <p:sp>
        <p:nvSpPr>
          <p:cNvPr id="8" name="TextBox 7">
            <a:extLst>
              <a:ext uri="{FF2B5EF4-FFF2-40B4-BE49-F238E27FC236}">
                <a16:creationId xmlns:a16="http://schemas.microsoft.com/office/drawing/2014/main" id="{4DC457A0-4F77-33BC-9B85-0E83E0D55BAA}"/>
              </a:ext>
            </a:extLst>
          </p:cNvPr>
          <p:cNvSpPr txBox="1"/>
          <p:nvPr/>
        </p:nvSpPr>
        <p:spPr>
          <a:xfrm>
            <a:off x="8564174" y="3767381"/>
            <a:ext cx="2217768" cy="253916"/>
          </a:xfrm>
          <a:prstGeom prst="rect">
            <a:avLst/>
          </a:prstGeom>
          <a:noFill/>
        </p:spPr>
        <p:txBody>
          <a:bodyPr wrap="square" rtlCol="0">
            <a:spAutoFit/>
          </a:bodyPr>
          <a:lstStyle/>
          <a:p>
            <a:r>
              <a:rPr lang="en-US" sz="1000" i="1" dirty="0">
                <a:latin typeface="Times New Roman" panose="02020603050405020304" pitchFamily="18" charset="0"/>
                <a:cs typeface="Times New Roman" panose="02020603050405020304" pitchFamily="18" charset="0"/>
              </a:rPr>
              <a:t>(</a:t>
            </a:r>
            <a:r>
              <a:rPr lang="en-US" sz="1000" i="1" dirty="0" err="1">
                <a:latin typeface="Times New Roman" panose="02020603050405020304" pitchFamily="18" charset="0"/>
                <a:cs typeface="Times New Roman" panose="02020603050405020304" pitchFamily="18" charset="0"/>
              </a:rPr>
              <a:t>Friedlingstein</a:t>
            </a:r>
            <a:r>
              <a:rPr lang="en-US" sz="1000" i="1" dirty="0">
                <a:latin typeface="Times New Roman" panose="02020603050405020304" pitchFamily="18" charset="0"/>
                <a:cs typeface="Times New Roman" panose="02020603050405020304" pitchFamily="18" charset="0"/>
              </a:rPr>
              <a:t> et al., 2024)</a:t>
            </a:r>
            <a:r>
              <a:rPr lang="en-US" sz="1000" dirty="0"/>
              <a:t> </a:t>
            </a:r>
          </a:p>
        </p:txBody>
      </p:sp>
      <p:sp>
        <p:nvSpPr>
          <p:cNvPr id="9" name="TextBox 8">
            <a:extLst>
              <a:ext uri="{FF2B5EF4-FFF2-40B4-BE49-F238E27FC236}">
                <a16:creationId xmlns:a16="http://schemas.microsoft.com/office/drawing/2014/main" id="{2B19878B-32A2-7A95-E581-4C986DBB5B75}"/>
              </a:ext>
            </a:extLst>
          </p:cNvPr>
          <p:cNvSpPr txBox="1"/>
          <p:nvPr/>
        </p:nvSpPr>
        <p:spPr>
          <a:xfrm>
            <a:off x="8414408" y="2685849"/>
            <a:ext cx="3331390" cy="400110"/>
          </a:xfrm>
          <a:prstGeom prst="rect">
            <a:avLst/>
          </a:prstGeom>
          <a:noFill/>
        </p:spPr>
        <p:txBody>
          <a:bodyPr wrap="square" rtlCol="0">
            <a:spAutoFit/>
          </a:bodyPr>
          <a:lstStyle/>
          <a:p>
            <a:r>
              <a:rPr lang="en-US" sz="1000" i="1" dirty="0">
                <a:latin typeface="Times New Roman" panose="02020603050405020304" pitchFamily="18" charset="0"/>
                <a:cs typeface="Times New Roman" panose="02020603050405020304" pitchFamily="18" charset="0"/>
              </a:rPr>
              <a:t>(Revised from : </a:t>
            </a:r>
            <a:r>
              <a:rPr lang="en-US" sz="1000" i="1" dirty="0" err="1">
                <a:latin typeface="Times New Roman" panose="02020603050405020304" pitchFamily="18" charset="0"/>
                <a:cs typeface="Times New Roman" panose="02020603050405020304" pitchFamily="18" charset="0"/>
              </a:rPr>
              <a:t>Canadell</a:t>
            </a:r>
            <a:r>
              <a:rPr lang="en-US" sz="1000" i="1" dirty="0">
                <a:latin typeface="Times New Roman" panose="02020603050405020304" pitchFamily="18" charset="0"/>
                <a:cs typeface="Times New Roman" panose="02020603050405020304" pitchFamily="18" charset="0"/>
              </a:rPr>
              <a:t> et al., 2021; IPCC AR6)</a:t>
            </a:r>
          </a:p>
          <a:p>
            <a:r>
              <a:rPr lang="en-US" sz="1000" i="1" dirty="0">
                <a:latin typeface="Times New Roman" panose="02020603050405020304" pitchFamily="18" charset="0"/>
                <a:cs typeface="Times New Roman" panose="02020603050405020304" pitchFamily="18" charset="0"/>
              </a:rPr>
              <a:t>Data source : SIO/UCSD, NOAA GMD</a:t>
            </a:r>
            <a:r>
              <a:rPr lang="en-US" sz="1000" dirty="0"/>
              <a:t> ;</a:t>
            </a:r>
            <a:r>
              <a:rPr lang="en-US" sz="1000" i="1" dirty="0">
                <a:latin typeface="Times New Roman" panose="02020603050405020304" pitchFamily="18" charset="0"/>
                <a:cs typeface="Times New Roman" panose="02020603050405020304" pitchFamily="18" charset="0"/>
              </a:rPr>
              <a:t> Graven et al., 2017</a:t>
            </a:r>
            <a:endParaRPr lang="en-US" sz="1000" dirty="0"/>
          </a:p>
        </p:txBody>
      </p:sp>
      <p:sp>
        <p:nvSpPr>
          <p:cNvPr id="10" name="TextBox 9">
            <a:extLst>
              <a:ext uri="{FF2B5EF4-FFF2-40B4-BE49-F238E27FC236}">
                <a16:creationId xmlns:a16="http://schemas.microsoft.com/office/drawing/2014/main" id="{11194901-E7E0-A530-C223-C32A136C1B69}"/>
              </a:ext>
            </a:extLst>
          </p:cNvPr>
          <p:cNvSpPr txBox="1"/>
          <p:nvPr/>
        </p:nvSpPr>
        <p:spPr>
          <a:xfrm>
            <a:off x="11236442" y="3659659"/>
            <a:ext cx="509356" cy="153888"/>
          </a:xfrm>
          <a:prstGeom prst="rect">
            <a:avLst/>
          </a:prstGeom>
          <a:solidFill>
            <a:schemeClr val="bg1"/>
          </a:solidFill>
        </p:spPr>
        <p:txBody>
          <a:bodyPr wrap="square" lIns="36000" tIns="0" rIns="36000" bIns="0" rtlCol="0">
            <a:spAutoFit/>
          </a:bodyPr>
          <a:lstStyle/>
          <a:p>
            <a:r>
              <a:rPr lang="en-US" sz="1000" dirty="0">
                <a:solidFill>
                  <a:srgbClr val="EDB100"/>
                </a:solidFill>
              </a:rPr>
              <a:t>LUC       </a:t>
            </a:r>
          </a:p>
        </p:txBody>
      </p:sp>
      <p:sp>
        <p:nvSpPr>
          <p:cNvPr id="11" name="TextBox 10">
            <a:extLst>
              <a:ext uri="{FF2B5EF4-FFF2-40B4-BE49-F238E27FC236}">
                <a16:creationId xmlns:a16="http://schemas.microsoft.com/office/drawing/2014/main" id="{F277284D-FF3B-E385-94D0-9FFB7B5353F6}"/>
              </a:ext>
            </a:extLst>
          </p:cNvPr>
          <p:cNvSpPr txBox="1"/>
          <p:nvPr/>
        </p:nvSpPr>
        <p:spPr>
          <a:xfrm>
            <a:off x="7762875" y="5976787"/>
            <a:ext cx="4560392" cy="646331"/>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Figure 1. </a:t>
            </a:r>
            <a:r>
              <a:rPr lang="en-US" sz="1800" dirty="0">
                <a:latin typeface="Times New Roman" panose="02020603050405020304" pitchFamily="18" charset="0"/>
                <a:cs typeface="Times New Roman" panose="02020603050405020304" pitchFamily="18" charset="0"/>
              </a:rPr>
              <a:t>Time series of atmospheric </a:t>
            </a:r>
            <a:r>
              <a:rPr lang="en-US" sz="1800" baseline="30000" dirty="0">
                <a:latin typeface="Times New Roman" panose="02020603050405020304" pitchFamily="18" charset="0"/>
                <a:cs typeface="Times New Roman" panose="02020603050405020304" pitchFamily="18" charset="0"/>
              </a:rPr>
              <a:t>13</a:t>
            </a:r>
            <a:r>
              <a:rPr lang="en-US" sz="1800" dirty="0">
                <a:latin typeface="Times New Roman" panose="02020603050405020304" pitchFamily="18" charset="0"/>
                <a:cs typeface="Times New Roman" panose="02020603050405020304" pitchFamily="18" charset="0"/>
              </a:rPr>
              <a:t>C and CO</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(a) and anthropogenic CO</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emissions (b).</a:t>
            </a:r>
            <a:endParaRPr lang="en-US" sz="1800" dirty="0">
              <a:effectLst/>
              <a:highlight>
                <a:srgbClr val="FFFF00"/>
              </a:highlight>
              <a:latin typeface="Times New Roman" panose="02020603050405020304" pitchFamily="18" charset="0"/>
              <a:ea typeface="Yu Gothic" panose="020B0400000000000000" pitchFamily="34" charset="-128"/>
              <a:cs typeface="Times New Roman" panose="02020603050405020304" pitchFamily="18" charset="0"/>
            </a:endParaRPr>
          </a:p>
        </p:txBody>
      </p:sp>
      <p:sp>
        <p:nvSpPr>
          <p:cNvPr id="12" name="TextBox 11">
            <a:extLst>
              <a:ext uri="{FF2B5EF4-FFF2-40B4-BE49-F238E27FC236}">
                <a16:creationId xmlns:a16="http://schemas.microsoft.com/office/drawing/2014/main" id="{8DD53159-8856-0BA0-BD1E-ABC52F69BADA}"/>
              </a:ext>
            </a:extLst>
          </p:cNvPr>
          <p:cNvSpPr txBox="1"/>
          <p:nvPr/>
        </p:nvSpPr>
        <p:spPr>
          <a:xfrm>
            <a:off x="9548397" y="951226"/>
            <a:ext cx="470963" cy="400110"/>
          </a:xfrm>
          <a:prstGeom prst="rect">
            <a:avLst/>
          </a:prstGeom>
          <a:noFill/>
        </p:spPr>
        <p:txBody>
          <a:bodyPr wrap="none" rtlCol="0">
            <a:spAutoFit/>
          </a:bodyPr>
          <a:lstStyle/>
          <a:p>
            <a:r>
              <a:rPr lang="en-US" sz="2000" dirty="0"/>
              <a:t>(a)</a:t>
            </a:r>
          </a:p>
        </p:txBody>
      </p:sp>
      <p:sp>
        <p:nvSpPr>
          <p:cNvPr id="13" name="TextBox 12">
            <a:extLst>
              <a:ext uri="{FF2B5EF4-FFF2-40B4-BE49-F238E27FC236}">
                <a16:creationId xmlns:a16="http://schemas.microsoft.com/office/drawing/2014/main" id="{148202D7-43AA-7956-57C3-DD60E010C5FC}"/>
              </a:ext>
            </a:extLst>
          </p:cNvPr>
          <p:cNvSpPr txBox="1"/>
          <p:nvPr/>
        </p:nvSpPr>
        <p:spPr>
          <a:xfrm>
            <a:off x="9449424" y="4015398"/>
            <a:ext cx="537327" cy="461665"/>
          </a:xfrm>
          <a:prstGeom prst="rect">
            <a:avLst/>
          </a:prstGeom>
          <a:noFill/>
        </p:spPr>
        <p:txBody>
          <a:bodyPr wrap="none" rtlCol="0">
            <a:spAutoFit/>
          </a:bodyPr>
          <a:lstStyle/>
          <a:p>
            <a:r>
              <a:rPr lang="en-US" sz="2400" dirty="0"/>
              <a:t>(b)</a:t>
            </a:r>
          </a:p>
        </p:txBody>
      </p:sp>
      <p:sp>
        <p:nvSpPr>
          <p:cNvPr id="15" name="TextBox 14">
            <a:extLst>
              <a:ext uri="{FF2B5EF4-FFF2-40B4-BE49-F238E27FC236}">
                <a16:creationId xmlns:a16="http://schemas.microsoft.com/office/drawing/2014/main" id="{B792053B-1411-A468-1F2B-61BB98F394F0}"/>
              </a:ext>
            </a:extLst>
          </p:cNvPr>
          <p:cNvSpPr txBox="1"/>
          <p:nvPr/>
        </p:nvSpPr>
        <p:spPr>
          <a:xfrm>
            <a:off x="54873" y="5363921"/>
            <a:ext cx="7555171" cy="1569660"/>
          </a:xfrm>
          <a:prstGeom prst="rect">
            <a:avLst/>
          </a:prstGeom>
          <a:noFill/>
        </p:spPr>
        <p:txBody>
          <a:bodyPr wrap="square">
            <a:spAutoFit/>
          </a:bodyPr>
          <a:lstStyle/>
          <a:p>
            <a:pPr marL="457200" indent="-457200">
              <a:buFont typeface="Arial" panose="020B0604020202020204" pitchFamily="34" charset="0"/>
              <a:buChar char="•"/>
            </a:pPr>
            <a:r>
              <a:rPr kumimoji="1" lang="en-US" altLang="ja-JP" sz="2400" b="1" dirty="0">
                <a:latin typeface="Times New Roman" panose="02020603050405020304" pitchFamily="18" charset="0"/>
                <a:cs typeface="Times New Roman" panose="02020603050405020304" pitchFamily="18" charset="0"/>
              </a:rPr>
              <a:t>Purpose of this study: </a:t>
            </a:r>
            <a:r>
              <a:rPr lang="en-US" sz="2400" dirty="0">
                <a:latin typeface="Times New Roman" panose="02020603050405020304" pitchFamily="18" charset="0"/>
                <a:cs typeface="Times New Roman" panose="02020603050405020304" pitchFamily="18" charset="0"/>
              </a:rPr>
              <a:t>This study aims to simulate atmospheric CO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r>
              <a:rPr lang="en-US" sz="2400" baseline="30000" dirty="0">
                <a:latin typeface="Times New Roman" panose="02020603050405020304" pitchFamily="18" charset="0"/>
                <a:cs typeface="Times New Roman" panose="02020603050405020304" pitchFamily="18" charset="0"/>
              </a:rPr>
              <a:t>13</a:t>
            </a:r>
            <a:r>
              <a:rPr lang="en-US" sz="2400" dirty="0">
                <a:latin typeface="Times New Roman" panose="02020603050405020304" pitchFamily="18" charset="0"/>
                <a:cs typeface="Times New Roman" panose="02020603050405020304" pitchFamily="18" charset="0"/>
              </a:rPr>
              <a:t>C and </a:t>
            </a:r>
            <a:r>
              <a:rPr lang="en-US" sz="2400" baseline="30000" dirty="0">
                <a:latin typeface="Times New Roman" panose="02020603050405020304" pitchFamily="18" charset="0"/>
                <a:cs typeface="Times New Roman" panose="02020603050405020304" pitchFamily="18" charset="0"/>
              </a:rPr>
              <a:t>14</a:t>
            </a:r>
            <a:r>
              <a:rPr lang="en-US" sz="2400" dirty="0">
                <a:latin typeface="Times New Roman" panose="02020603050405020304" pitchFamily="18" charset="0"/>
                <a:cs typeface="Times New Roman" panose="02020603050405020304" pitchFamily="18" charset="0"/>
              </a:rPr>
              <a:t>C using combinations of fossil fuel emissions, land and ocean fluxes during1940-2023.</a:t>
            </a:r>
            <a:endParaRPr kumimoji="1" lang="ja-JP"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193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895F03-6194-0413-B877-DA0A1BE13649}"/>
              </a:ext>
            </a:extLst>
          </p:cNvPr>
          <p:cNvSpPr/>
          <p:nvPr/>
        </p:nvSpPr>
        <p:spPr>
          <a:xfrm>
            <a:off x="-1" y="0"/>
            <a:ext cx="12192001" cy="45743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dirty="0">
                <a:solidFill>
                  <a:schemeClr val="tx1"/>
                </a:solidFill>
                <a:latin typeface="Times New Roman" panose="02020603050405020304" pitchFamily="18" charset="0"/>
                <a:cs typeface="Times New Roman" panose="02020603050405020304" pitchFamily="18" charset="0"/>
              </a:rPr>
              <a:t>2. Carbon cycle dynamics related to isotopes</a:t>
            </a:r>
            <a:endParaRPr lang="en-US" sz="3200" b="1" dirty="0">
              <a:solidFill>
                <a:schemeClr val="tx1"/>
              </a:solidFill>
            </a:endParaRPr>
          </a:p>
        </p:txBody>
      </p:sp>
      <p:sp>
        <p:nvSpPr>
          <p:cNvPr id="5" name="TextBox 4">
            <a:extLst>
              <a:ext uri="{FF2B5EF4-FFF2-40B4-BE49-F238E27FC236}">
                <a16:creationId xmlns:a16="http://schemas.microsoft.com/office/drawing/2014/main" id="{CDC69692-DAE7-3B50-2FBE-333A56A0C04E}"/>
              </a:ext>
            </a:extLst>
          </p:cNvPr>
          <p:cNvSpPr txBox="1"/>
          <p:nvPr/>
        </p:nvSpPr>
        <p:spPr>
          <a:xfrm>
            <a:off x="0" y="457435"/>
            <a:ext cx="6678253" cy="3247043"/>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sz="2000" baseline="30000" dirty="0">
                <a:latin typeface="Times New Roman" panose="02020603050405020304" pitchFamily="18" charset="0"/>
                <a:ea typeface="Yu Gothic" panose="020B0400000000000000" pitchFamily="34" charset="-128"/>
              </a:rPr>
              <a:t>13</a:t>
            </a:r>
            <a:r>
              <a:rPr lang="en-US" sz="2000" dirty="0">
                <a:effectLst/>
                <a:latin typeface="Times New Roman" panose="02020603050405020304" pitchFamily="18" charset="0"/>
                <a:ea typeface="Yu Gothic" panose="020B0400000000000000" pitchFamily="34" charset="-128"/>
              </a:rPr>
              <a:t>C, a stable carbon isotope, expressed as δ</a:t>
            </a:r>
            <a:r>
              <a:rPr lang="en-US" sz="2000" baseline="30000" dirty="0">
                <a:effectLst/>
                <a:latin typeface="Times New Roman" panose="02020603050405020304" pitchFamily="18" charset="0"/>
                <a:ea typeface="Yu Gothic" panose="020B0400000000000000" pitchFamily="34" charset="-128"/>
              </a:rPr>
              <a:t>13</a:t>
            </a:r>
            <a:r>
              <a:rPr lang="en-US" sz="2000" dirty="0">
                <a:effectLst/>
                <a:latin typeface="Times New Roman" panose="02020603050405020304" pitchFamily="18" charset="0"/>
                <a:ea typeface="Yu Gothic" panose="020B0400000000000000" pitchFamily="34" charset="-128"/>
              </a:rPr>
              <a:t>C; </a:t>
            </a:r>
            <a:r>
              <a:rPr lang="en-US" sz="2000" dirty="0">
                <a:latin typeface="Times New Roman" panose="02020603050405020304" pitchFamily="18" charset="0"/>
                <a:ea typeface="Yu Gothic" panose="020B0400000000000000" pitchFamily="34" charset="-128"/>
              </a:rPr>
              <a:t>it </a:t>
            </a:r>
            <a:r>
              <a:rPr lang="en-US" sz="2000" dirty="0">
                <a:effectLst/>
                <a:latin typeface="Times New Roman" panose="02020603050405020304" pitchFamily="18" charset="0"/>
                <a:ea typeface="Yu Gothic" panose="020B0400000000000000" pitchFamily="34" charset="-128"/>
              </a:rPr>
              <a:t>represents the deviation of the </a:t>
            </a:r>
            <a:r>
              <a:rPr lang="en-US" sz="2000" baseline="30000" dirty="0">
                <a:latin typeface="Times New Roman" panose="02020603050405020304" pitchFamily="18" charset="0"/>
                <a:ea typeface="Yu Gothic" panose="020B0400000000000000" pitchFamily="34" charset="-128"/>
              </a:rPr>
              <a:t>13</a:t>
            </a:r>
            <a:r>
              <a:rPr lang="en-US" sz="2000" dirty="0">
                <a:effectLst/>
                <a:latin typeface="Times New Roman" panose="02020603050405020304" pitchFamily="18" charset="0"/>
                <a:ea typeface="Yu Gothic" panose="020B0400000000000000" pitchFamily="34" charset="-128"/>
              </a:rPr>
              <a:t>C /</a:t>
            </a:r>
            <a:r>
              <a:rPr lang="en-US" sz="2000" baseline="30000" dirty="0">
                <a:latin typeface="Times New Roman" panose="02020603050405020304" pitchFamily="18" charset="0"/>
                <a:ea typeface="Yu Gothic" panose="020B0400000000000000" pitchFamily="34" charset="-128"/>
              </a:rPr>
              <a:t>12</a:t>
            </a:r>
            <a:r>
              <a:rPr lang="en-US" sz="2000" dirty="0">
                <a:effectLst/>
                <a:latin typeface="Times New Roman" panose="02020603050405020304" pitchFamily="18" charset="0"/>
                <a:ea typeface="Yu Gothic" panose="020B0400000000000000" pitchFamily="34" charset="-128"/>
              </a:rPr>
              <a:t>C ratio from the standard reference, Vienna Pee Dee Belemnite (VPDB), with a standard value of 0.0112372 (</a:t>
            </a:r>
            <a:r>
              <a:rPr lang="en-US" sz="2000" dirty="0" err="1">
                <a:effectLst/>
                <a:latin typeface="Times New Roman" panose="02020603050405020304" pitchFamily="18" charset="0"/>
                <a:ea typeface="Yu Gothic" panose="020B0400000000000000" pitchFamily="34" charset="-128"/>
              </a:rPr>
              <a:t>Stuiver</a:t>
            </a:r>
            <a:r>
              <a:rPr lang="en-US" sz="2000" dirty="0">
                <a:effectLst/>
                <a:latin typeface="Times New Roman" panose="02020603050405020304" pitchFamily="18" charset="0"/>
                <a:ea typeface="Yu Gothic" panose="020B0400000000000000" pitchFamily="34" charset="-128"/>
              </a:rPr>
              <a:t> and Polach, Radiocarbon, 1977).</a:t>
            </a:r>
          </a:p>
          <a:p>
            <a:pPr marL="285750" indent="-285750" algn="just">
              <a:spcAft>
                <a:spcPts val="600"/>
              </a:spcAft>
              <a:buFont typeface="Arial" panose="020B0604020202020204" pitchFamily="34" charset="0"/>
              <a:buChar char="•"/>
            </a:pPr>
            <a:r>
              <a:rPr lang="en-US" sz="2000" dirty="0">
                <a:effectLst/>
                <a:latin typeface="Times New Roman" panose="02020603050405020304" pitchFamily="18" charset="0"/>
                <a:ea typeface="Yu Gothic" panose="020B0400000000000000" pitchFamily="34" charset="-128"/>
              </a:rPr>
              <a:t>The depletion or enrichment of </a:t>
            </a:r>
            <a:r>
              <a:rPr lang="en-US" sz="2000" baseline="30000" dirty="0">
                <a:effectLst/>
                <a:latin typeface="Times New Roman" panose="02020603050405020304" pitchFamily="18" charset="0"/>
                <a:ea typeface="Yu Gothic" panose="020B0400000000000000" pitchFamily="34" charset="-128"/>
              </a:rPr>
              <a:t>13</a:t>
            </a:r>
            <a:r>
              <a:rPr lang="en-US" sz="2000" dirty="0">
                <a:effectLst/>
                <a:latin typeface="Times New Roman" panose="02020603050405020304" pitchFamily="18" charset="0"/>
                <a:ea typeface="Yu Gothic" panose="020B0400000000000000" pitchFamily="34" charset="-128"/>
              </a:rPr>
              <a:t>C during carbon exchange between the atmosphere, biosphere, and ocean provides valuable insights into identifying CO</a:t>
            </a:r>
            <a:r>
              <a:rPr lang="en-US" sz="2000" baseline="-25000" dirty="0">
                <a:latin typeface="Times New Roman" panose="02020603050405020304" pitchFamily="18" charset="0"/>
                <a:ea typeface="Yu Gothic" panose="020B0400000000000000" pitchFamily="34" charset="-128"/>
              </a:rPr>
              <a:t>2</a:t>
            </a:r>
            <a:r>
              <a:rPr lang="en-US" sz="2000" dirty="0">
                <a:effectLst/>
                <a:latin typeface="Times New Roman" panose="02020603050405020304" pitchFamily="18" charset="0"/>
                <a:ea typeface="Yu Gothic" panose="020B0400000000000000" pitchFamily="34" charset="-128"/>
              </a:rPr>
              <a:t> sources and sinks, making it a critical tool for understanding carbon flux dynamics (as illustrated on the right).</a:t>
            </a:r>
            <a:endParaRPr lang="en-US" sz="2000" dirty="0">
              <a:latin typeface="Times New Roman" panose="02020603050405020304" pitchFamily="18" charset="0"/>
              <a:ea typeface="Yu Gothic" panose="020B0400000000000000" pitchFamily="34" charset="-128"/>
            </a:endParaRPr>
          </a:p>
        </p:txBody>
      </p:sp>
      <p:pic>
        <p:nvPicPr>
          <p:cNvPr id="6" name="Picture 5">
            <a:extLst>
              <a:ext uri="{FF2B5EF4-FFF2-40B4-BE49-F238E27FC236}">
                <a16:creationId xmlns:a16="http://schemas.microsoft.com/office/drawing/2014/main" id="{6BF041D2-3F6D-DE35-0467-224DC615E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253" y="556773"/>
            <a:ext cx="4952389" cy="201320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C5DC299-F9D7-40B5-D7FA-B2696322C85C}"/>
                  </a:ext>
                </a:extLst>
              </p:cNvPr>
              <p:cNvSpPr txBox="1"/>
              <p:nvPr/>
            </p:nvSpPr>
            <p:spPr>
              <a:xfrm>
                <a:off x="-1" y="3610957"/>
                <a:ext cx="6211367" cy="3247043"/>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sz="2000" kern="0" baseline="30000" dirty="0">
                    <a:effectLst/>
                    <a:latin typeface="Times New Roman" panose="02020603050405020304" pitchFamily="18" charset="0"/>
                    <a:ea typeface="Times New Roman" panose="02020603050405020304" pitchFamily="18" charset="0"/>
                    <a:cs typeface="Times New Roman" panose="02020603050405020304" pitchFamily="18" charset="0"/>
                  </a:rPr>
                  <a:t>14</a:t>
                </a:r>
                <a:r>
                  <a:rPr lang="en-US" sz="2000" dirty="0">
                    <a:effectLst/>
                    <a:latin typeface="Times New Roman" panose="02020603050405020304" pitchFamily="18" charset="0"/>
                    <a:ea typeface="Yu Gothic" panose="020B0400000000000000" pitchFamily="34" charset="-128"/>
                    <a:cs typeface="Times New Roman" panose="02020603050405020304" pitchFamily="18" charset="0"/>
                  </a:rPr>
                  <a:t>C, known </a:t>
                </a:r>
                <a:r>
                  <a:rPr lang="en-US" sz="2000" dirty="0">
                    <a:latin typeface="Times New Roman" panose="02020603050405020304" pitchFamily="18" charset="0"/>
                    <a:ea typeface="Yu Gothic" panose="020B0400000000000000" pitchFamily="34" charset="-128"/>
                    <a:cs typeface="Times New Roman" panose="02020603050405020304" pitchFamily="18" charset="0"/>
                  </a:rPr>
                  <a:t>as radiocarbon</a:t>
                </a:r>
                <a:r>
                  <a:rPr lang="en-US" sz="2000" dirty="0">
                    <a:latin typeface="Times New Roman" panose="02020603050405020304" pitchFamily="18" charset="0"/>
                    <a:cs typeface="Times New Roman" panose="02020603050405020304" pitchFamily="18" charset="0"/>
                  </a:rPr>
                  <a:t> (lifetime ~5700 year)</a:t>
                </a:r>
                <a:r>
                  <a:rPr lang="en-US" sz="2000" dirty="0">
                    <a:latin typeface="Times New Roman" panose="02020603050405020304" pitchFamily="18" charset="0"/>
                    <a:ea typeface="Yu Gothic" panose="020B0400000000000000" pitchFamily="34" charset="-128"/>
                    <a:cs typeface="Times New Roman" panose="02020603050405020304" pitchFamily="18" charset="0"/>
                  </a:rPr>
                  <a:t>, </a:t>
                </a:r>
                <a:r>
                  <a:rPr lang="en-US" altLang="ja-JP" sz="2000" kern="0" dirty="0">
                    <a:effectLst/>
                    <a:latin typeface="Times New Roman" panose="02020603050405020304" pitchFamily="18" charset="0"/>
                    <a:ea typeface="Times New Roman" panose="02020603050405020304" pitchFamily="18" charset="0"/>
                    <a:cs typeface="Times New Roman" panose="02020603050405020304" pitchFamily="18" charset="0"/>
                  </a:rPr>
                  <a:t>is the least abundant isotope of carbon </a:t>
                </a:r>
                <a:r>
                  <a:rPr lang="en-US" altLang="ja-JP" sz="2000" dirty="0">
                    <a:effectLst/>
                    <a:latin typeface="Times New Roman" panose="02020603050405020304" pitchFamily="18" charset="0"/>
                    <a:ea typeface="Yu Gothic" panose="020B0400000000000000" pitchFamily="34" charset="-128"/>
                    <a:cs typeface="Times New Roman" panose="02020603050405020304" pitchFamily="18" charset="0"/>
                  </a:rPr>
                  <a:t>(~1:10</a:t>
                </a:r>
                <a:r>
                  <a:rPr lang="en-US" altLang="ja-JP" sz="2000" baseline="30000" dirty="0">
                    <a:effectLst/>
                    <a:latin typeface="Times New Roman" panose="02020603050405020304" pitchFamily="18" charset="0"/>
                    <a:ea typeface="Yu Gothic" panose="020B0400000000000000" pitchFamily="34" charset="-128"/>
                    <a:cs typeface="Times New Roman" panose="02020603050405020304" pitchFamily="18" charset="0"/>
                  </a:rPr>
                  <a:t>10</a:t>
                </a:r>
                <a:r>
                  <a:rPr lang="en-US" altLang="ja-JP" sz="2000" dirty="0">
                    <a:effectLst/>
                    <a:latin typeface="Times New Roman" panose="02020603050405020304" pitchFamily="18" charset="0"/>
                    <a:ea typeface="Yu Gothic" panose="020B0400000000000000" pitchFamily="34" charset="-128"/>
                    <a:cs typeface="Times New Roman" panose="02020603050405020304" pitchFamily="18" charset="0"/>
                  </a:rPr>
                  <a:t> than </a:t>
                </a:r>
                <a:r>
                  <a:rPr lang="en-US" altLang="ja-JP" sz="2000" baseline="30000" dirty="0">
                    <a:effectLst/>
                    <a:latin typeface="Times New Roman" panose="02020603050405020304" pitchFamily="18" charset="0"/>
                    <a:ea typeface="Yu Gothic" panose="020B0400000000000000" pitchFamily="34" charset="-128"/>
                    <a:cs typeface="Times New Roman" panose="02020603050405020304" pitchFamily="18" charset="0"/>
                  </a:rPr>
                  <a:t>13</a:t>
                </a:r>
                <a:r>
                  <a:rPr lang="en-US" altLang="ja-JP" sz="2000" dirty="0">
                    <a:effectLst/>
                    <a:latin typeface="Times New Roman" panose="02020603050405020304" pitchFamily="18" charset="0"/>
                    <a:ea typeface="Yu Gothic" panose="020B0400000000000000" pitchFamily="34" charset="-128"/>
                    <a:cs typeface="Times New Roman" panose="02020603050405020304" pitchFamily="18" charset="0"/>
                  </a:rPr>
                  <a:t>C) (</a:t>
                </a:r>
                <a:r>
                  <a:rPr lang="en-US" altLang="ja-JP" sz="2000" dirty="0" err="1">
                    <a:latin typeface="Times New Roman" panose="02020603050405020304" pitchFamily="18" charset="0"/>
                    <a:ea typeface="Yu Gothic" panose="020B0400000000000000" pitchFamily="34" charset="-128"/>
                    <a:cs typeface="Times New Roman" panose="02020603050405020304" pitchFamily="18" charset="0"/>
                  </a:rPr>
                  <a:t>Czimczik</a:t>
                </a:r>
                <a:r>
                  <a:rPr lang="en-US" altLang="ja-JP" sz="2000" dirty="0">
                    <a:latin typeface="Times New Roman" panose="02020603050405020304" pitchFamily="18" charset="0"/>
                    <a:ea typeface="Yu Gothic" panose="020B0400000000000000" pitchFamily="34" charset="-128"/>
                    <a:cs typeface="Times New Roman" panose="02020603050405020304" pitchFamily="18" charset="0"/>
                  </a:rPr>
                  <a:t> et al.,</a:t>
                </a:r>
                <a:r>
                  <a:rPr lang="en-US" altLang="ja-JP"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ea typeface="Yu Gothic" panose="020B0400000000000000" pitchFamily="34" charset="-128"/>
                    <a:cs typeface="Times New Roman" panose="02020603050405020304" pitchFamily="18" charset="0"/>
                  </a:rPr>
                  <a:t>2005)</a:t>
                </a:r>
                <a:r>
                  <a:rPr lang="en-US" altLang="ja-JP" sz="2000" kern="0" dirty="0">
                    <a:latin typeface="Times New Roman" panose="02020603050405020304" pitchFamily="18" charset="0"/>
                    <a:ea typeface="Times New Roman" panose="02020603050405020304" pitchFamily="18" charset="0"/>
                    <a:cs typeface="Times New Roman" panose="02020603050405020304" pitchFamily="18" charset="0"/>
                  </a:rPr>
                  <a:t>, with a reference standard of</a:t>
                </a:r>
                <a:r>
                  <a:rPr lang="en-US" altLang="ja-JP" sz="2000" dirty="0">
                    <a:latin typeface="Times New Roman" panose="02020603050405020304" pitchFamily="18" charset="0"/>
                    <a:ea typeface="Yu Gothic" panose="020B0400000000000000" pitchFamily="34" charset="-128"/>
                    <a:cs typeface="Times New Roman" panose="02020603050405020304" pitchFamily="18" charset="0"/>
                  </a:rPr>
                  <a:t> 1.12</a:t>
                </a:r>
                <a:r>
                  <a:rPr lang="en-US" altLang="ja-JP" sz="20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altLang="ja-JP" sz="2000" i="1">
                        <a:latin typeface="Cambria Math" panose="02040503050406030204" pitchFamily="18" charset="0"/>
                        <a:ea typeface="Cambria Math" panose="02040503050406030204" pitchFamily="18" charset="0"/>
                      </a:rPr>
                      <m:t>×</m:t>
                    </m:r>
                  </m:oMath>
                </a14:m>
                <a:r>
                  <a:rPr lang="en-US" altLang="ja-JP" sz="2000" dirty="0">
                    <a:latin typeface="Times New Roman" panose="02020603050405020304" pitchFamily="18" charset="0"/>
                    <a:ea typeface="Yu Gothic" panose="020B0400000000000000" pitchFamily="34" charset="-128"/>
                    <a:cs typeface="Times New Roman" panose="02020603050405020304" pitchFamily="18" charset="0"/>
                  </a:rPr>
                  <a:t>10</a:t>
                </a:r>
                <a:r>
                  <a:rPr lang="en-US" altLang="ja-JP" sz="2000" baseline="30000" dirty="0">
                    <a:latin typeface="Times New Roman" panose="02020603050405020304" pitchFamily="18" charset="0"/>
                    <a:ea typeface="Yu Gothic" panose="020B0400000000000000" pitchFamily="34" charset="-128"/>
                    <a:cs typeface="Times New Roman" panose="02020603050405020304" pitchFamily="18" charset="0"/>
                  </a:rPr>
                  <a:t>-12 </a:t>
                </a:r>
                <a:r>
                  <a:rPr lang="en-US" altLang="ja-JP" sz="2000" dirty="0">
                    <a:latin typeface="Times New Roman" panose="02020603050405020304" pitchFamily="18" charset="0"/>
                    <a:ea typeface="Yu Gothic" panose="020B0400000000000000" pitchFamily="34" charset="-128"/>
                    <a:cs typeface="Times New Roman" panose="02020603050405020304" pitchFamily="18" charset="0"/>
                  </a:rPr>
                  <a:t>, National Bureau of Standards (NBS) as the NBS oxalic acid. </a:t>
                </a:r>
                <a:endParaRPr lang="en-US" sz="2000" dirty="0">
                  <a:effectLst/>
                  <a:latin typeface="Times New Roman" panose="02020603050405020304" pitchFamily="18" charset="0"/>
                  <a:ea typeface="Yu Gothic" panose="020B0400000000000000" pitchFamily="34" charset="-128"/>
                  <a:cs typeface="Times New Roman" panose="02020603050405020304" pitchFamily="18" charset="0"/>
                </a:endParaRPr>
              </a:p>
              <a:p>
                <a:pPr marL="285750" indent="-285750" algn="just">
                  <a:spcAft>
                    <a:spcPts val="600"/>
                  </a:spcAft>
                  <a:buFont typeface="Arial" panose="020B0604020202020204" pitchFamily="34" charset="0"/>
                  <a:buChar char="•"/>
                </a:pPr>
                <a:r>
                  <a:rPr lang="en-US" sz="2000" baseline="30000" dirty="0">
                    <a:latin typeface="Times New Roman" panose="02020603050405020304" pitchFamily="18" charset="0"/>
                    <a:cs typeface="Times New Roman" panose="02020603050405020304" pitchFamily="18" charset="0"/>
                  </a:rPr>
                  <a:t>14</a:t>
                </a:r>
                <a:r>
                  <a:rPr lang="en-US" sz="2000" dirty="0">
                    <a:latin typeface="Times New Roman" panose="02020603050405020304" pitchFamily="18" charset="0"/>
                    <a:cs typeface="Times New Roman" panose="02020603050405020304" pitchFamily="18" charset="0"/>
                  </a:rPr>
                  <a:t>C levels spiked due to nuclear tests but declined after the 1963 treaty. Since fossil fuels contain no </a:t>
                </a:r>
                <a:r>
                  <a:rPr lang="en-US" sz="2000" baseline="30000" dirty="0">
                    <a:latin typeface="Times New Roman" panose="02020603050405020304" pitchFamily="18" charset="0"/>
                    <a:cs typeface="Times New Roman" panose="02020603050405020304" pitchFamily="18" charset="0"/>
                  </a:rPr>
                  <a:t>14</a:t>
                </a:r>
                <a:r>
                  <a:rPr lang="en-US" sz="2000" dirty="0">
                    <a:latin typeface="Times New Roman" panose="02020603050405020304" pitchFamily="18" charset="0"/>
                    <a:cs typeface="Times New Roman" panose="02020603050405020304" pitchFamily="18" charset="0"/>
                  </a:rPr>
                  <a:t>C, their burning dilutes atmospheric </a:t>
                </a:r>
                <a:r>
                  <a:rPr lang="en-US" sz="2000" baseline="30000" dirty="0">
                    <a:latin typeface="Times New Roman" panose="02020603050405020304" pitchFamily="18" charset="0"/>
                    <a:cs typeface="Times New Roman" panose="02020603050405020304" pitchFamily="18" charset="0"/>
                  </a:rPr>
                  <a:t>14</a:t>
                </a:r>
                <a:r>
                  <a:rPr lang="en-US" sz="2000" dirty="0">
                    <a:latin typeface="Times New Roman" panose="02020603050405020304" pitchFamily="18" charset="0"/>
                    <a:cs typeface="Times New Roman" panose="02020603050405020304" pitchFamily="18" charset="0"/>
                  </a:rPr>
                  <a:t>C—this fossil-driven decline in </a:t>
                </a:r>
                <a:r>
                  <a:rPr lang="en-US" sz="2000" baseline="30000" dirty="0">
                    <a:latin typeface="Times New Roman" panose="02020603050405020304" pitchFamily="18" charset="0"/>
                    <a:cs typeface="Times New Roman" panose="02020603050405020304" pitchFamily="18" charset="0"/>
                  </a:rPr>
                  <a:t>14</a:t>
                </a:r>
                <a:r>
                  <a:rPr lang="en-US" sz="2000" dirty="0">
                    <a:latin typeface="Times New Roman" panose="02020603050405020304" pitchFamily="18" charset="0"/>
                    <a:cs typeface="Times New Roman" panose="02020603050405020304" pitchFamily="18" charset="0"/>
                  </a:rPr>
                  <a:t>C and </a:t>
                </a:r>
                <a:r>
                  <a:rPr lang="en-US" sz="2000" baseline="30000" dirty="0">
                    <a:latin typeface="Times New Roman" panose="02020603050405020304" pitchFamily="18" charset="0"/>
                    <a:cs typeface="Times New Roman" panose="02020603050405020304" pitchFamily="18" charset="0"/>
                  </a:rPr>
                  <a:t>13</a:t>
                </a:r>
                <a:r>
                  <a:rPr lang="en-US" sz="2000" dirty="0">
                    <a:latin typeface="Times New Roman" panose="02020603050405020304" pitchFamily="18" charset="0"/>
                    <a:cs typeface="Times New Roman" panose="02020603050405020304" pitchFamily="18" charset="0"/>
                  </a:rPr>
                  <a:t>C is known as the Suess effect (Suess 1955).</a:t>
                </a:r>
                <a:endParaRPr lang="en-US" sz="2000" dirty="0">
                  <a:effectLst/>
                  <a:latin typeface="Times New Roman" panose="02020603050405020304" pitchFamily="18" charset="0"/>
                  <a:ea typeface="Yu Gothic" panose="020B0400000000000000" pitchFamily="34" charset="-128"/>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C5DC299-F9D7-40B5-D7FA-B2696322C85C}"/>
                  </a:ext>
                </a:extLst>
              </p:cNvPr>
              <p:cNvSpPr txBox="1">
                <a:spLocks noRot="1" noChangeAspect="1" noMove="1" noResize="1" noEditPoints="1" noAdjustHandles="1" noChangeArrowheads="1" noChangeShapeType="1" noTextEdit="1"/>
              </p:cNvSpPr>
              <p:nvPr/>
            </p:nvSpPr>
            <p:spPr>
              <a:xfrm>
                <a:off x="-1" y="3610957"/>
                <a:ext cx="6211367" cy="3247043"/>
              </a:xfrm>
              <a:prstGeom prst="rect">
                <a:avLst/>
              </a:prstGeom>
              <a:blipFill>
                <a:blip r:embed="rId3"/>
                <a:stretch>
                  <a:fillRect l="-883" t="-938" r="-981" b="-243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DF7071E9-F877-A9C4-2005-104DE6410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633" y="3234664"/>
            <a:ext cx="5267383" cy="2267814"/>
          </a:xfrm>
          <a:prstGeom prst="rect">
            <a:avLst/>
          </a:prstGeom>
        </p:spPr>
      </p:pic>
      <p:sp>
        <p:nvSpPr>
          <p:cNvPr id="9" name="TextBox 8">
            <a:extLst>
              <a:ext uri="{FF2B5EF4-FFF2-40B4-BE49-F238E27FC236}">
                <a16:creationId xmlns:a16="http://schemas.microsoft.com/office/drawing/2014/main" id="{49ED0CED-B967-A463-A644-C609089BC430}"/>
              </a:ext>
            </a:extLst>
          </p:cNvPr>
          <p:cNvSpPr txBox="1"/>
          <p:nvPr/>
        </p:nvSpPr>
        <p:spPr>
          <a:xfrm>
            <a:off x="6211368" y="6301227"/>
            <a:ext cx="5730558" cy="523220"/>
          </a:xfrm>
          <a:prstGeom prst="rect">
            <a:avLst/>
          </a:prstGeom>
          <a:noFill/>
          <a:ln>
            <a:solidFill>
              <a:schemeClr val="accent1"/>
            </a:solidFill>
          </a:ln>
        </p:spPr>
        <p:txBody>
          <a:bodyPr wrap="square">
            <a:spAutoFit/>
          </a:bodyPr>
          <a:lstStyle/>
          <a:p>
            <a:r>
              <a:rPr lang="en-US" sz="1400" b="1" dirty="0">
                <a:latin typeface="Times New Roman" panose="02020603050405020304" pitchFamily="18" charset="0"/>
                <a:cs typeface="Times New Roman" panose="02020603050405020304" pitchFamily="18" charset="0"/>
              </a:rPr>
              <a:t>Figure 2.</a:t>
            </a:r>
            <a:r>
              <a:rPr lang="en-US" sz="1400" dirty="0">
                <a:latin typeface="Times New Roman" panose="02020603050405020304" pitchFamily="18" charset="0"/>
                <a:cs typeface="Times New Roman" panose="02020603050405020304" pitchFamily="18" charset="0"/>
              </a:rPr>
              <a:t> </a:t>
            </a:r>
            <a:r>
              <a:rPr lang="en-US" sz="1400" kern="0" baseline="30000" dirty="0">
                <a:latin typeface="Times New Roman" panose="02020603050405020304" pitchFamily="18" charset="0"/>
                <a:ea typeface="Times New Roman" panose="02020603050405020304" pitchFamily="18" charset="0"/>
                <a:cs typeface="Times New Roman" panose="02020603050405020304" pitchFamily="18" charset="0"/>
              </a:rPr>
              <a:t>13</a:t>
            </a:r>
            <a:r>
              <a:rPr lang="en-US" sz="1400" kern="0" dirty="0">
                <a:latin typeface="Times New Roman" panose="02020603050405020304" pitchFamily="18" charset="0"/>
                <a:ea typeface="Times New Roman" panose="02020603050405020304" pitchFamily="18" charset="0"/>
                <a:cs typeface="Times New Roman" panose="02020603050405020304" pitchFamily="18" charset="0"/>
              </a:rPr>
              <a:t>C and </a:t>
            </a:r>
            <a:r>
              <a:rPr lang="en-US" sz="1400" kern="0" baseline="30000" dirty="0">
                <a:latin typeface="Times New Roman" panose="02020603050405020304" pitchFamily="18" charset="0"/>
                <a:ea typeface="Times New Roman" panose="02020603050405020304" pitchFamily="18" charset="0"/>
                <a:cs typeface="Times New Roman" panose="02020603050405020304" pitchFamily="18" charset="0"/>
              </a:rPr>
              <a:t>14</a:t>
            </a:r>
            <a:r>
              <a:rPr lang="en-US" sz="1400" kern="0" dirty="0">
                <a:latin typeface="Times New Roman" panose="02020603050405020304" pitchFamily="18" charset="0"/>
                <a:ea typeface="Times New Roman" panose="02020603050405020304" pitchFamily="18" charset="0"/>
                <a:cs typeface="Times New Roman" panose="02020603050405020304" pitchFamily="18" charset="0"/>
              </a:rPr>
              <a:t>C exchange processes between major pools (</a:t>
            </a: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Graven et al., 2020).</a:t>
            </a:r>
            <a:endParaRPr lang="en-US" sz="1400" dirty="0">
              <a:effectLst/>
              <a:latin typeface="Times New Roman" panose="02020603050405020304" pitchFamily="18" charset="0"/>
              <a:ea typeface="Yu Gothic" panose="020B0400000000000000" pitchFamily="34"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CE198B5-A6B6-72C0-54C8-1819EAE5D8DE}"/>
                  </a:ext>
                </a:extLst>
              </p:cNvPr>
              <p:cNvSpPr txBox="1"/>
              <p:nvPr/>
            </p:nvSpPr>
            <p:spPr>
              <a:xfrm>
                <a:off x="8592098" y="2648205"/>
                <a:ext cx="3199918" cy="597844"/>
              </a:xfrm>
              <a:prstGeom prst="rect">
                <a:avLst/>
              </a:prstGeom>
              <a:noFill/>
              <a:ln>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solidFill>
                                <a:srgbClr val="836967"/>
                              </a:solidFill>
                              <a:latin typeface="Cambria Math" panose="02040503050406030204" pitchFamily="18" charset="0"/>
                            </a:rPr>
                          </m:ctrlPr>
                        </m:sSupPr>
                        <m:e>
                          <m:r>
                            <a:rPr lang="en-US" sz="1400" i="1">
                              <a:latin typeface="Cambria Math" panose="02040503050406030204" pitchFamily="18" charset="0"/>
                            </a:rPr>
                            <m:t>𝛿</m:t>
                          </m:r>
                        </m:e>
                        <m:sup>
                          <m:r>
                            <a:rPr lang="en-US" sz="1400" i="0" smtClean="0">
                              <a:latin typeface="Cambria Math" panose="02040503050406030204" pitchFamily="18" charset="0"/>
                            </a:rPr>
                            <m:t>13</m:t>
                          </m:r>
                        </m:sup>
                      </m:sSup>
                      <m:r>
                        <m:rPr>
                          <m:sty m:val="p"/>
                        </m:rPr>
                        <a:rPr lang="en-US" sz="1400" i="0">
                          <a:latin typeface="Cambria Math" panose="02040503050406030204" pitchFamily="18" charset="0"/>
                        </a:rPr>
                        <m:t>C</m:t>
                      </m:r>
                      <m:r>
                        <a:rPr lang="en-US" sz="1400" b="0" i="0" smtClean="0">
                          <a:latin typeface="Cambria Math" panose="02040503050406030204" pitchFamily="18" charset="0"/>
                        </a:rPr>
                        <m:t> (</m:t>
                      </m:r>
                      <m:r>
                        <a:rPr lang="en-US" sz="1400" i="1" smtClean="0">
                          <a:latin typeface="Cambria Math" panose="02040503050406030204" pitchFamily="18" charset="0"/>
                        </a:rPr>
                        <m:t>‰</m:t>
                      </m:r>
                      <m:r>
                        <a:rPr lang="en-US" sz="1400" b="0" i="1" smtClean="0">
                          <a:latin typeface="Cambria Math" panose="02040503050406030204" pitchFamily="18" charset="0"/>
                        </a:rPr>
                        <m:t>)</m:t>
                      </m:r>
                      <m:r>
                        <a:rPr lang="en-US" sz="1400" i="0">
                          <a:latin typeface="Cambria Math" panose="02040503050406030204" pitchFamily="18" charset="0"/>
                        </a:rPr>
                        <m:t>=</m:t>
                      </m:r>
                      <m:d>
                        <m:dPr>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 </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𝑆𝑎𝑚𝑝𝑙𝑒</m:t>
                                  </m:r>
                                </m:sub>
                              </m:sSub>
                              <m:r>
                                <a:rPr lang="en-US" sz="1400" i="0">
                                  <a:latin typeface="Cambria Math" panose="02040503050406030204" pitchFamily="18" charset="0"/>
                                </a:rPr>
                                <m:t> </m:t>
                              </m:r>
                            </m:num>
                            <m:den>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𝑆𝑡𝑎𝑛𝑑𝑎𝑟𝑑</m:t>
                                  </m:r>
                                </m:sub>
                              </m:sSub>
                            </m:den>
                          </m:f>
                          <m:r>
                            <a:rPr lang="en-US" sz="1400" i="0">
                              <a:latin typeface="Cambria Math" panose="02040503050406030204" pitchFamily="18" charset="0"/>
                            </a:rPr>
                            <m:t>−1</m:t>
                          </m:r>
                        </m:e>
                      </m:d>
                      <m:r>
                        <a:rPr lang="en-US" sz="1400" i="0">
                          <a:latin typeface="Cambria Math" panose="02040503050406030204" pitchFamily="18" charset="0"/>
                        </a:rPr>
                        <m:t>×1000</m:t>
                      </m:r>
                    </m:oMath>
                  </m:oMathPara>
                </a14:m>
                <a:endParaRPr lang="en-US" sz="1400" dirty="0"/>
              </a:p>
            </p:txBody>
          </p:sp>
        </mc:Choice>
        <mc:Fallback xmlns="">
          <p:sp>
            <p:nvSpPr>
              <p:cNvPr id="10" name="TextBox 9">
                <a:extLst>
                  <a:ext uri="{FF2B5EF4-FFF2-40B4-BE49-F238E27FC236}">
                    <a16:creationId xmlns:a16="http://schemas.microsoft.com/office/drawing/2014/main" id="{9CE198B5-A6B6-72C0-54C8-1819EAE5D8DE}"/>
                  </a:ext>
                </a:extLst>
              </p:cNvPr>
              <p:cNvSpPr txBox="1">
                <a:spLocks noRot="1" noChangeAspect="1" noMove="1" noResize="1" noEditPoints="1" noAdjustHandles="1" noChangeArrowheads="1" noChangeShapeType="1" noTextEdit="1"/>
              </p:cNvSpPr>
              <p:nvPr/>
            </p:nvSpPr>
            <p:spPr>
              <a:xfrm>
                <a:off x="8592098" y="2648205"/>
                <a:ext cx="3199918" cy="597844"/>
              </a:xfrm>
              <a:prstGeom prst="rect">
                <a:avLst/>
              </a:prstGeom>
              <a:blipFill>
                <a:blip r:embed="rId5"/>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02D498-169E-BF36-DC35-4AC0695E0DB5}"/>
                  </a:ext>
                </a:extLst>
              </p:cNvPr>
              <p:cNvSpPr txBox="1"/>
              <p:nvPr/>
            </p:nvSpPr>
            <p:spPr>
              <a:xfrm>
                <a:off x="7939738" y="5560430"/>
                <a:ext cx="4002188" cy="576376"/>
              </a:xfrm>
              <a:prstGeom prst="rect">
                <a:avLst/>
              </a:prstGeom>
              <a:noFill/>
              <a:ln>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i="1" smtClean="0">
                              <a:solidFill>
                                <a:srgbClr val="836967"/>
                              </a:solidFill>
                              <a:latin typeface="Cambria Math" panose="02040503050406030204" pitchFamily="18" charset="0"/>
                            </a:rPr>
                          </m:ctrlPr>
                        </m:sSupPr>
                        <m:e>
                          <m:r>
                            <a:rPr lang="en-US" sz="1400" b="0" i="1" smtClean="0">
                              <a:solidFill>
                                <a:schemeClr val="tx1"/>
                              </a:solidFill>
                              <a:latin typeface="Cambria Math" panose="02040503050406030204" pitchFamily="18" charset="0"/>
                            </a:rPr>
                            <m:t>∆</m:t>
                          </m:r>
                        </m:e>
                        <m:sup>
                          <m:r>
                            <a:rPr lang="en-US" sz="1400" i="0" smtClean="0">
                              <a:latin typeface="Cambria Math" panose="02040503050406030204" pitchFamily="18" charset="0"/>
                            </a:rPr>
                            <m:t>1</m:t>
                          </m:r>
                          <m:r>
                            <a:rPr lang="en-US" sz="1400" b="0" i="1" smtClean="0">
                              <a:latin typeface="Cambria Math" panose="02040503050406030204" pitchFamily="18" charset="0"/>
                            </a:rPr>
                            <m:t>4</m:t>
                          </m:r>
                        </m:sup>
                      </m:sSup>
                      <m:r>
                        <m:rPr>
                          <m:sty m:val="p"/>
                        </m:rPr>
                        <a:rPr lang="en-US" sz="1400" i="0">
                          <a:latin typeface="Cambria Math" panose="02040503050406030204" pitchFamily="18" charset="0"/>
                        </a:rPr>
                        <m:t>C</m:t>
                      </m:r>
                      <m:r>
                        <a:rPr lang="en-US" sz="1400" b="0" i="0" smtClean="0">
                          <a:latin typeface="Cambria Math" panose="02040503050406030204" pitchFamily="18" charset="0"/>
                        </a:rPr>
                        <m:t> (</m:t>
                      </m:r>
                      <m:r>
                        <a:rPr lang="en-US" sz="1400" i="1" smtClean="0">
                          <a:latin typeface="Cambria Math" panose="02040503050406030204" pitchFamily="18" charset="0"/>
                        </a:rPr>
                        <m:t>‰</m:t>
                      </m:r>
                      <m:r>
                        <a:rPr lang="en-US" sz="1400" b="0" i="1" smtClean="0">
                          <a:latin typeface="Cambria Math" panose="02040503050406030204" pitchFamily="18" charset="0"/>
                        </a:rPr>
                        <m:t>)</m:t>
                      </m:r>
                      <m:r>
                        <a:rPr lang="en-US" sz="1400" i="0">
                          <a:latin typeface="Cambria Math" panose="02040503050406030204" pitchFamily="18" charset="0"/>
                        </a:rPr>
                        <m:t>=</m:t>
                      </m:r>
                      <m:d>
                        <m:dPr>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 </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𝑆𝑎𝑚𝑝𝑙𝑒</m:t>
                                  </m:r>
                                </m:sub>
                              </m:sSub>
                              <m:r>
                                <a:rPr lang="en-US" sz="1400" i="0">
                                  <a:latin typeface="Cambria Math" panose="02040503050406030204" pitchFamily="18" charset="0"/>
                                </a:rPr>
                                <m:t> </m:t>
                              </m:r>
                            </m:num>
                            <m:den>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rPr>
                                    <m:t>𝑆𝑡𝑎𝑛𝑑𝑎𝑟𝑑</m:t>
                                  </m:r>
                                </m:sub>
                              </m:sSub>
                            </m:den>
                          </m:f>
                          <m:r>
                            <a:rPr lang="en-US" sz="1400" i="0">
                              <a:latin typeface="Cambria Math" panose="02040503050406030204" pitchFamily="18" charset="0"/>
                            </a:rPr>
                            <m:t>−1</m:t>
                          </m:r>
                        </m:e>
                      </m:d>
                      <m:r>
                        <a:rPr lang="en-US" sz="1400" i="0">
                          <a:latin typeface="Cambria Math" panose="02040503050406030204" pitchFamily="18" charset="0"/>
                        </a:rPr>
                        <m:t>×1000</m:t>
                      </m:r>
                    </m:oMath>
                  </m:oMathPara>
                </a14:m>
                <a:endParaRPr lang="en-US" sz="1400" dirty="0"/>
              </a:p>
            </p:txBody>
          </p:sp>
        </mc:Choice>
        <mc:Fallback xmlns="">
          <p:sp>
            <p:nvSpPr>
              <p:cNvPr id="11" name="TextBox 10">
                <a:extLst>
                  <a:ext uri="{FF2B5EF4-FFF2-40B4-BE49-F238E27FC236}">
                    <a16:creationId xmlns:a16="http://schemas.microsoft.com/office/drawing/2014/main" id="{E302D498-169E-BF36-DC35-4AC0695E0DB5}"/>
                  </a:ext>
                </a:extLst>
              </p:cNvPr>
              <p:cNvSpPr txBox="1">
                <a:spLocks noRot="1" noChangeAspect="1" noMove="1" noResize="1" noEditPoints="1" noAdjustHandles="1" noChangeArrowheads="1" noChangeShapeType="1" noTextEdit="1"/>
              </p:cNvSpPr>
              <p:nvPr/>
            </p:nvSpPr>
            <p:spPr>
              <a:xfrm>
                <a:off x="7939738" y="5560430"/>
                <a:ext cx="4002188" cy="576376"/>
              </a:xfrm>
              <a:prstGeom prst="rect">
                <a:avLst/>
              </a:prstGeom>
              <a:blipFill>
                <a:blip r:embed="rId6"/>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407872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ADD3B-3AA0-E352-70D9-7C93860019E3}"/>
            </a:ext>
          </a:extLst>
        </p:cNvPr>
        <p:cNvGrpSpPr/>
        <p:nvPr/>
      </p:nvGrpSpPr>
      <p:grpSpPr>
        <a:xfrm>
          <a:off x="0" y="0"/>
          <a:ext cx="0" cy="0"/>
          <a:chOff x="0" y="0"/>
          <a:chExt cx="0" cy="0"/>
        </a:xfrm>
      </p:grpSpPr>
      <p:grpSp>
        <p:nvGrpSpPr>
          <p:cNvPr id="80" name="Group 79">
            <a:extLst>
              <a:ext uri="{FF2B5EF4-FFF2-40B4-BE49-F238E27FC236}">
                <a16:creationId xmlns:a16="http://schemas.microsoft.com/office/drawing/2014/main" id="{F21EA026-DE1A-4B6D-3314-A3D52A8002D5}"/>
              </a:ext>
            </a:extLst>
          </p:cNvPr>
          <p:cNvGrpSpPr/>
          <p:nvPr/>
        </p:nvGrpSpPr>
        <p:grpSpPr>
          <a:xfrm>
            <a:off x="5376813" y="424207"/>
            <a:ext cx="7117861" cy="4369134"/>
            <a:chOff x="44351052" y="6911108"/>
            <a:chExt cx="6842732" cy="5622363"/>
          </a:xfrm>
        </p:grpSpPr>
        <p:sp>
          <p:nvSpPr>
            <p:cNvPr id="81" name="Rectangle 80">
              <a:extLst>
                <a:ext uri="{FF2B5EF4-FFF2-40B4-BE49-F238E27FC236}">
                  <a16:creationId xmlns:a16="http://schemas.microsoft.com/office/drawing/2014/main" id="{AF8AEC96-50B5-CF08-3CCA-C450869A26DF}"/>
                </a:ext>
              </a:extLst>
            </p:cNvPr>
            <p:cNvSpPr/>
            <p:nvPr/>
          </p:nvSpPr>
          <p:spPr>
            <a:xfrm>
              <a:off x="49040541" y="7494656"/>
              <a:ext cx="1271016" cy="859536"/>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2" name="Rectangle 81">
              <a:extLst>
                <a:ext uri="{FF2B5EF4-FFF2-40B4-BE49-F238E27FC236}">
                  <a16:creationId xmlns:a16="http://schemas.microsoft.com/office/drawing/2014/main" id="{372502FB-5BC9-682F-CF46-30DAFFE200ED}"/>
                </a:ext>
              </a:extLst>
            </p:cNvPr>
            <p:cNvSpPr/>
            <p:nvPr/>
          </p:nvSpPr>
          <p:spPr>
            <a:xfrm>
              <a:off x="49095407" y="10751398"/>
              <a:ext cx="1271016" cy="859536"/>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3" name="Rectangle 82">
              <a:extLst>
                <a:ext uri="{FF2B5EF4-FFF2-40B4-BE49-F238E27FC236}">
                  <a16:creationId xmlns:a16="http://schemas.microsoft.com/office/drawing/2014/main" id="{A6C8955D-E162-EE8B-6F71-13EBED2E2C9B}"/>
                </a:ext>
              </a:extLst>
            </p:cNvPr>
            <p:cNvSpPr/>
            <p:nvPr/>
          </p:nvSpPr>
          <p:spPr>
            <a:xfrm>
              <a:off x="48943959" y="9172087"/>
              <a:ext cx="1627829" cy="859536"/>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84" name="Straight Arrow Connector 83">
              <a:extLst>
                <a:ext uri="{FF2B5EF4-FFF2-40B4-BE49-F238E27FC236}">
                  <a16:creationId xmlns:a16="http://schemas.microsoft.com/office/drawing/2014/main" id="{8A13C700-35AF-A2BE-13FC-FAD8519D3E83}"/>
                </a:ext>
              </a:extLst>
            </p:cNvPr>
            <p:cNvCxnSpPr>
              <a:cxnSpLocks/>
            </p:cNvCxnSpPr>
            <p:nvPr/>
          </p:nvCxnSpPr>
          <p:spPr>
            <a:xfrm>
              <a:off x="48161432" y="7087980"/>
              <a:ext cx="702272" cy="25503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4D275C5D-BF0F-9523-75C5-681D18C1652F}"/>
                </a:ext>
              </a:extLst>
            </p:cNvPr>
            <p:cNvSpPr txBox="1"/>
            <p:nvPr/>
          </p:nvSpPr>
          <p:spPr>
            <a:xfrm>
              <a:off x="46769484" y="8261182"/>
              <a:ext cx="1897380" cy="369332"/>
            </a:xfrm>
            <a:prstGeom prst="rect">
              <a:avLst/>
            </a:prstGeom>
            <a:noFill/>
          </p:spPr>
          <p:txBody>
            <a:bodyPr wrap="square" rtlCol="0">
              <a:spAutoFit/>
            </a:bodyPr>
            <a:lstStyle/>
            <a:p>
              <a:r>
                <a:rPr lang="en-US" b="1" dirty="0">
                  <a:solidFill>
                    <a:schemeClr val="accent1"/>
                  </a:solidFill>
                  <a:latin typeface="Times New Roman" panose="02020603050405020304" pitchFamily="18" charset="0"/>
                  <a:cs typeface="Times New Roman" panose="02020603050405020304" pitchFamily="18" charset="0"/>
                </a:rPr>
                <a:t>Oceanic flux</a:t>
              </a:r>
            </a:p>
          </p:txBody>
        </p:sp>
        <p:sp>
          <p:nvSpPr>
            <p:cNvPr id="86" name="TextBox 85">
              <a:extLst>
                <a:ext uri="{FF2B5EF4-FFF2-40B4-BE49-F238E27FC236}">
                  <a16:creationId xmlns:a16="http://schemas.microsoft.com/office/drawing/2014/main" id="{59FFB66E-006C-B06A-A341-28D4AA7318F5}"/>
                </a:ext>
              </a:extLst>
            </p:cNvPr>
            <p:cNvSpPr txBox="1"/>
            <p:nvPr/>
          </p:nvSpPr>
          <p:spPr>
            <a:xfrm>
              <a:off x="46605475" y="6911108"/>
              <a:ext cx="1897380" cy="369332"/>
            </a:xfrm>
            <a:prstGeom prst="rect">
              <a:avLst/>
            </a:prstGeom>
            <a:noFill/>
          </p:spPr>
          <p:txBody>
            <a:bodyPr wrap="square" rtlCol="0">
              <a:spAutoFit/>
            </a:bodyPr>
            <a:lstStyle/>
            <a:p>
              <a:r>
                <a:rPr lang="en-US" b="1" dirty="0">
                  <a:solidFill>
                    <a:srgbClr val="00B050"/>
                  </a:solidFill>
                  <a:latin typeface="Times New Roman" panose="02020603050405020304" pitchFamily="18" charset="0"/>
                  <a:cs typeface="Times New Roman" panose="02020603050405020304" pitchFamily="18" charset="0"/>
                </a:rPr>
                <a:t>Biospheric flux</a:t>
              </a:r>
            </a:p>
          </p:txBody>
        </p:sp>
        <p:cxnSp>
          <p:nvCxnSpPr>
            <p:cNvPr id="87" name="Straight Arrow Connector 86">
              <a:extLst>
                <a:ext uri="{FF2B5EF4-FFF2-40B4-BE49-F238E27FC236}">
                  <a16:creationId xmlns:a16="http://schemas.microsoft.com/office/drawing/2014/main" id="{A0818F5E-8C94-B65D-F176-80784D78B476}"/>
                </a:ext>
              </a:extLst>
            </p:cNvPr>
            <p:cNvCxnSpPr>
              <a:cxnSpLocks/>
            </p:cNvCxnSpPr>
            <p:nvPr/>
          </p:nvCxnSpPr>
          <p:spPr>
            <a:xfrm flipV="1">
              <a:off x="48158587" y="8273060"/>
              <a:ext cx="662940" cy="3146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CF7E76C1-70C5-E8CF-4F96-F09332707E1C}"/>
                </a:ext>
              </a:extLst>
            </p:cNvPr>
            <p:cNvSpPr txBox="1"/>
            <p:nvPr/>
          </p:nvSpPr>
          <p:spPr>
            <a:xfrm>
              <a:off x="49224643" y="7760384"/>
              <a:ext cx="902811"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INPUT</a:t>
              </a:r>
            </a:p>
          </p:txBody>
        </p:sp>
        <p:sp>
          <p:nvSpPr>
            <p:cNvPr id="89" name="TextBox 88">
              <a:extLst>
                <a:ext uri="{FF2B5EF4-FFF2-40B4-BE49-F238E27FC236}">
                  <a16:creationId xmlns:a16="http://schemas.microsoft.com/office/drawing/2014/main" id="{E1E10ADD-194C-BC7F-474A-4F83403CB08C}"/>
                </a:ext>
              </a:extLst>
            </p:cNvPr>
            <p:cNvSpPr txBox="1"/>
            <p:nvPr/>
          </p:nvSpPr>
          <p:spPr>
            <a:xfrm>
              <a:off x="49002441" y="9336561"/>
              <a:ext cx="1885756" cy="523220"/>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MIROC4 - ACTM</a:t>
              </a:r>
            </a:p>
            <a:p>
              <a:r>
                <a:rPr lang="en-US" sz="1400" b="1" dirty="0">
                  <a:latin typeface="Times New Roman" panose="02020603050405020304" pitchFamily="18" charset="0"/>
                  <a:cs typeface="Times New Roman" panose="02020603050405020304" pitchFamily="18" charset="0"/>
                </a:rPr>
                <a:t>SIMULATION</a:t>
              </a:r>
            </a:p>
          </p:txBody>
        </p:sp>
        <p:cxnSp>
          <p:nvCxnSpPr>
            <p:cNvPr id="90" name="Straight Arrow Connector 89">
              <a:extLst>
                <a:ext uri="{FF2B5EF4-FFF2-40B4-BE49-F238E27FC236}">
                  <a16:creationId xmlns:a16="http://schemas.microsoft.com/office/drawing/2014/main" id="{08BFF1B7-571B-3A2A-F4B7-93FD2F64CE04}"/>
                </a:ext>
              </a:extLst>
            </p:cNvPr>
            <p:cNvCxnSpPr>
              <a:cxnSpLocks/>
            </p:cNvCxnSpPr>
            <p:nvPr/>
          </p:nvCxnSpPr>
          <p:spPr>
            <a:xfrm>
              <a:off x="49252561" y="8354192"/>
              <a:ext cx="0" cy="8178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AE6A1AFA-AFFB-ECCE-F184-45975BB41189}"/>
                </a:ext>
              </a:extLst>
            </p:cNvPr>
            <p:cNvCxnSpPr>
              <a:cxnSpLocks/>
            </p:cNvCxnSpPr>
            <p:nvPr/>
          </p:nvCxnSpPr>
          <p:spPr>
            <a:xfrm>
              <a:off x="49718720" y="8389069"/>
              <a:ext cx="0" cy="80112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D727F71E-6DC3-A6D4-BB70-FC74E43A117A}"/>
                </a:ext>
              </a:extLst>
            </p:cNvPr>
            <p:cNvCxnSpPr>
              <a:cxnSpLocks/>
            </p:cNvCxnSpPr>
            <p:nvPr/>
          </p:nvCxnSpPr>
          <p:spPr>
            <a:xfrm>
              <a:off x="50139344" y="8354192"/>
              <a:ext cx="0" cy="8360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046FA31-6AC2-AB27-30C8-97E2DB2685D1}"/>
                </a:ext>
              </a:extLst>
            </p:cNvPr>
            <p:cNvCxnSpPr>
              <a:cxnSpLocks/>
            </p:cNvCxnSpPr>
            <p:nvPr/>
          </p:nvCxnSpPr>
          <p:spPr>
            <a:xfrm>
              <a:off x="49267801" y="10033640"/>
              <a:ext cx="0" cy="729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F57EF25A-10F3-017A-8263-28D96732023E}"/>
                </a:ext>
              </a:extLst>
            </p:cNvPr>
            <p:cNvCxnSpPr>
              <a:cxnSpLocks/>
            </p:cNvCxnSpPr>
            <p:nvPr/>
          </p:nvCxnSpPr>
          <p:spPr>
            <a:xfrm>
              <a:off x="49718720" y="10033640"/>
              <a:ext cx="0" cy="7296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AA5012A-E031-6C8B-6AC2-972C7B54466E}"/>
                </a:ext>
              </a:extLst>
            </p:cNvPr>
            <p:cNvCxnSpPr>
              <a:cxnSpLocks/>
            </p:cNvCxnSpPr>
            <p:nvPr/>
          </p:nvCxnSpPr>
          <p:spPr>
            <a:xfrm>
              <a:off x="50154584" y="10033640"/>
              <a:ext cx="0" cy="729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49966677-731A-2F37-192E-CF02CACB2035}"/>
                </a:ext>
              </a:extLst>
            </p:cNvPr>
            <p:cNvSpPr txBox="1"/>
            <p:nvPr/>
          </p:nvSpPr>
          <p:spPr>
            <a:xfrm>
              <a:off x="49151789" y="11019278"/>
              <a:ext cx="1345695"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OUTPUT	</a:t>
              </a:r>
            </a:p>
          </p:txBody>
        </p:sp>
        <p:cxnSp>
          <p:nvCxnSpPr>
            <p:cNvPr id="97" name="Straight Arrow Connector 96">
              <a:extLst>
                <a:ext uri="{FF2B5EF4-FFF2-40B4-BE49-F238E27FC236}">
                  <a16:creationId xmlns:a16="http://schemas.microsoft.com/office/drawing/2014/main" id="{B2B1045C-2C35-0530-E78E-6A84C877535E}"/>
                </a:ext>
              </a:extLst>
            </p:cNvPr>
            <p:cNvCxnSpPr>
              <a:cxnSpLocks/>
            </p:cNvCxnSpPr>
            <p:nvPr/>
          </p:nvCxnSpPr>
          <p:spPr>
            <a:xfrm>
              <a:off x="49730915" y="11610934"/>
              <a:ext cx="0" cy="61239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3FAB1F62-1111-33C3-F47B-8C0E5B016412}"/>
                </a:ext>
              </a:extLst>
            </p:cNvPr>
            <p:cNvSpPr txBox="1"/>
            <p:nvPr/>
          </p:nvSpPr>
          <p:spPr>
            <a:xfrm>
              <a:off x="48132048" y="12164139"/>
              <a:ext cx="306173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Validation with observations</a:t>
              </a:r>
            </a:p>
          </p:txBody>
        </p:sp>
        <p:sp>
          <p:nvSpPr>
            <p:cNvPr id="99" name="TextBox 98">
              <a:extLst>
                <a:ext uri="{FF2B5EF4-FFF2-40B4-BE49-F238E27FC236}">
                  <a16:creationId xmlns:a16="http://schemas.microsoft.com/office/drawing/2014/main" id="{A9A312CA-8EB1-E6E8-A3F6-21851A9A0EEB}"/>
                </a:ext>
              </a:extLst>
            </p:cNvPr>
            <p:cNvSpPr txBox="1"/>
            <p:nvPr/>
          </p:nvSpPr>
          <p:spPr>
            <a:xfrm>
              <a:off x="46106256" y="8820866"/>
              <a:ext cx="2252862" cy="369332"/>
            </a:xfrm>
            <a:prstGeom prst="rect">
              <a:avLst/>
            </a:prstGeom>
            <a:noFill/>
            <a:ln w="6350">
              <a:solidFill>
                <a:srgbClr val="C00000"/>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U - Wind  data</a:t>
              </a:r>
            </a:p>
          </p:txBody>
        </p:sp>
        <p:cxnSp>
          <p:nvCxnSpPr>
            <p:cNvPr id="100" name="Connector: Curved 99">
              <a:extLst>
                <a:ext uri="{FF2B5EF4-FFF2-40B4-BE49-F238E27FC236}">
                  <a16:creationId xmlns:a16="http://schemas.microsoft.com/office/drawing/2014/main" id="{7884DEAD-54DA-F419-6FA6-601D8FE66359}"/>
                </a:ext>
              </a:extLst>
            </p:cNvPr>
            <p:cNvCxnSpPr>
              <a:cxnSpLocks/>
            </p:cNvCxnSpPr>
            <p:nvPr/>
          </p:nvCxnSpPr>
          <p:spPr>
            <a:xfrm>
              <a:off x="48313140" y="9190198"/>
              <a:ext cx="553401" cy="303746"/>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25C9E32F-7306-7762-3722-A25473F46D3F}"/>
                </a:ext>
              </a:extLst>
            </p:cNvPr>
            <p:cNvSpPr txBox="1"/>
            <p:nvPr/>
          </p:nvSpPr>
          <p:spPr>
            <a:xfrm>
              <a:off x="46106256" y="9549963"/>
              <a:ext cx="2252862" cy="369332"/>
            </a:xfrm>
            <a:prstGeom prst="rect">
              <a:avLst/>
            </a:prstGeom>
            <a:noFill/>
            <a:ln w="6350">
              <a:solidFill>
                <a:srgbClr val="C00000"/>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V - Wind  data</a:t>
              </a:r>
            </a:p>
          </p:txBody>
        </p:sp>
        <p:sp>
          <p:nvSpPr>
            <p:cNvPr id="102" name="TextBox 101">
              <a:extLst>
                <a:ext uri="{FF2B5EF4-FFF2-40B4-BE49-F238E27FC236}">
                  <a16:creationId xmlns:a16="http://schemas.microsoft.com/office/drawing/2014/main" id="{1BEAC4C6-1B98-7530-0022-F1A3BD801A0F}"/>
                </a:ext>
              </a:extLst>
            </p:cNvPr>
            <p:cNvSpPr txBox="1"/>
            <p:nvPr/>
          </p:nvSpPr>
          <p:spPr>
            <a:xfrm>
              <a:off x="46113968" y="10188128"/>
              <a:ext cx="2252862" cy="369332"/>
            </a:xfrm>
            <a:prstGeom prst="rect">
              <a:avLst/>
            </a:prstGeom>
            <a:noFill/>
            <a:ln w="6350">
              <a:solidFill>
                <a:srgbClr val="C00000"/>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Temperature  data</a:t>
              </a:r>
            </a:p>
          </p:txBody>
        </p:sp>
        <p:cxnSp>
          <p:nvCxnSpPr>
            <p:cNvPr id="103" name="Connector: Curved 102">
              <a:extLst>
                <a:ext uri="{FF2B5EF4-FFF2-40B4-BE49-F238E27FC236}">
                  <a16:creationId xmlns:a16="http://schemas.microsoft.com/office/drawing/2014/main" id="{EDD7E314-0A8A-D5F8-D3AD-959A963F00BB}"/>
                </a:ext>
              </a:extLst>
            </p:cNvPr>
            <p:cNvCxnSpPr>
              <a:cxnSpLocks/>
            </p:cNvCxnSpPr>
            <p:nvPr/>
          </p:nvCxnSpPr>
          <p:spPr>
            <a:xfrm flipV="1">
              <a:off x="48358546" y="10031623"/>
              <a:ext cx="507995" cy="42575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04" name="Left Bracket 103">
              <a:extLst>
                <a:ext uri="{FF2B5EF4-FFF2-40B4-BE49-F238E27FC236}">
                  <a16:creationId xmlns:a16="http://schemas.microsoft.com/office/drawing/2014/main" id="{97551991-9E07-D9B5-CB7E-6B4C1399213C}"/>
                </a:ext>
              </a:extLst>
            </p:cNvPr>
            <p:cNvSpPr/>
            <p:nvPr/>
          </p:nvSpPr>
          <p:spPr>
            <a:xfrm>
              <a:off x="45852771" y="8732708"/>
              <a:ext cx="183772" cy="1770048"/>
            </a:xfrm>
            <a:prstGeom prst="leftBracket">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05" name="Straight Arrow Connector 104">
              <a:extLst>
                <a:ext uri="{FF2B5EF4-FFF2-40B4-BE49-F238E27FC236}">
                  <a16:creationId xmlns:a16="http://schemas.microsoft.com/office/drawing/2014/main" id="{791BC007-CB52-73A8-16A4-2C760AE0DAC0}"/>
                </a:ext>
              </a:extLst>
            </p:cNvPr>
            <p:cNvCxnSpPr>
              <a:cxnSpLocks/>
              <a:stCxn id="104" idx="1"/>
            </p:cNvCxnSpPr>
            <p:nvPr/>
          </p:nvCxnSpPr>
          <p:spPr>
            <a:xfrm flipH="1">
              <a:off x="45309026" y="9617733"/>
              <a:ext cx="543744" cy="2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80AA7A8D-3EDB-C234-7560-95879C9946B1}"/>
                </a:ext>
              </a:extLst>
            </p:cNvPr>
            <p:cNvSpPr txBox="1"/>
            <p:nvPr/>
          </p:nvSpPr>
          <p:spPr>
            <a:xfrm>
              <a:off x="44351052" y="9435655"/>
              <a:ext cx="957974" cy="369332"/>
            </a:xfrm>
            <a:prstGeom prst="rect">
              <a:avLst/>
            </a:prstGeom>
            <a:noFill/>
            <a:ln w="9525">
              <a:solidFill>
                <a:schemeClr val="tx1"/>
              </a:solidFill>
            </a:ln>
          </p:spPr>
          <p:txBody>
            <a:bodyPr wrap="square" rtlCol="0">
              <a:spAutoFit/>
            </a:bodyPr>
            <a:lstStyle/>
            <a:p>
              <a:r>
                <a:rPr lang="en-US"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JRA-55</a:t>
              </a:r>
            </a:p>
          </p:txBody>
        </p:sp>
        <p:cxnSp>
          <p:nvCxnSpPr>
            <p:cNvPr id="107" name="Straight Arrow Connector 106">
              <a:extLst>
                <a:ext uri="{FF2B5EF4-FFF2-40B4-BE49-F238E27FC236}">
                  <a16:creationId xmlns:a16="http://schemas.microsoft.com/office/drawing/2014/main" id="{FD069C72-2EA7-8DAC-E655-23FD7520122A}"/>
                </a:ext>
              </a:extLst>
            </p:cNvPr>
            <p:cNvCxnSpPr>
              <a:cxnSpLocks/>
            </p:cNvCxnSpPr>
            <p:nvPr/>
          </p:nvCxnSpPr>
          <p:spPr>
            <a:xfrm flipV="1">
              <a:off x="48368165" y="9728174"/>
              <a:ext cx="575794" cy="9197"/>
            </a:xfrm>
            <a:prstGeom prst="straightConnector1">
              <a:avLst/>
            </a:prstGeom>
            <a:ln w="63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A3678E7C-62CD-CCE1-0A93-F8ED9AE7ED03}"/>
                </a:ext>
              </a:extLst>
            </p:cNvPr>
            <p:cNvSpPr txBox="1"/>
            <p:nvPr/>
          </p:nvSpPr>
          <p:spPr>
            <a:xfrm>
              <a:off x="44412442" y="7052451"/>
              <a:ext cx="1897380"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Fossil fuel emission fluxes</a:t>
              </a:r>
            </a:p>
          </p:txBody>
        </p:sp>
        <p:sp>
          <p:nvSpPr>
            <p:cNvPr id="109" name="TextBox 108">
              <a:extLst>
                <a:ext uri="{FF2B5EF4-FFF2-40B4-BE49-F238E27FC236}">
                  <a16:creationId xmlns:a16="http://schemas.microsoft.com/office/drawing/2014/main" id="{0E581900-D9B0-7356-A0DE-E1440B578450}"/>
                </a:ext>
              </a:extLst>
            </p:cNvPr>
            <p:cNvSpPr txBox="1"/>
            <p:nvPr/>
          </p:nvSpPr>
          <p:spPr>
            <a:xfrm>
              <a:off x="44376419" y="7777035"/>
              <a:ext cx="1897380"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Nuclear emission fluxes </a:t>
              </a:r>
            </a:p>
          </p:txBody>
        </p:sp>
        <p:sp>
          <p:nvSpPr>
            <p:cNvPr id="110" name="Left Bracket 109">
              <a:extLst>
                <a:ext uri="{FF2B5EF4-FFF2-40B4-BE49-F238E27FC236}">
                  <a16:creationId xmlns:a16="http://schemas.microsoft.com/office/drawing/2014/main" id="{FAF8253B-EA1D-06FB-82E4-52EB1129E19B}"/>
                </a:ext>
              </a:extLst>
            </p:cNvPr>
            <p:cNvSpPr/>
            <p:nvPr/>
          </p:nvSpPr>
          <p:spPr>
            <a:xfrm rot="10800000">
              <a:off x="46122095" y="7322050"/>
              <a:ext cx="222741" cy="943724"/>
            </a:xfrm>
            <a:prstGeom prst="leftBracket">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1" name="TextBox 110">
              <a:extLst>
                <a:ext uri="{FF2B5EF4-FFF2-40B4-BE49-F238E27FC236}">
                  <a16:creationId xmlns:a16="http://schemas.microsoft.com/office/drawing/2014/main" id="{09EA7073-C152-3B8A-0DD1-0D966E96585E}"/>
                </a:ext>
              </a:extLst>
            </p:cNvPr>
            <p:cNvSpPr txBox="1"/>
            <p:nvPr/>
          </p:nvSpPr>
          <p:spPr>
            <a:xfrm>
              <a:off x="46685201" y="7437654"/>
              <a:ext cx="1897380"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Anthropogenic fluxes</a:t>
              </a:r>
            </a:p>
          </p:txBody>
        </p:sp>
        <p:cxnSp>
          <p:nvCxnSpPr>
            <p:cNvPr id="112" name="Straight Arrow Connector 111">
              <a:extLst>
                <a:ext uri="{FF2B5EF4-FFF2-40B4-BE49-F238E27FC236}">
                  <a16:creationId xmlns:a16="http://schemas.microsoft.com/office/drawing/2014/main" id="{88C31713-78F9-4274-521C-3AA79F0100E7}"/>
                </a:ext>
              </a:extLst>
            </p:cNvPr>
            <p:cNvCxnSpPr>
              <a:cxnSpLocks/>
            </p:cNvCxnSpPr>
            <p:nvPr/>
          </p:nvCxnSpPr>
          <p:spPr>
            <a:xfrm>
              <a:off x="46326548" y="7783164"/>
              <a:ext cx="34829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7F7BB7C3-AF74-F8B2-E9B9-39234C1360E0}"/>
                </a:ext>
              </a:extLst>
            </p:cNvPr>
            <p:cNvCxnSpPr>
              <a:cxnSpLocks/>
            </p:cNvCxnSpPr>
            <p:nvPr/>
          </p:nvCxnSpPr>
          <p:spPr>
            <a:xfrm>
              <a:off x="48268844" y="7784372"/>
              <a:ext cx="627114" cy="810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8AEBB34-BE16-9971-AB1E-2F1E68A8EA78}"/>
                </a:ext>
              </a:extLst>
            </p:cNvPr>
            <p:cNvSpPr txBox="1"/>
            <p:nvPr/>
          </p:nvSpPr>
          <p:spPr>
            <a:xfrm>
              <a:off x="44642355" y="11015544"/>
              <a:ext cx="4013708" cy="1188175"/>
            </a:xfrm>
            <a:prstGeom prst="rect">
              <a:avLst/>
            </a:prstGeom>
            <a:noFill/>
            <a:ln w="6350">
              <a:solidFill>
                <a:srgbClr val="C00000"/>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Resolutions of MIROC4-ACTM: </a:t>
              </a:r>
            </a:p>
            <a:p>
              <a:r>
                <a:rPr lang="en-US" b="1" dirty="0">
                  <a:latin typeface="Times New Roman" panose="02020603050405020304" pitchFamily="18" charset="0"/>
                  <a:cs typeface="Times New Roman" panose="02020603050405020304" pitchFamily="18" charset="0"/>
                </a:rPr>
                <a:t>T42 (2.8°x 2.8°) and 67 vertical levels</a:t>
              </a:r>
            </a:p>
            <a:p>
              <a:endParaRPr lang="en-US" b="1" dirty="0">
                <a:latin typeface="Times New Roman" panose="02020603050405020304" pitchFamily="18" charset="0"/>
                <a:cs typeface="Times New Roman" panose="02020603050405020304" pitchFamily="18" charset="0"/>
              </a:endParaRPr>
            </a:p>
          </p:txBody>
        </p:sp>
      </p:grpSp>
      <p:sp>
        <p:nvSpPr>
          <p:cNvPr id="116" name="TextBox 115">
            <a:extLst>
              <a:ext uri="{FF2B5EF4-FFF2-40B4-BE49-F238E27FC236}">
                <a16:creationId xmlns:a16="http://schemas.microsoft.com/office/drawing/2014/main" id="{C3182138-E384-9360-48C9-7051BA9B950E}"/>
              </a:ext>
            </a:extLst>
          </p:cNvPr>
          <p:cNvSpPr txBox="1"/>
          <p:nvPr/>
        </p:nvSpPr>
        <p:spPr>
          <a:xfrm>
            <a:off x="0" y="407048"/>
            <a:ext cx="4831425" cy="1384995"/>
          </a:xfrm>
          <a:prstGeom prst="rect">
            <a:avLst/>
          </a:prstGeom>
          <a:noFill/>
        </p:spPr>
        <p:txBody>
          <a:bodyPr wrap="square">
            <a:spAutoFit/>
          </a:bodyPr>
          <a:lstStyle/>
          <a:p>
            <a:pPr algn="just"/>
            <a:r>
              <a:rPr lang="en-US" sz="1400" dirty="0">
                <a:latin typeface="Times New Roman" panose="02020603050405020304" pitchFamily="18" charset="0"/>
                <a:cs typeface="Times New Roman" panose="02020603050405020304" pitchFamily="18" charset="0"/>
              </a:rPr>
              <a:t>We used MIROC4-ACTM (Patra et al., 2018) with both human (fossil fuel, nuclear) and natural (biosphere, ocean) CO</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fluxes. The model was nudged using JRA-55 horizontal winds and temperature for realistic atmospheric transport. For the simulation for the years of 1940-1983, we recycled the 1984 meteorology.</a:t>
            </a:r>
          </a:p>
        </p:txBody>
      </p:sp>
      <p:pic>
        <p:nvPicPr>
          <p:cNvPr id="120" name="Picture 119" descr="A graph showing the amount of the amount of liquid in the liquid&#10;&#10;AI-generated content may be incorrect.">
            <a:extLst>
              <a:ext uri="{FF2B5EF4-FFF2-40B4-BE49-F238E27FC236}">
                <a16:creationId xmlns:a16="http://schemas.microsoft.com/office/drawing/2014/main" id="{282C4854-09A2-5EB9-9733-18AA044F4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8" y="3794753"/>
            <a:ext cx="2838378" cy="1474347"/>
          </a:xfrm>
          <a:prstGeom prst="rect">
            <a:avLst/>
          </a:prstGeom>
        </p:spPr>
      </p:pic>
      <p:pic>
        <p:nvPicPr>
          <p:cNvPr id="121" name="Picture 120" descr="A graph with different colored lines&#10;&#10;AI-generated content may be incorrect.">
            <a:extLst>
              <a:ext uri="{FF2B5EF4-FFF2-40B4-BE49-F238E27FC236}">
                <a16:creationId xmlns:a16="http://schemas.microsoft.com/office/drawing/2014/main" id="{70ABEEC4-6277-E761-A9A9-973E9BD4B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295" y="3824693"/>
            <a:ext cx="2647204" cy="1414468"/>
          </a:xfrm>
          <a:prstGeom prst="rect">
            <a:avLst/>
          </a:prstGeom>
        </p:spPr>
      </p:pic>
      <p:sp>
        <p:nvSpPr>
          <p:cNvPr id="122" name="TextBox 2088">
            <a:extLst>
              <a:ext uri="{FF2B5EF4-FFF2-40B4-BE49-F238E27FC236}">
                <a16:creationId xmlns:a16="http://schemas.microsoft.com/office/drawing/2014/main" id="{FB271AA3-07ED-23BC-2C8A-42F978DFBC14}"/>
              </a:ext>
            </a:extLst>
          </p:cNvPr>
          <p:cNvSpPr txBox="1"/>
          <p:nvPr/>
        </p:nvSpPr>
        <p:spPr>
          <a:xfrm>
            <a:off x="477859" y="5284211"/>
            <a:ext cx="10907611" cy="1569660"/>
          </a:xfrm>
          <a:prstGeom prst="rect">
            <a:avLst/>
          </a:prstGeom>
          <a:noFill/>
        </p:spPr>
        <p:txBody>
          <a:bodyPr wrap="square">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algn="just"/>
            <a:r>
              <a:rPr lang="en-US" sz="1600" b="1" dirty="0">
                <a:latin typeface="Times New Roman" panose="02020603050405020304" pitchFamily="18" charset="0"/>
                <a:cs typeface="Times New Roman" panose="02020603050405020304" pitchFamily="18" charset="0"/>
              </a:rPr>
              <a:t>Figure 3.</a:t>
            </a:r>
            <a:r>
              <a:rPr lang="en-US" sz="1600" dirty="0">
                <a:latin typeface="Times New Roman" panose="02020603050405020304" pitchFamily="18" charset="0"/>
                <a:cs typeface="Times New Roman" panose="02020603050405020304" pitchFamily="18" charset="0"/>
              </a:rPr>
              <a:t> Schematic of MIROC4-ACTM model simulation framework (a) and time series of biospheric CO</a:t>
            </a:r>
            <a:r>
              <a:rPr lang="en-US" sz="1600" baseline="-25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fluxes (b), </a:t>
            </a:r>
            <a:r>
              <a:rPr lang="el-GR" sz="1600" dirty="0">
                <a:latin typeface="Times New Roman" panose="02020603050405020304" pitchFamily="18" charset="0"/>
                <a:cs typeface="Times New Roman" panose="02020603050405020304" pitchFamily="18" charset="0"/>
              </a:rPr>
              <a:t>δ</a:t>
            </a:r>
            <a:r>
              <a:rPr lang="en-US" sz="1600" baseline="30000" dirty="0">
                <a:latin typeface="Times New Roman" panose="02020603050405020304" pitchFamily="18" charset="0"/>
                <a:cs typeface="Times New Roman" panose="02020603050405020304" pitchFamily="18" charset="0"/>
              </a:rPr>
              <a:t>13</a:t>
            </a:r>
            <a:r>
              <a:rPr lang="en-US" sz="1600" dirty="0">
                <a:latin typeface="Times New Roman" panose="02020603050405020304" pitchFamily="18" charset="0"/>
                <a:cs typeface="Times New Roman" panose="02020603050405020304" pitchFamily="18" charset="0"/>
              </a:rPr>
              <a:t>C fluxes (c), and </a:t>
            </a:r>
            <a:r>
              <a:rPr lang="el-GR" sz="1600" dirty="0">
                <a:latin typeface="Times New Roman" panose="02020603050405020304" pitchFamily="18" charset="0"/>
                <a:cs typeface="Times New Roman" panose="02020603050405020304" pitchFamily="18" charset="0"/>
              </a:rPr>
              <a:t>Δ</a:t>
            </a:r>
            <a:r>
              <a:rPr lang="en-US" sz="1600" baseline="30000" dirty="0">
                <a:latin typeface="Times New Roman" panose="02020603050405020304" pitchFamily="18" charset="0"/>
                <a:cs typeface="Times New Roman" panose="02020603050405020304" pitchFamily="18" charset="0"/>
              </a:rPr>
              <a:t>14</a:t>
            </a:r>
            <a:r>
              <a:rPr lang="en-US" sz="1600" dirty="0">
                <a:latin typeface="Times New Roman" panose="02020603050405020304" pitchFamily="18" charset="0"/>
                <a:cs typeface="Times New Roman" panose="02020603050405020304" pitchFamily="18" charset="0"/>
              </a:rPr>
              <a:t>C fluxes (d) during 1940-2023. </a:t>
            </a:r>
          </a:p>
          <a:p>
            <a:pPr algn="just"/>
            <a:r>
              <a:rPr lang="en-US" sz="1600" dirty="0">
                <a:latin typeface="Times New Roman" panose="02020603050405020304" pitchFamily="18" charset="0"/>
                <a:cs typeface="Times New Roman" panose="02020603050405020304" pitchFamily="18" charset="0"/>
              </a:rPr>
              <a:t>Following flux combinations are made for three model experiments:</a:t>
            </a:r>
          </a:p>
          <a:p>
            <a:pPr algn="ct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gll</a:t>
            </a:r>
            <a:r>
              <a:rPr lang="en-US" sz="1600" dirty="0">
                <a:latin typeface="Times New Roman" panose="02020603050405020304" pitchFamily="18" charset="0"/>
                <a:cs typeface="Times New Roman" panose="02020603050405020304" pitchFamily="18" charset="0"/>
              </a:rPr>
              <a:t> = FF (</a:t>
            </a:r>
            <a:r>
              <a:rPr lang="en-US" sz="1600" dirty="0" err="1">
                <a:latin typeface="Times New Roman" panose="02020603050405020304" pitchFamily="18" charset="0"/>
                <a:cs typeface="Times New Roman" panose="02020603050405020304" pitchFamily="18" charset="0"/>
              </a:rPr>
              <a:t>GridFED</a:t>
            </a:r>
            <a:r>
              <a:rPr lang="en-US" sz="1600" dirty="0">
                <a:latin typeface="Times New Roman" panose="02020603050405020304" pitchFamily="18" charset="0"/>
                <a:cs typeface="Times New Roman" panose="02020603050405020304" pitchFamily="18" charset="0"/>
              </a:rPr>
              <a:t>) + Ocean (LENS) + Biosphere (LENS),</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t>
            </a:r>
            <a:r>
              <a:rPr lang="en-US" sz="1600" b="1" dirty="0" err="1">
                <a:solidFill>
                  <a:srgbClr val="2424FF"/>
                </a:solidFill>
                <a:latin typeface="Times New Roman" panose="02020603050405020304" pitchFamily="18" charset="0"/>
                <a:cs typeface="Times New Roman" panose="02020603050405020304" pitchFamily="18" charset="0"/>
              </a:rPr>
              <a:t>gvl</a:t>
            </a:r>
            <a:r>
              <a:rPr lang="en-US" sz="1600" dirty="0">
                <a:latin typeface="Times New Roman" panose="02020603050405020304" pitchFamily="18" charset="0"/>
                <a:cs typeface="Times New Roman" panose="02020603050405020304" pitchFamily="18" charset="0"/>
              </a:rPr>
              <a:t>= FF (</a:t>
            </a:r>
            <a:r>
              <a:rPr lang="en-US" sz="1600" dirty="0" err="1">
                <a:latin typeface="Times New Roman" panose="02020603050405020304" pitchFamily="18" charset="0"/>
                <a:cs typeface="Times New Roman" panose="02020603050405020304" pitchFamily="18" charset="0"/>
              </a:rPr>
              <a:t>GridFED</a:t>
            </a:r>
            <a:r>
              <a:rPr lang="en-US" sz="1600" dirty="0">
                <a:latin typeface="Times New Roman" panose="02020603050405020304" pitchFamily="18" charset="0"/>
                <a:cs typeface="Times New Roman" panose="02020603050405020304" pitchFamily="18" charset="0"/>
              </a:rPr>
              <a:t>) + Ocean (LENS) + Biosphere (VISIT),</a:t>
            </a:r>
            <a:br>
              <a:rPr lang="en-US" sz="1600" dirty="0">
                <a:latin typeface="Times New Roman" panose="02020603050405020304" pitchFamily="18" charset="0"/>
                <a:cs typeface="Times New Roman" panose="02020603050405020304" pitchFamily="18" charset="0"/>
              </a:rPr>
            </a:br>
            <a:r>
              <a:rPr lang="en-US" sz="1600" dirty="0" err="1">
                <a:solidFill>
                  <a:srgbClr val="2DFF2D"/>
                </a:solidFill>
                <a:latin typeface="Times New Roman" panose="02020603050405020304" pitchFamily="18" charset="0"/>
                <a:cs typeface="Times New Roman" panose="02020603050405020304" pitchFamily="18" charset="0"/>
              </a:rPr>
              <a:t>gpl</a:t>
            </a:r>
            <a:r>
              <a:rPr lang="en-US" sz="1600" dirty="0">
                <a:latin typeface="Times New Roman" panose="02020603050405020304" pitchFamily="18" charset="0"/>
                <a:cs typeface="Times New Roman" panose="02020603050405020304" pitchFamily="18" charset="0"/>
              </a:rPr>
              <a:t> = FF (</a:t>
            </a:r>
            <a:r>
              <a:rPr lang="en-US" sz="1600" dirty="0" err="1">
                <a:latin typeface="Times New Roman" panose="02020603050405020304" pitchFamily="18" charset="0"/>
                <a:cs typeface="Times New Roman" panose="02020603050405020304" pitchFamily="18" charset="0"/>
              </a:rPr>
              <a:t>GridFED</a:t>
            </a:r>
            <a:r>
              <a:rPr lang="en-US" sz="1600" dirty="0">
                <a:latin typeface="Times New Roman" panose="02020603050405020304" pitchFamily="18" charset="0"/>
                <a:cs typeface="Times New Roman" panose="02020603050405020304" pitchFamily="18" charset="0"/>
              </a:rPr>
              <a:t>) + Ocean (LENS) + Biosphere (LPJ).</a:t>
            </a:r>
            <a:endParaRPr lang="en-JP" sz="1600" dirty="0">
              <a:latin typeface="Times New Roman" panose="02020603050405020304" pitchFamily="18" charset="0"/>
              <a:cs typeface="Times New Roman" panose="02020603050405020304" pitchFamily="18" charset="0"/>
            </a:endParaRPr>
          </a:p>
        </p:txBody>
      </p:sp>
      <p:pic>
        <p:nvPicPr>
          <p:cNvPr id="123" name="Picture 122" descr="A graph with red and blue lines&#10;&#10;Description automatically generated">
            <a:extLst>
              <a:ext uri="{FF2B5EF4-FFF2-40B4-BE49-F238E27FC236}">
                <a16:creationId xmlns:a16="http://schemas.microsoft.com/office/drawing/2014/main" id="{0A6A3FB1-BB3C-4511-0E80-1B993F106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953" y="1918684"/>
            <a:ext cx="3431746" cy="1808916"/>
          </a:xfrm>
          <a:prstGeom prst="rect">
            <a:avLst/>
          </a:prstGeom>
        </p:spPr>
      </p:pic>
      <p:sp>
        <p:nvSpPr>
          <p:cNvPr id="132" name="Rectangle 131">
            <a:extLst>
              <a:ext uri="{FF2B5EF4-FFF2-40B4-BE49-F238E27FC236}">
                <a16:creationId xmlns:a16="http://schemas.microsoft.com/office/drawing/2014/main" id="{D5AAD04D-51CC-8FEF-31CE-B2F4E7F77608}"/>
              </a:ext>
            </a:extLst>
          </p:cNvPr>
          <p:cNvSpPr/>
          <p:nvPr/>
        </p:nvSpPr>
        <p:spPr>
          <a:xfrm>
            <a:off x="0" y="7596"/>
            <a:ext cx="12192000" cy="412823"/>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Times New Roman" panose="02020603050405020304" pitchFamily="18" charset="0"/>
                <a:cs typeface="Times New Roman" panose="02020603050405020304" pitchFamily="18" charset="0"/>
              </a:rPr>
              <a:t>3. Methodology</a:t>
            </a:r>
            <a:endParaRPr lang="en-US" sz="2000" b="1" dirty="0">
              <a:solidFill>
                <a:schemeClr val="tx1"/>
              </a:solidFill>
            </a:endParaRPr>
          </a:p>
        </p:txBody>
      </p:sp>
      <p:sp>
        <p:nvSpPr>
          <p:cNvPr id="37" name="TextBox 36">
            <a:extLst>
              <a:ext uri="{FF2B5EF4-FFF2-40B4-BE49-F238E27FC236}">
                <a16:creationId xmlns:a16="http://schemas.microsoft.com/office/drawing/2014/main" id="{2121A479-E465-715B-A981-C7302B4EE951}"/>
              </a:ext>
            </a:extLst>
          </p:cNvPr>
          <p:cNvSpPr txBox="1"/>
          <p:nvPr/>
        </p:nvSpPr>
        <p:spPr>
          <a:xfrm>
            <a:off x="5067393" y="458048"/>
            <a:ext cx="470963" cy="400110"/>
          </a:xfrm>
          <a:prstGeom prst="rect">
            <a:avLst/>
          </a:prstGeom>
          <a:noFill/>
        </p:spPr>
        <p:txBody>
          <a:bodyPr wrap="none" rtlCol="0">
            <a:spAutoFit/>
          </a:bodyPr>
          <a:lstStyle/>
          <a:p>
            <a:r>
              <a:rPr lang="en-US" sz="2000" dirty="0"/>
              <a:t>(a)</a:t>
            </a:r>
          </a:p>
        </p:txBody>
      </p:sp>
      <p:sp>
        <p:nvSpPr>
          <p:cNvPr id="38" name="TextBox 37">
            <a:extLst>
              <a:ext uri="{FF2B5EF4-FFF2-40B4-BE49-F238E27FC236}">
                <a16:creationId xmlns:a16="http://schemas.microsoft.com/office/drawing/2014/main" id="{73F76A0C-F2D8-F98B-DC5E-22ED482FD289}"/>
              </a:ext>
            </a:extLst>
          </p:cNvPr>
          <p:cNvSpPr txBox="1"/>
          <p:nvPr/>
        </p:nvSpPr>
        <p:spPr>
          <a:xfrm>
            <a:off x="1796005" y="2082858"/>
            <a:ext cx="479618" cy="400110"/>
          </a:xfrm>
          <a:prstGeom prst="rect">
            <a:avLst/>
          </a:prstGeom>
          <a:noFill/>
        </p:spPr>
        <p:txBody>
          <a:bodyPr wrap="none" rtlCol="0">
            <a:spAutoFit/>
          </a:bodyPr>
          <a:lstStyle/>
          <a:p>
            <a:r>
              <a:rPr lang="en-US" sz="2000" dirty="0"/>
              <a:t>(b)</a:t>
            </a:r>
          </a:p>
        </p:txBody>
      </p:sp>
      <p:sp>
        <p:nvSpPr>
          <p:cNvPr id="39" name="TextBox 38">
            <a:extLst>
              <a:ext uri="{FF2B5EF4-FFF2-40B4-BE49-F238E27FC236}">
                <a16:creationId xmlns:a16="http://schemas.microsoft.com/office/drawing/2014/main" id="{FB6FF547-2BA7-A1E6-ED0E-0F8E6797B4A7}"/>
              </a:ext>
            </a:extLst>
          </p:cNvPr>
          <p:cNvSpPr txBox="1"/>
          <p:nvPr/>
        </p:nvSpPr>
        <p:spPr>
          <a:xfrm>
            <a:off x="557953" y="3824693"/>
            <a:ext cx="479618" cy="400110"/>
          </a:xfrm>
          <a:prstGeom prst="rect">
            <a:avLst/>
          </a:prstGeom>
          <a:noFill/>
        </p:spPr>
        <p:txBody>
          <a:bodyPr wrap="none" rtlCol="0">
            <a:spAutoFit/>
          </a:bodyPr>
          <a:lstStyle/>
          <a:p>
            <a:r>
              <a:rPr lang="en-US" sz="2000" dirty="0"/>
              <a:t>(c)</a:t>
            </a:r>
          </a:p>
        </p:txBody>
      </p:sp>
      <p:sp>
        <p:nvSpPr>
          <p:cNvPr id="40" name="TextBox 39">
            <a:extLst>
              <a:ext uri="{FF2B5EF4-FFF2-40B4-BE49-F238E27FC236}">
                <a16:creationId xmlns:a16="http://schemas.microsoft.com/office/drawing/2014/main" id="{B68A8DFB-DE36-8E0B-2A54-D15E128039E1}"/>
              </a:ext>
            </a:extLst>
          </p:cNvPr>
          <p:cNvSpPr txBox="1"/>
          <p:nvPr/>
        </p:nvSpPr>
        <p:spPr>
          <a:xfrm>
            <a:off x="3252446" y="3918871"/>
            <a:ext cx="479618" cy="400110"/>
          </a:xfrm>
          <a:prstGeom prst="rect">
            <a:avLst/>
          </a:prstGeom>
          <a:noFill/>
        </p:spPr>
        <p:txBody>
          <a:bodyPr wrap="none" rtlCol="0">
            <a:spAutoFit/>
          </a:bodyPr>
          <a:lstStyle/>
          <a:p>
            <a:r>
              <a:rPr lang="en-US" sz="2000" dirty="0"/>
              <a:t>(d)</a:t>
            </a:r>
          </a:p>
        </p:txBody>
      </p:sp>
    </p:spTree>
    <p:extLst>
      <p:ext uri="{BB962C8B-B14F-4D97-AF65-F5344CB8AC3E}">
        <p14:creationId xmlns:p14="http://schemas.microsoft.com/office/powerpoint/2010/main" val="758419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ADD3A-DCA0-5B23-0002-55037C162D0D}"/>
            </a:ext>
          </a:extLst>
        </p:cNvPr>
        <p:cNvGrpSpPr/>
        <p:nvPr/>
      </p:nvGrpSpPr>
      <p:grpSpPr>
        <a:xfrm>
          <a:off x="0" y="0"/>
          <a:ext cx="0" cy="0"/>
          <a:chOff x="0" y="0"/>
          <a:chExt cx="0" cy="0"/>
        </a:xfrm>
      </p:grpSpPr>
      <p:sp>
        <p:nvSpPr>
          <p:cNvPr id="2" name="TextBox 2088">
            <a:extLst>
              <a:ext uri="{FF2B5EF4-FFF2-40B4-BE49-F238E27FC236}">
                <a16:creationId xmlns:a16="http://schemas.microsoft.com/office/drawing/2014/main" id="{A89C79E3-F7ED-F9F2-5666-837167475150}"/>
              </a:ext>
            </a:extLst>
          </p:cNvPr>
          <p:cNvSpPr txBox="1"/>
          <p:nvPr/>
        </p:nvSpPr>
        <p:spPr>
          <a:xfrm>
            <a:off x="169449" y="912790"/>
            <a:ext cx="4712398" cy="5651547"/>
          </a:xfrm>
          <a:prstGeom prst="rect">
            <a:avLst/>
          </a:prstGeom>
          <a:noFill/>
        </p:spPr>
        <p:txBody>
          <a:bodyPr wrap="square">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algn="just">
              <a:lnSpc>
                <a:spcPct val="110000"/>
              </a:lnSpc>
            </a:pPr>
            <a:r>
              <a:rPr lang="en-US" sz="2200" b="1" dirty="0">
                <a:latin typeface="Times New Roman" panose="02020603050405020304" pitchFamily="18" charset="0"/>
                <a:ea typeface="Open Sans" panose="020B0606030504020204" pitchFamily="34" charset="0"/>
                <a:cs typeface="Times New Roman" panose="02020603050405020304" pitchFamily="18" charset="0"/>
              </a:rPr>
              <a:t>Figure 4.</a:t>
            </a:r>
            <a:r>
              <a:rPr lang="en-US" sz="2200" dirty="0">
                <a:latin typeface="Times New Roman" panose="02020603050405020304" pitchFamily="18" charset="0"/>
                <a:ea typeface="Open Sans" panose="020B0606030504020204" pitchFamily="34"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Time series of modeled and observed atmospheric CO</a:t>
            </a:r>
            <a:r>
              <a:rPr lang="en-US" sz="2200" baseline="-25000"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(A,C,E) and </a:t>
            </a:r>
            <a:r>
              <a:rPr lang="en-US" sz="2200" dirty="0">
                <a:effectLst/>
                <a:latin typeface="Times New Roman" panose="02020603050405020304" pitchFamily="18" charset="0"/>
                <a:ea typeface="Yu Gothic" panose="020B0400000000000000" pitchFamily="34" charset="-128"/>
                <a:cs typeface="Times New Roman" panose="02020603050405020304" pitchFamily="18" charset="0"/>
              </a:rPr>
              <a:t>δ</a:t>
            </a:r>
            <a:r>
              <a:rPr lang="en-US" sz="2200" baseline="30000" dirty="0">
                <a:effectLst/>
                <a:latin typeface="Times New Roman" panose="02020603050405020304" pitchFamily="18" charset="0"/>
                <a:ea typeface="Yu Gothic" panose="020B0400000000000000" pitchFamily="34" charset="-128"/>
                <a:cs typeface="Times New Roman" panose="02020603050405020304" pitchFamily="18" charset="0"/>
              </a:rPr>
              <a:t>13</a:t>
            </a:r>
            <a:r>
              <a:rPr lang="en-US" sz="2200" dirty="0">
                <a:effectLst/>
                <a:latin typeface="Times New Roman" panose="02020603050405020304" pitchFamily="18" charset="0"/>
                <a:ea typeface="Yu Gothic" panose="020B0400000000000000" pitchFamily="34" charset="-128"/>
                <a:cs typeface="Times New Roman" panose="02020603050405020304" pitchFamily="18" charset="0"/>
              </a:rPr>
              <a:t>C</a:t>
            </a:r>
            <a:r>
              <a:rPr lang="en-US" sz="2200" dirty="0">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Yu Gothic" panose="020B0400000000000000" pitchFamily="34" charset="-128"/>
                <a:cs typeface="Times New Roman" panose="02020603050405020304" pitchFamily="18" charset="0"/>
              </a:rPr>
              <a:t>B,D,F</a:t>
            </a:r>
            <a:r>
              <a:rPr lang="en-US" sz="2200" dirty="0">
                <a:latin typeface="Times New Roman" panose="02020603050405020304" pitchFamily="18" charset="0"/>
                <a:cs typeface="Times New Roman" panose="02020603050405020304" pitchFamily="18" charset="0"/>
              </a:rPr>
              <a:t>) at ALT, MLO, and SPO. GVL and GLL model cases are compared with observational data. </a:t>
            </a:r>
            <a:r>
              <a:rPr lang="en-US" sz="2200" dirty="0">
                <a:effectLst/>
                <a:latin typeface="Times New Roman" panose="02020603050405020304" pitchFamily="18" charset="0"/>
                <a:ea typeface="Yu Gothic" panose="020B0400000000000000" pitchFamily="34" charset="-128"/>
                <a:cs typeface="Times New Roman" panose="02020603050405020304" pitchFamily="18" charset="0"/>
              </a:rPr>
              <a:t>δ</a:t>
            </a:r>
            <a:r>
              <a:rPr lang="en-US" sz="2200" baseline="30000" dirty="0">
                <a:effectLst/>
                <a:latin typeface="Times New Roman" panose="02020603050405020304" pitchFamily="18" charset="0"/>
                <a:ea typeface="Yu Gothic" panose="020B0400000000000000" pitchFamily="34" charset="-128"/>
                <a:cs typeface="Times New Roman" panose="02020603050405020304" pitchFamily="18" charset="0"/>
              </a:rPr>
              <a:t>13</a:t>
            </a:r>
            <a:r>
              <a:rPr lang="en-US" sz="2200" dirty="0">
                <a:effectLst/>
                <a:latin typeface="Times New Roman" panose="02020603050405020304" pitchFamily="18" charset="0"/>
                <a:ea typeface="Yu Gothic" panose="020B0400000000000000" pitchFamily="34" charset="-128"/>
                <a:cs typeface="Times New Roman" panose="02020603050405020304" pitchFamily="18" charset="0"/>
              </a:rPr>
              <a:t>C</a:t>
            </a:r>
            <a:r>
              <a:rPr lang="en-US" sz="2200" dirty="0">
                <a:latin typeface="Times New Roman" panose="02020603050405020304" pitchFamily="18" charset="0"/>
                <a:cs typeface="Times New Roman" panose="02020603050405020304" pitchFamily="18" charset="0"/>
              </a:rPr>
              <a:t> emission variabilities simulated by VISIT and LENS, and ocean models capture the overall interannual variability and long-term trends. The LENS land model simulated uptakes are relatively weak compared to those from VISIT, resulting in higher growth compared to the observed concentrations (Observational data source : SIO/UCSD).</a:t>
            </a:r>
            <a:endParaRPr lang="en-JP" sz="2200" dirty="0">
              <a:latin typeface="Times New Roman" panose="02020603050405020304" pitchFamily="18" charset="0"/>
              <a:cs typeface="Times New Roman" panose="02020603050405020304" pitchFamily="18" charset="0"/>
            </a:endParaRPr>
          </a:p>
        </p:txBody>
      </p:sp>
      <p:pic>
        <p:nvPicPr>
          <p:cNvPr id="3" name="Picture 2" descr="A graph of a graph showing the number of co2&#10;&#10;AI-generated content may be incorrect.">
            <a:extLst>
              <a:ext uri="{FF2B5EF4-FFF2-40B4-BE49-F238E27FC236}">
                <a16:creationId xmlns:a16="http://schemas.microsoft.com/office/drawing/2014/main" id="{DA40C662-535C-87BB-78D5-0FE00B73A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7198" y="2288663"/>
            <a:ext cx="3115442" cy="1449901"/>
          </a:xfrm>
          <a:prstGeom prst="rect">
            <a:avLst/>
          </a:prstGeom>
        </p:spPr>
      </p:pic>
      <p:pic>
        <p:nvPicPr>
          <p:cNvPr id="4" name="Picture 3" descr="A graph showing the amount of co2 in the year&#10;&#10;AI-generated content may be incorrect.">
            <a:extLst>
              <a:ext uri="{FF2B5EF4-FFF2-40B4-BE49-F238E27FC236}">
                <a16:creationId xmlns:a16="http://schemas.microsoft.com/office/drawing/2014/main" id="{242475EE-5440-841A-E8F6-79C07DDC3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198" y="640157"/>
            <a:ext cx="3019034" cy="1614502"/>
          </a:xfrm>
          <a:prstGeom prst="rect">
            <a:avLst/>
          </a:prstGeom>
        </p:spPr>
      </p:pic>
      <p:pic>
        <p:nvPicPr>
          <p:cNvPr id="5" name="Picture 4" descr="A graph of a graph showing the growth of the co2&#10;&#10;AI-generated content may be incorrect.">
            <a:extLst>
              <a:ext uri="{FF2B5EF4-FFF2-40B4-BE49-F238E27FC236}">
                <a16:creationId xmlns:a16="http://schemas.microsoft.com/office/drawing/2014/main" id="{D343A3E9-4967-99F6-C248-335CCB326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035" y="3942571"/>
            <a:ext cx="3195143" cy="1505450"/>
          </a:xfrm>
          <a:prstGeom prst="rect">
            <a:avLst/>
          </a:prstGeom>
        </p:spPr>
      </p:pic>
      <p:pic>
        <p:nvPicPr>
          <p:cNvPr id="6" name="Picture 5" descr="A graph of a graph showing the number of people in the same direction&#10;&#10;AI-generated content may be incorrect.">
            <a:extLst>
              <a:ext uri="{FF2B5EF4-FFF2-40B4-BE49-F238E27FC236}">
                <a16:creationId xmlns:a16="http://schemas.microsoft.com/office/drawing/2014/main" id="{7092E1AC-2A98-E979-5B7A-8E725841B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7023" y="3981346"/>
            <a:ext cx="3358140" cy="1432127"/>
          </a:xfrm>
          <a:prstGeom prst="rect">
            <a:avLst/>
          </a:prstGeom>
        </p:spPr>
      </p:pic>
      <p:pic>
        <p:nvPicPr>
          <p:cNvPr id="7" name="Picture 6" descr="A graph of a graph showing the value of a number of data&#10;&#10;AI-generated content may be incorrect.">
            <a:extLst>
              <a:ext uri="{FF2B5EF4-FFF2-40B4-BE49-F238E27FC236}">
                <a16:creationId xmlns:a16="http://schemas.microsoft.com/office/drawing/2014/main" id="{46D3A990-97CE-377B-C1D5-80B603B662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2178" y="593987"/>
            <a:ext cx="3545022" cy="1595069"/>
          </a:xfrm>
          <a:prstGeom prst="rect">
            <a:avLst/>
          </a:prstGeom>
        </p:spPr>
      </p:pic>
      <p:pic>
        <p:nvPicPr>
          <p:cNvPr id="8" name="Picture 7" descr="A graph of a graph showing the number of people in the same direction&#10;&#10;AI-generated content may be incorrect.">
            <a:extLst>
              <a:ext uri="{FF2B5EF4-FFF2-40B4-BE49-F238E27FC236}">
                <a16:creationId xmlns:a16="http://schemas.microsoft.com/office/drawing/2014/main" id="{99FBAB1F-ABCC-602A-4780-6F94977655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0141" y="2320274"/>
            <a:ext cx="3545022" cy="1549429"/>
          </a:xfrm>
          <a:prstGeom prst="rect">
            <a:avLst/>
          </a:prstGeom>
        </p:spPr>
      </p:pic>
      <p:sp>
        <p:nvSpPr>
          <p:cNvPr id="9" name="Rectangle 8">
            <a:extLst>
              <a:ext uri="{FF2B5EF4-FFF2-40B4-BE49-F238E27FC236}">
                <a16:creationId xmlns:a16="http://schemas.microsoft.com/office/drawing/2014/main" id="{ADB5557F-40EE-7283-0858-AEC907C85F09}"/>
              </a:ext>
            </a:extLst>
          </p:cNvPr>
          <p:cNvSpPr/>
          <p:nvPr/>
        </p:nvSpPr>
        <p:spPr>
          <a:xfrm>
            <a:off x="0" y="1"/>
            <a:ext cx="12192000" cy="53499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dirty="0">
                <a:solidFill>
                  <a:schemeClr val="tx1"/>
                </a:solidFill>
                <a:latin typeface="Times New Roman" panose="02020603050405020304" pitchFamily="18" charset="0"/>
                <a:cs typeface="Times New Roman" panose="02020603050405020304" pitchFamily="18" charset="0"/>
              </a:rPr>
              <a:t>4. Results</a:t>
            </a:r>
            <a:endParaRPr lang="en-US" sz="3200" b="1" dirty="0">
              <a:solidFill>
                <a:schemeClr val="tx1"/>
              </a:solidFill>
            </a:endParaRPr>
          </a:p>
        </p:txBody>
      </p:sp>
      <p:sp>
        <p:nvSpPr>
          <p:cNvPr id="10" name="TextBox 9">
            <a:extLst>
              <a:ext uri="{FF2B5EF4-FFF2-40B4-BE49-F238E27FC236}">
                <a16:creationId xmlns:a16="http://schemas.microsoft.com/office/drawing/2014/main" id="{46CBA6D3-0D09-AA87-9047-6C1AA55D2F0C}"/>
              </a:ext>
            </a:extLst>
          </p:cNvPr>
          <p:cNvSpPr txBox="1"/>
          <p:nvPr/>
        </p:nvSpPr>
        <p:spPr>
          <a:xfrm>
            <a:off x="4918217" y="568995"/>
            <a:ext cx="310896" cy="369332"/>
          </a:xfrm>
          <a:prstGeom prst="rect">
            <a:avLst/>
          </a:prstGeom>
          <a:noFill/>
        </p:spPr>
        <p:txBody>
          <a:bodyPr wrap="square">
            <a:spAutoFit/>
          </a:bodyPr>
          <a:lstStyle/>
          <a:p>
            <a:r>
              <a:rPr lang="en-US" sz="1800" b="1" dirty="0"/>
              <a:t>A</a:t>
            </a:r>
          </a:p>
        </p:txBody>
      </p:sp>
      <p:sp>
        <p:nvSpPr>
          <p:cNvPr id="11" name="TextBox 10">
            <a:extLst>
              <a:ext uri="{FF2B5EF4-FFF2-40B4-BE49-F238E27FC236}">
                <a16:creationId xmlns:a16="http://schemas.microsoft.com/office/drawing/2014/main" id="{07C79DAD-8D02-C780-61B8-3C9B11471A0F}"/>
              </a:ext>
            </a:extLst>
          </p:cNvPr>
          <p:cNvSpPr txBox="1"/>
          <p:nvPr/>
        </p:nvSpPr>
        <p:spPr>
          <a:xfrm>
            <a:off x="8186730" y="492013"/>
            <a:ext cx="310896" cy="369332"/>
          </a:xfrm>
          <a:prstGeom prst="rect">
            <a:avLst/>
          </a:prstGeom>
          <a:noFill/>
        </p:spPr>
        <p:txBody>
          <a:bodyPr wrap="square">
            <a:spAutoFit/>
          </a:bodyPr>
          <a:lstStyle/>
          <a:p>
            <a:r>
              <a:rPr lang="en-US" sz="1800" b="1" dirty="0"/>
              <a:t>B</a:t>
            </a:r>
          </a:p>
        </p:txBody>
      </p:sp>
      <p:sp>
        <p:nvSpPr>
          <p:cNvPr id="12" name="TextBox 11">
            <a:extLst>
              <a:ext uri="{FF2B5EF4-FFF2-40B4-BE49-F238E27FC236}">
                <a16:creationId xmlns:a16="http://schemas.microsoft.com/office/drawing/2014/main" id="{B6F20D1A-6ED5-111E-0FD0-588E022C0B36}"/>
              </a:ext>
            </a:extLst>
          </p:cNvPr>
          <p:cNvSpPr txBox="1"/>
          <p:nvPr/>
        </p:nvSpPr>
        <p:spPr>
          <a:xfrm>
            <a:off x="4913267" y="2135608"/>
            <a:ext cx="310896" cy="369332"/>
          </a:xfrm>
          <a:prstGeom prst="rect">
            <a:avLst/>
          </a:prstGeom>
          <a:noFill/>
        </p:spPr>
        <p:txBody>
          <a:bodyPr wrap="square">
            <a:spAutoFit/>
          </a:bodyPr>
          <a:lstStyle/>
          <a:p>
            <a:r>
              <a:rPr lang="en-US" sz="1800" b="1" dirty="0"/>
              <a:t>C</a:t>
            </a:r>
          </a:p>
        </p:txBody>
      </p:sp>
      <p:sp>
        <p:nvSpPr>
          <p:cNvPr id="13" name="TextBox 12">
            <a:extLst>
              <a:ext uri="{FF2B5EF4-FFF2-40B4-BE49-F238E27FC236}">
                <a16:creationId xmlns:a16="http://schemas.microsoft.com/office/drawing/2014/main" id="{9AD95874-1E03-709B-4151-4958309EFD85}"/>
              </a:ext>
            </a:extLst>
          </p:cNvPr>
          <p:cNvSpPr txBox="1"/>
          <p:nvPr/>
        </p:nvSpPr>
        <p:spPr>
          <a:xfrm>
            <a:off x="8342178" y="2135608"/>
            <a:ext cx="310896" cy="369332"/>
          </a:xfrm>
          <a:prstGeom prst="rect">
            <a:avLst/>
          </a:prstGeom>
          <a:noFill/>
        </p:spPr>
        <p:txBody>
          <a:bodyPr wrap="square">
            <a:spAutoFit/>
          </a:bodyPr>
          <a:lstStyle/>
          <a:p>
            <a:r>
              <a:rPr lang="en-US" sz="1800" b="1" dirty="0"/>
              <a:t>D</a:t>
            </a:r>
          </a:p>
        </p:txBody>
      </p:sp>
      <p:sp>
        <p:nvSpPr>
          <p:cNvPr id="14" name="TextBox 13">
            <a:extLst>
              <a:ext uri="{FF2B5EF4-FFF2-40B4-BE49-F238E27FC236}">
                <a16:creationId xmlns:a16="http://schemas.microsoft.com/office/drawing/2014/main" id="{BD0F6369-AA37-8FB5-7A7E-AC813B0AF510}"/>
              </a:ext>
            </a:extLst>
          </p:cNvPr>
          <p:cNvSpPr txBox="1"/>
          <p:nvPr/>
        </p:nvSpPr>
        <p:spPr>
          <a:xfrm>
            <a:off x="4986616" y="3738564"/>
            <a:ext cx="310896" cy="369332"/>
          </a:xfrm>
          <a:prstGeom prst="rect">
            <a:avLst/>
          </a:prstGeom>
          <a:noFill/>
        </p:spPr>
        <p:txBody>
          <a:bodyPr wrap="square">
            <a:spAutoFit/>
          </a:bodyPr>
          <a:lstStyle/>
          <a:p>
            <a:r>
              <a:rPr lang="en-US" sz="1800" b="1" dirty="0"/>
              <a:t>E</a:t>
            </a:r>
          </a:p>
        </p:txBody>
      </p:sp>
      <p:sp>
        <p:nvSpPr>
          <p:cNvPr id="15" name="TextBox 14">
            <a:extLst>
              <a:ext uri="{FF2B5EF4-FFF2-40B4-BE49-F238E27FC236}">
                <a16:creationId xmlns:a16="http://schemas.microsoft.com/office/drawing/2014/main" id="{2AAA71E1-49E5-A134-751D-1ABF372F7357}"/>
              </a:ext>
            </a:extLst>
          </p:cNvPr>
          <p:cNvSpPr txBox="1"/>
          <p:nvPr/>
        </p:nvSpPr>
        <p:spPr>
          <a:xfrm>
            <a:off x="8497626" y="3757905"/>
            <a:ext cx="310896" cy="369332"/>
          </a:xfrm>
          <a:prstGeom prst="rect">
            <a:avLst/>
          </a:prstGeom>
          <a:noFill/>
        </p:spPr>
        <p:txBody>
          <a:bodyPr wrap="square">
            <a:spAutoFit/>
          </a:bodyPr>
          <a:lstStyle/>
          <a:p>
            <a:r>
              <a:rPr lang="en-US" sz="1800" b="1" dirty="0"/>
              <a:t>F</a:t>
            </a:r>
          </a:p>
        </p:txBody>
      </p:sp>
    </p:spTree>
    <p:extLst>
      <p:ext uri="{BB962C8B-B14F-4D97-AF65-F5344CB8AC3E}">
        <p14:creationId xmlns:p14="http://schemas.microsoft.com/office/powerpoint/2010/main" val="193022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8EFBE-6D66-A5AA-E6B0-0B4F163EEEE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BF923D2-9C49-646B-9427-4A7DE0CA7DBC}"/>
              </a:ext>
            </a:extLst>
          </p:cNvPr>
          <p:cNvSpPr/>
          <p:nvPr/>
        </p:nvSpPr>
        <p:spPr>
          <a:xfrm>
            <a:off x="0" y="1"/>
            <a:ext cx="12192000" cy="53499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dirty="0">
                <a:solidFill>
                  <a:schemeClr val="tx1"/>
                </a:solidFill>
                <a:latin typeface="Times New Roman" panose="02020603050405020304" pitchFamily="18" charset="0"/>
                <a:cs typeface="Times New Roman" panose="02020603050405020304" pitchFamily="18" charset="0"/>
              </a:rPr>
              <a:t>4. Results</a:t>
            </a:r>
            <a:endParaRPr lang="en-US" sz="3200" b="1" dirty="0">
              <a:solidFill>
                <a:schemeClr val="tx1"/>
              </a:solidFill>
            </a:endParaRPr>
          </a:p>
        </p:txBody>
      </p:sp>
      <p:pic>
        <p:nvPicPr>
          <p:cNvPr id="10" name="Picture 9" descr="A graph showing the temperature of the earth&#10;&#10;AI-generated content may be incorrect.">
            <a:extLst>
              <a:ext uri="{FF2B5EF4-FFF2-40B4-BE49-F238E27FC236}">
                <a16:creationId xmlns:a16="http://schemas.microsoft.com/office/drawing/2014/main" id="{4A3670D3-8048-E4F2-23AA-4B2F75E6D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698" y="754917"/>
            <a:ext cx="3122167" cy="1607795"/>
          </a:xfrm>
          <a:prstGeom prst="rect">
            <a:avLst/>
          </a:prstGeom>
        </p:spPr>
      </p:pic>
      <p:sp>
        <p:nvSpPr>
          <p:cNvPr id="11" name="TextBox 2088">
            <a:extLst>
              <a:ext uri="{FF2B5EF4-FFF2-40B4-BE49-F238E27FC236}">
                <a16:creationId xmlns:a16="http://schemas.microsoft.com/office/drawing/2014/main" id="{A3229C7A-8B75-A6FB-8BBB-AD413395E838}"/>
              </a:ext>
            </a:extLst>
          </p:cNvPr>
          <p:cNvSpPr txBox="1"/>
          <p:nvPr/>
        </p:nvSpPr>
        <p:spPr>
          <a:xfrm>
            <a:off x="152042" y="776001"/>
            <a:ext cx="5050431" cy="6156878"/>
          </a:xfrm>
          <a:prstGeom prst="rect">
            <a:avLst/>
          </a:prstGeom>
          <a:noFill/>
        </p:spPr>
        <p:txBody>
          <a:bodyPr wrap="square">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algn="just">
              <a:lnSpc>
                <a:spcPct val="110000"/>
              </a:lnSpc>
            </a:pPr>
            <a:r>
              <a:rPr lang="en-US" sz="2400" b="1" dirty="0">
                <a:latin typeface="Times New Roman" panose="02020603050405020304" pitchFamily="18" charset="0"/>
                <a:ea typeface="Open Sans" panose="020B0606030504020204" pitchFamily="34" charset="0"/>
                <a:cs typeface="Times New Roman" panose="02020603050405020304" pitchFamily="18" charset="0"/>
              </a:rPr>
              <a:t>Figure 5.</a:t>
            </a:r>
            <a:r>
              <a:rPr lang="en-US" sz="2400" dirty="0">
                <a:latin typeface="Times New Roman" panose="02020603050405020304" pitchFamily="18" charset="0"/>
                <a:cs typeface="Times New Roman" panose="02020603050405020304" pitchFamily="18" charset="0"/>
              </a:rPr>
              <a:t> Simulated seasonal cycles of CO</a:t>
            </a:r>
            <a:r>
              <a:rPr lang="en-US" sz="2400" baseline="-25000" dirty="0">
                <a:latin typeface="Times New Roman" panose="02020603050405020304" pitchFamily="18" charset="0"/>
                <a:cs typeface="Times New Roman" panose="02020603050405020304" pitchFamily="18" charset="0"/>
              </a:rPr>
              <a:t>2 </a:t>
            </a:r>
            <a:r>
              <a:rPr lang="en-US" sz="2400" dirty="0">
                <a:latin typeface="Times New Roman" panose="02020603050405020304" pitchFamily="18" charset="0"/>
                <a:cs typeface="Times New Roman" panose="02020603050405020304" pitchFamily="18" charset="0"/>
              </a:rPr>
              <a:t>(a-c) and </a:t>
            </a:r>
            <a:r>
              <a:rPr lang="en-US" sz="2400" dirty="0">
                <a:effectLst/>
                <a:latin typeface="Times New Roman" panose="02020603050405020304" pitchFamily="18" charset="0"/>
                <a:ea typeface="Yu Gothic" panose="020B0400000000000000" pitchFamily="34" charset="-128"/>
                <a:cs typeface="Times New Roman" panose="02020603050405020304" pitchFamily="18" charset="0"/>
              </a:rPr>
              <a:t>δ</a:t>
            </a:r>
            <a:r>
              <a:rPr lang="en-US" sz="2400" baseline="30000" dirty="0">
                <a:effectLst/>
                <a:latin typeface="Times New Roman" panose="02020603050405020304" pitchFamily="18" charset="0"/>
                <a:ea typeface="Yu Gothic" panose="020B0400000000000000" pitchFamily="34" charset="-128"/>
                <a:cs typeface="Times New Roman" panose="02020603050405020304" pitchFamily="18" charset="0"/>
              </a:rPr>
              <a:t>13</a:t>
            </a:r>
            <a:r>
              <a:rPr lang="en-US" sz="2400" dirty="0">
                <a:effectLst/>
                <a:latin typeface="Times New Roman" panose="02020603050405020304" pitchFamily="18" charset="0"/>
                <a:ea typeface="Yu Gothic" panose="020B0400000000000000" pitchFamily="34" charset="-128"/>
                <a:cs typeface="Times New Roman" panose="02020603050405020304" pitchFamily="18" charset="0"/>
              </a:rPr>
              <a:t>C (d-f)</a:t>
            </a:r>
            <a:r>
              <a:rPr lang="en-US" sz="2400" dirty="0">
                <a:latin typeface="Times New Roman" panose="02020603050405020304" pitchFamily="18" charset="0"/>
                <a:cs typeface="Times New Roman" panose="02020603050405020304" pitchFamily="18" charset="0"/>
              </a:rPr>
              <a:t> at ALT, MLO and SPO (averaged over 1980–2014) are compared with observations (similar to Joos et al., 2025). Models capture key seasonal features, though </a:t>
            </a:r>
            <a:r>
              <a:rPr lang="en-US" sz="2400" dirty="0">
                <a:effectLst/>
                <a:latin typeface="Times New Roman" panose="02020603050405020304" pitchFamily="18" charset="0"/>
                <a:ea typeface="Yu Gothic" panose="020B0400000000000000" pitchFamily="34" charset="-128"/>
                <a:cs typeface="Times New Roman" panose="02020603050405020304" pitchFamily="18" charset="0"/>
              </a:rPr>
              <a:t>δ</a:t>
            </a:r>
            <a:r>
              <a:rPr lang="en-US" sz="2400" baseline="30000" dirty="0">
                <a:effectLst/>
                <a:latin typeface="Times New Roman" panose="02020603050405020304" pitchFamily="18" charset="0"/>
                <a:ea typeface="Yu Gothic" panose="020B0400000000000000" pitchFamily="34" charset="-128"/>
                <a:cs typeface="Times New Roman" panose="02020603050405020304" pitchFamily="18" charset="0"/>
              </a:rPr>
              <a:t>13</a:t>
            </a:r>
            <a:r>
              <a:rPr lang="en-US" sz="2400" dirty="0">
                <a:effectLst/>
                <a:latin typeface="Times New Roman" panose="02020603050405020304" pitchFamily="18" charset="0"/>
                <a:ea typeface="Yu Gothic" panose="020B0400000000000000" pitchFamily="34" charset="-128"/>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at MLO reveals greater sensitivity to flux combinations than those at ALT or SPO (note the variable y-axis range), highlighting regional differences in biosphere–ocean interactions and atmospheric transport representations. Shaded areas denote ±1σ variability (Observational data source : SIO/UCSD).</a:t>
            </a:r>
            <a:endParaRPr lang="en-JP" sz="2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7B9D0BEE-E02C-0109-C100-99FF34384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697" y="2515393"/>
            <a:ext cx="3122167" cy="1622308"/>
          </a:xfrm>
          <a:prstGeom prst="rect">
            <a:avLst/>
          </a:prstGeom>
        </p:spPr>
      </p:pic>
      <p:pic>
        <p:nvPicPr>
          <p:cNvPr id="13" name="Picture 12">
            <a:extLst>
              <a:ext uri="{FF2B5EF4-FFF2-40B4-BE49-F238E27FC236}">
                <a16:creationId xmlns:a16="http://schemas.microsoft.com/office/drawing/2014/main" id="{C00F5BFD-2C19-41BD-0F5E-169EDABAB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412" y="4644689"/>
            <a:ext cx="3333362" cy="1622308"/>
          </a:xfrm>
          <a:prstGeom prst="rect">
            <a:avLst/>
          </a:prstGeom>
        </p:spPr>
      </p:pic>
      <p:pic>
        <p:nvPicPr>
          <p:cNvPr id="14" name="Picture 13" descr="A graph of the seasons&#10;&#10;AI-generated content may be incorrect.">
            <a:extLst>
              <a:ext uri="{FF2B5EF4-FFF2-40B4-BE49-F238E27FC236}">
                <a16:creationId xmlns:a16="http://schemas.microsoft.com/office/drawing/2014/main" id="{D26607E5-070D-BDD6-3E29-A9CA94076D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088" y="2474521"/>
            <a:ext cx="3122167" cy="1704052"/>
          </a:xfrm>
          <a:prstGeom prst="rect">
            <a:avLst/>
          </a:prstGeom>
        </p:spPr>
      </p:pic>
      <p:pic>
        <p:nvPicPr>
          <p:cNvPr id="15" name="Picture 14" descr="A graph of different colored lines&#10;&#10;AI-generated content may be incorrect.">
            <a:extLst>
              <a:ext uri="{FF2B5EF4-FFF2-40B4-BE49-F238E27FC236}">
                <a16:creationId xmlns:a16="http://schemas.microsoft.com/office/drawing/2014/main" id="{914706E5-AFA9-1B24-0B53-08AFB13774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2280" y="4644689"/>
            <a:ext cx="3207781" cy="1751148"/>
          </a:xfrm>
          <a:prstGeom prst="rect">
            <a:avLst/>
          </a:prstGeom>
        </p:spPr>
      </p:pic>
      <p:pic>
        <p:nvPicPr>
          <p:cNvPr id="16" name="Picture 15" descr="A graph of seasonal cycle&#10;&#10;AI-generated content may be incorrect.">
            <a:extLst>
              <a:ext uri="{FF2B5EF4-FFF2-40B4-BE49-F238E27FC236}">
                <a16:creationId xmlns:a16="http://schemas.microsoft.com/office/drawing/2014/main" id="{FEB439F2-C6A0-CCA9-9360-D3CA7A56CB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8776" y="724786"/>
            <a:ext cx="3020880" cy="1668059"/>
          </a:xfrm>
          <a:prstGeom prst="rect">
            <a:avLst/>
          </a:prstGeom>
        </p:spPr>
      </p:pic>
      <p:sp>
        <p:nvSpPr>
          <p:cNvPr id="17" name="TextBox 16">
            <a:extLst>
              <a:ext uri="{FF2B5EF4-FFF2-40B4-BE49-F238E27FC236}">
                <a16:creationId xmlns:a16="http://schemas.microsoft.com/office/drawing/2014/main" id="{BEFD32EA-A6E9-DC1F-52C5-D1257BA8ADE7}"/>
              </a:ext>
            </a:extLst>
          </p:cNvPr>
          <p:cNvSpPr txBox="1"/>
          <p:nvPr/>
        </p:nvSpPr>
        <p:spPr>
          <a:xfrm>
            <a:off x="5419949" y="591003"/>
            <a:ext cx="464016" cy="369332"/>
          </a:xfrm>
          <a:prstGeom prst="rect">
            <a:avLst/>
          </a:prstGeom>
          <a:noFill/>
        </p:spPr>
        <p:txBody>
          <a:bodyPr wrap="square">
            <a:spAutoFit/>
          </a:bodyPr>
          <a:lstStyle/>
          <a:p>
            <a:r>
              <a:rPr lang="en-US" b="1" dirty="0"/>
              <a:t>(a)</a:t>
            </a:r>
            <a:endParaRPr lang="en-US" sz="1800" b="1" dirty="0"/>
          </a:p>
        </p:txBody>
      </p:sp>
      <p:sp>
        <p:nvSpPr>
          <p:cNvPr id="2" name="TextBox 1">
            <a:extLst>
              <a:ext uri="{FF2B5EF4-FFF2-40B4-BE49-F238E27FC236}">
                <a16:creationId xmlns:a16="http://schemas.microsoft.com/office/drawing/2014/main" id="{E149A272-E897-53EA-0795-A294994EE516}"/>
              </a:ext>
            </a:extLst>
          </p:cNvPr>
          <p:cNvSpPr txBox="1"/>
          <p:nvPr/>
        </p:nvSpPr>
        <p:spPr>
          <a:xfrm>
            <a:off x="8797515" y="556053"/>
            <a:ext cx="464016" cy="369332"/>
          </a:xfrm>
          <a:prstGeom prst="rect">
            <a:avLst/>
          </a:prstGeom>
          <a:noFill/>
        </p:spPr>
        <p:txBody>
          <a:bodyPr wrap="square">
            <a:spAutoFit/>
          </a:bodyPr>
          <a:lstStyle/>
          <a:p>
            <a:r>
              <a:rPr lang="en-US" b="1" dirty="0"/>
              <a:t>(b)</a:t>
            </a:r>
            <a:endParaRPr lang="en-US" sz="1800" b="1" dirty="0"/>
          </a:p>
        </p:txBody>
      </p:sp>
      <p:sp>
        <p:nvSpPr>
          <p:cNvPr id="3" name="TextBox 2">
            <a:extLst>
              <a:ext uri="{FF2B5EF4-FFF2-40B4-BE49-F238E27FC236}">
                <a16:creationId xmlns:a16="http://schemas.microsoft.com/office/drawing/2014/main" id="{AA8C91ED-9075-9794-424B-299B842D3666}"/>
              </a:ext>
            </a:extLst>
          </p:cNvPr>
          <p:cNvSpPr txBox="1"/>
          <p:nvPr/>
        </p:nvSpPr>
        <p:spPr>
          <a:xfrm>
            <a:off x="5419949" y="2290763"/>
            <a:ext cx="464016" cy="369332"/>
          </a:xfrm>
          <a:prstGeom prst="rect">
            <a:avLst/>
          </a:prstGeom>
          <a:noFill/>
        </p:spPr>
        <p:txBody>
          <a:bodyPr wrap="square">
            <a:spAutoFit/>
          </a:bodyPr>
          <a:lstStyle/>
          <a:p>
            <a:r>
              <a:rPr lang="en-US" b="1" dirty="0"/>
              <a:t>(c)</a:t>
            </a:r>
            <a:endParaRPr lang="en-US" sz="1800" b="1" dirty="0"/>
          </a:p>
        </p:txBody>
      </p:sp>
      <p:sp>
        <p:nvSpPr>
          <p:cNvPr id="4" name="TextBox 3">
            <a:extLst>
              <a:ext uri="{FF2B5EF4-FFF2-40B4-BE49-F238E27FC236}">
                <a16:creationId xmlns:a16="http://schemas.microsoft.com/office/drawing/2014/main" id="{6B875F03-6E24-CC2A-12C4-31439C7AF428}"/>
              </a:ext>
            </a:extLst>
          </p:cNvPr>
          <p:cNvSpPr txBox="1"/>
          <p:nvPr/>
        </p:nvSpPr>
        <p:spPr>
          <a:xfrm>
            <a:off x="8790931" y="2267013"/>
            <a:ext cx="464016" cy="369332"/>
          </a:xfrm>
          <a:prstGeom prst="rect">
            <a:avLst/>
          </a:prstGeom>
          <a:noFill/>
        </p:spPr>
        <p:txBody>
          <a:bodyPr wrap="square">
            <a:spAutoFit/>
          </a:bodyPr>
          <a:lstStyle/>
          <a:p>
            <a:r>
              <a:rPr lang="en-US" b="1" dirty="0"/>
              <a:t>(d)</a:t>
            </a:r>
            <a:endParaRPr lang="en-US" sz="1800" b="1" dirty="0"/>
          </a:p>
        </p:txBody>
      </p:sp>
      <p:sp>
        <p:nvSpPr>
          <p:cNvPr id="5" name="TextBox 4">
            <a:extLst>
              <a:ext uri="{FF2B5EF4-FFF2-40B4-BE49-F238E27FC236}">
                <a16:creationId xmlns:a16="http://schemas.microsoft.com/office/drawing/2014/main" id="{0231AA78-7BB2-4DBF-B203-A2A0F00C2488}"/>
              </a:ext>
            </a:extLst>
          </p:cNvPr>
          <p:cNvSpPr txBox="1"/>
          <p:nvPr/>
        </p:nvSpPr>
        <p:spPr>
          <a:xfrm>
            <a:off x="5363787" y="4313564"/>
            <a:ext cx="464016" cy="369332"/>
          </a:xfrm>
          <a:prstGeom prst="rect">
            <a:avLst/>
          </a:prstGeom>
          <a:noFill/>
        </p:spPr>
        <p:txBody>
          <a:bodyPr wrap="square">
            <a:spAutoFit/>
          </a:bodyPr>
          <a:lstStyle/>
          <a:p>
            <a:r>
              <a:rPr lang="en-US" b="1" dirty="0"/>
              <a:t>(e)</a:t>
            </a:r>
            <a:endParaRPr lang="en-US" sz="1800" b="1" dirty="0"/>
          </a:p>
        </p:txBody>
      </p:sp>
      <p:sp>
        <p:nvSpPr>
          <p:cNvPr id="6" name="TextBox 5">
            <a:extLst>
              <a:ext uri="{FF2B5EF4-FFF2-40B4-BE49-F238E27FC236}">
                <a16:creationId xmlns:a16="http://schemas.microsoft.com/office/drawing/2014/main" id="{AE977755-AD26-5A3E-5CAF-B57527CA3B0F}"/>
              </a:ext>
            </a:extLst>
          </p:cNvPr>
          <p:cNvSpPr txBox="1"/>
          <p:nvPr/>
        </p:nvSpPr>
        <p:spPr>
          <a:xfrm>
            <a:off x="8753774" y="4368367"/>
            <a:ext cx="464016" cy="369332"/>
          </a:xfrm>
          <a:prstGeom prst="rect">
            <a:avLst/>
          </a:prstGeom>
          <a:noFill/>
        </p:spPr>
        <p:txBody>
          <a:bodyPr wrap="square">
            <a:spAutoFit/>
          </a:bodyPr>
          <a:lstStyle/>
          <a:p>
            <a:r>
              <a:rPr lang="en-US" b="1" dirty="0"/>
              <a:t>(f)</a:t>
            </a:r>
            <a:endParaRPr lang="en-US" sz="1800" b="1" dirty="0"/>
          </a:p>
        </p:txBody>
      </p:sp>
    </p:spTree>
    <p:extLst>
      <p:ext uri="{BB962C8B-B14F-4D97-AF65-F5344CB8AC3E}">
        <p14:creationId xmlns:p14="http://schemas.microsoft.com/office/powerpoint/2010/main" val="776744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01F70-A22C-DE0D-DB9D-9B47656BC83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24CC540-65D5-7B1C-A34F-A3962F7FFF6E}"/>
              </a:ext>
            </a:extLst>
          </p:cNvPr>
          <p:cNvSpPr/>
          <p:nvPr/>
        </p:nvSpPr>
        <p:spPr>
          <a:xfrm>
            <a:off x="0" y="1"/>
            <a:ext cx="12192000" cy="53499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dirty="0">
                <a:solidFill>
                  <a:schemeClr val="tx1"/>
                </a:solidFill>
                <a:latin typeface="Times New Roman" panose="02020603050405020304" pitchFamily="18" charset="0"/>
                <a:cs typeface="Times New Roman" panose="02020603050405020304" pitchFamily="18" charset="0"/>
              </a:rPr>
              <a:t>4. Results</a:t>
            </a:r>
            <a:endParaRPr lang="en-US" sz="3200" b="1" dirty="0">
              <a:solidFill>
                <a:schemeClr val="tx1"/>
              </a:solidFill>
            </a:endParaRPr>
          </a:p>
        </p:txBody>
      </p:sp>
      <p:pic>
        <p:nvPicPr>
          <p:cNvPr id="7" name="Picture 6" descr="A graph of a graph&#10;&#10;Description automatically generated">
            <a:extLst>
              <a:ext uri="{FF2B5EF4-FFF2-40B4-BE49-F238E27FC236}">
                <a16:creationId xmlns:a16="http://schemas.microsoft.com/office/drawing/2014/main" id="{61475A2C-C91B-F5E1-EF85-AD456623E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256" y="761341"/>
            <a:ext cx="5679239" cy="2777387"/>
          </a:xfrm>
          <a:prstGeom prst="rect">
            <a:avLst/>
          </a:prstGeom>
        </p:spPr>
      </p:pic>
      <p:pic>
        <p:nvPicPr>
          <p:cNvPr id="8" name="Picture 7" descr="A graph of a graph&#10;&#10;Description automatically generated">
            <a:extLst>
              <a:ext uri="{FF2B5EF4-FFF2-40B4-BE49-F238E27FC236}">
                <a16:creationId xmlns:a16="http://schemas.microsoft.com/office/drawing/2014/main" id="{4FD6C696-AE84-9C4A-2A49-974E7DC36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104" y="3662550"/>
            <a:ext cx="5519391" cy="2615000"/>
          </a:xfrm>
          <a:prstGeom prst="rect">
            <a:avLst/>
          </a:prstGeom>
        </p:spPr>
      </p:pic>
      <p:sp>
        <p:nvSpPr>
          <p:cNvPr id="17" name="TextBox 2088">
            <a:extLst>
              <a:ext uri="{FF2B5EF4-FFF2-40B4-BE49-F238E27FC236}">
                <a16:creationId xmlns:a16="http://schemas.microsoft.com/office/drawing/2014/main" id="{525B3EF3-D226-5465-09CF-D50786F81482}"/>
              </a:ext>
            </a:extLst>
          </p:cNvPr>
          <p:cNvSpPr txBox="1"/>
          <p:nvPr/>
        </p:nvSpPr>
        <p:spPr>
          <a:xfrm>
            <a:off x="814623" y="866554"/>
            <a:ext cx="4830274" cy="4938083"/>
          </a:xfrm>
          <a:prstGeom prst="rect">
            <a:avLst/>
          </a:prstGeom>
          <a:noFill/>
        </p:spPr>
        <p:txBody>
          <a:bodyPr wrap="square">
            <a:spAutoFit/>
          </a:bodyPr>
          <a:ls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a:lstStyle>
          <a:p>
            <a:pPr algn="just">
              <a:lnSpc>
                <a:spcPct val="110000"/>
              </a:lnSpc>
            </a:pPr>
            <a:r>
              <a:rPr lang="en-US" sz="2400" b="1" dirty="0">
                <a:latin typeface="Times New Roman" panose="02020603050405020304" pitchFamily="18" charset="0"/>
                <a:ea typeface="Open Sans" panose="020B0606030504020204" pitchFamily="34" charset="0"/>
                <a:cs typeface="Times New Roman" panose="02020603050405020304" pitchFamily="18" charset="0"/>
              </a:rPr>
              <a:t>Figure 6.</a:t>
            </a:r>
            <a:r>
              <a:rPr lang="en-US" sz="2400" dirty="0">
                <a:latin typeface="Times New Roman" panose="02020603050405020304" pitchFamily="18" charset="0"/>
                <a:ea typeface="Open Sans" panose="020B0606030504020204" pitchFamily="34" charset="0"/>
                <a:cs typeface="Times New Roman" panose="02020603050405020304" pitchFamily="18" charset="0"/>
              </a:rPr>
              <a:t> O</a:t>
            </a:r>
            <a:r>
              <a:rPr lang="en-US" sz="2400" dirty="0">
                <a:latin typeface="Times New Roman" panose="02020603050405020304" pitchFamily="18" charset="0"/>
                <a:cs typeface="Times New Roman" panose="02020603050405020304" pitchFamily="18" charset="0"/>
              </a:rPr>
              <a:t>bserved and modeled Δ</a:t>
            </a:r>
            <a:r>
              <a:rPr lang="en-US" sz="2400" baseline="30000" dirty="0">
                <a:latin typeface="Times New Roman" panose="02020603050405020304" pitchFamily="18" charset="0"/>
                <a:cs typeface="Times New Roman" panose="02020603050405020304" pitchFamily="18" charset="0"/>
              </a:rPr>
              <a:t>14</a:t>
            </a:r>
            <a:r>
              <a:rPr lang="en-US" sz="2400" dirty="0">
                <a:latin typeface="Times New Roman" panose="02020603050405020304" pitchFamily="18" charset="0"/>
                <a:cs typeface="Times New Roman" panose="02020603050405020304" pitchFamily="18" charset="0"/>
              </a:rPr>
              <a:t>C at </a:t>
            </a:r>
            <a:r>
              <a:rPr lang="en-US" sz="2400" dirty="0" err="1">
                <a:latin typeface="Times New Roman" panose="02020603050405020304" pitchFamily="18" charset="0"/>
                <a:cs typeface="Times New Roman" panose="02020603050405020304" pitchFamily="18" charset="0"/>
              </a:rPr>
              <a:t>Jungfraujoch</a:t>
            </a:r>
            <a:r>
              <a:rPr lang="en-US" sz="2400" dirty="0">
                <a:latin typeface="Times New Roman" panose="02020603050405020304" pitchFamily="18" charset="0"/>
                <a:cs typeface="Times New Roman" panose="02020603050405020304" pitchFamily="18" charset="0"/>
              </a:rPr>
              <a:t> (JFJ) (A) and Baring Head (BHD) (B) from 1940 to 2020. Both </a:t>
            </a:r>
            <a:r>
              <a:rPr lang="en-US" sz="2400" dirty="0" err="1">
                <a:latin typeface="Times New Roman" panose="02020603050405020304" pitchFamily="18" charset="0"/>
                <a:cs typeface="Times New Roman" panose="02020603050405020304" pitchFamily="18" charset="0"/>
              </a:rPr>
              <a:t>gll</a:t>
            </a:r>
            <a:r>
              <a:rPr lang="en-US" sz="2400" dirty="0">
                <a:latin typeface="Times New Roman" panose="02020603050405020304" pitchFamily="18" charset="0"/>
                <a:cs typeface="Times New Roman" panose="02020603050405020304" pitchFamily="18" charset="0"/>
              </a:rPr>
              <a:t> and </a:t>
            </a:r>
            <a:r>
              <a:rPr lang="en-US" sz="2400" dirty="0" err="1">
                <a:latin typeface="Times New Roman" panose="02020603050405020304" pitchFamily="18" charset="0"/>
                <a:cs typeface="Times New Roman" panose="02020603050405020304" pitchFamily="18" charset="0"/>
              </a:rPr>
              <a:t>gpl</a:t>
            </a:r>
            <a:r>
              <a:rPr lang="en-US" sz="2400" dirty="0">
                <a:latin typeface="Times New Roman" panose="02020603050405020304" pitchFamily="18" charset="0"/>
                <a:cs typeface="Times New Roman" panose="02020603050405020304" pitchFamily="18" charset="0"/>
              </a:rPr>
              <a:t> simulations reproduce the atmospheric bomb peak and decline reasonably well, with the </a:t>
            </a:r>
            <a:r>
              <a:rPr lang="en-US" sz="2400" dirty="0" err="1">
                <a:latin typeface="Times New Roman" panose="02020603050405020304" pitchFamily="18" charset="0"/>
                <a:cs typeface="Times New Roman" panose="02020603050405020304" pitchFamily="18" charset="0"/>
              </a:rPr>
              <a:t>gll</a:t>
            </a:r>
            <a:r>
              <a:rPr lang="en-US" sz="2400" dirty="0">
                <a:latin typeface="Times New Roman" panose="02020603050405020304" pitchFamily="18" charset="0"/>
                <a:cs typeface="Times New Roman" panose="02020603050405020304" pitchFamily="18" charset="0"/>
              </a:rPr>
              <a:t> flux combination providing improved agreement with observations at BHD in recent decades compared to the </a:t>
            </a:r>
            <a:r>
              <a:rPr lang="en-US" sz="2400" dirty="0" err="1">
                <a:latin typeface="Times New Roman" panose="02020603050405020304" pitchFamily="18" charset="0"/>
                <a:cs typeface="Times New Roman" panose="02020603050405020304" pitchFamily="18" charset="0"/>
              </a:rPr>
              <a:t>gpl</a:t>
            </a:r>
            <a:r>
              <a:rPr lang="en-US" sz="2400" dirty="0">
                <a:latin typeface="Times New Roman" panose="02020603050405020304" pitchFamily="18" charset="0"/>
                <a:cs typeface="Times New Roman" panose="02020603050405020304" pitchFamily="18" charset="0"/>
              </a:rPr>
              <a:t> flux combination (</a:t>
            </a:r>
            <a:r>
              <a:rPr lang="da-DK" sz="2400" dirty="0">
                <a:latin typeface="Times New Roman" panose="02020603050405020304" pitchFamily="18" charset="0"/>
                <a:cs typeface="Times New Roman" panose="02020603050405020304" pitchFamily="18" charset="0"/>
              </a:rPr>
              <a:t>ICOS/Levin et al. (2021); NIWA/Turnbull et al. (2007)</a:t>
            </a:r>
            <a:r>
              <a:rPr lang="en-US" sz="2400" dirty="0">
                <a:latin typeface="Times New Roman" panose="02020603050405020304" pitchFamily="18" charset="0"/>
                <a:cs typeface="Times New Roman" panose="02020603050405020304" pitchFamily="18" charset="0"/>
              </a:rPr>
              <a:t>).</a:t>
            </a:r>
            <a:endParaRPr lang="en-JP" sz="2400" dirty="0">
              <a:highlight>
                <a:srgbClr val="FFFF00"/>
              </a:highligh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A8D8BA6-2711-2FB3-A2A4-FFD6D0AEC804}"/>
              </a:ext>
            </a:extLst>
          </p:cNvPr>
          <p:cNvSpPr txBox="1"/>
          <p:nvPr/>
        </p:nvSpPr>
        <p:spPr>
          <a:xfrm>
            <a:off x="6391656" y="635393"/>
            <a:ext cx="310896" cy="369332"/>
          </a:xfrm>
          <a:prstGeom prst="rect">
            <a:avLst/>
          </a:prstGeom>
          <a:noFill/>
        </p:spPr>
        <p:txBody>
          <a:bodyPr wrap="square">
            <a:spAutoFit/>
          </a:bodyPr>
          <a:lstStyle/>
          <a:p>
            <a:r>
              <a:rPr lang="en-US" sz="1800" b="1" dirty="0"/>
              <a:t>A</a:t>
            </a:r>
          </a:p>
        </p:txBody>
      </p:sp>
      <p:sp>
        <p:nvSpPr>
          <p:cNvPr id="19" name="TextBox 18">
            <a:extLst>
              <a:ext uri="{FF2B5EF4-FFF2-40B4-BE49-F238E27FC236}">
                <a16:creationId xmlns:a16="http://schemas.microsoft.com/office/drawing/2014/main" id="{69CE50E2-5FFD-05AC-1487-D45CBF9144A4}"/>
              </a:ext>
            </a:extLst>
          </p:cNvPr>
          <p:cNvSpPr txBox="1"/>
          <p:nvPr/>
        </p:nvSpPr>
        <p:spPr>
          <a:xfrm>
            <a:off x="6387256" y="3429000"/>
            <a:ext cx="310896" cy="369332"/>
          </a:xfrm>
          <a:prstGeom prst="rect">
            <a:avLst/>
          </a:prstGeom>
          <a:noFill/>
        </p:spPr>
        <p:txBody>
          <a:bodyPr wrap="square">
            <a:spAutoFit/>
          </a:bodyPr>
          <a:lstStyle/>
          <a:p>
            <a:r>
              <a:rPr lang="en-US" sz="1800" b="1" dirty="0"/>
              <a:t>B</a:t>
            </a:r>
          </a:p>
        </p:txBody>
      </p:sp>
    </p:spTree>
    <p:extLst>
      <p:ext uri="{BB962C8B-B14F-4D97-AF65-F5344CB8AC3E}">
        <p14:creationId xmlns:p14="http://schemas.microsoft.com/office/powerpoint/2010/main" val="2777906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A6A56-3D20-70CB-AFFF-4EA251BD3B1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54BBB3F-F686-36DE-428A-784BE5B60BD9}"/>
              </a:ext>
            </a:extLst>
          </p:cNvPr>
          <p:cNvSpPr/>
          <p:nvPr/>
        </p:nvSpPr>
        <p:spPr>
          <a:xfrm>
            <a:off x="0" y="0"/>
            <a:ext cx="12192000" cy="53499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dirty="0">
                <a:solidFill>
                  <a:schemeClr val="tx1"/>
                </a:solidFill>
                <a:latin typeface="Times New Roman" panose="02020603050405020304" pitchFamily="18" charset="0"/>
                <a:cs typeface="Times New Roman" panose="02020603050405020304" pitchFamily="18" charset="0"/>
              </a:rPr>
              <a:t>5. Conclusion</a:t>
            </a:r>
            <a:endParaRPr lang="en-US" sz="3200" b="1" dirty="0">
              <a:solidFill>
                <a:schemeClr val="tx1"/>
              </a:solidFill>
            </a:endParaRPr>
          </a:p>
        </p:txBody>
      </p:sp>
      <p:sp>
        <p:nvSpPr>
          <p:cNvPr id="3" name="TextBox 2">
            <a:extLst>
              <a:ext uri="{FF2B5EF4-FFF2-40B4-BE49-F238E27FC236}">
                <a16:creationId xmlns:a16="http://schemas.microsoft.com/office/drawing/2014/main" id="{C5DA0AFC-028E-ADCF-CA51-D9C6A3E62D1F}"/>
              </a:ext>
            </a:extLst>
          </p:cNvPr>
          <p:cNvSpPr txBox="1"/>
          <p:nvPr/>
        </p:nvSpPr>
        <p:spPr>
          <a:xfrm>
            <a:off x="225171" y="907992"/>
            <a:ext cx="11459718" cy="5416868"/>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 have collected and </a:t>
            </a:r>
            <a:r>
              <a:rPr lang="en-US" sz="2800" dirty="0" err="1">
                <a:latin typeface="Times New Roman" panose="02020603050405020304" pitchFamily="18" charset="0"/>
                <a:cs typeface="Times New Roman" panose="02020603050405020304" pitchFamily="18" charset="0"/>
              </a:rPr>
              <a:t>analysed</a:t>
            </a:r>
            <a:r>
              <a:rPr lang="en-US" sz="2800" dirty="0">
                <a:latin typeface="Times New Roman" panose="02020603050405020304" pitchFamily="18" charset="0"/>
                <a:cs typeface="Times New Roman" panose="02020603050405020304" pitchFamily="18" charset="0"/>
              </a:rPr>
              <a:t> monthly-mean </a:t>
            </a:r>
            <a:r>
              <a:rPr lang="en-US" sz="2800" baseline="30000" dirty="0">
                <a:latin typeface="Times New Roman" panose="02020603050405020304" pitchFamily="18" charset="0"/>
                <a:cs typeface="Times New Roman" panose="02020603050405020304" pitchFamily="18" charset="0"/>
              </a:rPr>
              <a:t>13</a:t>
            </a:r>
            <a:r>
              <a:rPr lang="en-US" sz="2800" dirty="0">
                <a:latin typeface="Times New Roman" panose="02020603050405020304" pitchFamily="18" charset="0"/>
                <a:cs typeface="Times New Roman" panose="02020603050405020304" pitchFamily="18" charset="0"/>
              </a:rPr>
              <a:t>C and </a:t>
            </a:r>
            <a:r>
              <a:rPr lang="en-US" sz="2800" baseline="30000" dirty="0">
                <a:latin typeface="Times New Roman" panose="02020603050405020304" pitchFamily="18" charset="0"/>
                <a:cs typeface="Times New Roman" panose="02020603050405020304" pitchFamily="18" charset="0"/>
              </a:rPr>
              <a:t>14</a:t>
            </a:r>
            <a:r>
              <a:rPr lang="en-US" sz="2800" dirty="0">
                <a:latin typeface="Times New Roman" panose="02020603050405020304" pitchFamily="18" charset="0"/>
                <a:cs typeface="Times New Roman" panose="02020603050405020304" pitchFamily="18" charset="0"/>
              </a:rPr>
              <a:t>C fluxes between atmosphere, biosphere, ocean, fossil fuel burning and nuclear emissions, and MIROC4-ACTM simulations are performed from 1940 to 2023 (Fig. 4).</a:t>
            </a:r>
          </a:p>
          <a:p>
            <a:pPr marL="342900" indent="-342900" algn="just">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Our results show significant model-observation agreement; however, fine details in the model fluxes have to be improved for better explanation of the events imprinted in the observed time series, e.g., (1) the cause of greater model seasonal cycle at SPO (Fig. 5), (2) trends in CO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and </a:t>
            </a:r>
            <a:r>
              <a:rPr lang="en-US" sz="2800" dirty="0">
                <a:effectLst/>
                <a:latin typeface="Times New Roman" panose="02020603050405020304" pitchFamily="18" charset="0"/>
                <a:ea typeface="Yu Gothic" panose="020B0400000000000000" pitchFamily="34" charset="-128"/>
                <a:cs typeface="Times New Roman" panose="02020603050405020304" pitchFamily="18" charset="0"/>
              </a:rPr>
              <a:t>δ</a:t>
            </a:r>
            <a:r>
              <a:rPr lang="en-US" sz="2800" baseline="30000" dirty="0">
                <a:effectLst/>
                <a:latin typeface="Times New Roman" panose="02020603050405020304" pitchFamily="18" charset="0"/>
                <a:ea typeface="Yu Gothic" panose="020B0400000000000000" pitchFamily="34" charset="-128"/>
                <a:cs typeface="Times New Roman" panose="02020603050405020304" pitchFamily="18" charset="0"/>
              </a:rPr>
              <a:t>13</a:t>
            </a:r>
            <a:r>
              <a:rPr lang="en-US" sz="2800" dirty="0">
                <a:effectLst/>
                <a:latin typeface="Times New Roman" panose="02020603050405020304" pitchFamily="18" charset="0"/>
                <a:ea typeface="Yu Gothic" panose="020B0400000000000000" pitchFamily="34" charset="-128"/>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seasonal cycles, (3) better representation of Δ</a:t>
            </a:r>
            <a:r>
              <a:rPr lang="en-US" sz="2800" baseline="30000" dirty="0">
                <a:latin typeface="Times New Roman" panose="02020603050405020304" pitchFamily="18" charset="0"/>
                <a:cs typeface="Times New Roman" panose="02020603050405020304" pitchFamily="18" charset="0"/>
              </a:rPr>
              <a:t>14</a:t>
            </a:r>
            <a:r>
              <a:rPr lang="en-US" sz="2800" dirty="0">
                <a:latin typeface="Times New Roman" panose="02020603050405020304" pitchFamily="18" charset="0"/>
                <a:cs typeface="Times New Roman" panose="02020603050405020304" pitchFamily="18" charset="0"/>
              </a:rPr>
              <a:t>C during 1955-70 (Fig. 6).</a:t>
            </a:r>
          </a:p>
          <a:p>
            <a:pPr marL="342900" indent="-342900" algn="just">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model flux combinations reveal that the </a:t>
            </a:r>
            <a:r>
              <a:rPr lang="en-US" sz="2800" dirty="0" err="1">
                <a:latin typeface="Times New Roman" panose="02020603050405020304" pitchFamily="18" charset="0"/>
                <a:cs typeface="Times New Roman" panose="02020603050405020304" pitchFamily="18" charset="0"/>
              </a:rPr>
              <a:t>gvl</a:t>
            </a:r>
            <a:r>
              <a:rPr lang="en-US" sz="2800" dirty="0">
                <a:latin typeface="Times New Roman" panose="02020603050405020304" pitchFamily="18" charset="0"/>
                <a:cs typeface="Times New Roman" panose="02020603050405020304" pitchFamily="18" charset="0"/>
              </a:rPr>
              <a:t> case provides better agreement for CO</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and </a:t>
            </a:r>
            <a:r>
              <a:rPr lang="en-US" sz="2800" dirty="0">
                <a:effectLst/>
                <a:latin typeface="Times New Roman" panose="02020603050405020304" pitchFamily="18" charset="0"/>
                <a:ea typeface="Yu Gothic" panose="020B0400000000000000" pitchFamily="34" charset="-128"/>
                <a:cs typeface="Times New Roman" panose="02020603050405020304" pitchFamily="18" charset="0"/>
              </a:rPr>
              <a:t>δ</a:t>
            </a:r>
            <a:r>
              <a:rPr lang="en-US" sz="2800" baseline="30000" dirty="0">
                <a:effectLst/>
                <a:latin typeface="Times New Roman" panose="02020603050405020304" pitchFamily="18" charset="0"/>
                <a:ea typeface="Yu Gothic" panose="020B0400000000000000" pitchFamily="34" charset="-128"/>
                <a:cs typeface="Times New Roman" panose="02020603050405020304" pitchFamily="18" charset="0"/>
              </a:rPr>
              <a:t>13</a:t>
            </a:r>
            <a:r>
              <a:rPr lang="en-US" sz="2800" dirty="0">
                <a:effectLst/>
                <a:latin typeface="Times New Roman" panose="02020603050405020304" pitchFamily="18" charset="0"/>
                <a:ea typeface="Yu Gothic" panose="020B0400000000000000" pitchFamily="34" charset="-128"/>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observations (Fig. 4), capturing both seasonal and long-term variations. In contrast, </a:t>
            </a:r>
            <a:r>
              <a:rPr lang="en-US" sz="2800" dirty="0" err="1">
                <a:latin typeface="Times New Roman" panose="02020603050405020304" pitchFamily="18" charset="0"/>
                <a:cs typeface="Times New Roman" panose="02020603050405020304" pitchFamily="18" charset="0"/>
              </a:rPr>
              <a:t>gll</a:t>
            </a:r>
            <a:r>
              <a:rPr lang="en-US" sz="2800" dirty="0">
                <a:latin typeface="Times New Roman" panose="02020603050405020304" pitchFamily="18" charset="0"/>
                <a:cs typeface="Times New Roman" panose="02020603050405020304" pitchFamily="18" charset="0"/>
              </a:rPr>
              <a:t> case shows closer match with observations of for Δ</a:t>
            </a:r>
            <a:r>
              <a:rPr lang="en-US" sz="2800" baseline="30000" dirty="0">
                <a:latin typeface="Times New Roman" panose="02020603050405020304" pitchFamily="18" charset="0"/>
                <a:cs typeface="Times New Roman" panose="02020603050405020304" pitchFamily="18" charset="0"/>
              </a:rPr>
              <a:t>14</a:t>
            </a:r>
            <a:r>
              <a:rPr lang="en-US" sz="2800" dirty="0">
                <a:latin typeface="Times New Roman" panose="02020603050405020304" pitchFamily="18" charset="0"/>
                <a:cs typeface="Times New Roman" panose="02020603050405020304" pitchFamily="18" charset="0"/>
              </a:rPr>
              <a:t>C at JFJ and BHD (Fig. 6)</a:t>
            </a:r>
            <a:r>
              <a:rPr lang="en-US" sz="2800" dirty="0"/>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91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43634-6C8C-5D5F-C291-A5D50470A09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12FC970-AA33-042A-2881-5D5B223061C8}"/>
              </a:ext>
            </a:extLst>
          </p:cNvPr>
          <p:cNvSpPr/>
          <p:nvPr/>
        </p:nvSpPr>
        <p:spPr>
          <a:xfrm>
            <a:off x="0" y="0"/>
            <a:ext cx="12192000" cy="53499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dirty="0">
                <a:solidFill>
                  <a:schemeClr val="tx1"/>
                </a:solidFill>
                <a:latin typeface="Times New Roman" panose="02020603050405020304" pitchFamily="18" charset="0"/>
                <a:cs typeface="Times New Roman" panose="02020603050405020304" pitchFamily="18" charset="0"/>
              </a:rPr>
              <a:t> References</a:t>
            </a:r>
            <a:endParaRPr lang="en-US" sz="3200" b="1" dirty="0">
              <a:solidFill>
                <a:schemeClr val="tx1"/>
              </a:solidFill>
            </a:endParaRPr>
          </a:p>
        </p:txBody>
      </p:sp>
      <p:sp>
        <p:nvSpPr>
          <p:cNvPr id="3" name="TextBox 2">
            <a:extLst>
              <a:ext uri="{FF2B5EF4-FFF2-40B4-BE49-F238E27FC236}">
                <a16:creationId xmlns:a16="http://schemas.microsoft.com/office/drawing/2014/main" id="{0E3594AC-76B7-1BC7-7386-22EB42CABFBB}"/>
              </a:ext>
            </a:extLst>
          </p:cNvPr>
          <p:cNvSpPr txBox="1"/>
          <p:nvPr/>
        </p:nvSpPr>
        <p:spPr>
          <a:xfrm>
            <a:off x="253746" y="1212792"/>
            <a:ext cx="11459718" cy="4315027"/>
          </a:xfrm>
          <a:prstGeom prst="rect">
            <a:avLst/>
          </a:prstGeom>
          <a:noFill/>
        </p:spPr>
        <p:txBody>
          <a:bodyPr wrap="square">
            <a:spAutoFit/>
          </a:bodyPr>
          <a:lstStyle/>
          <a:p>
            <a:pPr marL="342900" indent="-342900" algn="just">
              <a:lnSpc>
                <a:spcPct val="110000"/>
              </a:lnSpc>
              <a:buFont typeface="+mj-lt"/>
              <a:buAutoNum type="arabicPeriod"/>
            </a:pPr>
            <a:endParaRPr lang="en-US" sz="2800" dirty="0">
              <a:latin typeface="Times New Roman" panose="02020603050405020304" pitchFamily="18" charset="0"/>
              <a:cs typeface="Times New Roman" panose="02020603050405020304" pitchFamily="18" charset="0"/>
            </a:endParaRPr>
          </a:p>
          <a:p>
            <a:pPr marL="342900" indent="-342900" algn="just">
              <a:lnSpc>
                <a:spcPct val="110000"/>
              </a:lnSpc>
              <a:buFont typeface="+mj-lt"/>
              <a:buAutoNum type="arabicPeriod"/>
            </a:pPr>
            <a:r>
              <a:rPr lang="en-US" sz="2800" dirty="0">
                <a:latin typeface="Times New Roman" panose="02020603050405020304" pitchFamily="18" charset="0"/>
                <a:cs typeface="Times New Roman" panose="02020603050405020304" pitchFamily="18" charset="0"/>
              </a:rPr>
              <a:t>G. </a:t>
            </a:r>
            <a:r>
              <a:rPr lang="en-US" sz="2800" dirty="0" err="1">
                <a:latin typeface="Times New Roman" panose="02020603050405020304" pitchFamily="18" charset="0"/>
                <a:cs typeface="Times New Roman" panose="02020603050405020304" pitchFamily="18" charset="0"/>
              </a:rPr>
              <a:t>Danabasoglu</a:t>
            </a:r>
            <a:r>
              <a:rPr lang="en-US" sz="2800" dirty="0">
                <a:latin typeface="Times New Roman" panose="02020603050405020304" pitchFamily="18" charset="0"/>
                <a:cs typeface="Times New Roman" panose="02020603050405020304" pitchFamily="18" charset="0"/>
              </a:rPr>
              <a:t> et al., </a:t>
            </a:r>
            <a:r>
              <a:rPr lang="en-US" sz="2800" i="1" dirty="0">
                <a:latin typeface="Times New Roman" panose="02020603050405020304" pitchFamily="18" charset="0"/>
                <a:cs typeface="Times New Roman" panose="02020603050405020304" pitchFamily="18" charset="0"/>
              </a:rPr>
              <a:t>J. Adv. Model. Earth Syst. </a:t>
            </a:r>
            <a:r>
              <a:rPr lang="en-US" sz="2800" dirty="0">
                <a:latin typeface="Times New Roman" panose="02020603050405020304" pitchFamily="18" charset="0"/>
                <a:cs typeface="Times New Roman" panose="02020603050405020304" pitchFamily="18" charset="0"/>
              </a:rPr>
              <a:t>12, e2019MS001916 (2020).</a:t>
            </a:r>
          </a:p>
          <a:p>
            <a:pPr marL="342900" indent="-342900" algn="just">
              <a:lnSpc>
                <a:spcPct val="110000"/>
              </a:lnSpc>
              <a:buFont typeface="+mj-lt"/>
              <a:buAutoNum type="arabicPeriod"/>
            </a:pPr>
            <a:r>
              <a:rPr lang="en-US" sz="2800" dirty="0">
                <a:latin typeface="Times New Roman" panose="02020603050405020304" pitchFamily="18" charset="0"/>
                <a:cs typeface="Times New Roman" panose="02020603050405020304" pitchFamily="18" charset="0"/>
              </a:rPr>
              <a:t>M. Scholze, P. Ciais, M. Heimann, </a:t>
            </a:r>
            <a:r>
              <a:rPr lang="en-US" sz="2800" i="1" dirty="0">
                <a:latin typeface="Times New Roman" panose="02020603050405020304" pitchFamily="18" charset="0"/>
                <a:cs typeface="Times New Roman" panose="02020603050405020304" pitchFamily="18" charset="0"/>
              </a:rPr>
              <a:t>Global Biogeochemical Cycles </a:t>
            </a:r>
            <a:r>
              <a:rPr lang="en-US" sz="2800" dirty="0">
                <a:latin typeface="Times New Roman" panose="02020603050405020304" pitchFamily="18" charset="0"/>
                <a:cs typeface="Times New Roman" panose="02020603050405020304" pitchFamily="18" charset="0"/>
              </a:rPr>
              <a:t>22, GB1009 (2008)</a:t>
            </a:r>
          </a:p>
          <a:p>
            <a:pPr marL="342900" indent="-342900" algn="just">
              <a:lnSpc>
                <a:spcPct val="110000"/>
              </a:lnSpc>
              <a:buFont typeface="+mj-lt"/>
              <a:buAutoNum type="arabicPeriod"/>
            </a:pPr>
            <a:r>
              <a:rPr lang="en-US" sz="2800" dirty="0">
                <a:latin typeface="Times New Roman" panose="02020603050405020304" pitchFamily="18" charset="0"/>
                <a:cs typeface="Times New Roman" panose="02020603050405020304" pitchFamily="18" charset="0"/>
              </a:rPr>
              <a:t>A. Ito et al., </a:t>
            </a:r>
            <a:r>
              <a:rPr lang="en-US" sz="2800" i="1" dirty="0">
                <a:latin typeface="Times New Roman" panose="02020603050405020304" pitchFamily="18" charset="0"/>
                <a:cs typeface="Times New Roman" panose="02020603050405020304" pitchFamily="18" charset="0"/>
              </a:rPr>
              <a:t>Earth Syst. </a:t>
            </a:r>
            <a:r>
              <a:rPr lang="en-US" sz="2800" i="1" dirty="0" err="1">
                <a:latin typeface="Times New Roman" panose="02020603050405020304" pitchFamily="18" charset="0"/>
                <a:cs typeface="Times New Roman" panose="02020603050405020304" pitchFamily="18" charset="0"/>
              </a:rPr>
              <a:t>Dynam</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10, 685–709 (2019)</a:t>
            </a:r>
          </a:p>
          <a:p>
            <a:pPr marL="342900" indent="-342900" algn="just">
              <a:lnSpc>
                <a:spcPct val="110000"/>
              </a:lnSpc>
              <a:buFont typeface="+mj-lt"/>
              <a:buAutoNum type="arabicPeriod"/>
            </a:pPr>
            <a:r>
              <a:rPr lang="en-US" sz="2800" dirty="0">
                <a:latin typeface="Times New Roman" panose="02020603050405020304" pitchFamily="18" charset="0"/>
                <a:cs typeface="Times New Roman" panose="02020603050405020304" pitchFamily="18" charset="0"/>
              </a:rPr>
              <a:t>H. Graven et al., </a:t>
            </a:r>
            <a:r>
              <a:rPr lang="en-US" sz="2800" i="1" dirty="0">
                <a:latin typeface="Times New Roman" panose="02020603050405020304" pitchFamily="18" charset="0"/>
                <a:cs typeface="Times New Roman" panose="02020603050405020304" pitchFamily="18" charset="0"/>
              </a:rPr>
              <a:t>Global Biogeochemical Cycles </a:t>
            </a:r>
            <a:r>
              <a:rPr lang="en-US" sz="2800" dirty="0">
                <a:latin typeface="Times New Roman" panose="02020603050405020304" pitchFamily="18" charset="0"/>
                <a:cs typeface="Times New Roman" panose="02020603050405020304" pitchFamily="18" charset="0"/>
              </a:rPr>
              <a:t>34, e2019GB006170 (2020).</a:t>
            </a:r>
          </a:p>
          <a:p>
            <a:pPr algn="just">
              <a:spcAft>
                <a:spcPts val="600"/>
              </a:spcAft>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0404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383</TotalTime>
  <Words>1366</Words>
  <Application>Microsoft Office PowerPoint</Application>
  <PresentationFormat>Widescreen</PresentationFormat>
  <Paragraphs>87</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ceha1867</dc:creator>
  <cp:lastModifiedBy>ceha1867</cp:lastModifiedBy>
  <cp:revision>17</cp:revision>
  <dcterms:created xsi:type="dcterms:W3CDTF">2025-04-22T02:36:00Z</dcterms:created>
  <dcterms:modified xsi:type="dcterms:W3CDTF">2025-04-30T09:24:08Z</dcterms:modified>
</cp:coreProperties>
</file>