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_rels/notesSlide7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4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7.xml" ContentType="application/vnd.openxmlformats-officedocument.presentationml.notesSlid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58.jpeg" ContentType="image/jpeg"/>
  <Override PartName="/ppt/media/image55.png" ContentType="image/png"/>
  <Override PartName="/ppt/media/image54.png" ContentType="image/png"/>
  <Override PartName="/ppt/media/image53.jpeg" ContentType="image/jpeg"/>
  <Override PartName="/ppt/media/image23.png" ContentType="image/png"/>
  <Override PartName="/ppt/media/image52.png" ContentType="image/png"/>
  <Override PartName="/ppt/media/image51.jpeg" ContentType="image/jpeg"/>
  <Override PartName="/ppt/media/image50.png" ContentType="image/png"/>
  <Override PartName="/ppt/media/image49.jpeg" ContentType="image/jpeg"/>
  <Override PartName="/ppt/media/image47.jpeg" ContentType="image/jpeg"/>
  <Override PartName="/ppt/media/image68.png" ContentType="image/png"/>
  <Override PartName="/ppt/media/image48.png" ContentType="image/png"/>
  <Override PartName="/ppt/media/image11.png" ContentType="image/png"/>
  <Override PartName="/ppt/media/image16.jpeg" ContentType="image/jpeg"/>
  <Override PartName="/ppt/media/image6.jpeg" ContentType="image/jpeg"/>
  <Override PartName="/ppt/media/image60.png" ContentType="image/png"/>
  <Override PartName="/ppt/media/image20.png" ContentType="image/png"/>
  <Override PartName="/ppt/media/image57.png" ContentType="image/png"/>
  <Override PartName="/ppt/media/image33.png" ContentType="image/png"/>
  <Override PartName="/ppt/media/image56.jpeg" ContentType="image/jpeg"/>
  <Override PartName="/ppt/media/image70.png" ContentType="image/png"/>
  <Override PartName="/ppt/media/image69.png" ContentType="image/png"/>
  <Override PartName="/ppt/media/image32.png" ContentType="image/png"/>
  <Override PartName="/ppt/media/image67.png" ContentType="image/png"/>
  <Override PartName="/ppt/media/image29.png" ContentType="image/png"/>
  <Override PartName="/ppt/media/image26.png" ContentType="image/png"/>
  <Override PartName="/ppt/media/image63.png" ContentType="image/png"/>
  <Override PartName="/ppt/media/image28.png" ContentType="image/png"/>
  <Override PartName="/ppt/media/image43.jpeg" ContentType="image/jpeg"/>
  <Override PartName="/ppt/media/image17.png" ContentType="image/png"/>
  <Override PartName="/ppt/media/image5.png" ContentType="image/png"/>
  <Override PartName="/ppt/media/image66.jpeg" ContentType="image/jpeg"/>
  <Override PartName="/ppt/media/image59.png" ContentType="image/png"/>
  <Override PartName="/ppt/media/image22.png" ContentType="image/png"/>
  <Override PartName="/ppt/media/image24.jpeg" ContentType="image/jpeg"/>
  <Override PartName="/ppt/media/image61.png" ContentType="image/png"/>
  <Override PartName="/ppt/media/image21.jpeg" ContentType="image/jpeg"/>
  <Override PartName="/ppt/media/image65.png" ContentType="image/png"/>
  <Override PartName="/ppt/media/image64.png" ContentType="image/png"/>
  <Override PartName="/ppt/media/image27.png" ContentType="image/png"/>
  <Override PartName="/ppt/media/image3.png" ContentType="image/png"/>
  <Override PartName="/ppt/media/image15.png" ContentType="image/png"/>
  <Override PartName="/ppt/media/image25.png" ContentType="image/png"/>
  <Override PartName="/ppt/media/image18.png" ContentType="image/png"/>
  <Override PartName="/ppt/media/image42.jpeg" ContentType="image/jpeg"/>
  <Override PartName="/ppt/media/image2.png" ContentType="image/png"/>
  <Override PartName="/ppt/media/image14.png" ContentType="image/png"/>
  <Override PartName="/ppt/media/image4.jpeg" ContentType="image/jpeg"/>
  <Override PartName="/ppt/media/image10.png" ContentType="image/png"/>
  <Override PartName="/ppt/media/image1.jpeg" ContentType="image/jpeg"/>
  <Override PartName="/ppt/media/image35.jpeg" ContentType="image/jpeg"/>
  <Override PartName="/ppt/media/image8.png" ContentType="image/png"/>
  <Override PartName="/ppt/media/image38.png" ContentType="image/png"/>
  <Override PartName="/ppt/media/image19.png" ContentType="image/png"/>
  <Override PartName="/ppt/media/image62.jpeg" ContentType="image/jpeg"/>
  <Override PartName="/ppt/media/image7.png" ContentType="image/png"/>
  <Override PartName="/ppt/media/image37.png" ContentType="image/png"/>
  <Override PartName="/ppt/media/image13.png" ContentType="image/png"/>
  <Override PartName="/ppt/media/image12.jpeg" ContentType="image/jpeg"/>
  <Override PartName="/ppt/media/image34.png" ContentType="image/png"/>
  <Override PartName="/ppt/media/image30.jpeg" ContentType="image/jpeg"/>
  <Override PartName="/ppt/media/image31.png" ContentType="image/png"/>
  <Override PartName="/ppt/media/image9.jpeg" ContentType="image/jpeg"/>
  <Override PartName="/ppt/media/image36.png" ContentType="image/png"/>
  <Override PartName="/ppt/media/image39.png" ContentType="image/png"/>
  <Override PartName="/ppt/media/image40.jpeg" ContentType="image/jpeg"/>
  <Override PartName="/ppt/media/image44.png" ContentType="image/png"/>
  <Override PartName="/ppt/media/image41.png" ContentType="image/png"/>
  <Override PartName="/ppt/media/image45.png" ContentType="image/png"/>
  <Override PartName="/ppt/media/image46.png" ContentType="image/pn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98AF9E34-65E4-4BCE-9CC6-03A49ABE04BE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9840" cy="3426840"/>
          </a:xfrm>
          <a:prstGeom prst="rect">
            <a:avLst/>
          </a:prstGeom>
          <a:ln w="0">
            <a:noFill/>
          </a:ln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70267E2C-9D46-46E2-B330-151AD760B318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8040" cy="3425040"/>
          </a:xfrm>
          <a:prstGeom prst="rect">
            <a:avLst/>
          </a:prstGeom>
          <a:ln w="0">
            <a:noFill/>
          </a:ln>
        </p:spPr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Roboto"/>
              </a:rPr>
              <a:t>For CALIPSO-CloudSat: 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Roboto"/>
              </a:rPr>
              <a:t>https://www.eoportal.org/satellite-missions/calipso#calipso-cloud-aerosol-lidar-and-infrared-pathfinder-satellite-observations</a:t>
            </a:r>
            <a:br>
              <a:rPr sz="2000"/>
            </a:br>
            <a:r>
              <a:rPr b="0" lang="en-US" sz="2000" spc="-1" strike="noStrike">
                <a:solidFill>
                  <a:srgbClr val="ffffff"/>
                </a:solidFill>
                <a:latin typeface="Roboto"/>
              </a:rPr>
              <a:t>original captions 1</a:t>
            </a:r>
            <a:r>
              <a:rPr b="0" lang="en-US" sz="2000" spc="-1" strike="noStrike" baseline="30000">
                <a:solidFill>
                  <a:srgbClr val="ffffff"/>
                </a:solidFill>
                <a:latin typeface="Roboto"/>
              </a:rPr>
              <a:t>st</a:t>
            </a:r>
            <a:r>
              <a:rPr b="0" lang="en-US" sz="2000" spc="-1" strike="noStrike">
                <a:solidFill>
                  <a:srgbClr val="ffffff"/>
                </a:solidFill>
                <a:latin typeface="Roboto"/>
              </a:rPr>
              <a:t>:  </a:t>
            </a:r>
            <a:r>
              <a:rPr b="0" lang="en-US" sz="2000" spc="-1" strike="noStrike">
                <a:solidFill>
                  <a:srgbClr val="67696f"/>
                </a:solidFill>
                <a:latin typeface="Inter"/>
              </a:rPr>
              <a:t>Artist's rendition of the CALIPSO spacecraft (image credit: CNES), 2</a:t>
            </a:r>
            <a:r>
              <a:rPr b="0" lang="en-US" sz="2000" spc="-1" strike="noStrike" baseline="30000">
                <a:solidFill>
                  <a:srgbClr val="67696f"/>
                </a:solidFill>
                <a:latin typeface="Inter"/>
              </a:rPr>
              <a:t>nd</a:t>
            </a:r>
            <a:r>
              <a:rPr b="0" lang="en-US" sz="2000" spc="-1" strike="noStrike">
                <a:solidFill>
                  <a:srgbClr val="67696f"/>
                </a:solidFill>
                <a:latin typeface="Inter"/>
              </a:rPr>
              <a:t>: In February 2018, facing a mechanical challenge, CloudSat (pictured in background) had to exit the A-Train, or afternoon constellation, of Earth-orbiting satellites, and move to a lower orbit. Following an exit maneuver of its own in September, CALIPSO (foreground) has joined CloudSat, forming what NASA scientists are calling the C-Train (image credit: NASA)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C188E229-6141-44C7-B2DA-8B1972BBA071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8040" cy="3425040"/>
          </a:xfrm>
          <a:prstGeom prst="rect">
            <a:avLst/>
          </a:prstGeom>
          <a:ln w="0">
            <a:noFill/>
          </a:ln>
        </p:spPr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Partial overlap reflects intrinsic ambiguity in mixed-phase detection. (I did not keep this sentence because it looked like a general, over-arching comment)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04A37C0A-B0DB-4342-BB8E-3BCA78CF7B88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8040" cy="3425040"/>
          </a:xfrm>
          <a:prstGeom prst="rect">
            <a:avLst/>
          </a:prstGeom>
          <a:ln w="0">
            <a:noFill/>
          </a:ln>
        </p:spPr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4EF73873-9A5D-46EE-8635-A99CF8622D1C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8760" cy="3425760"/>
          </a:xfrm>
          <a:prstGeom prst="rect">
            <a:avLst/>
          </a:prstGeom>
          <a:ln w="0">
            <a:noFill/>
          </a:ln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sldNum" idx="23"/>
          </p:nvPr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99BCBBE0-29E0-4596-9557-0D4CFEE36DBD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8040" cy="3425040"/>
          </a:xfrm>
          <a:prstGeom prst="rect">
            <a:avLst/>
          </a:prstGeom>
          <a:ln w="0">
            <a:noFill/>
          </a:ln>
        </p:spPr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sldNum" idx="24"/>
          </p:nvPr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4D5F2824-44D9-49C7-A8A7-64778C707762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8040" cy="3425040"/>
          </a:xfrm>
          <a:prstGeom prst="rect">
            <a:avLst/>
          </a:prstGeom>
          <a:ln w="0">
            <a:noFill/>
          </a:ln>
        </p:spPr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sldNum" idx="25"/>
          </p:nvPr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F4880854-08EE-4051-B0F1-B77F2FE41DE1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9120" cy="3426120"/>
          </a:xfrm>
          <a:prstGeom prst="rect">
            <a:avLst/>
          </a:prstGeom>
          <a:ln w="0">
            <a:noFill/>
          </a:ln>
        </p:spPr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sldNum" idx="26"/>
          </p:nvPr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3DC5B3E5-F2A0-4F18-940B-6ED055DE0510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9120" cy="3426120"/>
          </a:xfrm>
          <a:prstGeom prst="rect">
            <a:avLst/>
          </a:prstGeom>
          <a:ln w="0">
            <a:noFill/>
          </a:ln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 kept the simple animation of ‘Appear’ because I want it to show that those two pieces of texts are separate.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sldNum" idx="27"/>
          </p:nvPr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7157E8ED-2735-4746-BC68-D17C6CECA336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9120" cy="3426120"/>
          </a:xfrm>
          <a:prstGeom prst="rect">
            <a:avLst/>
          </a:prstGeom>
          <a:ln w="0">
            <a:noFill/>
          </a:ln>
        </p:spPr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sldNum" idx="28"/>
          </p:nvPr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18961E76-BD4A-409F-BEC3-C3F7BA0FAD0E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8760" cy="3425760"/>
          </a:xfrm>
          <a:prstGeom prst="rect">
            <a:avLst/>
          </a:prstGeom>
          <a:ln w="0">
            <a:noFill/>
          </a:ln>
        </p:spPr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FA70CD55-EEF3-4824-A845-1ADB95F0E4D0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9120" cy="3426120"/>
          </a:xfrm>
          <a:prstGeom prst="rect">
            <a:avLst/>
          </a:prstGeom>
          <a:ln w="0">
            <a:noFill/>
          </a:ln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sldNum" idx="29"/>
          </p:nvPr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FFC924E2-BB14-466F-87AF-2F761637EC0D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8040" cy="3425040"/>
          </a:xfrm>
          <a:prstGeom prst="rect">
            <a:avLst/>
          </a:prstGeom>
          <a:ln w="0">
            <a:noFill/>
          </a:ln>
        </p:spPr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70F6159A-0D3F-4D9C-A778-AEBAAA18C6DB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8040" cy="3425040"/>
          </a:xfrm>
          <a:prstGeom prst="rect">
            <a:avLst/>
          </a:prstGeom>
          <a:ln w="0">
            <a:noFill/>
          </a:ln>
        </p:spPr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For the SLSTR: https://sentiwiki.copernicus.eu/web/s3-slstr-instrument (Original Fig Caption: </a:t>
            </a:r>
            <a:r>
              <a:rPr b="0" lang="en-US" sz="2000" spc="-1" strike="noStrike">
                <a:solidFill>
                  <a:srgbClr val="ffffff"/>
                </a:solidFill>
                <a:latin typeface="Roboto"/>
              </a:rPr>
              <a:t>Artist's impression of Sentinel-3 satellite. The two curved baffles which form part of</a:t>
            </a:r>
            <a:br>
              <a:rPr sz="2000"/>
            </a:br>
            <a:r>
              <a:rPr b="0" lang="en-US" sz="2000" spc="-1" strike="noStrike">
                <a:solidFill>
                  <a:srgbClr val="ffffff"/>
                </a:solidFill>
                <a:latin typeface="Roboto"/>
              </a:rPr>
              <a:t>the SLSTR instrument can be seen on the underside of the satellite.)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Roboto"/>
              </a:rPr>
              <a:t>For CALIPSO-CloudSat: 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Roboto"/>
              </a:rPr>
              <a:t>https://www.eoportal.org/satellite-missions/calipso#calipso-cloud-aerosol-lidar-and-infrared-pathfinder-satellite-observations</a:t>
            </a:r>
            <a:br>
              <a:rPr sz="2000"/>
            </a:br>
            <a:r>
              <a:rPr b="0" lang="en-US" sz="2000" spc="-1" strike="noStrike">
                <a:solidFill>
                  <a:srgbClr val="ffffff"/>
                </a:solidFill>
                <a:latin typeface="Roboto"/>
              </a:rPr>
              <a:t>original captions 1</a:t>
            </a:r>
            <a:r>
              <a:rPr b="0" lang="en-US" sz="2000" spc="-1" strike="noStrike" baseline="30000">
                <a:solidFill>
                  <a:srgbClr val="ffffff"/>
                </a:solidFill>
                <a:latin typeface="Roboto"/>
              </a:rPr>
              <a:t>st</a:t>
            </a:r>
            <a:r>
              <a:rPr b="0" lang="en-US" sz="2000" spc="-1" strike="noStrike">
                <a:solidFill>
                  <a:srgbClr val="ffffff"/>
                </a:solidFill>
                <a:latin typeface="Roboto"/>
              </a:rPr>
              <a:t>:  </a:t>
            </a:r>
            <a:r>
              <a:rPr b="0" lang="en-US" sz="2000" spc="-1" strike="noStrike">
                <a:solidFill>
                  <a:srgbClr val="67696f"/>
                </a:solidFill>
                <a:latin typeface="Inter"/>
              </a:rPr>
              <a:t>Artist's rendition of the CALIPSO spacecraft (image credit: CNES), 2</a:t>
            </a:r>
            <a:r>
              <a:rPr b="0" lang="en-US" sz="2000" spc="-1" strike="noStrike" baseline="30000">
                <a:solidFill>
                  <a:srgbClr val="67696f"/>
                </a:solidFill>
                <a:latin typeface="Inter"/>
              </a:rPr>
              <a:t>nd</a:t>
            </a:r>
            <a:r>
              <a:rPr b="0" lang="en-US" sz="2000" spc="-1" strike="noStrike">
                <a:solidFill>
                  <a:srgbClr val="67696f"/>
                </a:solidFill>
                <a:latin typeface="Inter"/>
              </a:rPr>
              <a:t>: In February 2018, facing a mechanical challenge, CloudSat (pictured in background) had to exit the A-Train, or afternoon constellation, of Earth-orbiting satellites, and move to a lower orbit. Following an exit maneuver of its own in September, CALIPSO (foreground) has joined CloudSat, forming what NASA scientists are calling the C-Train (image credit: NASA)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524BEB85-30E1-4D3D-A4EC-4B1A066F59AA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8760" cy="3425760"/>
          </a:xfrm>
          <a:prstGeom prst="rect">
            <a:avLst/>
          </a:prstGeom>
          <a:ln w="0">
            <a:noFill/>
          </a:ln>
        </p:spPr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78E64AA2-8755-44D2-BE6E-CE17AF7C0C2D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8040" cy="3425040"/>
          </a:xfrm>
          <a:prstGeom prst="rect">
            <a:avLst/>
          </a:prstGeom>
          <a:ln w="0">
            <a:noFill/>
          </a:ln>
        </p:spPr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2B74BD14-9EB3-46FA-90D2-DBB4F0094F0B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8040" cy="3425040"/>
          </a:xfrm>
          <a:prstGeom prst="rect">
            <a:avLst/>
          </a:prstGeom>
          <a:ln w="0">
            <a:noFill/>
          </a:ln>
        </p:spPr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E9FBCF5D-CF68-41A2-8C46-0C8CD657CCF1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8040" cy="3425040"/>
          </a:xfrm>
          <a:prstGeom prst="rect">
            <a:avLst/>
          </a:prstGeom>
          <a:ln w="0">
            <a:noFill/>
          </a:ln>
        </p:spPr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04E88B52-E89A-44D8-B719-C4D4553109E7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8040" cy="3425040"/>
          </a:xfrm>
          <a:prstGeom prst="rect">
            <a:avLst/>
          </a:prstGeom>
          <a:ln w="0">
            <a:noFill/>
          </a:ln>
        </p:spPr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4307DD6B-44BB-4B25-A816-1918E02A7DD6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B6EEDBA-E65B-445D-9A69-4FC4C12E291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00EB542-49D0-495D-B804-D316DEB8E2A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41FF6BC-E0F4-4806-8744-BD07DA86A1A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5D698B8-A5AF-4A60-975B-858F88906EE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D17289F-C84E-4224-BA3A-001649FE419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8C6ABB5-5285-4428-B258-0E5A2A97F93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3131222-D5A7-4201-8DD1-FCE69398E93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9C4DAD5-7D13-4901-8E97-0E39019E8BA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BF57B7A-36F6-41FA-92C6-6646F835EB2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6336284-9238-4BB8-B9DF-1DCF8FC52E5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7255615-51A8-48E3-B403-2492FAE15DB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B710C7F-2CE4-49FE-B775-DA8FECEC6B7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F73A21D1-8226-4280-9B4F-18819F539B01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png"/><Relationship Id="rId3" Type="http://schemas.openxmlformats.org/officeDocument/2006/relationships/image" Target="../media/image42.jpeg"/><Relationship Id="rId4" Type="http://schemas.openxmlformats.org/officeDocument/2006/relationships/hyperlink" Target="https://www.eoportal.org/satellite-missions/calipso#calipso-cloud-aerosol-lidar-and-infrared-pathfinder-satellite-observations" TargetMode="External"/><Relationship Id="rId5" Type="http://schemas.openxmlformats.org/officeDocument/2006/relationships/hyperlink" Target="https://www.cloudsat.cira.colostate.edu/data-products/2b-cldclass-lidar" TargetMode="External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image" Target="../media/image48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image" Target="../media/image5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image" Target="../media/image54.png"/><Relationship Id="rId3" Type="http://schemas.openxmlformats.org/officeDocument/2006/relationships/hyperlink" Target="mailto:kamesh@iup.physik.uni-bremene.de" TargetMode="External"/><Relationship Id="rId4" Type="http://schemas.openxmlformats.org/officeDocument/2006/relationships/hyperlink" Target="mailto:Kameshvinjamuri@gmail.com" TargetMode="External"/><Relationship Id="rId5" Type="http://schemas.openxmlformats.org/officeDocument/2006/relationships/image" Target="../media/image5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image" Target="../media/image57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6.jpeg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A logo with a red and black text&#10;&#10;AI-generated content may be incorrect."/>
          <p:cNvPicPr/>
          <p:nvPr/>
        </p:nvPicPr>
        <p:blipFill>
          <a:blip r:embed="rId1"/>
          <a:stretch/>
        </p:blipFill>
        <p:spPr>
          <a:xfrm>
            <a:off x="380880" y="228600"/>
            <a:ext cx="2283120" cy="817560"/>
          </a:xfrm>
          <a:prstGeom prst="rect">
            <a:avLst/>
          </a:prstGeom>
          <a:ln w="0">
            <a:noFill/>
          </a:ln>
        </p:spPr>
      </p:pic>
      <p:sp>
        <p:nvSpPr>
          <p:cNvPr id="48" name="Rectangle 3"/>
          <p:cNvSpPr/>
          <p:nvPr/>
        </p:nvSpPr>
        <p:spPr>
          <a:xfrm>
            <a:off x="0" y="2590920"/>
            <a:ext cx="2892600" cy="4264200"/>
          </a:xfrm>
          <a:prstGeom prst="rect">
            <a:avLst/>
          </a:prstGeom>
          <a:solidFill>
            <a:srgbClr val="d511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Rectangle 4"/>
          <p:cNvSpPr/>
          <p:nvPr/>
        </p:nvSpPr>
        <p:spPr>
          <a:xfrm>
            <a:off x="0" y="3279600"/>
            <a:ext cx="2120400" cy="375480"/>
          </a:xfrm>
          <a:prstGeom prst="rect">
            <a:avLst/>
          </a:prstGeom>
          <a:solidFill>
            <a:srgbClr val="8727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Rectangle 5"/>
          <p:cNvSpPr/>
          <p:nvPr/>
        </p:nvSpPr>
        <p:spPr>
          <a:xfrm>
            <a:off x="0" y="5914440"/>
            <a:ext cx="2120400" cy="375480"/>
          </a:xfrm>
          <a:prstGeom prst="rect">
            <a:avLst/>
          </a:prstGeom>
          <a:solidFill>
            <a:srgbClr val="8727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Rectangle 6"/>
          <p:cNvSpPr/>
          <p:nvPr/>
        </p:nvSpPr>
        <p:spPr>
          <a:xfrm>
            <a:off x="0" y="5009040"/>
            <a:ext cx="2120400" cy="375480"/>
          </a:xfrm>
          <a:prstGeom prst="rect">
            <a:avLst/>
          </a:prstGeom>
          <a:solidFill>
            <a:srgbClr val="8727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Rectangle 7"/>
          <p:cNvSpPr/>
          <p:nvPr/>
        </p:nvSpPr>
        <p:spPr>
          <a:xfrm>
            <a:off x="0" y="4180320"/>
            <a:ext cx="2120400" cy="375480"/>
          </a:xfrm>
          <a:prstGeom prst="rect">
            <a:avLst/>
          </a:prstGeom>
          <a:solidFill>
            <a:srgbClr val="8727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Rectangle 8"/>
          <p:cNvSpPr/>
          <p:nvPr/>
        </p:nvSpPr>
        <p:spPr>
          <a:xfrm>
            <a:off x="0" y="0"/>
            <a:ext cx="73440" cy="1198800"/>
          </a:xfrm>
          <a:prstGeom prst="rect">
            <a:avLst/>
          </a:prstGeom>
          <a:solidFill>
            <a:srgbClr val="d511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" name="TextBox 9"/>
          <p:cNvSpPr/>
          <p:nvPr/>
        </p:nvSpPr>
        <p:spPr>
          <a:xfrm>
            <a:off x="3048120" y="2502360"/>
            <a:ext cx="5905440" cy="237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000" spc="-1" strike="noStrike">
                <a:solidFill>
                  <a:srgbClr val="000000"/>
                </a:solidFill>
                <a:latin typeface="Arial"/>
                <a:ea typeface="DejaVu Sans"/>
              </a:rPr>
              <a:t>Sensitivity and Identification of Cloud Phases in the Solar Spectral Bands: </a:t>
            </a:r>
            <a:endParaRPr b="0" lang="en-US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3000" spc="-1" strike="noStrike">
                <a:solidFill>
                  <a:srgbClr val="000000"/>
                </a:solidFill>
                <a:latin typeface="Arial"/>
                <a:ea typeface="DejaVu Sans"/>
              </a:rPr>
              <a:t>Assessment using Dual-View Satellite Observations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55" name="TextBox 10"/>
          <p:cNvSpPr/>
          <p:nvPr/>
        </p:nvSpPr>
        <p:spPr>
          <a:xfrm>
            <a:off x="3121200" y="5007960"/>
            <a:ext cx="573408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Kameswara S. Vinjamuri, Marco Vountas, Vladimir Rozanov, Luca Lelli, Hartmut Bösch, John P. Burrows (FRS)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56" name="Picture 12" descr="A logo of a globe and a plane&#10;&#10;AI-generated content may be incorrect."/>
          <p:cNvPicPr/>
          <p:nvPr/>
        </p:nvPicPr>
        <p:blipFill>
          <a:blip r:embed="rId2"/>
          <a:stretch/>
        </p:blipFill>
        <p:spPr>
          <a:xfrm>
            <a:off x="7930440" y="134640"/>
            <a:ext cx="908280" cy="911520"/>
          </a:xfrm>
          <a:prstGeom prst="rect">
            <a:avLst/>
          </a:prstGeom>
          <a:ln w="0">
            <a:noFill/>
          </a:ln>
        </p:spPr>
      </p:pic>
      <p:sp>
        <p:nvSpPr>
          <p:cNvPr id="57" name="PlaceHolder 1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EGU’25</a:t>
            </a:r>
            <a:endParaRPr b="0" lang="en-US" sz="1200" spc="-1" strike="noStrike">
              <a:latin typeface="Times New Roman"/>
            </a:endParaRPr>
          </a:p>
        </p:txBody>
      </p:sp>
      <p:pic>
        <p:nvPicPr>
          <p:cNvPr id="58" name="Picture 1" descr=""/>
          <p:cNvPicPr/>
          <p:nvPr/>
        </p:nvPicPr>
        <p:blipFill>
          <a:blip r:embed="rId3"/>
          <a:stretch/>
        </p:blipFill>
        <p:spPr>
          <a:xfrm>
            <a:off x="3738600" y="-6480"/>
            <a:ext cx="2526120" cy="10450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58E7D8B-F0CA-4D40-B5EE-3CCDE77BA9EC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30"/>
          <p:cNvSpPr/>
          <p:nvPr/>
        </p:nvSpPr>
        <p:spPr>
          <a:xfrm>
            <a:off x="0" y="0"/>
            <a:ext cx="73440" cy="911520"/>
          </a:xfrm>
          <a:prstGeom prst="rect">
            <a:avLst/>
          </a:prstGeom>
          <a:solidFill>
            <a:srgbClr val="d511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6" name="Picture 29" descr="A logo with a red and black text&#10;&#10;AI-generated content may be incorrect."/>
          <p:cNvPicPr/>
          <p:nvPr/>
        </p:nvPicPr>
        <p:blipFill>
          <a:blip r:embed="rId1"/>
          <a:stretch/>
        </p:blipFill>
        <p:spPr>
          <a:xfrm>
            <a:off x="304920" y="152280"/>
            <a:ext cx="1695600" cy="606600"/>
          </a:xfrm>
          <a:prstGeom prst="rect">
            <a:avLst/>
          </a:prstGeom>
          <a:ln w="0">
            <a:noFill/>
          </a:ln>
        </p:spPr>
      </p:pic>
      <p:pic>
        <p:nvPicPr>
          <p:cNvPr id="127" name="Picture 30" descr="A logo of a globe and a plane&#10;&#10;AI-generated content may be incorrect."/>
          <p:cNvPicPr/>
          <p:nvPr/>
        </p:nvPicPr>
        <p:blipFill>
          <a:blip r:embed="rId2"/>
          <a:stretch/>
        </p:blipFill>
        <p:spPr>
          <a:xfrm>
            <a:off x="8305920" y="109080"/>
            <a:ext cx="647640" cy="650160"/>
          </a:xfrm>
          <a:prstGeom prst="rect">
            <a:avLst/>
          </a:prstGeom>
          <a:ln w="0">
            <a:noFill/>
          </a:ln>
        </p:spPr>
      </p:pic>
      <p:pic>
        <p:nvPicPr>
          <p:cNvPr id="128" name="Picture 31" descr=""/>
          <p:cNvPicPr/>
          <p:nvPr/>
        </p:nvPicPr>
        <p:blipFill>
          <a:blip r:embed="rId3"/>
          <a:srcRect l="0" t="0" r="0" b="78522"/>
          <a:stretch/>
        </p:blipFill>
        <p:spPr>
          <a:xfrm>
            <a:off x="952560" y="819000"/>
            <a:ext cx="7351920" cy="1790280"/>
          </a:xfrm>
          <a:prstGeom prst="rect">
            <a:avLst/>
          </a:prstGeom>
          <a:ln w="3175">
            <a:noFill/>
          </a:ln>
        </p:spPr>
      </p:pic>
      <p:pic>
        <p:nvPicPr>
          <p:cNvPr id="129" name="Picture 32" descr=""/>
          <p:cNvPicPr/>
          <p:nvPr/>
        </p:nvPicPr>
        <p:blipFill>
          <a:blip r:embed="rId4"/>
          <a:srcRect l="0" t="38888" r="0" b="43332"/>
          <a:stretch/>
        </p:blipFill>
        <p:spPr>
          <a:xfrm>
            <a:off x="953280" y="2717280"/>
            <a:ext cx="7351200" cy="1413000"/>
          </a:xfrm>
          <a:prstGeom prst="rect">
            <a:avLst/>
          </a:prstGeom>
          <a:ln w="3175">
            <a:noFill/>
          </a:ln>
        </p:spPr>
      </p:pic>
      <p:pic>
        <p:nvPicPr>
          <p:cNvPr id="130" name="Picture 33" descr=""/>
          <p:cNvPicPr/>
          <p:nvPr/>
        </p:nvPicPr>
        <p:blipFill>
          <a:blip r:embed="rId5"/>
          <a:srcRect l="0" t="73425" r="0" b="0"/>
          <a:stretch/>
        </p:blipFill>
        <p:spPr>
          <a:xfrm>
            <a:off x="953280" y="4131360"/>
            <a:ext cx="7351200" cy="2233800"/>
          </a:xfrm>
          <a:prstGeom prst="rect">
            <a:avLst/>
          </a:prstGeom>
          <a:ln w="3175">
            <a:noFill/>
          </a:ln>
        </p:spPr>
      </p:pic>
      <p:sp>
        <p:nvSpPr>
          <p:cNvPr id="131" name="Rectangle 32"/>
          <p:cNvSpPr/>
          <p:nvPr/>
        </p:nvSpPr>
        <p:spPr>
          <a:xfrm>
            <a:off x="2023920" y="81720"/>
            <a:ext cx="60724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Theoretical Sensitivity Results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EGU’25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9A92092-EC96-4711-AA81-2B7F6C14FE98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"/>
          <p:cNvSpPr/>
          <p:nvPr/>
        </p:nvSpPr>
        <p:spPr>
          <a:xfrm>
            <a:off x="0" y="0"/>
            <a:ext cx="73440" cy="911520"/>
          </a:xfrm>
          <a:prstGeom prst="rect">
            <a:avLst/>
          </a:prstGeom>
          <a:solidFill>
            <a:srgbClr val="d511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3" name="Picture 2" descr="A logo with a red and black text&#10;&#10;AI-generated content may be incorrect."/>
          <p:cNvPicPr/>
          <p:nvPr/>
        </p:nvPicPr>
        <p:blipFill>
          <a:blip r:embed="rId1"/>
          <a:stretch/>
        </p:blipFill>
        <p:spPr>
          <a:xfrm>
            <a:off x="304920" y="152280"/>
            <a:ext cx="1695600" cy="606600"/>
          </a:xfrm>
          <a:prstGeom prst="rect">
            <a:avLst/>
          </a:prstGeom>
          <a:ln w="0">
            <a:noFill/>
          </a:ln>
        </p:spPr>
      </p:pic>
      <p:pic>
        <p:nvPicPr>
          <p:cNvPr id="134" name="Picture 3" descr="A logo of a globe and a plane&#10;&#10;AI-generated content may be incorrect."/>
          <p:cNvPicPr/>
          <p:nvPr/>
        </p:nvPicPr>
        <p:blipFill>
          <a:blip r:embed="rId2"/>
          <a:stretch/>
        </p:blipFill>
        <p:spPr>
          <a:xfrm>
            <a:off x="8305920" y="109080"/>
            <a:ext cx="647640" cy="650160"/>
          </a:xfrm>
          <a:prstGeom prst="rect">
            <a:avLst/>
          </a:prstGeom>
          <a:ln w="0">
            <a:noFill/>
          </a:ln>
        </p:spPr>
      </p:pic>
      <p:sp>
        <p:nvSpPr>
          <p:cNvPr id="135" name="Rectangle 4"/>
          <p:cNvSpPr/>
          <p:nvPr/>
        </p:nvSpPr>
        <p:spPr>
          <a:xfrm>
            <a:off x="3613320" y="81720"/>
            <a:ext cx="209952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Validation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36" name="Picture 13" descr=""/>
          <p:cNvPicPr/>
          <p:nvPr/>
        </p:nvPicPr>
        <p:blipFill>
          <a:blip r:embed="rId3"/>
          <a:stretch/>
        </p:blipFill>
        <p:spPr>
          <a:xfrm>
            <a:off x="618840" y="1295640"/>
            <a:ext cx="3335040" cy="2147760"/>
          </a:xfrm>
          <a:prstGeom prst="rect">
            <a:avLst/>
          </a:prstGeom>
          <a:ln w="0">
            <a:noFill/>
          </a:ln>
        </p:spPr>
      </p:pic>
      <p:sp>
        <p:nvSpPr>
          <p:cNvPr id="137" name="Rectangle 7"/>
          <p:cNvSpPr/>
          <p:nvPr/>
        </p:nvSpPr>
        <p:spPr>
          <a:xfrm>
            <a:off x="4541760" y="1295280"/>
            <a:ext cx="385740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TextBox 12"/>
          <p:cNvSpPr/>
          <p:nvPr/>
        </p:nvSpPr>
        <p:spPr>
          <a:xfrm>
            <a:off x="308880" y="3603240"/>
            <a:ext cx="4035600" cy="109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i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CALIPSO and </a:t>
            </a:r>
            <a:r>
              <a:rPr b="0" i="1" lang="en-US" sz="1100" spc="-1" strike="noStrike">
                <a:solidFill>
                  <a:srgbClr val="000000"/>
                </a:solidFill>
                <a:latin typeface="Arial"/>
                <a:ea typeface="Arial"/>
              </a:rPr>
              <a:t>Cloudsat (upper left) </a:t>
            </a:r>
            <a:r>
              <a:rPr b="0" i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operating together in a lower orbit after leaving the A-Train constellation. </a:t>
            </a:r>
            <a:endParaRPr b="0" lang="en-US" sz="11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i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(Image: NASA via eoPortal)-</a:t>
            </a:r>
            <a:endParaRPr b="0" lang="en-US" sz="11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i="1" lang="en-US" sz="11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4"/>
              </a:rPr>
              <a:t>https://www.eoportal.org/satellite-missions/calipso#calipso-cloud-aerosol-lidar-and-infrared-pathfinder-satellite-observations</a:t>
            </a:r>
            <a:endParaRPr b="0" lang="en-US" sz="11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i="1" lang="en-US" sz="11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5"/>
              </a:rPr>
              <a:t>https://www.cloudsat.cira.colostate.edu/data-products/2b-cldclass-lidar</a:t>
            </a:r>
            <a:endParaRPr b="0" lang="en-US" sz="11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100" spc="-1" strike="noStrike">
              <a:latin typeface="Arial"/>
            </a:endParaRPr>
          </a:p>
        </p:txBody>
      </p:sp>
      <p:sp>
        <p:nvSpPr>
          <p:cNvPr id="139" name="TextBox 15"/>
          <p:cNvSpPr/>
          <p:nvPr/>
        </p:nvSpPr>
        <p:spPr>
          <a:xfrm>
            <a:off x="4296240" y="1191600"/>
            <a:ext cx="4385880" cy="420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CS 2B-CLDCLASS-LIDAR GRANULE product is used (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Colorado State University (CSU))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CALIPSO (CALIOP):</a:t>
            </a:r>
            <a:endParaRPr b="0" lang="en-US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,Sans-Serif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Dual-wavelength lidar (532, 1064 nm)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CloudSat (CPR):</a:t>
            </a:r>
            <a:endParaRPr b="0" lang="en-US" sz="1800" spc="-1" strike="noStrike">
              <a:latin typeface="Arial"/>
            </a:endParaRPr>
          </a:p>
          <a:p>
            <a:pPr lvl="2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W-band radar (94 GHz)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Lidar identifies small liquid droplets, while radar detects larger ice particles, indicating coexistence.</a:t>
            </a:r>
            <a:endParaRPr b="0" lang="en-US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EGU’25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7BF5B8B-85EA-4C78-97E6-236F93001F92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"/>
          <p:cNvSpPr/>
          <p:nvPr/>
        </p:nvSpPr>
        <p:spPr>
          <a:xfrm>
            <a:off x="0" y="0"/>
            <a:ext cx="73440" cy="911520"/>
          </a:xfrm>
          <a:prstGeom prst="rect">
            <a:avLst/>
          </a:prstGeom>
          <a:solidFill>
            <a:srgbClr val="d511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1" name="Picture 2" descr="A logo with a red and black text&#10;&#10;AI-generated content may be incorrect."/>
          <p:cNvPicPr/>
          <p:nvPr/>
        </p:nvPicPr>
        <p:blipFill>
          <a:blip r:embed="rId1"/>
          <a:stretch/>
        </p:blipFill>
        <p:spPr>
          <a:xfrm>
            <a:off x="304920" y="152280"/>
            <a:ext cx="1695600" cy="606600"/>
          </a:xfrm>
          <a:prstGeom prst="rect">
            <a:avLst/>
          </a:prstGeom>
          <a:ln w="0">
            <a:noFill/>
          </a:ln>
        </p:spPr>
      </p:pic>
      <p:pic>
        <p:nvPicPr>
          <p:cNvPr id="142" name="Picture 3" descr="A logo of a globe and a plane&#10;&#10;AI-generated content may be incorrect."/>
          <p:cNvPicPr/>
          <p:nvPr/>
        </p:nvPicPr>
        <p:blipFill>
          <a:blip r:embed="rId2"/>
          <a:stretch/>
        </p:blipFill>
        <p:spPr>
          <a:xfrm>
            <a:off x="8305920" y="109080"/>
            <a:ext cx="647640" cy="650160"/>
          </a:xfrm>
          <a:prstGeom prst="rect">
            <a:avLst/>
          </a:prstGeom>
          <a:ln w="0">
            <a:noFill/>
          </a:ln>
        </p:spPr>
      </p:pic>
      <p:sp>
        <p:nvSpPr>
          <p:cNvPr id="143" name="Rectangle 4"/>
          <p:cNvSpPr/>
          <p:nvPr/>
        </p:nvSpPr>
        <p:spPr>
          <a:xfrm>
            <a:off x="3839400" y="81720"/>
            <a:ext cx="16480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Results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44" name="Picture 7" descr=""/>
          <p:cNvPicPr/>
          <p:nvPr/>
        </p:nvPicPr>
        <p:blipFill>
          <a:blip r:embed="rId3"/>
          <a:stretch/>
        </p:blipFill>
        <p:spPr>
          <a:xfrm>
            <a:off x="305280" y="3490560"/>
            <a:ext cx="3808440" cy="2896560"/>
          </a:xfrm>
          <a:prstGeom prst="rect">
            <a:avLst/>
          </a:prstGeom>
          <a:ln w="0">
            <a:noFill/>
          </a:ln>
        </p:spPr>
      </p:pic>
      <p:pic>
        <p:nvPicPr>
          <p:cNvPr id="145" name="Picture 9" descr=""/>
          <p:cNvPicPr/>
          <p:nvPr/>
        </p:nvPicPr>
        <p:blipFill>
          <a:blip r:embed="rId4"/>
          <a:stretch/>
        </p:blipFill>
        <p:spPr>
          <a:xfrm>
            <a:off x="457200" y="1143000"/>
            <a:ext cx="3930120" cy="2310120"/>
          </a:xfrm>
          <a:prstGeom prst="rect">
            <a:avLst/>
          </a:prstGeom>
          <a:ln w="0">
            <a:noFill/>
          </a:ln>
        </p:spPr>
      </p:pic>
      <p:sp>
        <p:nvSpPr>
          <p:cNvPr id="146" name="TextBox 8"/>
          <p:cNvSpPr/>
          <p:nvPr/>
        </p:nvSpPr>
        <p:spPr>
          <a:xfrm>
            <a:off x="4671720" y="1111320"/>
            <a:ext cx="4447440" cy="44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SLSTR observations matched with CC phase data for May 3, 2020 (&gt; 60°N).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Top panel: swath of collocated retrievals for one swath (20200503).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Bottom panel: NIR-Dual View ratio distributions from slstr as classified from CC data (show clear separation).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Water clouds peak near 5, ice clouds near 2.5, mixed-phase span the intermediate range.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Results demonstrate spectral-angular sensitivity for phase classification.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EGU’25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585165E-CB1A-400A-9BF1-632834078818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"/>
          <p:cNvSpPr/>
          <p:nvPr/>
        </p:nvSpPr>
        <p:spPr>
          <a:xfrm>
            <a:off x="0" y="0"/>
            <a:ext cx="73440" cy="911520"/>
          </a:xfrm>
          <a:prstGeom prst="rect">
            <a:avLst/>
          </a:prstGeom>
          <a:solidFill>
            <a:srgbClr val="d511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8" name="Picture 2" descr="A logo with a red and black text&#10;&#10;AI-generated content may be incorrect."/>
          <p:cNvPicPr/>
          <p:nvPr/>
        </p:nvPicPr>
        <p:blipFill>
          <a:blip r:embed="rId1"/>
          <a:stretch/>
        </p:blipFill>
        <p:spPr>
          <a:xfrm>
            <a:off x="304920" y="152280"/>
            <a:ext cx="1695600" cy="606600"/>
          </a:xfrm>
          <a:prstGeom prst="rect">
            <a:avLst/>
          </a:prstGeom>
          <a:ln w="0">
            <a:noFill/>
          </a:ln>
        </p:spPr>
      </p:pic>
      <p:pic>
        <p:nvPicPr>
          <p:cNvPr id="149" name="Picture 3" descr="A logo of a globe and a plane&#10;&#10;AI-generated content may be incorrect."/>
          <p:cNvPicPr/>
          <p:nvPr/>
        </p:nvPicPr>
        <p:blipFill>
          <a:blip r:embed="rId2"/>
          <a:stretch/>
        </p:blipFill>
        <p:spPr>
          <a:xfrm>
            <a:off x="8305920" y="109080"/>
            <a:ext cx="647640" cy="650160"/>
          </a:xfrm>
          <a:prstGeom prst="rect">
            <a:avLst/>
          </a:prstGeom>
          <a:ln w="0">
            <a:noFill/>
          </a:ln>
        </p:spPr>
      </p:pic>
      <p:sp>
        <p:nvSpPr>
          <p:cNvPr id="150" name="Rectangle 4"/>
          <p:cNvSpPr/>
          <p:nvPr/>
        </p:nvSpPr>
        <p:spPr>
          <a:xfrm>
            <a:off x="3839400" y="81720"/>
            <a:ext cx="16480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Results</a:t>
            </a:r>
            <a:endParaRPr b="0" lang="en-US" sz="3200" spc="-1" strike="noStrike">
              <a:latin typeface="Arial"/>
            </a:endParaRPr>
          </a:p>
        </p:txBody>
      </p:sp>
      <p:graphicFrame>
        <p:nvGraphicFramePr>
          <p:cNvPr id="151" name="Table 5"/>
          <p:cNvGraphicFramePr/>
          <p:nvPr/>
        </p:nvGraphicFramePr>
        <p:xfrm>
          <a:off x="80280" y="1711800"/>
          <a:ext cx="5385960" cy="3707280"/>
        </p:xfrm>
        <a:graphic>
          <a:graphicData uri="http://schemas.openxmlformats.org/drawingml/2006/table">
            <a:tbl>
              <a:tblPr/>
              <a:tblGrid>
                <a:gridCol w="1302840"/>
                <a:gridCol w="851400"/>
                <a:gridCol w="1077120"/>
                <a:gridCol w="1077120"/>
                <a:gridCol w="1077840"/>
              </a:tblGrid>
              <a:tr h="597960">
                <a:tc gridSpan="5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Confusion Matrix for cloud phase classification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14156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True Phase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Total Samples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Predicted Ice (%)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Predicted Mixed (%)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Predicted Water (%)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612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Ice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2194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1800" spc="-1" strike="noStrike">
                          <a:solidFill>
                            <a:srgbClr val="2a6099"/>
                          </a:solidFill>
                          <a:latin typeface="Arial"/>
                          <a:ea typeface="DejaVu Sans"/>
                        </a:rPr>
                        <a:t>87.24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8.61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4.15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612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Mixed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1213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23.33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1800" spc="-1" strike="noStrike">
                          <a:solidFill>
                            <a:srgbClr val="00a933"/>
                          </a:solidFill>
                          <a:latin typeface="Arial"/>
                          <a:ea typeface="DejaVu Sans"/>
                        </a:rPr>
                        <a:t>63.73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12.94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612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Water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3677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0.08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8.19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1800" spc="-1" strike="noStrike">
                          <a:solidFill>
                            <a:srgbClr val="ff0000"/>
                          </a:solidFill>
                          <a:latin typeface="Arial"/>
                          <a:ea typeface="DejaVu Sans"/>
                        </a:rPr>
                        <a:t>91.73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6976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Overall Accuracy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3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86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152" name="TextBox 8"/>
          <p:cNvSpPr/>
          <p:nvPr/>
        </p:nvSpPr>
        <p:spPr>
          <a:xfrm>
            <a:off x="5496840" y="1252800"/>
            <a:ext cx="3024000" cy="44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Ice and water phases were classified with high accuracy (87% and 92%, respectively).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Mixed-phase clouds were classified with 64% accuracy despite spectral overlap.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Results demonstrate the practical separability of all three phases from solar reflectance data.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3" name="TextBox 8"/>
          <p:cNvSpPr/>
          <p:nvPr/>
        </p:nvSpPr>
        <p:spPr>
          <a:xfrm>
            <a:off x="40320" y="919800"/>
            <a:ext cx="68835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Thresholds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Ice: ratio &lt; 2.7 | Mixed-phase: 2.7–3.5 | Water: ratio &gt; 3.5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 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EGU’25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0B00433-0877-4D08-B614-C19B9BBB1F8E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"/>
          <p:cNvSpPr/>
          <p:nvPr/>
        </p:nvSpPr>
        <p:spPr>
          <a:xfrm>
            <a:off x="0" y="0"/>
            <a:ext cx="73440" cy="911520"/>
          </a:xfrm>
          <a:prstGeom prst="rect">
            <a:avLst/>
          </a:prstGeom>
          <a:solidFill>
            <a:srgbClr val="d511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5" name="Picture 2" descr="A logo with a red and black text&#10;&#10;AI-generated content may be incorrect."/>
          <p:cNvPicPr/>
          <p:nvPr/>
        </p:nvPicPr>
        <p:blipFill>
          <a:blip r:embed="rId1"/>
          <a:stretch/>
        </p:blipFill>
        <p:spPr>
          <a:xfrm>
            <a:off x="304920" y="152280"/>
            <a:ext cx="1695600" cy="606600"/>
          </a:xfrm>
          <a:prstGeom prst="rect">
            <a:avLst/>
          </a:prstGeom>
          <a:ln w="0">
            <a:noFill/>
          </a:ln>
        </p:spPr>
      </p:pic>
      <p:pic>
        <p:nvPicPr>
          <p:cNvPr id="156" name="Picture 3" descr="A logo of a globe and a plane&#10;&#10;AI-generated content may be incorrect."/>
          <p:cNvPicPr/>
          <p:nvPr/>
        </p:nvPicPr>
        <p:blipFill>
          <a:blip r:embed="rId2"/>
          <a:stretch/>
        </p:blipFill>
        <p:spPr>
          <a:xfrm>
            <a:off x="8305920" y="109080"/>
            <a:ext cx="647640" cy="650160"/>
          </a:xfrm>
          <a:prstGeom prst="rect">
            <a:avLst/>
          </a:prstGeom>
          <a:ln w="0">
            <a:noFill/>
          </a:ln>
        </p:spPr>
      </p:pic>
      <p:sp>
        <p:nvSpPr>
          <p:cNvPr id="157" name="Rectangle 4"/>
          <p:cNvSpPr/>
          <p:nvPr/>
        </p:nvSpPr>
        <p:spPr>
          <a:xfrm>
            <a:off x="3466800" y="81720"/>
            <a:ext cx="23932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Conclusion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58" name="TextBox 7"/>
          <p:cNvSpPr/>
          <p:nvPr/>
        </p:nvSpPr>
        <p:spPr>
          <a:xfrm>
            <a:off x="459000" y="1007640"/>
            <a:ext cx="8226720" cy="585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Dual-view strategies improve cloud phase sensitivity in passive remote sensing.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 NIR-Dual View ratio captures both spectral and angular scattering differences.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Water and ice clouds are well separated at COD &gt; 10 over both ocean and ice surfaces using the absorption bands alone.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Incorporating the dual-view ratio pushes liquid and ice clouds farther apart in radiance ratio space, thereby opening a distinct region for identifying mixed-phase clouds.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There are  MPC cases where it is highly challenging to separate from water and ice radiatively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Validation confirms the method’s effectiveness for satellite-based classification.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EGU’25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2808243-D82C-4A49-847B-1E590F50FDA5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1"/>
          <p:cNvSpPr/>
          <p:nvPr/>
        </p:nvSpPr>
        <p:spPr>
          <a:xfrm>
            <a:off x="0" y="0"/>
            <a:ext cx="73440" cy="911520"/>
          </a:xfrm>
          <a:prstGeom prst="rect">
            <a:avLst/>
          </a:prstGeom>
          <a:solidFill>
            <a:srgbClr val="d511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0" name="Picture 2" descr="A logo with a red and black text&#10;&#10;AI-generated content may be incorrect."/>
          <p:cNvPicPr/>
          <p:nvPr/>
        </p:nvPicPr>
        <p:blipFill>
          <a:blip r:embed="rId1"/>
          <a:stretch/>
        </p:blipFill>
        <p:spPr>
          <a:xfrm>
            <a:off x="304920" y="152280"/>
            <a:ext cx="1695600" cy="606600"/>
          </a:xfrm>
          <a:prstGeom prst="rect">
            <a:avLst/>
          </a:prstGeom>
          <a:ln w="0">
            <a:noFill/>
          </a:ln>
        </p:spPr>
      </p:pic>
      <p:pic>
        <p:nvPicPr>
          <p:cNvPr id="161" name="Picture 3" descr="A logo of a globe and a plane&#10;&#10;AI-generated content may be incorrect."/>
          <p:cNvPicPr/>
          <p:nvPr/>
        </p:nvPicPr>
        <p:blipFill>
          <a:blip r:embed="rId2"/>
          <a:stretch/>
        </p:blipFill>
        <p:spPr>
          <a:xfrm>
            <a:off x="8305920" y="109080"/>
            <a:ext cx="647640" cy="650160"/>
          </a:xfrm>
          <a:prstGeom prst="rect">
            <a:avLst/>
          </a:prstGeom>
          <a:ln w="0">
            <a:noFill/>
          </a:ln>
        </p:spPr>
      </p:pic>
      <p:sp>
        <p:nvSpPr>
          <p:cNvPr id="162" name="Rectangle 4"/>
          <p:cNvSpPr/>
          <p:nvPr/>
        </p:nvSpPr>
        <p:spPr>
          <a:xfrm>
            <a:off x="3477960" y="81720"/>
            <a:ext cx="23706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References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3" name="TextBox 7"/>
          <p:cNvSpPr/>
          <p:nvPr/>
        </p:nvSpPr>
        <p:spPr>
          <a:xfrm>
            <a:off x="459000" y="1007640"/>
            <a:ext cx="8226720" cy="55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A. V. Rozanov, V. V. Rozanov, A. A. Kokhanovsky, M. Buchwitz, J. P.Burrows, Sciatran 4.0: A versatile radiative transfer model for earthobservation in the uv–vis–nir spectral region, Journal of Quantitative Spectroscopy and Radiative Transfer 240 (2020) 106695. doi:10.1016/j.jqsrt.2019.106695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2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European Organisation for the Exploitation of Meteorological Satellites (EUMETSAT). (2020).</a:t>
            </a:r>
            <a:br>
              <a:rPr sz="1200"/>
            </a:b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SLSTR Level-1B Radiometric Products User Guide. EUMETSAT.</a:t>
            </a:r>
            <a:br>
              <a:rPr sz="1200"/>
            </a:b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https://www.eumetsat.int/website/home/Satellites/CurrentSatellites/Sentinel3/index.html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2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P. Yang, L. Bi, B. Baum, K.-N. Liou, G. Kattawar, B. Cole, Spectrally consistent scattering, absorption, and polarization properties of atmospheric ice crystals at wavelengths from 0.2 to 100 μm, Journal of Atmospheric Sciences 70 (2013) 330–347. doi:10.1175/JAS-D-12-039.1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2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Roehrig, M. A., &amp; Marohn, J. A. (1999). Vibrational overtone spectroscopy: Fundamentals and applications. Annual Review of Physical Chemistry, 50, 347–373.</a:t>
            </a:r>
            <a:br>
              <a:rPr sz="1200"/>
            </a:b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https://doi.org/10.1146/annurev.physchem.50.1.347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2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Sassen, K., Z. Wang, and D. Liu, (2008) Global distribution of cirrus clouds from CloudSat/Cloud-Aerosol Lidar and Infrared Pathfinder Satellite Observations (CALIPSO) measurements, J. Geophys. Res., 113, D00A12, doi:10.1029/2008JD009972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2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T. Nakajima, M. D. King, Determination of the optical thickness and effective particle radius of clouds from reflected solar radiation measurements, Journal of the Atmospheric Sciences 47 (15) (1990) 1878–1893. doi:10.1175/1520-0469(1990)047&lt;1878:DOTOTA&gt;2.0.CO;2.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EGU’25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9DD2C14-A3F1-4979-BB52-21641D779366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10"/>
          <p:cNvSpPr/>
          <p:nvPr/>
        </p:nvSpPr>
        <p:spPr>
          <a:xfrm>
            <a:off x="3886200" y="6356520"/>
            <a:ext cx="5254920" cy="498600"/>
          </a:xfrm>
          <a:prstGeom prst="rect">
            <a:avLst/>
          </a:prstGeom>
          <a:solidFill>
            <a:srgbClr val="df1f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5" name="Picture 4" descr="A logo with a red and black text&#10;&#10;AI-generated content may be incorrect."/>
          <p:cNvPicPr/>
          <p:nvPr/>
        </p:nvPicPr>
        <p:blipFill>
          <a:blip r:embed="rId1"/>
          <a:stretch/>
        </p:blipFill>
        <p:spPr>
          <a:xfrm>
            <a:off x="380880" y="228600"/>
            <a:ext cx="2283120" cy="817560"/>
          </a:xfrm>
          <a:prstGeom prst="rect">
            <a:avLst/>
          </a:prstGeom>
          <a:ln w="0">
            <a:noFill/>
          </a:ln>
        </p:spPr>
      </p:pic>
      <p:sp>
        <p:nvSpPr>
          <p:cNvPr id="166" name="Rectangle 5"/>
          <p:cNvSpPr/>
          <p:nvPr/>
        </p:nvSpPr>
        <p:spPr>
          <a:xfrm>
            <a:off x="0" y="0"/>
            <a:ext cx="73440" cy="1198800"/>
          </a:xfrm>
          <a:prstGeom prst="rect">
            <a:avLst/>
          </a:prstGeom>
          <a:solidFill>
            <a:srgbClr val="d511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7" name="Picture 7" descr="A logo of a globe and a plane&#10;&#10;AI-generated content may be incorrect."/>
          <p:cNvPicPr/>
          <p:nvPr/>
        </p:nvPicPr>
        <p:blipFill>
          <a:blip r:embed="rId2"/>
          <a:stretch/>
        </p:blipFill>
        <p:spPr>
          <a:xfrm>
            <a:off x="8045280" y="134640"/>
            <a:ext cx="908280" cy="911520"/>
          </a:xfrm>
          <a:prstGeom prst="rect">
            <a:avLst/>
          </a:prstGeom>
          <a:ln w="0">
            <a:noFill/>
          </a:ln>
        </p:spPr>
      </p:pic>
      <p:sp>
        <p:nvSpPr>
          <p:cNvPr id="168" name="Rectangle 8"/>
          <p:cNvSpPr/>
          <p:nvPr/>
        </p:nvSpPr>
        <p:spPr>
          <a:xfrm>
            <a:off x="375120" y="1280520"/>
            <a:ext cx="8309160" cy="466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Thank you!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I am seeking postdoctoral opportunities and would be delighted to work within your research group, particularly in the following areas: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,Sans-Serif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Atmospheric and surface geophysical retrievals of planetary bodies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Transmission spectroscopy of exoplanetary atmospheres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4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48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Questions?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69" name="Rectangle 9"/>
          <p:cNvSpPr/>
          <p:nvPr/>
        </p:nvSpPr>
        <p:spPr>
          <a:xfrm>
            <a:off x="0" y="6356520"/>
            <a:ext cx="3883320" cy="498600"/>
          </a:xfrm>
          <a:prstGeom prst="rect">
            <a:avLst/>
          </a:prstGeom>
          <a:solidFill>
            <a:srgbClr val="8727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PlaceHolder 1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5DD115D4-94A4-413B-B5A1-7678ADA0B69A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ftr" idx="10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EGU’25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72" name="TextBox 12"/>
          <p:cNvSpPr/>
          <p:nvPr/>
        </p:nvSpPr>
        <p:spPr>
          <a:xfrm>
            <a:off x="376920" y="4138200"/>
            <a:ext cx="497880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Kameswara Sarma. Vinjamuri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Email id: </a:t>
            </a:r>
            <a:r>
              <a:rPr b="0" i="1" lang="en-US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kamesh@iup.physik.uni-bremene.de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4"/>
              </a:rPr>
              <a:t>Kameshvinjamuri@gmail.com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173" name="Picture 2" descr=""/>
          <p:cNvPicPr/>
          <p:nvPr/>
        </p:nvPicPr>
        <p:blipFill>
          <a:blip r:embed="rId5"/>
          <a:stretch/>
        </p:blipFill>
        <p:spPr>
          <a:xfrm>
            <a:off x="3738600" y="-6480"/>
            <a:ext cx="2526120" cy="104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19"/>
          <p:cNvSpPr/>
          <p:nvPr/>
        </p:nvSpPr>
        <p:spPr>
          <a:xfrm>
            <a:off x="0" y="0"/>
            <a:ext cx="73440" cy="911520"/>
          </a:xfrm>
          <a:prstGeom prst="rect">
            <a:avLst/>
          </a:prstGeom>
          <a:solidFill>
            <a:srgbClr val="d511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5" name="Picture 25" descr="A logo with a red and black text&#10;&#10;AI-generated content may be incorrect."/>
          <p:cNvPicPr/>
          <p:nvPr/>
        </p:nvPicPr>
        <p:blipFill>
          <a:blip r:embed="rId1"/>
          <a:stretch/>
        </p:blipFill>
        <p:spPr>
          <a:xfrm>
            <a:off x="304920" y="152280"/>
            <a:ext cx="1695600" cy="60660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26" descr="A logo of a globe and a plane&#10;&#10;AI-generated content may be incorrect."/>
          <p:cNvPicPr/>
          <p:nvPr/>
        </p:nvPicPr>
        <p:blipFill>
          <a:blip r:embed="rId2"/>
          <a:stretch/>
        </p:blipFill>
        <p:spPr>
          <a:xfrm>
            <a:off x="8305920" y="109080"/>
            <a:ext cx="647640" cy="650160"/>
          </a:xfrm>
          <a:prstGeom prst="rect">
            <a:avLst/>
          </a:prstGeom>
          <a:ln w="0">
            <a:noFill/>
          </a:ln>
        </p:spPr>
      </p:pic>
      <p:sp>
        <p:nvSpPr>
          <p:cNvPr id="177" name="Rectangle 27"/>
          <p:cNvSpPr/>
          <p:nvPr/>
        </p:nvSpPr>
        <p:spPr>
          <a:xfrm>
            <a:off x="3410280" y="81720"/>
            <a:ext cx="250632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Extra Slides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EGU’25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C78093B-1EDF-4C97-9604-76D34DC6C0D9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26"/>
          <p:cNvSpPr/>
          <p:nvPr/>
        </p:nvSpPr>
        <p:spPr>
          <a:xfrm>
            <a:off x="0" y="0"/>
            <a:ext cx="73440" cy="911520"/>
          </a:xfrm>
          <a:prstGeom prst="rect">
            <a:avLst/>
          </a:prstGeom>
          <a:solidFill>
            <a:srgbClr val="d511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9" name="Picture 1" descr="A logo with a red and black text&#10;&#10;AI-generated content may be incorrect."/>
          <p:cNvPicPr/>
          <p:nvPr/>
        </p:nvPicPr>
        <p:blipFill>
          <a:blip r:embed="rId1"/>
          <a:stretch/>
        </p:blipFill>
        <p:spPr>
          <a:xfrm>
            <a:off x="304920" y="152280"/>
            <a:ext cx="1695600" cy="606600"/>
          </a:xfrm>
          <a:prstGeom prst="rect">
            <a:avLst/>
          </a:prstGeom>
          <a:ln w="0">
            <a:noFill/>
          </a:ln>
        </p:spPr>
      </p:pic>
      <p:pic>
        <p:nvPicPr>
          <p:cNvPr id="180" name="Picture 24" descr="A logo of a globe and a plane&#10;&#10;AI-generated content may be incorrect."/>
          <p:cNvPicPr/>
          <p:nvPr/>
        </p:nvPicPr>
        <p:blipFill>
          <a:blip r:embed="rId2"/>
          <a:stretch/>
        </p:blipFill>
        <p:spPr>
          <a:xfrm>
            <a:off x="8305920" y="109080"/>
            <a:ext cx="647640" cy="650160"/>
          </a:xfrm>
          <a:prstGeom prst="rect">
            <a:avLst/>
          </a:prstGeom>
          <a:ln w="0">
            <a:noFill/>
          </a:ln>
        </p:spPr>
      </p:pic>
      <p:sp>
        <p:nvSpPr>
          <p:cNvPr id="181" name="Rectangle 28"/>
          <p:cNvSpPr/>
          <p:nvPr/>
        </p:nvSpPr>
        <p:spPr>
          <a:xfrm>
            <a:off x="2023920" y="81720"/>
            <a:ext cx="60724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Theoretical Sensitivity Results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82" name="Rectangle 29"/>
          <p:cNvSpPr/>
          <p:nvPr/>
        </p:nvSpPr>
        <p:spPr>
          <a:xfrm>
            <a:off x="3140640" y="609480"/>
            <a:ext cx="30981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Water and Ice Clouds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83" name="Picture 27" descr="A screenshot of a graph&#10;&#10;AI-generated content may be incorrect."/>
          <p:cNvPicPr/>
          <p:nvPr/>
        </p:nvPicPr>
        <p:blipFill>
          <a:blip r:embed="rId3"/>
          <a:srcRect l="0" t="0" r="0" b="21092"/>
          <a:stretch/>
        </p:blipFill>
        <p:spPr>
          <a:xfrm>
            <a:off x="38160" y="3976560"/>
            <a:ext cx="4513680" cy="2415600"/>
          </a:xfrm>
          <a:prstGeom prst="rect">
            <a:avLst/>
          </a:prstGeom>
          <a:ln w="6350">
            <a:solidFill>
              <a:srgbClr val="000000"/>
            </a:solidFill>
            <a:round/>
          </a:ln>
        </p:spPr>
      </p:pic>
      <p:pic>
        <p:nvPicPr>
          <p:cNvPr id="184" name="Picture 28" descr="A graph of different types of data&#10;&#10;AI-generated content may be incorrect."/>
          <p:cNvPicPr/>
          <p:nvPr/>
        </p:nvPicPr>
        <p:blipFill>
          <a:blip r:embed="rId4"/>
          <a:srcRect l="0" t="0" r="0" b="20351"/>
          <a:stretch/>
        </p:blipFill>
        <p:spPr>
          <a:xfrm>
            <a:off x="38160" y="1347120"/>
            <a:ext cx="4530960" cy="2447640"/>
          </a:xfrm>
          <a:prstGeom prst="rect">
            <a:avLst/>
          </a:prstGeom>
          <a:ln w="6350">
            <a:solidFill>
              <a:srgbClr val="000000"/>
            </a:solidFill>
            <a:round/>
          </a:ln>
        </p:spPr>
      </p:pic>
      <p:sp>
        <p:nvSpPr>
          <p:cNvPr id="185" name="TextBox 1"/>
          <p:cNvSpPr/>
          <p:nvPr/>
        </p:nvSpPr>
        <p:spPr>
          <a:xfrm>
            <a:off x="4800600" y="2520720"/>
            <a:ext cx="4297680" cy="22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Water clouds consistently show higher NIR ratios than ice clouds, especially for larger droplets and at COD between 3–40.</a:t>
            </a:r>
            <a:endParaRPr b="0" lang="en-US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Dual-view ratio also separates phases well due to angular scattering differences.</a:t>
            </a:r>
            <a:endParaRPr b="0" lang="en-US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Sensitivity drops at high COD due to multiple scattering.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EGU’25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A7C2D1A-BBE2-406A-8321-E31051FDB448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" dur="indefinite" restart="never" nodeType="tmRoot">
          <p:childTnLst>
            <p:seq>
              <p:cTn id="40" dur="indefinite" nodeType="mainSeq">
                <p:childTnLst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25"/>
          <p:cNvSpPr/>
          <p:nvPr/>
        </p:nvSpPr>
        <p:spPr>
          <a:xfrm>
            <a:off x="0" y="0"/>
            <a:ext cx="73440" cy="911520"/>
          </a:xfrm>
          <a:prstGeom prst="rect">
            <a:avLst/>
          </a:prstGeom>
          <a:solidFill>
            <a:srgbClr val="d511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7" name="Picture 34" descr="A logo with a red and black text&#10;&#10;AI-generated content may be incorrect."/>
          <p:cNvPicPr/>
          <p:nvPr/>
        </p:nvPicPr>
        <p:blipFill>
          <a:blip r:embed="rId1"/>
          <a:stretch/>
        </p:blipFill>
        <p:spPr>
          <a:xfrm>
            <a:off x="304920" y="152280"/>
            <a:ext cx="1695600" cy="606600"/>
          </a:xfrm>
          <a:prstGeom prst="rect">
            <a:avLst/>
          </a:prstGeom>
          <a:ln w="0">
            <a:noFill/>
          </a:ln>
        </p:spPr>
      </p:pic>
      <p:pic>
        <p:nvPicPr>
          <p:cNvPr id="188" name="Picture 35" descr="A logo of a globe and a plane&#10;&#10;AI-generated content may be incorrect."/>
          <p:cNvPicPr/>
          <p:nvPr/>
        </p:nvPicPr>
        <p:blipFill>
          <a:blip r:embed="rId2"/>
          <a:stretch/>
        </p:blipFill>
        <p:spPr>
          <a:xfrm>
            <a:off x="8305920" y="109080"/>
            <a:ext cx="647640" cy="650160"/>
          </a:xfrm>
          <a:prstGeom prst="rect">
            <a:avLst/>
          </a:prstGeom>
          <a:ln w="0">
            <a:noFill/>
          </a:ln>
        </p:spPr>
      </p:pic>
      <p:pic>
        <p:nvPicPr>
          <p:cNvPr id="189" name="Picture 36" descr=""/>
          <p:cNvPicPr/>
          <p:nvPr/>
        </p:nvPicPr>
        <p:blipFill>
          <a:blip r:embed="rId3"/>
          <a:srcRect l="0" t="0" r="2517" b="29854"/>
          <a:stretch/>
        </p:blipFill>
        <p:spPr>
          <a:xfrm>
            <a:off x="2512440" y="3666600"/>
            <a:ext cx="4116960" cy="2505600"/>
          </a:xfrm>
          <a:prstGeom prst="rect">
            <a:avLst/>
          </a:prstGeom>
          <a:ln w="6350">
            <a:solidFill>
              <a:srgbClr val="000000"/>
            </a:solidFill>
            <a:round/>
          </a:ln>
        </p:spPr>
      </p:pic>
      <p:pic>
        <p:nvPicPr>
          <p:cNvPr id="190" name="Picture 37" descr=""/>
          <p:cNvPicPr/>
          <p:nvPr/>
        </p:nvPicPr>
        <p:blipFill>
          <a:blip r:embed="rId4"/>
          <a:srcRect l="0" t="0" r="3777" b="30680"/>
          <a:stretch/>
        </p:blipFill>
        <p:spPr>
          <a:xfrm>
            <a:off x="2514600" y="1143000"/>
            <a:ext cx="4111920" cy="2505600"/>
          </a:xfrm>
          <a:prstGeom prst="rect">
            <a:avLst/>
          </a:prstGeom>
          <a:ln w="6350">
            <a:solidFill>
              <a:srgbClr val="000000"/>
            </a:solidFill>
            <a:round/>
          </a:ln>
        </p:spPr>
      </p:pic>
      <p:sp>
        <p:nvSpPr>
          <p:cNvPr id="191" name="Rectangle 33"/>
          <p:cNvSpPr/>
          <p:nvPr/>
        </p:nvSpPr>
        <p:spPr>
          <a:xfrm>
            <a:off x="3140640" y="609480"/>
            <a:ext cx="30981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Water and Ice Clouds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92" name="Rectangle 34"/>
          <p:cNvSpPr/>
          <p:nvPr/>
        </p:nvSpPr>
        <p:spPr>
          <a:xfrm>
            <a:off x="2023920" y="81720"/>
            <a:ext cx="60724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Theoretical Sensitivity Results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EGU’25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C865490-BD77-4E6C-A8ED-5AA0D37927F0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1"/>
          <p:cNvSpPr/>
          <p:nvPr/>
        </p:nvSpPr>
        <p:spPr>
          <a:xfrm>
            <a:off x="0" y="0"/>
            <a:ext cx="73440" cy="911520"/>
          </a:xfrm>
          <a:prstGeom prst="rect">
            <a:avLst/>
          </a:prstGeom>
          <a:solidFill>
            <a:srgbClr val="d511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0" name="Picture 5" descr="A logo with a red and black text&#10;&#10;AI-generated content may be incorrect."/>
          <p:cNvPicPr/>
          <p:nvPr/>
        </p:nvPicPr>
        <p:blipFill>
          <a:blip r:embed="rId1"/>
          <a:stretch/>
        </p:blipFill>
        <p:spPr>
          <a:xfrm>
            <a:off x="304920" y="152280"/>
            <a:ext cx="1695600" cy="60660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6" descr="A logo of a globe and a plane&#10;&#10;AI-generated content may be incorrect."/>
          <p:cNvPicPr/>
          <p:nvPr/>
        </p:nvPicPr>
        <p:blipFill>
          <a:blip r:embed="rId2"/>
          <a:stretch/>
        </p:blipFill>
        <p:spPr>
          <a:xfrm>
            <a:off x="8305920" y="109080"/>
            <a:ext cx="647640" cy="65016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12"/>
          <p:cNvSpPr/>
          <p:nvPr/>
        </p:nvSpPr>
        <p:spPr>
          <a:xfrm>
            <a:off x="3873600" y="81720"/>
            <a:ext cx="158004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Outline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3" name="TextBox 2"/>
          <p:cNvSpPr/>
          <p:nvPr/>
        </p:nvSpPr>
        <p:spPr>
          <a:xfrm>
            <a:off x="457200" y="1295280"/>
            <a:ext cx="8226720" cy="463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spcBef>
                <a:spcPts val="144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Introduction/Motivation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44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Physical principles/Instrument involved</a:t>
            </a:r>
            <a:endParaRPr b="0" lang="en-US" sz="2000" spc="-1" strike="noStrike">
              <a:latin typeface="Arial"/>
            </a:endParaRPr>
          </a:p>
          <a:p>
            <a:pPr lvl="1" marL="800280" indent="-343080">
              <a:lnSpc>
                <a:spcPct val="100000"/>
              </a:lnSpc>
              <a:spcBef>
                <a:spcPts val="144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Sensor envisaged for practical use : SLSTR</a:t>
            </a:r>
            <a:endParaRPr b="0" lang="en-US" sz="1800" spc="-1" strike="noStrike">
              <a:latin typeface="Arial"/>
            </a:endParaRPr>
          </a:p>
          <a:p>
            <a:pPr lvl="1" marL="800280" indent="-343080">
              <a:lnSpc>
                <a:spcPct val="100000"/>
              </a:lnSpc>
              <a:spcBef>
                <a:spcPts val="144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Spectroscopic difference</a:t>
            </a:r>
            <a:endParaRPr b="0" lang="en-US" sz="1800" spc="-1" strike="noStrike">
              <a:latin typeface="Arial"/>
            </a:endParaRPr>
          </a:p>
          <a:p>
            <a:pPr lvl="1" marL="800280" indent="-343080">
              <a:lnSpc>
                <a:spcPct val="100000"/>
              </a:lnSpc>
              <a:spcBef>
                <a:spcPts val="144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Phase function difference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44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Theoretical radiative transfer sensitivity 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44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Validation</a:t>
            </a:r>
            <a:endParaRPr b="0" lang="en-US" sz="2000" spc="-1" strike="noStrike">
              <a:latin typeface="Arial"/>
            </a:endParaRPr>
          </a:p>
          <a:p>
            <a:pPr lvl="1" marL="800280" indent="-343080">
              <a:lnSpc>
                <a:spcPct val="100000"/>
              </a:lnSpc>
              <a:spcBef>
                <a:spcPts val="144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CS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 2B-CLDCLASS-LIDAR</a:t>
            </a:r>
            <a:endParaRPr b="0" lang="en-US" sz="1800" spc="-1" strike="noStrike">
              <a:latin typeface="Arial"/>
            </a:endParaRPr>
          </a:p>
          <a:p>
            <a:pPr lvl="1" marL="800280" indent="-343080">
              <a:lnSpc>
                <a:spcPct val="100000"/>
              </a:lnSpc>
              <a:spcBef>
                <a:spcPts val="144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Results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44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Conclusion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EGU’25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1092BED-ADDF-43DB-A1F5-6890CB5491BD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30"/>
          <p:cNvSpPr/>
          <p:nvPr/>
        </p:nvSpPr>
        <p:spPr>
          <a:xfrm>
            <a:off x="0" y="0"/>
            <a:ext cx="73440" cy="911520"/>
          </a:xfrm>
          <a:prstGeom prst="rect">
            <a:avLst/>
          </a:prstGeom>
          <a:solidFill>
            <a:srgbClr val="d511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4" name="Picture 29" descr="A logo with a red and black text&#10;&#10;AI-generated content may be incorrect."/>
          <p:cNvPicPr/>
          <p:nvPr/>
        </p:nvPicPr>
        <p:blipFill>
          <a:blip r:embed="rId1"/>
          <a:stretch/>
        </p:blipFill>
        <p:spPr>
          <a:xfrm>
            <a:off x="304920" y="152280"/>
            <a:ext cx="1695600" cy="60660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30" descr="A logo of a globe and a plane&#10;&#10;AI-generated content may be incorrect."/>
          <p:cNvPicPr/>
          <p:nvPr/>
        </p:nvPicPr>
        <p:blipFill>
          <a:blip r:embed="rId2"/>
          <a:stretch/>
        </p:blipFill>
        <p:spPr>
          <a:xfrm>
            <a:off x="8305920" y="109080"/>
            <a:ext cx="647640" cy="650160"/>
          </a:xfrm>
          <a:prstGeom prst="rect">
            <a:avLst/>
          </a:prstGeom>
          <a:ln w="0">
            <a:noFill/>
          </a:ln>
        </p:spPr>
      </p:pic>
      <p:sp>
        <p:nvSpPr>
          <p:cNvPr id="196" name="Rectangle 31"/>
          <p:cNvSpPr/>
          <p:nvPr/>
        </p:nvSpPr>
        <p:spPr>
          <a:xfrm>
            <a:off x="3211560" y="609480"/>
            <a:ext cx="29559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Mixed-phase Clouds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97" name="Picture 31" descr=""/>
          <p:cNvPicPr/>
          <p:nvPr/>
        </p:nvPicPr>
        <p:blipFill>
          <a:blip r:embed="rId3"/>
          <a:srcRect l="0" t="0" r="0" b="78522"/>
          <a:stretch/>
        </p:blipFill>
        <p:spPr>
          <a:xfrm>
            <a:off x="468000" y="1262160"/>
            <a:ext cx="7703640" cy="1574640"/>
          </a:xfrm>
          <a:prstGeom prst="rect">
            <a:avLst/>
          </a:prstGeom>
          <a:ln w="3175">
            <a:noFill/>
          </a:ln>
        </p:spPr>
      </p:pic>
      <p:pic>
        <p:nvPicPr>
          <p:cNvPr id="198" name="Picture 32" descr=""/>
          <p:cNvPicPr/>
          <p:nvPr/>
        </p:nvPicPr>
        <p:blipFill>
          <a:blip r:embed="rId4"/>
          <a:srcRect l="0" t="38888" r="0" b="43332"/>
          <a:stretch/>
        </p:blipFill>
        <p:spPr>
          <a:xfrm>
            <a:off x="457200" y="2938680"/>
            <a:ext cx="7702560" cy="1302480"/>
          </a:xfrm>
          <a:prstGeom prst="rect">
            <a:avLst/>
          </a:prstGeom>
          <a:ln w="3175">
            <a:noFill/>
          </a:ln>
        </p:spPr>
      </p:pic>
      <p:pic>
        <p:nvPicPr>
          <p:cNvPr id="199" name="Picture 33" descr=""/>
          <p:cNvPicPr/>
          <p:nvPr/>
        </p:nvPicPr>
        <p:blipFill>
          <a:blip r:embed="rId5"/>
          <a:srcRect l="0" t="73425" r="0" b="0"/>
          <a:stretch/>
        </p:blipFill>
        <p:spPr>
          <a:xfrm>
            <a:off x="469080" y="4342680"/>
            <a:ext cx="7702560" cy="1948680"/>
          </a:xfrm>
          <a:prstGeom prst="rect">
            <a:avLst/>
          </a:prstGeom>
          <a:ln w="3175">
            <a:noFill/>
          </a:ln>
        </p:spPr>
      </p:pic>
      <p:sp>
        <p:nvSpPr>
          <p:cNvPr id="200" name="Rectangle 32"/>
          <p:cNvSpPr/>
          <p:nvPr/>
        </p:nvSpPr>
        <p:spPr>
          <a:xfrm>
            <a:off x="2023920" y="81720"/>
            <a:ext cx="60724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Theoretical Sensitivity Results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EGU’25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8876E52-F355-4418-B07F-412D0652BD3E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1"/>
          <p:cNvSpPr/>
          <p:nvPr/>
        </p:nvSpPr>
        <p:spPr>
          <a:xfrm>
            <a:off x="0" y="0"/>
            <a:ext cx="73440" cy="911520"/>
          </a:xfrm>
          <a:prstGeom prst="rect">
            <a:avLst/>
          </a:prstGeom>
          <a:solidFill>
            <a:srgbClr val="d511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5" name="Picture 2" descr="A logo with a red and black text&#10;&#10;AI-generated content may be incorrect."/>
          <p:cNvPicPr/>
          <p:nvPr/>
        </p:nvPicPr>
        <p:blipFill>
          <a:blip r:embed="rId1"/>
          <a:stretch/>
        </p:blipFill>
        <p:spPr>
          <a:xfrm>
            <a:off x="304920" y="152280"/>
            <a:ext cx="1695600" cy="606600"/>
          </a:xfrm>
          <a:prstGeom prst="rect">
            <a:avLst/>
          </a:prstGeom>
          <a:ln w="0">
            <a:noFill/>
          </a:ln>
        </p:spPr>
      </p:pic>
      <p:pic>
        <p:nvPicPr>
          <p:cNvPr id="66" name="Picture 3" descr="A logo of a globe and a plane&#10;&#10;AI-generated content may be incorrect."/>
          <p:cNvPicPr/>
          <p:nvPr/>
        </p:nvPicPr>
        <p:blipFill>
          <a:blip r:embed="rId2"/>
          <a:stretch/>
        </p:blipFill>
        <p:spPr>
          <a:xfrm>
            <a:off x="8305920" y="109080"/>
            <a:ext cx="647640" cy="650160"/>
          </a:xfrm>
          <a:prstGeom prst="rect">
            <a:avLst/>
          </a:prstGeom>
          <a:ln w="0">
            <a:noFill/>
          </a:ln>
        </p:spPr>
      </p:pic>
      <p:sp>
        <p:nvSpPr>
          <p:cNvPr id="67" name="TextBox 16"/>
          <p:cNvSpPr/>
          <p:nvPr/>
        </p:nvSpPr>
        <p:spPr>
          <a:xfrm>
            <a:off x="302040" y="1229400"/>
            <a:ext cx="514332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Cloud phase (liquid, ice, mixed) plays a major role in Earth's radiative balance by controlling how solar radiation is scattered and absorbed.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Passive remote sensing in the solar spectral bands faces persistent challenges:</a:t>
            </a:r>
            <a:endParaRPr b="0" lang="en-US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Overlapping optical properties of water and ice.</a:t>
            </a:r>
            <a:endParaRPr b="0" lang="en-US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Ambiguities by mixed-phase clouds (MPC)</a:t>
            </a:r>
            <a:endParaRPr b="0" lang="en-US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Surface reflectance interfering with cloud signal (e.g., snow/ice)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8" name="Rectangle 20"/>
          <p:cNvSpPr/>
          <p:nvPr/>
        </p:nvSpPr>
        <p:spPr>
          <a:xfrm>
            <a:off x="3387240" y="81720"/>
            <a:ext cx="25516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Introduction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69" name="Picture 3" descr=""/>
          <p:cNvPicPr/>
          <p:nvPr/>
        </p:nvPicPr>
        <p:blipFill>
          <a:blip r:embed="rId3"/>
          <a:stretch/>
        </p:blipFill>
        <p:spPr>
          <a:xfrm>
            <a:off x="5486400" y="1228680"/>
            <a:ext cx="3513960" cy="2694960"/>
          </a:xfrm>
          <a:prstGeom prst="rect">
            <a:avLst/>
          </a:prstGeom>
          <a:ln w="0">
            <a:noFill/>
          </a:ln>
        </p:spPr>
      </p:pic>
      <p:sp>
        <p:nvSpPr>
          <p:cNvPr id="70" name="TextBox 16"/>
          <p:cNvSpPr/>
          <p:nvPr/>
        </p:nvSpPr>
        <p:spPr>
          <a:xfrm>
            <a:off x="302040" y="4505760"/>
            <a:ext cx="818172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Most existing techniques rely on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single-view observations, which lack angular information -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limiting their ability to confidently detect MPC.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This highlights the need for a novel and robust phase discrimination approach.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1" name="TextBox 15"/>
          <p:cNvSpPr/>
          <p:nvPr/>
        </p:nvSpPr>
        <p:spPr>
          <a:xfrm>
            <a:off x="5803560" y="3924000"/>
            <a:ext cx="31968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i="1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Water (red), Ice (blue) clouds at varying optical thickness and effective radii/max. dimensions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EGU’25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0AD62D7-F61F-47DF-A6B2-296653539D71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14"/>
          <p:cNvSpPr/>
          <p:nvPr/>
        </p:nvSpPr>
        <p:spPr>
          <a:xfrm>
            <a:off x="0" y="0"/>
            <a:ext cx="73440" cy="911520"/>
          </a:xfrm>
          <a:prstGeom prst="rect">
            <a:avLst/>
          </a:prstGeom>
          <a:solidFill>
            <a:srgbClr val="d511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3" name="Picture 14" descr="A logo with a red and black text&#10;&#10;AI-generated content may be incorrect."/>
          <p:cNvPicPr/>
          <p:nvPr/>
        </p:nvPicPr>
        <p:blipFill>
          <a:blip r:embed="rId1"/>
          <a:stretch/>
        </p:blipFill>
        <p:spPr>
          <a:xfrm>
            <a:off x="304920" y="152280"/>
            <a:ext cx="1695600" cy="606600"/>
          </a:xfrm>
          <a:prstGeom prst="rect">
            <a:avLst/>
          </a:prstGeom>
          <a:ln w="0">
            <a:noFill/>
          </a:ln>
        </p:spPr>
      </p:pic>
      <p:pic>
        <p:nvPicPr>
          <p:cNvPr id="74" name="Picture 19" descr="A logo of a globe and a plane&#10;&#10;AI-generated content may be incorrect."/>
          <p:cNvPicPr/>
          <p:nvPr/>
        </p:nvPicPr>
        <p:blipFill>
          <a:blip r:embed="rId2"/>
          <a:stretch/>
        </p:blipFill>
        <p:spPr>
          <a:xfrm>
            <a:off x="8305920" y="109080"/>
            <a:ext cx="647640" cy="650160"/>
          </a:xfrm>
          <a:prstGeom prst="rect">
            <a:avLst/>
          </a:prstGeom>
          <a:ln w="0">
            <a:noFill/>
          </a:ln>
        </p:spPr>
      </p:pic>
      <p:sp>
        <p:nvSpPr>
          <p:cNvPr id="75" name="Rectangle 13"/>
          <p:cNvSpPr/>
          <p:nvPr/>
        </p:nvSpPr>
        <p:spPr>
          <a:xfrm>
            <a:off x="3884400" y="81720"/>
            <a:ext cx="15580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Sensor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76" name="Rectangle 21"/>
          <p:cNvSpPr/>
          <p:nvPr/>
        </p:nvSpPr>
        <p:spPr>
          <a:xfrm>
            <a:off x="4015080" y="609480"/>
            <a:ext cx="1296000" cy="4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7" name="Picture 20" descr=""/>
          <p:cNvPicPr/>
          <p:nvPr/>
        </p:nvPicPr>
        <p:blipFill>
          <a:blip r:embed="rId3"/>
          <a:stretch/>
        </p:blipFill>
        <p:spPr>
          <a:xfrm>
            <a:off x="244080" y="1447560"/>
            <a:ext cx="4096440" cy="2868840"/>
          </a:xfrm>
          <a:prstGeom prst="rect">
            <a:avLst/>
          </a:prstGeom>
          <a:ln w="0">
            <a:noFill/>
          </a:ln>
        </p:spPr>
      </p:pic>
      <p:sp>
        <p:nvSpPr>
          <p:cNvPr id="78" name="Rectangle 22"/>
          <p:cNvSpPr/>
          <p:nvPr/>
        </p:nvSpPr>
        <p:spPr>
          <a:xfrm>
            <a:off x="4575960" y="1442880"/>
            <a:ext cx="3788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SLSTR: Sea and Land Surface Temperature Radiometer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9" name="TextBox 4"/>
          <p:cNvSpPr/>
          <p:nvPr/>
        </p:nvSpPr>
        <p:spPr>
          <a:xfrm>
            <a:off x="4553280" y="2086200"/>
            <a:ext cx="4091400" cy="441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57168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Sentinel-3A: Launched on 16 February 2016</a:t>
            </a:r>
            <a:endParaRPr b="0" lang="en-US" sz="1800" spc="-1" strike="noStrike">
              <a:latin typeface="Arial"/>
            </a:endParaRPr>
          </a:p>
          <a:p>
            <a:pPr marL="285840"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57168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Dual-view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geometry: Nadir and oblique angles (~55°)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57168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Specifications</a:t>
            </a:r>
            <a:endParaRPr b="0" lang="en-US" sz="1800" spc="-1" strike="noStrike">
              <a:latin typeface="Arial"/>
            </a:endParaRPr>
          </a:p>
          <a:p>
            <a:pPr lvl="1" marL="102888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Sun-synchronous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, polar</a:t>
            </a:r>
            <a:endParaRPr b="0" lang="en-US" sz="1800" spc="-1" strike="noStrike">
              <a:latin typeface="Arial"/>
            </a:endParaRPr>
          </a:p>
          <a:p>
            <a:pPr lvl="1" marL="102888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Global Coverage: Every 4 days</a:t>
            </a:r>
            <a:endParaRPr b="0" lang="en-US" sz="1800" spc="-1" strike="noStrike">
              <a:latin typeface="Arial"/>
            </a:endParaRPr>
          </a:p>
          <a:p>
            <a:pPr lvl="1" marL="102888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0.87 µm, 1.61 µm, 2.25 µm </a:t>
            </a:r>
            <a:endParaRPr b="0" lang="en-US" sz="1800" spc="-1" strike="noStrike">
              <a:latin typeface="Arial"/>
            </a:endParaRPr>
          </a:p>
          <a:p>
            <a:pPr lvl="1" marL="102888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500 m (VNIR/SWIR bands)</a:t>
            </a:r>
            <a:endParaRPr b="0" lang="en-US" sz="1800" spc="-1" strike="noStrike">
              <a:latin typeface="Arial"/>
            </a:endParaRPr>
          </a:p>
          <a:p>
            <a:pPr lvl="1" marL="102888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1400 km (nadir), 700 km (oblique)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600" spc="-1" strike="noStrike">
              <a:latin typeface="Arial"/>
            </a:endParaRPr>
          </a:p>
        </p:txBody>
      </p:sp>
      <p:sp>
        <p:nvSpPr>
          <p:cNvPr id="80" name="TextBox 5"/>
          <p:cNvSpPr/>
          <p:nvPr/>
        </p:nvSpPr>
        <p:spPr>
          <a:xfrm>
            <a:off x="244080" y="4506120"/>
            <a:ext cx="4096440" cy="94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i="1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Sentinel-3 satellite showing SLSTR instrument </a:t>
            </a:r>
            <a:r>
              <a:rPr b="0" i="1" lang="fr-FR" sz="1400" spc="-1" strike="noStrike">
                <a:solidFill>
                  <a:srgbClr val="000000"/>
                </a:solidFill>
                <a:latin typeface="Arial"/>
                <a:ea typeface="DejaVu Sans"/>
              </a:rPr>
              <a:t>(Source: S3 SLSTR Instrument – https://sentiwiki.copernicus.eu/web/s3-slstr-instrument)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EGU’25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70FFCC8-10E4-4E25-8023-ADB01E03F76E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15"/>
          <p:cNvSpPr/>
          <p:nvPr/>
        </p:nvSpPr>
        <p:spPr>
          <a:xfrm>
            <a:off x="0" y="0"/>
            <a:ext cx="73440" cy="911520"/>
          </a:xfrm>
          <a:prstGeom prst="rect">
            <a:avLst/>
          </a:prstGeom>
          <a:solidFill>
            <a:srgbClr val="d511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2" name="Picture 11" descr="A logo with a red and black text&#10;&#10;AI-generated content may be incorrect."/>
          <p:cNvPicPr/>
          <p:nvPr/>
        </p:nvPicPr>
        <p:blipFill>
          <a:blip r:embed="rId1"/>
          <a:stretch/>
        </p:blipFill>
        <p:spPr>
          <a:xfrm>
            <a:off x="304920" y="152280"/>
            <a:ext cx="1695600" cy="606600"/>
          </a:xfrm>
          <a:prstGeom prst="rect">
            <a:avLst/>
          </a:prstGeom>
          <a:ln w="0">
            <a:noFill/>
          </a:ln>
        </p:spPr>
      </p:pic>
      <p:pic>
        <p:nvPicPr>
          <p:cNvPr id="83" name="Picture 15" descr="A logo of a globe and a plane&#10;&#10;AI-generated content may be incorrect."/>
          <p:cNvPicPr/>
          <p:nvPr/>
        </p:nvPicPr>
        <p:blipFill>
          <a:blip r:embed="rId2"/>
          <a:stretch/>
        </p:blipFill>
        <p:spPr>
          <a:xfrm>
            <a:off x="8305920" y="109080"/>
            <a:ext cx="647640" cy="650160"/>
          </a:xfrm>
          <a:prstGeom prst="rect">
            <a:avLst/>
          </a:prstGeom>
          <a:ln w="0">
            <a:noFill/>
          </a:ln>
        </p:spPr>
      </p:pic>
      <p:pic>
        <p:nvPicPr>
          <p:cNvPr id="84" name="Picture 16" descr="A graph of different types of water&#10;&#10;AI-generated content may be incorrect."/>
          <p:cNvPicPr/>
          <p:nvPr/>
        </p:nvPicPr>
        <p:blipFill>
          <a:blip r:embed="rId3"/>
          <a:stretch/>
        </p:blipFill>
        <p:spPr>
          <a:xfrm>
            <a:off x="38160" y="2775960"/>
            <a:ext cx="4521960" cy="3013560"/>
          </a:xfrm>
          <a:prstGeom prst="rect">
            <a:avLst/>
          </a:prstGeom>
          <a:ln w="0">
            <a:noFill/>
          </a:ln>
        </p:spPr>
      </p:pic>
      <p:sp>
        <p:nvSpPr>
          <p:cNvPr id="85" name="TextBox 6"/>
          <p:cNvSpPr/>
          <p:nvPr/>
        </p:nvSpPr>
        <p:spPr>
          <a:xfrm>
            <a:off x="4572000" y="1384560"/>
            <a:ext cx="4381560" cy="31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At 0.87 µm, both water and ice show low absorption (k), making it a scattering-dominated spectral band.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At 1.6 µm, ice absorbs more strongly than water; at 2.2 µm, water absorbs more than ice.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NIR ratio</a:t>
            </a:r>
            <a:endParaRPr b="0" lang="en-US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86" name="TextBox 11"/>
          <p:cNvSpPr/>
          <p:nvPr/>
        </p:nvSpPr>
        <p:spPr>
          <a:xfrm>
            <a:off x="174240" y="5796360"/>
            <a:ext cx="411192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i="1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Key differences at 1.61 µm and 2.25 µm support phase separation.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87" name="TextBox 14"/>
          <p:cNvSpPr/>
          <p:nvPr/>
        </p:nvSpPr>
        <p:spPr>
          <a:xfrm>
            <a:off x="132840" y="1698480"/>
            <a:ext cx="4216320" cy="94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i="1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Absorption in NIR arises from vibrational overtones and combination bands of O–H bonds, controlled by the imaginary part of refractive index 𝑘(𝜆).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i="1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The real part (n) relates to scattering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88" name="Rectangle 16"/>
          <p:cNvSpPr/>
          <p:nvPr/>
        </p:nvSpPr>
        <p:spPr>
          <a:xfrm>
            <a:off x="2252160" y="39960"/>
            <a:ext cx="508032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Spectroscopic Difference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89" name="TextBox 17"/>
          <p:cNvSpPr/>
          <p:nvPr/>
        </p:nvSpPr>
        <p:spPr>
          <a:xfrm>
            <a:off x="240120" y="1379160"/>
            <a:ext cx="43120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i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Spectral refractive index of water and ice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90" name="Picture 3" descr="A black text on a white background&#10;&#10;AI-generated content may be incorrect."/>
          <p:cNvPicPr/>
          <p:nvPr/>
        </p:nvPicPr>
        <p:blipFill>
          <a:blip r:embed="rId4"/>
          <a:stretch/>
        </p:blipFill>
        <p:spPr>
          <a:xfrm>
            <a:off x="6013800" y="3844800"/>
            <a:ext cx="1342440" cy="68292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EGU’25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7FBFB0D-01A8-4E2A-AF91-5250F4D308D5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1"/>
          <p:cNvSpPr/>
          <p:nvPr/>
        </p:nvSpPr>
        <p:spPr>
          <a:xfrm>
            <a:off x="0" y="0"/>
            <a:ext cx="73440" cy="911520"/>
          </a:xfrm>
          <a:prstGeom prst="rect">
            <a:avLst/>
          </a:prstGeom>
          <a:solidFill>
            <a:srgbClr val="d511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2" name="Picture 2" descr="A logo with a red and black text&#10;&#10;AI-generated content may be incorrect."/>
          <p:cNvPicPr/>
          <p:nvPr/>
        </p:nvPicPr>
        <p:blipFill>
          <a:blip r:embed="rId1"/>
          <a:stretch/>
        </p:blipFill>
        <p:spPr>
          <a:xfrm>
            <a:off x="304920" y="152280"/>
            <a:ext cx="1695600" cy="606600"/>
          </a:xfrm>
          <a:prstGeom prst="rect">
            <a:avLst/>
          </a:prstGeom>
          <a:ln w="0">
            <a:noFill/>
          </a:ln>
        </p:spPr>
      </p:pic>
      <p:pic>
        <p:nvPicPr>
          <p:cNvPr id="93" name="Picture 3" descr="A logo of a globe and a plane&#10;&#10;AI-generated content may be incorrect."/>
          <p:cNvPicPr/>
          <p:nvPr/>
        </p:nvPicPr>
        <p:blipFill>
          <a:blip r:embed="rId2"/>
          <a:stretch/>
        </p:blipFill>
        <p:spPr>
          <a:xfrm>
            <a:off x="8305920" y="109080"/>
            <a:ext cx="647640" cy="650160"/>
          </a:xfrm>
          <a:prstGeom prst="rect">
            <a:avLst/>
          </a:prstGeom>
          <a:ln w="0">
            <a:noFill/>
          </a:ln>
        </p:spPr>
      </p:pic>
      <p:sp>
        <p:nvSpPr>
          <p:cNvPr id="94" name="Rectangle 4"/>
          <p:cNvSpPr/>
          <p:nvPr/>
        </p:nvSpPr>
        <p:spPr>
          <a:xfrm>
            <a:off x="1898640" y="81720"/>
            <a:ext cx="55314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Phase Function Differences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95" name="Picture 7" descr=""/>
          <p:cNvPicPr/>
          <p:nvPr/>
        </p:nvPicPr>
        <p:blipFill>
          <a:blip r:embed="rId3"/>
          <a:stretch/>
        </p:blipFill>
        <p:spPr>
          <a:xfrm>
            <a:off x="4315320" y="1333080"/>
            <a:ext cx="4721400" cy="2947680"/>
          </a:xfrm>
          <a:prstGeom prst="rect">
            <a:avLst/>
          </a:prstGeom>
          <a:ln w="0">
            <a:noFill/>
          </a:ln>
        </p:spPr>
      </p:pic>
      <p:sp>
        <p:nvSpPr>
          <p:cNvPr id="96" name="TextBox 12"/>
          <p:cNvSpPr/>
          <p:nvPr/>
        </p:nvSpPr>
        <p:spPr>
          <a:xfrm>
            <a:off x="664920" y="1333080"/>
            <a:ext cx="3647520" cy="50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Water clouds exhibit smoother, more isotropic scattering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Ice clouds display pronounced angular features especially strong forward and side scattering.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,Sans-Serif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Dual-View ratio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Using the two ratios mentioned, the NIR-dual ratio is formulated, which includes both absorption and angular scattering for increased sensitivity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7" name="TextBox 15"/>
          <p:cNvSpPr/>
          <p:nvPr/>
        </p:nvSpPr>
        <p:spPr>
          <a:xfrm>
            <a:off x="4797720" y="4264920"/>
            <a:ext cx="40356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i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Scattering phase function at 0.87 µm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98" name="TextBox 15"/>
          <p:cNvSpPr/>
          <p:nvPr/>
        </p:nvSpPr>
        <p:spPr>
          <a:xfrm>
            <a:off x="4917960" y="4571640"/>
            <a:ext cx="40356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i="1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Water side-scatters less; ice shows strong forward and side scattering. This angular contrast supports dual-view phase detection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99" name="Picture 3" descr="A black text on a white background&#10;&#10;AI-generated content may be incorrect."/>
          <p:cNvPicPr/>
          <p:nvPr/>
        </p:nvPicPr>
        <p:blipFill>
          <a:blip r:embed="rId4"/>
          <a:stretch/>
        </p:blipFill>
        <p:spPr>
          <a:xfrm>
            <a:off x="5076720" y="5305320"/>
            <a:ext cx="3466440" cy="894600"/>
          </a:xfrm>
          <a:prstGeom prst="rect">
            <a:avLst/>
          </a:prstGeom>
          <a:ln w="0">
            <a:noFill/>
          </a:ln>
        </p:spPr>
      </p:pic>
      <p:pic>
        <p:nvPicPr>
          <p:cNvPr id="100" name="Picture 6" descr="A mathematical equation with black letters&#10;&#10;AI-generated content may be incorrect."/>
          <p:cNvPicPr/>
          <p:nvPr/>
        </p:nvPicPr>
        <p:blipFill>
          <a:blip r:embed="rId5"/>
          <a:stretch/>
        </p:blipFill>
        <p:spPr>
          <a:xfrm>
            <a:off x="2676600" y="3571920"/>
            <a:ext cx="1637640" cy="8564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EGU’25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2D65F8D-9E3B-4AD2-B814-81A24A87B575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7"/>
          <p:cNvSpPr/>
          <p:nvPr/>
        </p:nvSpPr>
        <p:spPr>
          <a:xfrm>
            <a:off x="0" y="0"/>
            <a:ext cx="73440" cy="911520"/>
          </a:xfrm>
          <a:prstGeom prst="rect">
            <a:avLst/>
          </a:prstGeom>
          <a:solidFill>
            <a:srgbClr val="d511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2" name="Picture 17" descr="A logo with a red and black text&#10;&#10;AI-generated content may be incorrect."/>
          <p:cNvPicPr/>
          <p:nvPr/>
        </p:nvPicPr>
        <p:blipFill>
          <a:blip r:embed="rId1"/>
          <a:stretch/>
        </p:blipFill>
        <p:spPr>
          <a:xfrm>
            <a:off x="304920" y="152280"/>
            <a:ext cx="1695600" cy="606600"/>
          </a:xfrm>
          <a:prstGeom prst="rect">
            <a:avLst/>
          </a:prstGeom>
          <a:ln w="0">
            <a:noFill/>
          </a:ln>
        </p:spPr>
      </p:pic>
      <p:pic>
        <p:nvPicPr>
          <p:cNvPr id="103" name="Picture 18" descr="A logo of a globe and a plane&#10;&#10;AI-generated content may be incorrect."/>
          <p:cNvPicPr/>
          <p:nvPr/>
        </p:nvPicPr>
        <p:blipFill>
          <a:blip r:embed="rId2"/>
          <a:stretch/>
        </p:blipFill>
        <p:spPr>
          <a:xfrm>
            <a:off x="8305920" y="109080"/>
            <a:ext cx="647640" cy="650160"/>
          </a:xfrm>
          <a:prstGeom prst="rect">
            <a:avLst/>
          </a:prstGeom>
          <a:ln w="0">
            <a:noFill/>
          </a:ln>
        </p:spPr>
      </p:pic>
      <p:sp>
        <p:nvSpPr>
          <p:cNvPr id="104" name="Rectangle 18"/>
          <p:cNvSpPr/>
          <p:nvPr/>
        </p:nvSpPr>
        <p:spPr>
          <a:xfrm>
            <a:off x="2137680" y="81720"/>
            <a:ext cx="54154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SCIATRAN Parametrization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05" name="TextBox 3"/>
          <p:cNvSpPr/>
          <p:nvPr/>
        </p:nvSpPr>
        <p:spPr>
          <a:xfrm>
            <a:off x="786960" y="1042920"/>
            <a:ext cx="6805440" cy="444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Simulations performed using SCIATRAN</a:t>
            </a:r>
            <a:endParaRPr b="0" lang="en-US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,Sans-Serif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Calibri"/>
              </a:rPr>
              <a:t>Water, ice, and mixed-phase (MPC) </a:t>
            </a:r>
            <a:endParaRPr b="0" lang="en-US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,Sans-Serif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Water-Mie theory, ice-Yang database. </a:t>
            </a:r>
            <a:endParaRPr b="0" lang="en-US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,Sans-Serif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COD 1, 3, 5, 10, 15, 20, 30, 50, 80</a:t>
            </a:r>
            <a:endParaRPr b="0" lang="en-US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,Sans-Serif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Liquid clouds radii - 4, 6, 8, 12, 16 μm</a:t>
            </a:r>
            <a:endParaRPr b="0" lang="en-US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,Sans-Serif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Ice crystals Max. Dim - 45, 90, 135, 180 μm</a:t>
            </a:r>
            <a:endParaRPr b="0" lang="en-US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,Sans-Serif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CTH - CBH  2.5 km - 2 k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m</a:t>
            </a:r>
            <a:endParaRPr b="0" lang="en-US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,Sans-Serif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 RT runs are made for SLSTR geometries</a:t>
            </a:r>
            <a:endParaRPr b="0" lang="en-US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,Sans-Serif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Ice fraction - 0.2, 0.4, 0.6, 0.8 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(COD_ice  ÷ COD_total)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buNone/>
            </a:pPr>
            <a:endParaRPr b="0" lang="en-US" sz="2000" spc="-1" strike="noStrike">
              <a:latin typeface="Arial"/>
            </a:endParaRPr>
          </a:p>
        </p:txBody>
      </p:sp>
      <p:pic>
        <p:nvPicPr>
          <p:cNvPr id="106" name="Picture 3" descr=""/>
          <p:cNvPicPr/>
          <p:nvPr/>
        </p:nvPicPr>
        <p:blipFill>
          <a:blip r:embed="rId3"/>
          <a:stretch/>
        </p:blipFill>
        <p:spPr>
          <a:xfrm>
            <a:off x="1998360" y="4436280"/>
            <a:ext cx="4926960" cy="129348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EGU’25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A307B8A-95D1-4B63-B4E0-7B2A5D483877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"/>
          <p:cNvSpPr/>
          <p:nvPr/>
        </p:nvSpPr>
        <p:spPr>
          <a:xfrm>
            <a:off x="0" y="0"/>
            <a:ext cx="73440" cy="911520"/>
          </a:xfrm>
          <a:prstGeom prst="rect">
            <a:avLst/>
          </a:prstGeom>
          <a:solidFill>
            <a:srgbClr val="d511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8" name="Picture 2" descr="A logo with a red and black text&#10;&#10;AI-generated content may be incorrect."/>
          <p:cNvPicPr/>
          <p:nvPr/>
        </p:nvPicPr>
        <p:blipFill>
          <a:blip r:embed="rId1"/>
          <a:stretch/>
        </p:blipFill>
        <p:spPr>
          <a:xfrm>
            <a:off x="304920" y="152280"/>
            <a:ext cx="1695600" cy="606600"/>
          </a:xfrm>
          <a:prstGeom prst="rect">
            <a:avLst/>
          </a:prstGeom>
          <a:ln w="0">
            <a:noFill/>
          </a:ln>
        </p:spPr>
      </p:pic>
      <p:pic>
        <p:nvPicPr>
          <p:cNvPr id="109" name="Picture 3" descr="A logo of a globe and a plane&#10;&#10;AI-generated content may be incorrect."/>
          <p:cNvPicPr/>
          <p:nvPr/>
        </p:nvPicPr>
        <p:blipFill>
          <a:blip r:embed="rId2"/>
          <a:stretch/>
        </p:blipFill>
        <p:spPr>
          <a:xfrm>
            <a:off x="8305920" y="109080"/>
            <a:ext cx="647640" cy="650160"/>
          </a:xfrm>
          <a:prstGeom prst="rect">
            <a:avLst/>
          </a:prstGeom>
          <a:ln w="0">
            <a:noFill/>
          </a:ln>
        </p:spPr>
      </p:pic>
      <p:pic>
        <p:nvPicPr>
          <p:cNvPr id="110" name="Picture 8" descr=""/>
          <p:cNvPicPr/>
          <p:nvPr/>
        </p:nvPicPr>
        <p:blipFill>
          <a:blip r:embed="rId3"/>
          <a:srcRect l="0" t="0" r="0" b="78522"/>
          <a:stretch/>
        </p:blipFill>
        <p:spPr>
          <a:xfrm>
            <a:off x="310680" y="954000"/>
            <a:ext cx="8708400" cy="2450880"/>
          </a:xfrm>
          <a:prstGeom prst="rect">
            <a:avLst/>
          </a:prstGeom>
          <a:ln w="3175">
            <a:noFill/>
          </a:ln>
        </p:spPr>
      </p:pic>
      <p:pic>
        <p:nvPicPr>
          <p:cNvPr id="111" name="Picture 9" descr=""/>
          <p:cNvPicPr/>
          <p:nvPr/>
        </p:nvPicPr>
        <p:blipFill>
          <a:blip r:embed="rId4"/>
          <a:srcRect l="-501" t="38961" r="501" b="44157"/>
          <a:stretch/>
        </p:blipFill>
        <p:spPr>
          <a:xfrm>
            <a:off x="287640" y="2448720"/>
            <a:ext cx="8706600" cy="2124360"/>
          </a:xfrm>
          <a:prstGeom prst="rect">
            <a:avLst/>
          </a:prstGeom>
          <a:ln w="3175">
            <a:noFill/>
          </a:ln>
        </p:spPr>
      </p:pic>
      <p:pic>
        <p:nvPicPr>
          <p:cNvPr id="112" name="Picture 10" descr=""/>
          <p:cNvPicPr/>
          <p:nvPr/>
        </p:nvPicPr>
        <p:blipFill>
          <a:blip r:embed="rId5"/>
          <a:srcRect l="0" t="73878" r="0" b="5743"/>
          <a:stretch/>
        </p:blipFill>
        <p:spPr>
          <a:xfrm>
            <a:off x="310680" y="3408840"/>
            <a:ext cx="8708760" cy="2131200"/>
          </a:xfrm>
          <a:prstGeom prst="rect">
            <a:avLst/>
          </a:prstGeom>
          <a:ln w="3175">
            <a:noFill/>
          </a:ln>
        </p:spPr>
      </p:pic>
      <p:sp>
        <p:nvSpPr>
          <p:cNvPr id="113" name="Slide Number Placeholder 6"/>
          <p:cNvSpPr/>
          <p:nvPr/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fld id="{0E636491-62BA-46CA-8CFB-19AF5283C2A2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14" name="Rectangle 24"/>
          <p:cNvSpPr/>
          <p:nvPr/>
        </p:nvSpPr>
        <p:spPr>
          <a:xfrm>
            <a:off x="2023920" y="81720"/>
            <a:ext cx="60724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Theoretical Sensitivity Results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15" name="Picture 10" descr=""/>
          <p:cNvPicPr/>
          <p:nvPr/>
        </p:nvPicPr>
        <p:blipFill>
          <a:blip r:embed="rId6"/>
          <a:srcRect l="165" t="93702" r="165" b="-241"/>
          <a:stretch/>
        </p:blipFill>
        <p:spPr>
          <a:xfrm>
            <a:off x="72360" y="5531040"/>
            <a:ext cx="8724960" cy="680400"/>
          </a:xfrm>
          <a:prstGeom prst="rect">
            <a:avLst/>
          </a:prstGeom>
          <a:ln w="3175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EGU’25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" dur="indefinite" restart="never" nodeType="tmRoot">
          <p:childTnLst>
            <p:seq>
              <p:cTn id="23" dur="indefinite" nodeType="mainSeq"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"/>
          <p:cNvSpPr/>
          <p:nvPr/>
        </p:nvSpPr>
        <p:spPr>
          <a:xfrm>
            <a:off x="0" y="0"/>
            <a:ext cx="73440" cy="911520"/>
          </a:xfrm>
          <a:prstGeom prst="rect">
            <a:avLst/>
          </a:prstGeom>
          <a:solidFill>
            <a:srgbClr val="d511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7" name="Picture 2" descr="A logo with a red and black text&#10;&#10;AI-generated content may be incorrect."/>
          <p:cNvPicPr/>
          <p:nvPr/>
        </p:nvPicPr>
        <p:blipFill>
          <a:blip r:embed="rId1"/>
          <a:stretch/>
        </p:blipFill>
        <p:spPr>
          <a:xfrm>
            <a:off x="304920" y="152280"/>
            <a:ext cx="1695600" cy="606600"/>
          </a:xfrm>
          <a:prstGeom prst="rect">
            <a:avLst/>
          </a:prstGeom>
          <a:ln w="0">
            <a:noFill/>
          </a:ln>
        </p:spPr>
      </p:pic>
      <p:pic>
        <p:nvPicPr>
          <p:cNvPr id="118" name="Picture 3" descr="A logo of a globe and a plane&#10;&#10;AI-generated content may be incorrect."/>
          <p:cNvPicPr/>
          <p:nvPr/>
        </p:nvPicPr>
        <p:blipFill>
          <a:blip r:embed="rId2"/>
          <a:stretch/>
        </p:blipFill>
        <p:spPr>
          <a:xfrm>
            <a:off x="8305920" y="109080"/>
            <a:ext cx="647640" cy="650160"/>
          </a:xfrm>
          <a:prstGeom prst="rect">
            <a:avLst/>
          </a:prstGeom>
          <a:ln w="0">
            <a:noFill/>
          </a:ln>
        </p:spPr>
      </p:pic>
      <p:sp>
        <p:nvSpPr>
          <p:cNvPr id="119" name="PlaceHolder 1"/>
          <p:cNvSpPr>
            <a:spLocks noGrp="1"/>
          </p:cNvSpPr>
          <p:nvPr>
            <p:ph type="sldNum" idx="8"/>
          </p:nvPr>
        </p:nvSpPr>
        <p:spPr>
          <a:xfrm>
            <a:off x="1371600" y="229644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0CB06A57-14A3-43C1-A47A-975E03F9DC76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pic>
        <p:nvPicPr>
          <p:cNvPr id="120" name="Picture 8" descr=""/>
          <p:cNvPicPr/>
          <p:nvPr/>
        </p:nvPicPr>
        <p:blipFill>
          <a:blip r:embed="rId3"/>
          <a:srcRect l="0" t="0" r="0" b="78522"/>
          <a:stretch/>
        </p:blipFill>
        <p:spPr>
          <a:xfrm>
            <a:off x="954000" y="758880"/>
            <a:ext cx="7353000" cy="1796400"/>
          </a:xfrm>
          <a:prstGeom prst="rect">
            <a:avLst/>
          </a:prstGeom>
          <a:ln w="3175">
            <a:noFill/>
          </a:ln>
        </p:spPr>
      </p:pic>
      <p:pic>
        <p:nvPicPr>
          <p:cNvPr id="121" name="Picture 9" descr=""/>
          <p:cNvPicPr/>
          <p:nvPr/>
        </p:nvPicPr>
        <p:blipFill>
          <a:blip r:embed="rId4"/>
          <a:srcRect l="-501" t="38961" r="501" b="44157"/>
          <a:stretch/>
        </p:blipFill>
        <p:spPr>
          <a:xfrm>
            <a:off x="954000" y="2655360"/>
            <a:ext cx="7353000" cy="1414440"/>
          </a:xfrm>
          <a:prstGeom prst="rect">
            <a:avLst/>
          </a:prstGeom>
          <a:ln w="3175">
            <a:noFill/>
          </a:ln>
        </p:spPr>
      </p:pic>
      <p:pic>
        <p:nvPicPr>
          <p:cNvPr id="122" name="Picture 10" descr=""/>
          <p:cNvPicPr/>
          <p:nvPr/>
        </p:nvPicPr>
        <p:blipFill>
          <a:blip r:embed="rId5"/>
          <a:srcRect l="0" t="73405" r="0" b="0"/>
          <a:stretch/>
        </p:blipFill>
        <p:spPr>
          <a:xfrm>
            <a:off x="954000" y="4072320"/>
            <a:ext cx="7353000" cy="2217240"/>
          </a:xfrm>
          <a:prstGeom prst="rect">
            <a:avLst/>
          </a:prstGeom>
          <a:ln w="3175">
            <a:noFill/>
          </a:ln>
        </p:spPr>
      </p:pic>
      <p:sp>
        <p:nvSpPr>
          <p:cNvPr id="123" name="Slide Number Placeholder 6"/>
          <p:cNvSpPr/>
          <p:nvPr/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fld id="{E25A0458-C413-43A6-8CDF-6265D1DEC063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24" name="Rectangle 24"/>
          <p:cNvSpPr/>
          <p:nvPr/>
        </p:nvSpPr>
        <p:spPr>
          <a:xfrm>
            <a:off x="2023920" y="81720"/>
            <a:ext cx="60724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Theoretical Sensitivity Results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EGU’25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Application>LibreOffice/7.3.7.2$Linux_X86_64 LibreOffice_project/30$Build-2</Application>
  <AppVersion>15.0000</AppVersion>
  <Words>1567</Words>
  <Paragraphs>231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2012-08-24T00:53:15Z</dcterms:created>
  <dc:creator/>
  <dc:description/>
  <dc:language>en-US</dc:language>
  <cp:lastModifiedBy>kamesh</cp:lastModifiedBy>
  <dcterms:modified xsi:type="dcterms:W3CDTF">2025-04-27T04:24:44Z</dcterms:modified>
  <cp:revision>749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19</vt:i4>
  </property>
  <property fmtid="{D5CDD505-2E9C-101B-9397-08002B2CF9AE}" pid="3" name="PresentationFormat">
    <vt:lpwstr>On-screen Show (4:3)</vt:lpwstr>
  </property>
  <property fmtid="{D5CDD505-2E9C-101B-9397-08002B2CF9AE}" pid="4" name="Slides">
    <vt:i4>20</vt:i4>
  </property>
</Properties>
</file>