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58" r:id="rId4"/>
    <p:sldId id="268" r:id="rId5"/>
    <p:sldId id="267" r:id="rId6"/>
    <p:sldId id="259" r:id="rId7"/>
    <p:sldId id="260" r:id="rId8"/>
    <p:sldId id="261" r:id="rId9"/>
    <p:sldId id="262" r:id="rId10"/>
  </p:sldIdLst>
  <p:sldSz cx="12192000" cy="6858000"/>
  <p:notesSz cx="6858000" cy="9144000"/>
  <p:embeddedFontLst>
    <p:embeddedFont>
      <p:font typeface="Georgia" panose="02040502050405020303" pitchFamily="18" charset="0"/>
      <p:regular r:id="rId12"/>
      <p:bold r:id="rId13"/>
      <p:italic r:id="rId14"/>
      <p:boldItalic r:id="rId15"/>
    </p:embeddedFont>
    <p:embeddedFont>
      <p:font typeface="Helvetica Neue" panose="02000503000000020004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89Kfa+gwAa8yJuwa0Cbs7ZrpI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/>
    <p:restoredTop sz="94687"/>
  </p:normalViewPr>
  <p:slideViewPr>
    <p:cSldViewPr snapToGrid="0">
      <p:cViewPr varScale="1">
        <p:scale>
          <a:sx n="90" d="100"/>
          <a:sy n="90" d="100"/>
        </p:scale>
        <p:origin x="240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ed112be9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" name="Google Shape;72;g34ed112be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4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fdd7da6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g2dfdd7da6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fdd7da68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dfdd7da68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62024fff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e62024fff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490037fd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490037fd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1364e0aa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1364e0aa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30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D8C8C"/>
              </a:buClr>
              <a:buSzPts val="2000"/>
              <a:buNone/>
              <a:defRPr sz="2000" i="1">
                <a:solidFill>
                  <a:srgbClr val="8D8C8C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D8C8C"/>
              </a:buClr>
              <a:buSzPts val="1800"/>
              <a:buNone/>
              <a:defRPr sz="1800">
                <a:solidFill>
                  <a:srgbClr val="8D8C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D8C8C"/>
              </a:buClr>
              <a:buSzPts val="1600"/>
              <a:buNone/>
              <a:defRPr sz="1600">
                <a:solidFill>
                  <a:srgbClr val="8D8C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D8C8C"/>
              </a:buClr>
              <a:buSzPts val="1400"/>
              <a:buNone/>
              <a:defRPr sz="1400">
                <a:solidFill>
                  <a:srgbClr val="8D8C8C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30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30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72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72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62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46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1713"/>
            <a:ext cx="12192000" cy="68545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30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dt" idx="10"/>
          </p:nvPr>
        </p:nvSpPr>
        <p:spPr>
          <a:xfrm>
            <a:off x="609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ftr" idx="11"/>
          </p:nvPr>
        </p:nvSpPr>
        <p:spPr>
          <a:xfrm>
            <a:off x="4165600" y="6569880"/>
            <a:ext cx="3860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sldNum" idx="12"/>
          </p:nvPr>
        </p:nvSpPr>
        <p:spPr>
          <a:xfrm>
            <a:off x="8737600" y="6569880"/>
            <a:ext cx="2844800" cy="22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D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meetingorganizer.copernicus.org/EGU25/EGU25-14178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ork On Coastal Texas Project To Begin - The Waterways Journal">
            <a:extLst>
              <a:ext uri="{FF2B5EF4-FFF2-40B4-BE49-F238E27FC236}">
                <a16:creationId xmlns:a16="http://schemas.microsoft.com/office/drawing/2014/main" id="{1BC18E83-ADB7-601D-06CD-50F58DA7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7" y="184734"/>
            <a:ext cx="11814466" cy="6544679"/>
          </a:xfrm>
          <a:prstGeom prst="rect">
            <a:avLst/>
          </a:prstGeom>
          <a:noFill/>
          <a:effectLst>
            <a:glow rad="127000">
              <a:schemeClr val="accent1">
                <a:alpha val="1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75;g34ed112be93_1_0"/>
          <p:cNvSpPr txBox="1">
            <a:spLocks noGrp="1"/>
          </p:cNvSpPr>
          <p:nvPr>
            <p:ph type="ctrTitle" idx="4294967295"/>
          </p:nvPr>
        </p:nvSpPr>
        <p:spPr>
          <a:xfrm>
            <a:off x="280200" y="1491591"/>
            <a:ext cx="11631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Arial"/>
              <a:buNone/>
            </a:pPr>
            <a:r>
              <a:rPr lang="en-US" sz="2800" b="1" dirty="0">
                <a:solidFill>
                  <a:schemeClr val="accent6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Role of Estuarine Antecedent Geology in Shaping Marine Geohazards and Storm Surge Infrastructure: A Comparison of the Dutch Maeslant Barrier and the Proposed Bolivar Gate System in Galveston Bay (USA)</a:t>
            </a:r>
            <a:r>
              <a:rPr lang="en-US" sz="2800" b="1" dirty="0">
                <a:solidFill>
                  <a:schemeClr val="accent6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2800" b="1" dirty="0">
              <a:solidFill>
                <a:schemeClr val="accent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Arial"/>
              <a:buNone/>
            </a:pPr>
            <a:endParaRPr sz="1700" b="1" dirty="0">
              <a:solidFill>
                <a:schemeClr val="accent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endParaRPr sz="1966" b="1" baseline="300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Arial"/>
              <a:buNone/>
            </a:pPr>
            <a:endParaRPr sz="3300" b="1" dirty="0">
              <a:solidFill>
                <a:schemeClr val="accent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7" name="Google Shape;77;g34ed112be93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1371" y="5039438"/>
            <a:ext cx="966672" cy="9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4ed112be93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8043" y="5039438"/>
            <a:ext cx="1438125" cy="9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nstitute for a Disaster Resilient Texas (IDRT ...">
            <a:extLst>
              <a:ext uri="{FF2B5EF4-FFF2-40B4-BE49-F238E27FC236}">
                <a16:creationId xmlns:a16="http://schemas.microsoft.com/office/drawing/2014/main" id="{2D4BBCC3-5FA1-4C0B-A971-16343ED2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22" y="5039438"/>
            <a:ext cx="1027065" cy="9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76;g34ed112be93_1_0"/>
          <p:cNvSpPr txBox="1">
            <a:spLocks noGrp="1"/>
          </p:cNvSpPr>
          <p:nvPr>
            <p:ph type="subTitle" idx="4294967295"/>
          </p:nvPr>
        </p:nvSpPr>
        <p:spPr>
          <a:xfrm>
            <a:off x="1722705" y="2670589"/>
            <a:ext cx="8534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ctr">
              <a:lnSpc>
                <a:spcPct val="115000"/>
              </a:lnSpc>
              <a:buNone/>
            </a:pPr>
            <a:r>
              <a:rPr lang="en-US" sz="2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Cole Robbins</a:t>
            </a:r>
            <a:r>
              <a:rPr lang="en-US" sz="22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†‡*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Jens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Figlus</a:t>
            </a:r>
            <a:r>
              <a:rPr lang="en-US" sz="22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† 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and Timothy Dellapenna</a:t>
            </a:r>
            <a:r>
              <a:rPr lang="en-US" sz="22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‡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†‡*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Oceanography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Texas A&amp;M University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†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Ocean Engineering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Texas A&amp;M University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baseline="30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‡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Marine and Coastal Environmental Sciences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Oceanography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Texas A&amp;M University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0"/>
              <a:buFont typeface="Arial"/>
              <a:buNone/>
            </a:pPr>
            <a:endParaRPr sz="1860" b="1" i="1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28630587-EB9F-2A2C-80F9-0EFAC2756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00" y="5039438"/>
            <a:ext cx="3185976" cy="1470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xas Shape Outline Images – Browse 12,314 Stock Photos, Vectors, and Video  | Adobe Stock">
            <a:extLst>
              <a:ext uri="{FF2B5EF4-FFF2-40B4-BE49-F238E27FC236}">
                <a16:creationId xmlns:a16="http://schemas.microsoft.com/office/drawing/2014/main" id="{40B62CB0-A6B1-4480-5A35-72277053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97" y="3533033"/>
            <a:ext cx="3914774" cy="31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717B03-E24E-49CF-35D8-9A07BAFA9953}"/>
              </a:ext>
            </a:extLst>
          </p:cNvPr>
          <p:cNvSpPr txBox="1"/>
          <p:nvPr/>
        </p:nvSpPr>
        <p:spPr>
          <a:xfrm>
            <a:off x="483477" y="466239"/>
            <a:ext cx="106890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2800" b="1" i="0" u="none" strike="noStrike" dirty="0">
                <a:solidFill>
                  <a:srgbClr val="332C2C"/>
                </a:solidFill>
                <a:effectLst/>
                <a:latin typeface="Georgia" panose="02040502050405020303" pitchFamily="18" charset="0"/>
              </a:rPr>
              <a:t>IRES Flood Resilience Program   -    Award #2153710</a:t>
            </a:r>
            <a:endParaRPr lang="en-US" sz="2800" b="1" dirty="0">
              <a:effectLst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 descr="A white metal bridge over a road&#10;&#10;AI-generated content may be incorrect.">
            <a:extLst>
              <a:ext uri="{FF2B5EF4-FFF2-40B4-BE49-F238E27FC236}">
                <a16:creationId xmlns:a16="http://schemas.microsoft.com/office/drawing/2014/main" id="{2BEFD2DD-DB9C-E0CC-4DFB-7072386A4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28" y="1199628"/>
            <a:ext cx="3526221" cy="2644666"/>
          </a:xfrm>
          <a:prstGeom prst="rect">
            <a:avLst/>
          </a:prstGeom>
        </p:spPr>
      </p:pic>
      <p:pic>
        <p:nvPicPr>
          <p:cNvPr id="6" name="IMG_2385_BE1743F6-0396-4CF8-969B-001157ECB7B7.mp4">
            <a:hlinkClick r:id="" action="ppaction://media"/>
            <a:extLst>
              <a:ext uri="{FF2B5EF4-FFF2-40B4-BE49-F238E27FC236}">
                <a16:creationId xmlns:a16="http://schemas.microsoft.com/office/drawing/2014/main" id="{808E47E3-0A3D-20D4-F17E-EA153CD38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9698" y="1199628"/>
            <a:ext cx="3021297" cy="5371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40195-600D-2099-0926-14EAF86D4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24405" y="3521630"/>
            <a:ext cx="2644668" cy="352622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6BE10F5-4CE5-8ECF-38DE-3F5B37FAC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95" y="4636819"/>
            <a:ext cx="2082456" cy="193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31DBB8-FF84-F027-AC58-069C108C6917}"/>
              </a:ext>
            </a:extLst>
          </p:cNvPr>
          <p:cNvSpPr/>
          <p:nvPr/>
        </p:nvSpPr>
        <p:spPr>
          <a:xfrm>
            <a:off x="383628" y="1199628"/>
            <a:ext cx="6647367" cy="5371195"/>
          </a:xfrm>
          <a:prstGeom prst="rect">
            <a:avLst/>
          </a:pr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8A004F-1D88-DE22-B729-1A6A66AA34B2}"/>
              </a:ext>
            </a:extLst>
          </p:cNvPr>
          <p:cNvCxnSpPr>
            <a:cxnSpLocks/>
          </p:cNvCxnSpPr>
          <p:nvPr/>
        </p:nvCxnSpPr>
        <p:spPr>
          <a:xfrm>
            <a:off x="7030995" y="3740727"/>
            <a:ext cx="3233869" cy="15440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425DED3E-D331-862E-CD36-846219C71573}"/>
              </a:ext>
            </a:extLst>
          </p:cNvPr>
          <p:cNvSpPr/>
          <p:nvPr/>
        </p:nvSpPr>
        <p:spPr>
          <a:xfrm>
            <a:off x="10366042" y="5284740"/>
            <a:ext cx="284204" cy="25331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atersnoodmuseum">
            <a:extLst>
              <a:ext uri="{FF2B5EF4-FFF2-40B4-BE49-F238E27FC236}">
                <a16:creationId xmlns:a16="http://schemas.microsoft.com/office/drawing/2014/main" id="{5A8F98BE-4A77-C315-F6D1-DC70B6EF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72" y="1199628"/>
            <a:ext cx="41064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58087D-04C4-B7F4-AD07-F5CD3A2121EC}"/>
              </a:ext>
            </a:extLst>
          </p:cNvPr>
          <p:cNvSpPr/>
          <p:nvPr/>
        </p:nvSpPr>
        <p:spPr>
          <a:xfrm>
            <a:off x="7318472" y="1154167"/>
            <a:ext cx="4106400" cy="2378866"/>
          </a:xfrm>
          <a:prstGeom prst="rect">
            <a:avLst/>
          </a:pr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5A7DB5-2BBE-6533-FDF0-92AD3555CCD4}"/>
              </a:ext>
            </a:extLst>
          </p:cNvPr>
          <p:cNvCxnSpPr>
            <a:cxnSpLocks/>
          </p:cNvCxnSpPr>
          <p:nvPr/>
        </p:nvCxnSpPr>
        <p:spPr>
          <a:xfrm>
            <a:off x="9872663" y="3651385"/>
            <a:ext cx="600075" cy="163335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2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fdd7da68f_0_0"/>
          <p:cNvSpPr/>
          <p:nvPr/>
        </p:nvSpPr>
        <p:spPr>
          <a:xfrm>
            <a:off x="399415" y="3335825"/>
            <a:ext cx="5335048" cy="2352186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g2dfdd7da68f_0_0"/>
          <p:cNvSpPr txBox="1">
            <a:spLocks noGrp="1"/>
          </p:cNvSpPr>
          <p:nvPr>
            <p:ph type="title"/>
          </p:nvPr>
        </p:nvSpPr>
        <p:spPr>
          <a:xfrm>
            <a:off x="-693005" y="158275"/>
            <a:ext cx="128549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9690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</a:pPr>
            <a:r>
              <a:rPr lang="en-US" sz="28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aim to highlight the magnitude of differences caused by local geology</a:t>
            </a:r>
          </a:p>
        </p:txBody>
      </p:sp>
      <p:sp>
        <p:nvSpPr>
          <p:cNvPr id="92" name="Google Shape;92;g2dfdd7da68f_0_0"/>
          <p:cNvSpPr txBox="1">
            <a:spLocks noGrp="1"/>
          </p:cNvSpPr>
          <p:nvPr>
            <p:ph type="body" idx="1"/>
          </p:nvPr>
        </p:nvSpPr>
        <p:spPr>
          <a:xfrm>
            <a:off x="545452" y="3653462"/>
            <a:ext cx="5189011" cy="2949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37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RQ:  “How would the </a:t>
            </a:r>
            <a:r>
              <a:rPr lang="en-US" sz="2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settlement characteristics </a:t>
            </a:r>
            <a:r>
              <a:rPr lang="en-US" sz="22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Maeslant Barrier </a:t>
            </a:r>
            <a:r>
              <a:rPr lang="en-US" sz="2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sill</a:t>
            </a:r>
            <a:r>
              <a:rPr lang="en-US" sz="22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2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erosion prevention layer</a:t>
            </a:r>
            <a:r>
              <a:rPr lang="en-US" sz="22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change if it were </a:t>
            </a:r>
            <a:r>
              <a:rPr lang="en-US" sz="2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implemented</a:t>
            </a:r>
            <a:r>
              <a:rPr lang="en-US" sz="22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 the site of Bolivar Roads, Texas?”</a:t>
            </a:r>
            <a:endParaRPr sz="22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 b="1" dirty="0">
              <a:solidFill>
                <a:schemeClr val="accent5"/>
              </a:solidFill>
            </a:endParaRPr>
          </a:p>
        </p:txBody>
      </p:sp>
      <p:sp>
        <p:nvSpPr>
          <p:cNvPr id="98" name="Google Shape;98;g2dfdd7da68f_0_0"/>
          <p:cNvSpPr txBox="1"/>
          <p:nvPr/>
        </p:nvSpPr>
        <p:spPr>
          <a:xfrm>
            <a:off x="367078" y="1301275"/>
            <a:ext cx="5218200" cy="235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Times New Roman"/>
              <a:buChar char="-"/>
            </a:pPr>
            <a:r>
              <a:rPr lang="en-US" sz="16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Low-lying coastal communities face risks from flooding due to local geography</a:t>
            </a:r>
            <a:endParaRPr sz="1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Times New Roman"/>
              <a:buChar char="-"/>
            </a:pPr>
            <a:r>
              <a:rPr lang="en-US" sz="16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Storm surges barriers mitigate risk, while subjecting stress onto sub-surface</a:t>
            </a:r>
            <a:endParaRPr sz="1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Times New Roman"/>
              <a:buChar char="-"/>
            </a:pPr>
            <a:r>
              <a:rPr lang="en-US" sz="16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Comparative geotechnical understanding is crucial for storm surge barrier design.</a:t>
            </a:r>
            <a:endParaRPr sz="16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86C66-5C75-2F5E-1200-48C5948BF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52" y="1420699"/>
            <a:ext cx="5674248" cy="401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E0A31-156D-29C6-702A-5C74D85D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28" y="477453"/>
            <a:ext cx="3163331" cy="136207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Trinity River Incised Vally cuts directly through Bolivar Roads</a:t>
            </a:r>
          </a:p>
        </p:txBody>
      </p:sp>
      <p:pic>
        <p:nvPicPr>
          <p:cNvPr id="5" name="Picture 4" descr="A map of a sea&#10;&#10;AI-generated content may be incorrect.">
            <a:extLst>
              <a:ext uri="{FF2B5EF4-FFF2-40B4-BE49-F238E27FC236}">
                <a16:creationId xmlns:a16="http://schemas.microsoft.com/office/drawing/2014/main" id="{DAB9F8DD-5B30-A9CF-E74C-3ACB165C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7" y="477453"/>
            <a:ext cx="8414951" cy="6068961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7A2C9386-8C30-AFB1-27F3-BD5E1E239992}"/>
              </a:ext>
            </a:extLst>
          </p:cNvPr>
          <p:cNvSpPr/>
          <p:nvPr/>
        </p:nvSpPr>
        <p:spPr>
          <a:xfrm>
            <a:off x="3595816" y="4090086"/>
            <a:ext cx="333633" cy="2965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CA3571-32AA-C0BC-F55E-886D8C6B4241}"/>
              </a:ext>
            </a:extLst>
          </p:cNvPr>
          <p:cNvCxnSpPr/>
          <p:nvPr/>
        </p:nvCxnSpPr>
        <p:spPr>
          <a:xfrm flipH="1">
            <a:off x="3966519" y="2669059"/>
            <a:ext cx="1495167" cy="1408671"/>
          </a:xfrm>
          <a:prstGeom prst="straightConnector1">
            <a:avLst/>
          </a:prstGeom>
          <a:ln w="69850">
            <a:solidFill>
              <a:schemeClr val="accent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C8D120-B5B0-B1E6-42E2-72CD09F7861A}"/>
              </a:ext>
            </a:extLst>
          </p:cNvPr>
          <p:cNvSpPr txBox="1"/>
          <p:nvPr/>
        </p:nvSpPr>
        <p:spPr>
          <a:xfrm>
            <a:off x="5461686" y="2438226"/>
            <a:ext cx="210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Bolivar Roads</a:t>
            </a:r>
          </a:p>
        </p:txBody>
      </p:sp>
    </p:spTree>
    <p:extLst>
      <p:ext uri="{BB962C8B-B14F-4D97-AF65-F5344CB8AC3E}">
        <p14:creationId xmlns:p14="http://schemas.microsoft.com/office/powerpoint/2010/main" val="203780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50" y="404338"/>
            <a:ext cx="6432877" cy="604931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>
            <a:spLocks noGrp="1"/>
          </p:cNvSpPr>
          <p:nvPr>
            <p:ph type="body" idx="1"/>
          </p:nvPr>
        </p:nvSpPr>
        <p:spPr>
          <a:xfrm>
            <a:off x="7078425" y="723625"/>
            <a:ext cx="4854000" cy="4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403"/>
              <a:buNone/>
            </a:pPr>
            <a:r>
              <a:rPr lang="en-US" sz="16214"/>
              <a:t>Significance</a:t>
            </a:r>
            <a:endParaRPr sz="18215"/>
          </a:p>
          <a:p>
            <a:pPr marL="34290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90000"/>
              <a:buNone/>
            </a:pPr>
            <a:endParaRPr sz="8000"/>
          </a:p>
          <a:p>
            <a:pPr marL="342900" lvl="0" indent="-3429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The sill and filter blanket of the Maeslant structure rests upon and interacts with the channel conditions as they develop over time.</a:t>
            </a:r>
            <a:endParaRPr sz="8000"/>
          </a:p>
          <a:p>
            <a:pPr marL="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90000"/>
              <a:buNone/>
            </a:pPr>
            <a:endParaRPr sz="8000"/>
          </a:p>
          <a:p>
            <a:pPr marL="342900" lvl="0" indent="-3429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Similar structure to be implemented as apart of the Texas Coastal Spine.</a:t>
            </a:r>
            <a:endParaRPr sz="8000"/>
          </a:p>
          <a:p>
            <a:pPr marL="34290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90000"/>
              <a:buNone/>
            </a:pPr>
            <a:endParaRPr sz="8000"/>
          </a:p>
          <a:p>
            <a:pPr marL="742950" lvl="1" indent="-29845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100000"/>
              <a:buChar char="–"/>
            </a:pPr>
            <a:r>
              <a:rPr lang="en-US" sz="8000" b="1"/>
              <a:t>New Waterway Conditions</a:t>
            </a:r>
            <a:endParaRPr sz="8000" b="1"/>
          </a:p>
          <a:p>
            <a:pPr marL="742950" lvl="1" indent="-29845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100000"/>
              <a:buChar char="–"/>
            </a:pPr>
            <a:r>
              <a:rPr lang="en-US" sz="8000" b="1"/>
              <a:t>Bolivar Roads Conditions</a:t>
            </a:r>
            <a:endParaRPr sz="8000" b="1"/>
          </a:p>
          <a:p>
            <a:pPr marL="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90000"/>
              <a:buNone/>
            </a:pPr>
            <a:endParaRPr sz="8000"/>
          </a:p>
          <a:p>
            <a:pPr marL="74295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300000"/>
              <a:buNone/>
            </a:pPr>
            <a:endParaRPr sz="2400"/>
          </a:p>
          <a:p>
            <a:pPr marL="74295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300000"/>
              <a:buNone/>
            </a:pPr>
            <a:endParaRPr sz="2400"/>
          </a:p>
          <a:p>
            <a:pPr marL="742950" lvl="0" indent="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ct val="300000"/>
              <a:buNone/>
            </a:pPr>
            <a:endParaRPr sz="2400"/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950" y="290150"/>
            <a:ext cx="6584201" cy="61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683175" y="4782200"/>
            <a:ext cx="35211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DINOloket. </a:t>
            </a:r>
            <a:r>
              <a:rPr lang="en-US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3D subsurface model (BRO GeoTOP v1.6). Parameters set to show probability of clay layers across specified cross section.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738" y="486450"/>
            <a:ext cx="6432876" cy="57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3318625" y="1636700"/>
            <a:ext cx="1471500" cy="3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“COHESIVE” CLAY</a:t>
            </a:r>
            <a:endParaRPr sz="10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3318625" y="3667325"/>
            <a:ext cx="1471500" cy="3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“COHESIVE” CLAY</a:t>
            </a:r>
            <a:endParaRPr sz="10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Google Shape;110;p1"/>
          <p:cNvSpPr txBox="1"/>
          <p:nvPr/>
        </p:nvSpPr>
        <p:spPr>
          <a:xfrm>
            <a:off x="3318625" y="2338550"/>
            <a:ext cx="1471500" cy="3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SAND</a:t>
            </a:r>
            <a:endParaRPr sz="10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3318625" y="1116725"/>
            <a:ext cx="1471500" cy="3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SAND</a:t>
            </a:r>
            <a:endParaRPr sz="10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1204875" y="4675250"/>
            <a:ext cx="2721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highlight>
                  <a:schemeClr val="accent3"/>
                </a:highlight>
                <a:latin typeface="Georgia"/>
                <a:ea typeface="Georgia"/>
                <a:cs typeface="Georgia"/>
                <a:sym typeface="Georgia"/>
              </a:rPr>
              <a:t>Modified from FUGRO USA LAND, 2017. </a:t>
            </a:r>
            <a:r>
              <a:rPr lang="en-US" sz="1400" b="0" i="0" u="none" strike="noStrike" cap="none">
                <a:solidFill>
                  <a:schemeClr val="dk1"/>
                </a:solidFill>
                <a:highlight>
                  <a:schemeClr val="accent3"/>
                </a:highlight>
                <a:latin typeface="Georgia"/>
                <a:ea typeface="Georgia"/>
                <a:cs typeface="Georgia"/>
                <a:sym typeface="Georgia"/>
              </a:rPr>
              <a:t>General subsurface profile of  the Bolivar Roads Channel using Boreholes BH-02 and BH-03.</a:t>
            </a:r>
            <a:endParaRPr sz="1400" b="0" i="0" u="none" strike="noStrike" cap="none">
              <a:solidFill>
                <a:schemeClr val="dk1"/>
              </a:solidFill>
              <a:highlight>
                <a:schemeClr val="accent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5836275" y="443075"/>
            <a:ext cx="595800" cy="5607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4" name="Google Shape;114;p1"/>
          <p:cNvCxnSpPr/>
          <p:nvPr/>
        </p:nvCxnSpPr>
        <p:spPr>
          <a:xfrm flipH="1">
            <a:off x="7004025" y="29300"/>
            <a:ext cx="39600" cy="6810900"/>
          </a:xfrm>
          <a:prstGeom prst="straightConnector1">
            <a:avLst/>
          </a:prstGeom>
          <a:noFill/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fdd7da68f_0_5"/>
          <p:cNvSpPr txBox="1">
            <a:spLocks noGrp="1"/>
          </p:cNvSpPr>
          <p:nvPr>
            <p:ph type="title"/>
          </p:nvPr>
        </p:nvSpPr>
        <p:spPr>
          <a:xfrm>
            <a:off x="533241" y="357038"/>
            <a:ext cx="6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2800" dirty="0">
                <a:latin typeface="Georgia"/>
                <a:ea typeface="Georgia"/>
                <a:cs typeface="Georgia"/>
                <a:sym typeface="Georgia"/>
              </a:rPr>
              <a:t>Eye-Level Methods </a:t>
            </a:r>
            <a:endParaRPr sz="28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g2dfdd7da68f_0_5"/>
          <p:cNvSpPr txBox="1"/>
          <p:nvPr/>
        </p:nvSpPr>
        <p:spPr>
          <a:xfrm>
            <a:off x="376291" y="1500038"/>
            <a:ext cx="4331633" cy="4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 composition, and geotechnical properties of boreholes 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specified sill design characteristics to apply stress on sub-bottom soils 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Simplified 1 dimensional consolidation method empirical formulas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Terzaghi’s theory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assumptions must be made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Calculate Total Settlement &amp; Settlement over time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Correlate differences in regional geology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7" name="Google Shape;107;g2dfdd7da68f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075" y="1500050"/>
            <a:ext cx="971050" cy="51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dfdd7da68f_0_5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7462950" y="1500050"/>
            <a:ext cx="546375" cy="510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dfdd7da68f_0_5"/>
          <p:cNvSpPr txBox="1"/>
          <p:nvPr/>
        </p:nvSpPr>
        <p:spPr>
          <a:xfrm>
            <a:off x="8470225" y="401035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 Stress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0" name="Google Shape;110;g2dfdd7da68f_0_5"/>
          <p:cNvSpPr txBox="1"/>
          <p:nvPr/>
        </p:nvSpPr>
        <p:spPr>
          <a:xfrm>
            <a:off x="8470225" y="358225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Unit Weight of Soil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" name="Google Shape;111;g2dfdd7da68f_0_5"/>
          <p:cNvSpPr txBox="1"/>
          <p:nvPr/>
        </p:nvSpPr>
        <p:spPr>
          <a:xfrm>
            <a:off x="8470225" y="3151438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Specific Gravity of Soil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g2dfdd7da68f_0_5"/>
          <p:cNvSpPr txBox="1"/>
          <p:nvPr/>
        </p:nvSpPr>
        <p:spPr>
          <a:xfrm>
            <a:off x="8470225" y="1500038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Compression Coefficient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g2dfdd7da68f_0_5"/>
          <p:cNvSpPr txBox="1"/>
          <p:nvPr/>
        </p:nvSpPr>
        <p:spPr>
          <a:xfrm>
            <a:off x="8470225" y="192815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Coefficient of Consolidation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g2dfdd7da68f_0_5"/>
          <p:cNvSpPr txBox="1"/>
          <p:nvPr/>
        </p:nvSpPr>
        <p:spPr>
          <a:xfrm>
            <a:off x="8470225" y="232575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Pore Pressure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g2dfdd7da68f_0_5"/>
          <p:cNvSpPr txBox="1"/>
          <p:nvPr/>
        </p:nvSpPr>
        <p:spPr>
          <a:xfrm>
            <a:off x="8470225" y="275520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Atterberg Limits</a:t>
            </a:r>
            <a:endParaRPr sz="17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Google Shape;116;g2dfdd7da68f_0_5"/>
          <p:cNvSpPr/>
          <p:nvPr/>
        </p:nvSpPr>
        <p:spPr>
          <a:xfrm>
            <a:off x="7422233" y="3683677"/>
            <a:ext cx="443700" cy="393300"/>
          </a:xfrm>
          <a:prstGeom prst="flowChartSummingJunction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g2dfdd7da68f_0_5"/>
          <p:cNvSpPr/>
          <p:nvPr/>
        </p:nvSpPr>
        <p:spPr>
          <a:xfrm>
            <a:off x="7422233" y="3038358"/>
            <a:ext cx="443700" cy="393300"/>
          </a:xfrm>
          <a:prstGeom prst="flowChartSummingJunction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8" name="Google Shape;118;g2dfdd7da68f_0_5"/>
          <p:cNvSpPr/>
          <p:nvPr/>
        </p:nvSpPr>
        <p:spPr>
          <a:xfrm>
            <a:off x="7422233" y="2465989"/>
            <a:ext cx="443700" cy="393300"/>
          </a:xfrm>
          <a:prstGeom prst="flowChartSummingJunction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19;g2dfdd7da68f_0_5"/>
          <p:cNvSpPr/>
          <p:nvPr/>
        </p:nvSpPr>
        <p:spPr>
          <a:xfrm>
            <a:off x="7422233" y="1747720"/>
            <a:ext cx="443700" cy="393300"/>
          </a:xfrm>
          <a:prstGeom prst="flowChartSummingJunction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20" name="Google Shape;120;g2dfdd7da68f_0_5"/>
          <p:cNvCxnSpPr/>
          <p:nvPr/>
        </p:nvCxnSpPr>
        <p:spPr>
          <a:xfrm flipH="1">
            <a:off x="6790025" y="3825249"/>
            <a:ext cx="27900" cy="250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" name="Google Shape;121;g2dfdd7da68f_0_5"/>
          <p:cNvSpPr/>
          <p:nvPr/>
        </p:nvSpPr>
        <p:spPr>
          <a:xfrm>
            <a:off x="6340500" y="826250"/>
            <a:ext cx="2182200" cy="6738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Sill &amp; Erosion Protection Layer Stress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g2dfdd7da68f_0_5"/>
          <p:cNvSpPr txBox="1"/>
          <p:nvPr/>
        </p:nvSpPr>
        <p:spPr>
          <a:xfrm>
            <a:off x="8470225" y="1101100"/>
            <a:ext cx="33567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Depth of layer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6B815-0455-4E24-0526-1B094680E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3" y="507926"/>
            <a:ext cx="6943864" cy="610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4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6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62024fff5_0_11"/>
          <p:cNvSpPr txBox="1">
            <a:spLocks noGrp="1"/>
          </p:cNvSpPr>
          <p:nvPr>
            <p:ph type="title"/>
          </p:nvPr>
        </p:nvSpPr>
        <p:spPr>
          <a:xfrm>
            <a:off x="609600" y="-12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Georgia"/>
                <a:ea typeface="Georgia"/>
                <a:cs typeface="Georgia"/>
                <a:sym typeface="Georgia"/>
              </a:rPr>
              <a:t>Results </a:t>
            </a:r>
            <a:endParaRPr sz="4400"/>
          </a:p>
        </p:txBody>
      </p:sp>
      <p:pic>
        <p:nvPicPr>
          <p:cNvPr id="131" name="Google Shape;131;g2e62024fff5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147" y="1384575"/>
            <a:ext cx="5308424" cy="40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e62024fff5_0_11"/>
          <p:cNvSpPr txBox="1"/>
          <p:nvPr/>
        </p:nvSpPr>
        <p:spPr>
          <a:xfrm>
            <a:off x="7892725" y="1784875"/>
            <a:ext cx="32946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Waterway</a:t>
            </a: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Settlement: ~1 cm or less, fully consolidated in &lt;1 year.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Bolivar Roads</a:t>
            </a: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Settlement: 1–2 meters; ~100 - 200x greater than New Waterway.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Exponentially increasing settlement over centuries.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Sensitivity applied to atterberg which is directly proportional to calculations </a:t>
            </a:r>
            <a:endParaRPr sz="16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g2e62024fff5_0_11"/>
          <p:cNvSpPr txBox="1"/>
          <p:nvPr/>
        </p:nvSpPr>
        <p:spPr>
          <a:xfrm>
            <a:off x="813563" y="5473425"/>
            <a:ext cx="56196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-US" sz="1000" b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igure 2. Settlement curves for BH02 and BH03 illustrating the consolidation behavior of all clay layers over time. Each curve corresponds to a specific clay layer, showing settlement (m) as a function of time (years) on a logarithmic scale. These curves highlight the temporal and layer-specific contributions to overall settlement under applied stresses.</a:t>
            </a:r>
            <a:endParaRPr sz="1000" b="1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g2e62024fff5_0_11"/>
          <p:cNvSpPr/>
          <p:nvPr/>
        </p:nvSpPr>
        <p:spPr>
          <a:xfrm>
            <a:off x="443388" y="963875"/>
            <a:ext cx="6959100" cy="552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3" name="Google Shape;143;g2e62024fff5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563" y="1384575"/>
            <a:ext cx="6786925" cy="46143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490037fdf_0_12"/>
          <p:cNvSpPr txBox="1">
            <a:spLocks noGrp="1"/>
          </p:cNvSpPr>
          <p:nvPr>
            <p:ph type="title"/>
          </p:nvPr>
        </p:nvSpPr>
        <p:spPr>
          <a:xfrm>
            <a:off x="427000" y="148563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latin typeface="Georgia"/>
                <a:ea typeface="Georgia"/>
                <a:cs typeface="Georgia"/>
                <a:sym typeface="Georgia"/>
              </a:rPr>
              <a:t>Findings</a:t>
            </a:r>
            <a:endParaRPr sz="49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g2e490037fdf_0_12"/>
          <p:cNvSpPr txBox="1"/>
          <p:nvPr/>
        </p:nvSpPr>
        <p:spPr>
          <a:xfrm>
            <a:off x="7599243" y="1095974"/>
            <a:ext cx="3800557" cy="32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Significance</a:t>
            </a: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8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Waterway’s stability due to consolidated sands vs. Bolivar Roads’ deltaic infill challenges.</a:t>
            </a:r>
            <a:endParaRPr sz="18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Implications for storm surge barrier design and performance.</a:t>
            </a:r>
            <a:endParaRPr sz="18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Novel Findings</a:t>
            </a: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8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Depth-dependent uncertainties in saturated soils at Bolivar Roads.</a:t>
            </a:r>
            <a:endParaRPr sz="180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Times New Roman"/>
              <a:buChar char="●"/>
            </a:pPr>
            <a:r>
              <a:rPr lang="en-US" sz="1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for site-specific sampling and multidimensional modeling.</a:t>
            </a:r>
            <a:endParaRPr sz="18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0" name="Google Shape;150;g2e490037fdf_0_12"/>
          <p:cNvPicPr preferRelativeResize="0"/>
          <p:nvPr/>
        </p:nvPicPr>
        <p:blipFill>
          <a:blip r:embed="rId3">
            <a:alphaModFix/>
          </a:blip>
          <a:srcRect t="587" b="1"/>
          <a:stretch/>
        </p:blipFill>
        <p:spPr>
          <a:xfrm>
            <a:off x="325400" y="1291563"/>
            <a:ext cx="7273843" cy="434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1364e0aae_0_178"/>
          <p:cNvSpPr txBox="1"/>
          <p:nvPr/>
        </p:nvSpPr>
        <p:spPr>
          <a:xfrm>
            <a:off x="2802700" y="1443963"/>
            <a:ext cx="6221400" cy="234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NSF Award #2153710</a:t>
            </a: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IDRT team</a:t>
            </a: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Delft Technical Institute</a:t>
            </a:r>
          </a:p>
        </p:txBody>
      </p:sp>
      <p:sp>
        <p:nvSpPr>
          <p:cNvPr id="157" name="Google Shape;157;g321364e0aae_0_178"/>
          <p:cNvSpPr txBox="1">
            <a:spLocks noGrp="1"/>
          </p:cNvSpPr>
          <p:nvPr>
            <p:ph type="title"/>
          </p:nvPr>
        </p:nvSpPr>
        <p:spPr>
          <a:xfrm>
            <a:off x="427000" y="148563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dirty="0">
                <a:latin typeface="Georgia"/>
                <a:ea typeface="Georgia"/>
                <a:cs typeface="Georgia"/>
                <a:sym typeface="Georgia"/>
              </a:rPr>
              <a:t>Dank You!</a:t>
            </a:r>
            <a:endParaRPr sz="49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22" name="Picture 2" descr="Institute for a Disaster Resilient Texas (IDRT ...">
            <a:extLst>
              <a:ext uri="{FF2B5EF4-FFF2-40B4-BE49-F238E27FC236}">
                <a16:creationId xmlns:a16="http://schemas.microsoft.com/office/drawing/2014/main" id="{700EEC08-8D7B-29ED-FFC5-10579DBD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" y="4335863"/>
            <a:ext cx="2154194" cy="20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SF Logo, symbol, meaning, history, PNG, brand">
            <a:extLst>
              <a:ext uri="{FF2B5EF4-FFF2-40B4-BE49-F238E27FC236}">
                <a16:creationId xmlns:a16="http://schemas.microsoft.com/office/drawing/2014/main" id="{544D3AF5-3C78-3B27-0531-BD689687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94" y="4515672"/>
            <a:ext cx="2965078" cy="16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U Delft logo - Mediamatic">
            <a:extLst>
              <a:ext uri="{FF2B5EF4-FFF2-40B4-BE49-F238E27FC236}">
                <a16:creationId xmlns:a16="http://schemas.microsoft.com/office/drawing/2014/main" id="{4A42A8F3-9CAE-56C4-7B51-CEB0883D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100" y="4858196"/>
            <a:ext cx="2520200" cy="9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jkswaterstaat | International Commission for the Hydrology ...">
            <a:extLst>
              <a:ext uri="{FF2B5EF4-FFF2-40B4-BE49-F238E27FC236}">
                <a16:creationId xmlns:a16="http://schemas.microsoft.com/office/drawing/2014/main" id="{2588619C-5CBA-00EB-7ED9-18365334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72" y="4400297"/>
            <a:ext cx="3674721" cy="18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TAMU Palette">
      <a:dk1>
        <a:srgbClr val="332C2C"/>
      </a:dk1>
      <a:lt1>
        <a:srgbClr val="FFFFFF"/>
      </a:lt1>
      <a:dk2>
        <a:srgbClr val="565252"/>
      </a:dk2>
      <a:lt2>
        <a:srgbClr val="D9D9D9"/>
      </a:lt2>
      <a:accent1>
        <a:srgbClr val="500000"/>
      </a:accent1>
      <a:accent2>
        <a:srgbClr val="1D3362"/>
      </a:accent2>
      <a:accent3>
        <a:srgbClr val="FFFFFF"/>
      </a:accent3>
      <a:accent4>
        <a:srgbClr val="D0D0D0"/>
      </a:accent4>
      <a:accent5>
        <a:srgbClr val="444040"/>
      </a:accent5>
      <a:accent6>
        <a:srgbClr val="000000"/>
      </a:accent6>
      <a:hlink>
        <a:srgbClr val="500000"/>
      </a:hlink>
      <a:folHlink>
        <a:srgbClr val="B0AF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527</Words>
  <Application>Microsoft Macintosh PowerPoint</Application>
  <PresentationFormat>Widescreen</PresentationFormat>
  <Paragraphs>84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Georgia</vt:lpstr>
      <vt:lpstr>Helvetica Neue</vt:lpstr>
      <vt:lpstr>Office Theme</vt:lpstr>
      <vt:lpstr>The Role of Estuarine Antecedent Geology in Shaping Marine Geohazards and Storm Surge Infrastructure: A Comparison of the Dutch Maeslant Barrier and the Proposed Bolivar Gate System in Galveston Bay (USA)    </vt:lpstr>
      <vt:lpstr>PowerPoint Presentation</vt:lpstr>
      <vt:lpstr>We aim to highlight the magnitude of differences caused by local geology</vt:lpstr>
      <vt:lpstr>The Trinity River Incised Vally cuts directly through Bolivar Roads</vt:lpstr>
      <vt:lpstr>PowerPoint Presentation</vt:lpstr>
      <vt:lpstr>Eye-Level Methods </vt:lpstr>
      <vt:lpstr>Results </vt:lpstr>
      <vt:lpstr>Findings</vt:lpstr>
      <vt:lpstr>Dank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Chris</dc:creator>
  <cp:lastModifiedBy>Robbins, Cole Allen</cp:lastModifiedBy>
  <cp:revision>3</cp:revision>
  <dcterms:created xsi:type="dcterms:W3CDTF">2013-01-30T18:40:09Z</dcterms:created>
  <dcterms:modified xsi:type="dcterms:W3CDTF">2025-04-26T16:52:31Z</dcterms:modified>
</cp:coreProperties>
</file>