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7" r:id="rId2"/>
    <p:sldId id="277" r:id="rId3"/>
    <p:sldId id="278" r:id="rId4"/>
    <p:sldId id="279" r:id="rId5"/>
    <p:sldId id="270" r:id="rId6"/>
    <p:sldId id="258" r:id="rId7"/>
    <p:sldId id="260" r:id="rId8"/>
    <p:sldId id="256" r:id="rId9"/>
    <p:sldId id="261" r:id="rId10"/>
    <p:sldId id="259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2" r:id="rId20"/>
    <p:sldId id="273" r:id="rId21"/>
    <p:sldId id="274" r:id="rId22"/>
    <p:sldId id="275" r:id="rId23"/>
    <p:sldId id="27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456" y="96"/>
      </p:cViewPr>
      <p:guideLst>
        <p:guide orient="horz" pos="278"/>
        <p:guide pos="3840"/>
        <p:guide pos="3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DE592F-B004-4CB4-B532-E95B60CC1CED}" type="datetimeFigureOut">
              <a:rPr lang="ko-KR" altLang="en-US" smtClean="0"/>
              <a:t>2025-04-23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E5FBA-FB56-44CE-9A37-94E4D098C7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9209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C95C7-A461-42FF-8EBE-1DBB060157A4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9870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C95C7-A461-42FF-8EBE-1DBB060157A4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0367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C95C7-A461-42FF-8EBE-1DBB060157A4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0514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C95C7-A461-42FF-8EBE-1DBB060157A4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0068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C95C7-A461-42FF-8EBE-1DBB060157A4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0367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29EC1-EEEB-4BF6-BBC9-9C34012B69B8}" type="datetimeFigureOut">
              <a:rPr lang="ko-KR" altLang="en-US" smtClean="0"/>
              <a:t>2025-04-23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15D3B-D4F0-4646-A4FF-AF78398C00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8803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29EC1-EEEB-4BF6-BBC9-9C34012B69B8}" type="datetimeFigureOut">
              <a:rPr lang="ko-KR" altLang="en-US" smtClean="0"/>
              <a:t>2025-04-23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15D3B-D4F0-4646-A4FF-AF78398C00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8153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29EC1-EEEB-4BF6-BBC9-9C34012B69B8}" type="datetimeFigureOut">
              <a:rPr lang="ko-KR" altLang="en-US" smtClean="0"/>
              <a:t>2025-04-23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15D3B-D4F0-4646-A4FF-AF78398C00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9306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29EC1-EEEB-4BF6-BBC9-9C34012B69B8}" type="datetimeFigureOut">
              <a:rPr lang="ko-KR" altLang="en-US" smtClean="0"/>
              <a:t>2025-04-23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15D3B-D4F0-4646-A4FF-AF78398C00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035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29EC1-EEEB-4BF6-BBC9-9C34012B69B8}" type="datetimeFigureOut">
              <a:rPr lang="ko-KR" altLang="en-US" smtClean="0"/>
              <a:t>2025-04-23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15D3B-D4F0-4646-A4FF-AF78398C00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3220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29EC1-EEEB-4BF6-BBC9-9C34012B69B8}" type="datetimeFigureOut">
              <a:rPr lang="ko-KR" altLang="en-US" smtClean="0"/>
              <a:t>2025-04-23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15D3B-D4F0-4646-A4FF-AF78398C00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8216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29EC1-EEEB-4BF6-BBC9-9C34012B69B8}" type="datetimeFigureOut">
              <a:rPr lang="ko-KR" altLang="en-US" smtClean="0"/>
              <a:t>2025-04-23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15D3B-D4F0-4646-A4FF-AF78398C00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2993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29EC1-EEEB-4BF6-BBC9-9C34012B69B8}" type="datetimeFigureOut">
              <a:rPr lang="ko-KR" altLang="en-US" smtClean="0"/>
              <a:t>2025-04-23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15D3B-D4F0-4646-A4FF-AF78398C00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3255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29EC1-EEEB-4BF6-BBC9-9C34012B69B8}" type="datetimeFigureOut">
              <a:rPr lang="ko-KR" altLang="en-US" smtClean="0"/>
              <a:t>2025-04-23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15D3B-D4F0-4646-A4FF-AF78398C00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690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29EC1-EEEB-4BF6-BBC9-9C34012B69B8}" type="datetimeFigureOut">
              <a:rPr lang="ko-KR" altLang="en-US" smtClean="0"/>
              <a:t>2025-04-23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15D3B-D4F0-4646-A4FF-AF78398C00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6848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29EC1-EEEB-4BF6-BBC9-9C34012B69B8}" type="datetimeFigureOut">
              <a:rPr lang="ko-KR" altLang="en-US" smtClean="0"/>
              <a:t>2025-04-23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15D3B-D4F0-4646-A4FF-AF78398C00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8580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29EC1-EEEB-4BF6-BBC9-9C34012B69B8}" type="datetimeFigureOut">
              <a:rPr lang="ko-KR" altLang="en-US" smtClean="0"/>
              <a:t>2025-04-23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15D3B-D4F0-4646-A4FF-AF78398C00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770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하늘, 구름, 야외, 나무이(가) 표시된 사진&#10;&#10;자동 생성된 설명">
            <a:extLst>
              <a:ext uri="{FF2B5EF4-FFF2-40B4-BE49-F238E27FC236}">
                <a16:creationId xmlns:a16="http://schemas.microsoft.com/office/drawing/2014/main" id="{7DD7E88E-8C9F-40D2-AF05-665B2939EF7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37" y="0"/>
            <a:ext cx="970075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8472A6-C427-4D52-9D4C-DCD6A878BD11}"/>
              </a:ext>
            </a:extLst>
          </p:cNvPr>
          <p:cNvSpPr txBox="1"/>
          <p:nvPr/>
        </p:nvSpPr>
        <p:spPr>
          <a:xfrm>
            <a:off x="555715" y="910079"/>
            <a:ext cx="11084906" cy="928075"/>
          </a:xfrm>
          <a:prstGeom prst="rect">
            <a:avLst/>
          </a:prstGeom>
          <a:noFill/>
        </p:spPr>
        <p:txBody>
          <a:bodyPr wrap="square" lIns="42960" tIns="0" rIns="4296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2600" b="1">
                <a:ln w="3175">
                  <a:solidFill>
                    <a:schemeClr val="bg1">
                      <a:alpha val="1000"/>
                    </a:schemeClr>
                  </a:solidFill>
                </a:ln>
                <a:latin typeface="Arial Black" panose="020B0A04020102020204" pitchFamily="34" charset="0"/>
                <a:cs typeface="Arial" panose="020B0604020202020204" pitchFamily="34" charset="0"/>
              </a:rPr>
              <a:t>Geochemical Assessment and Preliminary Source Tracing of</a:t>
            </a:r>
          </a:p>
          <a:p>
            <a:pPr algn="ctr">
              <a:lnSpc>
                <a:spcPct val="120000"/>
              </a:lnSpc>
            </a:pPr>
            <a:r>
              <a:rPr lang="en-US" altLang="ko-KR" sz="2600" b="1">
                <a:ln w="3175">
                  <a:solidFill>
                    <a:schemeClr val="bg1">
                      <a:alpha val="1000"/>
                    </a:schemeClr>
                  </a:solidFill>
                </a:ln>
                <a:latin typeface="Arial Black" panose="020B0A04020102020204" pitchFamily="34" charset="0"/>
                <a:cs typeface="Arial" panose="020B0604020202020204" pitchFamily="34" charset="0"/>
              </a:rPr>
              <a:t>Sediment and Water Pollution in Major Korean Rivers</a:t>
            </a:r>
            <a:endParaRPr lang="en-US" altLang="ko-KR" sz="2600" b="1" dirty="0">
              <a:ln w="3175">
                <a:solidFill>
                  <a:schemeClr val="bg1">
                    <a:alpha val="1000"/>
                  </a:schemeClr>
                </a:solidFill>
              </a:ln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F00F05-3B52-4DF7-8697-3B3C4D8E1F42}"/>
              </a:ext>
            </a:extLst>
          </p:cNvPr>
          <p:cNvSpPr txBox="1"/>
          <p:nvPr/>
        </p:nvSpPr>
        <p:spPr>
          <a:xfrm>
            <a:off x="6005563" y="3391742"/>
            <a:ext cx="5373941" cy="563744"/>
          </a:xfrm>
          <a:prstGeom prst="rect">
            <a:avLst/>
          </a:prstGeom>
          <a:noFill/>
        </p:spPr>
        <p:txBody>
          <a:bodyPr wrap="square" lIns="42960" tIns="0" rIns="42960" b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ko-KR" sz="1600" b="1">
                <a:ln w="3175">
                  <a:solidFill>
                    <a:schemeClr val="bg1">
                      <a:alpha val="1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* Korea Institute of Geoscience and Mineral Resources (dwcho@kigam.re.kr)</a:t>
            </a:r>
            <a:endParaRPr lang="ko-KR" altLang="en-US" sz="1600" b="1" dirty="0">
              <a:ln w="3175">
                <a:solidFill>
                  <a:schemeClr val="bg1">
                    <a:alpha val="1000"/>
                  </a:scheme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74BF38-9416-40E7-B312-54B2F09A66C9}"/>
              </a:ext>
            </a:extLst>
          </p:cNvPr>
          <p:cNvSpPr txBox="1"/>
          <p:nvPr/>
        </p:nvSpPr>
        <p:spPr>
          <a:xfrm>
            <a:off x="3160547" y="2287922"/>
            <a:ext cx="5870907" cy="335413"/>
          </a:xfrm>
          <a:prstGeom prst="rect">
            <a:avLst/>
          </a:prstGeom>
          <a:noFill/>
        </p:spPr>
        <p:txBody>
          <a:bodyPr wrap="none" lIns="42960" tIns="0" rIns="4296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000" b="1" u="sng">
                <a:ln w="3175">
                  <a:solidFill>
                    <a:schemeClr val="bg1">
                      <a:alpha val="1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Hyeop-Jo Han</a:t>
            </a:r>
            <a:r>
              <a:rPr lang="en-US" altLang="ko-KR" sz="2000" b="1">
                <a:ln w="3175">
                  <a:solidFill>
                    <a:schemeClr val="bg1">
                      <a:alpha val="1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Seon Yong Lee, Dong-Wan Cho*</a:t>
            </a:r>
            <a:endParaRPr lang="ko-KR" altLang="en-US" sz="2000" b="1" dirty="0">
              <a:ln w="3175">
                <a:solidFill>
                  <a:schemeClr val="bg1">
                    <a:alpha val="1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A9F3583-36BC-4502-B12C-B2B0D8CB2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230282"/>
            <a:ext cx="3208320" cy="344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32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14ED657F-564D-4170-BD66-8213E1EC95FC}"/>
              </a:ext>
            </a:extLst>
          </p:cNvPr>
          <p:cNvSpPr txBox="1"/>
          <p:nvPr/>
        </p:nvSpPr>
        <p:spPr>
          <a:xfrm>
            <a:off x="576263" y="4922611"/>
            <a:ext cx="11164288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algn="ctr">
              <a:defRPr sz="1600">
                <a:ln>
                  <a:solidFill>
                    <a:srgbClr val="41187D">
                      <a:alpha val="0"/>
                    </a:srgbClr>
                  </a:solidFill>
                </a:ln>
                <a:gradFill flip="none" rotWithShape="1">
                  <a:gsLst>
                    <a:gs pos="0">
                      <a:srgbClr val="CDB893"/>
                    </a:gs>
                    <a:gs pos="100000">
                      <a:srgbClr val="E7D6A9"/>
                    </a:gs>
                  </a:gsLst>
                  <a:lin ang="8100000" scaled="1"/>
                  <a:tileRect/>
                </a:gradFill>
                <a:latin typeface="+mj-ea"/>
                <a:ea typeface="+mj-ea"/>
              </a:defRPr>
            </a:lvl1pPr>
          </a:lstStyle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Contamination levels of each metal were assessed for every sample point.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Arsenic (As) concentrations were notably high in the CY sample.</a:t>
            </a:r>
          </a:p>
          <a:p>
            <a:pPr algn="l" defTabSz="914400" latinLnBrk="1"/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→ T</a:t>
            </a: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is likely due to the presence of a historical gold mine in the region.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Elevated As levels in other regions were observed only in samples 1 and 2. These samples are located near headwater areas of the river system.</a:t>
            </a:r>
          </a:p>
          <a:p>
            <a:pPr marL="630238" indent="-630238" algn="l" defTabSz="914400" latinLnBrk="1"/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→ E</a:t>
            </a: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levated As in these cases is interpreted as a result of geological background influence.</a:t>
            </a:r>
          </a:p>
        </p:txBody>
      </p: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76383280-30F4-48F7-A9DC-ABF539F39F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136606"/>
              </p:ext>
            </p:extLst>
          </p:nvPr>
        </p:nvGraphicFramePr>
        <p:xfrm>
          <a:off x="894749" y="1501521"/>
          <a:ext cx="5454293" cy="2961205"/>
        </p:xfrm>
        <a:graphic>
          <a:graphicData uri="http://schemas.openxmlformats.org/drawingml/2006/table">
            <a:tbl>
              <a:tblPr/>
              <a:tblGrid>
                <a:gridCol w="606979">
                  <a:extLst>
                    <a:ext uri="{9D8B030D-6E8A-4147-A177-3AD203B41FA5}">
                      <a16:colId xmlns:a16="http://schemas.microsoft.com/office/drawing/2014/main" val="1108897973"/>
                    </a:ext>
                  </a:extLst>
                </a:gridCol>
                <a:gridCol w="949318">
                  <a:extLst>
                    <a:ext uri="{9D8B030D-6E8A-4147-A177-3AD203B41FA5}">
                      <a16:colId xmlns:a16="http://schemas.microsoft.com/office/drawing/2014/main" val="316876263"/>
                    </a:ext>
                  </a:extLst>
                </a:gridCol>
                <a:gridCol w="1180458">
                  <a:extLst>
                    <a:ext uri="{9D8B030D-6E8A-4147-A177-3AD203B41FA5}">
                      <a16:colId xmlns:a16="http://schemas.microsoft.com/office/drawing/2014/main" val="3725014362"/>
                    </a:ext>
                  </a:extLst>
                </a:gridCol>
                <a:gridCol w="1399266">
                  <a:extLst>
                    <a:ext uri="{9D8B030D-6E8A-4147-A177-3AD203B41FA5}">
                      <a16:colId xmlns:a16="http://schemas.microsoft.com/office/drawing/2014/main" val="2933167335"/>
                    </a:ext>
                  </a:extLst>
                </a:gridCol>
                <a:gridCol w="1318272">
                  <a:extLst>
                    <a:ext uri="{9D8B030D-6E8A-4147-A177-3AD203B41FA5}">
                      <a16:colId xmlns:a16="http://schemas.microsoft.com/office/drawing/2014/main" val="773191032"/>
                    </a:ext>
                  </a:extLst>
                </a:gridCol>
              </a:tblGrid>
              <a:tr h="326825">
                <a:tc>
                  <a:txBody>
                    <a:bodyPr/>
                    <a:lstStyle/>
                    <a:p>
                      <a:pPr latinLnBrk="1"/>
                      <a:endParaRPr lang="ko-KR" altLang="en-US" sz="1600" b="1" baseline="0"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80189" marR="80189" marT="40094" marB="400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Grade I</a:t>
                      </a:r>
                      <a:endParaRPr lang="ko-KR" altLang="en-US" sz="1600" b="1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Grade II</a:t>
                      </a:r>
                      <a:endParaRPr lang="ko-KR" altLang="en-US" sz="1600" b="1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Grade III</a:t>
                      </a:r>
                      <a:endParaRPr lang="ko-KR" altLang="en-US" sz="1600" b="1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Grade IV</a:t>
                      </a:r>
                      <a:endParaRPr lang="ko-KR" altLang="en-US" sz="1600" b="1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2277626"/>
                  </a:ext>
                </a:extLst>
              </a:tr>
              <a:tr h="37099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-1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As</a:t>
                      </a:r>
                      <a:endParaRPr lang="ko-KR" altLang="en-US" sz="1600" b="1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0 ~ </a:t>
                      </a: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15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15 ~ </a:t>
                      </a: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44.7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44.7 ~ </a:t>
                      </a: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92.1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/>
                        <a:t>≥ </a:t>
                      </a: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92.1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7316275"/>
                  </a:ext>
                </a:extLst>
              </a:tr>
              <a:tr h="37099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-1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Cd</a:t>
                      </a:r>
                      <a:endParaRPr lang="ko-KR" altLang="en-US" sz="1600" b="1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0 ~ </a:t>
                      </a: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0.4 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0.4 ~ </a:t>
                      </a: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1.87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1.87 ~ </a:t>
                      </a: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6.09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/>
                        <a:t>≥ </a:t>
                      </a: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6.09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3907118"/>
                  </a:ext>
                </a:extLst>
              </a:tr>
              <a:tr h="37099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-1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Cr</a:t>
                      </a:r>
                      <a:endParaRPr lang="ko-KR" altLang="en-US" sz="1600" b="1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0 ~ </a:t>
                      </a: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112 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112 ~ </a:t>
                      </a: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224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224 ~ </a:t>
                      </a: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991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/>
                        <a:t>≥ </a:t>
                      </a: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991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2680101"/>
                  </a:ext>
                </a:extLst>
              </a:tr>
              <a:tr h="37099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Cu</a:t>
                      </a:r>
                      <a:endParaRPr lang="ko-KR" altLang="en-US" sz="1600" b="1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0 ~ 48 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48 ~ </a:t>
                      </a: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228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228 ~ </a:t>
                      </a: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1,890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/>
                        <a:t>≥ </a:t>
                      </a: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1,890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1283836"/>
                  </a:ext>
                </a:extLst>
              </a:tr>
              <a:tr h="37099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-1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Ni</a:t>
                      </a:r>
                      <a:endParaRPr lang="ko-KR" altLang="en-US" sz="1600" b="1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0 ~ </a:t>
                      </a: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40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40 ~ </a:t>
                      </a: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87.5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87.5 ~ </a:t>
                      </a: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330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  </a:t>
                      </a:r>
                      <a:r>
                        <a:rPr lang="ko-KR" altLang="en-US" sz="1600"/>
                        <a:t>≥ </a:t>
                      </a: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330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263662"/>
                  </a:ext>
                </a:extLst>
              </a:tr>
              <a:tr h="37099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-1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Pb</a:t>
                      </a:r>
                      <a:endParaRPr lang="ko-KR" altLang="en-US" sz="1600" b="1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0 ~ </a:t>
                      </a: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59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59 ~ </a:t>
                      </a: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154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154 ~ </a:t>
                      </a: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459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/>
                        <a:t>≥ </a:t>
                      </a: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459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4374076"/>
                  </a:ext>
                </a:extLst>
              </a:tr>
              <a:tr h="37099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-1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Zn</a:t>
                      </a:r>
                      <a:endParaRPr lang="ko-KR" altLang="en-US" sz="1600" b="1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0 ~ </a:t>
                      </a: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363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363 ~ </a:t>
                      </a: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1,170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1,170 ~ </a:t>
                      </a: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13,000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/>
                        <a:t>≥ </a:t>
                      </a:r>
                      <a:r>
                        <a:rPr lang="en-US" altLang="ko-KR" sz="1600" kern="0" spc="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13,000</a:t>
                      </a:r>
                      <a:endParaRPr lang="ko-KR" altLang="en-US" sz="1600" kern="0" spc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0436938"/>
                  </a:ext>
                </a:extLst>
              </a:tr>
            </a:tbl>
          </a:graphicData>
        </a:graphic>
      </p:graphicFrame>
      <p:sp>
        <p:nvSpPr>
          <p:cNvPr id="10" name="직사각형 9">
            <a:extLst>
              <a:ext uri="{FF2B5EF4-FFF2-40B4-BE49-F238E27FC236}">
                <a16:creationId xmlns:a16="http://schemas.microsoft.com/office/drawing/2014/main" id="{56A53021-6669-446C-BF6D-B0F6852AB9A9}"/>
              </a:ext>
            </a:extLst>
          </p:cNvPr>
          <p:cNvSpPr/>
          <p:nvPr/>
        </p:nvSpPr>
        <p:spPr>
          <a:xfrm>
            <a:off x="575084" y="780470"/>
            <a:ext cx="832737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2E65AF"/>
              </a:buClr>
              <a:buFont typeface="Wingdings" panose="05000000000000000000" pitchFamily="2" charset="2"/>
              <a:buChar char="v"/>
            </a:pPr>
            <a:r>
              <a:rPr lang="en-US" altLang="ko-KR" sz="2000" b="1">
                <a:latin typeface="Arial" panose="020B0604020202020204" pitchFamily="34" charset="0"/>
                <a:cs typeface="Arial" panose="020B0604020202020204" pitchFamily="34" charset="0"/>
              </a:rPr>
              <a:t>Korean Sediment Quality Standards for Individual Heavy Metals</a:t>
            </a:r>
            <a:endParaRPr lang="en-US" altLang="ko-KR" sz="2000" b="1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03988FF-D6AC-4A30-8B86-E89B7B2D6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584" y="1501521"/>
            <a:ext cx="4777602" cy="2923817"/>
          </a:xfrm>
          <a:prstGeom prst="rect">
            <a:avLst/>
          </a:prstGeom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4606CA44-4A31-486A-A24C-733AF1902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" y="1"/>
            <a:ext cx="9335784" cy="534154"/>
          </a:xfrm>
          <a:prstGeom prst="rect">
            <a:avLst/>
          </a:prstGeom>
          <a:solidFill>
            <a:srgbClr val="333333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indent="358775">
              <a:defRPr/>
            </a:pPr>
            <a:r>
              <a:rPr lang="en-US" altLang="ko-KR" sz="2400">
                <a:ln>
                  <a:solidFill>
                    <a:prstClr val="white">
                      <a:alpha val="3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Metal-Specific Sediment Pollution Evaluation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9258216D-DAD1-4F8C-9B5F-F40DE9474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5780" y="0"/>
            <a:ext cx="2856215" cy="530863"/>
          </a:xfrm>
          <a:prstGeom prst="rect">
            <a:avLst/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defTabSz="914400">
              <a:defRPr/>
            </a:pPr>
            <a:endParaRPr lang="ko-KR" altLang="en-US" kern="0">
              <a:solidFill>
                <a:prstClr val="black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071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14ED657F-564D-4170-BD66-8213E1EC95FC}"/>
              </a:ext>
            </a:extLst>
          </p:cNvPr>
          <p:cNvSpPr txBox="1"/>
          <p:nvPr/>
        </p:nvSpPr>
        <p:spPr>
          <a:xfrm>
            <a:off x="582539" y="4955459"/>
            <a:ext cx="11278786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algn="ctr">
              <a:defRPr sz="1600">
                <a:ln>
                  <a:solidFill>
                    <a:srgbClr val="41187D">
                      <a:alpha val="0"/>
                    </a:srgbClr>
                  </a:solidFill>
                </a:ln>
                <a:gradFill flip="none" rotWithShape="1">
                  <a:gsLst>
                    <a:gs pos="0">
                      <a:srgbClr val="CDB893"/>
                    </a:gs>
                    <a:gs pos="100000">
                      <a:srgbClr val="E7D6A9"/>
                    </a:gs>
                  </a:gsLst>
                  <a:lin ang="8100000" scaled="1"/>
                  <a:tileRect/>
                </a:gradFill>
                <a:latin typeface="+mj-ea"/>
                <a:ea typeface="+mj-ea"/>
              </a:defRPr>
            </a:lvl1pPr>
          </a:lstStyle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 was notably elevated in sample HT-1, along with high concentrations of Cu, Pb, and Zn.</a:t>
            </a: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   </a:t>
            </a:r>
          </a:p>
          <a:p>
            <a:pPr marL="630238" indent="-630238" algn="l" defTabSz="914400" latinLnBrk="1"/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   → </a:t>
            </a: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multi-element patterns suggest a hydrothermal origin influenced by local geology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Cr&amp;Ni were elevated in CY-4, the most downstream site near a former gold mine</a:t>
            </a:r>
          </a:p>
          <a:p>
            <a:pPr algn="l" defTabSz="914400" latinLnBrk="1"/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→ Likely influenced by nearby industrial activity rather than geology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 and Zn were elevated in ND-4 and ND-5, collected from an urban area.</a:t>
            </a:r>
          </a:p>
          <a:p>
            <a:pPr marL="630238" indent="-630238" algn="l" defTabSz="914400" latinLnBrk="1"/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→ </a:t>
            </a: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downstream sites (3rd–5th order streams), they are likely influenced by urban runoff.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16363F7-27E0-422F-9EAA-1B2DC2E08DF4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3" y="2759479"/>
            <a:ext cx="3185909" cy="19951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3DD4862-43EB-4808-A1B9-692417D94A61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894385" y="2746539"/>
            <a:ext cx="3185909" cy="1995100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C23E3297-7D95-4C81-845F-643962E45355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212507" y="2746539"/>
            <a:ext cx="3185909" cy="1995100"/>
          </a:xfrm>
          <a:prstGeom prst="rect">
            <a:avLst/>
          </a:prstGeom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CF7B8826-3C2A-43DC-AB4B-34A9ACC54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" y="1"/>
            <a:ext cx="9335784" cy="534154"/>
          </a:xfrm>
          <a:prstGeom prst="rect">
            <a:avLst/>
          </a:prstGeom>
          <a:solidFill>
            <a:srgbClr val="333333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indent="358775">
              <a:defRPr/>
            </a:pPr>
            <a:r>
              <a:rPr lang="en-US" altLang="ko-KR" sz="2400">
                <a:ln>
                  <a:solidFill>
                    <a:prstClr val="white">
                      <a:alpha val="3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Metal-Specific Sediment Pollution Evaluation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45777286-78D2-4737-A73B-2663D10B8A5D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76263" y="649267"/>
            <a:ext cx="3185909" cy="19951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292BFAC-46F9-4EF8-999C-2A82DDF75908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882883" y="650999"/>
            <a:ext cx="3185909" cy="19951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5AB994A-C61F-46E1-9D3D-02C6D8844456}"/>
              </a:ext>
            </a:extLst>
          </p:cNvPr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7212507" y="650999"/>
            <a:ext cx="3185909" cy="1995100"/>
          </a:xfrm>
          <a:prstGeom prst="rect">
            <a:avLst/>
          </a:prstGeom>
        </p:spPr>
      </p:pic>
      <p:sp>
        <p:nvSpPr>
          <p:cNvPr id="16" name="Rectangle 8">
            <a:extLst>
              <a:ext uri="{FF2B5EF4-FFF2-40B4-BE49-F238E27FC236}">
                <a16:creationId xmlns:a16="http://schemas.microsoft.com/office/drawing/2014/main" id="{31D374D0-3578-4C92-9DE5-87258E58D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5780" y="0"/>
            <a:ext cx="2856215" cy="530863"/>
          </a:xfrm>
          <a:prstGeom prst="rect">
            <a:avLst/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defTabSz="914400">
              <a:defRPr/>
            </a:pPr>
            <a:endParaRPr lang="ko-KR" altLang="en-US" kern="0">
              <a:solidFill>
                <a:prstClr val="black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499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36838CC3-92B6-4F0A-957F-1456BCBA69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724500"/>
              </p:ext>
            </p:extLst>
          </p:nvPr>
        </p:nvGraphicFramePr>
        <p:xfrm>
          <a:off x="583723" y="1382564"/>
          <a:ext cx="11130949" cy="1652809"/>
        </p:xfrm>
        <a:graphic>
          <a:graphicData uri="http://schemas.openxmlformats.org/drawingml/2006/table">
            <a:tbl>
              <a:tblPr/>
              <a:tblGrid>
                <a:gridCol w="2226196">
                  <a:extLst>
                    <a:ext uri="{9D8B030D-6E8A-4147-A177-3AD203B41FA5}">
                      <a16:colId xmlns:a16="http://schemas.microsoft.com/office/drawing/2014/main" val="3364280542"/>
                    </a:ext>
                  </a:extLst>
                </a:gridCol>
                <a:gridCol w="8904753">
                  <a:extLst>
                    <a:ext uri="{9D8B030D-6E8A-4147-A177-3AD203B41FA5}">
                      <a16:colId xmlns:a16="http://schemas.microsoft.com/office/drawing/2014/main" val="4045966826"/>
                    </a:ext>
                  </a:extLst>
                </a:gridCol>
              </a:tblGrid>
              <a:tr h="31168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Grade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Condition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252149"/>
                  </a:ext>
                </a:extLst>
              </a:tr>
              <a:tr h="31168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Unpolluted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element concentrations are below the threshold for Grade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0029429"/>
                  </a:ext>
                </a:extLst>
              </a:tr>
              <a:tr h="31168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Slightly Polluted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least one element exceeds the threshold for Grade 1 but none exceed that for Grade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5656244"/>
                  </a:ext>
                </a:extLst>
              </a:tr>
              <a:tr h="31168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Moderately Polluted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index based on Metal Grade II criteria is equal to or greater than 0.34.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2417070"/>
                  </a:ext>
                </a:extLst>
              </a:tr>
              <a:tr h="31168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Heavily Polluted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 least one element exceeds the threshold for Grade 3</a:t>
                      </a:r>
                      <a:endParaRPr lang="ko-KR" altLang="en-US" sz="1600" kern="0" spc="0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56800" marR="56800" marT="15704" marB="1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5851197"/>
                  </a:ext>
                </a:extLst>
              </a:tr>
            </a:tbl>
          </a:graphicData>
        </a:graphic>
      </p:graphicFrame>
      <p:sp>
        <p:nvSpPr>
          <p:cNvPr id="14" name="직사각형 13">
            <a:extLst>
              <a:ext uri="{FF2B5EF4-FFF2-40B4-BE49-F238E27FC236}">
                <a16:creationId xmlns:a16="http://schemas.microsoft.com/office/drawing/2014/main" id="{6D41BA39-52DE-4D27-B3FD-CE4DE76BE801}"/>
              </a:ext>
            </a:extLst>
          </p:cNvPr>
          <p:cNvSpPr/>
          <p:nvPr/>
        </p:nvSpPr>
        <p:spPr>
          <a:xfrm>
            <a:off x="583722" y="780470"/>
            <a:ext cx="988012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2E65AF"/>
              </a:buClr>
              <a:buFont typeface="Wingdings" panose="05000000000000000000" pitchFamily="2" charset="2"/>
              <a:buChar char="v"/>
            </a:pPr>
            <a:r>
              <a:rPr lang="en-US" altLang="ko-KR" sz="2000" b="1">
                <a:latin typeface="Arial" panose="020B0604020202020204" pitchFamily="34" charset="0"/>
                <a:cs typeface="Arial" panose="020B0604020202020204" pitchFamily="34" charset="0"/>
              </a:rPr>
              <a:t>Korean Criteria for Integrated Sediment Contamination Grading</a:t>
            </a:r>
            <a:endParaRPr lang="en-US" altLang="ko-KR" sz="2000" b="1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7204E0FC-DB00-4176-89AE-636A5231548C}"/>
              </a:ext>
            </a:extLst>
          </p:cNvPr>
          <p:cNvGrpSpPr/>
          <p:nvPr/>
        </p:nvGrpSpPr>
        <p:grpSpPr>
          <a:xfrm>
            <a:off x="2044305" y="3208449"/>
            <a:ext cx="3835450" cy="704850"/>
            <a:chOff x="1003375" y="3588013"/>
            <a:chExt cx="3835450" cy="70485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B63264A-714B-4660-B4D4-48D0EC3645DA}"/>
                </a:ext>
              </a:extLst>
            </p:cNvPr>
            <p:cNvSpPr txBox="1"/>
            <p:nvPr/>
          </p:nvSpPr>
          <p:spPr>
            <a:xfrm>
              <a:off x="1003375" y="3747166"/>
              <a:ext cx="22797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>
                  <a:latin typeface="Arial" panose="020B0604020202020204" pitchFamily="34" charset="0"/>
                  <a:cs typeface="Arial" panose="020B0604020202020204" pitchFamily="34" charset="0"/>
                </a:rPr>
                <a:t>Metal Grade II Index </a:t>
              </a:r>
              <a:r>
                <a:rPr lang="en-US" altLang="ko-KR" sz="1579"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endParaRPr lang="ko-KR" altLang="en-US" sz="157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BC452311-542B-43FB-B1B1-1349E202F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95775" y="3588013"/>
              <a:ext cx="1543050" cy="704850"/>
            </a:xfrm>
            <a:prstGeom prst="rect">
              <a:avLst/>
            </a:prstGeom>
          </p:spPr>
        </p:pic>
      </p:grpSp>
      <p:graphicFrame>
        <p:nvGraphicFramePr>
          <p:cNvPr id="21" name="표 20">
            <a:extLst>
              <a:ext uri="{FF2B5EF4-FFF2-40B4-BE49-F238E27FC236}">
                <a16:creationId xmlns:a16="http://schemas.microsoft.com/office/drawing/2014/main" id="{B7CACDB8-F8A8-49AF-8150-9B2996545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94801"/>
              </p:ext>
            </p:extLst>
          </p:nvPr>
        </p:nvGraphicFramePr>
        <p:xfrm>
          <a:off x="6025238" y="3140197"/>
          <a:ext cx="6043117" cy="761785"/>
        </p:xfrm>
        <a:graphic>
          <a:graphicData uri="http://schemas.openxmlformats.org/drawingml/2006/table">
            <a:tbl>
              <a:tblPr/>
              <a:tblGrid>
                <a:gridCol w="6043117">
                  <a:extLst>
                    <a:ext uri="{9D8B030D-6E8A-4147-A177-3AD203B41FA5}">
                      <a16:colId xmlns:a16="http://schemas.microsoft.com/office/drawing/2014/main" val="2346993355"/>
                    </a:ext>
                  </a:extLst>
                </a:gridCol>
              </a:tblGrid>
              <a:tr h="656720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i="1" kern="0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EC</a:t>
                      </a:r>
                      <a:r>
                        <a:rPr lang="en-US" altLang="ko-KR" sz="1600" i="1" kern="0" spc="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i</a:t>
                      </a:r>
                      <a:r>
                        <a:rPr lang="en-US" altLang="ko-KR" sz="1600" kern="0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: </a:t>
                      </a:r>
                      <a:r>
                        <a:rPr lang="en-US" altLang="ko-KR" sz="1600" kern="0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Measured concentration of metal i in sediment</a:t>
                      </a:r>
                      <a:endParaRPr lang="ko-KR" altLang="en-US" sz="1600" kern="0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i="1" kern="0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PEL</a:t>
                      </a:r>
                      <a:r>
                        <a:rPr lang="en-US" altLang="ko-KR" sz="1600" i="1" kern="0" spc="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k</a:t>
                      </a:r>
                      <a:r>
                        <a:rPr lang="en-US" altLang="ko-KR" sz="1600" i="1" kern="0" spc="0" baseline="-5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i</a:t>
                      </a:r>
                      <a:r>
                        <a:rPr lang="en-US" altLang="ko-KR" sz="1600" kern="0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: </a:t>
                      </a:r>
                      <a:r>
                        <a:rPr lang="en-US" altLang="ko-KR" sz="1600" kern="0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Metal I - specific Threshold Value for Grade II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56800" marR="56800" marT="15704" marB="1570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522178"/>
                  </a:ext>
                </a:extLst>
              </a:tr>
            </a:tbl>
          </a:graphicData>
        </a:graphic>
      </p:graphicFrame>
      <p:pic>
        <p:nvPicPr>
          <p:cNvPr id="15" name="그림 14">
            <a:extLst>
              <a:ext uri="{FF2B5EF4-FFF2-40B4-BE49-F238E27FC236}">
                <a16:creationId xmlns:a16="http://schemas.microsoft.com/office/drawing/2014/main" id="{1578856C-C11E-4AB2-AC0F-EDE673515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75"/>
          <a:stretch/>
        </p:blipFill>
        <p:spPr>
          <a:xfrm>
            <a:off x="2907487" y="4006807"/>
            <a:ext cx="6405209" cy="2851192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DB5DA53E-0EEB-40ED-AA1D-2DAB4DF95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" y="1"/>
            <a:ext cx="9335784" cy="534154"/>
          </a:xfrm>
          <a:prstGeom prst="rect">
            <a:avLst/>
          </a:prstGeom>
          <a:solidFill>
            <a:srgbClr val="333333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indent="358775">
              <a:defRPr/>
            </a:pPr>
            <a:r>
              <a:rPr lang="en-US" altLang="ko-KR" sz="2400">
                <a:ln>
                  <a:solidFill>
                    <a:prstClr val="white">
                      <a:alpha val="3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Integrated Site-Based Contamination Classification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156164E0-6C2A-4A94-85DB-307C01075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5780" y="0"/>
            <a:ext cx="2856215" cy="530863"/>
          </a:xfrm>
          <a:prstGeom prst="rect">
            <a:avLst/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defTabSz="914400">
              <a:defRPr/>
            </a:pPr>
            <a:endParaRPr lang="ko-KR" altLang="en-US" kern="0">
              <a:solidFill>
                <a:prstClr val="black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468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8">
            <a:extLst>
              <a:ext uri="{FF2B5EF4-FFF2-40B4-BE49-F238E27FC236}">
                <a16:creationId xmlns:a16="http://schemas.microsoft.com/office/drawing/2014/main" id="{C1160938-2380-4253-8D2B-6FA52424C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5780" y="0"/>
            <a:ext cx="2856215" cy="530863"/>
          </a:xfrm>
          <a:prstGeom prst="rect">
            <a:avLst/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defTabSz="914400">
              <a:defRPr/>
            </a:pPr>
            <a:endParaRPr lang="ko-KR" altLang="en-US" ker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6D41BA39-52DE-4D27-B3FD-CE4DE76BE801}"/>
              </a:ext>
            </a:extLst>
          </p:cNvPr>
          <p:cNvSpPr/>
          <p:nvPr/>
        </p:nvSpPr>
        <p:spPr>
          <a:xfrm>
            <a:off x="583715" y="780470"/>
            <a:ext cx="6932207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2E65AF"/>
              </a:buClr>
              <a:buFont typeface="Wingdings" panose="05000000000000000000" pitchFamily="2" charset="2"/>
              <a:buChar char="v"/>
            </a:pPr>
            <a:r>
              <a:rPr lang="en-US" altLang="ko-KR" sz="2000" b="1">
                <a:latin typeface="Arial" panose="020B0604020202020204" pitchFamily="34" charset="0"/>
                <a:cs typeface="Arial" panose="020B0604020202020204" pitchFamily="34" charset="0"/>
              </a:rPr>
              <a:t>Enrichment Factor (EF)</a:t>
            </a:r>
            <a:endParaRPr lang="en-US" altLang="ko-KR" sz="2000" b="1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93B7031E-F3C1-44CE-837E-48A15E42B9DF}"/>
              </a:ext>
            </a:extLst>
          </p:cNvPr>
          <p:cNvGrpSpPr/>
          <p:nvPr/>
        </p:nvGrpSpPr>
        <p:grpSpPr>
          <a:xfrm>
            <a:off x="1152950" y="1180307"/>
            <a:ext cx="2393598" cy="759022"/>
            <a:chOff x="269762" y="1504391"/>
            <a:chExt cx="2393598" cy="759022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A0CDF939-7094-4738-8A24-60F9CE375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762" y="1673668"/>
              <a:ext cx="239359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indent="254000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2000">
                  <a:solidFill>
                    <a:srgbClr val="000000"/>
                  </a:solidFill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EF = </a:t>
              </a:r>
              <a:r>
                <a:rPr lang="en-US" altLang="ko-KR" sz="200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 </a:t>
              </a:r>
              <a:r>
                <a:rPr lang="en-US" altLang="ko-KR" sz="2000">
                  <a:solidFill>
                    <a:srgbClr val="000000"/>
                  </a:solidFill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      </a:t>
              </a:r>
              <a:endParaRPr lang="en-US" altLang="ko-KR" sz="200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95D4828-25AF-462A-951B-98FD4F53C63B}"/>
                </a:ext>
              </a:extLst>
            </p:cNvPr>
            <p:cNvSpPr txBox="1"/>
            <p:nvPr/>
          </p:nvSpPr>
          <p:spPr>
            <a:xfrm>
              <a:off x="1440683" y="1504391"/>
              <a:ext cx="974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ko-KR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ko-KR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ko-K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US" altLang="ko-KR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ko-KR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ref</a:t>
              </a:r>
              <a:r>
                <a:rPr lang="en-US" altLang="ko-K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A1813E-1330-4E5E-B0FD-64C85D207EA2}"/>
                </a:ext>
              </a:extLst>
            </p:cNvPr>
            <p:cNvSpPr txBox="1"/>
            <p:nvPr/>
          </p:nvSpPr>
          <p:spPr>
            <a:xfrm>
              <a:off x="1466561" y="1894081"/>
              <a:ext cx="987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>
                  <a:latin typeface="Times New Roman" panose="02020603050405020304" pitchFamily="18" charset="0"/>
                  <a:cs typeface="Times New Roman" panose="02020603050405020304" pitchFamily="18" charset="0"/>
                </a:rPr>
                <a:t>(B</a:t>
              </a:r>
              <a:r>
                <a:rPr lang="en-US" altLang="ko-KR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ko-KR">
                  <a:latin typeface="Times New Roman" panose="02020603050405020304" pitchFamily="18" charset="0"/>
                  <a:cs typeface="Times New Roman" panose="02020603050405020304" pitchFamily="18" charset="0"/>
                </a:rPr>
                <a:t>/B</a:t>
              </a:r>
              <a:r>
                <a:rPr lang="en-US" altLang="ko-KR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ref</a:t>
              </a:r>
              <a:r>
                <a:rPr lang="en-US" altLang="ko-KR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9BCF6779-1B5F-4984-8E36-2A7E4F6D2853}"/>
                </a:ext>
              </a:extLst>
            </p:cNvPr>
            <p:cNvCxnSpPr/>
            <p:nvPr/>
          </p:nvCxnSpPr>
          <p:spPr>
            <a:xfrm>
              <a:off x="1343523" y="1873723"/>
              <a:ext cx="11645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2" name="표 21">
            <a:extLst>
              <a:ext uri="{FF2B5EF4-FFF2-40B4-BE49-F238E27FC236}">
                <a16:creationId xmlns:a16="http://schemas.microsoft.com/office/drawing/2014/main" id="{D8D27801-02CC-49D9-839C-2F3861F24F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248041"/>
              </p:ext>
            </p:extLst>
          </p:nvPr>
        </p:nvGraphicFramePr>
        <p:xfrm>
          <a:off x="577341" y="1964193"/>
          <a:ext cx="4649158" cy="889254"/>
        </p:xfrm>
        <a:graphic>
          <a:graphicData uri="http://schemas.openxmlformats.org/drawingml/2006/table">
            <a:tbl>
              <a:tblPr/>
              <a:tblGrid>
                <a:gridCol w="4649158">
                  <a:extLst>
                    <a:ext uri="{9D8B030D-6E8A-4147-A177-3AD203B41FA5}">
                      <a16:colId xmlns:a16="http://schemas.microsoft.com/office/drawing/2014/main" val="2346993355"/>
                    </a:ext>
                  </a:extLst>
                </a:gridCol>
              </a:tblGrid>
              <a:tr h="793196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altLang="ko-KR" sz="1400" kern="0" spc="0" baseline="-25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altLang="ko-KR" sz="1400" kern="0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Concentration of element </a:t>
                      </a:r>
                      <a:r>
                        <a:rPr lang="en-US" altLang="ko-KR" sz="140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the sample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altLang="ko-KR" sz="1400" kern="0" spc="0" baseline="-25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altLang="ko-KR" sz="1400" kern="0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Background concentration of element </a:t>
                      </a:r>
                      <a:r>
                        <a:rPr lang="en-US" altLang="ko-KR" sz="140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ko-KR" altLang="en-US" sz="1400" kern="0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altLang="ko-KR" sz="1400" kern="0" spc="0" baseline="-25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ref</a:t>
                      </a:r>
                      <a:r>
                        <a:rPr lang="en-US" altLang="ko-KR" sz="1400" kern="0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Concentration of reference element in the sample</a:t>
                      </a:r>
                      <a:endParaRPr lang="ko-KR" altLang="en-US" sz="1400" kern="0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altLang="ko-KR" sz="1400" kern="0" spc="0" baseline="-25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ref</a:t>
                      </a:r>
                      <a:r>
                        <a:rPr lang="en-US" altLang="ko-KR" sz="1400" kern="0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Background concentration of the reference element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522178"/>
                  </a:ext>
                </a:extLst>
              </a:tr>
            </a:tbl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5394CF10-6040-4126-AF20-83E995E01DFE}"/>
              </a:ext>
            </a:extLst>
          </p:cNvPr>
          <p:cNvSpPr txBox="1"/>
          <p:nvPr/>
        </p:nvSpPr>
        <p:spPr>
          <a:xfrm>
            <a:off x="583715" y="5601594"/>
            <a:ext cx="11372496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algn="ctr">
              <a:defRPr sz="1600">
                <a:ln>
                  <a:solidFill>
                    <a:srgbClr val="41187D">
                      <a:alpha val="0"/>
                    </a:srgbClr>
                  </a:solidFill>
                </a:ln>
                <a:gradFill flip="none" rotWithShape="1">
                  <a:gsLst>
                    <a:gs pos="0">
                      <a:srgbClr val="CDB893"/>
                    </a:gs>
                    <a:gs pos="100000">
                      <a:srgbClr val="E7D6A9"/>
                    </a:gs>
                  </a:gsLst>
                  <a:lin ang="8100000" scaled="1"/>
                  <a:tileRect/>
                </a:gradFill>
                <a:latin typeface="+mj-ea"/>
                <a:ea typeface="+mj-ea"/>
              </a:defRPr>
            </a:lvl1pPr>
          </a:lstStyle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ND region, EF values for Zn, Cd, Cu, and Pb fall within the moderate to significant enrichment range (EF levels 2–3).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 and Cd show higher enrichment in mid- to downstream sites, Cu in the downstream area, and Pb in the midstream area.</a:t>
            </a: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4D809D4F-DC7E-4306-A309-08CEA49E00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964"/>
          <a:stretch/>
        </p:blipFill>
        <p:spPr>
          <a:xfrm>
            <a:off x="5402607" y="3234394"/>
            <a:ext cx="6600115" cy="2045964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68E0F37E-6722-44B9-8D83-0CDA53D78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028"/>
          <a:stretch/>
        </p:blipFill>
        <p:spPr>
          <a:xfrm>
            <a:off x="5402607" y="1101453"/>
            <a:ext cx="6601348" cy="2108105"/>
          </a:xfrm>
          <a:prstGeom prst="rect">
            <a:avLst/>
          </a:prstGeom>
        </p:spPr>
      </p:pic>
      <p:graphicFrame>
        <p:nvGraphicFramePr>
          <p:cNvPr id="23" name="표 22">
            <a:extLst>
              <a:ext uri="{FF2B5EF4-FFF2-40B4-BE49-F238E27FC236}">
                <a16:creationId xmlns:a16="http://schemas.microsoft.com/office/drawing/2014/main" id="{A9418057-DB09-490E-B03A-BCD50230D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099605"/>
              </p:ext>
            </p:extLst>
          </p:nvPr>
        </p:nvGraphicFramePr>
        <p:xfrm>
          <a:off x="488540" y="2972119"/>
          <a:ext cx="4896809" cy="2286756"/>
        </p:xfrm>
        <a:graphic>
          <a:graphicData uri="http://schemas.openxmlformats.org/drawingml/2006/table">
            <a:tbl>
              <a:tblPr/>
              <a:tblGrid>
                <a:gridCol w="625841">
                  <a:extLst>
                    <a:ext uri="{9D8B030D-6E8A-4147-A177-3AD203B41FA5}">
                      <a16:colId xmlns:a16="http://schemas.microsoft.com/office/drawing/2014/main" val="4128175217"/>
                    </a:ext>
                  </a:extLst>
                </a:gridCol>
                <a:gridCol w="1300559">
                  <a:extLst>
                    <a:ext uri="{9D8B030D-6E8A-4147-A177-3AD203B41FA5}">
                      <a16:colId xmlns:a16="http://schemas.microsoft.com/office/drawing/2014/main" val="1371975103"/>
                    </a:ext>
                  </a:extLst>
                </a:gridCol>
                <a:gridCol w="2970409">
                  <a:extLst>
                    <a:ext uri="{9D8B030D-6E8A-4147-A177-3AD203B41FA5}">
                      <a16:colId xmlns:a16="http://schemas.microsoft.com/office/drawing/2014/main" val="342196688"/>
                    </a:ext>
                  </a:extLst>
                </a:gridCol>
              </a:tblGrid>
              <a:tr h="291007"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Class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9816" marR="59816" marT="29908" marB="29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EF Value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9816" marR="59816" marT="29908" marB="29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Soil quality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9816" marR="59816" marT="29908" marB="29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814727"/>
                  </a:ext>
                </a:extLst>
              </a:tr>
              <a:tr h="291007"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9816" marR="59816" marT="29908" marB="29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EF &lt; 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9816" marR="59816" marT="29908" marB="29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Deficiency to minimal enrichment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9816" marR="59816" marT="29908" marB="29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6486225"/>
                  </a:ext>
                </a:extLst>
              </a:tr>
              <a:tr h="291007"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9816" marR="59816" marT="29908" marB="29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 ≤ EF &lt; 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9816" marR="59816" marT="29908" marB="29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Moderate enrichment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9816" marR="59816" marT="29908" marB="29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49304"/>
                  </a:ext>
                </a:extLst>
              </a:tr>
              <a:tr h="291007"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9816" marR="59816" marT="29908" marB="29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5 ≤ EF &lt; 20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9816" marR="59816" marT="29908" marB="29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Significant enrichment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9816" marR="59816" marT="29908" marB="29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6591447"/>
                  </a:ext>
                </a:extLst>
              </a:tr>
              <a:tr h="291007"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9816" marR="59816" marT="29908" marB="29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20 ≤ EF &lt; 40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9816" marR="59816" marT="29908" marB="29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Very high enrichment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9816" marR="59816" marT="29908" marB="29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787439"/>
                  </a:ext>
                </a:extLst>
              </a:tr>
              <a:tr h="291007"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9816" marR="59816" marT="29908" marB="29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EF ≥ 40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9816" marR="59816" marT="29908" marB="29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Extremely high enrichment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9816" marR="59816" marT="29908" marB="29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6033307"/>
                  </a:ext>
                </a:extLst>
              </a:tr>
            </a:tbl>
          </a:graphicData>
        </a:graphic>
      </p:graphicFrame>
      <p:sp>
        <p:nvSpPr>
          <p:cNvPr id="25" name="Rectangle 7">
            <a:extLst>
              <a:ext uri="{FF2B5EF4-FFF2-40B4-BE49-F238E27FC236}">
                <a16:creationId xmlns:a16="http://schemas.microsoft.com/office/drawing/2014/main" id="{08B85C5D-A397-40F2-ACF3-10B1055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" y="1"/>
            <a:ext cx="9437293" cy="534154"/>
          </a:xfrm>
          <a:prstGeom prst="rect">
            <a:avLst/>
          </a:prstGeom>
          <a:solidFill>
            <a:srgbClr val="333333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indent="358775">
              <a:defRPr/>
            </a:pPr>
            <a:r>
              <a:rPr lang="en-US" altLang="ko-KR" sz="2200">
                <a:ln>
                  <a:solidFill>
                    <a:prstClr val="white">
                      <a:alpha val="3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Sediment Contamination Assessment Using EF and Igeo</a:t>
            </a:r>
          </a:p>
        </p:txBody>
      </p:sp>
    </p:spTree>
    <p:extLst>
      <p:ext uri="{BB962C8B-B14F-4D97-AF65-F5344CB8AC3E}">
        <p14:creationId xmlns:p14="http://schemas.microsoft.com/office/powerpoint/2010/main" val="2814270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1912CACE-2A10-479C-B209-D7D437F11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5780" y="0"/>
            <a:ext cx="2856215" cy="530863"/>
          </a:xfrm>
          <a:prstGeom prst="rect">
            <a:avLst/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defTabSz="914400">
              <a:defRPr/>
            </a:pPr>
            <a:endParaRPr lang="ko-KR" altLang="en-US" ker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6D41BA39-52DE-4D27-B3FD-CE4DE76BE801}"/>
              </a:ext>
            </a:extLst>
          </p:cNvPr>
          <p:cNvSpPr/>
          <p:nvPr/>
        </p:nvSpPr>
        <p:spPr>
          <a:xfrm>
            <a:off x="584889" y="774631"/>
            <a:ext cx="4063049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2E65AF"/>
              </a:buClr>
              <a:buFont typeface="Wingdings" panose="05000000000000000000" pitchFamily="2" charset="2"/>
              <a:buChar char="v"/>
            </a:pPr>
            <a:r>
              <a:rPr lang="en-US" altLang="ko-KR" sz="2000" b="1">
                <a:latin typeface="Arial" panose="020B0604020202020204" pitchFamily="34" charset="0"/>
                <a:cs typeface="Arial" panose="020B0604020202020204" pitchFamily="34" charset="0"/>
              </a:rPr>
              <a:t>Geoaccumulation Index (Igeo)</a:t>
            </a:r>
            <a:endParaRPr lang="en-US" altLang="ko-KR" sz="2000" b="1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94CF10-6040-4126-AF20-83E995E01DFE}"/>
              </a:ext>
            </a:extLst>
          </p:cNvPr>
          <p:cNvSpPr txBox="1"/>
          <p:nvPr/>
        </p:nvSpPr>
        <p:spPr>
          <a:xfrm>
            <a:off x="584889" y="5543720"/>
            <a:ext cx="11190168" cy="11079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algn="ctr">
              <a:defRPr sz="1600">
                <a:ln>
                  <a:solidFill>
                    <a:srgbClr val="41187D">
                      <a:alpha val="0"/>
                    </a:srgbClr>
                  </a:solidFill>
                </a:ln>
                <a:gradFill flip="none" rotWithShape="1">
                  <a:gsLst>
                    <a:gs pos="0">
                      <a:srgbClr val="CDB893"/>
                    </a:gs>
                    <a:gs pos="100000">
                      <a:srgbClr val="E7D6A9"/>
                    </a:gs>
                  </a:gsLst>
                  <a:lin ang="8100000" scaled="1"/>
                  <a:tileRect/>
                </a:gradFill>
                <a:latin typeface="+mj-ea"/>
                <a:ea typeface="+mj-ea"/>
              </a:defRPr>
            </a:lvl1pPr>
          </a:lstStyle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ND region, Igeo values for Zn, Cd, Cu, and Pb fall within Class 2–3, indicating moderate to considerable contamination.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 and Cd show higher Igeo values in mid- to downstream sites, Cu in the downstream area, and Pb in the midstream area.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77F67EA-A3ED-41E6-9C79-5620E85B6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832" y="679593"/>
            <a:ext cx="4481845" cy="4526832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D767A507-FCA2-4BA9-AA7E-9C678A816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6136" y="1192396"/>
            <a:ext cx="2487913" cy="849049"/>
          </a:xfrm>
          <a:prstGeom prst="rect">
            <a:avLst/>
          </a:prstGeom>
        </p:spPr>
      </p:pic>
      <p:graphicFrame>
        <p:nvGraphicFramePr>
          <p:cNvPr id="39" name="표 38">
            <a:extLst>
              <a:ext uri="{FF2B5EF4-FFF2-40B4-BE49-F238E27FC236}">
                <a16:creationId xmlns:a16="http://schemas.microsoft.com/office/drawing/2014/main" id="{7ACD54D4-CF10-4F7A-B74B-26B0234DE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046814"/>
              </p:ext>
            </p:extLst>
          </p:nvPr>
        </p:nvGraphicFramePr>
        <p:xfrm>
          <a:off x="1127177" y="2009231"/>
          <a:ext cx="4459864" cy="793196"/>
        </p:xfrm>
        <a:graphic>
          <a:graphicData uri="http://schemas.openxmlformats.org/drawingml/2006/table">
            <a:tbl>
              <a:tblPr/>
              <a:tblGrid>
                <a:gridCol w="4459864">
                  <a:extLst>
                    <a:ext uri="{9D8B030D-6E8A-4147-A177-3AD203B41FA5}">
                      <a16:colId xmlns:a16="http://schemas.microsoft.com/office/drawing/2014/main" val="2346993355"/>
                    </a:ext>
                  </a:extLst>
                </a:gridCol>
              </a:tblGrid>
              <a:tr h="7931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kern="0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altLang="ko-KR" sz="1600" kern="0" spc="0" baseline="-25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altLang="ko-KR" sz="1600" kern="0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 Contents in Sediments</a:t>
                      </a:r>
                      <a:endParaRPr lang="ko-KR" altLang="en-US" sz="1600" kern="0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kern="0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altLang="ko-KR" sz="1600" kern="0" spc="0" baseline="-25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altLang="ko-KR" sz="1600" kern="0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Background Values in Shale</a:t>
                      </a:r>
                      <a:endParaRPr lang="en-US" altLang="ko-KR" sz="1600" kern="0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pl-PL" altLang="ko-KR" sz="14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Cd 0.13, Cu 45, Hg 0.45, Ni 68, Pb 22, Zn 95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522178"/>
                  </a:ext>
                </a:extLst>
              </a:tr>
            </a:tbl>
          </a:graphicData>
        </a:graphic>
      </p:graphicFrame>
      <p:graphicFrame>
        <p:nvGraphicFramePr>
          <p:cNvPr id="40" name="표 39">
            <a:extLst>
              <a:ext uri="{FF2B5EF4-FFF2-40B4-BE49-F238E27FC236}">
                <a16:creationId xmlns:a16="http://schemas.microsoft.com/office/drawing/2014/main" id="{D128B21E-5684-4ECF-91A5-776E0276B6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800182"/>
              </p:ext>
            </p:extLst>
          </p:nvPr>
        </p:nvGraphicFramePr>
        <p:xfrm>
          <a:off x="586585" y="2906713"/>
          <a:ext cx="5940725" cy="2299712"/>
        </p:xfrm>
        <a:graphic>
          <a:graphicData uri="http://schemas.openxmlformats.org/drawingml/2006/table">
            <a:tbl>
              <a:tblPr/>
              <a:tblGrid>
                <a:gridCol w="663849">
                  <a:extLst>
                    <a:ext uri="{9D8B030D-6E8A-4147-A177-3AD203B41FA5}">
                      <a16:colId xmlns:a16="http://schemas.microsoft.com/office/drawing/2014/main" val="2629219564"/>
                    </a:ext>
                  </a:extLst>
                </a:gridCol>
                <a:gridCol w="1437749">
                  <a:extLst>
                    <a:ext uri="{9D8B030D-6E8A-4147-A177-3AD203B41FA5}">
                      <a16:colId xmlns:a16="http://schemas.microsoft.com/office/drawing/2014/main" val="2803596166"/>
                    </a:ext>
                  </a:extLst>
                </a:gridCol>
                <a:gridCol w="3839127">
                  <a:extLst>
                    <a:ext uri="{9D8B030D-6E8A-4147-A177-3AD203B41FA5}">
                      <a16:colId xmlns:a16="http://schemas.microsoft.com/office/drawing/2014/main" val="2303973047"/>
                    </a:ext>
                  </a:extLst>
                </a:gridCol>
              </a:tblGrid>
              <a:tr h="243644"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Class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3625" marR="43625" marT="21812" marB="21812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I</a:t>
                      </a:r>
                      <a:r>
                        <a:rPr lang="en-US" sz="16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geo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 Value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3625" marR="43625" marT="21812" marB="2181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Soil quality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3625" marR="43625" marT="21812" marB="2181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225437"/>
                  </a:ext>
                </a:extLst>
              </a:tr>
              <a:tr h="243644"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3625" marR="43625" marT="21812" marB="21812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I</a:t>
                      </a:r>
                      <a:r>
                        <a:rPr lang="en-US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geo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 ≤ 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3625" marR="43625" marT="21812" marB="2181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Practically uncontaminated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3625" marR="43625" marT="21812" marB="2181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665244"/>
                  </a:ext>
                </a:extLst>
              </a:tr>
              <a:tr h="243644"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3625" marR="43625" marT="21812" marB="21812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0 &lt; I</a:t>
                      </a:r>
                      <a:r>
                        <a:rPr lang="en-US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geo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 &lt; 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3625" marR="43625" marT="21812" marB="2181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Uncontaminated to moderately contaminated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3625" marR="43625" marT="21812" marB="2181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891547"/>
                  </a:ext>
                </a:extLst>
              </a:tr>
              <a:tr h="243644"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3625" marR="43625" marT="21812" marB="21812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1 ≤ I</a:t>
                      </a:r>
                      <a:r>
                        <a:rPr lang="en-US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geo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 &lt; 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3625" marR="43625" marT="21812" marB="2181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Moderately contaminated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3625" marR="43625" marT="21812" marB="2181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97657"/>
                  </a:ext>
                </a:extLst>
              </a:tr>
              <a:tr h="243644"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3625" marR="43625" marT="21812" marB="21812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 ≤ I</a:t>
                      </a:r>
                      <a:r>
                        <a:rPr lang="en-US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geo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 &lt; 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3625" marR="43625" marT="21812" marB="2181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Moderately to heavily contaminated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3625" marR="43625" marT="21812" marB="2181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319104"/>
                  </a:ext>
                </a:extLst>
              </a:tr>
              <a:tr h="243644"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3625" marR="43625" marT="21812" marB="21812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3 ≤ I</a:t>
                      </a:r>
                      <a:r>
                        <a:rPr lang="en-US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geo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 &lt; 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3625" marR="43625" marT="21812" marB="2181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Heavily contaminated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3625" marR="43625" marT="21812" marB="2181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216764"/>
                  </a:ext>
                </a:extLst>
              </a:tr>
              <a:tr h="243644"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3625" marR="43625" marT="21812" marB="21812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4 ≤ I</a:t>
                      </a:r>
                      <a:r>
                        <a:rPr lang="en-US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geo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 &lt; 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3625" marR="43625" marT="21812" marB="2181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Heavily to extremely contaminated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3625" marR="43625" marT="21812" marB="2181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72871"/>
                  </a:ext>
                </a:extLst>
              </a:tr>
              <a:tr h="243644"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3625" marR="43625" marT="21812" marB="21812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I</a:t>
                      </a:r>
                      <a:r>
                        <a:rPr lang="en-US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geo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 ≥ 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3625" marR="43625" marT="21812" marB="2181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Extremely contaminated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3625" marR="43625" marT="21812" marB="2181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474332"/>
                  </a:ext>
                </a:extLst>
              </a:tr>
            </a:tbl>
          </a:graphicData>
        </a:graphic>
      </p:graphicFrame>
      <p:sp>
        <p:nvSpPr>
          <p:cNvPr id="10" name="Rectangle 7">
            <a:extLst>
              <a:ext uri="{FF2B5EF4-FFF2-40B4-BE49-F238E27FC236}">
                <a16:creationId xmlns:a16="http://schemas.microsoft.com/office/drawing/2014/main" id="{AEB19F9B-FD15-48F8-A979-8F6504410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" y="1"/>
            <a:ext cx="9437293" cy="534154"/>
          </a:xfrm>
          <a:prstGeom prst="rect">
            <a:avLst/>
          </a:prstGeom>
          <a:solidFill>
            <a:srgbClr val="333333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indent="358775">
              <a:defRPr/>
            </a:pPr>
            <a:r>
              <a:rPr lang="en-US" altLang="ko-KR" sz="2200">
                <a:ln>
                  <a:solidFill>
                    <a:prstClr val="white">
                      <a:alpha val="3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Sediment Contamination Assessment Using EF and Igeo</a:t>
            </a:r>
          </a:p>
        </p:txBody>
      </p:sp>
    </p:spTree>
    <p:extLst>
      <p:ext uri="{BB962C8B-B14F-4D97-AF65-F5344CB8AC3E}">
        <p14:creationId xmlns:p14="http://schemas.microsoft.com/office/powerpoint/2010/main" val="539139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>
            <a:extLst>
              <a:ext uri="{FF2B5EF4-FFF2-40B4-BE49-F238E27FC236}">
                <a16:creationId xmlns:a16="http://schemas.microsoft.com/office/drawing/2014/main" id="{5394CF10-6040-4126-AF20-83E995E01DFE}"/>
              </a:ext>
            </a:extLst>
          </p:cNvPr>
          <p:cNvSpPr txBox="1"/>
          <p:nvPr/>
        </p:nvSpPr>
        <p:spPr>
          <a:xfrm>
            <a:off x="587411" y="780664"/>
            <a:ext cx="4936971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algn="ctr">
              <a:defRPr sz="1600">
                <a:ln>
                  <a:solidFill>
                    <a:srgbClr val="41187D">
                      <a:alpha val="0"/>
                    </a:srgbClr>
                  </a:solidFill>
                </a:ln>
                <a:gradFill flip="none" rotWithShape="1">
                  <a:gsLst>
                    <a:gs pos="0">
                      <a:srgbClr val="CDB893"/>
                    </a:gs>
                    <a:gs pos="100000">
                      <a:srgbClr val="E7D6A9"/>
                    </a:gs>
                  </a:gsLst>
                  <a:lin ang="8100000" scaled="1"/>
                  <a:tileRect/>
                </a:gradFill>
                <a:latin typeface="+mj-ea"/>
                <a:ea typeface="+mj-ea"/>
              </a:defRPr>
            </a:lvl1pPr>
          </a:lstStyle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Rare earth element (REE) concentrations were normalized to CI chondrite values.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Elements are arranged from light REEs (LREEs) on the left to heavy REEs (HREEs) on the right.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Korea’s predominantly granitic bedrock, REE distribution patterns appear broadly similar across samples.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patterns show enrichment in light REEs (left side) and depletion in heavy REEs (right side).</a:t>
            </a:r>
          </a:p>
          <a:p>
            <a:pPr algn="l" defTabSz="914400" latinLnBrk="1"/>
            <a:endParaRPr lang="en-US" altLang="ko-KR" sz="18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C5C77AC-1F85-492A-AD17-6545B76F3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251" y="667203"/>
            <a:ext cx="3239999" cy="1980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EB74A39-8E19-4E61-8E52-4BF2B598F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161" y="2711243"/>
            <a:ext cx="3239999" cy="1980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C2F0BC3-A248-4D24-9033-EBD16DADD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304" y="4732564"/>
            <a:ext cx="3239999" cy="1980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9B3C16C-0144-408D-AC2B-D00A07EA2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8777" y="2711243"/>
            <a:ext cx="3239999" cy="1980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83AF357-F3FD-4B46-ABDB-92F457FEF7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8778" y="663911"/>
            <a:ext cx="3239999" cy="1980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0255076-844A-4348-B546-0F9F31C99E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161" y="4741861"/>
            <a:ext cx="3239999" cy="1980000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EEACB41C-3504-420F-BA0E-2342E7271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" y="1"/>
            <a:ext cx="9335784" cy="534154"/>
          </a:xfrm>
          <a:prstGeom prst="rect">
            <a:avLst/>
          </a:prstGeom>
          <a:solidFill>
            <a:srgbClr val="333333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indent="358775">
              <a:defRPr/>
            </a:pPr>
            <a:r>
              <a:rPr lang="en-US" altLang="ko-KR" sz="2200">
                <a:ln>
                  <a:solidFill>
                    <a:prstClr val="white">
                      <a:alpha val="3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Distribution Pattern of Rare Earth Elements in Sediment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E07065E-D33E-4443-ADFF-D4E089E2BE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267" y="3905265"/>
            <a:ext cx="4608975" cy="2816596"/>
          </a:xfrm>
          <a:prstGeom prst="rect">
            <a:avLst/>
          </a:prstGeom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140066F2-1497-4F4C-93D5-5D2C4A325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5780" y="0"/>
            <a:ext cx="2856215" cy="530863"/>
          </a:xfrm>
          <a:prstGeom prst="rect">
            <a:avLst/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defTabSz="914400">
              <a:defRPr/>
            </a:pPr>
            <a:endParaRPr lang="ko-KR" altLang="en-US" kern="0">
              <a:solidFill>
                <a:prstClr val="black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16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id="{52C42835-103B-44B3-8C19-28F55ABE2FCE}"/>
              </a:ext>
            </a:extLst>
          </p:cNvPr>
          <p:cNvSpPr/>
          <p:nvPr/>
        </p:nvSpPr>
        <p:spPr>
          <a:xfrm>
            <a:off x="583285" y="772674"/>
            <a:ext cx="1066556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2E65AF"/>
              </a:buClr>
              <a:buFont typeface="Wingdings" panose="05000000000000000000" pitchFamily="2" charset="2"/>
              <a:buChar char="v"/>
            </a:pPr>
            <a:r>
              <a:rPr lang="en-US" altLang="ko-KR" sz="2000" b="1">
                <a:latin typeface="Arial" panose="020B0604020202020204" pitchFamily="34" charset="0"/>
                <a:cs typeface="Arial" panose="020B0604020202020204" pitchFamily="34" charset="0"/>
              </a:rPr>
              <a:t>Application of Korean Waste Leaching Procedure to Sediment Samples</a:t>
            </a:r>
            <a:endParaRPr lang="en-US" altLang="ko-KR" sz="2000" b="1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12E1C73B-7599-4036-BBB6-B1ABB88E60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149925"/>
              </p:ext>
            </p:extLst>
          </p:nvPr>
        </p:nvGraphicFramePr>
        <p:xfrm>
          <a:off x="4950728" y="1266342"/>
          <a:ext cx="6487897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913">
                  <a:extLst>
                    <a:ext uri="{9D8B030D-6E8A-4147-A177-3AD203B41FA5}">
                      <a16:colId xmlns:a16="http://schemas.microsoft.com/office/drawing/2014/main" val="3906888310"/>
                    </a:ext>
                  </a:extLst>
                </a:gridCol>
                <a:gridCol w="4362984">
                  <a:extLst>
                    <a:ext uri="{9D8B030D-6E8A-4147-A177-3AD203B41FA5}">
                      <a16:colId xmlns:a16="http://schemas.microsoft.com/office/drawing/2014/main" val="3918726912"/>
                    </a:ext>
                  </a:extLst>
                </a:gridCol>
              </a:tblGrid>
              <a:tr h="28600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Parameter</a:t>
                      </a:r>
                      <a:endParaRPr lang="ko-KR" altLang="en-US" sz="1500" b="1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Condition</a:t>
                      </a:r>
                      <a:endParaRPr lang="ko-KR" altLang="en-US" sz="1500" b="1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944397"/>
                  </a:ext>
                </a:extLst>
              </a:tr>
              <a:tr h="28600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Sample Amount</a:t>
                      </a:r>
                      <a:endParaRPr lang="ko-KR" altLang="en-US" sz="1500" b="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8000" algn="l" latinLnBrk="1"/>
                      <a:r>
                        <a:rPr lang="en-US" altLang="ko-KR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g of solids per 100 mL of extract</a:t>
                      </a:r>
                      <a:endParaRPr lang="ko-KR" altLang="en-US" sz="1500" b="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7784842"/>
                  </a:ext>
                </a:extLst>
              </a:tr>
              <a:tr h="286003">
                <a:tc>
                  <a:txBody>
                    <a:bodyPr/>
                    <a:lstStyle/>
                    <a:p>
                      <a:pPr algn="ctr"/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Extractant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8000" algn="l" latinLnBrk="1"/>
                      <a:r>
                        <a:rPr lang="en-US" altLang="ko-KR" sz="1500" b="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HCl + Deionized water</a:t>
                      </a:r>
                      <a:endParaRPr lang="ko-KR" altLang="en-US" sz="1500" b="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5302042"/>
                  </a:ext>
                </a:extLst>
              </a:tr>
              <a:tr h="28600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Extractants pH</a:t>
                      </a:r>
                      <a:endParaRPr lang="ko-KR" altLang="en-US" sz="1500" b="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8000" algn="l" latinLnBrk="1"/>
                      <a:r>
                        <a:rPr lang="en-US" altLang="ko-KR" sz="1500" b="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5.8-6.3</a:t>
                      </a:r>
                      <a:endParaRPr lang="ko-KR" altLang="en-US" sz="1500" b="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1749841"/>
                  </a:ext>
                </a:extLst>
              </a:tr>
              <a:tr h="49029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Reaction</a:t>
                      </a:r>
                      <a:endParaRPr lang="ko-KR" altLang="en-US" sz="1500" b="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8000" algn="l" latinLnBrk="1"/>
                      <a:r>
                        <a:rPr lang="en-US" altLang="ko-KR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Shaking speed</a:t>
                      </a:r>
                      <a:r>
                        <a:rPr lang="en-US" altLang="ko-KR" sz="1500" b="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: 200 rpm</a:t>
                      </a:r>
                    </a:p>
                    <a:p>
                      <a:pPr marL="288000" algn="l" latinLnBrk="1"/>
                      <a:r>
                        <a:rPr lang="en-US" altLang="ko-KR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Shaking time</a:t>
                      </a:r>
                      <a:r>
                        <a:rPr lang="en-US" altLang="ko-KR" sz="1500" b="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: 6 hours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3139577"/>
                  </a:ext>
                </a:extLst>
              </a:tr>
              <a:tr h="286003">
                <a:tc>
                  <a:txBody>
                    <a:bodyPr/>
                    <a:lstStyle/>
                    <a:p>
                      <a:pPr algn="ctr"/>
                      <a:r>
                        <a:rPr 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Centrifugation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8000" algn="l" latinLnBrk="1"/>
                      <a:r>
                        <a:rPr lang="en-US" altLang="ko-KR" sz="1500" b="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3,000 rpm, 20</a:t>
                      </a:r>
                      <a:r>
                        <a:rPr lang="ko-KR" altLang="en-US" sz="1500" b="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500" b="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minutes</a:t>
                      </a:r>
                      <a:endParaRPr lang="ko-KR" altLang="en-US" sz="1500" b="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883863"/>
                  </a:ext>
                </a:extLst>
              </a:tr>
              <a:tr h="28600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Filtration</a:t>
                      </a:r>
                      <a:endParaRPr lang="ko-KR" altLang="en-US" sz="1500" b="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8000" algn="l" latinLnBrk="1"/>
                      <a:r>
                        <a:rPr lang="en-US" altLang="ko-KR" sz="1500" b="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0.45 </a:t>
                      </a:r>
                      <a:r>
                        <a:rPr lang="el-GR" altLang="ko-KR" sz="1500" b="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altLang="ko-KR" sz="1500" b="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m</a:t>
                      </a:r>
                      <a:endParaRPr lang="ko-KR" altLang="en-US" sz="1500" b="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3948356"/>
                  </a:ext>
                </a:extLst>
              </a:tr>
            </a:tbl>
          </a:graphicData>
        </a:graphic>
      </p:graphicFrame>
      <p:pic>
        <p:nvPicPr>
          <p:cNvPr id="3" name="그림 2">
            <a:extLst>
              <a:ext uri="{FF2B5EF4-FFF2-40B4-BE49-F238E27FC236}">
                <a16:creationId xmlns:a16="http://schemas.microsoft.com/office/drawing/2014/main" id="{5C2C0862-89F9-4810-B7D1-DD3E784C5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83" y="1193193"/>
            <a:ext cx="4140183" cy="254202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AC9E9FA6-058B-426B-8E15-495C1A751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43" y="3967947"/>
            <a:ext cx="9144000" cy="136030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BC2D8BB-607F-4444-9C96-D9564B53D15F}"/>
              </a:ext>
            </a:extLst>
          </p:cNvPr>
          <p:cNvSpPr txBox="1"/>
          <p:nvPr/>
        </p:nvSpPr>
        <p:spPr>
          <a:xfrm>
            <a:off x="583284" y="5560976"/>
            <a:ext cx="11347047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algn="ctr">
              <a:defRPr sz="1600">
                <a:ln>
                  <a:solidFill>
                    <a:srgbClr val="41187D">
                      <a:alpha val="0"/>
                    </a:srgbClr>
                  </a:solidFill>
                </a:ln>
                <a:gradFill flip="none" rotWithShape="1">
                  <a:gsLst>
                    <a:gs pos="0">
                      <a:srgbClr val="CDB893"/>
                    </a:gs>
                    <a:gs pos="100000">
                      <a:srgbClr val="E7D6A9"/>
                    </a:gs>
                  </a:gsLst>
                  <a:lin ang="8100000" scaled="1"/>
                  <a:tileRect/>
                </a:gradFill>
                <a:latin typeface="+mj-ea"/>
                <a:ea typeface="+mj-ea"/>
              </a:defRPr>
            </a:lvl1pPr>
          </a:lstStyle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heavy metals were below regulatory limits, except for arsenic.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Arsenic exceeded the standard at CY-1 and CY-2.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the concentrations are not considered high, as the area is a former gold mining site where arsenic levels in sediments have historically reached several hundred mg/kg.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CCCC1A5A-A0B9-4289-8B7C-D64D93C0E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" y="1"/>
            <a:ext cx="9335784" cy="534154"/>
          </a:xfrm>
          <a:prstGeom prst="rect">
            <a:avLst/>
          </a:prstGeom>
          <a:solidFill>
            <a:srgbClr val="333333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indent="358775">
              <a:defRPr/>
            </a:pPr>
            <a:r>
              <a:rPr lang="en-US" altLang="ko-KR" sz="2400">
                <a:ln>
                  <a:solidFill>
                    <a:prstClr val="white">
                      <a:alpha val="3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Mobility Evaluation of Heavy Metals in Sediments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441F07F9-B8E5-4153-8A99-27BDFDFEC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5780" y="0"/>
            <a:ext cx="2856215" cy="530863"/>
          </a:xfrm>
          <a:prstGeom prst="rect">
            <a:avLst/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defTabSz="914400">
              <a:defRPr/>
            </a:pPr>
            <a:endParaRPr lang="ko-KR" altLang="en-US" kern="0">
              <a:solidFill>
                <a:prstClr val="black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464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id="{52C42835-103B-44B3-8C19-28F55ABE2FCE}"/>
              </a:ext>
            </a:extLst>
          </p:cNvPr>
          <p:cNvSpPr/>
          <p:nvPr/>
        </p:nvSpPr>
        <p:spPr>
          <a:xfrm>
            <a:off x="582578" y="774357"/>
            <a:ext cx="983813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2E65AF"/>
              </a:buClr>
              <a:buFont typeface="Wingdings" panose="05000000000000000000" pitchFamily="2" charset="2"/>
              <a:buChar char="v"/>
            </a:pPr>
            <a:r>
              <a:rPr lang="en-US" altLang="ko-KR" sz="2000" b="1">
                <a:latin typeface="Arial" panose="020B0604020202020204" pitchFamily="34" charset="0"/>
                <a:cs typeface="Arial" panose="020B0604020202020204" pitchFamily="34" charset="0"/>
              </a:rPr>
              <a:t>Potential Ecological Risk Index (PERI) for Toxic Elements</a:t>
            </a:r>
            <a:endParaRPr lang="en-US" altLang="ko-KR" sz="2000" b="1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C2D8BB-607F-4444-9C96-D9564B53D15F}"/>
              </a:ext>
            </a:extLst>
          </p:cNvPr>
          <p:cNvSpPr txBox="1"/>
          <p:nvPr/>
        </p:nvSpPr>
        <p:spPr>
          <a:xfrm>
            <a:off x="584595" y="5151066"/>
            <a:ext cx="9836114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algn="ctr">
              <a:defRPr sz="1600">
                <a:ln>
                  <a:solidFill>
                    <a:srgbClr val="41187D">
                      <a:alpha val="0"/>
                    </a:srgbClr>
                  </a:solidFill>
                </a:ln>
                <a:gradFill flip="none" rotWithShape="1">
                  <a:gsLst>
                    <a:gs pos="0">
                      <a:srgbClr val="CDB893"/>
                    </a:gs>
                    <a:gs pos="100000">
                      <a:srgbClr val="E7D6A9"/>
                    </a:gs>
                  </a:gsLst>
                  <a:lin ang="8100000" scaled="1"/>
                  <a:tileRect/>
                </a:gradFill>
                <a:latin typeface="+mj-ea"/>
                <a:ea typeface="+mj-ea"/>
              </a:defRPr>
            </a:lvl1pPr>
          </a:lstStyle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 contamination was observed based on the Korean waste leaching test method.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samples showed potential ecological risk in the PERI assessment.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CY-1, CY-2 and HT-1, HT-2 exhibited high risk due to geogenic contamination.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ND samples showed elevated risk levels, likely due to their urban location.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7FF8F81F-847E-4399-84BE-3EAF56AB90D7}"/>
              </a:ext>
            </a:extLst>
          </p:cNvPr>
          <p:cNvGrpSpPr/>
          <p:nvPr/>
        </p:nvGrpSpPr>
        <p:grpSpPr>
          <a:xfrm>
            <a:off x="1001502" y="2179154"/>
            <a:ext cx="2053687" cy="773703"/>
            <a:chOff x="3133658" y="3692955"/>
            <a:chExt cx="2053687" cy="77370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C7470F-1A5E-47AC-8FBA-27E3ABFA4D8A}"/>
                </a:ext>
              </a:extLst>
            </p:cNvPr>
            <p:cNvSpPr txBox="1"/>
            <p:nvPr/>
          </p:nvSpPr>
          <p:spPr>
            <a:xfrm>
              <a:off x="3133658" y="3882179"/>
              <a:ext cx="9736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i="1">
                  <a:latin typeface="Times New Roman" panose="02020603050405020304" pitchFamily="18" charset="0"/>
                </a:rPr>
                <a:t>E</a:t>
              </a:r>
              <a:r>
                <a:rPr lang="en-US" altLang="ko-KR" sz="2000" i="1" baseline="-25000">
                  <a:latin typeface="Times New Roman" panose="02020603050405020304" pitchFamily="18" charset="0"/>
                </a:rPr>
                <a:t>r</a:t>
              </a:r>
              <a:r>
                <a:rPr lang="en-US" altLang="ko-KR" sz="2000" i="1" baseline="30000">
                  <a:latin typeface="Times New Roman" panose="02020603050405020304" pitchFamily="18" charset="0"/>
                </a:rPr>
                <a:t>i</a:t>
              </a:r>
              <a:r>
                <a:rPr lang="en-US" altLang="ko-KR" sz="2000">
                  <a:latin typeface="Times New Roman" panose="02020603050405020304" pitchFamily="18" charset="0"/>
                </a:rPr>
                <a:t> = </a:t>
              </a:r>
              <a:r>
                <a:rPr lang="en-US" altLang="ko-KR" sz="2000" i="1">
                  <a:latin typeface="Times New Roman" panose="02020603050405020304" pitchFamily="18" charset="0"/>
                </a:rPr>
                <a:t>T</a:t>
              </a:r>
              <a:r>
                <a:rPr lang="en-US" altLang="ko-KR" sz="2000" i="1" baseline="-25000">
                  <a:latin typeface="Times New Roman" panose="02020603050405020304" pitchFamily="18" charset="0"/>
                </a:rPr>
                <a:t>r</a:t>
              </a:r>
              <a:r>
                <a:rPr lang="en-US" altLang="ko-KR" sz="2000" i="1" baseline="30000">
                  <a:latin typeface="Times New Roman" panose="02020603050405020304" pitchFamily="18" charset="0"/>
                </a:rPr>
                <a:t>i</a:t>
              </a:r>
              <a:endParaRPr lang="ko-KR" altLang="en-US" sz="2000" i="1">
                <a:latin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F5F76E-D5F4-4F65-8330-3A6E95A76312}"/>
                </a:ext>
              </a:extLst>
            </p:cNvPr>
            <p:cNvSpPr txBox="1"/>
            <p:nvPr/>
          </p:nvSpPr>
          <p:spPr>
            <a:xfrm>
              <a:off x="4094733" y="3893010"/>
              <a:ext cx="3642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>
                  <a:latin typeface="+mn-ea"/>
                </a:rPr>
                <a:t>×</a:t>
              </a:r>
              <a:endParaRPr lang="ko-KR" altLang="en-US" sz="2000">
                <a:latin typeface="+mn-ea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BE6CC4B-7784-4059-A0C9-04AACEDCDAD5}"/>
                </a:ext>
              </a:extLst>
            </p:cNvPr>
            <p:cNvSpPr txBox="1"/>
            <p:nvPr/>
          </p:nvSpPr>
          <p:spPr>
            <a:xfrm>
              <a:off x="4576511" y="3692955"/>
              <a:ext cx="4042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i="1">
                  <a:latin typeface="Times New Roman" panose="02020603050405020304" pitchFamily="18" charset="0"/>
                </a:rPr>
                <a:t>C</a:t>
              </a:r>
              <a:r>
                <a:rPr lang="en-US" altLang="ko-KR" sz="2000" i="1" baseline="30000">
                  <a:latin typeface="Times New Roman" panose="02020603050405020304" pitchFamily="18" charset="0"/>
                </a:rPr>
                <a:t>i</a:t>
              </a:r>
              <a:endParaRPr lang="ko-KR" altLang="en-US" sz="2000" i="1">
                <a:latin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23810A-3FEA-41CC-A919-52594ABF6567}"/>
                </a:ext>
              </a:extLst>
            </p:cNvPr>
            <p:cNvSpPr txBox="1"/>
            <p:nvPr/>
          </p:nvSpPr>
          <p:spPr>
            <a:xfrm>
              <a:off x="4550633" y="4066548"/>
              <a:ext cx="4892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i="1">
                  <a:latin typeface="Times New Roman" panose="02020603050405020304" pitchFamily="18" charset="0"/>
                </a:rPr>
                <a:t>C</a:t>
              </a:r>
              <a:r>
                <a:rPr lang="en-US" altLang="ko-KR" sz="2000" i="1" baseline="-25000">
                  <a:latin typeface="Times New Roman" panose="02020603050405020304" pitchFamily="18" charset="0"/>
                </a:rPr>
                <a:t>n</a:t>
              </a:r>
              <a:r>
                <a:rPr lang="en-US" altLang="ko-KR" sz="2000" i="1" baseline="30000">
                  <a:latin typeface="Times New Roman" panose="02020603050405020304" pitchFamily="18" charset="0"/>
                </a:rPr>
                <a:t>i</a:t>
              </a:r>
              <a:endParaRPr lang="ko-KR" altLang="en-US" sz="2000" i="1">
                <a:latin typeface="Times New Roman" panose="02020603050405020304" pitchFamily="18" charset="0"/>
              </a:endParaRPr>
            </a:p>
          </p:txBody>
        </p: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AFB008FA-5FA3-40C1-BE5E-871330424831}"/>
                </a:ext>
              </a:extLst>
            </p:cNvPr>
            <p:cNvCxnSpPr/>
            <p:nvPr/>
          </p:nvCxnSpPr>
          <p:spPr>
            <a:xfrm>
              <a:off x="4576511" y="4093065"/>
              <a:ext cx="42351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B98D015-5E86-4B0A-BB65-221F404E9C5C}"/>
                </a:ext>
              </a:extLst>
            </p:cNvPr>
            <p:cNvSpPr txBox="1"/>
            <p:nvPr/>
          </p:nvSpPr>
          <p:spPr>
            <a:xfrm>
              <a:off x="4403156" y="3804938"/>
              <a:ext cx="7841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800">
                  <a:latin typeface="Times New Roman" panose="02020603050405020304" pitchFamily="18" charset="0"/>
                </a:rPr>
                <a:t>(    )</a:t>
              </a:r>
              <a:endParaRPr lang="ko-KR" altLang="en-US" sz="28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9EF97286-367E-48CA-A11E-C271E64CC2B2}"/>
              </a:ext>
            </a:extLst>
          </p:cNvPr>
          <p:cNvGrpSpPr/>
          <p:nvPr/>
        </p:nvGrpSpPr>
        <p:grpSpPr>
          <a:xfrm>
            <a:off x="1141171" y="1369290"/>
            <a:ext cx="1758623" cy="840295"/>
            <a:chOff x="164919" y="2077203"/>
            <a:chExt cx="1758623" cy="84029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6A9C84B-2D35-4603-9D05-9078EDD9CF04}"/>
                </a:ext>
              </a:extLst>
            </p:cNvPr>
            <p:cNvSpPr txBox="1"/>
            <p:nvPr/>
          </p:nvSpPr>
          <p:spPr>
            <a:xfrm>
              <a:off x="164919" y="2297296"/>
              <a:ext cx="10134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>
                  <a:latin typeface="Times New Roman" panose="02020603050405020304" pitchFamily="18" charset="0"/>
                </a:rPr>
                <a:t>PERI = </a:t>
              </a:r>
              <a:endParaRPr lang="ko-KR" altLang="en-US" sz="2000">
                <a:latin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DDBF955-44A9-41E1-91AB-E283B60877CB}"/>
                    </a:ext>
                  </a:extLst>
                </p:cNvPr>
                <p:cNvSpPr txBox="1"/>
                <p:nvPr/>
              </p:nvSpPr>
              <p:spPr>
                <a:xfrm>
                  <a:off x="1178338" y="2077203"/>
                  <a:ext cx="745204" cy="8402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pt-BR" altLang="ko-KR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altLang="ko-KR" sz="2000" i="1" baseline="-2500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ko-KR" sz="2000" i="1" baseline="3000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nary>
                      </m:oMath>
                    </m:oMathPara>
                  </a14:m>
                  <a:endParaRPr lang="ko-KR" altLang="en-US" sz="140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DDBF955-44A9-41E1-91AB-E283B60877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8338" y="2077203"/>
                  <a:ext cx="745204" cy="84029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그림 25">
            <a:extLst>
              <a:ext uri="{FF2B5EF4-FFF2-40B4-BE49-F238E27FC236}">
                <a16:creationId xmlns:a16="http://schemas.microsoft.com/office/drawing/2014/main" id="{D91C6AEE-639B-4952-A77E-C99C5E0C79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1"/>
          <a:stretch/>
        </p:blipFill>
        <p:spPr>
          <a:xfrm>
            <a:off x="4885458" y="1263178"/>
            <a:ext cx="7306537" cy="3010619"/>
          </a:xfrm>
          <a:prstGeom prst="rect">
            <a:avLst/>
          </a:prstGeom>
        </p:spPr>
      </p:pic>
      <p:sp>
        <p:nvSpPr>
          <p:cNvPr id="24" name="Rectangle 7">
            <a:extLst>
              <a:ext uri="{FF2B5EF4-FFF2-40B4-BE49-F238E27FC236}">
                <a16:creationId xmlns:a16="http://schemas.microsoft.com/office/drawing/2014/main" id="{3096C750-DBD6-4E8D-916C-174E046E9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" y="1"/>
            <a:ext cx="9335784" cy="534154"/>
          </a:xfrm>
          <a:prstGeom prst="rect">
            <a:avLst/>
          </a:prstGeom>
          <a:solidFill>
            <a:srgbClr val="333333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indent="358775">
              <a:defRPr/>
            </a:pPr>
            <a:r>
              <a:rPr lang="en-US" altLang="ko-KR" sz="2400">
                <a:ln>
                  <a:solidFill>
                    <a:prstClr val="white">
                      <a:alpha val="3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Mobility Evaluation of Heavy Metals in Sediments</a:t>
            </a: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6347A0F9-B98A-45B6-A2C0-7040246D7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5780" y="0"/>
            <a:ext cx="2856215" cy="530863"/>
          </a:xfrm>
          <a:prstGeom prst="rect">
            <a:avLst/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defTabSz="914400">
              <a:defRPr/>
            </a:pPr>
            <a:endParaRPr lang="ko-KR" altLang="en-US" kern="0">
              <a:solidFill>
                <a:prstClr val="black"/>
              </a:solidFill>
              <a:latin typeface="Georgia" pitchFamily="18" charset="0"/>
            </a:endParaRPr>
          </a:p>
        </p:txBody>
      </p:sp>
      <p:graphicFrame>
        <p:nvGraphicFramePr>
          <p:cNvPr id="25" name="표 24">
            <a:extLst>
              <a:ext uri="{FF2B5EF4-FFF2-40B4-BE49-F238E27FC236}">
                <a16:creationId xmlns:a16="http://schemas.microsoft.com/office/drawing/2014/main" id="{265CE787-C2A9-4442-9326-092EF202F7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766702"/>
              </p:ext>
            </p:extLst>
          </p:nvPr>
        </p:nvGraphicFramePr>
        <p:xfrm>
          <a:off x="474617" y="3056321"/>
          <a:ext cx="4343753" cy="1124014"/>
        </p:xfrm>
        <a:graphic>
          <a:graphicData uri="http://schemas.openxmlformats.org/drawingml/2006/table">
            <a:tbl>
              <a:tblPr/>
              <a:tblGrid>
                <a:gridCol w="4343753">
                  <a:extLst>
                    <a:ext uri="{9D8B030D-6E8A-4147-A177-3AD203B41FA5}">
                      <a16:colId xmlns:a16="http://schemas.microsoft.com/office/drawing/2014/main" val="2346993355"/>
                    </a:ext>
                  </a:extLst>
                </a:gridCol>
              </a:tblGrid>
              <a:tr h="793196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i="1" kern="0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altLang="ko-KR" sz="1400" b="1" i="1" kern="0" spc="0" baseline="-25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altLang="ko-KR" sz="1400" b="1" i="1" kern="0" spc="0" baseline="30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altLang="ko-KR" sz="1400" kern="0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Element-specific Potential Ecological Risk Index</a:t>
                      </a:r>
                    </a:p>
                    <a:p>
                      <a:pPr marL="0" marR="0" indent="0" algn="l" fontAlgn="base" latinLnBrk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i="1" kern="0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altLang="ko-KR" sz="1400" b="1" i="1" kern="0" spc="0" baseline="-25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altLang="ko-KR" sz="1400" b="1" i="1" kern="0" spc="0" baseline="30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altLang="ko-KR" sz="1400" kern="0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Toxic Response Factor for Each Element</a:t>
                      </a:r>
                      <a:endParaRPr lang="ko-KR" altLang="en-US" sz="1400" kern="0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i="1" kern="0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altLang="ko-KR" sz="1400" b="1" i="1" kern="0" spc="0" baseline="30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 </a:t>
                      </a:r>
                      <a:r>
                        <a:rPr lang="en-US" altLang="ko-KR" sz="1400" kern="0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Measured Concentration of the Element</a:t>
                      </a:r>
                      <a:endParaRPr lang="ko-KR" altLang="en-US" sz="1400" kern="0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i="1" kern="0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altLang="ko-KR" sz="1400" b="1" i="1" kern="0" spc="0" baseline="-25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altLang="ko-KR" sz="1400" b="1" i="1" kern="0" spc="0" baseline="30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     </a:t>
                      </a:r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Background Concentration of the Element</a:t>
                      </a:r>
                      <a:endParaRPr lang="ko-KR" altLang="en-US" sz="1400" kern="0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522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5530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id="{52C42835-103B-44B3-8C19-28F55ABE2FCE}"/>
              </a:ext>
            </a:extLst>
          </p:cNvPr>
          <p:cNvSpPr/>
          <p:nvPr/>
        </p:nvSpPr>
        <p:spPr>
          <a:xfrm>
            <a:off x="585141" y="775783"/>
            <a:ext cx="7142679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2E65AF"/>
              </a:buClr>
              <a:buFont typeface="Wingdings" panose="05000000000000000000" pitchFamily="2" charset="2"/>
              <a:buChar char="v"/>
            </a:pPr>
            <a:r>
              <a:rPr lang="en-US" altLang="ko-KR" sz="2000" b="1">
                <a:latin typeface="Arial" panose="020B0604020202020204" pitchFamily="34" charset="0"/>
                <a:cs typeface="Arial" panose="020B0604020202020204" pitchFamily="34" charset="0"/>
              </a:rPr>
              <a:t>Isotopic analysis of Cu, Pb, Zn for tracing pollution</a:t>
            </a:r>
            <a:endParaRPr lang="en-US" altLang="ko-KR" sz="2000" b="1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C2D8BB-607F-4444-9C96-D9564B53D15F}"/>
              </a:ext>
            </a:extLst>
          </p:cNvPr>
          <p:cNvSpPr txBox="1"/>
          <p:nvPr/>
        </p:nvSpPr>
        <p:spPr>
          <a:xfrm>
            <a:off x="586725" y="1286552"/>
            <a:ext cx="109808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algn="ctr">
              <a:defRPr sz="1600">
                <a:ln>
                  <a:solidFill>
                    <a:srgbClr val="41187D">
                      <a:alpha val="0"/>
                    </a:srgbClr>
                  </a:solidFill>
                </a:ln>
                <a:gradFill flip="none" rotWithShape="1">
                  <a:gsLst>
                    <a:gs pos="0">
                      <a:srgbClr val="CDB893"/>
                    </a:gs>
                    <a:gs pos="100000">
                      <a:srgbClr val="E7D6A9"/>
                    </a:gs>
                  </a:gsLst>
                  <a:lin ang="8100000" scaled="1"/>
                  <a:tileRect/>
                </a:gradFill>
                <a:latin typeface="+mj-ea"/>
                <a:ea typeface="+mj-ea"/>
              </a:defRPr>
            </a:lvl1pPr>
          </a:lstStyle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Isotopic analysis is typically conducted using only one or two elements.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overlapping signatures often make it difficult to distinguish contamination sources clearly.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improve source discrimination, isotopic ratios of Cu, Pb, and Zn will be analyzed simultaneously.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6D4C9CB8-883F-4079-B963-19D6B5711283}"/>
              </a:ext>
            </a:extLst>
          </p:cNvPr>
          <p:cNvSpPr/>
          <p:nvPr/>
        </p:nvSpPr>
        <p:spPr>
          <a:xfrm>
            <a:off x="585141" y="5334934"/>
            <a:ext cx="7142679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2E65AF"/>
              </a:buClr>
              <a:buFont typeface="Wingdings" panose="05000000000000000000" pitchFamily="2" charset="2"/>
              <a:buChar char="v"/>
            </a:pPr>
            <a:r>
              <a:rPr lang="en-US" altLang="ko-KR" sz="2000" b="1">
                <a:latin typeface="Arial" panose="020B0604020202020204" pitchFamily="34" charset="0"/>
                <a:cs typeface="Arial" panose="020B0604020202020204" pitchFamily="34" charset="0"/>
              </a:rPr>
              <a:t>Re-analysis of Rare Earth Elements</a:t>
            </a:r>
            <a:endParaRPr lang="en-US" altLang="ko-KR" sz="2000" b="1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375D78-B265-4BD2-B3DA-40338FEEFF1A}"/>
              </a:ext>
            </a:extLst>
          </p:cNvPr>
          <p:cNvSpPr txBox="1"/>
          <p:nvPr/>
        </p:nvSpPr>
        <p:spPr>
          <a:xfrm>
            <a:off x="590632" y="5816881"/>
            <a:ext cx="1067547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algn="ctr">
              <a:defRPr sz="1600">
                <a:ln>
                  <a:solidFill>
                    <a:srgbClr val="41187D">
                      <a:alpha val="0"/>
                    </a:srgbClr>
                  </a:solidFill>
                </a:ln>
                <a:gradFill flip="none" rotWithShape="1">
                  <a:gsLst>
                    <a:gs pos="0">
                      <a:srgbClr val="CDB893"/>
                    </a:gs>
                    <a:gs pos="100000">
                      <a:srgbClr val="E7D6A9"/>
                    </a:gs>
                  </a:gsLst>
                  <a:lin ang="8100000" scaled="1"/>
                  <a:tileRect/>
                </a:gradFill>
                <a:latin typeface="+mj-ea"/>
                <a:ea typeface="+mj-ea"/>
              </a:defRPr>
            </a:lvl1pPr>
          </a:lstStyle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Rare earth elements (REEs) are not fully dissolved by the standard 4-acid digestion method.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dissolution often requires high-temperature fusion prior to leaching.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Re-analysis is planned using an improved method to ensure accurate REE quantification.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9A67FFB-5C4F-4573-B6CB-A55571CF2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037" y="2317307"/>
            <a:ext cx="2930903" cy="279479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A6BCA0A-125A-48C9-864D-3917ED52A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470" y="2301519"/>
            <a:ext cx="2892944" cy="279380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CE9738D-6F53-4298-8CD9-33BB32B81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901" y="2288171"/>
            <a:ext cx="2892944" cy="2838955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F39477FD-614B-4B1F-A12E-D7B989FF8246}"/>
              </a:ext>
            </a:extLst>
          </p:cNvPr>
          <p:cNvSpPr/>
          <p:nvPr/>
        </p:nvSpPr>
        <p:spPr>
          <a:xfrm>
            <a:off x="8282417" y="5081512"/>
            <a:ext cx="4251765" cy="2862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2E65AF"/>
              </a:buClr>
            </a:pPr>
            <a:r>
              <a:rPr lang="en-US" altLang="ko-KR" sz="1400" i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Jeong&amp;Ra (2021) </a:t>
            </a:r>
            <a:r>
              <a:rPr lang="en-US" altLang="ko-KR" sz="1400">
                <a:latin typeface="Arial Narrow" panose="020B0606020202030204" pitchFamily="34" charset="0"/>
              </a:rPr>
              <a:t>J. Anal. Sci. Technol.</a:t>
            </a:r>
            <a:r>
              <a:rPr lang="en-US" altLang="ko-KR" sz="1400" i="1">
                <a:latin typeface="Arial Narrow" panose="020B0606020202030204" pitchFamily="34" charset="0"/>
              </a:rPr>
              <a:t>, v.12, article n.39. </a:t>
            </a:r>
            <a:endParaRPr lang="en-US" altLang="ko-KR" sz="1400" i="1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atin typeface="Arial Narrow" panose="020B060602020203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E6633DBC-AE14-40CA-B288-5115B45E6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" y="1"/>
            <a:ext cx="9335784" cy="534154"/>
          </a:xfrm>
          <a:prstGeom prst="rect">
            <a:avLst/>
          </a:prstGeom>
          <a:solidFill>
            <a:srgbClr val="333333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indent="358775">
              <a:defRPr/>
            </a:pPr>
            <a:r>
              <a:rPr lang="en-US" altLang="ko-KR" sz="2400">
                <a:ln>
                  <a:solidFill>
                    <a:prstClr val="white">
                      <a:alpha val="3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Further Study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5808D922-A2D9-4D31-9B46-4AE426097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5780" y="0"/>
            <a:ext cx="2856215" cy="530863"/>
          </a:xfrm>
          <a:prstGeom prst="rect">
            <a:avLst/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defTabSz="914400">
              <a:defRPr/>
            </a:pPr>
            <a:endParaRPr lang="ko-KR" altLang="en-US" kern="0">
              <a:solidFill>
                <a:prstClr val="black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942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>
            <a:extLst>
              <a:ext uri="{FF2B5EF4-FFF2-40B4-BE49-F238E27FC236}">
                <a16:creationId xmlns:a16="http://schemas.microsoft.com/office/drawing/2014/main" id="{8338810C-F91C-4507-A542-A6E881F2E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097652"/>
            <a:ext cx="3052735" cy="183164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B389B366-8506-4454-A1C2-3A838CF74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099" y="1097922"/>
            <a:ext cx="3052735" cy="1831641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E1F5FE43-2B13-4EC8-A5BC-A6F295847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834" y="1097652"/>
            <a:ext cx="3052735" cy="1831641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C1E5729-6650-4F69-814A-EFD0FDB10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1" y="2929293"/>
            <a:ext cx="3052735" cy="1831641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944AABB5-D038-4B51-A89A-F450C7B086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098" y="2929292"/>
            <a:ext cx="3052734" cy="1827570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69D18718-4ACB-4EF0-9F28-C67E50ECB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1833" y="2992814"/>
            <a:ext cx="3059999" cy="183600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41365563-3D6E-476C-B167-548A06D189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5747" y="4859331"/>
            <a:ext cx="3059999" cy="1836000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C1655035-CCA3-4F1C-89BF-8DEB2E3919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5012" y="4859331"/>
            <a:ext cx="3059999" cy="1836000"/>
          </a:xfrm>
          <a:prstGeom prst="rect">
            <a:avLst/>
          </a:prstGeom>
        </p:spPr>
      </p:pic>
      <p:sp>
        <p:nvSpPr>
          <p:cNvPr id="43" name="직사각형 42">
            <a:extLst>
              <a:ext uri="{FF2B5EF4-FFF2-40B4-BE49-F238E27FC236}">
                <a16:creationId xmlns:a16="http://schemas.microsoft.com/office/drawing/2014/main" id="{3E63398E-5F25-433E-AD24-B68F5F1DDBE6}"/>
              </a:ext>
            </a:extLst>
          </p:cNvPr>
          <p:cNvSpPr/>
          <p:nvPr/>
        </p:nvSpPr>
        <p:spPr>
          <a:xfrm>
            <a:off x="1259459" y="492671"/>
            <a:ext cx="9687464" cy="3416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2E65AF"/>
              </a:buClr>
            </a:pPr>
            <a:r>
              <a:rPr lang="en-US" altLang="ko-KR" b="1">
                <a:latin typeface="Arial Black" panose="020B0A04020102020204" pitchFamily="34" charset="0"/>
                <a:cs typeface="Arial" panose="020B0604020202020204" pitchFamily="34" charset="0"/>
              </a:rPr>
              <a:t>Comparison of Enrichment Factors Using Fe and Sc as Reference Elements</a:t>
            </a:r>
            <a:endParaRPr lang="en-US" altLang="ko-KR" b="1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5" name="그림 44">
            <a:extLst>
              <a:ext uri="{FF2B5EF4-FFF2-40B4-BE49-F238E27FC236}">
                <a16:creationId xmlns:a16="http://schemas.microsoft.com/office/drawing/2014/main" id="{61AF348D-8617-4A75-B564-879A4FC5DBE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021" t="4849" r="3500"/>
          <a:stretch/>
        </p:blipFill>
        <p:spPr>
          <a:xfrm>
            <a:off x="7583379" y="4909960"/>
            <a:ext cx="3060000" cy="193078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40199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F1D0D943-02A5-4E25-8211-6638C874E8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3" b="15613"/>
          <a:stretch/>
        </p:blipFill>
        <p:spPr>
          <a:xfrm>
            <a:off x="8157473" y="386388"/>
            <a:ext cx="3178566" cy="3363166"/>
          </a:xfrm>
          <a:prstGeom prst="rect">
            <a:avLst/>
          </a:prstGeom>
        </p:spPr>
      </p:pic>
      <p:sp>
        <p:nvSpPr>
          <p:cNvPr id="17" name="Rectangle 8">
            <a:extLst>
              <a:ext uri="{FF2B5EF4-FFF2-40B4-BE49-F238E27FC236}">
                <a16:creationId xmlns:a16="http://schemas.microsoft.com/office/drawing/2014/main" id="{8D1DEF34-74A2-475D-9514-2B1CD1BC0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5780" y="0"/>
            <a:ext cx="2856215" cy="530863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defTabSz="914400">
              <a:defRPr/>
            </a:pPr>
            <a:endParaRPr lang="ko-KR" altLang="en-US" ker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C9550002-E270-49BB-91E3-55B66FDF0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" y="1"/>
            <a:ext cx="9335784" cy="534154"/>
          </a:xfrm>
          <a:prstGeom prst="rect">
            <a:avLst/>
          </a:prstGeom>
          <a:solidFill>
            <a:srgbClr val="333333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defRPr/>
            </a:pPr>
            <a:r>
              <a:rPr lang="en-US" altLang="ko-KR" sz="2400">
                <a:ln>
                  <a:solidFill>
                    <a:prstClr val="white">
                      <a:alpha val="3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Previous National-scale Sedimnet Survey</a:t>
            </a:r>
            <a:endParaRPr lang="ko-KR" altLang="en-US" sz="2400" dirty="0">
              <a:ln>
                <a:solidFill>
                  <a:prstClr val="white">
                    <a:alpha val="3000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69C61F1E-494B-4220-B3A8-35D1C2BE28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t="8159" r="6026" b="12180"/>
          <a:stretch/>
        </p:blipFill>
        <p:spPr>
          <a:xfrm>
            <a:off x="8320998" y="3752846"/>
            <a:ext cx="2280576" cy="289877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0FC52161-4A12-401C-B3EC-44DD611580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" t="8159" r="6676" b="12180"/>
          <a:stretch/>
        </p:blipFill>
        <p:spPr>
          <a:xfrm>
            <a:off x="5562740" y="3752846"/>
            <a:ext cx="2190107" cy="2898776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52C28B8A-35D9-4960-9492-466E68233E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2" t="7739" r="6447" b="12600"/>
          <a:stretch/>
        </p:blipFill>
        <p:spPr>
          <a:xfrm>
            <a:off x="2876403" y="3752847"/>
            <a:ext cx="2190107" cy="2898775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54557BFD-4133-4CF4-A007-9BDE8E2E20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7949" r="4927" b="12390"/>
          <a:stretch/>
        </p:blipFill>
        <p:spPr>
          <a:xfrm>
            <a:off x="246506" y="3752850"/>
            <a:ext cx="2280576" cy="289877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4ED657F-564D-4170-BD66-8213E1EC95FC}"/>
              </a:ext>
            </a:extLst>
          </p:cNvPr>
          <p:cNvSpPr txBox="1"/>
          <p:nvPr/>
        </p:nvSpPr>
        <p:spPr>
          <a:xfrm>
            <a:off x="576262" y="856384"/>
            <a:ext cx="716017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algn="ctr">
              <a:defRPr sz="1600">
                <a:ln>
                  <a:solidFill>
                    <a:srgbClr val="41187D">
                      <a:alpha val="0"/>
                    </a:srgbClr>
                  </a:solidFill>
                </a:ln>
                <a:gradFill flip="none" rotWithShape="1">
                  <a:gsLst>
                    <a:gs pos="0">
                      <a:srgbClr val="CDB893"/>
                    </a:gs>
                    <a:gs pos="100000">
                      <a:srgbClr val="E7D6A9"/>
                    </a:gs>
                  </a:gsLst>
                  <a:lin ang="8100000" scaled="1"/>
                  <a:tileRect/>
                </a:gradFill>
                <a:latin typeface="+mj-ea"/>
                <a:ea typeface="+mj-ea"/>
              </a:defRPr>
            </a:lvl1pPr>
          </a:lstStyle>
          <a:p>
            <a:pPr marL="285750" indent="-285750" algn="l" defTabSz="914400" latinLnBrk="1">
              <a:buFont typeface="Wingdings" panose="05000000000000000000" pitchFamily="2" charset="2"/>
              <a:buChar char="§"/>
              <a:defRPr/>
            </a:pPr>
            <a:r>
              <a:rPr lang="en-US" altLang="ko-KR" sz="2400" kern="0">
                <a:ln>
                  <a:noFill/>
                </a:ln>
                <a:solidFill>
                  <a:prstClr val="black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Since 1990s, over 20,000 sediment samples have been collected across Korea.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2400" kern="0">
                <a:ln>
                  <a:noFill/>
                </a:ln>
                <a:solidFill>
                  <a:prstClr val="black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Geochemical maps for major and toxic elements were created for environmental monitoring.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2400" kern="0">
                <a:solidFill>
                  <a:srgbClr val="000000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Foundation for pollution status and regional background levels.</a:t>
            </a:r>
          </a:p>
        </p:txBody>
      </p:sp>
    </p:spTree>
    <p:extLst>
      <p:ext uri="{BB962C8B-B14F-4D97-AF65-F5344CB8AC3E}">
        <p14:creationId xmlns:p14="http://schemas.microsoft.com/office/powerpoint/2010/main" val="3336811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5AC68F0-45F7-4839-962F-D54DFD2CB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72" y="2958860"/>
            <a:ext cx="3993283" cy="248588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9B8303D-B0E2-4550-B4F9-28B3967FF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427" y="2114754"/>
            <a:ext cx="5422546" cy="2233691"/>
          </a:xfrm>
          <a:prstGeom prst="rect">
            <a:avLst/>
          </a:prstGeom>
        </p:spPr>
      </p:pic>
      <p:sp>
        <p:nvSpPr>
          <p:cNvPr id="43" name="직사각형 42">
            <a:extLst>
              <a:ext uri="{FF2B5EF4-FFF2-40B4-BE49-F238E27FC236}">
                <a16:creationId xmlns:a16="http://schemas.microsoft.com/office/drawing/2014/main" id="{3E63398E-5F25-433E-AD24-B68F5F1DDBE6}"/>
              </a:ext>
            </a:extLst>
          </p:cNvPr>
          <p:cNvSpPr/>
          <p:nvPr/>
        </p:nvSpPr>
        <p:spPr>
          <a:xfrm>
            <a:off x="646977" y="495051"/>
            <a:ext cx="10921041" cy="3416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2E65AF"/>
              </a:buClr>
            </a:pPr>
            <a:r>
              <a:rPr lang="en-US" altLang="ko-KR" b="1">
                <a:latin typeface="Arial Black" panose="020B0A04020102020204" pitchFamily="34" charset="0"/>
                <a:cs typeface="Arial" panose="020B0604020202020204" pitchFamily="34" charset="0"/>
              </a:rPr>
              <a:t>Comparison of PERI Results Based on Reference vs. Site-Specific Background Values</a:t>
            </a:r>
            <a:endParaRPr lang="en-US" altLang="ko-KR" b="1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F5596F-6C08-4131-A74D-4C4FFB463A8E}"/>
              </a:ext>
            </a:extLst>
          </p:cNvPr>
          <p:cNvSpPr txBox="1"/>
          <p:nvPr/>
        </p:nvSpPr>
        <p:spPr>
          <a:xfrm>
            <a:off x="584889" y="1314159"/>
            <a:ext cx="1103489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algn="ctr">
              <a:defRPr sz="1600">
                <a:ln>
                  <a:solidFill>
                    <a:srgbClr val="41187D">
                      <a:alpha val="0"/>
                    </a:srgbClr>
                  </a:solidFill>
                </a:ln>
                <a:gradFill flip="none" rotWithShape="1">
                  <a:gsLst>
                    <a:gs pos="0">
                      <a:srgbClr val="CDB893"/>
                    </a:gs>
                    <a:gs pos="100000">
                      <a:srgbClr val="E7D6A9"/>
                    </a:gs>
                  </a:gsLst>
                  <a:lin ang="8100000" scaled="1"/>
                  <a:tileRect/>
                </a:gradFill>
                <a:latin typeface="+mj-ea"/>
                <a:ea typeface="+mj-ea"/>
              </a:defRPr>
            </a:lvl1pPr>
          </a:lstStyle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comparison of PERI results based on literature reference values and locally measured background concentrations revealed an almost perfect correlation (R² = 0.9987), confirming the robustness of the background assessment.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E41AEED-FD74-41B8-9718-31DB23913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620" y="4474542"/>
            <a:ext cx="5422546" cy="223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31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직사각형 42">
            <a:extLst>
              <a:ext uri="{FF2B5EF4-FFF2-40B4-BE49-F238E27FC236}">
                <a16:creationId xmlns:a16="http://schemas.microsoft.com/office/drawing/2014/main" id="{3E63398E-5F25-433E-AD24-B68F5F1DDBE6}"/>
              </a:ext>
            </a:extLst>
          </p:cNvPr>
          <p:cNvSpPr/>
          <p:nvPr/>
        </p:nvSpPr>
        <p:spPr>
          <a:xfrm>
            <a:off x="2334882" y="495049"/>
            <a:ext cx="7522238" cy="3416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2E65AF"/>
              </a:buClr>
            </a:pPr>
            <a:r>
              <a:rPr lang="en-US" altLang="ko-KR" b="1">
                <a:latin typeface="Arial Black" panose="020B0A04020102020204" pitchFamily="34" charset="0"/>
                <a:cs typeface="Arial" panose="020B0604020202020204" pitchFamily="34" charset="0"/>
              </a:rPr>
              <a:t>Correlation Analysis Among Rare Earth Elements (REEs)</a:t>
            </a:r>
            <a:endParaRPr lang="en-US" altLang="ko-KR" b="1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8BDA73D-C140-400C-B53E-228EAEFCD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412" y="1286317"/>
            <a:ext cx="4578493" cy="273734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CFFAE47-E57F-49C1-8A98-35A5ED059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919" y="4029754"/>
            <a:ext cx="4578493" cy="274343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83F76E0-329C-4967-A164-7D477039B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4035852"/>
            <a:ext cx="4584589" cy="273734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BA9A7BB-80ED-479D-B117-61A3F43089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508" y="1292414"/>
            <a:ext cx="4578493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43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직사각형 42">
            <a:extLst>
              <a:ext uri="{FF2B5EF4-FFF2-40B4-BE49-F238E27FC236}">
                <a16:creationId xmlns:a16="http://schemas.microsoft.com/office/drawing/2014/main" id="{3E63398E-5F25-433E-AD24-B68F5F1DDBE6}"/>
              </a:ext>
            </a:extLst>
          </p:cNvPr>
          <p:cNvSpPr/>
          <p:nvPr/>
        </p:nvSpPr>
        <p:spPr>
          <a:xfrm>
            <a:off x="1259459" y="492671"/>
            <a:ext cx="9687464" cy="3416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2E65AF"/>
              </a:buClr>
            </a:pPr>
            <a:r>
              <a:rPr lang="en-US" altLang="ko-KR" b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Enrichment Factor</a:t>
            </a:r>
            <a:endParaRPr lang="en-US" altLang="ko-KR" b="1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8746C2F-35EA-4ED9-A018-988EB567E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687" y="961045"/>
            <a:ext cx="4520600" cy="281654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85DCF0C-BEC7-4FEC-8277-DFA48BF4F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459" y="3902665"/>
            <a:ext cx="4662470" cy="290038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7743944-8C6B-4EF2-A499-7D2D13AF1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902665"/>
            <a:ext cx="4525016" cy="281213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6ADE1FD-C9A8-48B1-AEC3-2F50994D0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961045"/>
            <a:ext cx="4525016" cy="281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96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직사각형 42">
            <a:extLst>
              <a:ext uri="{FF2B5EF4-FFF2-40B4-BE49-F238E27FC236}">
                <a16:creationId xmlns:a16="http://schemas.microsoft.com/office/drawing/2014/main" id="{3E63398E-5F25-433E-AD24-B68F5F1DDBE6}"/>
              </a:ext>
            </a:extLst>
          </p:cNvPr>
          <p:cNvSpPr/>
          <p:nvPr/>
        </p:nvSpPr>
        <p:spPr>
          <a:xfrm>
            <a:off x="1259459" y="492671"/>
            <a:ext cx="9687464" cy="3416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2E65AF"/>
              </a:buClr>
            </a:pPr>
            <a:r>
              <a:rPr lang="en-US" altLang="ko-KR" b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Enrichment Factor</a:t>
            </a:r>
            <a:endParaRPr lang="en-US" altLang="ko-KR" b="1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CF5EFA3-2458-48A0-B68C-3CD273089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032" y="881238"/>
            <a:ext cx="4582564" cy="285067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7F8D8976-2DDD-49E0-AA39-3FA531A0A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81" y="3736390"/>
            <a:ext cx="4582564" cy="285067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4178F42-C66F-441E-BB5C-C606CE9E9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795" y="3731915"/>
            <a:ext cx="4587039" cy="2855152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E55AE99E-5B19-44D8-B445-800B83B60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481" y="924198"/>
            <a:ext cx="4516186" cy="280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67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14ED657F-564D-4170-BD66-8213E1EC95FC}"/>
              </a:ext>
            </a:extLst>
          </p:cNvPr>
          <p:cNvSpPr txBox="1"/>
          <p:nvPr/>
        </p:nvSpPr>
        <p:spPr>
          <a:xfrm>
            <a:off x="591197" y="5170569"/>
            <a:ext cx="1159095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algn="ctr">
              <a:defRPr sz="1600">
                <a:ln>
                  <a:solidFill>
                    <a:srgbClr val="41187D">
                      <a:alpha val="0"/>
                    </a:srgbClr>
                  </a:solidFill>
                </a:ln>
                <a:gradFill flip="none" rotWithShape="1">
                  <a:gsLst>
                    <a:gs pos="0">
                      <a:srgbClr val="CDB893"/>
                    </a:gs>
                    <a:gs pos="100000">
                      <a:srgbClr val="E7D6A9"/>
                    </a:gs>
                  </a:gsLst>
                  <a:lin ang="8100000" scaled="1"/>
                  <a:tileRect/>
                </a:gradFill>
                <a:latin typeface="+mj-ea"/>
                <a:ea typeface="+mj-ea"/>
              </a:defRPr>
            </a:lvl1pPr>
          </a:lstStyle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2400" kern="0">
                <a:ln>
                  <a:noFill/>
                </a:ln>
                <a:solidFill>
                  <a:prstClr val="black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We collected 28 sediment and 28 water samples from six major rivers.(Currently, the number of sediment samples has increased to ~50.)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2400" kern="0">
                <a:ln>
                  <a:noFill/>
                </a:ln>
                <a:solidFill>
                  <a:prstClr val="black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Over 50 major&amp;trace elements were analyzed in each sample.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2400" kern="0">
                <a:solidFill>
                  <a:srgbClr val="000000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Some sediment samples showed high concentrations of As, Cd, Ni and Pb.</a:t>
            </a:r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AB8703D0-BD92-4FC1-B81B-8660DCA9C64F}"/>
              </a:ext>
            </a:extLst>
          </p:cNvPr>
          <p:cNvGrpSpPr/>
          <p:nvPr/>
        </p:nvGrpSpPr>
        <p:grpSpPr>
          <a:xfrm>
            <a:off x="789134" y="752510"/>
            <a:ext cx="3378322" cy="4016561"/>
            <a:chOff x="431679" y="726889"/>
            <a:chExt cx="3378322" cy="4016561"/>
          </a:xfrm>
        </p:grpSpPr>
        <p:pic>
          <p:nvPicPr>
            <p:cNvPr id="49" name="그림 48">
              <a:extLst>
                <a:ext uri="{FF2B5EF4-FFF2-40B4-BE49-F238E27FC236}">
                  <a16:creationId xmlns:a16="http://schemas.microsoft.com/office/drawing/2014/main" id="{435A1710-FFD1-44F4-9AAF-12ACBBB75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23869" t="16570" r="34453"/>
            <a:stretch/>
          </p:blipFill>
          <p:spPr>
            <a:xfrm>
              <a:off x="431679" y="726889"/>
              <a:ext cx="3378322" cy="4016561"/>
            </a:xfrm>
            <a:prstGeom prst="rect">
              <a:avLst/>
            </a:prstGeom>
          </p:spPr>
        </p:pic>
        <p:sp>
          <p:nvSpPr>
            <p:cNvPr id="50" name="타원 49">
              <a:extLst>
                <a:ext uri="{FF2B5EF4-FFF2-40B4-BE49-F238E27FC236}">
                  <a16:creationId xmlns:a16="http://schemas.microsoft.com/office/drawing/2014/main" id="{72BCA7D0-16A2-4B3C-9992-7DB73D2EB3BA}"/>
                </a:ext>
              </a:extLst>
            </p:cNvPr>
            <p:cNvSpPr/>
            <p:nvPr/>
          </p:nvSpPr>
          <p:spPr>
            <a:xfrm>
              <a:off x="1596390" y="2945755"/>
              <a:ext cx="239925" cy="26511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4400" latinLnBrk="1">
                <a:defRPr/>
              </a:pPr>
              <a:endParaRPr lang="ko-KR" altLang="en-US" sz="1200" b="1" kern="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51" name="제목 1">
              <a:extLst>
                <a:ext uri="{FF2B5EF4-FFF2-40B4-BE49-F238E27FC236}">
                  <a16:creationId xmlns:a16="http://schemas.microsoft.com/office/drawing/2014/main" id="{2D5B910B-C71C-406F-8E42-B4755794A12B}"/>
                </a:ext>
              </a:extLst>
            </p:cNvPr>
            <p:cNvSpPr txBox="1">
              <a:spLocks/>
            </p:cNvSpPr>
            <p:nvPr/>
          </p:nvSpPr>
          <p:spPr>
            <a:xfrm>
              <a:off x="1856294" y="2992604"/>
              <a:ext cx="1332000" cy="211578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en-US" altLang="ko-KR" sz="1200" b="1">
                  <a:solidFill>
                    <a:sysClr val="windowText" lastClr="000000"/>
                  </a:solidFill>
                  <a:latin typeface="맑은 고딕" panose="020F0302020204030204"/>
                  <a:ea typeface="맑은 고딕" panose="020B0503020000020004" pitchFamily="50" charset="-127"/>
                </a:rPr>
                <a:t>SMG River</a:t>
              </a:r>
              <a:endParaRPr lang="ko-KR" altLang="en-US" sz="1200" dirty="0">
                <a:solidFill>
                  <a:sysClr val="windowText" lastClr="000000"/>
                </a:solidFill>
                <a:latin typeface="맑은 고딕" panose="020F0302020204030204"/>
                <a:ea typeface="맑은 고딕" panose="020B0503020000020004" pitchFamily="50" charset="-127"/>
              </a:endParaRPr>
            </a:p>
          </p:txBody>
        </p:sp>
        <p:sp>
          <p:nvSpPr>
            <p:cNvPr id="52" name="타원 51">
              <a:extLst>
                <a:ext uri="{FF2B5EF4-FFF2-40B4-BE49-F238E27FC236}">
                  <a16:creationId xmlns:a16="http://schemas.microsoft.com/office/drawing/2014/main" id="{2173E9B5-5E5C-4976-A64A-5B651C410A31}"/>
                </a:ext>
              </a:extLst>
            </p:cNvPr>
            <p:cNvSpPr/>
            <p:nvPr/>
          </p:nvSpPr>
          <p:spPr>
            <a:xfrm>
              <a:off x="1856030" y="2448933"/>
              <a:ext cx="239925" cy="26511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4400" latinLnBrk="1">
                <a:defRPr/>
              </a:pPr>
              <a:endParaRPr lang="ko-KR" altLang="en-US" sz="1200" b="1" kern="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53" name="제목 1">
              <a:extLst>
                <a:ext uri="{FF2B5EF4-FFF2-40B4-BE49-F238E27FC236}">
                  <a16:creationId xmlns:a16="http://schemas.microsoft.com/office/drawing/2014/main" id="{66C4DF7F-B449-4D1D-A53B-3A8AB1C81655}"/>
                </a:ext>
              </a:extLst>
            </p:cNvPr>
            <p:cNvSpPr txBox="1">
              <a:spLocks/>
            </p:cNvSpPr>
            <p:nvPr/>
          </p:nvSpPr>
          <p:spPr>
            <a:xfrm>
              <a:off x="2095955" y="2257145"/>
              <a:ext cx="1080000" cy="211578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ko-KR" sz="1200" b="1">
                  <a:solidFill>
                    <a:prstClr val="black"/>
                  </a:solidFill>
                  <a:latin typeface="맑은 고딕" panose="020F0302020204030204"/>
                </a:rPr>
                <a:t>Geum River</a:t>
              </a:r>
              <a:endParaRPr lang="ko-KR" altLang="en-US" sz="1200" b="1" dirty="0">
                <a:solidFill>
                  <a:prstClr val="black"/>
                </a:solidFill>
                <a:latin typeface="맑은 고딕" panose="020F0302020204030204"/>
              </a:endParaRPr>
            </a:p>
          </p:txBody>
        </p:sp>
        <p:sp>
          <p:nvSpPr>
            <p:cNvPr id="54" name="타원 53">
              <a:extLst>
                <a:ext uri="{FF2B5EF4-FFF2-40B4-BE49-F238E27FC236}">
                  <a16:creationId xmlns:a16="http://schemas.microsoft.com/office/drawing/2014/main" id="{E38C08B7-2F33-474B-9A0D-660BBA8915B7}"/>
                </a:ext>
              </a:extLst>
            </p:cNvPr>
            <p:cNvSpPr/>
            <p:nvPr/>
          </p:nvSpPr>
          <p:spPr>
            <a:xfrm>
              <a:off x="1533063" y="3785454"/>
              <a:ext cx="239925" cy="26511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4400" latinLnBrk="1">
                <a:defRPr/>
              </a:pPr>
              <a:endParaRPr lang="ko-KR" altLang="en-US" sz="1200" b="1" kern="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55" name="제목 1">
              <a:extLst>
                <a:ext uri="{FF2B5EF4-FFF2-40B4-BE49-F238E27FC236}">
                  <a16:creationId xmlns:a16="http://schemas.microsoft.com/office/drawing/2014/main" id="{42704479-33AC-4FC7-BB44-12FB95E03A30}"/>
                </a:ext>
              </a:extLst>
            </p:cNvPr>
            <p:cNvSpPr txBox="1">
              <a:spLocks/>
            </p:cNvSpPr>
            <p:nvPr/>
          </p:nvSpPr>
          <p:spPr>
            <a:xfrm>
              <a:off x="618036" y="4067866"/>
              <a:ext cx="1294869" cy="211578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ko-KR" sz="1200" b="1">
                  <a:solidFill>
                    <a:prstClr val="black"/>
                  </a:solidFill>
                  <a:latin typeface="맑은 고딕" panose="020F0302020204030204"/>
                </a:rPr>
                <a:t>Yeongsan River</a:t>
              </a:r>
              <a:endParaRPr lang="ko-KR" altLang="en-US" sz="1200" b="1" dirty="0">
                <a:solidFill>
                  <a:prstClr val="black"/>
                </a:solidFill>
                <a:latin typeface="맑은 고딕" panose="020F0302020204030204"/>
              </a:endParaRPr>
            </a:p>
          </p:txBody>
        </p:sp>
        <p:sp>
          <p:nvSpPr>
            <p:cNvPr id="56" name="타원 55">
              <a:extLst>
                <a:ext uri="{FF2B5EF4-FFF2-40B4-BE49-F238E27FC236}">
                  <a16:creationId xmlns:a16="http://schemas.microsoft.com/office/drawing/2014/main" id="{101A7CB2-0D2C-41F2-953D-C5ED0EC79520}"/>
                </a:ext>
              </a:extLst>
            </p:cNvPr>
            <p:cNvSpPr/>
            <p:nvPr/>
          </p:nvSpPr>
          <p:spPr>
            <a:xfrm>
              <a:off x="1944568" y="958335"/>
              <a:ext cx="239925" cy="26511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4400" latinLnBrk="1">
                <a:defRPr/>
              </a:pPr>
              <a:endParaRPr lang="ko-KR" altLang="en-US" sz="1200" b="1" kern="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57" name="타원 56">
              <a:extLst>
                <a:ext uri="{FF2B5EF4-FFF2-40B4-BE49-F238E27FC236}">
                  <a16:creationId xmlns:a16="http://schemas.microsoft.com/office/drawing/2014/main" id="{64631A98-3243-4467-A01E-5E9ACF34852E}"/>
                </a:ext>
              </a:extLst>
            </p:cNvPr>
            <p:cNvSpPr/>
            <p:nvPr/>
          </p:nvSpPr>
          <p:spPr>
            <a:xfrm>
              <a:off x="3090903" y="3694486"/>
              <a:ext cx="239925" cy="26511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4400" latinLnBrk="1">
                <a:defRPr/>
              </a:pPr>
              <a:endParaRPr lang="ko-KR" altLang="en-US" sz="1200" b="1" kern="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58" name="제목 1">
              <a:extLst>
                <a:ext uri="{FF2B5EF4-FFF2-40B4-BE49-F238E27FC236}">
                  <a16:creationId xmlns:a16="http://schemas.microsoft.com/office/drawing/2014/main" id="{1DB7C54F-937F-446F-97CE-6804EDEC5D5F}"/>
                </a:ext>
              </a:extLst>
            </p:cNvPr>
            <p:cNvSpPr txBox="1">
              <a:spLocks/>
            </p:cNvSpPr>
            <p:nvPr/>
          </p:nvSpPr>
          <p:spPr>
            <a:xfrm>
              <a:off x="2469323" y="4015852"/>
              <a:ext cx="1332000" cy="211578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ko-KR" sz="1200" b="1">
                  <a:solidFill>
                    <a:prstClr val="black"/>
                  </a:solidFill>
                  <a:latin typeface="맑은 고딕" panose="020F0302020204030204"/>
                </a:rPr>
                <a:t>Nakdong River</a:t>
              </a:r>
              <a:endParaRPr lang="ko-KR" altLang="en-US" sz="1200" b="1" dirty="0">
                <a:solidFill>
                  <a:prstClr val="black"/>
                </a:solidFill>
                <a:latin typeface="맑은 고딕" panose="020F0302020204030204"/>
              </a:endParaRPr>
            </a:p>
          </p:txBody>
        </p:sp>
        <p:sp>
          <p:nvSpPr>
            <p:cNvPr id="59" name="제목 1">
              <a:extLst>
                <a:ext uri="{FF2B5EF4-FFF2-40B4-BE49-F238E27FC236}">
                  <a16:creationId xmlns:a16="http://schemas.microsoft.com/office/drawing/2014/main" id="{CEE64B63-7528-4236-B152-E611F03D75DE}"/>
                </a:ext>
              </a:extLst>
            </p:cNvPr>
            <p:cNvSpPr txBox="1">
              <a:spLocks/>
            </p:cNvSpPr>
            <p:nvPr/>
          </p:nvSpPr>
          <p:spPr>
            <a:xfrm>
              <a:off x="2290421" y="963066"/>
              <a:ext cx="1013229" cy="211578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ko-KR" sz="1200" b="1">
                  <a:solidFill>
                    <a:prstClr val="black"/>
                  </a:solidFill>
                  <a:latin typeface="맑은 고딕" panose="020F0302020204030204"/>
                </a:rPr>
                <a:t>Han River</a:t>
              </a:r>
              <a:endParaRPr lang="ko-KR" altLang="en-US" sz="1200" b="1" dirty="0">
                <a:solidFill>
                  <a:prstClr val="black"/>
                </a:solidFill>
                <a:latin typeface="맑은 고딕" panose="020F0302020204030204"/>
              </a:endParaRPr>
            </a:p>
          </p:txBody>
        </p:sp>
        <p:sp>
          <p:nvSpPr>
            <p:cNvPr id="60" name="제목 1">
              <a:extLst>
                <a:ext uri="{FF2B5EF4-FFF2-40B4-BE49-F238E27FC236}">
                  <a16:creationId xmlns:a16="http://schemas.microsoft.com/office/drawing/2014/main" id="{975273EF-8763-45F3-9F0B-5F7B5AED372D}"/>
                </a:ext>
              </a:extLst>
            </p:cNvPr>
            <p:cNvSpPr txBox="1">
              <a:spLocks/>
            </p:cNvSpPr>
            <p:nvPr/>
          </p:nvSpPr>
          <p:spPr>
            <a:xfrm>
              <a:off x="439222" y="2128154"/>
              <a:ext cx="1226110" cy="211578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ko-KR" sz="1200" b="1">
                  <a:solidFill>
                    <a:prstClr val="black"/>
                  </a:solidFill>
                  <a:latin typeface="맑은 고딕" panose="020F0302020204030204"/>
                </a:rPr>
                <a:t>Cheongyang</a:t>
              </a:r>
              <a:endParaRPr lang="ko-KR" altLang="en-US" sz="1200" dirty="0">
                <a:solidFill>
                  <a:prstClr val="black"/>
                </a:solidFill>
                <a:latin typeface="맑은 고딕" panose="020F0302020204030204"/>
              </a:endParaRPr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147E9645-B82D-4F42-B80D-A6DB0CC53E22}"/>
                </a:ext>
              </a:extLst>
            </p:cNvPr>
            <p:cNvSpPr/>
            <p:nvPr/>
          </p:nvSpPr>
          <p:spPr>
            <a:xfrm>
              <a:off x="1425407" y="2336973"/>
              <a:ext cx="239925" cy="26511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4400" latinLnBrk="1">
                <a:defRPr/>
              </a:pPr>
              <a:endParaRPr lang="ko-KR" altLang="en-US" sz="1200" b="1" kern="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</p:grpSp>
      <p:pic>
        <p:nvPicPr>
          <p:cNvPr id="82" name="그림 81">
            <a:extLst>
              <a:ext uri="{FF2B5EF4-FFF2-40B4-BE49-F238E27FC236}">
                <a16:creationId xmlns:a16="http://schemas.microsoft.com/office/drawing/2014/main" id="{39C0AFFD-DC6D-44DA-ACB6-ADAD9B1A7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447" y="640227"/>
            <a:ext cx="3285467" cy="2012631"/>
          </a:xfrm>
          <a:prstGeom prst="rect">
            <a:avLst/>
          </a:prstGeom>
        </p:spPr>
      </p:pic>
      <p:pic>
        <p:nvPicPr>
          <p:cNvPr id="92" name="그림 91">
            <a:extLst>
              <a:ext uri="{FF2B5EF4-FFF2-40B4-BE49-F238E27FC236}">
                <a16:creationId xmlns:a16="http://schemas.microsoft.com/office/drawing/2014/main" id="{FD2AF51E-D806-43BD-AA18-0E15AEB1AC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7057" y="657021"/>
            <a:ext cx="3256800" cy="1995071"/>
          </a:xfrm>
          <a:prstGeom prst="rect">
            <a:avLst/>
          </a:prstGeom>
        </p:spPr>
      </p:pic>
      <p:pic>
        <p:nvPicPr>
          <p:cNvPr id="101" name="그림 100">
            <a:extLst>
              <a:ext uri="{FF2B5EF4-FFF2-40B4-BE49-F238E27FC236}">
                <a16:creationId xmlns:a16="http://schemas.microsoft.com/office/drawing/2014/main" id="{C24884BA-FF0A-403B-A2E6-4770FD6903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0849" y="2789289"/>
            <a:ext cx="3256800" cy="1998272"/>
          </a:xfrm>
          <a:prstGeom prst="rect">
            <a:avLst/>
          </a:prstGeom>
        </p:spPr>
      </p:pic>
      <p:pic>
        <p:nvPicPr>
          <p:cNvPr id="112" name="그림 111">
            <a:extLst>
              <a:ext uri="{FF2B5EF4-FFF2-40B4-BE49-F238E27FC236}">
                <a16:creationId xmlns:a16="http://schemas.microsoft.com/office/drawing/2014/main" id="{A58F3925-D03D-4C40-86FA-26EB875D3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7057" y="2774930"/>
            <a:ext cx="3285467" cy="2012631"/>
          </a:xfrm>
          <a:prstGeom prst="rect">
            <a:avLst/>
          </a:prstGeom>
        </p:spPr>
      </p:pic>
      <p:sp>
        <p:nvSpPr>
          <p:cNvPr id="23" name="Rectangle 8">
            <a:extLst>
              <a:ext uri="{FF2B5EF4-FFF2-40B4-BE49-F238E27FC236}">
                <a16:creationId xmlns:a16="http://schemas.microsoft.com/office/drawing/2014/main" id="{C99A2EFE-8ED4-483F-85B5-863DDC91D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5780" y="0"/>
            <a:ext cx="2856215" cy="530863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defTabSz="914400">
              <a:defRPr/>
            </a:pPr>
            <a:endParaRPr lang="ko-KR" altLang="en-US" ker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id="{9EB38F39-4692-4E3E-B8AF-3933C1D18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" y="1"/>
            <a:ext cx="9335784" cy="534154"/>
          </a:xfrm>
          <a:prstGeom prst="rect">
            <a:avLst/>
          </a:prstGeom>
          <a:solidFill>
            <a:srgbClr val="333333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defRPr/>
            </a:pPr>
            <a:r>
              <a:rPr lang="en-US" altLang="ko-KR" sz="2400">
                <a:ln>
                  <a:solidFill>
                    <a:prstClr val="white">
                      <a:alpha val="3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Current Study on Major Rivers (2024-2027)</a:t>
            </a:r>
            <a:endParaRPr lang="ko-KR" altLang="en-US" sz="2400" dirty="0">
              <a:ln>
                <a:solidFill>
                  <a:prstClr val="white">
                    <a:alpha val="3000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301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FC159D96-0FB6-41A0-B53A-B8A6A3817D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85"/>
          <a:stretch/>
        </p:blipFill>
        <p:spPr>
          <a:xfrm>
            <a:off x="5713439" y="564062"/>
            <a:ext cx="4625743" cy="259830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874DCC3-0BD7-4B6E-9769-2F286D75E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323" y="564062"/>
            <a:ext cx="4097484" cy="256193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A815F29-BE00-402D-8E50-44DF64C9C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322" y="3162366"/>
            <a:ext cx="4097485" cy="256042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0004C44-F063-436A-9C91-2DC5FB4C32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3438" y="3099318"/>
            <a:ext cx="4625743" cy="28268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8088D4-5164-4C93-91D9-9DD3BA9416FD}"/>
              </a:ext>
            </a:extLst>
          </p:cNvPr>
          <p:cNvSpPr txBox="1"/>
          <p:nvPr/>
        </p:nvSpPr>
        <p:spPr>
          <a:xfrm>
            <a:off x="591197" y="5992501"/>
            <a:ext cx="115909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algn="ctr">
              <a:defRPr sz="1600">
                <a:ln>
                  <a:solidFill>
                    <a:srgbClr val="41187D">
                      <a:alpha val="0"/>
                    </a:srgbClr>
                  </a:solidFill>
                </a:ln>
                <a:gradFill flip="none" rotWithShape="1">
                  <a:gsLst>
                    <a:gs pos="0">
                      <a:srgbClr val="CDB893"/>
                    </a:gs>
                    <a:gs pos="100000">
                      <a:srgbClr val="E7D6A9"/>
                    </a:gs>
                  </a:gsLst>
                  <a:lin ang="8100000" scaled="1"/>
                  <a:tileRect/>
                </a:gradFill>
                <a:latin typeface="+mj-ea"/>
                <a:ea typeface="+mj-ea"/>
              </a:defRPr>
            </a:lvl1pPr>
          </a:lstStyle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2400" kern="0">
                <a:solidFill>
                  <a:srgbClr val="000000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Geochemical indices (EF, Igeo) confirmed the pollution levels.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2400" kern="0">
                <a:solidFill>
                  <a:srgbClr val="000000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REE distribution was dominated by LREEs, reflecting granite influence.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DE792240-9827-411B-A61F-FE4F2A504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5780" y="0"/>
            <a:ext cx="2856215" cy="530863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defTabSz="914400">
              <a:defRPr/>
            </a:pPr>
            <a:endParaRPr lang="ko-KR" altLang="en-US" ker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6A4A0677-9ED8-4DBE-A3F7-A900173C4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" y="1"/>
            <a:ext cx="9335784" cy="534154"/>
          </a:xfrm>
          <a:prstGeom prst="rect">
            <a:avLst/>
          </a:prstGeom>
          <a:solidFill>
            <a:srgbClr val="333333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defRPr/>
            </a:pPr>
            <a:r>
              <a:rPr lang="en-US" altLang="ko-KR" sz="2400">
                <a:ln>
                  <a:solidFill>
                    <a:prstClr val="white">
                      <a:alpha val="3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Current Study on Major Rivers (2024-2027)</a:t>
            </a:r>
            <a:endParaRPr lang="ko-KR" altLang="en-US" sz="2400" dirty="0">
              <a:ln>
                <a:solidFill>
                  <a:prstClr val="white">
                    <a:alpha val="3000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448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하늘, 구름, 야외, 나무이(가) 표시된 사진&#10;&#10;자동 생성된 설명">
            <a:extLst>
              <a:ext uri="{FF2B5EF4-FFF2-40B4-BE49-F238E27FC236}">
                <a16:creationId xmlns:a16="http://schemas.microsoft.com/office/drawing/2014/main" id="{7DD7E88E-8C9F-40D2-AF05-665B2939EF7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88" y="198408"/>
            <a:ext cx="9163855" cy="64784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151B38-8A38-4CA7-B09D-8FD3F9B253DC}"/>
              </a:ext>
            </a:extLst>
          </p:cNvPr>
          <p:cNvSpPr txBox="1"/>
          <p:nvPr/>
        </p:nvSpPr>
        <p:spPr>
          <a:xfrm>
            <a:off x="3723393" y="1026545"/>
            <a:ext cx="474521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400">
                <a:latin typeface="Arial" panose="020B0604020202020204" pitchFamily="34" charset="0"/>
                <a:cs typeface="Arial" panose="020B0604020202020204" pitchFamily="34" charset="0"/>
              </a:rPr>
              <a:t>Extra Slides </a:t>
            </a:r>
          </a:p>
          <a:p>
            <a:pPr algn="ctr"/>
            <a:r>
              <a:rPr lang="en-US" altLang="ko-KR" sz="2800">
                <a:latin typeface="Arial" panose="020B0604020202020204" pitchFamily="34" charset="0"/>
                <a:cs typeface="Arial" panose="020B0604020202020204" pitchFamily="34" charset="0"/>
              </a:rPr>
              <a:t>(Supplementary Information)</a:t>
            </a:r>
            <a:endParaRPr lang="ko-KR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145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F1D0D943-02A5-4E25-8211-6638C874E8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3" b="15613"/>
          <a:stretch/>
        </p:blipFill>
        <p:spPr>
          <a:xfrm>
            <a:off x="8157473" y="386388"/>
            <a:ext cx="3178566" cy="3363166"/>
          </a:xfrm>
          <a:prstGeom prst="rect">
            <a:avLst/>
          </a:prstGeom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C9550002-E270-49BB-91E3-55B66FDF0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" y="1"/>
            <a:ext cx="9335784" cy="534154"/>
          </a:xfrm>
          <a:prstGeom prst="rect">
            <a:avLst/>
          </a:prstGeom>
          <a:solidFill>
            <a:srgbClr val="333333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indent="361950">
              <a:defRPr/>
            </a:pPr>
            <a:r>
              <a:rPr lang="en-US" altLang="ko-KR" sz="2400">
                <a:ln>
                  <a:solidFill>
                    <a:prstClr val="white">
                      <a:alpha val="3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Previous National-scale Sedimnet Survey</a:t>
            </a:r>
            <a:endParaRPr lang="ko-KR" altLang="en-US" sz="2400" dirty="0">
              <a:ln>
                <a:solidFill>
                  <a:prstClr val="white">
                    <a:alpha val="3000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69C61F1E-494B-4220-B3A8-35D1C2BE28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t="8159" r="6026" b="12180"/>
          <a:stretch/>
        </p:blipFill>
        <p:spPr>
          <a:xfrm>
            <a:off x="8320998" y="3752846"/>
            <a:ext cx="2280576" cy="289877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0FC52161-4A12-401C-B3EC-44DD611580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" t="8159" r="6676" b="12180"/>
          <a:stretch/>
        </p:blipFill>
        <p:spPr>
          <a:xfrm>
            <a:off x="5562740" y="3752846"/>
            <a:ext cx="2190107" cy="2898776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52C28B8A-35D9-4960-9492-466E68233E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2" t="7739" r="6447" b="12600"/>
          <a:stretch/>
        </p:blipFill>
        <p:spPr>
          <a:xfrm>
            <a:off x="2876403" y="3752847"/>
            <a:ext cx="2190107" cy="2898775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54557BFD-4133-4CF4-A007-9BDE8E2E20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7949" r="4927" b="12390"/>
          <a:stretch/>
        </p:blipFill>
        <p:spPr>
          <a:xfrm>
            <a:off x="246506" y="3752850"/>
            <a:ext cx="2280576" cy="289877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4ED657F-564D-4170-BD66-8213E1EC95FC}"/>
              </a:ext>
            </a:extLst>
          </p:cNvPr>
          <p:cNvSpPr txBox="1"/>
          <p:nvPr/>
        </p:nvSpPr>
        <p:spPr>
          <a:xfrm>
            <a:off x="576262" y="856384"/>
            <a:ext cx="716017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algn="ctr">
              <a:defRPr sz="1600">
                <a:ln>
                  <a:solidFill>
                    <a:srgbClr val="41187D">
                      <a:alpha val="0"/>
                    </a:srgbClr>
                  </a:solidFill>
                </a:ln>
                <a:gradFill flip="none" rotWithShape="1">
                  <a:gsLst>
                    <a:gs pos="0">
                      <a:srgbClr val="CDB893"/>
                    </a:gs>
                    <a:gs pos="100000">
                      <a:srgbClr val="E7D6A9"/>
                    </a:gs>
                  </a:gsLst>
                  <a:lin ang="8100000" scaled="1"/>
                  <a:tileRect/>
                </a:gradFill>
                <a:latin typeface="+mj-ea"/>
                <a:ea typeface="+mj-ea"/>
              </a:defRPr>
            </a:lvl1pPr>
          </a:lstStyle>
          <a:p>
            <a:pPr marL="285750" indent="-285750" algn="l" defTabSz="914400" latinLnBrk="1">
              <a:buFont typeface="Wingdings" panose="05000000000000000000" pitchFamily="2" charset="2"/>
              <a:buChar char="§"/>
              <a:defRPr/>
            </a:pPr>
            <a:r>
              <a:rPr lang="en-US" altLang="ko-KR" sz="2400" kern="0">
                <a:ln>
                  <a:noFill/>
                </a:ln>
                <a:solidFill>
                  <a:prstClr val="black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Since 1990s, over 20,000 sediment samples have been collected across Korea.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2400" kern="0">
                <a:ln>
                  <a:noFill/>
                </a:ln>
                <a:solidFill>
                  <a:prstClr val="black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Geochemical maps for major and toxic elements were created for environmental monitoring.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2400" kern="0">
                <a:solidFill>
                  <a:srgbClr val="000000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Foundation for pollution status and regional background levels.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BF2A630C-8B1A-4DE7-B842-B5C58ADBC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5780" y="0"/>
            <a:ext cx="2856215" cy="530863"/>
          </a:xfrm>
          <a:prstGeom prst="rect">
            <a:avLst/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defTabSz="914400">
              <a:defRPr/>
            </a:pPr>
            <a:endParaRPr lang="ko-KR" altLang="en-US" kern="0">
              <a:solidFill>
                <a:prstClr val="black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922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>
            <a:extLst>
              <a:ext uri="{FF2B5EF4-FFF2-40B4-BE49-F238E27FC236}">
                <a16:creationId xmlns:a16="http://schemas.microsoft.com/office/drawing/2014/main" id="{EB9C49F5-1306-4AE5-B638-A275ED4E8601}"/>
              </a:ext>
            </a:extLst>
          </p:cNvPr>
          <p:cNvGrpSpPr/>
          <p:nvPr/>
        </p:nvGrpSpPr>
        <p:grpSpPr>
          <a:xfrm>
            <a:off x="4691502" y="1545632"/>
            <a:ext cx="2879106" cy="3263722"/>
            <a:chOff x="3329711" y="4159658"/>
            <a:chExt cx="2051771" cy="2283932"/>
          </a:xfrm>
        </p:grpSpPr>
        <p:sp>
          <p:nvSpPr>
            <p:cNvPr id="21" name="도넛 20">
              <a:extLst>
                <a:ext uri="{FF2B5EF4-FFF2-40B4-BE49-F238E27FC236}">
                  <a16:creationId xmlns:a16="http://schemas.microsoft.com/office/drawing/2014/main" id="{47940EF8-3599-40DB-A991-49A3097B711D}"/>
                </a:ext>
              </a:extLst>
            </p:cNvPr>
            <p:cNvSpPr/>
            <p:nvPr/>
          </p:nvSpPr>
          <p:spPr>
            <a:xfrm>
              <a:off x="3378883" y="4299924"/>
              <a:ext cx="1953428" cy="1927747"/>
            </a:xfrm>
            <a:prstGeom prst="donut">
              <a:avLst>
                <a:gd name="adj" fmla="val 3964"/>
              </a:avLst>
            </a:prstGeom>
            <a:solidFill>
              <a:srgbClr val="00B0F0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pic>
          <p:nvPicPr>
            <p:cNvPr id="22" name="Picture 5">
              <a:extLst>
                <a:ext uri="{FF2B5EF4-FFF2-40B4-BE49-F238E27FC236}">
                  <a16:creationId xmlns:a16="http://schemas.microsoft.com/office/drawing/2014/main" id="{21A1422F-98B9-4D40-926E-EC5AC14B1E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711" y="5581910"/>
              <a:ext cx="227439" cy="227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C8DE888C-6A31-4FDB-931C-8BA2E019F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4043" y="5581910"/>
              <a:ext cx="227439" cy="227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F72851F7-7576-4CEA-96C2-F78195E0C9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3542" y="4159658"/>
              <a:ext cx="224107" cy="227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그림 27" descr="넓은화살표.png">
              <a:extLst>
                <a:ext uri="{FF2B5EF4-FFF2-40B4-BE49-F238E27FC236}">
                  <a16:creationId xmlns:a16="http://schemas.microsoft.com/office/drawing/2014/main" id="{15A8E988-EE38-46CD-B4AE-72F7E4BB65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 flipV="1">
              <a:off x="3674091" y="6009347"/>
              <a:ext cx="1363007" cy="434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>
              <a:extLst>
                <a:ext uri="{FF2B5EF4-FFF2-40B4-BE49-F238E27FC236}">
                  <a16:creationId xmlns:a16="http://schemas.microsoft.com/office/drawing/2014/main" id="{EBBB50EA-6B58-4DFE-99C7-4A862E360F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150" y="4463789"/>
              <a:ext cx="1596892" cy="1600017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rgbClr val="04C492"/>
                  </a:gs>
                  <a:gs pos="50000">
                    <a:srgbClr val="00A9C0"/>
                  </a:gs>
                  <a:gs pos="85000">
                    <a:srgbClr val="0070C0"/>
                  </a:gs>
                </a:gsLst>
                <a:lin ang="16200000" scaled="1"/>
                <a:tileRect/>
              </a:gra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자유형 26">
              <a:extLst>
                <a:ext uri="{FF2B5EF4-FFF2-40B4-BE49-F238E27FC236}">
                  <a16:creationId xmlns:a16="http://schemas.microsoft.com/office/drawing/2014/main" id="{01618A11-F663-4369-ABA3-802D9C93E8F2}"/>
                </a:ext>
              </a:extLst>
            </p:cNvPr>
            <p:cNvSpPr/>
            <p:nvPr/>
          </p:nvSpPr>
          <p:spPr>
            <a:xfrm flipH="1">
              <a:off x="4315994" y="4277692"/>
              <a:ext cx="39602" cy="165913"/>
            </a:xfrm>
            <a:custGeom>
              <a:avLst/>
              <a:gdLst>
                <a:gd name="connsiteX0" fmla="*/ 0 w 0"/>
                <a:gd name="connsiteY0" fmla="*/ 0 h 314325"/>
                <a:gd name="connsiteX1" fmla="*/ 0 w 0"/>
                <a:gd name="connsiteY1" fmla="*/ 314325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14325">
                  <a:moveTo>
                    <a:pt x="0" y="0"/>
                  </a:moveTo>
                  <a:lnTo>
                    <a:pt x="0" y="314325"/>
                  </a:ln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31" name="자유형 27">
              <a:extLst>
                <a:ext uri="{FF2B5EF4-FFF2-40B4-BE49-F238E27FC236}">
                  <a16:creationId xmlns:a16="http://schemas.microsoft.com/office/drawing/2014/main" id="{42924002-F92F-472C-9B9D-3831F7661C12}"/>
                </a:ext>
              </a:extLst>
            </p:cNvPr>
            <p:cNvSpPr/>
            <p:nvPr/>
          </p:nvSpPr>
          <p:spPr>
            <a:xfrm>
              <a:off x="3477726" y="5601162"/>
              <a:ext cx="117195" cy="78766"/>
            </a:xfrm>
            <a:custGeom>
              <a:avLst/>
              <a:gdLst>
                <a:gd name="connsiteX0" fmla="*/ 0 w 323850"/>
                <a:gd name="connsiteY0" fmla="*/ 152400 h 152400"/>
                <a:gd name="connsiteX1" fmla="*/ 323850 w 323850"/>
                <a:gd name="connsiteY1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3850" h="152400">
                  <a:moveTo>
                    <a:pt x="0" y="152400"/>
                  </a:moveTo>
                  <a:lnTo>
                    <a:pt x="323850" y="0"/>
                  </a:lnTo>
                </a:path>
              </a:pathLst>
            </a:custGeom>
            <a:noFill/>
            <a:ln w="19050">
              <a:solidFill>
                <a:srgbClr val="00A9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33" name="자유형 28">
              <a:extLst>
                <a:ext uri="{FF2B5EF4-FFF2-40B4-BE49-F238E27FC236}">
                  <a16:creationId xmlns:a16="http://schemas.microsoft.com/office/drawing/2014/main" id="{08EBC0B8-1DF9-4DB3-959B-DD4478D313CA}"/>
                </a:ext>
              </a:extLst>
            </p:cNvPr>
            <p:cNvSpPr/>
            <p:nvPr/>
          </p:nvSpPr>
          <p:spPr>
            <a:xfrm flipH="1">
              <a:off x="5115121" y="5588873"/>
              <a:ext cx="105345" cy="77303"/>
            </a:xfrm>
            <a:custGeom>
              <a:avLst/>
              <a:gdLst>
                <a:gd name="connsiteX0" fmla="*/ 0 w 323850"/>
                <a:gd name="connsiteY0" fmla="*/ 152400 h 152400"/>
                <a:gd name="connsiteX1" fmla="*/ 323850 w 323850"/>
                <a:gd name="connsiteY1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3850" h="152400">
                  <a:moveTo>
                    <a:pt x="0" y="152400"/>
                  </a:moveTo>
                  <a:lnTo>
                    <a:pt x="323850" y="0"/>
                  </a:lnTo>
                </a:path>
              </a:pathLst>
            </a:custGeom>
            <a:noFill/>
            <a:ln w="19050">
              <a:solidFill>
                <a:srgbClr val="0397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0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B05099F6-D98C-4915-B893-505A81089F12}"/>
              </a:ext>
            </a:extLst>
          </p:cNvPr>
          <p:cNvSpPr/>
          <p:nvPr/>
        </p:nvSpPr>
        <p:spPr>
          <a:xfrm>
            <a:off x="1337099" y="5619592"/>
            <a:ext cx="9549328" cy="427516"/>
          </a:xfrm>
          <a:prstGeom prst="rect">
            <a:avLst/>
          </a:prstGeom>
          <a:solidFill>
            <a:srgbClr val="005092"/>
          </a:solidFill>
          <a:ln>
            <a:noFill/>
          </a:ln>
          <a:effectLst/>
          <a:scene3d>
            <a:camera prst="orthographicFront"/>
            <a:lightRig rig="soft" dir="t">
              <a:rot lat="0" lon="0" rev="16200000"/>
            </a:lightRig>
          </a:scene3d>
          <a:sp3d extrusionH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 latinLnBrk="0">
              <a:buClr>
                <a:srgbClr val="2E65AF"/>
              </a:buClr>
            </a:pPr>
            <a:r>
              <a:rPr lang="en-US" altLang="ko-KR" sz="2000" b="1">
                <a:latin typeface="Arial" panose="020B0604020202020204" pitchFamily="34" charset="0"/>
                <a:cs typeface="Arial" panose="020B0604020202020204" pitchFamily="34" charset="0"/>
              </a:rPr>
              <a:t>Provision of a scientific basis for pollution management and source control</a:t>
            </a:r>
            <a:endParaRPr lang="ko-KR" altLang="en-US" sz="2000" b="1" dirty="0">
              <a:solidFill>
                <a:srgbClr val="FFFF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79E1BC02-68B9-4E74-9AA7-7E56D53CD7E4}"/>
              </a:ext>
            </a:extLst>
          </p:cNvPr>
          <p:cNvSpPr/>
          <p:nvPr/>
        </p:nvSpPr>
        <p:spPr>
          <a:xfrm>
            <a:off x="681488" y="3774915"/>
            <a:ext cx="4500541" cy="140653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2E65AF"/>
              </a:buClr>
              <a:buFont typeface="Wingdings" panose="05000000000000000000" pitchFamily="2" charset="2"/>
              <a:buChar char="v"/>
            </a:pPr>
            <a:r>
              <a:rPr lang="en-US" altLang="ko-KR" sz="1400" b="1">
                <a:latin typeface="Arial" panose="020B0604020202020204" pitchFamily="34" charset="0"/>
                <a:cs typeface="Arial" panose="020B0604020202020204" pitchFamily="34" charset="0"/>
              </a:rPr>
              <a:t>Comprehensive assessment was conducted using both river water and sediment samples.</a:t>
            </a:r>
          </a:p>
          <a:p>
            <a:pPr marL="285750" indent="-28575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2E65AF"/>
              </a:buClr>
              <a:buFont typeface="Wingdings" panose="05000000000000000000" pitchFamily="2" charset="2"/>
              <a:buChar char="v"/>
            </a:pPr>
            <a:r>
              <a:rPr lang="en-US" altLang="ko-KR" sz="1400" b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Concentrations of heavy metals were analyzed alongside geochemical indicators (EF, Igeo).</a:t>
            </a:r>
          </a:p>
          <a:p>
            <a:pPr marL="285750" indent="-28575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2E65AF"/>
              </a:buClr>
              <a:buFont typeface="Wingdings" panose="05000000000000000000" pitchFamily="2" charset="2"/>
              <a:buChar char="v"/>
            </a:pPr>
            <a:r>
              <a:rPr lang="en-US" altLang="ko-KR" sz="1400" b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Pollution levels were evaluated relative to background values to identify contamination.</a:t>
            </a:r>
            <a:endParaRPr lang="en-US" altLang="ko-KR" sz="1400" b="1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0799BDC8-5625-4CB8-A66F-A044A5540529}"/>
              </a:ext>
            </a:extLst>
          </p:cNvPr>
          <p:cNvSpPr/>
          <p:nvPr/>
        </p:nvSpPr>
        <p:spPr>
          <a:xfrm>
            <a:off x="7194833" y="3825460"/>
            <a:ext cx="4800035" cy="14065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2E65AF"/>
              </a:buClr>
              <a:buFont typeface="Wingdings" panose="05000000000000000000" pitchFamily="2" charset="2"/>
              <a:buChar char="v"/>
            </a:pPr>
            <a:r>
              <a:rPr lang="en-US" altLang="ko-KR" sz="1400" b="1">
                <a:latin typeface="Arial" panose="020B0604020202020204" pitchFamily="34" charset="0"/>
                <a:cs typeface="Arial" panose="020B0604020202020204" pitchFamily="34" charset="0"/>
              </a:rPr>
              <a:t>Isotopic analyses of Cu, Pb, Zn, and Cs are used to trace pollution sources with high precision.</a:t>
            </a:r>
          </a:p>
          <a:p>
            <a:pPr marL="285750" indent="-28575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2E65AF"/>
              </a:buClr>
              <a:buFont typeface="Wingdings" panose="05000000000000000000" pitchFamily="2" charset="2"/>
              <a:buChar char="v"/>
            </a:pPr>
            <a:r>
              <a:rPr lang="en-US" altLang="ko-KR" sz="1400" b="1">
                <a:latin typeface="Arial" panose="020B0604020202020204" pitchFamily="34" charset="0"/>
                <a:cs typeface="Arial" panose="020B0604020202020204" pitchFamily="34" charset="0"/>
              </a:rPr>
              <a:t>Rare earth element distributions provide additional insight into sediment origin and transport.</a:t>
            </a:r>
          </a:p>
          <a:p>
            <a:pPr marL="285750" indent="-28575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2E65AF"/>
              </a:buClr>
              <a:buFont typeface="Wingdings" panose="05000000000000000000" pitchFamily="2" charset="2"/>
              <a:buChar char="v"/>
            </a:pPr>
            <a:r>
              <a:rPr lang="en-US" altLang="ko-KR" sz="1400" b="1">
                <a:latin typeface="Arial" panose="020B0604020202020204" pitchFamily="34" charset="0"/>
                <a:cs typeface="Arial" panose="020B0604020202020204" pitchFamily="34" charset="0"/>
              </a:rPr>
              <a:t>Geochemical indices such as Igeo help distinguish anthropogenic impacts from natural background.</a:t>
            </a:r>
            <a:endParaRPr lang="en-US" altLang="ko-K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연결선: 꺾임 35">
            <a:extLst>
              <a:ext uri="{FF2B5EF4-FFF2-40B4-BE49-F238E27FC236}">
                <a16:creationId xmlns:a16="http://schemas.microsoft.com/office/drawing/2014/main" id="{98EDE05B-D723-4FF2-B2D9-76449B46F6F8}"/>
              </a:ext>
            </a:extLst>
          </p:cNvPr>
          <p:cNvCxnSpPr>
            <a:cxnSpLocks/>
          </p:cNvCxnSpPr>
          <p:nvPr/>
        </p:nvCxnSpPr>
        <p:spPr>
          <a:xfrm rot="10800000" flipV="1">
            <a:off x="2034614" y="1386109"/>
            <a:ext cx="619330" cy="886471"/>
          </a:xfrm>
          <a:prstGeom prst="bentConnector2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7" name="연결선: 꺾임 36">
            <a:extLst>
              <a:ext uri="{FF2B5EF4-FFF2-40B4-BE49-F238E27FC236}">
                <a16:creationId xmlns:a16="http://schemas.microsoft.com/office/drawing/2014/main" id="{B85B4D34-8A41-40C6-9791-8147720F0192}"/>
              </a:ext>
            </a:extLst>
          </p:cNvPr>
          <p:cNvCxnSpPr>
            <a:cxnSpLocks/>
            <a:endCxn id="35" idx="3"/>
          </p:cNvCxnSpPr>
          <p:nvPr/>
        </p:nvCxnSpPr>
        <p:spPr>
          <a:xfrm flipV="1">
            <a:off x="8211103" y="1377524"/>
            <a:ext cx="1717927" cy="1240815"/>
          </a:xfrm>
          <a:prstGeom prst="bentConnector3">
            <a:avLst>
              <a:gd name="adj1" fmla="val 113307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74F2676-C8B4-43CA-977E-2B860441E97C}"/>
              </a:ext>
            </a:extLst>
          </p:cNvPr>
          <p:cNvSpPr txBox="1"/>
          <p:nvPr/>
        </p:nvSpPr>
        <p:spPr>
          <a:xfrm>
            <a:off x="1250536" y="2026986"/>
            <a:ext cx="2895547" cy="923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>
                <a:latin typeface="Arial" panose="020B0604020202020204" pitchFamily="34" charset="0"/>
                <a:cs typeface="Arial" panose="020B0604020202020204" pitchFamily="34" charset="0"/>
              </a:rPr>
              <a:t>Comprehensive Assessment of Heavy Metal Contamination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C88A87D-89D2-4CA7-9481-D385AC59EE6E}"/>
              </a:ext>
            </a:extLst>
          </p:cNvPr>
          <p:cNvSpPr txBox="1"/>
          <p:nvPr/>
        </p:nvSpPr>
        <p:spPr>
          <a:xfrm>
            <a:off x="8000433" y="2029107"/>
            <a:ext cx="3067144" cy="923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>
                <a:latin typeface="Arial" panose="020B0604020202020204" pitchFamily="34" charset="0"/>
                <a:cs typeface="Arial" panose="020B0604020202020204" pitchFamily="34" charset="0"/>
              </a:rPr>
              <a:t>Integrated Geochemical Approach to Pollution Source Identification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5C981B-02B6-48AE-BB9F-917B59FEC91C}"/>
              </a:ext>
            </a:extLst>
          </p:cNvPr>
          <p:cNvSpPr txBox="1"/>
          <p:nvPr/>
        </p:nvSpPr>
        <p:spPr>
          <a:xfrm>
            <a:off x="2283732" y="1177469"/>
            <a:ext cx="764529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2000" b="1">
                <a:latin typeface="Arial" panose="020B0604020202020204" pitchFamily="34" charset="0"/>
                <a:cs typeface="Arial" panose="020B0604020202020204" pitchFamily="34" charset="0"/>
              </a:rPr>
              <a:t>Geochemical Investigation and Tracing of Sediment Pollution</a:t>
            </a:r>
            <a:endParaRPr lang="ko-KR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id="{9500A634-C36A-41A6-B28E-C0B3D56E6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" y="1"/>
            <a:ext cx="9335784" cy="534154"/>
          </a:xfrm>
          <a:prstGeom prst="rect">
            <a:avLst/>
          </a:prstGeom>
          <a:solidFill>
            <a:srgbClr val="333333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indent="361950">
              <a:defRPr/>
            </a:pPr>
            <a:r>
              <a:rPr lang="en-US" altLang="ko-KR" sz="2400">
                <a:ln>
                  <a:solidFill>
                    <a:prstClr val="white">
                      <a:alpha val="3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C0AE8704-4761-4BD6-8BAD-62E2DF1F7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5780" y="0"/>
            <a:ext cx="2856215" cy="530863"/>
          </a:xfrm>
          <a:prstGeom prst="rect">
            <a:avLst/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defTabSz="914400">
              <a:defRPr/>
            </a:pPr>
            <a:endParaRPr lang="ko-KR" altLang="en-US" kern="0">
              <a:solidFill>
                <a:prstClr val="black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320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14ED657F-564D-4170-BD66-8213E1EC95FC}"/>
              </a:ext>
            </a:extLst>
          </p:cNvPr>
          <p:cNvSpPr txBox="1"/>
          <p:nvPr/>
        </p:nvSpPr>
        <p:spPr>
          <a:xfrm>
            <a:off x="584338" y="4713964"/>
            <a:ext cx="11380500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algn="ctr">
              <a:defRPr sz="1600">
                <a:ln>
                  <a:solidFill>
                    <a:srgbClr val="41187D">
                      <a:alpha val="0"/>
                    </a:srgbClr>
                  </a:solidFill>
                </a:ln>
                <a:gradFill flip="none" rotWithShape="1">
                  <a:gsLst>
                    <a:gs pos="0">
                      <a:srgbClr val="CDB893"/>
                    </a:gs>
                    <a:gs pos="100000">
                      <a:srgbClr val="E7D6A9"/>
                    </a:gs>
                  </a:gsLst>
                  <a:lin ang="8100000" scaled="1"/>
                  <a:tileRect/>
                </a:gradFill>
                <a:latin typeface="+mj-ea"/>
                <a:ea typeface="+mj-ea"/>
              </a:defRPr>
            </a:lvl1pPr>
          </a:lstStyle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 kern="0">
                <a:ln>
                  <a:noFill/>
                </a:ln>
                <a:solidFill>
                  <a:prstClr val="black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Selected six key river systems for initial investigation, including Korea’s four major rivers (Han, Nakdong, Geum, Yeongsan)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 kern="0">
                <a:solidFill>
                  <a:srgbClr val="000000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Included additional sites near the Saemangeum reclaimed area and a mining-affected region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 kern="0">
                <a:solidFill>
                  <a:srgbClr val="000000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Collected 28 sediment samples and 28 water samples from these areas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 kern="0">
                <a:solidFill>
                  <a:srgbClr val="000000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Currently, the number of sediment samples has increased to approximately 50</a:t>
            </a:r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AB8703D0-BD92-4FC1-B81B-8660DCA9C64F}"/>
              </a:ext>
            </a:extLst>
          </p:cNvPr>
          <p:cNvGrpSpPr/>
          <p:nvPr/>
        </p:nvGrpSpPr>
        <p:grpSpPr>
          <a:xfrm>
            <a:off x="41425" y="677670"/>
            <a:ext cx="3288371" cy="3618691"/>
            <a:chOff x="431679" y="726889"/>
            <a:chExt cx="3378322" cy="4016561"/>
          </a:xfrm>
        </p:grpSpPr>
        <p:pic>
          <p:nvPicPr>
            <p:cNvPr id="49" name="그림 48">
              <a:extLst>
                <a:ext uri="{FF2B5EF4-FFF2-40B4-BE49-F238E27FC236}">
                  <a16:creationId xmlns:a16="http://schemas.microsoft.com/office/drawing/2014/main" id="{435A1710-FFD1-44F4-9AAF-12ACBBB75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23869" t="16570" r="34453"/>
            <a:stretch/>
          </p:blipFill>
          <p:spPr>
            <a:xfrm>
              <a:off x="431679" y="726889"/>
              <a:ext cx="3378322" cy="4016561"/>
            </a:xfrm>
            <a:prstGeom prst="rect">
              <a:avLst/>
            </a:prstGeom>
          </p:spPr>
        </p:pic>
        <p:sp>
          <p:nvSpPr>
            <p:cNvPr id="50" name="타원 49">
              <a:extLst>
                <a:ext uri="{FF2B5EF4-FFF2-40B4-BE49-F238E27FC236}">
                  <a16:creationId xmlns:a16="http://schemas.microsoft.com/office/drawing/2014/main" id="{72BCA7D0-16A2-4B3C-9992-7DB73D2EB3BA}"/>
                </a:ext>
              </a:extLst>
            </p:cNvPr>
            <p:cNvSpPr/>
            <p:nvPr/>
          </p:nvSpPr>
          <p:spPr>
            <a:xfrm>
              <a:off x="1596390" y="2945755"/>
              <a:ext cx="239925" cy="26511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4400" latinLnBrk="1">
                <a:defRPr/>
              </a:pPr>
              <a:endParaRPr lang="ko-KR" altLang="en-US" sz="1200" b="1" kern="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51" name="제목 1">
              <a:extLst>
                <a:ext uri="{FF2B5EF4-FFF2-40B4-BE49-F238E27FC236}">
                  <a16:creationId xmlns:a16="http://schemas.microsoft.com/office/drawing/2014/main" id="{2D5B910B-C71C-406F-8E42-B4755794A12B}"/>
                </a:ext>
              </a:extLst>
            </p:cNvPr>
            <p:cNvSpPr txBox="1">
              <a:spLocks/>
            </p:cNvSpPr>
            <p:nvPr/>
          </p:nvSpPr>
          <p:spPr>
            <a:xfrm>
              <a:off x="1856294" y="2992604"/>
              <a:ext cx="1332000" cy="211578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en-US" altLang="ko-KR" sz="1200" b="1">
                  <a:solidFill>
                    <a:sysClr val="windowText" lastClr="000000"/>
                  </a:solidFill>
                  <a:latin typeface="맑은 고딕" panose="020F0302020204030204"/>
                  <a:ea typeface="맑은 고딕" panose="020B0503020000020004" pitchFamily="50" charset="-127"/>
                </a:rPr>
                <a:t>SMG River</a:t>
              </a:r>
              <a:endParaRPr lang="ko-KR" altLang="en-US" sz="1200" dirty="0">
                <a:solidFill>
                  <a:sysClr val="windowText" lastClr="000000"/>
                </a:solidFill>
                <a:latin typeface="맑은 고딕" panose="020F0302020204030204"/>
                <a:ea typeface="맑은 고딕" panose="020B0503020000020004" pitchFamily="50" charset="-127"/>
              </a:endParaRPr>
            </a:p>
          </p:txBody>
        </p:sp>
        <p:sp>
          <p:nvSpPr>
            <p:cNvPr id="52" name="타원 51">
              <a:extLst>
                <a:ext uri="{FF2B5EF4-FFF2-40B4-BE49-F238E27FC236}">
                  <a16:creationId xmlns:a16="http://schemas.microsoft.com/office/drawing/2014/main" id="{2173E9B5-5E5C-4976-A64A-5B651C410A31}"/>
                </a:ext>
              </a:extLst>
            </p:cNvPr>
            <p:cNvSpPr/>
            <p:nvPr/>
          </p:nvSpPr>
          <p:spPr>
            <a:xfrm>
              <a:off x="1856030" y="2448933"/>
              <a:ext cx="239925" cy="26511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4400" latinLnBrk="1">
                <a:defRPr/>
              </a:pPr>
              <a:endParaRPr lang="ko-KR" altLang="en-US" sz="1200" b="1" kern="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53" name="제목 1">
              <a:extLst>
                <a:ext uri="{FF2B5EF4-FFF2-40B4-BE49-F238E27FC236}">
                  <a16:creationId xmlns:a16="http://schemas.microsoft.com/office/drawing/2014/main" id="{66C4DF7F-B449-4D1D-A53B-3A8AB1C81655}"/>
                </a:ext>
              </a:extLst>
            </p:cNvPr>
            <p:cNvSpPr txBox="1">
              <a:spLocks/>
            </p:cNvSpPr>
            <p:nvPr/>
          </p:nvSpPr>
          <p:spPr>
            <a:xfrm>
              <a:off x="2095955" y="2257145"/>
              <a:ext cx="1080000" cy="211578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ko-KR" sz="1200" b="1">
                  <a:solidFill>
                    <a:prstClr val="black"/>
                  </a:solidFill>
                  <a:latin typeface="맑은 고딕" panose="020F0302020204030204"/>
                </a:rPr>
                <a:t>Geum River</a:t>
              </a:r>
              <a:endParaRPr lang="ko-KR" altLang="en-US" sz="1200" b="1" dirty="0">
                <a:solidFill>
                  <a:prstClr val="black"/>
                </a:solidFill>
                <a:latin typeface="맑은 고딕" panose="020F0302020204030204"/>
              </a:endParaRPr>
            </a:p>
          </p:txBody>
        </p:sp>
        <p:sp>
          <p:nvSpPr>
            <p:cNvPr id="54" name="타원 53">
              <a:extLst>
                <a:ext uri="{FF2B5EF4-FFF2-40B4-BE49-F238E27FC236}">
                  <a16:creationId xmlns:a16="http://schemas.microsoft.com/office/drawing/2014/main" id="{E38C08B7-2F33-474B-9A0D-660BBA8915B7}"/>
                </a:ext>
              </a:extLst>
            </p:cNvPr>
            <p:cNvSpPr/>
            <p:nvPr/>
          </p:nvSpPr>
          <p:spPr>
            <a:xfrm>
              <a:off x="1533063" y="3785454"/>
              <a:ext cx="239925" cy="26511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4400" latinLnBrk="1">
                <a:defRPr/>
              </a:pPr>
              <a:endParaRPr lang="ko-KR" altLang="en-US" sz="1200" b="1" kern="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55" name="제목 1">
              <a:extLst>
                <a:ext uri="{FF2B5EF4-FFF2-40B4-BE49-F238E27FC236}">
                  <a16:creationId xmlns:a16="http://schemas.microsoft.com/office/drawing/2014/main" id="{42704479-33AC-4FC7-BB44-12FB95E03A30}"/>
                </a:ext>
              </a:extLst>
            </p:cNvPr>
            <p:cNvSpPr txBox="1">
              <a:spLocks/>
            </p:cNvSpPr>
            <p:nvPr/>
          </p:nvSpPr>
          <p:spPr>
            <a:xfrm>
              <a:off x="618035" y="4067868"/>
              <a:ext cx="1477918" cy="200517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ko-KR" sz="1200" b="1">
                  <a:solidFill>
                    <a:prstClr val="black"/>
                  </a:solidFill>
                  <a:latin typeface="맑은 고딕" panose="020F0302020204030204"/>
                </a:rPr>
                <a:t>Yeongsan River</a:t>
              </a:r>
              <a:endParaRPr lang="ko-KR" altLang="en-US" sz="1200" b="1" dirty="0">
                <a:solidFill>
                  <a:prstClr val="black"/>
                </a:solidFill>
                <a:latin typeface="맑은 고딕" panose="020F0302020204030204"/>
              </a:endParaRPr>
            </a:p>
          </p:txBody>
        </p:sp>
        <p:sp>
          <p:nvSpPr>
            <p:cNvPr id="56" name="타원 55">
              <a:extLst>
                <a:ext uri="{FF2B5EF4-FFF2-40B4-BE49-F238E27FC236}">
                  <a16:creationId xmlns:a16="http://schemas.microsoft.com/office/drawing/2014/main" id="{101A7CB2-0D2C-41F2-953D-C5ED0EC79520}"/>
                </a:ext>
              </a:extLst>
            </p:cNvPr>
            <p:cNvSpPr/>
            <p:nvPr/>
          </p:nvSpPr>
          <p:spPr>
            <a:xfrm>
              <a:off x="1944568" y="958335"/>
              <a:ext cx="239925" cy="26511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4400" latinLnBrk="1">
                <a:defRPr/>
              </a:pPr>
              <a:endParaRPr lang="ko-KR" altLang="en-US" sz="1200" b="1" kern="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57" name="타원 56">
              <a:extLst>
                <a:ext uri="{FF2B5EF4-FFF2-40B4-BE49-F238E27FC236}">
                  <a16:creationId xmlns:a16="http://schemas.microsoft.com/office/drawing/2014/main" id="{64631A98-3243-4467-A01E-5E9ACF34852E}"/>
                </a:ext>
              </a:extLst>
            </p:cNvPr>
            <p:cNvSpPr/>
            <p:nvPr/>
          </p:nvSpPr>
          <p:spPr>
            <a:xfrm>
              <a:off x="3090903" y="3694486"/>
              <a:ext cx="239925" cy="26511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4400" latinLnBrk="1">
                <a:defRPr/>
              </a:pPr>
              <a:endParaRPr lang="ko-KR" altLang="en-US" sz="1200" b="1" kern="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58" name="제목 1">
              <a:extLst>
                <a:ext uri="{FF2B5EF4-FFF2-40B4-BE49-F238E27FC236}">
                  <a16:creationId xmlns:a16="http://schemas.microsoft.com/office/drawing/2014/main" id="{1DB7C54F-937F-446F-97CE-6804EDEC5D5F}"/>
                </a:ext>
              </a:extLst>
            </p:cNvPr>
            <p:cNvSpPr txBox="1">
              <a:spLocks/>
            </p:cNvSpPr>
            <p:nvPr/>
          </p:nvSpPr>
          <p:spPr>
            <a:xfrm>
              <a:off x="2469323" y="4015852"/>
              <a:ext cx="1332000" cy="211578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ko-KR" sz="1200" b="1">
                  <a:solidFill>
                    <a:prstClr val="black"/>
                  </a:solidFill>
                  <a:latin typeface="맑은 고딕" panose="020F0302020204030204"/>
                </a:rPr>
                <a:t>Nakdong River</a:t>
              </a:r>
              <a:endParaRPr lang="ko-KR" altLang="en-US" sz="1200" b="1" dirty="0">
                <a:solidFill>
                  <a:prstClr val="black"/>
                </a:solidFill>
                <a:latin typeface="맑은 고딕" panose="020F0302020204030204"/>
              </a:endParaRPr>
            </a:p>
          </p:txBody>
        </p:sp>
        <p:sp>
          <p:nvSpPr>
            <p:cNvPr id="59" name="제목 1">
              <a:extLst>
                <a:ext uri="{FF2B5EF4-FFF2-40B4-BE49-F238E27FC236}">
                  <a16:creationId xmlns:a16="http://schemas.microsoft.com/office/drawing/2014/main" id="{CEE64B63-7528-4236-B152-E611F03D75DE}"/>
                </a:ext>
              </a:extLst>
            </p:cNvPr>
            <p:cNvSpPr txBox="1">
              <a:spLocks/>
            </p:cNvSpPr>
            <p:nvPr/>
          </p:nvSpPr>
          <p:spPr>
            <a:xfrm>
              <a:off x="2290421" y="963066"/>
              <a:ext cx="1013229" cy="211578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ko-KR" sz="1200" b="1">
                  <a:solidFill>
                    <a:prstClr val="black"/>
                  </a:solidFill>
                  <a:latin typeface="맑은 고딕" panose="020F0302020204030204"/>
                </a:rPr>
                <a:t>Han River</a:t>
              </a:r>
              <a:endParaRPr lang="ko-KR" altLang="en-US" sz="1200" b="1" dirty="0">
                <a:solidFill>
                  <a:prstClr val="black"/>
                </a:solidFill>
                <a:latin typeface="맑은 고딕" panose="020F0302020204030204"/>
              </a:endParaRPr>
            </a:p>
          </p:txBody>
        </p:sp>
        <p:sp>
          <p:nvSpPr>
            <p:cNvPr id="60" name="제목 1">
              <a:extLst>
                <a:ext uri="{FF2B5EF4-FFF2-40B4-BE49-F238E27FC236}">
                  <a16:creationId xmlns:a16="http://schemas.microsoft.com/office/drawing/2014/main" id="{975273EF-8763-45F3-9F0B-5F7B5AED372D}"/>
                </a:ext>
              </a:extLst>
            </p:cNvPr>
            <p:cNvSpPr txBox="1">
              <a:spLocks/>
            </p:cNvSpPr>
            <p:nvPr/>
          </p:nvSpPr>
          <p:spPr>
            <a:xfrm>
              <a:off x="439222" y="2128154"/>
              <a:ext cx="1226110" cy="211578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ko-KR" sz="1200" b="1">
                  <a:solidFill>
                    <a:prstClr val="black"/>
                  </a:solidFill>
                  <a:latin typeface="맑은 고딕" panose="020F0302020204030204"/>
                </a:rPr>
                <a:t>Cheongyang</a:t>
              </a:r>
              <a:endParaRPr lang="ko-KR" altLang="en-US" sz="1200" dirty="0">
                <a:solidFill>
                  <a:prstClr val="black"/>
                </a:solidFill>
                <a:latin typeface="맑은 고딕" panose="020F0302020204030204"/>
              </a:endParaRPr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147E9645-B82D-4F42-B80D-A6DB0CC53E22}"/>
                </a:ext>
              </a:extLst>
            </p:cNvPr>
            <p:cNvSpPr/>
            <p:nvPr/>
          </p:nvSpPr>
          <p:spPr>
            <a:xfrm>
              <a:off x="1425407" y="2336973"/>
              <a:ext cx="239925" cy="26511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4400" latinLnBrk="1">
                <a:defRPr/>
              </a:pPr>
              <a:endParaRPr lang="ko-KR" altLang="en-US" sz="1200" b="1" kern="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110AC20A-4671-4D6D-895A-9DDEA3FB928A}"/>
              </a:ext>
            </a:extLst>
          </p:cNvPr>
          <p:cNvGrpSpPr/>
          <p:nvPr/>
        </p:nvGrpSpPr>
        <p:grpSpPr>
          <a:xfrm>
            <a:off x="3455970" y="735746"/>
            <a:ext cx="2847297" cy="1743403"/>
            <a:chOff x="3835524" y="683987"/>
            <a:chExt cx="2847297" cy="1743403"/>
          </a:xfrm>
        </p:grpSpPr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973E641A-147D-4CE2-9E65-A38D7699ED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27" t="9819"/>
            <a:stretch/>
          </p:blipFill>
          <p:spPr>
            <a:xfrm>
              <a:off x="3835524" y="683987"/>
              <a:ext cx="2847297" cy="1743403"/>
            </a:xfrm>
            <a:prstGeom prst="rect">
              <a:avLst/>
            </a:prstGeom>
          </p:spPr>
        </p:pic>
        <p:sp>
          <p:nvSpPr>
            <p:cNvPr id="29" name="제목 1">
              <a:extLst>
                <a:ext uri="{FF2B5EF4-FFF2-40B4-BE49-F238E27FC236}">
                  <a16:creationId xmlns:a16="http://schemas.microsoft.com/office/drawing/2014/main" id="{E97839E1-2106-436F-AC86-1B05E59DB926}"/>
                </a:ext>
              </a:extLst>
            </p:cNvPr>
            <p:cNvSpPr txBox="1">
              <a:spLocks/>
            </p:cNvSpPr>
            <p:nvPr/>
          </p:nvSpPr>
          <p:spPr>
            <a:xfrm>
              <a:off x="3876825" y="1875154"/>
              <a:ext cx="1446312" cy="22492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ko-KR" sz="1200" b="1">
                  <a:solidFill>
                    <a:prstClr val="black"/>
                  </a:solidFill>
                  <a:latin typeface="맑은 고딕" panose="020F0302020204030204"/>
                </a:rPr>
                <a:t>Han River (HT)</a:t>
              </a:r>
              <a:endParaRPr lang="ko-KR" altLang="en-US" sz="1200" b="1" dirty="0">
                <a:solidFill>
                  <a:prstClr val="black"/>
                </a:solidFill>
                <a:latin typeface="맑은 고딕" panose="020F0302020204030204"/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B1162D85-1B81-4206-B99C-AF4CB6100267}"/>
              </a:ext>
            </a:extLst>
          </p:cNvPr>
          <p:cNvGrpSpPr/>
          <p:nvPr/>
        </p:nvGrpSpPr>
        <p:grpSpPr>
          <a:xfrm>
            <a:off x="3455970" y="2538557"/>
            <a:ext cx="2856213" cy="1758187"/>
            <a:chOff x="3835524" y="2486798"/>
            <a:chExt cx="2856213" cy="1758187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8DFBE2F2-7E8F-43C0-BE0B-75AAFD8BD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295" t="9571"/>
            <a:stretch/>
          </p:blipFill>
          <p:spPr>
            <a:xfrm>
              <a:off x="3835524" y="2486798"/>
              <a:ext cx="2856213" cy="1758187"/>
            </a:xfrm>
            <a:prstGeom prst="rect">
              <a:avLst/>
            </a:prstGeom>
          </p:spPr>
        </p:pic>
        <p:sp>
          <p:nvSpPr>
            <p:cNvPr id="30" name="제목 1">
              <a:extLst>
                <a:ext uri="{FF2B5EF4-FFF2-40B4-BE49-F238E27FC236}">
                  <a16:creationId xmlns:a16="http://schemas.microsoft.com/office/drawing/2014/main" id="{725730AD-D6FC-439F-8004-F7E7DBC4AA98}"/>
                </a:ext>
              </a:extLst>
            </p:cNvPr>
            <p:cNvSpPr txBox="1">
              <a:spLocks/>
            </p:cNvSpPr>
            <p:nvPr/>
          </p:nvSpPr>
          <p:spPr>
            <a:xfrm>
              <a:off x="3853859" y="3699360"/>
              <a:ext cx="1701544" cy="22492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ko-KR" sz="1200" b="1">
                  <a:solidFill>
                    <a:prstClr val="black"/>
                  </a:solidFill>
                  <a:latin typeface="맑은 고딕" panose="020F0302020204030204"/>
                </a:rPr>
                <a:t>Cheongyang (CY)</a:t>
              </a:r>
              <a:endParaRPr lang="ko-KR" altLang="en-US" sz="1200" dirty="0">
                <a:solidFill>
                  <a:prstClr val="black"/>
                </a:solidFill>
                <a:latin typeface="맑은 고딕" panose="020F0302020204030204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9A41E8F0-A4AE-41B3-ABAB-8D296B59DD42}"/>
              </a:ext>
            </a:extLst>
          </p:cNvPr>
          <p:cNvGrpSpPr/>
          <p:nvPr/>
        </p:nvGrpSpPr>
        <p:grpSpPr>
          <a:xfrm>
            <a:off x="6330518" y="2530705"/>
            <a:ext cx="2856214" cy="1743403"/>
            <a:chOff x="5680697" y="3721724"/>
            <a:chExt cx="2856214" cy="1743403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9C42E2B2-3041-4E3E-964E-75AFB7810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248" t="9571" r="1086"/>
            <a:stretch/>
          </p:blipFill>
          <p:spPr>
            <a:xfrm>
              <a:off x="5680697" y="3721724"/>
              <a:ext cx="2856214" cy="1743403"/>
            </a:xfrm>
            <a:prstGeom prst="rect">
              <a:avLst/>
            </a:prstGeom>
          </p:spPr>
        </p:pic>
        <p:sp>
          <p:nvSpPr>
            <p:cNvPr id="31" name="제목 1">
              <a:extLst>
                <a:ext uri="{FF2B5EF4-FFF2-40B4-BE49-F238E27FC236}">
                  <a16:creationId xmlns:a16="http://schemas.microsoft.com/office/drawing/2014/main" id="{6F4BD711-9C73-4FAF-B9A5-27899E94CDF4}"/>
                </a:ext>
              </a:extLst>
            </p:cNvPr>
            <p:cNvSpPr txBox="1">
              <a:spLocks/>
            </p:cNvSpPr>
            <p:nvPr/>
          </p:nvSpPr>
          <p:spPr>
            <a:xfrm>
              <a:off x="5694548" y="4926135"/>
              <a:ext cx="1871698" cy="22492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ko-KR" sz="1200" b="1">
                  <a:solidFill>
                    <a:prstClr val="black"/>
                  </a:solidFill>
                  <a:latin typeface="맑은 고딕" panose="020F0302020204030204"/>
                </a:rPr>
                <a:t>Yeongsan River (YS)</a:t>
              </a:r>
              <a:endParaRPr lang="ko-KR" altLang="en-US" sz="1200" b="1" dirty="0">
                <a:solidFill>
                  <a:prstClr val="black"/>
                </a:solidFill>
                <a:latin typeface="맑은 고딕" panose="020F0302020204030204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42BDC436-1386-40B4-A9A8-2E3C6E9FEB74}"/>
              </a:ext>
            </a:extLst>
          </p:cNvPr>
          <p:cNvGrpSpPr/>
          <p:nvPr/>
        </p:nvGrpSpPr>
        <p:grpSpPr>
          <a:xfrm>
            <a:off x="6344567" y="734574"/>
            <a:ext cx="2856215" cy="1743403"/>
            <a:chOff x="6724121" y="682815"/>
            <a:chExt cx="2856215" cy="1743403"/>
          </a:xfrm>
        </p:grpSpPr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7BD36BAB-2980-49A6-BE31-79945A1E57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226" b="2128"/>
            <a:stretch/>
          </p:blipFill>
          <p:spPr>
            <a:xfrm>
              <a:off x="6724122" y="682815"/>
              <a:ext cx="2856214" cy="1743403"/>
            </a:xfrm>
            <a:prstGeom prst="rect">
              <a:avLst/>
            </a:prstGeom>
          </p:spPr>
        </p:pic>
        <p:sp>
          <p:nvSpPr>
            <p:cNvPr id="33" name="제목 1">
              <a:extLst>
                <a:ext uri="{FF2B5EF4-FFF2-40B4-BE49-F238E27FC236}">
                  <a16:creationId xmlns:a16="http://schemas.microsoft.com/office/drawing/2014/main" id="{11C9B6CD-C996-4260-9B52-05A4F796919E}"/>
                </a:ext>
              </a:extLst>
            </p:cNvPr>
            <p:cNvSpPr txBox="1">
              <a:spLocks/>
            </p:cNvSpPr>
            <p:nvPr/>
          </p:nvSpPr>
          <p:spPr>
            <a:xfrm>
              <a:off x="6724121" y="1770238"/>
              <a:ext cx="1659005" cy="22492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ko-KR" sz="1200" b="1">
                  <a:solidFill>
                    <a:prstClr val="black"/>
                  </a:solidFill>
                  <a:latin typeface="맑은 고딕" panose="020F0302020204030204"/>
                </a:rPr>
                <a:t>Geum River (KK)</a:t>
              </a:r>
              <a:endParaRPr lang="ko-KR" altLang="en-US" sz="1200" b="1" dirty="0">
                <a:solidFill>
                  <a:prstClr val="black"/>
                </a:solidFill>
                <a:latin typeface="맑은 고딕" panose="020F0302020204030204"/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C9FF6C36-9600-4464-A302-AD5AB659D5DA}"/>
              </a:ext>
            </a:extLst>
          </p:cNvPr>
          <p:cNvGrpSpPr/>
          <p:nvPr/>
        </p:nvGrpSpPr>
        <p:grpSpPr>
          <a:xfrm>
            <a:off x="9242083" y="722862"/>
            <a:ext cx="2860601" cy="1744083"/>
            <a:chOff x="8164033" y="2141777"/>
            <a:chExt cx="2860601" cy="1744083"/>
          </a:xfrm>
        </p:grpSpPr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E96999CD-000E-4B7A-B152-4E5C0BC5C5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8356" r="2605" b="2352"/>
            <a:stretch/>
          </p:blipFill>
          <p:spPr>
            <a:xfrm>
              <a:off x="8168421" y="2141777"/>
              <a:ext cx="2856213" cy="1744083"/>
            </a:xfrm>
            <a:prstGeom prst="rect">
              <a:avLst/>
            </a:prstGeom>
          </p:spPr>
        </p:pic>
        <p:sp>
          <p:nvSpPr>
            <p:cNvPr id="34" name="제목 1">
              <a:extLst>
                <a:ext uri="{FF2B5EF4-FFF2-40B4-BE49-F238E27FC236}">
                  <a16:creationId xmlns:a16="http://schemas.microsoft.com/office/drawing/2014/main" id="{ED0F9344-A434-404F-B208-9BCC924CECD7}"/>
                </a:ext>
              </a:extLst>
            </p:cNvPr>
            <p:cNvSpPr txBox="1">
              <a:spLocks/>
            </p:cNvSpPr>
            <p:nvPr/>
          </p:nvSpPr>
          <p:spPr>
            <a:xfrm>
              <a:off x="8164033" y="3209530"/>
              <a:ext cx="1659005" cy="24482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en-US" altLang="ko-KR" sz="1200" b="1">
                  <a:solidFill>
                    <a:sysClr val="windowText" lastClr="000000"/>
                  </a:solidFill>
                  <a:latin typeface="맑은 고딕" panose="020F0302020204030204"/>
                  <a:ea typeface="맑은 고딕" panose="020B0503020000020004" pitchFamily="50" charset="-127"/>
                </a:rPr>
                <a:t>SMG River (SMG)</a:t>
              </a:r>
              <a:endParaRPr lang="ko-KR" altLang="en-US" sz="1200" dirty="0">
                <a:solidFill>
                  <a:sysClr val="windowText" lastClr="000000"/>
                </a:solidFill>
                <a:latin typeface="맑은 고딕" panose="020F0302020204030204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B371CE52-8CAC-4DE8-BC1F-B81C26FA9AD6}"/>
              </a:ext>
            </a:extLst>
          </p:cNvPr>
          <p:cNvGrpSpPr/>
          <p:nvPr/>
        </p:nvGrpSpPr>
        <p:grpSpPr>
          <a:xfrm>
            <a:off x="9229456" y="2518454"/>
            <a:ext cx="2856214" cy="1743403"/>
            <a:chOff x="8168421" y="3719473"/>
            <a:chExt cx="2856214" cy="1743403"/>
          </a:xfrm>
        </p:grpSpPr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267C6D2F-D847-479D-AF36-B42A89397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6427"/>
            <a:stretch/>
          </p:blipFill>
          <p:spPr>
            <a:xfrm>
              <a:off x="8168421" y="3719473"/>
              <a:ext cx="2856214" cy="1743403"/>
            </a:xfrm>
            <a:prstGeom prst="rect">
              <a:avLst/>
            </a:prstGeom>
          </p:spPr>
        </p:pic>
        <p:sp>
          <p:nvSpPr>
            <p:cNvPr id="35" name="제목 1">
              <a:extLst>
                <a:ext uri="{FF2B5EF4-FFF2-40B4-BE49-F238E27FC236}">
                  <a16:creationId xmlns:a16="http://schemas.microsoft.com/office/drawing/2014/main" id="{A7D91920-4F4D-4067-B202-02B83F2EA773}"/>
                </a:ext>
              </a:extLst>
            </p:cNvPr>
            <p:cNvSpPr txBox="1">
              <a:spLocks/>
            </p:cNvSpPr>
            <p:nvPr/>
          </p:nvSpPr>
          <p:spPr>
            <a:xfrm>
              <a:off x="8173298" y="4926226"/>
              <a:ext cx="1914237" cy="22492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ko-KR" sz="1200" b="1">
                  <a:solidFill>
                    <a:prstClr val="black"/>
                  </a:solidFill>
                  <a:latin typeface="맑은 고딕" panose="020F0302020204030204"/>
                </a:rPr>
                <a:t>Nakdong River (ND)</a:t>
              </a:r>
              <a:endParaRPr lang="ko-KR" altLang="en-US" sz="1200" b="1" dirty="0">
                <a:solidFill>
                  <a:prstClr val="black"/>
                </a:solidFill>
                <a:latin typeface="맑은 고딕" panose="020F0302020204030204"/>
              </a:endParaRPr>
            </a:p>
          </p:txBody>
        </p:sp>
      </p:grpSp>
      <p:sp>
        <p:nvSpPr>
          <p:cNvPr id="37" name="Rectangle 7">
            <a:extLst>
              <a:ext uri="{FF2B5EF4-FFF2-40B4-BE49-F238E27FC236}">
                <a16:creationId xmlns:a16="http://schemas.microsoft.com/office/drawing/2014/main" id="{F5466F8F-8D5A-4C3E-BDD2-5ECA60BEF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" y="1"/>
            <a:ext cx="9335784" cy="534154"/>
          </a:xfrm>
          <a:prstGeom prst="rect">
            <a:avLst/>
          </a:prstGeom>
          <a:solidFill>
            <a:srgbClr val="333333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indent="361950">
              <a:defRPr/>
            </a:pPr>
            <a:r>
              <a:rPr lang="sv-SE" altLang="ko-KR" sz="2400">
                <a:ln>
                  <a:solidFill>
                    <a:prstClr val="white">
                      <a:alpha val="3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Sediment Sampling Sites in Korea</a:t>
            </a:r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id="{097481D2-9ACF-4C41-9031-7BDA7F7E2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5780" y="0"/>
            <a:ext cx="2856215" cy="530863"/>
          </a:xfrm>
          <a:prstGeom prst="rect">
            <a:avLst/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defTabSz="914400">
              <a:defRPr/>
            </a:pPr>
            <a:endParaRPr lang="ko-KR" altLang="en-US" kern="0">
              <a:solidFill>
                <a:prstClr val="black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536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14ED657F-564D-4170-BD66-8213E1EC95FC}"/>
              </a:ext>
            </a:extLst>
          </p:cNvPr>
          <p:cNvSpPr txBox="1"/>
          <p:nvPr/>
        </p:nvSpPr>
        <p:spPr>
          <a:xfrm>
            <a:off x="584888" y="5190021"/>
            <a:ext cx="1113840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algn="ctr">
              <a:defRPr sz="1600">
                <a:ln>
                  <a:solidFill>
                    <a:srgbClr val="41187D">
                      <a:alpha val="0"/>
                    </a:srgbClr>
                  </a:solidFill>
                </a:ln>
                <a:gradFill flip="none" rotWithShape="1">
                  <a:gsLst>
                    <a:gs pos="0">
                      <a:srgbClr val="CDB893"/>
                    </a:gs>
                    <a:gs pos="100000">
                      <a:srgbClr val="E7D6A9"/>
                    </a:gs>
                  </a:gsLst>
                  <a:lin ang="8100000" scaled="1"/>
                  <a:tileRect/>
                </a:gradFill>
                <a:latin typeface="+mj-ea"/>
                <a:ea typeface="+mj-ea"/>
              </a:defRPr>
            </a:lvl1pPr>
          </a:lstStyle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 kern="0">
                <a:ln>
                  <a:noFill/>
                </a:ln>
                <a:solidFill>
                  <a:prstClr val="black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Sediment samples were wet-sieved on-site using a 100-mesh sieve (&lt;0.15 mm).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 kern="0">
                <a:ln>
                  <a:noFill/>
                </a:ln>
                <a:solidFill>
                  <a:prstClr val="black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Background soils were collected from nearby hills at depths of less than 50 cm.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 kern="0">
                <a:solidFill>
                  <a:srgbClr val="000000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Trace elements in sediments were digested after 4-acid digestion (HF, HCl, HNO₃, HClO₄).</a:t>
            </a:r>
          </a:p>
          <a:p>
            <a:pPr marL="285750" indent="-285750" algn="l" defTabSz="914400" latinLnBrk="1">
              <a:buFont typeface="Wingdings" panose="05000000000000000000" pitchFamily="2" charset="2"/>
              <a:buChar char="§"/>
            </a:pPr>
            <a:r>
              <a:rPr lang="en-US" altLang="ko-KR" sz="1800" kern="0">
                <a:solidFill>
                  <a:srgbClr val="000000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Instrumental analysis was conducted using ICP-OES and ICP-MS.</a:t>
            </a: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330E57FE-D8BF-43B8-8A68-C8220B08C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21" y="1052423"/>
            <a:ext cx="5857221" cy="3752490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76688563-FED8-45E9-B37B-0DBC25CF0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" y="1"/>
            <a:ext cx="9335784" cy="534154"/>
          </a:xfrm>
          <a:prstGeom prst="rect">
            <a:avLst/>
          </a:prstGeom>
          <a:solidFill>
            <a:srgbClr val="333333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indent="358775">
              <a:defRPr/>
            </a:pPr>
            <a:r>
              <a:rPr lang="en-US" altLang="ko-KR" sz="2400">
                <a:ln>
                  <a:solidFill>
                    <a:prstClr val="white">
                      <a:alpha val="3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Sediment Sampling and Geochemical Analysis</a:t>
            </a:r>
            <a:endParaRPr lang="ko-KR" altLang="en-US" sz="2400" dirty="0">
              <a:ln>
                <a:solidFill>
                  <a:prstClr val="white">
                    <a:alpha val="3000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10741E0F-B202-44C9-86C2-3A1E69BFE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52423"/>
            <a:ext cx="5933959" cy="33465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7318DB-FE3C-41F5-898B-FF7A59DD5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5780" y="0"/>
            <a:ext cx="2856215" cy="530863"/>
          </a:xfrm>
          <a:prstGeom prst="rect">
            <a:avLst/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defTabSz="914400">
              <a:defRPr/>
            </a:pPr>
            <a:endParaRPr lang="ko-KR" altLang="en-US" kern="0">
              <a:solidFill>
                <a:prstClr val="black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069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619</TotalTime>
  <Words>1792</Words>
  <Application>Microsoft Office PowerPoint</Application>
  <PresentationFormat>와이드스크린</PresentationFormat>
  <Paragraphs>251</Paragraphs>
  <Slides>23</Slides>
  <Notes>5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35" baseType="lpstr">
      <vt:lpstr>굴림</vt:lpstr>
      <vt:lpstr>맑은 고딕</vt:lpstr>
      <vt:lpstr>Arial</vt:lpstr>
      <vt:lpstr>Arial Black</vt:lpstr>
      <vt:lpstr>Arial Narrow</vt:lpstr>
      <vt:lpstr>Calibri</vt:lpstr>
      <vt:lpstr>Calibri Light</vt:lpstr>
      <vt:lpstr>Cambria Math</vt:lpstr>
      <vt:lpstr>Georgia</vt:lpstr>
      <vt:lpstr>Times New Roman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한협조</dc:creator>
  <cp:lastModifiedBy>한협조</cp:lastModifiedBy>
  <cp:revision>59</cp:revision>
  <dcterms:created xsi:type="dcterms:W3CDTF">2025-04-22T01:49:16Z</dcterms:created>
  <dcterms:modified xsi:type="dcterms:W3CDTF">2025-04-23T08:59:03Z</dcterms:modified>
</cp:coreProperties>
</file>