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9" r:id="rId2"/>
    <p:sldId id="262" r:id="rId3"/>
    <p:sldId id="271" r:id="rId4"/>
    <p:sldId id="277" r:id="rId5"/>
    <p:sldId id="264" r:id="rId6"/>
    <p:sldId id="272" r:id="rId7"/>
    <p:sldId id="263" r:id="rId8"/>
    <p:sldId id="273" r:id="rId9"/>
    <p:sldId id="267" r:id="rId10"/>
    <p:sldId id="270" r:id="rId11"/>
    <p:sldId id="281" r:id="rId12"/>
    <p:sldId id="280" r:id="rId13"/>
    <p:sldId id="274" r:id="rId14"/>
    <p:sldId id="283" r:id="rId15"/>
    <p:sldId id="285" r:id="rId16"/>
    <p:sldId id="275" r:id="rId17"/>
    <p:sldId id="282"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0769" autoAdjust="0"/>
  </p:normalViewPr>
  <p:slideViewPr>
    <p:cSldViewPr snapToGrid="0">
      <p:cViewPr>
        <p:scale>
          <a:sx n="141" d="100"/>
          <a:sy n="141" d="100"/>
        </p:scale>
        <p:origin x="108" y="-1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02756-A89A-4F65-9277-B63732D75CF6}" type="datetimeFigureOut">
              <a:rPr lang="zh-TW" altLang="en-US" smtClean="0"/>
              <a:t>2025/4/20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CDD46-D102-4B11-913F-719D9DBB2ACB}" type="slidenum">
              <a:rPr lang="zh-TW" altLang="en-US" smtClean="0"/>
              <a:t>‹#›</a:t>
            </a:fld>
            <a:endParaRPr lang="zh-TW" altLang="en-US"/>
          </a:p>
        </p:txBody>
      </p:sp>
    </p:spTree>
    <p:extLst>
      <p:ext uri="{BB962C8B-B14F-4D97-AF65-F5344CB8AC3E}">
        <p14:creationId xmlns:p14="http://schemas.microsoft.com/office/powerpoint/2010/main" val="165952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Hi every one ,I’m Shang-Jung Liu from NTU, today I’m going to talk about “</a:t>
            </a:r>
            <a:r>
              <a:rPr lang="en-US" altLang="zh-TW" sz="1200" dirty="0">
                <a:solidFill>
                  <a:srgbClr val="A86D3A"/>
                </a:solidFill>
                <a:ea typeface="Ovo"/>
              </a:rPr>
              <a:t>Estimating Potential Landslides and Sedimentation in the </a:t>
            </a:r>
            <a:r>
              <a:rPr lang="en-US" altLang="zh-TW" sz="1200" dirty="0" err="1">
                <a:solidFill>
                  <a:srgbClr val="A86D3A"/>
                </a:solidFill>
                <a:ea typeface="Ovo"/>
              </a:rPr>
              <a:t>Shimen</a:t>
            </a:r>
            <a:r>
              <a:rPr lang="en-US" altLang="zh-TW" sz="1200" dirty="0">
                <a:solidFill>
                  <a:srgbClr val="A86D3A"/>
                </a:solidFill>
                <a:ea typeface="Ovo"/>
              </a:rPr>
              <a:t> Reservoir Watershed through Integrated Statistical and Physical</a:t>
            </a:r>
            <a:r>
              <a:rPr lang="zh-TW" altLang="en-US" sz="1200" dirty="0">
                <a:solidFill>
                  <a:srgbClr val="A86D3A"/>
                </a:solidFill>
                <a:ea typeface="Ovo"/>
              </a:rPr>
              <a:t> </a:t>
            </a:r>
            <a:r>
              <a:rPr lang="en-US" altLang="zh-TW" sz="1200" dirty="0">
                <a:solidFill>
                  <a:srgbClr val="A86D3A"/>
                </a:solidFill>
                <a:ea typeface="Ovo"/>
              </a:rPr>
              <a:t>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A86D3A"/>
              </a:solidFill>
              <a:ea typeface="Ovo"/>
            </a:endParaRPr>
          </a:p>
          <a:p>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a:t>
            </a:fld>
            <a:endParaRPr lang="zh-TW" altLang="en-US"/>
          </a:p>
        </p:txBody>
      </p:sp>
    </p:spTree>
    <p:extLst>
      <p:ext uri="{BB962C8B-B14F-4D97-AF65-F5344CB8AC3E}">
        <p14:creationId xmlns:p14="http://schemas.microsoft.com/office/powerpoint/2010/main" val="218701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Next, we use logistic regression to predict the risk of landslide.</a:t>
            </a:r>
          </a:p>
          <a:p>
            <a:r>
              <a:rPr lang="en-US" altLang="zh-TW" dirty="0"/>
              <a:t>.</a:t>
            </a:r>
            <a:r>
              <a:rPr lang="en-US" altLang="zh-TW" b="1" dirty="0"/>
              <a:t>Assume the expected value (E) of landslide as this formula,</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Then, take the logarithm of the odds to Build the likelihood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And Using Maximum likelihood estimate to calculate.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Over all, we </a:t>
            </a:r>
            <a:r>
              <a:rPr lang="en-US" altLang="zh-TW" b="1" dirty="0"/>
              <a:t>Evaluate the performance of validation and model with Confusion Matrix</a:t>
            </a:r>
            <a:endParaRPr lang="en-US" altLang="zh-TW"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11</a:t>
            </a:fld>
            <a:endParaRPr lang="zh-TW" altLang="en-US"/>
          </a:p>
        </p:txBody>
      </p:sp>
    </p:spTree>
    <p:extLst>
      <p:ext uri="{BB962C8B-B14F-4D97-AF65-F5344CB8AC3E}">
        <p14:creationId xmlns:p14="http://schemas.microsoft.com/office/powerpoint/2010/main" val="421270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NEXT, we are going to evaluate the landslide sediment volume.</a:t>
            </a:r>
          </a:p>
          <a:p>
            <a:r>
              <a:rPr lang="en-US" altLang="zh-TW" dirty="0"/>
              <a:t>By collating ten years landslide area date, the black and white area shows in this figure, taking the average and put into this formula, established by water resource agency.</a:t>
            </a:r>
          </a:p>
          <a:p>
            <a:r>
              <a:rPr lang="en-US" altLang="zh-TW" dirty="0"/>
              <a:t>We can simply get the landslide sediment volume.</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12</a:t>
            </a:fld>
            <a:endParaRPr lang="zh-TW" altLang="en-US"/>
          </a:p>
        </p:txBody>
      </p:sp>
    </p:spTree>
    <p:extLst>
      <p:ext uri="{BB962C8B-B14F-4D97-AF65-F5344CB8AC3E}">
        <p14:creationId xmlns:p14="http://schemas.microsoft.com/office/powerpoint/2010/main" val="189678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ECECEC"/>
                </a:solidFill>
                <a:effectLst/>
                <a:latin typeface="Söhne"/>
              </a:rPr>
              <a:t>The following section presents the research findings.</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13</a:t>
            </a:fld>
            <a:endParaRPr lang="zh-TW" altLang="en-US"/>
          </a:p>
        </p:txBody>
      </p:sp>
    </p:spTree>
    <p:extLst>
      <p:ext uri="{BB962C8B-B14F-4D97-AF65-F5344CB8AC3E}">
        <p14:creationId xmlns:p14="http://schemas.microsoft.com/office/powerpoint/2010/main" val="250324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this table on the left, it is apparently that  landslide volume is larger than soil erosion in any numbers.</a:t>
            </a:r>
          </a:p>
          <a:p>
            <a:r>
              <a:rPr lang="en-US" altLang="zh-TW" dirty="0"/>
              <a:t>In this table on the right, our rainfall erosivity factor Rm is higher than others.</a:t>
            </a:r>
          </a:p>
          <a:p>
            <a:r>
              <a:rPr lang="en-US" altLang="zh-TW" dirty="0"/>
              <a:t> And cropping management factor C ‘s Minimum is higher too.</a:t>
            </a:r>
          </a:p>
          <a:p>
            <a:endParaRPr lang="en-US" altLang="zh-TW" dirty="0"/>
          </a:p>
          <a:p>
            <a:r>
              <a:rPr lang="en-US" altLang="zh-TW" dirty="0"/>
              <a:t>(</a:t>
            </a:r>
            <a:r>
              <a:rPr lang="en-US" altLang="zh-TW" dirty="0" err="1"/>
              <a:t>Usle</a:t>
            </a:r>
            <a:r>
              <a:rPr lang="en-US" altLang="zh-TW" dirty="0"/>
              <a:t>/1.4)*0.15</a:t>
            </a:r>
          </a:p>
          <a:p>
            <a:r>
              <a:rPr lang="en-US" altLang="zh-TW" dirty="0"/>
              <a:t>Landslide*25(ha)</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14</a:t>
            </a:fld>
            <a:endParaRPr lang="zh-TW" altLang="en-US"/>
          </a:p>
        </p:txBody>
      </p:sp>
    </p:spTree>
    <p:extLst>
      <p:ext uri="{BB962C8B-B14F-4D97-AF65-F5344CB8AC3E}">
        <p14:creationId xmlns:p14="http://schemas.microsoft.com/office/powerpoint/2010/main" val="57621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this page shows that confusion matrix about landslide has high accuracy while training but a little be low in validation</a:t>
            </a:r>
          </a:p>
          <a:p>
            <a:r>
              <a:rPr lang="en-US" altLang="zh-TW" dirty="0"/>
              <a:t>Combines the soil loss and landslide volume data in sampling area, power the area ratio and risk of landslide.</a:t>
            </a:r>
          </a:p>
          <a:p>
            <a:r>
              <a:rPr lang="en-US" altLang="zh-TW" dirty="0"/>
              <a:t>We can get our final sediment volume of </a:t>
            </a:r>
            <a:r>
              <a:rPr lang="en-US" altLang="zh-TW" dirty="0" err="1"/>
              <a:t>Shimen</a:t>
            </a:r>
            <a:r>
              <a:rPr lang="en-US" altLang="zh-TW" dirty="0"/>
              <a:t> reservoir</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15</a:t>
            </a:fld>
            <a:endParaRPr lang="zh-TW" altLang="en-US"/>
          </a:p>
        </p:txBody>
      </p:sp>
    </p:spTree>
    <p:extLst>
      <p:ext uri="{BB962C8B-B14F-4D97-AF65-F5344CB8AC3E}">
        <p14:creationId xmlns:p14="http://schemas.microsoft.com/office/powerpoint/2010/main" val="393268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Here is the conclusion</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16</a:t>
            </a:fld>
            <a:endParaRPr lang="zh-TW" altLang="en-US"/>
          </a:p>
        </p:txBody>
      </p:sp>
    </p:spTree>
    <p:extLst>
      <p:ext uri="{BB962C8B-B14F-4D97-AF65-F5344CB8AC3E}">
        <p14:creationId xmlns:p14="http://schemas.microsoft.com/office/powerpoint/2010/main" val="297155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First, because our formula only include area ratio and probability of landslide , The sedimentation is highly effected by the area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Second, landslide volume is much more larger than soil erosion,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 Formula from water resource agency might be overestimated. It reveals that it is more important to do water and soil conservation on the slope in upstream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Last but not lest , this study is still ongoing, to be more precisely, and objectively, soil delivery ratio(SDR) and hydraulic analyze are also worth to be consider while estimating. </a:t>
            </a:r>
          </a:p>
          <a:p>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17</a:t>
            </a:fld>
            <a:endParaRPr lang="zh-TW" altLang="en-US"/>
          </a:p>
        </p:txBody>
      </p:sp>
    </p:spTree>
    <p:extLst>
      <p:ext uri="{BB962C8B-B14F-4D97-AF65-F5344CB8AC3E}">
        <p14:creationId xmlns:p14="http://schemas.microsoft.com/office/powerpoint/2010/main" val="403787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And, here is today’s content. I will follow it to introduce my research. </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2</a:t>
            </a:fld>
            <a:endParaRPr lang="zh-TW" altLang="en-US"/>
          </a:p>
        </p:txBody>
      </p:sp>
    </p:spTree>
    <p:extLst>
      <p:ext uri="{BB962C8B-B14F-4D97-AF65-F5344CB8AC3E}">
        <p14:creationId xmlns:p14="http://schemas.microsoft.com/office/powerpoint/2010/main" val="26802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Taiwan is in subtropical monsoon climate, and we have a lot of high mountain, so ,our average precipitation per year is higher than world’s average</a:t>
            </a:r>
          </a:p>
          <a:p>
            <a:r>
              <a:rPr lang="en-US" altLang="zh-TW" dirty="0"/>
              <a:t>However, due to the terrain and shape of Taiwan, we can’t help but build as much reservoir as possible to supply water for public, agriculture and industry. </a:t>
            </a:r>
          </a:p>
          <a:p>
            <a:r>
              <a:rPr lang="en-US" altLang="zh-TW" dirty="0"/>
              <a:t>In 1969, 2001, 2004 and 2009, there are four typhoon seriously injury the reservoir. </a:t>
            </a:r>
          </a:p>
          <a:p>
            <a:r>
              <a:rPr lang="en-US" altLang="zh-TW" dirty="0"/>
              <a:t>Although the government estimate the sedimentation by measuring the riverbed, it is still hard to know how much soil bringing from upstream. </a:t>
            </a:r>
          </a:p>
          <a:p>
            <a:r>
              <a:rPr lang="en-US" altLang="zh-TW" dirty="0"/>
              <a:t>Most of the  designer didn’t have a well prepare for releasing tons of soil coming from upstream area.</a:t>
            </a:r>
          </a:p>
          <a:p>
            <a:r>
              <a:rPr lang="en-US" altLang="zh-TW" dirty="0"/>
              <a:t>For Shimen reservoir, which build 60 years ago, the capacity  is </a:t>
            </a:r>
            <a:r>
              <a:rPr lang="en-US" altLang="zh-TW" dirty="0">
                <a:solidFill>
                  <a:srgbClr val="FF0000"/>
                </a:solidFill>
              </a:rPr>
              <a:t>two –third left</a:t>
            </a:r>
            <a:r>
              <a:rPr lang="en-US" altLang="zh-TW" dirty="0"/>
              <a:t>.(40s)</a:t>
            </a:r>
          </a:p>
          <a:p>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4</a:t>
            </a:fld>
            <a:endParaRPr lang="zh-TW" altLang="en-US"/>
          </a:p>
        </p:txBody>
      </p:sp>
    </p:spTree>
    <p:extLst>
      <p:ext uri="{BB962C8B-B14F-4D97-AF65-F5344CB8AC3E}">
        <p14:creationId xmlns:p14="http://schemas.microsoft.com/office/powerpoint/2010/main" val="96300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Therefore, this study aims four objective.</a:t>
            </a:r>
          </a:p>
          <a:p>
            <a:r>
              <a:rPr lang="en-US" altLang="zh-TW" dirty="0"/>
              <a:t>The first one is to estimate the soil loss and landslide sediment volume in the  upstream area of the reservoir.</a:t>
            </a:r>
          </a:p>
          <a:p>
            <a:r>
              <a:rPr lang="en-US" altLang="zh-TW" dirty="0"/>
              <a:t>The Second is to analyze the risk of landslide. </a:t>
            </a:r>
          </a:p>
          <a:p>
            <a:r>
              <a:rPr lang="en-US" altLang="zh-TW" dirty="0"/>
              <a:t>And Compare the data with the research before.</a:t>
            </a:r>
          </a:p>
          <a:p>
            <a:r>
              <a:rPr lang="en-US" altLang="zh-TW" dirty="0"/>
              <a:t>And the other one is establish ways to predict the sedimentation in whole watershed by part of it </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5</a:t>
            </a:fld>
            <a:endParaRPr lang="zh-TW" altLang="en-US"/>
          </a:p>
        </p:txBody>
      </p:sp>
    </p:spTree>
    <p:extLst>
      <p:ext uri="{BB962C8B-B14F-4D97-AF65-F5344CB8AC3E}">
        <p14:creationId xmlns:p14="http://schemas.microsoft.com/office/powerpoint/2010/main" val="2719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 let me introduce our study area </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6</a:t>
            </a:fld>
            <a:endParaRPr lang="zh-TW" altLang="en-US"/>
          </a:p>
        </p:txBody>
      </p:sp>
    </p:spTree>
    <p:extLst>
      <p:ext uri="{BB962C8B-B14F-4D97-AF65-F5344CB8AC3E}">
        <p14:creationId xmlns:p14="http://schemas.microsoft.com/office/powerpoint/2010/main" val="302026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Shimen</a:t>
            </a:r>
            <a:r>
              <a:rPr lang="en-US" altLang="zh-TW" dirty="0"/>
              <a:t> reservoir is</a:t>
            </a:r>
            <a:r>
              <a:rPr lang="zh-TW" altLang="en-US" dirty="0"/>
              <a:t> </a:t>
            </a:r>
            <a:r>
              <a:rPr lang="en-US" altLang="zh-TW" dirty="0"/>
              <a:t>one of the most important reservoir located in north of Taiwan.</a:t>
            </a:r>
          </a:p>
          <a:p>
            <a:r>
              <a:rPr lang="en-US" altLang="zh-TW" dirty="0"/>
              <a:t>The reservoir have five main functions</a:t>
            </a:r>
            <a:r>
              <a:rPr lang="zh-TW" altLang="en-US" dirty="0"/>
              <a:t>：</a:t>
            </a:r>
            <a:r>
              <a:rPr lang="en-US" altLang="zh-TW" dirty="0"/>
              <a:t> water supply, flood control, hydropower generation, irrigation and tourism.</a:t>
            </a:r>
          </a:p>
          <a:p>
            <a:r>
              <a:rPr lang="en-US" altLang="zh-TW" dirty="0"/>
              <a:t>In this figure, these three watershed is our sampling area in the upstream area.</a:t>
            </a:r>
          </a:p>
          <a:p>
            <a:r>
              <a:rPr lang="zh-TW" altLang="en-US" dirty="0"/>
              <a:t>儲水、發電、供水、防洪、觀光休憩</a:t>
            </a:r>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7</a:t>
            </a:fld>
            <a:endParaRPr lang="zh-TW" altLang="en-US"/>
          </a:p>
        </p:txBody>
      </p:sp>
    </p:spTree>
    <p:extLst>
      <p:ext uri="{BB962C8B-B14F-4D97-AF65-F5344CB8AC3E}">
        <p14:creationId xmlns:p14="http://schemas.microsoft.com/office/powerpoint/2010/main" val="236971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Now, we are going to talk about </a:t>
            </a:r>
            <a:r>
              <a:rPr lang="en-US" altLang="zh-TW"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Research Methods and Process.</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8</a:t>
            </a:fld>
            <a:endParaRPr lang="zh-TW" altLang="en-US"/>
          </a:p>
        </p:txBody>
      </p:sp>
    </p:spTree>
    <p:extLst>
      <p:ext uri="{BB962C8B-B14F-4D97-AF65-F5344CB8AC3E}">
        <p14:creationId xmlns:p14="http://schemas.microsoft.com/office/powerpoint/2010/main" val="368107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First, we have to find out soil source. We separate into two part, one is soil loss and the other is landslide. </a:t>
            </a:r>
            <a:endParaRPr lang="zh-TW" altLang="en-US" dirty="0"/>
          </a:p>
        </p:txBody>
      </p:sp>
      <p:sp>
        <p:nvSpPr>
          <p:cNvPr id="4" name="投影片編號版面配置區 3"/>
          <p:cNvSpPr>
            <a:spLocks noGrp="1"/>
          </p:cNvSpPr>
          <p:nvPr>
            <p:ph type="sldNum" sz="quarter" idx="5"/>
          </p:nvPr>
        </p:nvSpPr>
        <p:spPr/>
        <p:txBody>
          <a:bodyPr/>
          <a:lstStyle/>
          <a:p>
            <a:fld id="{97ACDD46-D102-4B11-913F-719D9DBB2ACB}" type="slidenum">
              <a:rPr lang="zh-TW" altLang="en-US" smtClean="0"/>
              <a:t>9</a:t>
            </a:fld>
            <a:endParaRPr lang="zh-TW" altLang="en-US"/>
          </a:p>
        </p:txBody>
      </p:sp>
    </p:spTree>
    <p:extLst>
      <p:ext uri="{BB962C8B-B14F-4D97-AF65-F5344CB8AC3E}">
        <p14:creationId xmlns:p14="http://schemas.microsoft.com/office/powerpoint/2010/main" val="168974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We solve USLE formula by </a:t>
                </a:r>
                <a:r>
                  <a:rPr lang="en-US" altLang="zh-TW" dirty="0" err="1"/>
                  <a:t>arcgis</a:t>
                </a:r>
                <a:r>
                  <a:rPr lang="en-US" altLang="zh-TW" dirty="0"/>
                  <a:t>. First, I divided the sampling area into pieces as slope unit . </a:t>
                </a:r>
              </a:p>
              <a:p>
                <a:r>
                  <a:rPr lang="en-US" altLang="zh-TW" dirty="0"/>
                  <a:t>Then we move forward to the rainfall erosivity factor(Rm) and soil erodibility factor(Km).</a:t>
                </a:r>
              </a:p>
              <a:p>
                <a:r>
                  <a:rPr lang="en-US" altLang="zh-TW" dirty="0"/>
                  <a:t>They are from </a:t>
                </a:r>
                <a:r>
                  <a:rPr lang="en-US" altLang="zh-TW" sz="1200" dirty="0">
                    <a:ea typeface="標楷體" panose="03000509000000000000" pitchFamily="65" charset="-120"/>
                  </a:rPr>
                  <a:t>Soil and water conservation agency’s public data. </a:t>
                </a:r>
              </a:p>
              <a:p>
                <a:r>
                  <a:rPr lang="en-US" altLang="zh-TW" sz="1200" dirty="0">
                    <a:ea typeface="標楷體" panose="03000509000000000000" pitchFamily="65" charset="-120"/>
                  </a:rPr>
                  <a:t>Both of them using inverse distance weighting method to calculate sampling area .</a:t>
                </a:r>
              </a:p>
              <a:p>
                <a:r>
                  <a:rPr lang="en-US" altLang="zh-TW" sz="1200" dirty="0">
                    <a:ea typeface="標楷體" panose="03000509000000000000" pitchFamily="65" charset="-120"/>
                  </a:rPr>
                  <a:t>And slope length factor L use the formula establish by </a:t>
                </a:r>
                <a:r>
                  <a:rPr lang="en-US" altLang="zh-TW" sz="1200" dirty="0" err="1">
                    <a:ea typeface="標楷體" panose="03000509000000000000" pitchFamily="65" charset="-120"/>
                  </a:rPr>
                  <a:t>Wischmeier</a:t>
                </a:r>
                <a:r>
                  <a:rPr lang="en-US" altLang="zh-TW" sz="1200" dirty="0">
                    <a:ea typeface="標楷體" panose="03000509000000000000" pitchFamily="65" charset="-120"/>
                  </a:rPr>
                  <a:t> and Smith.</a:t>
                </a:r>
                <a:r>
                  <a:rPr lang="zh-TW" altLang="en-US" sz="1200" dirty="0">
                    <a:ea typeface="標楷體" panose="03000509000000000000" pitchFamily="65" charset="-120"/>
                  </a:rPr>
                  <a:t> </a:t>
                </a:r>
                <a:endParaRPr lang="en-US" altLang="zh-TW" sz="1200" dirty="0">
                  <a:ea typeface="標楷體" panose="03000509000000000000" pitchFamily="65" charset="-120"/>
                </a:endParaRPr>
              </a:p>
              <a:p>
                <a:r>
                  <a:rPr lang="en-US" altLang="zh-TW" sz="1200" dirty="0">
                    <a:ea typeface="標楷體" panose="03000509000000000000" pitchFamily="65" charset="-120"/>
                  </a:rPr>
                  <a:t>In this formula, it is hard to estimate the slope length </a:t>
                </a:r>
                <a14:m>
                  <m:oMath xmlns:m="http://schemas.openxmlformats.org/officeDocument/2006/math">
                    <m:r>
                      <a:rPr lang="zh-TW" altLang="en-US" sz="1200" i="1" smtClean="0">
                        <a:latin typeface="Cambria Math" panose="02040503050406030204" pitchFamily="18" charset="0"/>
                      </a:rPr>
                      <m:t>𝜆</m:t>
                    </m:r>
                  </m:oMath>
                </a14:m>
                <a:r>
                  <a:rPr lang="en-US" altLang="zh-TW" sz="1200" dirty="0">
                    <a:ea typeface="標楷體" panose="03000509000000000000" pitchFamily="65" charset="-120"/>
                  </a:rPr>
                  <a:t>, so we</a:t>
                </a:r>
                <a:r>
                  <a:rPr lang="en-US" altLang="zh-TW" sz="1200" baseline="0" dirty="0">
                    <a:ea typeface="標楷體" panose="03000509000000000000" pitchFamily="65" charset="-120"/>
                  </a:rPr>
                  <a:t> utilize flow accumulation power slope unit size to approach.</a:t>
                </a:r>
                <a:endParaRPr lang="en-US" altLang="zh-TW" sz="1200" dirty="0">
                  <a:ea typeface="標楷體" panose="03000509000000000000" pitchFamily="65" charset="-120"/>
                </a:endParaRPr>
              </a:p>
              <a:p>
                <a:r>
                  <a:rPr lang="en-US" altLang="zh-TW" sz="1200" dirty="0">
                    <a:ea typeface="標楷體" panose="03000509000000000000" pitchFamily="65" charset="-120"/>
                  </a:rPr>
                  <a:t>For the slope steepness factor S,  because the sampling area’s average slope is more than 18%, McCool’s formula is more suitable.</a:t>
                </a:r>
              </a:p>
              <a:p>
                <a:r>
                  <a:rPr lang="en-US" altLang="zh-TW" sz="1200" dirty="0">
                    <a:ea typeface="標楷體" panose="03000509000000000000" pitchFamily="65" charset="-120"/>
                  </a:rPr>
                  <a:t>The </a:t>
                </a:r>
                <a:r>
                  <a:rPr lang="en-US" altLang="zh-TW" dirty="0"/>
                  <a:t>cropping management factor C use NDVI value to transform.</a:t>
                </a:r>
              </a:p>
              <a:p>
                <a:r>
                  <a:rPr lang="en-US" altLang="zh-TW" sz="1200" dirty="0">
                    <a:ea typeface="標楷體" panose="03000509000000000000" pitchFamily="65" charset="-120"/>
                  </a:rPr>
                  <a:t>And </a:t>
                </a:r>
                <a:r>
                  <a:rPr lang="en-US" altLang="zh-TW" dirty="0"/>
                  <a:t>conservation practice factor P .</a:t>
                </a:r>
                <a:r>
                  <a:rPr lang="en-US" altLang="zh-TW" sz="1200" dirty="0"/>
                  <a:t>Assume that the place don’t have any support practice. P=1 </a:t>
                </a:r>
                <a:endParaRPr lang="en-US" altLang="zh-TW" dirty="0"/>
              </a:p>
              <a:p>
                <a:r>
                  <a:rPr lang="en-US" altLang="zh-TW" dirty="0"/>
                  <a:t>R = rainfall erosivity factor</a:t>
                </a:r>
              </a:p>
              <a:p>
                <a:r>
                  <a:rPr lang="en-US" altLang="zh-TW" dirty="0"/>
                  <a:t>K = soil erodibility factor</a:t>
                </a:r>
              </a:p>
              <a:p>
                <a:r>
                  <a:rPr lang="en-US" altLang="zh-TW" dirty="0"/>
                  <a:t>L=slope length </a:t>
                </a:r>
              </a:p>
              <a:p>
                <a:r>
                  <a:rPr lang="en-US" altLang="zh-TW" dirty="0"/>
                  <a:t>S = Slope steepness factor</a:t>
                </a:r>
              </a:p>
              <a:p>
                <a:r>
                  <a:rPr lang="en-US" altLang="zh-TW" dirty="0"/>
                  <a:t>C = cropping management factor</a:t>
                </a:r>
              </a:p>
              <a:p>
                <a:r>
                  <a:rPr lang="en-US" altLang="zh-TW" dirty="0"/>
                  <a:t>P = conservation practice factor</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a:t>We solve USLE formula by </a:t>
                </a:r>
                <a:r>
                  <a:rPr lang="en-US" altLang="zh-TW" dirty="0" err="1"/>
                  <a:t>arcgis</a:t>
                </a:r>
                <a:r>
                  <a:rPr lang="en-US" altLang="zh-TW" dirty="0"/>
                  <a:t>. First, I divided the sampling area into pieces as slope unit . </a:t>
                </a:r>
              </a:p>
              <a:p>
                <a:r>
                  <a:rPr lang="en-US" altLang="zh-TW" dirty="0"/>
                  <a:t>Then we move forward to the rainfall erosivity factor(Rm) and soil erodibility factor(Km).</a:t>
                </a:r>
              </a:p>
              <a:p>
                <a:r>
                  <a:rPr lang="en-US" altLang="zh-TW" dirty="0"/>
                  <a:t>They are from </a:t>
                </a:r>
                <a:r>
                  <a:rPr lang="en-US" altLang="zh-TW" sz="1200" dirty="0">
                    <a:ea typeface="標楷體" panose="03000509000000000000" pitchFamily="65" charset="-120"/>
                  </a:rPr>
                  <a:t>Soil and water conservation agency’s public data. </a:t>
                </a:r>
              </a:p>
              <a:p>
                <a:r>
                  <a:rPr lang="en-US" altLang="zh-TW" sz="1200" dirty="0">
                    <a:ea typeface="標楷體" panose="03000509000000000000" pitchFamily="65" charset="-120"/>
                  </a:rPr>
                  <a:t>Both of them using inverse distance weighting method to calculate sampling area .</a:t>
                </a:r>
              </a:p>
              <a:p>
                <a:r>
                  <a:rPr lang="en-US" altLang="zh-TW" sz="1200" dirty="0">
                    <a:ea typeface="標楷體" panose="03000509000000000000" pitchFamily="65" charset="-120"/>
                  </a:rPr>
                  <a:t>And slope length factor L use the formula establish by </a:t>
                </a:r>
                <a:r>
                  <a:rPr lang="en-US" altLang="zh-TW" sz="1200" dirty="0" err="1">
                    <a:ea typeface="標楷體" panose="03000509000000000000" pitchFamily="65" charset="-120"/>
                  </a:rPr>
                  <a:t>Wischmeier</a:t>
                </a:r>
                <a:r>
                  <a:rPr lang="en-US" altLang="zh-TW" sz="1200" dirty="0">
                    <a:ea typeface="標楷體" panose="03000509000000000000" pitchFamily="65" charset="-120"/>
                  </a:rPr>
                  <a:t> and Smith.</a:t>
                </a:r>
                <a:r>
                  <a:rPr lang="zh-TW" altLang="en-US" sz="1200" dirty="0">
                    <a:ea typeface="標楷體" panose="03000509000000000000" pitchFamily="65" charset="-120"/>
                  </a:rPr>
                  <a:t> </a:t>
                </a:r>
                <a:endParaRPr lang="en-US" altLang="zh-TW" sz="1200" dirty="0">
                  <a:ea typeface="標楷體" panose="03000509000000000000" pitchFamily="65" charset="-120"/>
                </a:endParaRPr>
              </a:p>
              <a:p>
                <a:r>
                  <a:rPr lang="en-US" altLang="zh-TW" sz="1200" dirty="0">
                    <a:ea typeface="標楷體" panose="03000509000000000000" pitchFamily="65" charset="-120"/>
                  </a:rPr>
                  <a:t>In this formula, it is hard to estimate the slope length </a:t>
                </a:r>
                <a:r>
                  <a:rPr lang="zh-TW" altLang="en-US" sz="1200" i="0">
                    <a:latin typeface="Cambria Math" panose="02040503050406030204" pitchFamily="18" charset="0"/>
                  </a:rPr>
                  <a:t>𝜆</a:t>
                </a:r>
                <a:r>
                  <a:rPr lang="en-US" altLang="zh-TW" sz="1200" dirty="0">
                    <a:ea typeface="標楷體" panose="03000509000000000000" pitchFamily="65" charset="-120"/>
                  </a:rPr>
                  <a:t>, so we</a:t>
                </a:r>
                <a:r>
                  <a:rPr lang="en-US" altLang="zh-TW" sz="1200" baseline="0" dirty="0">
                    <a:ea typeface="標楷體" panose="03000509000000000000" pitchFamily="65" charset="-120"/>
                  </a:rPr>
                  <a:t> utilize flow accumulation power slope unit size to approach.</a:t>
                </a:r>
                <a:endParaRPr lang="en-US" altLang="zh-TW" sz="1200" dirty="0">
                  <a:ea typeface="標楷體" panose="03000509000000000000" pitchFamily="65" charset="-120"/>
                </a:endParaRPr>
              </a:p>
              <a:p>
                <a:r>
                  <a:rPr lang="en-US" altLang="zh-TW" sz="1200" dirty="0">
                    <a:ea typeface="標楷體" panose="03000509000000000000" pitchFamily="65" charset="-120"/>
                  </a:rPr>
                  <a:t>For the slope steepness factor S,  because the sampling area’s average slope is more than 18%, McCool’s formula is more suitable.</a:t>
                </a:r>
              </a:p>
              <a:p>
                <a:r>
                  <a:rPr lang="en-US" altLang="zh-TW" sz="1200" dirty="0">
                    <a:ea typeface="標楷體" panose="03000509000000000000" pitchFamily="65" charset="-120"/>
                  </a:rPr>
                  <a:t>The </a:t>
                </a:r>
                <a:r>
                  <a:rPr lang="en-US" altLang="zh-TW" dirty="0"/>
                  <a:t>cropping management factor C use NDVI value to transform.</a:t>
                </a:r>
              </a:p>
              <a:p>
                <a:r>
                  <a:rPr lang="en-US" altLang="zh-TW" sz="1200" dirty="0">
                    <a:ea typeface="標楷體" panose="03000509000000000000" pitchFamily="65" charset="-120"/>
                  </a:rPr>
                  <a:t>And </a:t>
                </a:r>
                <a:r>
                  <a:rPr lang="en-US" altLang="zh-TW" dirty="0"/>
                  <a:t>conservation practice factor P .</a:t>
                </a:r>
                <a:r>
                  <a:rPr lang="en-US" altLang="zh-TW" sz="1200" dirty="0"/>
                  <a:t>Assume that the place don’t have any support practice. P=1 </a:t>
                </a:r>
                <a:endParaRPr lang="en-US" altLang="zh-TW" dirty="0"/>
              </a:p>
              <a:p>
                <a:r>
                  <a:rPr lang="en-US" altLang="zh-TW" dirty="0"/>
                  <a:t>R = rainfall erosivity factor</a:t>
                </a:r>
              </a:p>
              <a:p>
                <a:r>
                  <a:rPr lang="en-US" altLang="zh-TW" dirty="0"/>
                  <a:t>K = soil erodibility factor</a:t>
                </a:r>
              </a:p>
              <a:p>
                <a:r>
                  <a:rPr lang="en-US" altLang="zh-TW" dirty="0"/>
                  <a:t>L=slope length </a:t>
                </a:r>
              </a:p>
              <a:p>
                <a:r>
                  <a:rPr lang="en-US" altLang="zh-TW" dirty="0"/>
                  <a:t>S = Slope steepness factor</a:t>
                </a:r>
              </a:p>
              <a:p>
                <a:r>
                  <a:rPr lang="en-US" altLang="zh-TW" dirty="0"/>
                  <a:t>C = cropping management factor</a:t>
                </a:r>
              </a:p>
              <a:p>
                <a:r>
                  <a:rPr lang="en-US" altLang="zh-TW" dirty="0"/>
                  <a:t>P = conservation practice factor</a:t>
                </a:r>
                <a:endParaRPr lang="zh-TW" altLang="en-US" dirty="0"/>
              </a:p>
            </p:txBody>
          </p:sp>
        </mc:Fallback>
      </mc:AlternateContent>
      <p:sp>
        <p:nvSpPr>
          <p:cNvPr id="4" name="投影片編號版面配置區 3"/>
          <p:cNvSpPr>
            <a:spLocks noGrp="1"/>
          </p:cNvSpPr>
          <p:nvPr>
            <p:ph type="sldNum" sz="quarter" idx="5"/>
          </p:nvPr>
        </p:nvSpPr>
        <p:spPr/>
        <p:txBody>
          <a:bodyPr/>
          <a:lstStyle/>
          <a:p>
            <a:fld id="{97ACDD46-D102-4B11-913F-719D9DBB2ACB}" type="slidenum">
              <a:rPr lang="zh-TW" altLang="en-US" smtClean="0"/>
              <a:t>10</a:t>
            </a:fld>
            <a:endParaRPr lang="zh-TW" altLang="en-US"/>
          </a:p>
        </p:txBody>
      </p:sp>
    </p:spTree>
    <p:extLst>
      <p:ext uri="{BB962C8B-B14F-4D97-AF65-F5344CB8AC3E}">
        <p14:creationId xmlns:p14="http://schemas.microsoft.com/office/powerpoint/2010/main" val="43887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386461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138262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67473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111082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9924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177464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361450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216312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130021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33086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D0B2F13-48BE-4A53-AC11-EA29F575063F}" type="datetimeFigureOut">
              <a:rPr lang="zh-TW" altLang="en-US" smtClean="0"/>
              <a:t>2025/4/20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253269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B2F13-48BE-4A53-AC11-EA29F575063F}" type="datetimeFigureOut">
              <a:rPr lang="zh-TW" altLang="en-US" smtClean="0"/>
              <a:t>2025/4/20</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EDCBB-B945-40E8-B2A6-88DBA7C962F5}" type="slidenum">
              <a:rPr lang="zh-TW" altLang="en-US" smtClean="0"/>
              <a:t>‹#›</a:t>
            </a:fld>
            <a:endParaRPr lang="zh-TW" altLang="en-US"/>
          </a:p>
        </p:txBody>
      </p:sp>
    </p:spTree>
    <p:extLst>
      <p:ext uri="{BB962C8B-B14F-4D97-AF65-F5344CB8AC3E}">
        <p14:creationId xmlns:p14="http://schemas.microsoft.com/office/powerpoint/2010/main" val="382804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70.png"/><Relationship Id="rId3" Type="http://schemas.openxmlformats.org/officeDocument/2006/relationships/image" Target="../media/image1.png"/><Relationship Id="rId7" Type="http://schemas.openxmlformats.org/officeDocument/2006/relationships/image" Target="../media/image25.png"/><Relationship Id="rId17"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5" Type="http://schemas.openxmlformats.org/officeDocument/2006/relationships/image" Target="../media/image29.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280.png"/></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emf"/><Relationship Id="rId4" Type="http://schemas.openxmlformats.org/officeDocument/2006/relationships/image" Target="../media/image2.png"/><Relationship Id="rId9"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lickr.com/photos/rainlan/5500900187/"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alberthsieh.com/1970/shihmen-reservoir-tudi-gong-taoyuan" TargetMode="External"/><Relationship Id="rId5"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64162" y="2128486"/>
            <a:ext cx="7752012" cy="1863267"/>
          </a:xfrm>
          <a:prstGeom prst="rect">
            <a:avLst/>
          </a:prstGeom>
        </p:spPr>
        <p:txBody>
          <a:bodyPr wrap="square" lIns="0" tIns="0" rIns="0" bIns="0" rtlCol="0" anchor="t">
            <a:spAutoFit/>
          </a:bodyPr>
          <a:lstStyle/>
          <a:p>
            <a:pPr algn="ctr">
              <a:lnSpc>
                <a:spcPct val="150000"/>
              </a:lnSpc>
            </a:pPr>
            <a:r>
              <a:rPr lang="en-US" sz="2800" dirty="0">
                <a:solidFill>
                  <a:srgbClr val="A86D3A"/>
                </a:solidFill>
                <a:ea typeface="Ovo"/>
              </a:rPr>
              <a:t>Estimating Potential Landslides and Sedimentation in the </a:t>
            </a:r>
            <a:r>
              <a:rPr lang="en-US" sz="2800" dirty="0" err="1">
                <a:solidFill>
                  <a:srgbClr val="A86D3A"/>
                </a:solidFill>
                <a:ea typeface="Ovo"/>
              </a:rPr>
              <a:t>Shimen</a:t>
            </a:r>
            <a:r>
              <a:rPr lang="en-US" sz="2800" dirty="0">
                <a:solidFill>
                  <a:srgbClr val="A86D3A"/>
                </a:solidFill>
                <a:ea typeface="Ovo"/>
              </a:rPr>
              <a:t> Reservoir Watershed through Integrated Statistical and Physical</a:t>
            </a:r>
            <a:r>
              <a:rPr lang="zh-TW" altLang="en-US" sz="2800" dirty="0">
                <a:solidFill>
                  <a:srgbClr val="A86D3A"/>
                </a:solidFill>
                <a:ea typeface="Ovo"/>
              </a:rPr>
              <a:t> </a:t>
            </a:r>
            <a:r>
              <a:rPr lang="en-US" sz="2800" dirty="0">
                <a:solidFill>
                  <a:srgbClr val="A86D3A"/>
                </a:solidFill>
                <a:ea typeface="Ovo"/>
              </a:rPr>
              <a:t>Methods</a:t>
            </a:r>
          </a:p>
        </p:txBody>
      </p:sp>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357717"/>
            <a:ext cx="12192000" cy="48775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81" y="108777"/>
            <a:ext cx="2916767" cy="77046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群組 17">
            <a:extLst>
              <a:ext uri="{FF2B5EF4-FFF2-40B4-BE49-F238E27FC236}">
                <a16:creationId xmlns:a16="http://schemas.microsoft.com/office/drawing/2014/main" id="{374C802B-B195-48E1-839C-5D4A3CF1F11B}"/>
              </a:ext>
            </a:extLst>
          </p:cNvPr>
          <p:cNvGrpSpPr/>
          <p:nvPr/>
        </p:nvGrpSpPr>
        <p:grpSpPr>
          <a:xfrm>
            <a:off x="2921623" y="4409881"/>
            <a:ext cx="6059836" cy="1583952"/>
            <a:chOff x="1405180" y="4252422"/>
            <a:chExt cx="6059836" cy="1583952"/>
          </a:xfrm>
        </p:grpSpPr>
        <p:sp>
          <p:nvSpPr>
            <p:cNvPr id="6" name="橢圓 5"/>
            <p:cNvSpPr/>
            <p:nvPr/>
          </p:nvSpPr>
          <p:spPr>
            <a:xfrm>
              <a:off x="1546240" y="4252422"/>
              <a:ext cx="5777717" cy="147732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2" name="文字方塊 11">
              <a:extLst>
                <a:ext uri="{FF2B5EF4-FFF2-40B4-BE49-F238E27FC236}">
                  <a16:creationId xmlns:a16="http://schemas.microsoft.com/office/drawing/2014/main" id="{D87A12F2-3349-4DF3-8C47-3B1CBF0F708E}"/>
                </a:ext>
              </a:extLst>
            </p:cNvPr>
            <p:cNvSpPr txBox="1"/>
            <p:nvPr/>
          </p:nvSpPr>
          <p:spPr>
            <a:xfrm>
              <a:off x="1405180" y="4359046"/>
              <a:ext cx="6059836" cy="1477328"/>
            </a:xfrm>
            <a:prstGeom prst="rect">
              <a:avLst/>
            </a:prstGeom>
            <a:noFill/>
          </p:spPr>
          <p:txBody>
            <a:bodyPr wrap="square" rtlCol="0">
              <a:spAutoFit/>
            </a:bodyPr>
            <a:lstStyle/>
            <a:p>
              <a:pPr algn="ctr"/>
              <a:r>
                <a:rPr lang="en-US" altLang="zh-TW" dirty="0"/>
                <a:t>Presenter</a:t>
              </a:r>
              <a:r>
                <a:rPr lang="zh-TW" altLang="en-US" dirty="0"/>
                <a:t>：</a:t>
              </a:r>
              <a:r>
                <a:rPr lang="en-US" altLang="zh-TW" dirty="0"/>
                <a:t>Shang-Jung Liu</a:t>
              </a:r>
            </a:p>
            <a:p>
              <a:pPr algn="ctr"/>
              <a:r>
                <a:rPr lang="en-US" altLang="zh-TW" dirty="0"/>
                <a:t>Adviser</a:t>
              </a:r>
              <a:r>
                <a:rPr lang="zh-TW" altLang="en-US" dirty="0"/>
                <a:t>：</a:t>
              </a:r>
              <a:r>
                <a:rPr lang="en-US" altLang="zh-TW" dirty="0"/>
                <a:t>Professor </a:t>
              </a:r>
              <a:r>
                <a:rPr lang="en-US" altLang="zh-TW" dirty="0" err="1">
                  <a:solidFill>
                    <a:srgbClr val="212529"/>
                  </a:solidFill>
                </a:rPr>
                <a:t>Kuo</a:t>
              </a:r>
              <a:r>
                <a:rPr lang="en-US" altLang="zh-TW" dirty="0">
                  <a:solidFill>
                    <a:srgbClr val="212529"/>
                  </a:solidFill>
                </a:rPr>
                <a:t>-Wei Liao</a:t>
              </a:r>
            </a:p>
            <a:p>
              <a:pPr algn="ctr"/>
              <a:r>
                <a:rPr lang="en-US" altLang="zh-TW" dirty="0"/>
                <a:t>Department of Bioenvironmental Systems Engineering,</a:t>
              </a:r>
            </a:p>
            <a:p>
              <a:pPr algn="ctr"/>
              <a:r>
                <a:rPr lang="en-US" altLang="zh-TW" dirty="0"/>
                <a:t>National Taiwan University</a:t>
              </a:r>
            </a:p>
            <a:p>
              <a:pPr algn="ctr"/>
              <a:endParaRPr lang="zh-TW" altLang="en-US" dirty="0"/>
            </a:p>
          </p:txBody>
        </p:sp>
      </p:grpSp>
      <p:sp>
        <p:nvSpPr>
          <p:cNvPr id="19" name="Freeform 2">
            <a:extLst>
              <a:ext uri="{FF2B5EF4-FFF2-40B4-BE49-F238E27FC236}">
                <a16:creationId xmlns:a16="http://schemas.microsoft.com/office/drawing/2014/main" id="{898B589D-9FD2-4050-A6B5-B89C9120736D}"/>
              </a:ext>
            </a:extLst>
          </p:cNvPr>
          <p:cNvSpPr/>
          <p:nvPr/>
        </p:nvSpPr>
        <p:spPr>
          <a:xfrm>
            <a:off x="11200808" y="39235"/>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3" name="文字方塊 2">
            <a:extLst>
              <a:ext uri="{FF2B5EF4-FFF2-40B4-BE49-F238E27FC236}">
                <a16:creationId xmlns:a16="http://schemas.microsoft.com/office/drawing/2014/main" id="{AA63226A-8FB6-4217-89D2-79CDEB7F5990}"/>
              </a:ext>
            </a:extLst>
          </p:cNvPr>
          <p:cNvSpPr txBox="1"/>
          <p:nvPr/>
        </p:nvSpPr>
        <p:spPr>
          <a:xfrm>
            <a:off x="11794334" y="6416927"/>
            <a:ext cx="397666" cy="369332"/>
          </a:xfrm>
          <a:prstGeom prst="rect">
            <a:avLst/>
          </a:prstGeom>
          <a:noFill/>
        </p:spPr>
        <p:txBody>
          <a:bodyPr wrap="square" rtlCol="0">
            <a:spAutoFit/>
          </a:bodyPr>
          <a:lstStyle/>
          <a:p>
            <a:r>
              <a:rPr lang="en-US" altLang="zh-TW" dirty="0"/>
              <a:t>1</a:t>
            </a:r>
            <a:endParaRPr lang="zh-TW" altLang="en-US" dirty="0"/>
          </a:p>
        </p:txBody>
      </p:sp>
    </p:spTree>
    <p:extLst>
      <p:ext uri="{BB962C8B-B14F-4D97-AF65-F5344CB8AC3E}">
        <p14:creationId xmlns:p14="http://schemas.microsoft.com/office/powerpoint/2010/main" val="200835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CF530292-7275-46DD-8904-01CE8C34B081}"/>
              </a:ext>
            </a:extLst>
          </p:cNvPr>
          <p:cNvPicPr>
            <a:picLocks noChangeAspect="1"/>
          </p:cNvPicPr>
          <p:nvPr/>
        </p:nvPicPr>
        <p:blipFill>
          <a:blip r:embed="rId3"/>
          <a:stretch>
            <a:fillRect/>
          </a:stretch>
        </p:blipFill>
        <p:spPr>
          <a:xfrm>
            <a:off x="9392683" y="3764572"/>
            <a:ext cx="681694" cy="466423"/>
          </a:xfrm>
          <a:prstGeom prst="rect">
            <a:avLst/>
          </a:prstGeom>
        </p:spPr>
      </p:pic>
      <p:cxnSp>
        <p:nvCxnSpPr>
          <p:cNvPr id="52" name="直線單箭頭接點 51">
            <a:extLst>
              <a:ext uri="{FF2B5EF4-FFF2-40B4-BE49-F238E27FC236}">
                <a16:creationId xmlns:a16="http://schemas.microsoft.com/office/drawing/2014/main" id="{C25E2E95-9BAB-4BC0-98FF-B58F702D0C5A}"/>
              </a:ext>
            </a:extLst>
          </p:cNvPr>
          <p:cNvCxnSpPr>
            <a:cxnSpLocks/>
          </p:cNvCxnSpPr>
          <p:nvPr/>
        </p:nvCxnSpPr>
        <p:spPr>
          <a:xfrm>
            <a:off x="1322760" y="1791062"/>
            <a:ext cx="2709" cy="264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單箭頭接點 49">
            <a:extLst>
              <a:ext uri="{FF2B5EF4-FFF2-40B4-BE49-F238E27FC236}">
                <a16:creationId xmlns:a16="http://schemas.microsoft.com/office/drawing/2014/main" id="{7D19AE27-5CDD-4165-B492-E213787EC6F0}"/>
              </a:ext>
            </a:extLst>
          </p:cNvPr>
          <p:cNvCxnSpPr>
            <a:cxnSpLocks/>
            <a:stCxn id="42" idx="2"/>
            <a:endCxn id="44" idx="0"/>
          </p:cNvCxnSpPr>
          <p:nvPr/>
        </p:nvCxnSpPr>
        <p:spPr>
          <a:xfrm flipH="1">
            <a:off x="1322266" y="5392920"/>
            <a:ext cx="1848" cy="287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矩形 3"/>
          <p:cNvSpPr/>
          <p:nvPr/>
        </p:nvSpPr>
        <p:spPr>
          <a:xfrm>
            <a:off x="-1" y="-1"/>
            <a:ext cx="12179313"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1" y="6170341"/>
            <a:ext cx="12179312"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82"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130799" y="52870"/>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5"/>
            <a:stretch>
              <a:fillRect/>
            </a:stretch>
          </a:blipFill>
        </p:spPr>
        <p:txBody>
          <a:bodyPr/>
          <a:lstStyle/>
          <a:p>
            <a:endParaRPr lang="zh-TW" altLang="en-US"/>
          </a:p>
        </p:txBody>
      </p:sp>
      <p:sp>
        <p:nvSpPr>
          <p:cNvPr id="186" name="文字方塊 185">
            <a:extLst>
              <a:ext uri="{FF2B5EF4-FFF2-40B4-BE49-F238E27FC236}">
                <a16:creationId xmlns:a16="http://schemas.microsoft.com/office/drawing/2014/main" id="{056BD9E5-94A2-476F-A178-C3816D633509}"/>
              </a:ext>
            </a:extLst>
          </p:cNvPr>
          <p:cNvSpPr txBox="1"/>
          <p:nvPr/>
        </p:nvSpPr>
        <p:spPr>
          <a:xfrm>
            <a:off x="606716" y="2043441"/>
            <a:ext cx="1393392" cy="415498"/>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50" dirty="0">
                <a:latin typeface="+mn-lt"/>
              </a:rPr>
              <a:t>Divide</a:t>
            </a:r>
            <a:r>
              <a:rPr lang="zh-TW" altLang="en-US" sz="1050" dirty="0">
                <a:latin typeface="+mn-lt"/>
              </a:rPr>
              <a:t> </a:t>
            </a:r>
            <a:r>
              <a:rPr lang="en-US" altLang="zh-TW" sz="1050" dirty="0">
                <a:latin typeface="+mn-lt"/>
              </a:rPr>
              <a:t>area into </a:t>
            </a:r>
          </a:p>
          <a:p>
            <a:r>
              <a:rPr lang="en-US" altLang="zh-TW" sz="1050" dirty="0">
                <a:latin typeface="+mn-lt"/>
              </a:rPr>
              <a:t>pieces as slope unit </a:t>
            </a:r>
            <a:endParaRPr lang="zh-TW" altLang="en-US" sz="1050" dirty="0">
              <a:latin typeface="+mn-lt"/>
            </a:endParaRPr>
          </a:p>
        </p:txBody>
      </p:sp>
      <p:sp>
        <p:nvSpPr>
          <p:cNvPr id="189" name="文字方塊 188">
            <a:extLst>
              <a:ext uri="{FF2B5EF4-FFF2-40B4-BE49-F238E27FC236}">
                <a16:creationId xmlns:a16="http://schemas.microsoft.com/office/drawing/2014/main" id="{D4B1DE6A-2B6E-4A6B-BD5D-9966E7986C71}"/>
              </a:ext>
            </a:extLst>
          </p:cNvPr>
          <p:cNvSpPr txBox="1"/>
          <p:nvPr/>
        </p:nvSpPr>
        <p:spPr>
          <a:xfrm>
            <a:off x="568627" y="2761410"/>
            <a:ext cx="1471844" cy="415498"/>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50" dirty="0">
                <a:latin typeface="+mn-lt"/>
              </a:rPr>
              <a:t>Collect different factors data</a:t>
            </a:r>
            <a:endParaRPr lang="zh-TW" altLang="en-US" sz="1050" dirty="0">
              <a:latin typeface="+mn-lt"/>
            </a:endParaRPr>
          </a:p>
        </p:txBody>
      </p:sp>
      <p:sp>
        <p:nvSpPr>
          <p:cNvPr id="192" name="文字方塊 191">
            <a:extLst>
              <a:ext uri="{FF2B5EF4-FFF2-40B4-BE49-F238E27FC236}">
                <a16:creationId xmlns:a16="http://schemas.microsoft.com/office/drawing/2014/main" id="{276C0A6E-8329-4D53-8030-6C15C0B2F11D}"/>
              </a:ext>
            </a:extLst>
          </p:cNvPr>
          <p:cNvSpPr txBox="1"/>
          <p:nvPr/>
        </p:nvSpPr>
        <p:spPr>
          <a:xfrm>
            <a:off x="662725" y="3429241"/>
            <a:ext cx="1312177" cy="415498"/>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50" dirty="0">
                <a:latin typeface="+mn-lt"/>
              </a:rPr>
              <a:t>Check all</a:t>
            </a:r>
          </a:p>
          <a:p>
            <a:r>
              <a:rPr lang="en-US" altLang="zh-TW" sz="1050" dirty="0">
                <a:latin typeface="+mn-lt"/>
              </a:rPr>
              <a:t>parameter</a:t>
            </a:r>
            <a:endParaRPr lang="zh-TW" altLang="en-US" sz="1050" dirty="0">
              <a:latin typeface="+mn-lt"/>
            </a:endParaRPr>
          </a:p>
        </p:txBody>
      </p:sp>
      <p:sp>
        <p:nvSpPr>
          <p:cNvPr id="195" name="文字方塊 194">
            <a:extLst>
              <a:ext uri="{FF2B5EF4-FFF2-40B4-BE49-F238E27FC236}">
                <a16:creationId xmlns:a16="http://schemas.microsoft.com/office/drawing/2014/main" id="{D4FAE668-807D-4366-871D-68224AF076B4}"/>
              </a:ext>
            </a:extLst>
          </p:cNvPr>
          <p:cNvSpPr txBox="1"/>
          <p:nvPr/>
        </p:nvSpPr>
        <p:spPr>
          <a:xfrm>
            <a:off x="636608" y="4102342"/>
            <a:ext cx="1363500" cy="577081"/>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50" dirty="0">
                <a:latin typeface="+mn-lt"/>
              </a:rPr>
              <a:t>Power all factors together to estimate sediment yield</a:t>
            </a:r>
            <a:endParaRPr lang="zh-TW" altLang="en-US" sz="1050" dirty="0">
              <a:latin typeface="+mn-lt"/>
            </a:endParaRPr>
          </a:p>
        </p:txBody>
      </p:sp>
      <p:sp>
        <p:nvSpPr>
          <p:cNvPr id="204" name="文字方塊 203">
            <a:extLst>
              <a:ext uri="{FF2B5EF4-FFF2-40B4-BE49-F238E27FC236}">
                <a16:creationId xmlns:a16="http://schemas.microsoft.com/office/drawing/2014/main" id="{85B9B698-6420-45D5-AB64-02E45E86BF71}"/>
              </a:ext>
            </a:extLst>
          </p:cNvPr>
          <p:cNvSpPr txBox="1"/>
          <p:nvPr/>
        </p:nvSpPr>
        <p:spPr>
          <a:xfrm>
            <a:off x="448132" y="997682"/>
            <a:ext cx="1664512" cy="307777"/>
          </a:xfrm>
          <a:prstGeom prst="rect">
            <a:avLst/>
          </a:prstGeom>
          <a:noFill/>
        </p:spPr>
        <p:txBody>
          <a:bodyPr wrap="square" rtlCol="0">
            <a:spAutoFit/>
          </a:bodyPr>
          <a:lstStyle/>
          <a:p>
            <a:pPr algn="ctr"/>
            <a:r>
              <a:rPr lang="en-US" altLang="zh-TW" b="1" dirty="0">
                <a:latin typeface="Poppins" panose="00000500000000000000" pitchFamily="2" charset="0"/>
                <a:cs typeface="Poppins" panose="00000500000000000000" pitchFamily="2" charset="0"/>
              </a:rPr>
              <a:t>Flowchart</a:t>
            </a:r>
            <a:endParaRPr lang="zh-TW" altLang="en-US" b="1" dirty="0">
              <a:latin typeface="Poppins" panose="00000500000000000000" pitchFamily="2" charset="0"/>
              <a:cs typeface="Poppins" panose="00000500000000000000" pitchFamily="2" charset="0"/>
            </a:endParaRPr>
          </a:p>
        </p:txBody>
      </p:sp>
      <p:sp>
        <p:nvSpPr>
          <p:cNvPr id="1041" name="文字方塊 1040">
            <a:extLst>
              <a:ext uri="{FF2B5EF4-FFF2-40B4-BE49-F238E27FC236}">
                <a16:creationId xmlns:a16="http://schemas.microsoft.com/office/drawing/2014/main" id="{5BA62F94-3EE5-48AA-8C69-2721C854BE4D}"/>
              </a:ext>
            </a:extLst>
          </p:cNvPr>
          <p:cNvSpPr txBox="1"/>
          <p:nvPr/>
        </p:nvSpPr>
        <p:spPr>
          <a:xfrm>
            <a:off x="150089" y="5026416"/>
            <a:ext cx="214009" cy="237558"/>
          </a:xfrm>
          <a:prstGeom prst="rect">
            <a:avLst/>
          </a:prstGeom>
          <a:noFill/>
        </p:spPr>
        <p:txBody>
          <a:bodyPr wrap="square" rtlCol="0">
            <a:spAutoFit/>
          </a:bodyPr>
          <a:lstStyle/>
          <a:p>
            <a:r>
              <a:rPr lang="en-US" altLang="zh-TW" sz="900" dirty="0"/>
              <a:t>N</a:t>
            </a:r>
            <a:endParaRPr lang="zh-TW" altLang="en-US" sz="900" dirty="0"/>
          </a:p>
        </p:txBody>
      </p:sp>
      <p:cxnSp>
        <p:nvCxnSpPr>
          <p:cNvPr id="1045" name="直線接點 1044">
            <a:extLst>
              <a:ext uri="{FF2B5EF4-FFF2-40B4-BE49-F238E27FC236}">
                <a16:creationId xmlns:a16="http://schemas.microsoft.com/office/drawing/2014/main" id="{D5094D66-1BFC-4455-93FB-3AE68FADC73E}"/>
              </a:ext>
            </a:extLst>
          </p:cNvPr>
          <p:cNvCxnSpPr>
            <a:cxnSpLocks/>
            <a:stCxn id="42" idx="1"/>
            <a:endCxn id="1041" idx="3"/>
          </p:cNvCxnSpPr>
          <p:nvPr/>
        </p:nvCxnSpPr>
        <p:spPr>
          <a:xfrm flipH="1">
            <a:off x="364098" y="5140724"/>
            <a:ext cx="257995" cy="4471"/>
          </a:xfrm>
          <a:prstGeom prst="line">
            <a:avLst/>
          </a:prstGeom>
        </p:spPr>
        <p:style>
          <a:lnRef idx="1">
            <a:schemeClr val="dk1"/>
          </a:lnRef>
          <a:fillRef idx="0">
            <a:schemeClr val="dk1"/>
          </a:fillRef>
          <a:effectRef idx="0">
            <a:schemeClr val="dk1"/>
          </a:effectRef>
          <a:fontRef idx="minor">
            <a:schemeClr val="tx1"/>
          </a:fontRef>
        </p:style>
      </p:cxnSp>
      <p:cxnSp>
        <p:nvCxnSpPr>
          <p:cNvPr id="1051" name="接點: 肘形 1050">
            <a:extLst>
              <a:ext uri="{FF2B5EF4-FFF2-40B4-BE49-F238E27FC236}">
                <a16:creationId xmlns:a16="http://schemas.microsoft.com/office/drawing/2014/main" id="{E4FECB1D-E26C-4F5D-A27A-BA245DE4F440}"/>
              </a:ext>
            </a:extLst>
          </p:cNvPr>
          <p:cNvCxnSpPr>
            <a:cxnSpLocks/>
            <a:stCxn id="1041" idx="0"/>
            <a:endCxn id="192" idx="1"/>
          </p:cNvCxnSpPr>
          <p:nvPr/>
        </p:nvCxnSpPr>
        <p:spPr>
          <a:xfrm rot="5400000" flipH="1" flipV="1">
            <a:off x="-234804" y="4128888"/>
            <a:ext cx="1389426" cy="40563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56" name="直線單箭頭接點 1055">
            <a:extLst>
              <a:ext uri="{FF2B5EF4-FFF2-40B4-BE49-F238E27FC236}">
                <a16:creationId xmlns:a16="http://schemas.microsoft.com/office/drawing/2014/main" id="{5905F9DC-9B71-426C-B8A3-FEA61DD0DD7C}"/>
              </a:ext>
            </a:extLst>
          </p:cNvPr>
          <p:cNvCxnSpPr>
            <a:cxnSpLocks/>
            <a:stCxn id="186" idx="2"/>
            <a:endCxn id="189" idx="0"/>
          </p:cNvCxnSpPr>
          <p:nvPr/>
        </p:nvCxnSpPr>
        <p:spPr>
          <a:xfrm>
            <a:off x="1303412" y="2458939"/>
            <a:ext cx="1137" cy="302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6" name="直線單箭頭接點 225">
            <a:extLst>
              <a:ext uri="{FF2B5EF4-FFF2-40B4-BE49-F238E27FC236}">
                <a16:creationId xmlns:a16="http://schemas.microsoft.com/office/drawing/2014/main" id="{6FAD33FB-8FCF-43C0-8C3C-9502EFFCC615}"/>
              </a:ext>
            </a:extLst>
          </p:cNvPr>
          <p:cNvCxnSpPr>
            <a:cxnSpLocks/>
            <a:endCxn id="192" idx="0"/>
          </p:cNvCxnSpPr>
          <p:nvPr/>
        </p:nvCxnSpPr>
        <p:spPr>
          <a:xfrm>
            <a:off x="1310130" y="3182316"/>
            <a:ext cx="8684" cy="246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7" name="直線單箭頭接點 226">
            <a:extLst>
              <a:ext uri="{FF2B5EF4-FFF2-40B4-BE49-F238E27FC236}">
                <a16:creationId xmlns:a16="http://schemas.microsoft.com/office/drawing/2014/main" id="{E9E63159-5AE7-4F86-ACB9-94C582297301}"/>
              </a:ext>
            </a:extLst>
          </p:cNvPr>
          <p:cNvCxnSpPr>
            <a:cxnSpLocks/>
            <a:stCxn id="192" idx="2"/>
            <a:endCxn id="195" idx="0"/>
          </p:cNvCxnSpPr>
          <p:nvPr/>
        </p:nvCxnSpPr>
        <p:spPr>
          <a:xfrm flipH="1">
            <a:off x="1318358" y="3844739"/>
            <a:ext cx="456" cy="257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8" name="直線單箭頭接點 227">
            <a:extLst>
              <a:ext uri="{FF2B5EF4-FFF2-40B4-BE49-F238E27FC236}">
                <a16:creationId xmlns:a16="http://schemas.microsoft.com/office/drawing/2014/main" id="{78A0E817-A838-47FD-A06E-28F7F64CFAAC}"/>
              </a:ext>
            </a:extLst>
          </p:cNvPr>
          <p:cNvCxnSpPr>
            <a:cxnSpLocks/>
            <a:stCxn id="195" idx="2"/>
          </p:cNvCxnSpPr>
          <p:nvPr/>
        </p:nvCxnSpPr>
        <p:spPr>
          <a:xfrm flipH="1">
            <a:off x="1318000" y="4679423"/>
            <a:ext cx="358" cy="210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1" name="文字方塊 1060">
            <a:extLst>
              <a:ext uri="{FF2B5EF4-FFF2-40B4-BE49-F238E27FC236}">
                <a16:creationId xmlns:a16="http://schemas.microsoft.com/office/drawing/2014/main" id="{CD96EA9F-E50A-4269-9547-9FC10458E927}"/>
              </a:ext>
            </a:extLst>
          </p:cNvPr>
          <p:cNvSpPr txBox="1"/>
          <p:nvPr/>
        </p:nvSpPr>
        <p:spPr>
          <a:xfrm>
            <a:off x="606716" y="196596"/>
            <a:ext cx="6105371" cy="584775"/>
          </a:xfrm>
          <a:prstGeom prst="rect">
            <a:avLst/>
          </a:prstGeom>
          <a:noFill/>
        </p:spPr>
        <p:txBody>
          <a:bodyPr wrap="square" rtlCol="0">
            <a:spAutoFit/>
          </a:bodyPr>
          <a:lstStyle/>
          <a:p>
            <a:r>
              <a:rPr lang="en-US" altLang="zh-TW" sz="3200" b="1" dirty="0"/>
              <a:t>USLE formula solving by Arc GIS</a:t>
            </a:r>
            <a:endParaRPr lang="zh-TW" altLang="en-US" sz="3200" b="1" dirty="0"/>
          </a:p>
        </p:txBody>
      </p:sp>
      <mc:AlternateContent xmlns:mc="http://schemas.openxmlformats.org/markup-compatibility/2006" xmlns:a14="http://schemas.microsoft.com/office/drawing/2010/main">
        <mc:Choice Requires="a14">
          <p:sp>
            <p:nvSpPr>
              <p:cNvPr id="1062" name="文字方塊 1061">
                <a:extLst>
                  <a:ext uri="{FF2B5EF4-FFF2-40B4-BE49-F238E27FC236}">
                    <a16:creationId xmlns:a16="http://schemas.microsoft.com/office/drawing/2014/main" id="{A11AD6C4-58E4-4846-B2E9-83BFF3A019CD}"/>
                  </a:ext>
                </a:extLst>
              </p:cNvPr>
              <p:cNvSpPr txBox="1"/>
              <p:nvPr/>
            </p:nvSpPr>
            <p:spPr>
              <a:xfrm>
                <a:off x="5540805" y="972747"/>
                <a:ext cx="3292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𝐴𝑚</m:t>
                      </m:r>
                      <m:r>
                        <a:rPr lang="en-US" altLang="zh-TW" b="0" i="1" smtClean="0">
                          <a:latin typeface="Cambria Math" panose="02040503050406030204" pitchFamily="18" charset="0"/>
                        </a:rPr>
                        <m:t>=</m:t>
                      </m:r>
                      <m:r>
                        <a:rPr lang="en-US" altLang="zh-TW" b="0" i="1" smtClean="0">
                          <a:latin typeface="Cambria Math" panose="02040503050406030204" pitchFamily="18" charset="0"/>
                        </a:rPr>
                        <m:t>𝑅𝑚</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𝐾𝑚</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𝐿</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𝑆</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𝐶</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𝑃</m:t>
                      </m:r>
                    </m:oMath>
                  </m:oMathPara>
                </a14:m>
                <a:endParaRPr lang="zh-TW" altLang="en-US" dirty="0"/>
              </a:p>
            </p:txBody>
          </p:sp>
        </mc:Choice>
        <mc:Fallback xmlns="">
          <p:sp>
            <p:nvSpPr>
              <p:cNvPr id="1062" name="文字方塊 1061">
                <a:extLst>
                  <a:ext uri="{FF2B5EF4-FFF2-40B4-BE49-F238E27FC236}">
                    <a16:creationId xmlns:a16="http://schemas.microsoft.com/office/drawing/2014/main" id="{A11AD6C4-58E4-4846-B2E9-83BFF3A019CD}"/>
                  </a:ext>
                </a:extLst>
              </p:cNvPr>
              <p:cNvSpPr txBox="1">
                <a:spLocks noRot="1" noChangeAspect="1" noMove="1" noResize="1" noEditPoints="1" noAdjustHandles="1" noChangeArrowheads="1" noChangeShapeType="1" noTextEdit="1"/>
              </p:cNvSpPr>
              <p:nvPr/>
            </p:nvSpPr>
            <p:spPr>
              <a:xfrm>
                <a:off x="5540805" y="972747"/>
                <a:ext cx="3292633" cy="276999"/>
              </a:xfrm>
              <a:prstGeom prst="rect">
                <a:avLst/>
              </a:prstGeom>
              <a:blipFill>
                <a:blip r:embed="rId6"/>
                <a:stretch>
                  <a:fillRect l="-1296" r="-1111" b="-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7" name="文字方塊 256">
                <a:extLst>
                  <a:ext uri="{FF2B5EF4-FFF2-40B4-BE49-F238E27FC236}">
                    <a16:creationId xmlns:a16="http://schemas.microsoft.com/office/drawing/2014/main" id="{5A95DC09-F60B-4245-93DB-501AF2FB090D}"/>
                  </a:ext>
                </a:extLst>
              </p:cNvPr>
              <p:cNvSpPr txBox="1"/>
              <p:nvPr/>
            </p:nvSpPr>
            <p:spPr>
              <a:xfrm>
                <a:off x="2995544" y="1227536"/>
                <a:ext cx="8290394" cy="3746347"/>
              </a:xfrm>
              <a:prstGeom prst="rect">
                <a:avLst/>
              </a:prstGeom>
              <a:noFill/>
            </p:spPr>
            <p:txBody>
              <a:bodyPr wrap="square" rtlCol="0">
                <a:spAutoFit/>
              </a:bodyPr>
              <a:lstStyle/>
              <a:p>
                <a:pPr marL="228611" indent="-228611">
                  <a:lnSpc>
                    <a:spcPct val="150000"/>
                  </a:lnSpc>
                  <a:buFont typeface="Arial" panose="020B0604020202020204" pitchFamily="34" charset="0"/>
                  <a:buChar char="•"/>
                </a:pPr>
                <a:r>
                  <a:rPr lang="en-US" altLang="zh-TW" sz="1600" dirty="0">
                    <a:ea typeface="標楷體" panose="03000509000000000000" pitchFamily="65" charset="-120"/>
                  </a:rPr>
                  <a:t>The slope unit length divided by GIS should shorter than 100m,in this research, the slope unit is 20m</a:t>
                </a:r>
                <a14:m>
                  <m:oMath xmlns:m="http://schemas.openxmlformats.org/officeDocument/2006/math">
                    <m:r>
                      <a:rPr lang="en-US" altLang="zh-TW" sz="1600" i="1" smtClean="0">
                        <a:latin typeface="Cambria Math" panose="02040503050406030204" pitchFamily="18" charset="0"/>
                        <a:ea typeface="Cambria Math" panose="02040503050406030204" pitchFamily="18" charset="0"/>
                      </a:rPr>
                      <m:t>×</m:t>
                    </m:r>
                  </m:oMath>
                </a14:m>
                <a:r>
                  <a:rPr lang="en-US" altLang="zh-TW" sz="1600" dirty="0">
                    <a:ea typeface="標楷體" panose="03000509000000000000" pitchFamily="65" charset="-120"/>
                  </a:rPr>
                  <a:t>20m as the cell size of DEM. </a:t>
                </a:r>
              </a:p>
              <a:p>
                <a:pPr>
                  <a:lnSpc>
                    <a:spcPct val="150000"/>
                  </a:lnSpc>
                </a:pPr>
                <a:r>
                  <a:rPr lang="en-US" altLang="zh-TW" sz="1600" b="1" dirty="0">
                    <a:latin typeface="標楷體" panose="03000509000000000000" pitchFamily="65" charset="-120"/>
                    <a:ea typeface="標楷體" panose="03000509000000000000" pitchFamily="65" charset="-120"/>
                  </a:rPr>
                  <a:t>Rm</a:t>
                </a:r>
                <a:r>
                  <a:rPr lang="zh-TW" altLang="en-US" sz="1600" dirty="0">
                    <a:latin typeface="標楷體" panose="03000509000000000000" pitchFamily="65" charset="-120"/>
                    <a:ea typeface="標楷體" panose="03000509000000000000" pitchFamily="65" charset="-120"/>
                  </a:rPr>
                  <a:t>：</a:t>
                </a:r>
                <a:r>
                  <a:rPr lang="en-US" altLang="zh-TW" sz="1600" dirty="0">
                    <a:ea typeface="標楷體" panose="03000509000000000000" pitchFamily="65" charset="-120"/>
                  </a:rPr>
                  <a:t>Use the data from Soil and water conservation agency(2017-2019)</a:t>
                </a:r>
                <a:r>
                  <a:rPr lang="zh-TW" altLang="en-US" sz="1600" dirty="0">
                    <a:ea typeface="標楷體" panose="03000509000000000000" pitchFamily="65" charset="-120"/>
                  </a:rPr>
                  <a:t> </a:t>
                </a:r>
                <a:r>
                  <a:rPr lang="en-US" altLang="zh-TW" sz="1600" dirty="0">
                    <a:ea typeface="標楷體" panose="03000509000000000000" pitchFamily="65" charset="-120"/>
                  </a:rPr>
                  <a:t>,include </a:t>
                </a:r>
                <a:r>
                  <a:rPr lang="en-US" altLang="zh-TW" sz="1600" b="1" dirty="0">
                    <a:solidFill>
                      <a:srgbClr val="FF0000"/>
                    </a:solidFill>
                    <a:ea typeface="標楷體" panose="03000509000000000000" pitchFamily="65" charset="-120"/>
                  </a:rPr>
                  <a:t>323 point</a:t>
                </a:r>
                <a:r>
                  <a:rPr lang="en-US" altLang="zh-TW" sz="1600" dirty="0">
                    <a:ea typeface="標楷體" panose="03000509000000000000" pitchFamily="65" charset="-120"/>
                  </a:rPr>
                  <a:t>. Calculate sampling area using the inverse distance weighting (IDW) method."</a:t>
                </a:r>
              </a:p>
              <a:p>
                <a:pPr>
                  <a:lnSpc>
                    <a:spcPct val="150000"/>
                  </a:lnSpc>
                </a:pPr>
                <a:r>
                  <a:rPr lang="en-US" altLang="zh-TW" sz="1600" b="1" dirty="0">
                    <a:latin typeface="標楷體" panose="03000509000000000000" pitchFamily="65" charset="-120"/>
                    <a:ea typeface="標楷體" panose="03000509000000000000" pitchFamily="65" charset="-120"/>
                  </a:rPr>
                  <a:t>Km</a:t>
                </a:r>
                <a:r>
                  <a:rPr lang="zh-TW" altLang="en-US" sz="1600" dirty="0">
                    <a:latin typeface="標楷體" panose="03000509000000000000" pitchFamily="65" charset="-120"/>
                    <a:ea typeface="標楷體" panose="03000509000000000000" pitchFamily="65" charset="-120"/>
                  </a:rPr>
                  <a:t>：</a:t>
                </a:r>
                <a:r>
                  <a:rPr lang="en-US" altLang="zh-TW" sz="1600" dirty="0">
                    <a:ea typeface="標楷體" panose="03000509000000000000" pitchFamily="65" charset="-120"/>
                  </a:rPr>
                  <a:t>Use the data from Soil and water conservation agency(2017-2019)</a:t>
                </a:r>
                <a:r>
                  <a:rPr lang="zh-TW" altLang="en-US" sz="1600" dirty="0">
                    <a:ea typeface="標楷體" panose="03000509000000000000" pitchFamily="65" charset="-120"/>
                  </a:rPr>
                  <a:t> </a:t>
                </a:r>
                <a:r>
                  <a:rPr lang="en-US" altLang="zh-TW" sz="1600" dirty="0">
                    <a:ea typeface="標楷體" panose="03000509000000000000" pitchFamily="65" charset="-120"/>
                  </a:rPr>
                  <a:t>,include </a:t>
                </a:r>
                <a:r>
                  <a:rPr lang="en-US" altLang="zh-TW" sz="1600" b="1" dirty="0">
                    <a:solidFill>
                      <a:srgbClr val="FF0000"/>
                    </a:solidFill>
                    <a:ea typeface="標楷體" panose="03000509000000000000" pitchFamily="65" charset="-120"/>
                  </a:rPr>
                  <a:t>526 point</a:t>
                </a:r>
                <a:r>
                  <a:rPr lang="en-US" altLang="zh-TW" sz="1600" dirty="0">
                    <a:ea typeface="標楷體" panose="03000509000000000000" pitchFamily="65" charset="-120"/>
                  </a:rPr>
                  <a:t>. Calculate sampling area using the inverse distance weighting (IDW) method."</a:t>
                </a:r>
                <a:endParaRPr lang="en-US" altLang="zh-TW" sz="1600" dirty="0">
                  <a:latin typeface="標楷體" panose="03000509000000000000" pitchFamily="65" charset="-120"/>
                  <a:ea typeface="標楷體" panose="03000509000000000000" pitchFamily="65" charset="-120"/>
                </a:endParaRPr>
              </a:p>
              <a:p>
                <a:pPr>
                  <a:lnSpc>
                    <a:spcPct val="150000"/>
                  </a:lnSpc>
                </a:pPr>
                <a:r>
                  <a:rPr lang="en-US" altLang="zh-TW" sz="1600" b="1" dirty="0">
                    <a:latin typeface="標楷體" panose="03000509000000000000" pitchFamily="65" charset="-120"/>
                    <a:ea typeface="標楷體" panose="03000509000000000000" pitchFamily="65" charset="-120"/>
                  </a:rPr>
                  <a:t>L</a:t>
                </a:r>
                <a:r>
                  <a:rPr lang="zh-TW" altLang="en-US" sz="1600" b="1"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a:t>
                </a:r>
                <a:r>
                  <a:rPr lang="en-US" altLang="zh-TW" sz="1600" dirty="0">
                    <a:ea typeface="標楷體" panose="03000509000000000000" pitchFamily="65" charset="-120"/>
                  </a:rPr>
                  <a:t>Use flow accumulation in GIS to approach slope length, then use the formula establish by </a:t>
                </a:r>
                <a:r>
                  <a:rPr lang="en-US" altLang="zh-TW" sz="1600" dirty="0" err="1">
                    <a:ea typeface="標楷體" panose="03000509000000000000" pitchFamily="65" charset="-120"/>
                  </a:rPr>
                  <a:t>Wischmeier</a:t>
                </a:r>
                <a:r>
                  <a:rPr lang="en-US" altLang="zh-TW" sz="1600" dirty="0">
                    <a:ea typeface="標楷體" panose="03000509000000000000" pitchFamily="65" charset="-120"/>
                  </a:rPr>
                  <a:t> and Smith(1965):</a:t>
                </a:r>
                <a:endParaRPr lang="en-US" altLang="zh-TW" sz="1600" dirty="0">
                  <a:latin typeface="標楷體" panose="03000509000000000000" pitchFamily="65" charset="-120"/>
                  <a:ea typeface="標楷體" panose="03000509000000000000" pitchFamily="65" charset="-120"/>
                </a:endParaRPr>
              </a:p>
              <a:p>
                <a:pPr>
                  <a:lnSpc>
                    <a:spcPct val="150000"/>
                  </a:lnSpc>
                </a:pPr>
                <a:r>
                  <a:rPr lang="en-US" altLang="zh-TW" sz="1600" b="1" dirty="0">
                    <a:latin typeface="標楷體" panose="03000509000000000000" pitchFamily="65" charset="-120"/>
                    <a:ea typeface="標楷體" panose="03000509000000000000" pitchFamily="65" charset="-120"/>
                  </a:rPr>
                  <a:t>S</a:t>
                </a:r>
                <a:r>
                  <a:rPr lang="zh-TW" altLang="en-US" sz="1600" b="1"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a:t>
                </a:r>
                <a:r>
                  <a:rPr lang="en-US" altLang="zh-TW" sz="1600" dirty="0">
                    <a:ea typeface="標楷體" panose="03000509000000000000" pitchFamily="65" charset="-120"/>
                  </a:rPr>
                  <a:t>The average slope in study area is more than 18%,so chose the  formula established by McCool et al(1987)</a:t>
                </a:r>
                <a:r>
                  <a:rPr lang="zh-TW" altLang="en-US" sz="1600" dirty="0">
                    <a:ea typeface="標楷體" panose="03000509000000000000" pitchFamily="65" charset="-120"/>
                  </a:rPr>
                  <a:t> ：</a:t>
                </a:r>
              </a:p>
            </p:txBody>
          </p:sp>
        </mc:Choice>
        <mc:Fallback xmlns="">
          <p:sp>
            <p:nvSpPr>
              <p:cNvPr id="257" name="文字方塊 256">
                <a:extLst>
                  <a:ext uri="{FF2B5EF4-FFF2-40B4-BE49-F238E27FC236}">
                    <a16:creationId xmlns:a16="http://schemas.microsoft.com/office/drawing/2014/main" id="{5A95DC09-F60B-4245-93DB-501AF2FB090D}"/>
                  </a:ext>
                </a:extLst>
              </p:cNvPr>
              <p:cNvSpPr txBox="1">
                <a:spLocks noRot="1" noChangeAspect="1" noMove="1" noResize="1" noEditPoints="1" noAdjustHandles="1" noChangeArrowheads="1" noChangeShapeType="1" noTextEdit="1"/>
              </p:cNvSpPr>
              <p:nvPr/>
            </p:nvSpPr>
            <p:spPr>
              <a:xfrm>
                <a:off x="2995544" y="1227536"/>
                <a:ext cx="8290394" cy="3746347"/>
              </a:xfrm>
              <a:prstGeom prst="rect">
                <a:avLst/>
              </a:prstGeom>
              <a:blipFill>
                <a:blip r:embed="rId7"/>
                <a:stretch>
                  <a:fillRect l="-368" r="-662" b="-11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8" name="矩形 257">
                <a:extLst>
                  <a:ext uri="{FF2B5EF4-FFF2-40B4-BE49-F238E27FC236}">
                    <a16:creationId xmlns:a16="http://schemas.microsoft.com/office/drawing/2014/main" id="{F74642C1-D211-435E-8BD5-142F3BB32A42}"/>
                  </a:ext>
                </a:extLst>
              </p:cNvPr>
              <p:cNvSpPr/>
              <p:nvPr/>
            </p:nvSpPr>
            <p:spPr>
              <a:xfrm>
                <a:off x="5754575" y="3789795"/>
                <a:ext cx="1072053" cy="4803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1067" i="1">
                          <a:latin typeface="Cambria Math" panose="02040503050406030204" pitchFamily="18" charset="0"/>
                        </a:rPr>
                        <m:t>𝐿</m:t>
                      </m:r>
                      <m:r>
                        <a:rPr lang="zh-TW" altLang="en-US" sz="1067">
                          <a:latin typeface="Cambria Math" panose="02040503050406030204" pitchFamily="18" charset="0"/>
                        </a:rPr>
                        <m:t>=</m:t>
                      </m:r>
                      <m:sSup>
                        <m:sSupPr>
                          <m:ctrlPr>
                            <a:rPr lang="zh-TW" altLang="en-US" sz="1067" i="1">
                              <a:latin typeface="Cambria Math" panose="02040503050406030204" pitchFamily="18" charset="0"/>
                            </a:rPr>
                          </m:ctrlPr>
                        </m:sSupPr>
                        <m:e>
                          <m:d>
                            <m:dPr>
                              <m:ctrlPr>
                                <a:rPr lang="zh-TW" altLang="en-US" sz="1067" i="1">
                                  <a:latin typeface="Cambria Math" panose="02040503050406030204" pitchFamily="18" charset="0"/>
                                </a:rPr>
                              </m:ctrlPr>
                            </m:dPr>
                            <m:e>
                              <m:f>
                                <m:fPr>
                                  <m:ctrlPr>
                                    <a:rPr lang="zh-TW" altLang="en-US" sz="1067" i="1">
                                      <a:latin typeface="Cambria Math" panose="02040503050406030204" pitchFamily="18" charset="0"/>
                                    </a:rPr>
                                  </m:ctrlPr>
                                </m:fPr>
                                <m:num>
                                  <m:r>
                                    <a:rPr lang="zh-TW" altLang="en-US" sz="1067" i="1">
                                      <a:latin typeface="Cambria Math" panose="02040503050406030204" pitchFamily="18" charset="0"/>
                                    </a:rPr>
                                    <m:t>𝜆</m:t>
                                  </m:r>
                                </m:num>
                                <m:den>
                                  <m:r>
                                    <a:rPr lang="zh-TW" altLang="en-US" sz="1067">
                                      <a:latin typeface="Cambria Math" panose="02040503050406030204" pitchFamily="18" charset="0"/>
                                    </a:rPr>
                                    <m:t>22.13</m:t>
                                  </m:r>
                                </m:den>
                              </m:f>
                            </m:e>
                          </m:d>
                        </m:e>
                        <m:sup>
                          <m:r>
                            <a:rPr lang="zh-TW" altLang="en-US" sz="1067" i="1">
                              <a:latin typeface="Cambria Math" panose="02040503050406030204" pitchFamily="18" charset="0"/>
                            </a:rPr>
                            <m:t>𝑚</m:t>
                          </m:r>
                        </m:sup>
                      </m:sSup>
                    </m:oMath>
                  </m:oMathPara>
                </a14:m>
                <a:endParaRPr lang="zh-TW" altLang="en-US" sz="1067" dirty="0"/>
              </a:p>
            </p:txBody>
          </p:sp>
        </mc:Choice>
        <mc:Fallback xmlns="">
          <p:sp>
            <p:nvSpPr>
              <p:cNvPr id="258" name="矩形 257">
                <a:extLst>
                  <a:ext uri="{FF2B5EF4-FFF2-40B4-BE49-F238E27FC236}">
                    <a16:creationId xmlns:a16="http://schemas.microsoft.com/office/drawing/2014/main" id="{F74642C1-D211-435E-8BD5-142F3BB32A42}"/>
                  </a:ext>
                </a:extLst>
              </p:cNvPr>
              <p:cNvSpPr>
                <a:spLocks noRot="1" noChangeAspect="1" noMove="1" noResize="1" noEditPoints="1" noAdjustHandles="1" noChangeArrowheads="1" noChangeShapeType="1" noTextEdit="1"/>
              </p:cNvSpPr>
              <p:nvPr/>
            </p:nvSpPr>
            <p:spPr>
              <a:xfrm>
                <a:off x="5754575" y="3789795"/>
                <a:ext cx="1072053" cy="480388"/>
              </a:xfrm>
              <a:prstGeom prst="rect">
                <a:avLst/>
              </a:prstGeom>
              <a:blipFill>
                <a:blip r:embed="rId8"/>
                <a:stretch>
                  <a:fillRect/>
                </a:stretch>
              </a:blipFill>
            </p:spPr>
            <p:txBody>
              <a:bodyPr/>
              <a:lstStyle/>
              <a:p>
                <a:r>
                  <a:rPr lang="zh-TW" altLang="en-US">
                    <a:noFill/>
                  </a:rPr>
                  <a:t> </a:t>
                </a:r>
              </a:p>
            </p:txBody>
          </p:sp>
        </mc:Fallback>
      </mc:AlternateContent>
      <p:sp>
        <p:nvSpPr>
          <p:cNvPr id="259" name="文字方塊 258">
            <a:extLst>
              <a:ext uri="{FF2B5EF4-FFF2-40B4-BE49-F238E27FC236}">
                <a16:creationId xmlns:a16="http://schemas.microsoft.com/office/drawing/2014/main" id="{387F78D9-02D8-4B87-AF46-246E05CBEC9B}"/>
              </a:ext>
            </a:extLst>
          </p:cNvPr>
          <p:cNvSpPr txBox="1"/>
          <p:nvPr/>
        </p:nvSpPr>
        <p:spPr>
          <a:xfrm>
            <a:off x="5667549" y="4540255"/>
            <a:ext cx="1302455" cy="276999"/>
          </a:xfrm>
          <a:prstGeom prst="rect">
            <a:avLst/>
          </a:prstGeom>
          <a:noFill/>
        </p:spPr>
        <p:txBody>
          <a:bodyPr wrap="square" rtlCol="0">
            <a:spAutoFit/>
          </a:bodyPr>
          <a:lstStyle/>
          <a:p>
            <a:r>
              <a:rPr lang="en-US" altLang="zh-TW" sz="1200" u="sng" dirty="0">
                <a:latin typeface="標楷體" panose="03000509000000000000" pitchFamily="65" charset="-120"/>
                <a:ea typeface="標楷體" panose="03000509000000000000" pitchFamily="65" charset="-120"/>
              </a:rPr>
              <a:t>Long slope</a:t>
            </a:r>
            <a:endParaRPr lang="zh-TW" altLang="en-US" sz="1200" u="sng" dirty="0">
              <a:latin typeface="標楷體" panose="03000509000000000000" pitchFamily="65" charset="-120"/>
              <a:ea typeface="標楷體" panose="03000509000000000000" pitchFamily="65" charset="-120"/>
            </a:endParaRPr>
          </a:p>
        </p:txBody>
      </p:sp>
      <p:sp>
        <p:nvSpPr>
          <p:cNvPr id="260" name="文字方塊 259">
            <a:extLst>
              <a:ext uri="{FF2B5EF4-FFF2-40B4-BE49-F238E27FC236}">
                <a16:creationId xmlns:a16="http://schemas.microsoft.com/office/drawing/2014/main" id="{5A971A45-A5DB-4990-A8D5-67BDE0EBFF1F}"/>
              </a:ext>
            </a:extLst>
          </p:cNvPr>
          <p:cNvSpPr txBox="1"/>
          <p:nvPr/>
        </p:nvSpPr>
        <p:spPr>
          <a:xfrm>
            <a:off x="8600553" y="4596012"/>
            <a:ext cx="1379286" cy="276999"/>
          </a:xfrm>
          <a:prstGeom prst="rect">
            <a:avLst/>
          </a:prstGeom>
          <a:noFill/>
        </p:spPr>
        <p:txBody>
          <a:bodyPr wrap="square" rtlCol="0">
            <a:spAutoFit/>
          </a:bodyPr>
          <a:lstStyle/>
          <a:p>
            <a:r>
              <a:rPr lang="en-US" altLang="zh-TW" sz="1200" u="sng" dirty="0">
                <a:latin typeface="標楷體" panose="03000509000000000000" pitchFamily="65" charset="-120"/>
                <a:ea typeface="標楷體" panose="03000509000000000000" pitchFamily="65" charset="-120"/>
              </a:rPr>
              <a:t>Short slope</a:t>
            </a:r>
            <a:endParaRPr lang="zh-TW" altLang="en-US" sz="1200" u="sng" dirty="0">
              <a:latin typeface="標楷體" panose="03000509000000000000" pitchFamily="65" charset="-120"/>
              <a:ea typeface="標楷體" panose="03000509000000000000" pitchFamily="65" charset="-120"/>
            </a:endParaRPr>
          </a:p>
        </p:txBody>
      </p:sp>
      <p:sp>
        <p:nvSpPr>
          <p:cNvPr id="262" name="文字方塊 261">
            <a:extLst>
              <a:ext uri="{FF2B5EF4-FFF2-40B4-BE49-F238E27FC236}">
                <a16:creationId xmlns:a16="http://schemas.microsoft.com/office/drawing/2014/main" id="{0383571C-AA9E-4796-8758-D3CFD01CAA04}"/>
              </a:ext>
            </a:extLst>
          </p:cNvPr>
          <p:cNvSpPr txBox="1"/>
          <p:nvPr/>
        </p:nvSpPr>
        <p:spPr>
          <a:xfrm>
            <a:off x="8658066" y="3850849"/>
            <a:ext cx="1866367" cy="276999"/>
          </a:xfrm>
          <a:prstGeom prst="rect">
            <a:avLst/>
          </a:prstGeom>
          <a:noFill/>
        </p:spPr>
        <p:txBody>
          <a:bodyPr wrap="square" rtlCol="0">
            <a:spAutoFit/>
          </a:bodyPr>
          <a:lstStyle/>
          <a:p>
            <a:r>
              <a:rPr lang="en-US" altLang="zh-TW" sz="1200" dirty="0"/>
              <a:t>m value</a:t>
            </a:r>
            <a:r>
              <a:rPr lang="zh-TW" altLang="en-US" sz="1200" dirty="0"/>
              <a:t>：      </a:t>
            </a:r>
            <a:r>
              <a:rPr lang="en-US" altLang="zh-TW" sz="1200" dirty="0"/>
              <a:t>		)</a:t>
            </a:r>
            <a:endParaRPr lang="zh-TW" altLang="en-US" sz="1200" dirty="0"/>
          </a:p>
        </p:txBody>
      </p:sp>
      <mc:AlternateContent xmlns:mc="http://schemas.openxmlformats.org/markup-compatibility/2006" xmlns:a14="http://schemas.microsoft.com/office/drawing/2010/main">
        <mc:Choice Requires="a14">
          <p:sp>
            <p:nvSpPr>
              <p:cNvPr id="264" name="矩形 263">
                <a:extLst>
                  <a:ext uri="{FF2B5EF4-FFF2-40B4-BE49-F238E27FC236}">
                    <a16:creationId xmlns:a16="http://schemas.microsoft.com/office/drawing/2014/main" id="{13F6B37E-0043-44B1-A2AE-E8D123BEB4A6}"/>
                  </a:ext>
                </a:extLst>
              </p:cNvPr>
              <p:cNvSpPr/>
              <p:nvPr/>
            </p:nvSpPr>
            <p:spPr>
              <a:xfrm>
                <a:off x="7874784" y="4960954"/>
                <a:ext cx="231924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1600" i="1">
                          <a:latin typeface="Cambria Math" panose="02040503050406030204" pitchFamily="18" charset="0"/>
                        </a:rPr>
                        <m:t>𝑆</m:t>
                      </m:r>
                      <m:r>
                        <a:rPr lang="zh-TW" altLang="en-US" sz="1600">
                          <a:latin typeface="Cambria Math" panose="02040503050406030204" pitchFamily="18" charset="0"/>
                        </a:rPr>
                        <m:t>=3</m:t>
                      </m:r>
                      <m:sSup>
                        <m:sSupPr>
                          <m:ctrlPr>
                            <a:rPr lang="zh-TW" altLang="en-US" sz="1600" i="1">
                              <a:latin typeface="Cambria Math" panose="02040503050406030204" pitchFamily="18" charset="0"/>
                            </a:rPr>
                          </m:ctrlPr>
                        </m:sSupPr>
                        <m:e>
                          <m:d>
                            <m:dPr>
                              <m:ctrlPr>
                                <a:rPr lang="zh-TW" altLang="en-US" sz="1600" i="1">
                                  <a:latin typeface="Cambria Math" panose="02040503050406030204" pitchFamily="18" charset="0"/>
                                </a:rPr>
                              </m:ctrlPr>
                            </m:dPr>
                            <m:e>
                              <m:r>
                                <m:rPr>
                                  <m:sty m:val="p"/>
                                </m:rPr>
                                <a:rPr lang="zh-TW" altLang="en-US" sz="1600">
                                  <a:latin typeface="Cambria Math" panose="02040503050406030204" pitchFamily="18" charset="0"/>
                                </a:rPr>
                                <m:t>sin</m:t>
                              </m:r>
                              <m:r>
                                <a:rPr lang="zh-TW" altLang="en-US" sz="1600" i="1">
                                  <a:latin typeface="Cambria Math" panose="02040503050406030204" pitchFamily="18" charset="0"/>
                                </a:rPr>
                                <m:t>𝜃</m:t>
                              </m:r>
                            </m:e>
                          </m:d>
                        </m:e>
                        <m:sup>
                          <m:r>
                            <a:rPr lang="zh-TW" altLang="en-US" sz="1600">
                              <a:latin typeface="Cambria Math" panose="02040503050406030204" pitchFamily="18" charset="0"/>
                            </a:rPr>
                            <m:t>0.8</m:t>
                          </m:r>
                        </m:sup>
                      </m:sSup>
                      <m:r>
                        <a:rPr lang="zh-TW" altLang="en-US" sz="1600">
                          <a:latin typeface="Cambria Math" panose="02040503050406030204" pitchFamily="18" charset="0"/>
                        </a:rPr>
                        <m:t>+0.56</m:t>
                      </m:r>
                    </m:oMath>
                  </m:oMathPara>
                </a14:m>
                <a:endParaRPr lang="zh-TW" altLang="en-US" sz="1600" dirty="0"/>
              </a:p>
            </p:txBody>
          </p:sp>
        </mc:Choice>
        <mc:Fallback xmlns="">
          <p:sp>
            <p:nvSpPr>
              <p:cNvPr id="264" name="矩形 263">
                <a:extLst>
                  <a:ext uri="{FF2B5EF4-FFF2-40B4-BE49-F238E27FC236}">
                    <a16:creationId xmlns:a16="http://schemas.microsoft.com/office/drawing/2014/main" id="{13F6B37E-0043-44B1-A2AE-E8D123BEB4A6}"/>
                  </a:ext>
                </a:extLst>
              </p:cNvPr>
              <p:cNvSpPr>
                <a:spLocks noRot="1" noChangeAspect="1" noMove="1" noResize="1" noEditPoints="1" noAdjustHandles="1" noChangeArrowheads="1" noChangeShapeType="1" noTextEdit="1"/>
              </p:cNvSpPr>
              <p:nvPr/>
            </p:nvSpPr>
            <p:spPr>
              <a:xfrm>
                <a:off x="7874784" y="4960954"/>
                <a:ext cx="2319244" cy="338554"/>
              </a:xfrm>
              <a:prstGeom prst="rect">
                <a:avLst/>
              </a:prstGeom>
              <a:blipFill>
                <a:blip r:embed="rId9"/>
                <a:stretch>
                  <a:fillRect/>
                </a:stretch>
              </a:blipFill>
            </p:spPr>
            <p:txBody>
              <a:bodyPr/>
              <a:lstStyle/>
              <a:p>
                <a:r>
                  <a:rPr lang="zh-TW" altLang="en-US">
                    <a:noFill/>
                  </a:rPr>
                  <a:t> </a:t>
                </a:r>
              </a:p>
            </p:txBody>
          </p:sp>
        </mc:Fallback>
      </mc:AlternateContent>
      <p:sp>
        <p:nvSpPr>
          <p:cNvPr id="265" name="文字方塊 264">
            <a:extLst>
              <a:ext uri="{FF2B5EF4-FFF2-40B4-BE49-F238E27FC236}">
                <a16:creationId xmlns:a16="http://schemas.microsoft.com/office/drawing/2014/main" id="{2F360542-7B46-4237-A47F-182915DF906C}"/>
              </a:ext>
            </a:extLst>
          </p:cNvPr>
          <p:cNvSpPr txBox="1"/>
          <p:nvPr/>
        </p:nvSpPr>
        <p:spPr>
          <a:xfrm>
            <a:off x="10167033" y="5007376"/>
            <a:ext cx="862959" cy="297454"/>
          </a:xfrm>
          <a:prstGeom prst="rect">
            <a:avLst/>
          </a:prstGeom>
          <a:noFill/>
        </p:spPr>
        <p:txBody>
          <a:bodyPr wrap="square" rtlCol="0">
            <a:spAutoFit/>
          </a:bodyPr>
          <a:lstStyle/>
          <a:p>
            <a:r>
              <a:rPr lang="en-US" altLang="zh-TW" sz="1333" dirty="0">
                <a:latin typeface="標楷體" panose="03000509000000000000" pitchFamily="65" charset="-120"/>
                <a:ea typeface="標楷體" panose="03000509000000000000" pitchFamily="65" charset="-120"/>
              </a:rPr>
              <a:t>L&lt;4m</a:t>
            </a:r>
            <a:endParaRPr lang="zh-TW" altLang="en-US" sz="1333" dirty="0">
              <a:latin typeface="標楷體" panose="03000509000000000000" pitchFamily="65" charset="-120"/>
              <a:ea typeface="標楷體" panose="03000509000000000000" pitchFamily="65" charset="-120"/>
            </a:endParaRPr>
          </a:p>
        </p:txBody>
      </p:sp>
      <p:sp>
        <p:nvSpPr>
          <p:cNvPr id="266" name="矩形 265">
            <a:extLst>
              <a:ext uri="{FF2B5EF4-FFF2-40B4-BE49-F238E27FC236}">
                <a16:creationId xmlns:a16="http://schemas.microsoft.com/office/drawing/2014/main" id="{52EDE803-45D3-478E-B138-576E7BFF19AC}"/>
              </a:ext>
            </a:extLst>
          </p:cNvPr>
          <p:cNvSpPr/>
          <p:nvPr/>
        </p:nvSpPr>
        <p:spPr>
          <a:xfrm>
            <a:off x="2995544" y="2046909"/>
            <a:ext cx="8290394" cy="752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67" name="矩形 266">
            <a:extLst>
              <a:ext uri="{FF2B5EF4-FFF2-40B4-BE49-F238E27FC236}">
                <a16:creationId xmlns:a16="http://schemas.microsoft.com/office/drawing/2014/main" id="{0B168346-1227-4CA9-9C59-110EDCDAA5FE}"/>
              </a:ext>
            </a:extLst>
          </p:cNvPr>
          <p:cNvSpPr/>
          <p:nvPr/>
        </p:nvSpPr>
        <p:spPr>
          <a:xfrm>
            <a:off x="2995544" y="2799674"/>
            <a:ext cx="8290394" cy="690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68" name="矩形 267">
            <a:extLst>
              <a:ext uri="{FF2B5EF4-FFF2-40B4-BE49-F238E27FC236}">
                <a16:creationId xmlns:a16="http://schemas.microsoft.com/office/drawing/2014/main" id="{53175BFB-2CCB-4F86-A517-063FC8C26379}"/>
              </a:ext>
            </a:extLst>
          </p:cNvPr>
          <p:cNvSpPr/>
          <p:nvPr/>
        </p:nvSpPr>
        <p:spPr>
          <a:xfrm>
            <a:off x="2995544" y="4230925"/>
            <a:ext cx="8290394" cy="1122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mc:AlternateContent xmlns:mc="http://schemas.openxmlformats.org/markup-compatibility/2006" xmlns:a14="http://schemas.microsoft.com/office/drawing/2010/main">
        <mc:Choice Requires="a14">
          <p:sp>
            <p:nvSpPr>
              <p:cNvPr id="269" name="矩形 268">
                <a:extLst>
                  <a:ext uri="{FF2B5EF4-FFF2-40B4-BE49-F238E27FC236}">
                    <a16:creationId xmlns:a16="http://schemas.microsoft.com/office/drawing/2014/main" id="{57E95822-85D2-4E5F-A6F1-36C9D74C0ED9}"/>
                  </a:ext>
                </a:extLst>
              </p:cNvPr>
              <p:cNvSpPr/>
              <p:nvPr/>
            </p:nvSpPr>
            <p:spPr>
              <a:xfrm>
                <a:off x="4602696" y="4990533"/>
                <a:ext cx="231924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1600" i="1">
                          <a:latin typeface="Cambria Math" panose="02040503050406030204" pitchFamily="18" charset="0"/>
                        </a:rPr>
                        <m:t>𝑆</m:t>
                      </m:r>
                      <m:r>
                        <a:rPr lang="zh-TW" altLang="en-US" sz="1600">
                          <a:latin typeface="Cambria Math" panose="02040503050406030204" pitchFamily="18" charset="0"/>
                        </a:rPr>
                        <m:t>=</m:t>
                      </m:r>
                      <m:r>
                        <a:rPr lang="en-US" altLang="zh-TW" sz="1600" i="1">
                          <a:latin typeface="Cambria Math" panose="02040503050406030204" pitchFamily="18" charset="0"/>
                        </a:rPr>
                        <m:t>16.8</m:t>
                      </m:r>
                      <m:r>
                        <m:rPr>
                          <m:sty m:val="p"/>
                        </m:rPr>
                        <a:rPr lang="zh-TW" altLang="en-US" sz="1600">
                          <a:latin typeface="Cambria Math" panose="02040503050406030204" pitchFamily="18" charset="0"/>
                        </a:rPr>
                        <m:t>sin</m:t>
                      </m:r>
                      <m:r>
                        <m:rPr>
                          <m:sty m:val="p"/>
                        </m:rPr>
                        <a:rPr lang="el-GR" altLang="zh-TW" sz="1600" i="1">
                          <a:latin typeface="Cambria Math" panose="02040503050406030204" pitchFamily="18" charset="0"/>
                          <a:ea typeface="Cambria Math" panose="02040503050406030204" pitchFamily="18" charset="0"/>
                        </a:rPr>
                        <m:t>θ</m:t>
                      </m:r>
                      <m:r>
                        <a:rPr lang="en-US" altLang="zh-TW" sz="1600">
                          <a:latin typeface="Cambria Math" panose="02040503050406030204" pitchFamily="18" charset="0"/>
                          <a:ea typeface="Cambria Math" panose="02040503050406030204" pitchFamily="18" charset="0"/>
                        </a:rPr>
                        <m:t>−</m:t>
                      </m:r>
                      <m:r>
                        <a:rPr lang="zh-TW" altLang="en-US" sz="1600">
                          <a:latin typeface="Cambria Math" panose="02040503050406030204" pitchFamily="18" charset="0"/>
                        </a:rPr>
                        <m:t>0.5</m:t>
                      </m:r>
                      <m:r>
                        <a:rPr lang="en-US" altLang="zh-TW" sz="1600">
                          <a:latin typeface="Cambria Math" panose="02040503050406030204" pitchFamily="18" charset="0"/>
                        </a:rPr>
                        <m:t>0</m:t>
                      </m:r>
                    </m:oMath>
                  </m:oMathPara>
                </a14:m>
                <a:endParaRPr lang="zh-TW" altLang="en-US" sz="1600" dirty="0"/>
              </a:p>
            </p:txBody>
          </p:sp>
        </mc:Choice>
        <mc:Fallback xmlns="">
          <p:sp>
            <p:nvSpPr>
              <p:cNvPr id="269" name="矩形 268">
                <a:extLst>
                  <a:ext uri="{FF2B5EF4-FFF2-40B4-BE49-F238E27FC236}">
                    <a16:creationId xmlns:a16="http://schemas.microsoft.com/office/drawing/2014/main" id="{57E95822-85D2-4E5F-A6F1-36C9D74C0ED9}"/>
                  </a:ext>
                </a:extLst>
              </p:cNvPr>
              <p:cNvSpPr>
                <a:spLocks noRot="1" noChangeAspect="1" noMove="1" noResize="1" noEditPoints="1" noAdjustHandles="1" noChangeArrowheads="1" noChangeShapeType="1" noTextEdit="1"/>
              </p:cNvSpPr>
              <p:nvPr/>
            </p:nvSpPr>
            <p:spPr>
              <a:xfrm>
                <a:off x="4602696" y="4990533"/>
                <a:ext cx="2319244" cy="338554"/>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0" name="矩形 269">
                <a:extLst>
                  <a:ext uri="{FF2B5EF4-FFF2-40B4-BE49-F238E27FC236}">
                    <a16:creationId xmlns:a16="http://schemas.microsoft.com/office/drawing/2014/main" id="{5DEB3A93-77D8-4A6B-96B0-8F4595E38E21}"/>
                  </a:ext>
                </a:extLst>
              </p:cNvPr>
              <p:cNvSpPr/>
              <p:nvPr/>
            </p:nvSpPr>
            <p:spPr>
              <a:xfrm>
                <a:off x="4594953" y="4738725"/>
                <a:ext cx="231924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1600" i="1">
                          <a:latin typeface="Cambria Math" panose="02040503050406030204" pitchFamily="18" charset="0"/>
                        </a:rPr>
                        <m:t>𝑆</m:t>
                      </m:r>
                      <m:r>
                        <a:rPr lang="zh-TW" altLang="en-US" sz="1600">
                          <a:latin typeface="Cambria Math" panose="02040503050406030204" pitchFamily="18" charset="0"/>
                        </a:rPr>
                        <m:t>=</m:t>
                      </m:r>
                      <m:r>
                        <a:rPr lang="en-US" altLang="zh-TW" sz="1600" i="1">
                          <a:latin typeface="Cambria Math" panose="02040503050406030204" pitchFamily="18" charset="0"/>
                        </a:rPr>
                        <m:t>10.8</m:t>
                      </m:r>
                      <m:r>
                        <m:rPr>
                          <m:sty m:val="p"/>
                        </m:rPr>
                        <a:rPr lang="zh-TW" altLang="en-US" sz="1600">
                          <a:latin typeface="Cambria Math" panose="02040503050406030204" pitchFamily="18" charset="0"/>
                        </a:rPr>
                        <m:t>sin</m:t>
                      </m:r>
                      <m:r>
                        <m:rPr>
                          <m:sty m:val="p"/>
                        </m:rPr>
                        <a:rPr lang="el-GR" altLang="zh-TW" sz="1600" i="1">
                          <a:latin typeface="Cambria Math" panose="02040503050406030204" pitchFamily="18" charset="0"/>
                          <a:ea typeface="Cambria Math" panose="02040503050406030204" pitchFamily="18" charset="0"/>
                        </a:rPr>
                        <m:t>θ</m:t>
                      </m:r>
                      <m:r>
                        <a:rPr lang="en-US" altLang="zh-TW" sz="1600">
                          <a:latin typeface="Cambria Math" panose="02040503050406030204" pitchFamily="18" charset="0"/>
                          <a:ea typeface="Cambria Math" panose="02040503050406030204" pitchFamily="18" charset="0"/>
                        </a:rPr>
                        <m:t>+0.03</m:t>
                      </m:r>
                    </m:oMath>
                  </m:oMathPara>
                </a14:m>
                <a:endParaRPr lang="zh-TW" altLang="en-US" sz="1600" dirty="0"/>
              </a:p>
            </p:txBody>
          </p:sp>
        </mc:Choice>
        <mc:Fallback xmlns="">
          <p:sp>
            <p:nvSpPr>
              <p:cNvPr id="270" name="矩形 269">
                <a:extLst>
                  <a:ext uri="{FF2B5EF4-FFF2-40B4-BE49-F238E27FC236}">
                    <a16:creationId xmlns:a16="http://schemas.microsoft.com/office/drawing/2014/main" id="{5DEB3A93-77D8-4A6B-96B0-8F4595E38E21}"/>
                  </a:ext>
                </a:extLst>
              </p:cNvPr>
              <p:cNvSpPr>
                <a:spLocks noRot="1" noChangeAspect="1" noMove="1" noResize="1" noEditPoints="1" noAdjustHandles="1" noChangeArrowheads="1" noChangeShapeType="1" noTextEdit="1"/>
              </p:cNvSpPr>
              <p:nvPr/>
            </p:nvSpPr>
            <p:spPr>
              <a:xfrm>
                <a:off x="4594953" y="4738725"/>
                <a:ext cx="2319244" cy="338554"/>
              </a:xfrm>
              <a:prstGeom prst="rect">
                <a:avLst/>
              </a:prstGeom>
              <a:blipFill>
                <a:blip r:embed="rId11"/>
                <a:stretch>
                  <a:fillRect/>
                </a:stretch>
              </a:blipFill>
            </p:spPr>
            <p:txBody>
              <a:bodyPr/>
              <a:lstStyle/>
              <a:p>
                <a:r>
                  <a:rPr lang="zh-TW" altLang="en-US">
                    <a:noFill/>
                  </a:rPr>
                  <a:t> </a:t>
                </a:r>
              </a:p>
            </p:txBody>
          </p:sp>
        </mc:Fallback>
      </mc:AlternateContent>
      <p:sp>
        <p:nvSpPr>
          <p:cNvPr id="280" name="矩形 279">
            <a:extLst>
              <a:ext uri="{FF2B5EF4-FFF2-40B4-BE49-F238E27FC236}">
                <a16:creationId xmlns:a16="http://schemas.microsoft.com/office/drawing/2014/main" id="{FBDA3313-3003-46D7-BAA3-0394E6F2BB3F}"/>
              </a:ext>
            </a:extLst>
          </p:cNvPr>
          <p:cNvSpPr/>
          <p:nvPr/>
        </p:nvSpPr>
        <p:spPr>
          <a:xfrm>
            <a:off x="2995544" y="1329115"/>
            <a:ext cx="8290394" cy="7177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81" name="矩形 280">
            <a:extLst>
              <a:ext uri="{FF2B5EF4-FFF2-40B4-BE49-F238E27FC236}">
                <a16:creationId xmlns:a16="http://schemas.microsoft.com/office/drawing/2014/main" id="{998BE141-AD47-464C-99EA-873A01BCDCF6}"/>
              </a:ext>
            </a:extLst>
          </p:cNvPr>
          <p:cNvSpPr/>
          <p:nvPr/>
        </p:nvSpPr>
        <p:spPr>
          <a:xfrm>
            <a:off x="2995544" y="3506461"/>
            <a:ext cx="8290394" cy="730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82" name="矩形 281">
            <a:extLst>
              <a:ext uri="{FF2B5EF4-FFF2-40B4-BE49-F238E27FC236}">
                <a16:creationId xmlns:a16="http://schemas.microsoft.com/office/drawing/2014/main" id="{69174D97-6345-4963-BAA3-79D1B8137F4B}"/>
              </a:ext>
            </a:extLst>
          </p:cNvPr>
          <p:cNvSpPr/>
          <p:nvPr/>
        </p:nvSpPr>
        <p:spPr>
          <a:xfrm>
            <a:off x="2995544" y="5345737"/>
            <a:ext cx="8290394" cy="782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mc:AlternateContent xmlns:mc="http://schemas.openxmlformats.org/markup-compatibility/2006" xmlns:a14="http://schemas.microsoft.com/office/drawing/2010/main">
        <mc:Choice Requires="a14">
          <p:sp>
            <p:nvSpPr>
              <p:cNvPr id="1079" name="文字方塊 1078">
                <a:extLst>
                  <a:ext uri="{FF2B5EF4-FFF2-40B4-BE49-F238E27FC236}">
                    <a16:creationId xmlns:a16="http://schemas.microsoft.com/office/drawing/2014/main" id="{60BB9207-441A-4D40-A8B2-F401E75E9CD8}"/>
                  </a:ext>
                </a:extLst>
              </p:cNvPr>
              <p:cNvSpPr txBox="1"/>
              <p:nvPr/>
            </p:nvSpPr>
            <p:spPr>
              <a:xfrm>
                <a:off x="2995545" y="5362579"/>
                <a:ext cx="4746025" cy="761170"/>
              </a:xfrm>
              <a:prstGeom prst="rect">
                <a:avLst/>
              </a:prstGeom>
              <a:noFill/>
              <a:ln>
                <a:solidFill>
                  <a:schemeClr val="accent1"/>
                </a:solidFill>
              </a:ln>
            </p:spPr>
            <p:txBody>
              <a:bodyPr wrap="square" rtlCol="0">
                <a:spAutoFit/>
              </a:bodyPr>
              <a:lstStyle/>
              <a:p>
                <a:r>
                  <a:rPr lang="en-US" altLang="zh-TW" b="1" dirty="0"/>
                  <a:t>C</a:t>
                </a:r>
                <a:r>
                  <a:rPr lang="zh-TW" altLang="en-US" dirty="0"/>
                  <a:t>：</a:t>
                </a:r>
                <a:r>
                  <a:rPr lang="en-US" altLang="zh-TW" sz="1600" dirty="0"/>
                  <a:t>Utilize  satellite picture to analyze NDVI value transform to C factor LIN, WEN-TZU</a:t>
                </a:r>
                <a:r>
                  <a:rPr lang="zh-TW" altLang="en-US" dirty="0"/>
                  <a:t>：</a:t>
                </a:r>
                <a14:m>
                  <m:oMath xmlns:m="http://schemas.openxmlformats.org/officeDocument/2006/math">
                    <m:r>
                      <a:rPr lang="en-US" altLang="zh-TW" b="0" i="1" smtClean="0">
                        <a:latin typeface="Cambria Math" panose="02040503050406030204" pitchFamily="18" charset="0"/>
                      </a:rPr>
                      <m:t>𝐶</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r>
                          <a:rPr lang="en-US" altLang="zh-TW" b="0" i="1" smtClean="0">
                            <a:latin typeface="Cambria Math" panose="02040503050406030204" pitchFamily="18" charset="0"/>
                          </a:rPr>
                          <m:t>𝑁𝐷𝑉𝐼</m:t>
                        </m:r>
                      </m:num>
                      <m:den>
                        <m:r>
                          <a:rPr lang="en-US" altLang="zh-TW" b="0" i="1" smtClean="0">
                            <a:latin typeface="Cambria Math" panose="02040503050406030204" pitchFamily="18" charset="0"/>
                          </a:rPr>
                          <m:t>2</m:t>
                        </m:r>
                      </m:den>
                    </m:f>
                  </m:oMath>
                </a14:m>
                <a:endParaRPr lang="zh-TW" altLang="en-US" dirty="0"/>
              </a:p>
            </p:txBody>
          </p:sp>
        </mc:Choice>
        <mc:Fallback xmlns="">
          <p:sp>
            <p:nvSpPr>
              <p:cNvPr id="1079" name="文字方塊 1078">
                <a:extLst>
                  <a:ext uri="{FF2B5EF4-FFF2-40B4-BE49-F238E27FC236}">
                    <a16:creationId xmlns:a16="http://schemas.microsoft.com/office/drawing/2014/main" id="{60BB9207-441A-4D40-A8B2-F401E75E9CD8}"/>
                  </a:ext>
                </a:extLst>
              </p:cNvPr>
              <p:cNvSpPr txBox="1">
                <a:spLocks noRot="1" noChangeAspect="1" noMove="1" noResize="1" noEditPoints="1" noAdjustHandles="1" noChangeArrowheads="1" noChangeShapeType="1" noTextEdit="1"/>
              </p:cNvSpPr>
              <p:nvPr/>
            </p:nvSpPr>
            <p:spPr>
              <a:xfrm>
                <a:off x="2995545" y="5362579"/>
                <a:ext cx="4746025" cy="761170"/>
              </a:xfrm>
              <a:prstGeom prst="rect">
                <a:avLst/>
              </a:prstGeom>
              <a:blipFill>
                <a:blip r:embed="rId12"/>
                <a:stretch>
                  <a:fillRect l="-896" t="-3937" b="-3937"/>
                </a:stretch>
              </a:blipFill>
              <a:ln>
                <a:solidFill>
                  <a:schemeClr val="accent1"/>
                </a:solidFill>
              </a:ln>
            </p:spPr>
            <p:txBody>
              <a:bodyPr/>
              <a:lstStyle/>
              <a:p>
                <a:r>
                  <a:rPr lang="zh-TW" altLang="en-US">
                    <a:noFill/>
                  </a:rPr>
                  <a:t> </a:t>
                </a:r>
              </a:p>
            </p:txBody>
          </p:sp>
        </mc:Fallback>
      </mc:AlternateContent>
      <p:sp>
        <p:nvSpPr>
          <p:cNvPr id="1080" name="文字方塊 1079">
            <a:extLst>
              <a:ext uri="{FF2B5EF4-FFF2-40B4-BE49-F238E27FC236}">
                <a16:creationId xmlns:a16="http://schemas.microsoft.com/office/drawing/2014/main" id="{D687ED05-9A1C-4D67-A195-DA84D974E88D}"/>
              </a:ext>
            </a:extLst>
          </p:cNvPr>
          <p:cNvSpPr txBox="1"/>
          <p:nvPr/>
        </p:nvSpPr>
        <p:spPr>
          <a:xfrm>
            <a:off x="7778402" y="5389211"/>
            <a:ext cx="3470704" cy="615553"/>
          </a:xfrm>
          <a:prstGeom prst="rect">
            <a:avLst/>
          </a:prstGeom>
          <a:noFill/>
        </p:spPr>
        <p:txBody>
          <a:bodyPr wrap="square" rtlCol="0">
            <a:spAutoFit/>
          </a:bodyPr>
          <a:lstStyle/>
          <a:p>
            <a:r>
              <a:rPr lang="en-US" altLang="zh-TW" dirty="0"/>
              <a:t>P</a:t>
            </a:r>
            <a:r>
              <a:rPr lang="zh-TW" altLang="en-US" dirty="0"/>
              <a:t>：</a:t>
            </a:r>
            <a:r>
              <a:rPr lang="en-US" altLang="zh-TW" sz="1600" dirty="0"/>
              <a:t>Assume that the place don’t have any support practice. P=1 </a:t>
            </a:r>
            <a:endParaRPr lang="zh-TW" altLang="en-US" dirty="0"/>
          </a:p>
        </p:txBody>
      </p:sp>
      <p:sp>
        <p:nvSpPr>
          <p:cNvPr id="285" name="文字方塊 284">
            <a:extLst>
              <a:ext uri="{FF2B5EF4-FFF2-40B4-BE49-F238E27FC236}">
                <a16:creationId xmlns:a16="http://schemas.microsoft.com/office/drawing/2014/main" id="{B38CD881-4BD0-4793-B9B0-F6738D25446A}"/>
              </a:ext>
            </a:extLst>
          </p:cNvPr>
          <p:cNvSpPr txBox="1"/>
          <p:nvPr/>
        </p:nvSpPr>
        <p:spPr>
          <a:xfrm>
            <a:off x="11721831" y="6416927"/>
            <a:ext cx="470169" cy="369332"/>
          </a:xfrm>
          <a:prstGeom prst="rect">
            <a:avLst/>
          </a:prstGeom>
          <a:noFill/>
        </p:spPr>
        <p:txBody>
          <a:bodyPr wrap="square" rtlCol="0">
            <a:spAutoFit/>
          </a:bodyPr>
          <a:lstStyle/>
          <a:p>
            <a:r>
              <a:rPr lang="en-US" altLang="zh-TW" dirty="0"/>
              <a:t>10</a:t>
            </a:r>
            <a:endParaRPr lang="zh-TW" altLang="en-US"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0CA0DDF3-F09B-3C9C-CB9B-4B1B70E07FDC}"/>
                  </a:ext>
                </a:extLst>
              </p:cNvPr>
              <p:cNvSpPr/>
              <p:nvPr/>
            </p:nvSpPr>
            <p:spPr>
              <a:xfrm>
                <a:off x="7056665" y="4694186"/>
                <a:ext cx="919823"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zh-TW" sz="1600" i="1" smtClean="0">
                          <a:latin typeface="Cambria Math" panose="02040503050406030204" pitchFamily="18" charset="0"/>
                          <a:ea typeface="Cambria Math" panose="02040503050406030204" pitchFamily="18" charset="0"/>
                        </a:rPr>
                        <m:t>θ</m:t>
                      </m:r>
                      <m:r>
                        <a:rPr lang="en-US" altLang="zh-TW" sz="1600" b="0" i="1" smtClean="0">
                          <a:latin typeface="Cambria Math" panose="02040503050406030204" pitchFamily="18" charset="0"/>
                          <a:ea typeface="Cambria Math" panose="02040503050406030204" pitchFamily="18" charset="0"/>
                        </a:rPr>
                        <m:t>&lt;9%</m:t>
                      </m:r>
                    </m:oMath>
                  </m:oMathPara>
                </a14:m>
                <a:endParaRPr lang="zh-TW" altLang="en-US" sz="1600" dirty="0"/>
              </a:p>
            </p:txBody>
          </p:sp>
        </mc:Choice>
        <mc:Fallback xmlns="">
          <p:sp>
            <p:nvSpPr>
              <p:cNvPr id="2" name="矩形 1">
                <a:extLst>
                  <a:ext uri="{FF2B5EF4-FFF2-40B4-BE49-F238E27FC236}">
                    <a16:creationId xmlns:a16="http://schemas.microsoft.com/office/drawing/2014/main" id="{0CA0DDF3-F09B-3C9C-CB9B-4B1B70E07FDC}"/>
                  </a:ext>
                </a:extLst>
              </p:cNvPr>
              <p:cNvSpPr>
                <a:spLocks noRot="1" noChangeAspect="1" noMove="1" noResize="1" noEditPoints="1" noAdjustHandles="1" noChangeArrowheads="1" noChangeShapeType="1" noTextEdit="1"/>
              </p:cNvSpPr>
              <p:nvPr/>
            </p:nvSpPr>
            <p:spPr>
              <a:xfrm>
                <a:off x="7056665" y="4694186"/>
                <a:ext cx="919823" cy="338554"/>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A0D54EA8-927A-2969-FEC3-7403F20B9B01}"/>
                  </a:ext>
                </a:extLst>
              </p:cNvPr>
              <p:cNvSpPr/>
              <p:nvPr/>
            </p:nvSpPr>
            <p:spPr>
              <a:xfrm>
                <a:off x="7064408" y="4990533"/>
                <a:ext cx="919823"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zh-TW" sz="1600" i="1" smtClean="0">
                          <a:latin typeface="Cambria Math" panose="02040503050406030204" pitchFamily="18" charset="0"/>
                          <a:ea typeface="Cambria Math" panose="02040503050406030204" pitchFamily="18" charset="0"/>
                        </a:rPr>
                        <m:t>θ</m:t>
                      </m:r>
                      <m:r>
                        <a:rPr lang="en-US" altLang="zh-TW" sz="1600" i="1">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9%</m:t>
                      </m:r>
                    </m:oMath>
                  </m:oMathPara>
                </a14:m>
                <a:endParaRPr lang="zh-TW" altLang="en-US" sz="1600" dirty="0"/>
              </a:p>
            </p:txBody>
          </p:sp>
        </mc:Choice>
        <mc:Fallback xmlns="">
          <p:sp>
            <p:nvSpPr>
              <p:cNvPr id="3" name="矩形 2">
                <a:extLst>
                  <a:ext uri="{FF2B5EF4-FFF2-40B4-BE49-F238E27FC236}">
                    <a16:creationId xmlns:a16="http://schemas.microsoft.com/office/drawing/2014/main" id="{A0D54EA8-927A-2969-FEC3-7403F20B9B01}"/>
                  </a:ext>
                </a:extLst>
              </p:cNvPr>
              <p:cNvSpPr>
                <a:spLocks noRot="1" noChangeAspect="1" noMove="1" noResize="1" noEditPoints="1" noAdjustHandles="1" noChangeArrowheads="1" noChangeShapeType="1" noTextEdit="1"/>
              </p:cNvSpPr>
              <p:nvPr/>
            </p:nvSpPr>
            <p:spPr>
              <a:xfrm>
                <a:off x="7064408" y="4990533"/>
                <a:ext cx="919823" cy="338554"/>
              </a:xfrm>
              <a:prstGeom prst="rect">
                <a:avLst/>
              </a:prstGeom>
              <a:blipFill>
                <a:blip r:embed="rId14"/>
                <a:stretch>
                  <a:fillRect/>
                </a:stretch>
              </a:blipFill>
            </p:spPr>
            <p:txBody>
              <a:bodyPr/>
              <a:lstStyle/>
              <a:p>
                <a:r>
                  <a:rPr lang="zh-TW" altLang="en-US">
                    <a:noFill/>
                  </a:rPr>
                  <a:t> </a:t>
                </a:r>
              </a:p>
            </p:txBody>
          </p:sp>
        </mc:Fallback>
      </mc:AlternateContent>
      <p:sp>
        <p:nvSpPr>
          <p:cNvPr id="7" name="流程圖: 結束點 6">
            <a:extLst>
              <a:ext uri="{FF2B5EF4-FFF2-40B4-BE49-F238E27FC236}">
                <a16:creationId xmlns:a16="http://schemas.microsoft.com/office/drawing/2014/main" id="{6C4C929A-0237-482C-B56D-83FC6B7B5BDD}"/>
              </a:ext>
            </a:extLst>
          </p:cNvPr>
          <p:cNvSpPr/>
          <p:nvPr/>
        </p:nvSpPr>
        <p:spPr>
          <a:xfrm>
            <a:off x="706983" y="1467228"/>
            <a:ext cx="1192857" cy="307777"/>
          </a:xfrm>
          <a:prstGeom prst="flowChartTerminator">
            <a:avLst/>
          </a:prstGeom>
          <a:solidFill>
            <a:schemeClr val="bg1">
              <a:lumMod val="95000"/>
            </a:schemeClr>
          </a:solidFill>
          <a:ln>
            <a:solidFill>
              <a:schemeClr val="tx1"/>
            </a:solidFill>
          </a:ln>
        </p:spPr>
        <p:txBody>
          <a:bodyPr wrap="square" rtlCol="0">
            <a:spAutoFit/>
          </a:bodyPr>
          <a:lstStyle/>
          <a:p>
            <a:pPr algn="ctr"/>
            <a:r>
              <a:rPr lang="en-US" altLang="zh-TW" sz="1050" b="1" dirty="0">
                <a:solidFill>
                  <a:schemeClr val="tx1"/>
                </a:solidFill>
                <a:ea typeface="標楷體" panose="03000509000000000000" pitchFamily="65" charset="-120"/>
              </a:rPr>
              <a:t>Start</a:t>
            </a:r>
            <a:endParaRPr lang="zh-TW" altLang="en-US" sz="1050" b="1" dirty="0">
              <a:solidFill>
                <a:schemeClr val="tx1"/>
              </a:solidFill>
              <a:ea typeface="標楷體" panose="03000509000000000000" pitchFamily="65" charset="-120"/>
            </a:endParaRPr>
          </a:p>
        </p:txBody>
      </p:sp>
      <p:sp>
        <p:nvSpPr>
          <p:cNvPr id="44" name="流程圖: 結束點 43">
            <a:extLst>
              <a:ext uri="{FF2B5EF4-FFF2-40B4-BE49-F238E27FC236}">
                <a16:creationId xmlns:a16="http://schemas.microsoft.com/office/drawing/2014/main" id="{DEFCDD05-5310-446D-8F5F-BD52ED4DD93F}"/>
              </a:ext>
            </a:extLst>
          </p:cNvPr>
          <p:cNvSpPr/>
          <p:nvPr/>
        </p:nvSpPr>
        <p:spPr>
          <a:xfrm>
            <a:off x="725837" y="5680436"/>
            <a:ext cx="1192857" cy="357054"/>
          </a:xfrm>
          <a:prstGeom prst="flowChartTerminator">
            <a:avLst/>
          </a:prstGeom>
          <a:solidFill>
            <a:schemeClr val="bg1">
              <a:lumMod val="95000"/>
            </a:schemeClr>
          </a:solidFill>
          <a:ln>
            <a:solidFill>
              <a:schemeClr val="tx1"/>
            </a:solidFill>
          </a:ln>
        </p:spPr>
        <p:txBody>
          <a:bodyPr wrap="square" rtlCol="0">
            <a:spAutoFit/>
          </a:bodyPr>
          <a:lstStyle/>
          <a:p>
            <a:pPr algn="ctr"/>
            <a:r>
              <a:rPr lang="en-US" altLang="zh-TW" sz="1050" b="1" dirty="0">
                <a:solidFill>
                  <a:schemeClr val="tx1"/>
                </a:solidFill>
                <a:ea typeface="標楷體" panose="03000509000000000000" pitchFamily="65" charset="-120"/>
              </a:rPr>
              <a:t>End</a:t>
            </a:r>
            <a:endParaRPr lang="zh-TW" altLang="en-US" sz="1050" b="1" dirty="0">
              <a:solidFill>
                <a:schemeClr val="tx1"/>
              </a:solidFill>
              <a:ea typeface="標楷體" panose="03000509000000000000" pitchFamily="65" charset="-120"/>
            </a:endParaRPr>
          </a:p>
        </p:txBody>
      </p:sp>
      <mc:AlternateContent xmlns:mc="http://schemas.openxmlformats.org/markup-compatibility/2006" xmlns:a14="http://schemas.microsoft.com/office/drawing/2010/main">
        <mc:Choice Requires="a14">
          <p:sp>
            <p:nvSpPr>
              <p:cNvPr id="66" name="文字方塊 65">
                <a:extLst>
                  <a:ext uri="{FF2B5EF4-FFF2-40B4-BE49-F238E27FC236}">
                    <a16:creationId xmlns:a16="http://schemas.microsoft.com/office/drawing/2014/main" id="{56417F65-8A5B-4231-BCFD-C4AD82A076D6}"/>
                  </a:ext>
                </a:extLst>
              </p:cNvPr>
              <p:cNvSpPr txBox="1"/>
              <p:nvPr/>
            </p:nvSpPr>
            <p:spPr>
              <a:xfrm>
                <a:off x="7385872" y="3860090"/>
                <a:ext cx="1447566" cy="276999"/>
              </a:xfrm>
              <a:prstGeom prst="rect">
                <a:avLst/>
              </a:prstGeom>
              <a:noFill/>
            </p:spPr>
            <p:txBody>
              <a:bodyPr wrap="square">
                <a:spAutoFit/>
              </a:bodyPr>
              <a:lstStyle/>
              <a:p>
                <a14:m>
                  <m:oMath xmlns:m="http://schemas.openxmlformats.org/officeDocument/2006/math">
                    <m:r>
                      <a:rPr lang="en-US" altLang="zh-TW" sz="1200" b="0" i="1" smtClean="0">
                        <a:latin typeface="Cambria Math" panose="02040503050406030204" pitchFamily="18" charset="0"/>
                      </a:rPr>
                      <m:t>(</m:t>
                    </m:r>
                    <m:r>
                      <a:rPr lang="zh-TW" altLang="en-US" sz="1200" i="1" smtClean="0">
                        <a:latin typeface="Cambria Math" panose="02040503050406030204" pitchFamily="18" charset="0"/>
                      </a:rPr>
                      <m:t>𝜆</m:t>
                    </m:r>
                  </m:oMath>
                </a14:m>
                <a:r>
                  <a:rPr lang="zh-TW" altLang="en-US" sz="1200" dirty="0"/>
                  <a:t> ：</a:t>
                </a:r>
                <a:r>
                  <a:rPr lang="en-US" altLang="zh-TW" sz="1200" dirty="0"/>
                  <a:t>slope length  ;</a:t>
                </a:r>
                <a:endParaRPr lang="zh-TW" altLang="en-US" sz="1200" dirty="0"/>
              </a:p>
            </p:txBody>
          </p:sp>
        </mc:Choice>
        <mc:Fallback xmlns="">
          <p:sp>
            <p:nvSpPr>
              <p:cNvPr id="66" name="文字方塊 65">
                <a:extLst>
                  <a:ext uri="{FF2B5EF4-FFF2-40B4-BE49-F238E27FC236}">
                    <a16:creationId xmlns:a16="http://schemas.microsoft.com/office/drawing/2014/main" id="{56417F65-8A5B-4231-BCFD-C4AD82A076D6}"/>
                  </a:ext>
                </a:extLst>
              </p:cNvPr>
              <p:cNvSpPr txBox="1">
                <a:spLocks noRot="1" noChangeAspect="1" noMove="1" noResize="1" noEditPoints="1" noAdjustHandles="1" noChangeArrowheads="1" noChangeShapeType="1" noTextEdit="1"/>
              </p:cNvSpPr>
              <p:nvPr/>
            </p:nvSpPr>
            <p:spPr>
              <a:xfrm>
                <a:off x="7385872" y="3860090"/>
                <a:ext cx="1447566" cy="276999"/>
              </a:xfrm>
              <a:prstGeom prst="rect">
                <a:avLst/>
              </a:prstGeom>
              <a:blipFill>
                <a:blip r:embed="rId15"/>
                <a:stretch>
                  <a:fillRect b="-17391"/>
                </a:stretch>
              </a:blipFill>
            </p:spPr>
            <p:txBody>
              <a:bodyPr/>
              <a:lstStyle/>
              <a:p>
                <a:r>
                  <a:rPr lang="zh-TW" altLang="en-US">
                    <a:noFill/>
                  </a:rPr>
                  <a:t> </a:t>
                </a:r>
              </a:p>
            </p:txBody>
          </p:sp>
        </mc:Fallback>
      </mc:AlternateContent>
      <p:sp>
        <p:nvSpPr>
          <p:cNvPr id="71" name="文字方塊 70">
            <a:extLst>
              <a:ext uri="{FF2B5EF4-FFF2-40B4-BE49-F238E27FC236}">
                <a16:creationId xmlns:a16="http://schemas.microsoft.com/office/drawing/2014/main" id="{907D4EA6-FC65-402A-801D-48B1A2790CFB}"/>
              </a:ext>
            </a:extLst>
          </p:cNvPr>
          <p:cNvSpPr txBox="1"/>
          <p:nvPr/>
        </p:nvSpPr>
        <p:spPr>
          <a:xfrm>
            <a:off x="1301775" y="5410888"/>
            <a:ext cx="235410" cy="147505"/>
          </a:xfrm>
          <a:prstGeom prst="rect">
            <a:avLst/>
          </a:prstGeom>
          <a:noFill/>
        </p:spPr>
        <p:txBody>
          <a:bodyPr wrap="square" rtlCol="0">
            <a:spAutoFit/>
          </a:bodyPr>
          <a:lstStyle/>
          <a:p>
            <a:r>
              <a:rPr lang="en-US" altLang="zh-TW" sz="900" dirty="0"/>
              <a:t>Y</a:t>
            </a:r>
            <a:endParaRPr lang="zh-TW" altLang="en-US" sz="900" dirty="0"/>
          </a:p>
        </p:txBody>
      </p:sp>
      <p:grpSp>
        <p:nvGrpSpPr>
          <p:cNvPr id="47" name="群組 46">
            <a:extLst>
              <a:ext uri="{FF2B5EF4-FFF2-40B4-BE49-F238E27FC236}">
                <a16:creationId xmlns:a16="http://schemas.microsoft.com/office/drawing/2014/main" id="{240192A1-517C-4CFC-82C2-D33703B2E6DB}"/>
              </a:ext>
            </a:extLst>
          </p:cNvPr>
          <p:cNvGrpSpPr/>
          <p:nvPr/>
        </p:nvGrpSpPr>
        <p:grpSpPr>
          <a:xfrm>
            <a:off x="622093" y="4888527"/>
            <a:ext cx="1404041" cy="504393"/>
            <a:chOff x="622093" y="5011078"/>
            <a:chExt cx="1404041" cy="504393"/>
          </a:xfrm>
        </p:grpSpPr>
        <p:sp>
          <p:nvSpPr>
            <p:cNvPr id="42" name="流程圖: 決策 41">
              <a:extLst>
                <a:ext uri="{FF2B5EF4-FFF2-40B4-BE49-F238E27FC236}">
                  <a16:creationId xmlns:a16="http://schemas.microsoft.com/office/drawing/2014/main" id="{E864BAC9-0DDF-4135-BAC7-754E5A05DF0A}"/>
                </a:ext>
              </a:extLst>
            </p:cNvPr>
            <p:cNvSpPr/>
            <p:nvPr/>
          </p:nvSpPr>
          <p:spPr>
            <a:xfrm>
              <a:off x="622093" y="5011078"/>
              <a:ext cx="1404041" cy="504393"/>
            </a:xfrm>
            <a:prstGeom prst="flowChartDecision">
              <a:avLst/>
            </a:prstGeom>
            <a:solidFill>
              <a:schemeClr val="bg1">
                <a:lumMod val="95000"/>
              </a:schemeClr>
            </a:solidFill>
            <a:ln>
              <a:solidFill>
                <a:schemeClr val="tx1"/>
              </a:solidFill>
            </a:ln>
          </p:spPr>
          <p:txBody>
            <a:bodyPr wrap="square" rtlCol="0">
              <a:spAutoFit/>
            </a:bodyPr>
            <a:lstStyle/>
            <a:p>
              <a:pPr algn="ctr"/>
              <a:endParaRPr lang="zh-TW" altLang="en-US" sz="1050" b="1" dirty="0">
                <a:solidFill>
                  <a:schemeClr val="tx1"/>
                </a:solidFill>
                <a:ea typeface="標楷體" panose="03000509000000000000" pitchFamily="65" charset="-120"/>
              </a:endParaRPr>
            </a:p>
          </p:txBody>
        </p:sp>
        <p:sp>
          <p:nvSpPr>
            <p:cNvPr id="45" name="文字方塊 44">
              <a:extLst>
                <a:ext uri="{FF2B5EF4-FFF2-40B4-BE49-F238E27FC236}">
                  <a16:creationId xmlns:a16="http://schemas.microsoft.com/office/drawing/2014/main" id="{2D627D63-E25D-43F5-88C3-0F87537BA0E3}"/>
                </a:ext>
              </a:extLst>
            </p:cNvPr>
            <p:cNvSpPr txBox="1"/>
            <p:nvPr/>
          </p:nvSpPr>
          <p:spPr>
            <a:xfrm>
              <a:off x="953029" y="5051065"/>
              <a:ext cx="873984" cy="415498"/>
            </a:xfrm>
            <a:prstGeom prst="rect">
              <a:avLst/>
            </a:prstGeom>
            <a:noFill/>
          </p:spPr>
          <p:txBody>
            <a:bodyPr wrap="square" rtlCol="0">
              <a:spAutoFit/>
            </a:bodyPr>
            <a:lstStyle/>
            <a:p>
              <a:r>
                <a:rPr lang="en-US" altLang="zh-TW" sz="1050" b="1" dirty="0">
                  <a:ea typeface="標楷體" panose="03000509000000000000" pitchFamily="65" charset="-120"/>
                </a:rPr>
                <a:t>If the result is normal </a:t>
              </a:r>
              <a:endParaRPr lang="zh-TW" altLang="en-US" sz="1050" b="1" dirty="0">
                <a:ea typeface="標楷體" panose="03000509000000000000" pitchFamily="65" charset="-120"/>
              </a:endParaRPr>
            </a:p>
          </p:txBody>
        </p:sp>
      </p:grpSp>
      <p:sp>
        <p:nvSpPr>
          <p:cNvPr id="97" name="文字方塊 96">
            <a:extLst>
              <a:ext uri="{FF2B5EF4-FFF2-40B4-BE49-F238E27FC236}">
                <a16:creationId xmlns:a16="http://schemas.microsoft.com/office/drawing/2014/main" id="{50D77AE8-7909-4330-BFF7-98B40DD6E075}"/>
              </a:ext>
            </a:extLst>
          </p:cNvPr>
          <p:cNvSpPr txBox="1"/>
          <p:nvPr/>
        </p:nvSpPr>
        <p:spPr>
          <a:xfrm>
            <a:off x="2572123" y="978746"/>
            <a:ext cx="1664512" cy="307777"/>
          </a:xfrm>
          <a:prstGeom prst="rect">
            <a:avLst/>
          </a:prstGeom>
          <a:noFill/>
        </p:spPr>
        <p:txBody>
          <a:bodyPr wrap="square" rtlCol="0">
            <a:spAutoFit/>
          </a:bodyPr>
          <a:lstStyle/>
          <a:p>
            <a:pPr algn="ctr"/>
            <a:r>
              <a:rPr lang="en-US" altLang="zh-TW" b="1" dirty="0">
                <a:latin typeface="Poppins" panose="00000500000000000000" pitchFamily="2" charset="0"/>
                <a:cs typeface="Poppins" panose="00000500000000000000" pitchFamily="2" charset="0"/>
              </a:rPr>
              <a:t>Description</a:t>
            </a:r>
            <a:endParaRPr lang="zh-TW" altLang="en-US"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2644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線單箭頭接點 72">
            <a:extLst>
              <a:ext uri="{FF2B5EF4-FFF2-40B4-BE49-F238E27FC236}">
                <a16:creationId xmlns:a16="http://schemas.microsoft.com/office/drawing/2014/main" id="{59ECF43A-2343-43C3-9A65-3BAE87B12CC4}"/>
              </a:ext>
            </a:extLst>
          </p:cNvPr>
          <p:cNvCxnSpPr>
            <a:cxnSpLocks/>
            <a:stCxn id="38" idx="2"/>
            <a:endCxn id="66" idx="0"/>
          </p:cNvCxnSpPr>
          <p:nvPr/>
        </p:nvCxnSpPr>
        <p:spPr>
          <a:xfrm>
            <a:off x="1297810" y="4173665"/>
            <a:ext cx="5898" cy="168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矩形 3"/>
          <p:cNvSpPr/>
          <p:nvPr/>
        </p:nvSpPr>
        <p:spPr>
          <a:xfrm>
            <a:off x="-1" y="-1"/>
            <a:ext cx="12179313"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1" y="6170341"/>
            <a:ext cx="12179312"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82"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130799" y="52870"/>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204" name="文字方塊 203">
            <a:extLst>
              <a:ext uri="{FF2B5EF4-FFF2-40B4-BE49-F238E27FC236}">
                <a16:creationId xmlns:a16="http://schemas.microsoft.com/office/drawing/2014/main" id="{85B9B698-6420-45D5-AB64-02E45E86BF71}"/>
              </a:ext>
            </a:extLst>
          </p:cNvPr>
          <p:cNvSpPr txBox="1"/>
          <p:nvPr/>
        </p:nvSpPr>
        <p:spPr>
          <a:xfrm>
            <a:off x="421791" y="999623"/>
            <a:ext cx="1664512" cy="307777"/>
          </a:xfrm>
          <a:prstGeom prst="rect">
            <a:avLst/>
          </a:prstGeom>
          <a:noFill/>
        </p:spPr>
        <p:txBody>
          <a:bodyPr wrap="square" rtlCol="0">
            <a:spAutoFit/>
          </a:bodyPr>
          <a:lstStyle/>
          <a:p>
            <a:pPr algn="ctr"/>
            <a:r>
              <a:rPr lang="en-US" altLang="zh-TW" b="1" dirty="0">
                <a:latin typeface="Poppins" panose="00000500000000000000" pitchFamily="2" charset="0"/>
                <a:cs typeface="Poppins" panose="00000500000000000000" pitchFamily="2" charset="0"/>
              </a:rPr>
              <a:t>Flowchart</a:t>
            </a:r>
            <a:endParaRPr lang="zh-TW" altLang="en-US" b="1" dirty="0">
              <a:latin typeface="Poppins" panose="00000500000000000000" pitchFamily="2" charset="0"/>
              <a:cs typeface="Poppins" panose="00000500000000000000" pitchFamily="2" charset="0"/>
            </a:endParaRPr>
          </a:p>
        </p:txBody>
      </p:sp>
      <p:sp>
        <p:nvSpPr>
          <p:cNvPr id="229" name="文字方塊 228">
            <a:extLst>
              <a:ext uri="{FF2B5EF4-FFF2-40B4-BE49-F238E27FC236}">
                <a16:creationId xmlns:a16="http://schemas.microsoft.com/office/drawing/2014/main" id="{3B47FE84-2F5A-4119-82F8-14E3865E7B6F}"/>
              </a:ext>
            </a:extLst>
          </p:cNvPr>
          <p:cNvSpPr txBox="1"/>
          <p:nvPr/>
        </p:nvSpPr>
        <p:spPr>
          <a:xfrm>
            <a:off x="3055094" y="999623"/>
            <a:ext cx="1664512" cy="307777"/>
          </a:xfrm>
          <a:prstGeom prst="rect">
            <a:avLst/>
          </a:prstGeom>
          <a:noFill/>
        </p:spPr>
        <p:txBody>
          <a:bodyPr wrap="square" rtlCol="0">
            <a:spAutoFit/>
          </a:bodyPr>
          <a:lstStyle/>
          <a:p>
            <a:pPr algn="ctr"/>
            <a:r>
              <a:rPr lang="en-US" altLang="zh-TW" b="1" dirty="0">
                <a:latin typeface="Poppins" panose="00000500000000000000" pitchFamily="2" charset="0"/>
                <a:cs typeface="Poppins" panose="00000500000000000000" pitchFamily="2" charset="0"/>
              </a:rPr>
              <a:t>Description</a:t>
            </a:r>
            <a:endParaRPr lang="zh-TW" altLang="en-US" b="1" dirty="0">
              <a:latin typeface="Poppins" panose="00000500000000000000" pitchFamily="2" charset="0"/>
              <a:cs typeface="Poppins" panose="00000500000000000000" pitchFamily="2" charset="0"/>
            </a:endParaRPr>
          </a:p>
        </p:txBody>
      </p:sp>
      <p:sp>
        <p:nvSpPr>
          <p:cNvPr id="1061" name="文字方塊 1060">
            <a:extLst>
              <a:ext uri="{FF2B5EF4-FFF2-40B4-BE49-F238E27FC236}">
                <a16:creationId xmlns:a16="http://schemas.microsoft.com/office/drawing/2014/main" id="{CD96EA9F-E50A-4269-9547-9FC10458E927}"/>
              </a:ext>
            </a:extLst>
          </p:cNvPr>
          <p:cNvSpPr txBox="1"/>
          <p:nvPr/>
        </p:nvSpPr>
        <p:spPr>
          <a:xfrm>
            <a:off x="606716" y="260608"/>
            <a:ext cx="10296981" cy="584775"/>
          </a:xfrm>
          <a:prstGeom prst="rect">
            <a:avLst/>
          </a:prstGeom>
          <a:noFill/>
        </p:spPr>
        <p:txBody>
          <a:bodyPr wrap="square" rtlCol="0">
            <a:spAutoFit/>
          </a:bodyPr>
          <a:lstStyle/>
          <a:p>
            <a:r>
              <a:rPr lang="en-US" altLang="zh-TW" sz="3200" b="1" dirty="0" err="1"/>
              <a:t>Probaibility</a:t>
            </a:r>
            <a:r>
              <a:rPr lang="en-US" altLang="zh-TW" sz="3200" b="1" dirty="0"/>
              <a:t> of Landslide solving by Logistic regression </a:t>
            </a:r>
            <a:endParaRPr lang="zh-TW" altLang="en-US" sz="3200" b="1" dirty="0"/>
          </a:p>
        </p:txBody>
      </p:sp>
      <p:sp>
        <p:nvSpPr>
          <p:cNvPr id="35" name="文字方塊 34">
            <a:extLst>
              <a:ext uri="{FF2B5EF4-FFF2-40B4-BE49-F238E27FC236}">
                <a16:creationId xmlns:a16="http://schemas.microsoft.com/office/drawing/2014/main" id="{6AD484F8-CDA4-44DE-B231-03E81CB9F9F6}"/>
              </a:ext>
            </a:extLst>
          </p:cNvPr>
          <p:cNvSpPr txBox="1"/>
          <p:nvPr/>
        </p:nvSpPr>
        <p:spPr>
          <a:xfrm>
            <a:off x="363619" y="1861398"/>
            <a:ext cx="1836379" cy="400110"/>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00" dirty="0">
                <a:latin typeface="+mn-lt"/>
              </a:rPr>
              <a:t>Divide</a:t>
            </a:r>
            <a:r>
              <a:rPr lang="zh-TW" altLang="en-US" sz="1000" dirty="0">
                <a:latin typeface="+mn-lt"/>
              </a:rPr>
              <a:t> </a:t>
            </a:r>
            <a:r>
              <a:rPr lang="en-US" altLang="zh-TW" sz="1000" dirty="0">
                <a:latin typeface="+mn-lt"/>
              </a:rPr>
              <a:t>DEM into </a:t>
            </a:r>
          </a:p>
          <a:p>
            <a:r>
              <a:rPr lang="en-US" altLang="zh-TW" sz="1000" dirty="0">
                <a:latin typeface="+mn-lt"/>
              </a:rPr>
              <a:t>pieces as slope unit </a:t>
            </a:r>
            <a:endParaRPr lang="zh-TW" altLang="en-US" sz="1000" dirty="0">
              <a:latin typeface="+mn-lt"/>
            </a:endParaRPr>
          </a:p>
        </p:txBody>
      </p:sp>
      <p:sp>
        <p:nvSpPr>
          <p:cNvPr id="36" name="文字方塊 35">
            <a:extLst>
              <a:ext uri="{FF2B5EF4-FFF2-40B4-BE49-F238E27FC236}">
                <a16:creationId xmlns:a16="http://schemas.microsoft.com/office/drawing/2014/main" id="{C9E06844-5E53-4838-91D4-DA206F7A611A}"/>
              </a:ext>
            </a:extLst>
          </p:cNvPr>
          <p:cNvSpPr txBox="1"/>
          <p:nvPr/>
        </p:nvSpPr>
        <p:spPr>
          <a:xfrm>
            <a:off x="525991" y="2466423"/>
            <a:ext cx="1514480" cy="400110"/>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00" dirty="0">
                <a:latin typeface="+mn-lt"/>
              </a:rPr>
              <a:t>Collect different factor data and normalize</a:t>
            </a:r>
            <a:endParaRPr lang="zh-TW" altLang="en-US" sz="1000" dirty="0">
              <a:latin typeface="+mn-lt"/>
            </a:endParaRPr>
          </a:p>
        </p:txBody>
      </p:sp>
      <p:sp>
        <p:nvSpPr>
          <p:cNvPr id="37" name="文字方塊 36">
            <a:extLst>
              <a:ext uri="{FF2B5EF4-FFF2-40B4-BE49-F238E27FC236}">
                <a16:creationId xmlns:a16="http://schemas.microsoft.com/office/drawing/2014/main" id="{43A0C3A0-AE28-4D51-85D2-70B706F83005}"/>
              </a:ext>
            </a:extLst>
          </p:cNvPr>
          <p:cNvSpPr txBox="1"/>
          <p:nvPr/>
        </p:nvSpPr>
        <p:spPr>
          <a:xfrm>
            <a:off x="614987" y="3050824"/>
            <a:ext cx="1350187" cy="400110"/>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00" dirty="0">
                <a:latin typeface="+mn-lt"/>
              </a:rPr>
              <a:t>Build the likelihood function</a:t>
            </a:r>
            <a:endParaRPr lang="zh-TW" altLang="en-US" sz="1000" dirty="0">
              <a:latin typeface="+mn-lt"/>
            </a:endParaRPr>
          </a:p>
        </p:txBody>
      </p:sp>
      <p:sp>
        <p:nvSpPr>
          <p:cNvPr id="38" name="文字方塊 37">
            <a:extLst>
              <a:ext uri="{FF2B5EF4-FFF2-40B4-BE49-F238E27FC236}">
                <a16:creationId xmlns:a16="http://schemas.microsoft.com/office/drawing/2014/main" id="{024D28FD-E443-446E-A779-38B77C877A06}"/>
              </a:ext>
            </a:extLst>
          </p:cNvPr>
          <p:cNvSpPr txBox="1"/>
          <p:nvPr/>
        </p:nvSpPr>
        <p:spPr>
          <a:xfrm>
            <a:off x="540570" y="3619667"/>
            <a:ext cx="1514480" cy="553998"/>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00" dirty="0">
                <a:latin typeface="+mn-lt"/>
              </a:rPr>
              <a:t>Use Maximum likelihood estimate to solve</a:t>
            </a:r>
          </a:p>
          <a:p>
            <a:r>
              <a:rPr lang="en-US" altLang="zh-TW" sz="1000" dirty="0">
                <a:latin typeface="+mn-lt"/>
              </a:rPr>
              <a:t>(Excel) </a:t>
            </a:r>
            <a:endParaRPr lang="zh-TW" altLang="en-US" sz="1000" dirty="0">
              <a:latin typeface="+mn-lt"/>
            </a:endParaRPr>
          </a:p>
        </p:txBody>
      </p:sp>
      <p:sp>
        <p:nvSpPr>
          <p:cNvPr id="40" name="文字方塊 39">
            <a:extLst>
              <a:ext uri="{FF2B5EF4-FFF2-40B4-BE49-F238E27FC236}">
                <a16:creationId xmlns:a16="http://schemas.microsoft.com/office/drawing/2014/main" id="{2A48C762-F19E-4560-A626-29233C66FF57}"/>
              </a:ext>
            </a:extLst>
          </p:cNvPr>
          <p:cNvSpPr txBox="1"/>
          <p:nvPr/>
        </p:nvSpPr>
        <p:spPr>
          <a:xfrm>
            <a:off x="150089" y="5055303"/>
            <a:ext cx="214009" cy="237558"/>
          </a:xfrm>
          <a:prstGeom prst="rect">
            <a:avLst/>
          </a:prstGeom>
          <a:noFill/>
        </p:spPr>
        <p:txBody>
          <a:bodyPr wrap="square" rtlCol="0">
            <a:spAutoFit/>
          </a:bodyPr>
          <a:lstStyle/>
          <a:p>
            <a:r>
              <a:rPr lang="en-US" altLang="zh-TW" sz="900" dirty="0"/>
              <a:t>N</a:t>
            </a:r>
            <a:endParaRPr lang="zh-TW" altLang="en-US" sz="900" dirty="0"/>
          </a:p>
        </p:txBody>
      </p:sp>
      <p:cxnSp>
        <p:nvCxnSpPr>
          <p:cNvPr id="41" name="直線接點 40">
            <a:extLst>
              <a:ext uri="{FF2B5EF4-FFF2-40B4-BE49-F238E27FC236}">
                <a16:creationId xmlns:a16="http://schemas.microsoft.com/office/drawing/2014/main" id="{27473886-D939-4769-9D85-D411D064EAF8}"/>
              </a:ext>
            </a:extLst>
          </p:cNvPr>
          <p:cNvCxnSpPr>
            <a:cxnSpLocks/>
            <a:endCxn id="40" idx="3"/>
          </p:cNvCxnSpPr>
          <p:nvPr/>
        </p:nvCxnSpPr>
        <p:spPr>
          <a:xfrm flipH="1" flipV="1">
            <a:off x="364098" y="5174082"/>
            <a:ext cx="330936" cy="659"/>
          </a:xfrm>
          <a:prstGeom prst="line">
            <a:avLst/>
          </a:prstGeom>
        </p:spPr>
        <p:style>
          <a:lnRef idx="1">
            <a:schemeClr val="dk1"/>
          </a:lnRef>
          <a:fillRef idx="0">
            <a:schemeClr val="dk1"/>
          </a:fillRef>
          <a:effectRef idx="0">
            <a:schemeClr val="dk1"/>
          </a:effectRef>
          <a:fontRef idx="minor">
            <a:schemeClr val="tx1"/>
          </a:fontRef>
        </p:style>
      </p:cxnSp>
      <p:cxnSp>
        <p:nvCxnSpPr>
          <p:cNvPr id="42" name="接點: 肘形 41">
            <a:extLst>
              <a:ext uri="{FF2B5EF4-FFF2-40B4-BE49-F238E27FC236}">
                <a16:creationId xmlns:a16="http://schemas.microsoft.com/office/drawing/2014/main" id="{C52EE787-86FD-4014-A003-6E6A0037A26F}"/>
              </a:ext>
            </a:extLst>
          </p:cNvPr>
          <p:cNvCxnSpPr>
            <a:cxnSpLocks/>
            <a:stCxn id="40" idx="0"/>
            <a:endCxn id="66" idx="1"/>
          </p:cNvCxnSpPr>
          <p:nvPr/>
        </p:nvCxnSpPr>
        <p:spPr>
          <a:xfrm rot="5400000" flipH="1" flipV="1">
            <a:off x="166805" y="4632900"/>
            <a:ext cx="512693" cy="33211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單箭頭接點 42">
            <a:extLst>
              <a:ext uri="{FF2B5EF4-FFF2-40B4-BE49-F238E27FC236}">
                <a16:creationId xmlns:a16="http://schemas.microsoft.com/office/drawing/2014/main" id="{1A5DF639-72B4-4413-AB13-A9951D3C49AA}"/>
              </a:ext>
            </a:extLst>
          </p:cNvPr>
          <p:cNvCxnSpPr>
            <a:cxnSpLocks/>
            <a:stCxn id="35" idx="2"/>
            <a:endCxn id="36" idx="0"/>
          </p:cNvCxnSpPr>
          <p:nvPr/>
        </p:nvCxnSpPr>
        <p:spPr>
          <a:xfrm>
            <a:off x="1281809" y="2261508"/>
            <a:ext cx="1422" cy="204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單箭頭接點 43">
            <a:extLst>
              <a:ext uri="{FF2B5EF4-FFF2-40B4-BE49-F238E27FC236}">
                <a16:creationId xmlns:a16="http://schemas.microsoft.com/office/drawing/2014/main" id="{013D7998-8D4C-4492-B70D-0931796D7151}"/>
              </a:ext>
            </a:extLst>
          </p:cNvPr>
          <p:cNvCxnSpPr>
            <a:cxnSpLocks/>
            <a:stCxn id="36" idx="2"/>
            <a:endCxn id="37" idx="0"/>
          </p:cNvCxnSpPr>
          <p:nvPr/>
        </p:nvCxnSpPr>
        <p:spPr>
          <a:xfrm>
            <a:off x="1283231" y="2866533"/>
            <a:ext cx="6850" cy="1842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單箭頭接點 44">
            <a:extLst>
              <a:ext uri="{FF2B5EF4-FFF2-40B4-BE49-F238E27FC236}">
                <a16:creationId xmlns:a16="http://schemas.microsoft.com/office/drawing/2014/main" id="{1B4BA25F-E47E-4191-8290-6710BAB11FA6}"/>
              </a:ext>
            </a:extLst>
          </p:cNvPr>
          <p:cNvCxnSpPr>
            <a:cxnSpLocks/>
            <a:stCxn id="37" idx="2"/>
            <a:endCxn id="38" idx="0"/>
          </p:cNvCxnSpPr>
          <p:nvPr/>
        </p:nvCxnSpPr>
        <p:spPr>
          <a:xfrm>
            <a:off x="1290081" y="3450934"/>
            <a:ext cx="7729" cy="168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線單箭頭接點 45">
            <a:extLst>
              <a:ext uri="{FF2B5EF4-FFF2-40B4-BE49-F238E27FC236}">
                <a16:creationId xmlns:a16="http://schemas.microsoft.com/office/drawing/2014/main" id="{0976FA82-CDFC-4ABF-9CD4-043E06EFB9D2}"/>
              </a:ext>
            </a:extLst>
          </p:cNvPr>
          <p:cNvCxnSpPr>
            <a:cxnSpLocks/>
          </p:cNvCxnSpPr>
          <p:nvPr/>
        </p:nvCxnSpPr>
        <p:spPr>
          <a:xfrm>
            <a:off x="1271716" y="4737264"/>
            <a:ext cx="0" cy="186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文字方塊 65">
            <a:extLst>
              <a:ext uri="{FF2B5EF4-FFF2-40B4-BE49-F238E27FC236}">
                <a16:creationId xmlns:a16="http://schemas.microsoft.com/office/drawing/2014/main" id="{FBF47DE1-D57A-4F09-8752-32EFBE46B142}"/>
              </a:ext>
            </a:extLst>
          </p:cNvPr>
          <p:cNvSpPr txBox="1"/>
          <p:nvPr/>
        </p:nvSpPr>
        <p:spPr>
          <a:xfrm>
            <a:off x="589208" y="4342555"/>
            <a:ext cx="1429000" cy="400110"/>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sz="1000" dirty="0">
                <a:latin typeface="+mn-lt"/>
              </a:rPr>
              <a:t>Adjust the factor to get high reliability</a:t>
            </a:r>
            <a:endParaRPr lang="zh-TW" altLang="en-US" sz="1000" dirty="0">
              <a:latin typeface="+mn-lt"/>
            </a:endParaRPr>
          </a:p>
        </p:txBody>
      </p:sp>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F790D63E-36CE-48B9-A659-064DFB4469E4}"/>
                  </a:ext>
                </a:extLst>
              </p:cNvPr>
              <p:cNvSpPr txBox="1"/>
              <p:nvPr/>
            </p:nvSpPr>
            <p:spPr>
              <a:xfrm>
                <a:off x="5267528" y="2196290"/>
                <a:ext cx="3417859" cy="560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𝑌</m:t>
                          </m:r>
                          <m:r>
                            <a:rPr lang="en-US" altLang="zh-TW" b="0" i="1" smtClean="0">
                              <a:latin typeface="Cambria Math" panose="02040503050406030204" pitchFamily="18" charset="0"/>
                            </a:rPr>
                            <m:t>=1</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𝑃</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1+</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𝐿</m:t>
                              </m:r>
                            </m:sup>
                          </m:sSup>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𝐿</m:t>
                              </m:r>
                            </m:sup>
                          </m:sSup>
                        </m:num>
                        <m:den>
                          <m:r>
                            <a:rPr lang="en-US" altLang="zh-TW" b="0" i="1" smtClean="0">
                              <a:latin typeface="Cambria Math" panose="02040503050406030204" pitchFamily="18" charset="0"/>
                            </a:rPr>
                            <m:t>1+</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𝐿</m:t>
                              </m:r>
                            </m:sup>
                          </m:sSup>
                        </m:den>
                      </m:f>
                    </m:oMath>
                  </m:oMathPara>
                </a14:m>
                <a:endParaRPr lang="zh-TW" altLang="en-US" dirty="0"/>
              </a:p>
            </p:txBody>
          </p:sp>
        </mc:Choice>
        <mc:Fallback xmlns="">
          <p:sp>
            <p:nvSpPr>
              <p:cNvPr id="63" name="文字方塊 62">
                <a:extLst>
                  <a:ext uri="{FF2B5EF4-FFF2-40B4-BE49-F238E27FC236}">
                    <a16:creationId xmlns:a16="http://schemas.microsoft.com/office/drawing/2014/main" id="{F790D63E-36CE-48B9-A659-064DFB4469E4}"/>
                  </a:ext>
                </a:extLst>
              </p:cNvPr>
              <p:cNvSpPr txBox="1">
                <a:spLocks noRot="1" noChangeAspect="1" noMove="1" noResize="1" noEditPoints="1" noAdjustHandles="1" noChangeArrowheads="1" noChangeShapeType="1" noTextEdit="1"/>
              </p:cNvSpPr>
              <p:nvPr/>
            </p:nvSpPr>
            <p:spPr>
              <a:xfrm>
                <a:off x="5267528" y="2196290"/>
                <a:ext cx="3417859" cy="560538"/>
              </a:xfrm>
              <a:prstGeom prst="rect">
                <a:avLst/>
              </a:prstGeom>
              <a:blipFill>
                <a:blip r:embed="rId5"/>
                <a:stretch>
                  <a:fillRect/>
                </a:stretch>
              </a:blipFill>
            </p:spPr>
            <p:txBody>
              <a:bodyPr/>
              <a:lstStyle/>
              <a:p>
                <a:r>
                  <a:rPr lang="zh-TW" altLang="en-US">
                    <a:noFill/>
                  </a:rPr>
                  <a:t> </a:t>
                </a:r>
              </a:p>
            </p:txBody>
          </p:sp>
        </mc:Fallback>
      </mc:AlternateContent>
      <p:sp>
        <p:nvSpPr>
          <p:cNvPr id="64" name="文字方塊 63">
            <a:extLst>
              <a:ext uri="{FF2B5EF4-FFF2-40B4-BE49-F238E27FC236}">
                <a16:creationId xmlns:a16="http://schemas.microsoft.com/office/drawing/2014/main" id="{FF113204-CAA6-41D7-9B96-C676272BAD37}"/>
              </a:ext>
            </a:extLst>
          </p:cNvPr>
          <p:cNvSpPr txBox="1"/>
          <p:nvPr/>
        </p:nvSpPr>
        <p:spPr>
          <a:xfrm>
            <a:off x="4275586" y="1793529"/>
            <a:ext cx="4813770" cy="369332"/>
          </a:xfrm>
          <a:prstGeom prst="rect">
            <a:avLst/>
          </a:prstGeom>
          <a:noFill/>
        </p:spPr>
        <p:txBody>
          <a:bodyPr wrap="square" rtlCol="0">
            <a:spAutoFit/>
          </a:bodyPr>
          <a:lstStyle/>
          <a:p>
            <a:r>
              <a:rPr lang="en-US" altLang="zh-TW" b="1" dirty="0"/>
              <a:t>Assume the expected value (E) of landslide is</a:t>
            </a:r>
            <a:r>
              <a:rPr lang="zh-TW" altLang="en-US" b="1" dirty="0"/>
              <a:t>：</a:t>
            </a:r>
            <a:r>
              <a:rPr lang="en-US" altLang="zh-TW" b="1" dirty="0"/>
              <a:t> </a:t>
            </a:r>
            <a:endParaRPr lang="zh-TW" altLang="en-US" b="1" dirty="0"/>
          </a:p>
        </p:txBody>
      </p:sp>
      <p:sp>
        <p:nvSpPr>
          <p:cNvPr id="84" name="文字方塊 83">
            <a:extLst>
              <a:ext uri="{FF2B5EF4-FFF2-40B4-BE49-F238E27FC236}">
                <a16:creationId xmlns:a16="http://schemas.microsoft.com/office/drawing/2014/main" id="{33F63C14-1BF5-4734-8166-8428CAAD0EF5}"/>
              </a:ext>
            </a:extLst>
          </p:cNvPr>
          <p:cNvSpPr txBox="1"/>
          <p:nvPr/>
        </p:nvSpPr>
        <p:spPr>
          <a:xfrm>
            <a:off x="4324224" y="2861990"/>
            <a:ext cx="5266677" cy="369332"/>
          </a:xfrm>
          <a:prstGeom prst="rect">
            <a:avLst/>
          </a:prstGeom>
          <a:noFill/>
        </p:spPr>
        <p:txBody>
          <a:bodyPr wrap="square" rtlCol="0">
            <a:spAutoFit/>
          </a:bodyPr>
          <a:lstStyle/>
          <a:p>
            <a:r>
              <a:rPr lang="en-US" altLang="zh-TW" dirty="0"/>
              <a:t>(</a:t>
            </a:r>
            <a:r>
              <a:rPr lang="en-US" altLang="zh-TW" dirty="0" err="1"/>
              <a:t>P:possibility</a:t>
            </a:r>
            <a:r>
              <a:rPr lang="en-US" altLang="zh-TW" dirty="0"/>
              <a:t> of landslide; L:multiple variables)</a:t>
            </a:r>
            <a:endParaRPr lang="zh-TW" altLang="en-US" dirty="0"/>
          </a:p>
        </p:txBody>
      </p:sp>
      <mc:AlternateContent xmlns:mc="http://schemas.openxmlformats.org/markup-compatibility/2006" xmlns:a14="http://schemas.microsoft.com/office/drawing/2010/main">
        <mc:Choice Requires="a14">
          <p:sp>
            <p:nvSpPr>
              <p:cNvPr id="65" name="文字方塊 64">
                <a:extLst>
                  <a:ext uri="{FF2B5EF4-FFF2-40B4-BE49-F238E27FC236}">
                    <a16:creationId xmlns:a16="http://schemas.microsoft.com/office/drawing/2014/main" id="{C9E84F43-E842-4094-874C-D50C7AB9FCC7}"/>
                  </a:ext>
                </a:extLst>
              </p:cNvPr>
              <p:cNvSpPr txBox="1"/>
              <p:nvPr/>
            </p:nvSpPr>
            <p:spPr>
              <a:xfrm>
                <a:off x="4719606" y="3475965"/>
                <a:ext cx="5233997" cy="524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TW" i="1" smtClean="0">
                              <a:latin typeface="Cambria Math" panose="02040503050406030204" pitchFamily="18" charset="0"/>
                            </a:rPr>
                          </m:ctrlPr>
                        </m:funcPr>
                        <m:fName>
                          <m:r>
                            <m:rPr>
                              <m:sty m:val="p"/>
                            </m:rPr>
                            <a:rPr lang="en-US" altLang="zh-TW" i="0" smtClean="0">
                              <a:latin typeface="Cambria Math" panose="02040503050406030204" pitchFamily="18" charset="0"/>
                            </a:rPr>
                            <m:t>ln</m:t>
                          </m:r>
                        </m:fName>
                        <m:e>
                          <m:d>
                            <m:dPr>
                              <m:ctrlPr>
                                <a:rPr lang="en-US" altLang="zh-TW" b="0" i="1" smtClean="0">
                                  <a:latin typeface="Cambria Math" panose="02040503050406030204" pitchFamily="18" charset="0"/>
                                </a:rPr>
                              </m:ctrlPr>
                            </m:dPr>
                            <m:e>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𝑃</m:t>
                                  </m:r>
                                </m:num>
                                <m:den>
                                  <m:r>
                                    <a:rPr lang="en-US" altLang="zh-TW" b="0" i="1" smtClean="0">
                                      <a:latin typeface="Cambria Math" panose="02040503050406030204" pitchFamily="18" charset="0"/>
                                    </a:rPr>
                                    <m:t>1−</m:t>
                                  </m:r>
                                  <m:r>
                                    <a:rPr lang="en-US" altLang="zh-TW" b="0" i="1" smtClean="0">
                                      <a:latin typeface="Cambria Math" panose="02040503050406030204" pitchFamily="18" charset="0"/>
                                    </a:rPr>
                                    <m:t>𝑃</m:t>
                                  </m:r>
                                </m:den>
                              </m:f>
                            </m:e>
                          </m:d>
                          <m:r>
                            <a:rPr lang="en-US" altLang="zh-TW" b="0" i="1" smtClean="0">
                              <a:latin typeface="Cambria Math" panose="02040503050406030204" pitchFamily="18" charset="0"/>
                            </a:rPr>
                            <m:t>=</m:t>
                          </m:r>
                          <m:r>
                            <a:rPr lang="en-US" altLang="zh-TW" b="0" i="1" smtClean="0">
                              <a:latin typeface="Cambria Math" panose="02040503050406030204" pitchFamily="18" charset="0"/>
                            </a:rPr>
                            <m:t>𝐿</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1</m:t>
                              </m:r>
                            </m:sub>
                          </m:sSub>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𝑁</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2</m:t>
                              </m:r>
                            </m:sub>
                          </m:sSub>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𝑁</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3</m:t>
                              </m:r>
                            </m:sub>
                          </m:sSub>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𝐸𝐿</m:t>
                              </m:r>
                            </m:e>
                            <m:sub>
                              <m:r>
                                <a:rPr lang="en-US" altLang="zh-TW" b="0" i="1" smtClean="0">
                                  <a:latin typeface="Cambria Math" panose="02040503050406030204" pitchFamily="18" charset="0"/>
                                </a:rPr>
                                <m:t>𝑁</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4</m:t>
                              </m:r>
                            </m:sub>
                          </m:sSub>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𝑁</m:t>
                              </m:r>
                            </m:sub>
                          </m:sSub>
                        </m:e>
                      </m:func>
                    </m:oMath>
                  </m:oMathPara>
                </a14:m>
                <a:endParaRPr lang="zh-TW" altLang="en-US" dirty="0"/>
              </a:p>
            </p:txBody>
          </p:sp>
        </mc:Choice>
        <mc:Fallback xmlns="">
          <p:sp>
            <p:nvSpPr>
              <p:cNvPr id="65" name="文字方塊 64">
                <a:extLst>
                  <a:ext uri="{FF2B5EF4-FFF2-40B4-BE49-F238E27FC236}">
                    <a16:creationId xmlns:a16="http://schemas.microsoft.com/office/drawing/2014/main" id="{C9E84F43-E842-4094-874C-D50C7AB9FCC7}"/>
                  </a:ext>
                </a:extLst>
              </p:cNvPr>
              <p:cNvSpPr txBox="1">
                <a:spLocks noRot="1" noChangeAspect="1" noMove="1" noResize="1" noEditPoints="1" noAdjustHandles="1" noChangeArrowheads="1" noChangeShapeType="1" noTextEdit="1"/>
              </p:cNvSpPr>
              <p:nvPr/>
            </p:nvSpPr>
            <p:spPr>
              <a:xfrm>
                <a:off x="4719606" y="3475965"/>
                <a:ext cx="5233997" cy="524439"/>
              </a:xfrm>
              <a:prstGeom prst="rect">
                <a:avLst/>
              </a:prstGeom>
              <a:blipFill>
                <a:blip r:embed="rId6"/>
                <a:stretch>
                  <a:fillRect b="-186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6" name="文字方塊 85">
                <a:extLst>
                  <a:ext uri="{FF2B5EF4-FFF2-40B4-BE49-F238E27FC236}">
                    <a16:creationId xmlns:a16="http://schemas.microsoft.com/office/drawing/2014/main" id="{927DAC32-6FED-417B-B81E-45FD35FE460D}"/>
                  </a:ext>
                </a:extLst>
              </p:cNvPr>
              <p:cNvSpPr txBox="1"/>
              <p:nvPr/>
            </p:nvSpPr>
            <p:spPr>
              <a:xfrm>
                <a:off x="3921097" y="4110647"/>
                <a:ext cx="6297809" cy="646331"/>
              </a:xfrm>
              <a:prstGeom prst="rect">
                <a:avLst/>
              </a:prstGeom>
              <a:noFill/>
            </p:spPr>
            <p:txBody>
              <a:bodyPr wrap="square" rtlCol="0">
                <a:spAutoFit/>
              </a:bodyPr>
              <a:lstStyle/>
              <a:p>
                <a:r>
                  <a:rPr lang="en-US" altLang="zh-TW" dirty="0"/>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𝑁</m:t>
                        </m:r>
                      </m:sub>
                    </m:sSub>
                  </m:oMath>
                </a14:m>
                <a:r>
                  <a:rPr lang="en-US" altLang="zh-TW" dirty="0"/>
                  <a:t>:Membership of slope;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𝐷</m:t>
                        </m:r>
                      </m:e>
                      <m:sub>
                        <m:r>
                          <a:rPr lang="en-US" altLang="zh-TW" i="1">
                            <a:latin typeface="Cambria Math" panose="02040503050406030204" pitchFamily="18" charset="0"/>
                          </a:rPr>
                          <m:t>𝑁</m:t>
                        </m:r>
                      </m:sub>
                    </m:sSub>
                  </m:oMath>
                </a14:m>
                <a:r>
                  <a:rPr lang="en-US" altLang="zh-TW" dirty="0"/>
                  <a:t>:Membership of dip slope;</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𝐸𝐿</m:t>
                        </m:r>
                      </m:e>
                      <m:sub>
                        <m:r>
                          <a:rPr lang="en-US" altLang="zh-TW" b="0" i="1" smtClean="0">
                            <a:latin typeface="Cambria Math" panose="02040503050406030204" pitchFamily="18" charset="0"/>
                          </a:rPr>
                          <m:t>𝑁</m:t>
                        </m:r>
                      </m:sub>
                    </m:sSub>
                  </m:oMath>
                </a14:m>
                <a:r>
                  <a:rPr lang="en-US" altLang="zh-TW" dirty="0"/>
                  <a:t>: Membership of landslide event;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𝑁</m:t>
                        </m:r>
                      </m:sub>
                    </m:sSub>
                  </m:oMath>
                </a14:m>
                <a:r>
                  <a:rPr lang="en-US" altLang="zh-TW" dirty="0"/>
                  <a:t>: Membership of rainfall )</a:t>
                </a:r>
                <a:endParaRPr lang="zh-TW" altLang="en-US" dirty="0"/>
              </a:p>
            </p:txBody>
          </p:sp>
        </mc:Choice>
        <mc:Fallback xmlns="">
          <p:sp>
            <p:nvSpPr>
              <p:cNvPr id="86" name="文字方塊 85">
                <a:extLst>
                  <a:ext uri="{FF2B5EF4-FFF2-40B4-BE49-F238E27FC236}">
                    <a16:creationId xmlns:a16="http://schemas.microsoft.com/office/drawing/2014/main" id="{927DAC32-6FED-417B-B81E-45FD35FE460D}"/>
                  </a:ext>
                </a:extLst>
              </p:cNvPr>
              <p:cNvSpPr txBox="1">
                <a:spLocks noRot="1" noChangeAspect="1" noMove="1" noResize="1" noEditPoints="1" noAdjustHandles="1" noChangeArrowheads="1" noChangeShapeType="1" noTextEdit="1"/>
              </p:cNvSpPr>
              <p:nvPr/>
            </p:nvSpPr>
            <p:spPr>
              <a:xfrm>
                <a:off x="3921097" y="4110647"/>
                <a:ext cx="6297809" cy="646331"/>
              </a:xfrm>
              <a:prstGeom prst="rect">
                <a:avLst/>
              </a:prstGeom>
              <a:blipFill>
                <a:blip r:embed="rId7"/>
                <a:stretch>
                  <a:fillRect l="-774" t="-4717" r="-1936" b="-14151"/>
                </a:stretch>
              </a:blipFill>
            </p:spPr>
            <p:txBody>
              <a:bodyPr/>
              <a:lstStyle/>
              <a:p>
                <a:r>
                  <a:rPr lang="zh-TW" altLang="en-US">
                    <a:noFill/>
                  </a:rPr>
                  <a:t> </a:t>
                </a:r>
              </a:p>
            </p:txBody>
          </p:sp>
        </mc:Fallback>
      </mc:AlternateContent>
      <p:sp>
        <p:nvSpPr>
          <p:cNvPr id="87" name="文字方塊 86">
            <a:extLst>
              <a:ext uri="{FF2B5EF4-FFF2-40B4-BE49-F238E27FC236}">
                <a16:creationId xmlns:a16="http://schemas.microsoft.com/office/drawing/2014/main" id="{514957B5-148B-4998-99F9-7D9B24D061A4}"/>
              </a:ext>
            </a:extLst>
          </p:cNvPr>
          <p:cNvSpPr txBox="1"/>
          <p:nvPr/>
        </p:nvSpPr>
        <p:spPr>
          <a:xfrm>
            <a:off x="3532408" y="4967974"/>
            <a:ext cx="7830485" cy="369332"/>
          </a:xfrm>
          <a:prstGeom prst="rect">
            <a:avLst/>
          </a:prstGeom>
          <a:noFill/>
        </p:spPr>
        <p:txBody>
          <a:bodyPr wrap="square" rtlCol="0">
            <a:spAutoFit/>
          </a:bodyPr>
          <a:lstStyle/>
          <a:p>
            <a:r>
              <a:rPr lang="en-US" altLang="zh-TW" b="1" dirty="0"/>
              <a:t>Evaluate the performance of validation and model with Confusion Matrix.</a:t>
            </a:r>
          </a:p>
        </p:txBody>
      </p:sp>
      <p:sp>
        <p:nvSpPr>
          <p:cNvPr id="89" name="文字方塊 88">
            <a:extLst>
              <a:ext uri="{FF2B5EF4-FFF2-40B4-BE49-F238E27FC236}">
                <a16:creationId xmlns:a16="http://schemas.microsoft.com/office/drawing/2014/main" id="{957DABFB-3A43-4AEE-9003-84EBB60FD647}"/>
              </a:ext>
            </a:extLst>
          </p:cNvPr>
          <p:cNvSpPr txBox="1"/>
          <p:nvPr/>
        </p:nvSpPr>
        <p:spPr>
          <a:xfrm>
            <a:off x="11721831" y="6416927"/>
            <a:ext cx="470169" cy="369332"/>
          </a:xfrm>
          <a:prstGeom prst="rect">
            <a:avLst/>
          </a:prstGeom>
          <a:noFill/>
        </p:spPr>
        <p:txBody>
          <a:bodyPr wrap="square" rtlCol="0">
            <a:spAutoFit/>
          </a:bodyPr>
          <a:lstStyle/>
          <a:p>
            <a:r>
              <a:rPr lang="en-US" altLang="zh-TW" dirty="0"/>
              <a:t>11</a:t>
            </a:r>
            <a:endParaRPr lang="zh-TW" altLang="en-US" dirty="0"/>
          </a:p>
        </p:txBody>
      </p:sp>
      <p:cxnSp>
        <p:nvCxnSpPr>
          <p:cNvPr id="34" name="直線單箭頭接點 33">
            <a:extLst>
              <a:ext uri="{FF2B5EF4-FFF2-40B4-BE49-F238E27FC236}">
                <a16:creationId xmlns:a16="http://schemas.microsoft.com/office/drawing/2014/main" id="{8F11C076-2991-4E15-8897-BBA0C122154E}"/>
              </a:ext>
            </a:extLst>
          </p:cNvPr>
          <p:cNvCxnSpPr>
            <a:cxnSpLocks/>
            <a:stCxn id="48" idx="2"/>
            <a:endCxn id="35" idx="0"/>
          </p:cNvCxnSpPr>
          <p:nvPr/>
        </p:nvCxnSpPr>
        <p:spPr>
          <a:xfrm>
            <a:off x="1279506" y="1659385"/>
            <a:ext cx="2303" cy="202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單箭頭接點 46">
            <a:extLst>
              <a:ext uri="{FF2B5EF4-FFF2-40B4-BE49-F238E27FC236}">
                <a16:creationId xmlns:a16="http://schemas.microsoft.com/office/drawing/2014/main" id="{6617A3ED-DEDA-45C4-84A2-278667DAEFA0}"/>
              </a:ext>
            </a:extLst>
          </p:cNvPr>
          <p:cNvCxnSpPr>
            <a:cxnSpLocks/>
            <a:endCxn id="49" idx="0"/>
          </p:cNvCxnSpPr>
          <p:nvPr/>
        </p:nvCxnSpPr>
        <p:spPr>
          <a:xfrm flipH="1">
            <a:off x="1271716" y="5337093"/>
            <a:ext cx="1848" cy="287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流程圖: 結束點 47">
            <a:extLst>
              <a:ext uri="{FF2B5EF4-FFF2-40B4-BE49-F238E27FC236}">
                <a16:creationId xmlns:a16="http://schemas.microsoft.com/office/drawing/2014/main" id="{CEDA63F7-0A4E-4D60-95DB-5DE605339F8A}"/>
              </a:ext>
            </a:extLst>
          </p:cNvPr>
          <p:cNvSpPr/>
          <p:nvPr/>
        </p:nvSpPr>
        <p:spPr>
          <a:xfrm>
            <a:off x="683077" y="1302331"/>
            <a:ext cx="1192857" cy="357054"/>
          </a:xfrm>
          <a:prstGeom prst="flowChartTerminator">
            <a:avLst/>
          </a:prstGeom>
          <a:solidFill>
            <a:schemeClr val="bg1">
              <a:lumMod val="95000"/>
            </a:schemeClr>
          </a:solidFill>
          <a:ln>
            <a:solidFill>
              <a:schemeClr val="tx1"/>
            </a:solidFill>
          </a:ln>
        </p:spPr>
        <p:txBody>
          <a:bodyPr wrap="square" rtlCol="0">
            <a:spAutoFit/>
          </a:bodyPr>
          <a:lstStyle/>
          <a:p>
            <a:pPr algn="ctr"/>
            <a:r>
              <a:rPr lang="en-US" altLang="zh-TW" sz="1050" b="1" dirty="0">
                <a:solidFill>
                  <a:schemeClr val="tx1"/>
                </a:solidFill>
                <a:ea typeface="標楷體" panose="03000509000000000000" pitchFamily="65" charset="-120"/>
              </a:rPr>
              <a:t>Start</a:t>
            </a:r>
            <a:endParaRPr lang="zh-TW" altLang="en-US" sz="1050" b="1" dirty="0">
              <a:solidFill>
                <a:schemeClr val="tx1"/>
              </a:solidFill>
              <a:ea typeface="標楷體" panose="03000509000000000000" pitchFamily="65" charset="-120"/>
            </a:endParaRPr>
          </a:p>
        </p:txBody>
      </p:sp>
      <p:sp>
        <p:nvSpPr>
          <p:cNvPr id="49" name="流程圖: 結束點 48">
            <a:extLst>
              <a:ext uri="{FF2B5EF4-FFF2-40B4-BE49-F238E27FC236}">
                <a16:creationId xmlns:a16="http://schemas.microsoft.com/office/drawing/2014/main" id="{7DE820F7-AF32-440B-920E-2B8FF7A524DB}"/>
              </a:ext>
            </a:extLst>
          </p:cNvPr>
          <p:cNvSpPr/>
          <p:nvPr/>
        </p:nvSpPr>
        <p:spPr>
          <a:xfrm>
            <a:off x="675287" y="5624609"/>
            <a:ext cx="1192857" cy="357054"/>
          </a:xfrm>
          <a:prstGeom prst="flowChartTerminator">
            <a:avLst/>
          </a:prstGeom>
          <a:solidFill>
            <a:schemeClr val="bg1">
              <a:lumMod val="95000"/>
            </a:schemeClr>
          </a:solidFill>
          <a:ln>
            <a:solidFill>
              <a:schemeClr val="tx1"/>
            </a:solidFill>
          </a:ln>
        </p:spPr>
        <p:txBody>
          <a:bodyPr wrap="square" rtlCol="0">
            <a:spAutoFit/>
          </a:bodyPr>
          <a:lstStyle/>
          <a:p>
            <a:pPr algn="ctr"/>
            <a:r>
              <a:rPr lang="en-US" altLang="zh-TW" sz="1050" b="1" dirty="0">
                <a:solidFill>
                  <a:schemeClr val="tx1"/>
                </a:solidFill>
                <a:ea typeface="標楷體" panose="03000509000000000000" pitchFamily="65" charset="-120"/>
              </a:rPr>
              <a:t>End</a:t>
            </a:r>
            <a:endParaRPr lang="zh-TW" altLang="en-US" sz="1050" b="1" dirty="0">
              <a:solidFill>
                <a:schemeClr val="tx1"/>
              </a:solidFill>
              <a:ea typeface="標楷體" panose="03000509000000000000" pitchFamily="65" charset="-120"/>
            </a:endParaRPr>
          </a:p>
        </p:txBody>
      </p:sp>
      <p:sp>
        <p:nvSpPr>
          <p:cNvPr id="50" name="文字方塊 49">
            <a:extLst>
              <a:ext uri="{FF2B5EF4-FFF2-40B4-BE49-F238E27FC236}">
                <a16:creationId xmlns:a16="http://schemas.microsoft.com/office/drawing/2014/main" id="{F5CB87B8-8330-419D-A5BC-3675F23A0AF8}"/>
              </a:ext>
            </a:extLst>
          </p:cNvPr>
          <p:cNvSpPr txBox="1"/>
          <p:nvPr/>
        </p:nvSpPr>
        <p:spPr>
          <a:xfrm>
            <a:off x="1251225" y="5392769"/>
            <a:ext cx="235410" cy="147505"/>
          </a:xfrm>
          <a:prstGeom prst="rect">
            <a:avLst/>
          </a:prstGeom>
          <a:noFill/>
        </p:spPr>
        <p:txBody>
          <a:bodyPr wrap="square" rtlCol="0">
            <a:spAutoFit/>
          </a:bodyPr>
          <a:lstStyle/>
          <a:p>
            <a:r>
              <a:rPr lang="en-US" altLang="zh-TW" sz="900" dirty="0"/>
              <a:t>Y</a:t>
            </a:r>
            <a:endParaRPr lang="zh-TW" altLang="en-US" sz="900" dirty="0"/>
          </a:p>
        </p:txBody>
      </p:sp>
      <p:grpSp>
        <p:nvGrpSpPr>
          <p:cNvPr id="51" name="群組 50">
            <a:extLst>
              <a:ext uri="{FF2B5EF4-FFF2-40B4-BE49-F238E27FC236}">
                <a16:creationId xmlns:a16="http://schemas.microsoft.com/office/drawing/2014/main" id="{FEC1B449-0987-4272-B73F-EF35CEF4E645}"/>
              </a:ext>
            </a:extLst>
          </p:cNvPr>
          <p:cNvGrpSpPr/>
          <p:nvPr/>
        </p:nvGrpSpPr>
        <p:grpSpPr>
          <a:xfrm>
            <a:off x="577484" y="4922647"/>
            <a:ext cx="1404041" cy="504393"/>
            <a:chOff x="622093" y="5011078"/>
            <a:chExt cx="1404041" cy="504393"/>
          </a:xfrm>
        </p:grpSpPr>
        <p:sp>
          <p:nvSpPr>
            <p:cNvPr id="52" name="流程圖: 決策 51">
              <a:extLst>
                <a:ext uri="{FF2B5EF4-FFF2-40B4-BE49-F238E27FC236}">
                  <a16:creationId xmlns:a16="http://schemas.microsoft.com/office/drawing/2014/main" id="{E85D208F-3B07-49EB-9646-CBA7B852DD7E}"/>
                </a:ext>
              </a:extLst>
            </p:cNvPr>
            <p:cNvSpPr/>
            <p:nvPr/>
          </p:nvSpPr>
          <p:spPr>
            <a:xfrm>
              <a:off x="622093" y="5011078"/>
              <a:ext cx="1404041" cy="504393"/>
            </a:xfrm>
            <a:prstGeom prst="flowChartDecision">
              <a:avLst/>
            </a:prstGeom>
            <a:solidFill>
              <a:schemeClr val="bg1">
                <a:lumMod val="95000"/>
              </a:schemeClr>
            </a:solidFill>
            <a:ln>
              <a:solidFill>
                <a:schemeClr val="tx1"/>
              </a:solidFill>
            </a:ln>
          </p:spPr>
          <p:txBody>
            <a:bodyPr wrap="square" rtlCol="0">
              <a:spAutoFit/>
            </a:bodyPr>
            <a:lstStyle/>
            <a:p>
              <a:pPr algn="ctr"/>
              <a:endParaRPr lang="zh-TW" altLang="en-US" sz="1050" b="1" dirty="0">
                <a:solidFill>
                  <a:schemeClr val="tx1"/>
                </a:solidFill>
                <a:ea typeface="標楷體" panose="03000509000000000000" pitchFamily="65" charset="-120"/>
              </a:endParaRPr>
            </a:p>
          </p:txBody>
        </p:sp>
        <p:sp>
          <p:nvSpPr>
            <p:cNvPr id="53" name="文字方塊 52">
              <a:extLst>
                <a:ext uri="{FF2B5EF4-FFF2-40B4-BE49-F238E27FC236}">
                  <a16:creationId xmlns:a16="http://schemas.microsoft.com/office/drawing/2014/main" id="{85D76A1C-66A7-4EC3-A9D6-39B97E0A4525}"/>
                </a:ext>
              </a:extLst>
            </p:cNvPr>
            <p:cNvSpPr txBox="1"/>
            <p:nvPr/>
          </p:nvSpPr>
          <p:spPr>
            <a:xfrm>
              <a:off x="943602" y="5060492"/>
              <a:ext cx="873984" cy="415498"/>
            </a:xfrm>
            <a:prstGeom prst="rect">
              <a:avLst/>
            </a:prstGeom>
            <a:noFill/>
          </p:spPr>
          <p:txBody>
            <a:bodyPr wrap="square" rtlCol="0">
              <a:spAutoFit/>
            </a:bodyPr>
            <a:lstStyle/>
            <a:p>
              <a:r>
                <a:rPr lang="en-US" altLang="zh-TW" sz="1050" b="1" dirty="0">
                  <a:ea typeface="標楷體" panose="03000509000000000000" pitchFamily="65" charset="-120"/>
                </a:rPr>
                <a:t>If the result is reliable </a:t>
              </a:r>
              <a:endParaRPr lang="zh-TW" altLang="en-US" sz="1050" b="1" dirty="0">
                <a:ea typeface="標楷體" panose="03000509000000000000" pitchFamily="65" charset="-120"/>
              </a:endParaRPr>
            </a:p>
          </p:txBody>
        </p:sp>
      </p:grpSp>
    </p:spTree>
    <p:extLst>
      <p:ext uri="{BB962C8B-B14F-4D97-AF65-F5344CB8AC3E}">
        <p14:creationId xmlns:p14="http://schemas.microsoft.com/office/powerpoint/2010/main" val="180635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
            <a:ext cx="12179313"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1" y="6170341"/>
            <a:ext cx="12179312"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82"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130799" y="52870"/>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186" name="文字方塊 185">
            <a:extLst>
              <a:ext uri="{FF2B5EF4-FFF2-40B4-BE49-F238E27FC236}">
                <a16:creationId xmlns:a16="http://schemas.microsoft.com/office/drawing/2014/main" id="{056BD9E5-94A2-476F-A178-C3816D633509}"/>
              </a:ext>
            </a:extLst>
          </p:cNvPr>
          <p:cNvSpPr txBox="1"/>
          <p:nvPr/>
        </p:nvSpPr>
        <p:spPr>
          <a:xfrm>
            <a:off x="606716" y="2475969"/>
            <a:ext cx="1350187" cy="461665"/>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dirty="0"/>
              <a:t>Collect landslide data</a:t>
            </a:r>
            <a:endParaRPr lang="zh-TW" altLang="en-US" dirty="0"/>
          </a:p>
        </p:txBody>
      </p:sp>
      <p:sp>
        <p:nvSpPr>
          <p:cNvPr id="189" name="文字方塊 188">
            <a:extLst>
              <a:ext uri="{FF2B5EF4-FFF2-40B4-BE49-F238E27FC236}">
                <a16:creationId xmlns:a16="http://schemas.microsoft.com/office/drawing/2014/main" id="{D4B1DE6A-2B6E-4A6B-BD5D-9966E7986C71}"/>
              </a:ext>
            </a:extLst>
          </p:cNvPr>
          <p:cNvSpPr txBox="1"/>
          <p:nvPr/>
        </p:nvSpPr>
        <p:spPr>
          <a:xfrm>
            <a:off x="525991" y="3153715"/>
            <a:ext cx="1514480" cy="646331"/>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dirty="0"/>
              <a:t>Sum up to get the average landslide area</a:t>
            </a:r>
            <a:endParaRPr lang="zh-TW" altLang="en-US" dirty="0"/>
          </a:p>
        </p:txBody>
      </p:sp>
      <p:sp>
        <p:nvSpPr>
          <p:cNvPr id="192" name="文字方塊 191">
            <a:extLst>
              <a:ext uri="{FF2B5EF4-FFF2-40B4-BE49-F238E27FC236}">
                <a16:creationId xmlns:a16="http://schemas.microsoft.com/office/drawing/2014/main" id="{276C0A6E-8329-4D53-8030-6C15C0B2F11D}"/>
              </a:ext>
            </a:extLst>
          </p:cNvPr>
          <p:cNvSpPr txBox="1"/>
          <p:nvPr/>
        </p:nvSpPr>
        <p:spPr>
          <a:xfrm>
            <a:off x="624715" y="4045263"/>
            <a:ext cx="1350187" cy="646331"/>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200" b="1">
                <a:latin typeface="標楷體" panose="03000509000000000000" pitchFamily="65" charset="-120"/>
                <a:ea typeface="標楷體" panose="03000509000000000000" pitchFamily="65" charset="-120"/>
              </a:defRPr>
            </a:lvl1pPr>
          </a:lstStyle>
          <a:p>
            <a:r>
              <a:rPr lang="en-US" altLang="zh-TW" dirty="0"/>
              <a:t>Put</a:t>
            </a:r>
            <a:r>
              <a:rPr lang="zh-TW" altLang="en-US" dirty="0"/>
              <a:t> </a:t>
            </a:r>
            <a:r>
              <a:rPr lang="en-US" altLang="zh-TW" dirty="0"/>
              <a:t>into transform function</a:t>
            </a:r>
            <a:endParaRPr lang="zh-TW" altLang="en-US" dirty="0"/>
          </a:p>
        </p:txBody>
      </p:sp>
      <p:sp>
        <p:nvSpPr>
          <p:cNvPr id="204" name="文字方塊 203">
            <a:extLst>
              <a:ext uri="{FF2B5EF4-FFF2-40B4-BE49-F238E27FC236}">
                <a16:creationId xmlns:a16="http://schemas.microsoft.com/office/drawing/2014/main" id="{85B9B698-6420-45D5-AB64-02E45E86BF71}"/>
              </a:ext>
            </a:extLst>
          </p:cNvPr>
          <p:cNvSpPr txBox="1"/>
          <p:nvPr/>
        </p:nvSpPr>
        <p:spPr>
          <a:xfrm>
            <a:off x="421791" y="1158058"/>
            <a:ext cx="1664512" cy="307777"/>
          </a:xfrm>
          <a:prstGeom prst="rect">
            <a:avLst/>
          </a:prstGeom>
          <a:noFill/>
        </p:spPr>
        <p:txBody>
          <a:bodyPr wrap="square" rtlCol="0">
            <a:spAutoFit/>
          </a:bodyPr>
          <a:lstStyle/>
          <a:p>
            <a:pPr algn="ctr"/>
            <a:r>
              <a:rPr lang="en-US" altLang="zh-TW" b="1" dirty="0">
                <a:latin typeface="Poppins" panose="00000500000000000000" pitchFamily="2" charset="0"/>
                <a:cs typeface="Poppins" panose="00000500000000000000" pitchFamily="2" charset="0"/>
              </a:rPr>
              <a:t>Flowchart</a:t>
            </a:r>
            <a:endParaRPr lang="zh-TW" altLang="en-US" b="1" dirty="0">
              <a:latin typeface="Poppins" panose="00000500000000000000" pitchFamily="2" charset="0"/>
              <a:cs typeface="Poppins" panose="00000500000000000000" pitchFamily="2" charset="0"/>
            </a:endParaRPr>
          </a:p>
        </p:txBody>
      </p:sp>
      <p:cxnSp>
        <p:nvCxnSpPr>
          <p:cNvPr id="1056" name="直線單箭頭接點 1055">
            <a:extLst>
              <a:ext uri="{FF2B5EF4-FFF2-40B4-BE49-F238E27FC236}">
                <a16:creationId xmlns:a16="http://schemas.microsoft.com/office/drawing/2014/main" id="{5905F9DC-9B71-426C-B8A3-FEA61DD0DD7C}"/>
              </a:ext>
            </a:extLst>
          </p:cNvPr>
          <p:cNvCxnSpPr>
            <a:cxnSpLocks/>
            <a:stCxn id="186" idx="2"/>
            <a:endCxn id="189" idx="0"/>
          </p:cNvCxnSpPr>
          <p:nvPr/>
        </p:nvCxnSpPr>
        <p:spPr>
          <a:xfrm>
            <a:off x="1281810" y="2937634"/>
            <a:ext cx="1421" cy="216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6" name="直線單箭頭接點 225">
            <a:extLst>
              <a:ext uri="{FF2B5EF4-FFF2-40B4-BE49-F238E27FC236}">
                <a16:creationId xmlns:a16="http://schemas.microsoft.com/office/drawing/2014/main" id="{6FAD33FB-8FCF-43C0-8C3C-9502EFFCC615}"/>
              </a:ext>
            </a:extLst>
          </p:cNvPr>
          <p:cNvCxnSpPr>
            <a:cxnSpLocks/>
          </p:cNvCxnSpPr>
          <p:nvPr/>
        </p:nvCxnSpPr>
        <p:spPr>
          <a:xfrm>
            <a:off x="1281809" y="3823880"/>
            <a:ext cx="1421" cy="1813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7" name="直線單箭頭接點 226">
            <a:extLst>
              <a:ext uri="{FF2B5EF4-FFF2-40B4-BE49-F238E27FC236}">
                <a16:creationId xmlns:a16="http://schemas.microsoft.com/office/drawing/2014/main" id="{E9E63159-5AE7-4F86-ACB9-94C582297301}"/>
              </a:ext>
            </a:extLst>
          </p:cNvPr>
          <p:cNvCxnSpPr>
            <a:cxnSpLocks/>
            <a:stCxn id="192" idx="2"/>
          </p:cNvCxnSpPr>
          <p:nvPr/>
        </p:nvCxnSpPr>
        <p:spPr>
          <a:xfrm>
            <a:off x="1299809" y="4691594"/>
            <a:ext cx="1458" cy="292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9" name="文字方塊 228">
            <a:extLst>
              <a:ext uri="{FF2B5EF4-FFF2-40B4-BE49-F238E27FC236}">
                <a16:creationId xmlns:a16="http://schemas.microsoft.com/office/drawing/2014/main" id="{3B47FE84-2F5A-4119-82F8-14E3865E7B6F}"/>
              </a:ext>
            </a:extLst>
          </p:cNvPr>
          <p:cNvSpPr txBox="1"/>
          <p:nvPr/>
        </p:nvSpPr>
        <p:spPr>
          <a:xfrm>
            <a:off x="2760971" y="1165572"/>
            <a:ext cx="1664512" cy="307777"/>
          </a:xfrm>
          <a:prstGeom prst="rect">
            <a:avLst/>
          </a:prstGeom>
          <a:noFill/>
        </p:spPr>
        <p:txBody>
          <a:bodyPr wrap="square" rtlCol="0">
            <a:spAutoFit/>
          </a:bodyPr>
          <a:lstStyle/>
          <a:p>
            <a:pPr algn="ctr"/>
            <a:r>
              <a:rPr lang="en-US" altLang="zh-TW" b="1" dirty="0">
                <a:latin typeface="Poppins" panose="00000500000000000000" pitchFamily="2" charset="0"/>
                <a:cs typeface="Poppins" panose="00000500000000000000" pitchFamily="2" charset="0"/>
              </a:rPr>
              <a:t>Description</a:t>
            </a:r>
            <a:endParaRPr lang="zh-TW" altLang="en-US" b="1" dirty="0">
              <a:latin typeface="Poppins" panose="00000500000000000000" pitchFamily="2" charset="0"/>
              <a:cs typeface="Poppins" panose="00000500000000000000" pitchFamily="2" charset="0"/>
            </a:endParaRPr>
          </a:p>
        </p:txBody>
      </p:sp>
      <p:sp>
        <p:nvSpPr>
          <p:cNvPr id="1061" name="文字方塊 1060">
            <a:extLst>
              <a:ext uri="{FF2B5EF4-FFF2-40B4-BE49-F238E27FC236}">
                <a16:creationId xmlns:a16="http://schemas.microsoft.com/office/drawing/2014/main" id="{CD96EA9F-E50A-4269-9547-9FC10458E927}"/>
              </a:ext>
            </a:extLst>
          </p:cNvPr>
          <p:cNvSpPr txBox="1"/>
          <p:nvPr/>
        </p:nvSpPr>
        <p:spPr>
          <a:xfrm>
            <a:off x="606716" y="260608"/>
            <a:ext cx="7136503" cy="584775"/>
          </a:xfrm>
          <a:prstGeom prst="rect">
            <a:avLst/>
          </a:prstGeom>
          <a:noFill/>
        </p:spPr>
        <p:txBody>
          <a:bodyPr wrap="square" rtlCol="0">
            <a:spAutoFit/>
          </a:bodyPr>
          <a:lstStyle/>
          <a:p>
            <a:r>
              <a:rPr lang="en-US" altLang="zh-TW" sz="3200" b="1" dirty="0"/>
              <a:t>Landslide volume solving by Arc GIS</a:t>
            </a:r>
            <a:endParaRPr lang="zh-TW" altLang="en-US" sz="3200" b="1" dirty="0"/>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5D44CEBF-70BC-41A8-88D0-D35BBD64A980}"/>
                  </a:ext>
                </a:extLst>
              </p:cNvPr>
              <p:cNvSpPr txBox="1"/>
              <p:nvPr/>
            </p:nvSpPr>
            <p:spPr>
              <a:xfrm>
                <a:off x="2554953" y="5325026"/>
                <a:ext cx="3240027" cy="369332"/>
              </a:xfrm>
              <a:prstGeom prst="rect">
                <a:avLst/>
              </a:prstGeom>
              <a:noFill/>
            </p:spPr>
            <p:txBody>
              <a:bodyPr wrap="square" rtlCol="0">
                <a:spAutoFit/>
              </a:bodyPr>
              <a:lstStyle/>
              <a:p>
                <a:r>
                  <a:rPr lang="en-US" altLang="zh-TW" dirty="0"/>
                  <a:t>Landslide area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𝐴</m:t>
                        </m:r>
                      </m:e>
                      <m:sub>
                        <m:r>
                          <a:rPr lang="en-US" altLang="zh-TW" b="0" i="1" smtClean="0">
                            <a:latin typeface="Cambria Math" panose="02040503050406030204" pitchFamily="18" charset="0"/>
                          </a:rPr>
                          <m:t>𝐿</m:t>
                        </m:r>
                      </m:sub>
                    </m:sSub>
                  </m:oMath>
                </a14:m>
                <a:r>
                  <a:rPr lang="en-US" altLang="zh-TW" dirty="0"/>
                  <a:t>  (2009-2018)</a:t>
                </a:r>
                <a:endParaRPr lang="zh-TW" altLang="en-US" dirty="0"/>
              </a:p>
            </p:txBody>
          </p:sp>
        </mc:Choice>
        <mc:Fallback xmlns="">
          <p:sp>
            <p:nvSpPr>
              <p:cNvPr id="10" name="文字方塊 9">
                <a:extLst>
                  <a:ext uri="{FF2B5EF4-FFF2-40B4-BE49-F238E27FC236}">
                    <a16:creationId xmlns:a16="http://schemas.microsoft.com/office/drawing/2014/main" id="{5D44CEBF-70BC-41A8-88D0-D35BBD64A980}"/>
                  </a:ext>
                </a:extLst>
              </p:cNvPr>
              <p:cNvSpPr txBox="1">
                <a:spLocks noRot="1" noChangeAspect="1" noMove="1" noResize="1" noEditPoints="1" noAdjustHandles="1" noChangeArrowheads="1" noChangeShapeType="1" noTextEdit="1"/>
              </p:cNvSpPr>
              <p:nvPr/>
            </p:nvSpPr>
            <p:spPr>
              <a:xfrm>
                <a:off x="2554953" y="5325026"/>
                <a:ext cx="3240027" cy="369332"/>
              </a:xfrm>
              <a:prstGeom prst="rect">
                <a:avLst/>
              </a:prstGeom>
              <a:blipFill>
                <a:blip r:embed="rId5"/>
                <a:stretch>
                  <a:fillRect l="-1504" t="-10000" b="-26667"/>
                </a:stretch>
              </a:blipFill>
            </p:spPr>
            <p:txBody>
              <a:bodyPr/>
              <a:lstStyle/>
              <a:p>
                <a:r>
                  <a:rPr lang="zh-TW" altLang="en-US">
                    <a:noFill/>
                  </a:rPr>
                  <a:t> </a:t>
                </a:r>
              </a:p>
            </p:txBody>
          </p:sp>
        </mc:Fallback>
      </mc:AlternateContent>
      <p:grpSp>
        <p:nvGrpSpPr>
          <p:cNvPr id="14" name="群組 13">
            <a:extLst>
              <a:ext uri="{FF2B5EF4-FFF2-40B4-BE49-F238E27FC236}">
                <a16:creationId xmlns:a16="http://schemas.microsoft.com/office/drawing/2014/main" id="{EE449C4C-63BA-470E-A51B-168BA900E9C2}"/>
              </a:ext>
            </a:extLst>
          </p:cNvPr>
          <p:cNvGrpSpPr/>
          <p:nvPr/>
        </p:nvGrpSpPr>
        <p:grpSpPr>
          <a:xfrm>
            <a:off x="5645495" y="2821484"/>
            <a:ext cx="6020514" cy="2087139"/>
            <a:chOff x="5645495" y="2821484"/>
            <a:chExt cx="6020514" cy="2087139"/>
          </a:xfrm>
        </p:grpSpPr>
        <p:pic>
          <p:nvPicPr>
            <p:cNvPr id="30" name="圖片 29">
              <a:extLst>
                <a:ext uri="{FF2B5EF4-FFF2-40B4-BE49-F238E27FC236}">
                  <a16:creationId xmlns:a16="http://schemas.microsoft.com/office/drawing/2014/main" id="{CCD6207F-AB8D-452E-B58A-68C3331BA363}"/>
                </a:ext>
              </a:extLst>
            </p:cNvPr>
            <p:cNvPicPr>
              <a:picLocks noChangeAspect="1"/>
            </p:cNvPicPr>
            <p:nvPr/>
          </p:nvPicPr>
          <p:blipFill>
            <a:blip r:embed="rId6"/>
            <a:stretch>
              <a:fillRect/>
            </a:stretch>
          </p:blipFill>
          <p:spPr>
            <a:xfrm>
              <a:off x="5645495" y="2830497"/>
              <a:ext cx="6020514" cy="2078126"/>
            </a:xfrm>
            <a:prstGeom prst="rect">
              <a:avLst/>
            </a:prstGeom>
          </p:spPr>
        </p:pic>
        <p:sp>
          <p:nvSpPr>
            <p:cNvPr id="12" name="矩形 11">
              <a:extLst>
                <a:ext uri="{FF2B5EF4-FFF2-40B4-BE49-F238E27FC236}">
                  <a16:creationId xmlns:a16="http://schemas.microsoft.com/office/drawing/2014/main" id="{84EFFFF2-6DE3-46AF-9996-39E66775F9BD}"/>
                </a:ext>
              </a:extLst>
            </p:cNvPr>
            <p:cNvSpPr/>
            <p:nvPr/>
          </p:nvSpPr>
          <p:spPr>
            <a:xfrm>
              <a:off x="9748387" y="2919973"/>
              <a:ext cx="943583" cy="192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FFD718B-D880-428E-9E62-CEB5CC6C40CF}"/>
                </a:ext>
              </a:extLst>
            </p:cNvPr>
            <p:cNvSpPr txBox="1"/>
            <p:nvPr/>
          </p:nvSpPr>
          <p:spPr>
            <a:xfrm>
              <a:off x="9748387" y="2837682"/>
              <a:ext cx="1303506" cy="369332"/>
            </a:xfrm>
            <a:prstGeom prst="rect">
              <a:avLst/>
            </a:prstGeom>
            <a:noFill/>
          </p:spPr>
          <p:txBody>
            <a:bodyPr wrap="square" rtlCol="0">
              <a:spAutoFit/>
            </a:bodyPr>
            <a:lstStyle/>
            <a:p>
              <a:r>
                <a:rPr lang="en-US" altLang="zh-TW" dirty="0"/>
                <a:t>Formula</a:t>
              </a:r>
              <a:endParaRPr lang="zh-TW" altLang="en-US" dirty="0"/>
            </a:p>
          </p:txBody>
        </p:sp>
        <p:sp>
          <p:nvSpPr>
            <p:cNvPr id="13" name="矩形 12">
              <a:extLst>
                <a:ext uri="{FF2B5EF4-FFF2-40B4-BE49-F238E27FC236}">
                  <a16:creationId xmlns:a16="http://schemas.microsoft.com/office/drawing/2014/main" id="{FB7BB8AD-E7D1-451F-8542-D64B23881AD5}"/>
                </a:ext>
              </a:extLst>
            </p:cNvPr>
            <p:cNvSpPr/>
            <p:nvPr/>
          </p:nvSpPr>
          <p:spPr>
            <a:xfrm>
              <a:off x="6700387" y="2919973"/>
              <a:ext cx="943583" cy="192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76F61C67-B931-4E04-BDAE-051BBF2D54ED}"/>
                </a:ext>
              </a:extLst>
            </p:cNvPr>
            <p:cNvSpPr txBox="1"/>
            <p:nvPr/>
          </p:nvSpPr>
          <p:spPr>
            <a:xfrm>
              <a:off x="6700387" y="2821484"/>
              <a:ext cx="1303506" cy="369332"/>
            </a:xfrm>
            <a:prstGeom prst="rect">
              <a:avLst/>
            </a:prstGeom>
            <a:noFill/>
          </p:spPr>
          <p:txBody>
            <a:bodyPr wrap="square" rtlCol="0">
              <a:spAutoFit/>
            </a:bodyPr>
            <a:lstStyle/>
            <a:p>
              <a:r>
                <a:rPr lang="en-US" altLang="zh-TW" dirty="0"/>
                <a:t>Source</a:t>
              </a:r>
              <a:endParaRPr lang="zh-TW" altLang="en-US" dirty="0"/>
            </a:p>
          </p:txBody>
        </p:sp>
      </p:grpSp>
      <p:sp>
        <p:nvSpPr>
          <p:cNvPr id="37" name="文字方塊 36">
            <a:extLst>
              <a:ext uri="{FF2B5EF4-FFF2-40B4-BE49-F238E27FC236}">
                <a16:creationId xmlns:a16="http://schemas.microsoft.com/office/drawing/2014/main" id="{FACD3AA0-4B56-4CBC-9C48-D8E8A81193E9}"/>
              </a:ext>
            </a:extLst>
          </p:cNvPr>
          <p:cNvSpPr txBox="1"/>
          <p:nvPr/>
        </p:nvSpPr>
        <p:spPr>
          <a:xfrm>
            <a:off x="11721831" y="6416927"/>
            <a:ext cx="470169" cy="369332"/>
          </a:xfrm>
          <a:prstGeom prst="rect">
            <a:avLst/>
          </a:prstGeom>
          <a:noFill/>
        </p:spPr>
        <p:txBody>
          <a:bodyPr wrap="square" rtlCol="0">
            <a:spAutoFit/>
          </a:bodyPr>
          <a:lstStyle/>
          <a:p>
            <a:r>
              <a:rPr lang="en-US" altLang="zh-TW" dirty="0"/>
              <a:t>12</a:t>
            </a:r>
            <a:endParaRPr lang="zh-TW" altLang="en-US" dirty="0"/>
          </a:p>
        </p:txBody>
      </p:sp>
      <p:sp>
        <p:nvSpPr>
          <p:cNvPr id="15" name="矩形 14">
            <a:extLst>
              <a:ext uri="{FF2B5EF4-FFF2-40B4-BE49-F238E27FC236}">
                <a16:creationId xmlns:a16="http://schemas.microsoft.com/office/drawing/2014/main" id="{E061BCDC-B12B-4B60-89B4-03AF0890A2A2}"/>
              </a:ext>
            </a:extLst>
          </p:cNvPr>
          <p:cNvSpPr/>
          <p:nvPr/>
        </p:nvSpPr>
        <p:spPr>
          <a:xfrm>
            <a:off x="9319098" y="3743710"/>
            <a:ext cx="1614791"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F7B537B6-1885-47C3-AD94-8BDC256B629E}"/>
              </a:ext>
            </a:extLst>
          </p:cNvPr>
          <p:cNvSpPr/>
          <p:nvPr/>
        </p:nvSpPr>
        <p:spPr>
          <a:xfrm>
            <a:off x="5738246" y="3773875"/>
            <a:ext cx="1404594" cy="32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CDAD1395-C499-41F1-81CA-7FFDFE79314C}"/>
              </a:ext>
            </a:extLst>
          </p:cNvPr>
          <p:cNvSpPr txBox="1"/>
          <p:nvPr/>
        </p:nvSpPr>
        <p:spPr>
          <a:xfrm>
            <a:off x="5663181" y="3726203"/>
            <a:ext cx="2849573" cy="338554"/>
          </a:xfrm>
          <a:prstGeom prst="rect">
            <a:avLst/>
          </a:prstGeom>
          <a:noFill/>
        </p:spPr>
        <p:txBody>
          <a:bodyPr wrap="square">
            <a:spAutoFit/>
          </a:bodyPr>
          <a:lstStyle/>
          <a:p>
            <a:r>
              <a:rPr lang="en-US" altLang="zh-TW" sz="1600" b="1" i="0" dirty="0">
                <a:effectLst/>
              </a:rPr>
              <a:t>Water Resources Agency(2010)</a:t>
            </a:r>
            <a:endParaRPr lang="zh-TW" altLang="en-US" sz="1600" b="1" dirty="0"/>
          </a:p>
        </p:txBody>
      </p:sp>
      <p:sp>
        <p:nvSpPr>
          <p:cNvPr id="7" name="矩形 6">
            <a:extLst>
              <a:ext uri="{FF2B5EF4-FFF2-40B4-BE49-F238E27FC236}">
                <a16:creationId xmlns:a16="http://schemas.microsoft.com/office/drawing/2014/main" id="{B6224812-A979-4639-BDE9-D984DC2B415F}"/>
              </a:ext>
            </a:extLst>
          </p:cNvPr>
          <p:cNvSpPr/>
          <p:nvPr/>
        </p:nvSpPr>
        <p:spPr>
          <a:xfrm>
            <a:off x="5673776" y="4292141"/>
            <a:ext cx="2782068" cy="550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1318F704-16B2-45C9-BB11-A2D0C04E0E37}"/>
              </a:ext>
            </a:extLst>
          </p:cNvPr>
          <p:cNvSpPr txBox="1"/>
          <p:nvPr/>
        </p:nvSpPr>
        <p:spPr>
          <a:xfrm>
            <a:off x="5673776" y="4258882"/>
            <a:ext cx="2388746" cy="584775"/>
          </a:xfrm>
          <a:prstGeom prst="rect">
            <a:avLst/>
          </a:prstGeom>
          <a:noFill/>
        </p:spPr>
        <p:txBody>
          <a:bodyPr wrap="square">
            <a:spAutoFit/>
          </a:bodyPr>
          <a:lstStyle/>
          <a:p>
            <a:r>
              <a:rPr lang="en-US" altLang="zh-TW" sz="1600" i="0" dirty="0">
                <a:effectLst/>
              </a:rPr>
              <a:t>Aerial Survey and Remote Sensing Branch(1976)</a:t>
            </a:r>
          </a:p>
        </p:txBody>
      </p:sp>
      <p:sp>
        <p:nvSpPr>
          <p:cNvPr id="9" name="矩形 8">
            <a:extLst>
              <a:ext uri="{FF2B5EF4-FFF2-40B4-BE49-F238E27FC236}">
                <a16:creationId xmlns:a16="http://schemas.microsoft.com/office/drawing/2014/main" id="{58352B69-57FF-4BE5-9867-C07828A7AA1B}"/>
              </a:ext>
            </a:extLst>
          </p:cNvPr>
          <p:cNvSpPr/>
          <p:nvPr/>
        </p:nvSpPr>
        <p:spPr>
          <a:xfrm>
            <a:off x="5699371" y="3207014"/>
            <a:ext cx="2304522" cy="325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a:extLst>
              <a:ext uri="{FF2B5EF4-FFF2-40B4-BE49-F238E27FC236}">
                <a16:creationId xmlns:a16="http://schemas.microsoft.com/office/drawing/2014/main" id="{B690F788-4FBA-4E9E-B834-6C44B55B3B53}"/>
              </a:ext>
            </a:extLst>
          </p:cNvPr>
          <p:cNvSpPr txBox="1"/>
          <p:nvPr/>
        </p:nvSpPr>
        <p:spPr>
          <a:xfrm>
            <a:off x="5673776" y="3201743"/>
            <a:ext cx="1887638" cy="338554"/>
          </a:xfrm>
          <a:prstGeom prst="rect">
            <a:avLst/>
          </a:prstGeom>
          <a:noFill/>
        </p:spPr>
        <p:txBody>
          <a:bodyPr wrap="square">
            <a:spAutoFit/>
          </a:bodyPr>
          <a:lstStyle/>
          <a:p>
            <a:r>
              <a:rPr lang="en-US" altLang="zh-TW" sz="1600" dirty="0"/>
              <a:t>Guzzetti et al.(2009)</a:t>
            </a:r>
            <a:endParaRPr lang="en-US" altLang="zh-TW" sz="1600" i="0" dirty="0">
              <a:effectLst/>
            </a:endParaRPr>
          </a:p>
        </p:txBody>
      </p:sp>
      <p:sp>
        <p:nvSpPr>
          <p:cNvPr id="36" name="流程圖: 結束點 35">
            <a:extLst>
              <a:ext uri="{FF2B5EF4-FFF2-40B4-BE49-F238E27FC236}">
                <a16:creationId xmlns:a16="http://schemas.microsoft.com/office/drawing/2014/main" id="{91E53CC0-686D-48BC-BF42-93D06568834A}"/>
              </a:ext>
            </a:extLst>
          </p:cNvPr>
          <p:cNvSpPr/>
          <p:nvPr/>
        </p:nvSpPr>
        <p:spPr>
          <a:xfrm>
            <a:off x="706983" y="1901163"/>
            <a:ext cx="1192857" cy="357054"/>
          </a:xfrm>
          <a:prstGeom prst="flowChartTerminator">
            <a:avLst/>
          </a:prstGeom>
          <a:solidFill>
            <a:schemeClr val="bg1">
              <a:lumMod val="95000"/>
            </a:schemeClr>
          </a:solidFill>
          <a:ln>
            <a:solidFill>
              <a:schemeClr val="tx1"/>
            </a:solidFill>
          </a:ln>
        </p:spPr>
        <p:txBody>
          <a:bodyPr wrap="square" rtlCol="0">
            <a:spAutoFit/>
          </a:bodyPr>
          <a:lstStyle/>
          <a:p>
            <a:pPr algn="ctr"/>
            <a:r>
              <a:rPr lang="en-US" altLang="zh-TW" sz="1050" b="1" dirty="0">
                <a:solidFill>
                  <a:schemeClr val="tx1"/>
                </a:solidFill>
                <a:latin typeface="標楷體" panose="03000509000000000000" pitchFamily="65" charset="-120"/>
                <a:ea typeface="標楷體" panose="03000509000000000000" pitchFamily="65" charset="-120"/>
              </a:rPr>
              <a:t>Start</a:t>
            </a:r>
            <a:endParaRPr lang="zh-TW" altLang="en-US" sz="1050" b="1" dirty="0">
              <a:solidFill>
                <a:schemeClr val="tx1"/>
              </a:solidFill>
              <a:latin typeface="標楷體" panose="03000509000000000000" pitchFamily="65" charset="-120"/>
              <a:ea typeface="標楷體" panose="03000509000000000000" pitchFamily="65" charset="-120"/>
            </a:endParaRPr>
          </a:p>
        </p:txBody>
      </p:sp>
      <p:sp>
        <p:nvSpPr>
          <p:cNvPr id="38" name="流程圖: 結束點 37">
            <a:extLst>
              <a:ext uri="{FF2B5EF4-FFF2-40B4-BE49-F238E27FC236}">
                <a16:creationId xmlns:a16="http://schemas.microsoft.com/office/drawing/2014/main" id="{EEE3E03F-05C5-40E8-95EA-0ECCB9652F43}"/>
              </a:ext>
            </a:extLst>
          </p:cNvPr>
          <p:cNvSpPr/>
          <p:nvPr/>
        </p:nvSpPr>
        <p:spPr>
          <a:xfrm>
            <a:off x="716410" y="5003369"/>
            <a:ext cx="1192857" cy="357054"/>
          </a:xfrm>
          <a:prstGeom prst="flowChartTerminator">
            <a:avLst/>
          </a:prstGeom>
          <a:solidFill>
            <a:schemeClr val="bg1">
              <a:lumMod val="95000"/>
            </a:schemeClr>
          </a:solidFill>
          <a:ln>
            <a:solidFill>
              <a:schemeClr val="tx1"/>
            </a:solidFill>
          </a:ln>
        </p:spPr>
        <p:txBody>
          <a:bodyPr wrap="square" rtlCol="0">
            <a:spAutoFit/>
          </a:bodyPr>
          <a:lstStyle/>
          <a:p>
            <a:pPr algn="ctr"/>
            <a:r>
              <a:rPr lang="en-US" altLang="zh-TW" sz="1050" b="1" dirty="0">
                <a:solidFill>
                  <a:schemeClr val="tx1"/>
                </a:solidFill>
                <a:latin typeface="標楷體" panose="03000509000000000000" pitchFamily="65" charset="-120"/>
                <a:ea typeface="標楷體" panose="03000509000000000000" pitchFamily="65" charset="-120"/>
              </a:rPr>
              <a:t>End</a:t>
            </a:r>
            <a:endParaRPr lang="zh-TW" altLang="en-US" sz="1050" b="1" dirty="0">
              <a:solidFill>
                <a:schemeClr val="tx1"/>
              </a:solidFill>
              <a:latin typeface="標楷體" panose="03000509000000000000" pitchFamily="65" charset="-120"/>
              <a:ea typeface="標楷體" panose="03000509000000000000" pitchFamily="65" charset="-120"/>
            </a:endParaRPr>
          </a:p>
        </p:txBody>
      </p:sp>
      <p:cxnSp>
        <p:nvCxnSpPr>
          <p:cNvPr id="39" name="直線單箭頭接點 38">
            <a:extLst>
              <a:ext uri="{FF2B5EF4-FFF2-40B4-BE49-F238E27FC236}">
                <a16:creationId xmlns:a16="http://schemas.microsoft.com/office/drawing/2014/main" id="{04F5F470-B77F-4C76-BADE-49A1BB684E5D}"/>
              </a:ext>
            </a:extLst>
          </p:cNvPr>
          <p:cNvCxnSpPr>
            <a:cxnSpLocks/>
          </p:cNvCxnSpPr>
          <p:nvPr/>
        </p:nvCxnSpPr>
        <p:spPr>
          <a:xfrm>
            <a:off x="1281809" y="2251499"/>
            <a:ext cx="1421" cy="216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圖片 16">
            <a:extLst>
              <a:ext uri="{FF2B5EF4-FFF2-40B4-BE49-F238E27FC236}">
                <a16:creationId xmlns:a16="http://schemas.microsoft.com/office/drawing/2014/main" id="{544C3A62-C2AC-4839-AF6E-24119AAAD9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706" y="1787827"/>
            <a:ext cx="2458954" cy="3478215"/>
          </a:xfrm>
          <a:prstGeom prst="rect">
            <a:avLst/>
          </a:prstGeom>
        </p:spPr>
      </p:pic>
    </p:spTree>
    <p:extLst>
      <p:ext uri="{BB962C8B-B14F-4D97-AF65-F5344CB8AC3E}">
        <p14:creationId xmlns:p14="http://schemas.microsoft.com/office/powerpoint/2010/main" val="139418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6" name="矩形 5">
            <a:extLst>
              <a:ext uri="{FF2B5EF4-FFF2-40B4-BE49-F238E27FC236}">
                <a16:creationId xmlns:a16="http://schemas.microsoft.com/office/drawing/2014/main" id="{2F6E0F09-E7F1-4858-847F-B26F38B855C3}"/>
              </a:ext>
            </a:extLst>
          </p:cNvPr>
          <p:cNvSpPr/>
          <p:nvPr/>
        </p:nvSpPr>
        <p:spPr>
          <a:xfrm>
            <a:off x="4946614" y="2718881"/>
            <a:ext cx="2298771"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ea typeface="Ovo"/>
              </a:rPr>
              <a:t>4</a:t>
            </a: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.Results</a:t>
            </a:r>
            <a:endParaRPr lang="zh-TW" alt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文字方塊 6">
            <a:extLst>
              <a:ext uri="{FF2B5EF4-FFF2-40B4-BE49-F238E27FC236}">
                <a16:creationId xmlns:a16="http://schemas.microsoft.com/office/drawing/2014/main" id="{78C3AB93-635D-4501-9E87-8F28ED0B91B8}"/>
              </a:ext>
            </a:extLst>
          </p:cNvPr>
          <p:cNvSpPr txBox="1"/>
          <p:nvPr/>
        </p:nvSpPr>
        <p:spPr>
          <a:xfrm>
            <a:off x="11721831" y="6416927"/>
            <a:ext cx="470169" cy="369332"/>
          </a:xfrm>
          <a:prstGeom prst="rect">
            <a:avLst/>
          </a:prstGeom>
          <a:noFill/>
        </p:spPr>
        <p:txBody>
          <a:bodyPr wrap="square" rtlCol="0">
            <a:spAutoFit/>
          </a:bodyPr>
          <a:lstStyle/>
          <a:p>
            <a:r>
              <a:rPr lang="en-US" altLang="zh-TW" dirty="0"/>
              <a:t>13</a:t>
            </a:r>
            <a:endParaRPr lang="zh-TW" altLang="en-US" dirty="0"/>
          </a:p>
        </p:txBody>
      </p:sp>
    </p:spTree>
    <p:extLst>
      <p:ext uri="{BB962C8B-B14F-4D97-AF65-F5344CB8AC3E}">
        <p14:creationId xmlns:p14="http://schemas.microsoft.com/office/powerpoint/2010/main" val="211601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BD4010EB-2BBB-0AD7-5F27-E584954FDC83}"/>
              </a:ext>
            </a:extLst>
          </p:cNvPr>
          <p:cNvGraphicFramePr>
            <a:graphicFrameLocks noGrp="1"/>
          </p:cNvGraphicFramePr>
          <p:nvPr>
            <p:extLst>
              <p:ext uri="{D42A27DB-BD31-4B8C-83A1-F6EECF244321}">
                <p14:modId xmlns:p14="http://schemas.microsoft.com/office/powerpoint/2010/main" val="1715574972"/>
              </p:ext>
            </p:extLst>
          </p:nvPr>
        </p:nvGraphicFramePr>
        <p:xfrm>
          <a:off x="30850" y="1681247"/>
          <a:ext cx="3753206" cy="3896732"/>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383937354"/>
                    </a:ext>
                  </a:extLst>
                </a:gridCol>
                <a:gridCol w="1203158">
                  <a:extLst>
                    <a:ext uri="{9D8B030D-6E8A-4147-A177-3AD203B41FA5}">
                      <a16:colId xmlns:a16="http://schemas.microsoft.com/office/drawing/2014/main" val="350752335"/>
                    </a:ext>
                  </a:extLst>
                </a:gridCol>
                <a:gridCol w="1419080">
                  <a:extLst>
                    <a:ext uri="{9D8B030D-6E8A-4147-A177-3AD203B41FA5}">
                      <a16:colId xmlns:a16="http://schemas.microsoft.com/office/drawing/2014/main" val="143387416"/>
                    </a:ext>
                  </a:extLst>
                </a:gridCol>
              </a:tblGrid>
              <a:tr h="445170">
                <a:tc>
                  <a:txBody>
                    <a:bodyPr/>
                    <a:lstStyle/>
                    <a:p>
                      <a:endParaRPr lang="zh-TW" altLang="en-US" dirty="0"/>
                    </a:p>
                  </a:txBody>
                  <a:tcPr>
                    <a:lnTlToBr w="12700" cap="flat" cmpd="sng" algn="ctr">
                      <a:solidFill>
                        <a:schemeClr val="tx1"/>
                      </a:solidFill>
                      <a:prstDash val="solid"/>
                      <a:round/>
                      <a:headEnd type="none" w="med" len="med"/>
                      <a:tailEnd type="none" w="med" len="med"/>
                    </a:lnTlToBr>
                  </a:tcPr>
                </a:tc>
                <a:tc>
                  <a:txBody>
                    <a:bodyPr/>
                    <a:lstStyle/>
                    <a:p>
                      <a:pPr algn="ctr"/>
                      <a:r>
                        <a:rPr lang="en-US" altLang="zh-TW" dirty="0"/>
                        <a:t>Soil loss</a:t>
                      </a:r>
                      <a:endParaRPr lang="zh-TW" altLang="en-US" dirty="0"/>
                    </a:p>
                  </a:txBody>
                  <a:tcPr/>
                </a:tc>
                <a:tc>
                  <a:txBody>
                    <a:bodyPr/>
                    <a:lstStyle/>
                    <a:p>
                      <a:pPr algn="ctr"/>
                      <a:r>
                        <a:rPr lang="en-US" altLang="zh-TW" dirty="0"/>
                        <a:t>Landslide</a:t>
                      </a:r>
                      <a:endParaRPr lang="zh-TW" altLang="en-US" dirty="0"/>
                    </a:p>
                  </a:txBody>
                  <a:tcPr/>
                </a:tc>
                <a:extLst>
                  <a:ext uri="{0D108BD9-81ED-4DB2-BD59-A6C34878D82A}">
                    <a16:rowId xmlns:a16="http://schemas.microsoft.com/office/drawing/2014/main" val="1954818244"/>
                  </a:ext>
                </a:extLst>
              </a:tr>
              <a:tr h="625642">
                <a:tc>
                  <a:txBody>
                    <a:bodyPr/>
                    <a:lstStyle/>
                    <a:p>
                      <a:pPr algn="ctr">
                        <a:lnSpc>
                          <a:spcPct val="150000"/>
                        </a:lnSpc>
                      </a:pPr>
                      <a:r>
                        <a:rPr lang="en-US" altLang="zh-TW" dirty="0"/>
                        <a:t>Minimum</a:t>
                      </a:r>
                    </a:p>
                  </a:txBody>
                  <a:tcPr/>
                </a:tc>
                <a:tc>
                  <a:txBody>
                    <a:bodyPr/>
                    <a:lstStyle/>
                    <a:p>
                      <a:pPr algn="ctr">
                        <a:lnSpc>
                          <a:spcPct val="200000"/>
                        </a:lnSpc>
                      </a:pPr>
                      <a:r>
                        <a:rPr lang="en-US" altLang="zh-TW" sz="1400" dirty="0"/>
                        <a:t>0.434</a:t>
                      </a:r>
                      <a:endParaRPr lang="zh-TW" altLang="en-US" sz="1400" dirty="0"/>
                    </a:p>
                  </a:txBody>
                  <a:tcPr/>
                </a:tc>
                <a:tc>
                  <a:txBody>
                    <a:bodyPr/>
                    <a:lstStyle/>
                    <a:p>
                      <a:pPr algn="ctr">
                        <a:lnSpc>
                          <a:spcPct val="200000"/>
                        </a:lnSpc>
                      </a:pPr>
                      <a:r>
                        <a:rPr lang="en-US" altLang="zh-TW" sz="1400" dirty="0"/>
                        <a:t>2851.505</a:t>
                      </a:r>
                      <a:endParaRPr lang="zh-TW" altLang="en-US" sz="1400" dirty="0"/>
                    </a:p>
                  </a:txBody>
                  <a:tcPr/>
                </a:tc>
                <a:extLst>
                  <a:ext uri="{0D108BD9-81ED-4DB2-BD59-A6C34878D82A}">
                    <a16:rowId xmlns:a16="http://schemas.microsoft.com/office/drawing/2014/main" val="2110134481"/>
                  </a:ext>
                </a:extLst>
              </a:tr>
              <a:tr h="651355">
                <a:tc>
                  <a:txBody>
                    <a:bodyPr/>
                    <a:lstStyle/>
                    <a:p>
                      <a:pPr algn="ctr">
                        <a:lnSpc>
                          <a:spcPct val="150000"/>
                        </a:lnSpc>
                      </a:pPr>
                      <a:r>
                        <a:rPr lang="en-US" altLang="zh-TW" dirty="0"/>
                        <a:t>Maximum</a:t>
                      </a:r>
                      <a:endParaRPr lang="zh-TW" altLang="en-US" dirty="0"/>
                    </a:p>
                  </a:txBody>
                  <a:tcPr/>
                </a:tc>
                <a:tc>
                  <a:txBody>
                    <a:bodyPr/>
                    <a:lstStyle/>
                    <a:p>
                      <a:pPr algn="ctr">
                        <a:lnSpc>
                          <a:spcPct val="200000"/>
                        </a:lnSpc>
                      </a:pPr>
                      <a:r>
                        <a:rPr lang="en-US" altLang="zh-TW" sz="1400" dirty="0"/>
                        <a:t>2204</a:t>
                      </a:r>
                      <a:endParaRPr lang="zh-TW" altLang="en-US" sz="1400" dirty="0"/>
                    </a:p>
                  </a:txBody>
                  <a:tcPr/>
                </a:tc>
                <a:tc>
                  <a:txBody>
                    <a:bodyPr/>
                    <a:lstStyle/>
                    <a:p>
                      <a:pPr algn="ctr">
                        <a:lnSpc>
                          <a:spcPct val="200000"/>
                        </a:lnSpc>
                      </a:pPr>
                      <a:r>
                        <a:rPr lang="en-US" altLang="zh-TW" sz="1400" dirty="0"/>
                        <a:t>2251879</a:t>
                      </a:r>
                      <a:endParaRPr lang="zh-TW" altLang="en-US" sz="1400" dirty="0"/>
                    </a:p>
                  </a:txBody>
                  <a:tcPr/>
                </a:tc>
                <a:extLst>
                  <a:ext uri="{0D108BD9-81ED-4DB2-BD59-A6C34878D82A}">
                    <a16:rowId xmlns:a16="http://schemas.microsoft.com/office/drawing/2014/main" val="2300741665"/>
                  </a:ext>
                </a:extLst>
              </a:tr>
              <a:tr h="651355">
                <a:tc>
                  <a:txBody>
                    <a:bodyPr/>
                    <a:lstStyle/>
                    <a:p>
                      <a:pPr algn="ctr">
                        <a:lnSpc>
                          <a:spcPct val="150000"/>
                        </a:lnSpc>
                      </a:pPr>
                      <a:r>
                        <a:rPr lang="en-US" altLang="zh-TW" dirty="0"/>
                        <a:t>Sum</a:t>
                      </a:r>
                      <a:endParaRPr lang="zh-TW" altLang="en-US" dirty="0"/>
                    </a:p>
                  </a:txBody>
                  <a:tcPr/>
                </a:tc>
                <a:tc>
                  <a:txBody>
                    <a:bodyPr/>
                    <a:lstStyle/>
                    <a:p>
                      <a:pPr algn="ctr">
                        <a:lnSpc>
                          <a:spcPct val="200000"/>
                        </a:lnSpc>
                      </a:pPr>
                      <a:r>
                        <a:rPr lang="en-US" altLang="zh-TW" sz="1400" dirty="0"/>
                        <a:t>94607238</a:t>
                      </a:r>
                      <a:endParaRPr lang="zh-TW" altLang="en-US" sz="1400" dirty="0"/>
                    </a:p>
                  </a:txBody>
                  <a:tcPr/>
                </a:tc>
                <a:tc>
                  <a:txBody>
                    <a:bodyPr/>
                    <a:lstStyle/>
                    <a:p>
                      <a:pPr algn="ctr">
                        <a:lnSpc>
                          <a:spcPct val="200000"/>
                        </a:lnSpc>
                      </a:pPr>
                      <a:r>
                        <a:rPr lang="en-US" altLang="zh-TW" sz="1400" dirty="0"/>
                        <a:t>14577973200</a:t>
                      </a:r>
                      <a:endParaRPr lang="zh-TW" altLang="en-US" sz="1400" dirty="0"/>
                    </a:p>
                  </a:txBody>
                  <a:tcPr/>
                </a:tc>
                <a:extLst>
                  <a:ext uri="{0D108BD9-81ED-4DB2-BD59-A6C34878D82A}">
                    <a16:rowId xmlns:a16="http://schemas.microsoft.com/office/drawing/2014/main" val="2096631887"/>
                  </a:ext>
                </a:extLst>
              </a:tr>
              <a:tr h="651355">
                <a:tc>
                  <a:txBody>
                    <a:bodyPr/>
                    <a:lstStyle/>
                    <a:p>
                      <a:pPr algn="ctr">
                        <a:lnSpc>
                          <a:spcPct val="150000"/>
                        </a:lnSpc>
                      </a:pPr>
                      <a:r>
                        <a:rPr lang="en-US" altLang="zh-TW" dirty="0"/>
                        <a:t>Mean</a:t>
                      </a:r>
                      <a:endParaRPr lang="zh-TW" altLang="en-US" dirty="0"/>
                    </a:p>
                  </a:txBody>
                  <a:tcPr/>
                </a:tc>
                <a:tc>
                  <a:txBody>
                    <a:bodyPr/>
                    <a:lstStyle/>
                    <a:p>
                      <a:pPr algn="ctr">
                        <a:lnSpc>
                          <a:spcPct val="200000"/>
                        </a:lnSpc>
                      </a:pPr>
                      <a:r>
                        <a:rPr lang="en-US" altLang="zh-TW" sz="1400" dirty="0"/>
                        <a:t>281.41</a:t>
                      </a:r>
                      <a:endParaRPr lang="zh-TW" altLang="en-US" sz="1400" dirty="0"/>
                    </a:p>
                  </a:txBody>
                  <a:tcPr/>
                </a:tc>
                <a:tc>
                  <a:txBody>
                    <a:bodyPr/>
                    <a:lstStyle/>
                    <a:p>
                      <a:pPr algn="ctr">
                        <a:lnSpc>
                          <a:spcPct val="200000"/>
                        </a:lnSpc>
                      </a:pPr>
                      <a:r>
                        <a:rPr lang="en-US" altLang="zh-TW" sz="1400" dirty="0"/>
                        <a:t>613946.08</a:t>
                      </a:r>
                      <a:endParaRPr lang="zh-TW" altLang="en-US" sz="1400" dirty="0"/>
                    </a:p>
                  </a:txBody>
                  <a:tcPr/>
                </a:tc>
                <a:extLst>
                  <a:ext uri="{0D108BD9-81ED-4DB2-BD59-A6C34878D82A}">
                    <a16:rowId xmlns:a16="http://schemas.microsoft.com/office/drawing/2014/main" val="2455432956"/>
                  </a:ext>
                </a:extLst>
              </a:tr>
              <a:tr h="651355">
                <a:tc>
                  <a:txBody>
                    <a:bodyPr/>
                    <a:lstStyle/>
                    <a:p>
                      <a:pPr algn="ctr">
                        <a:lnSpc>
                          <a:spcPct val="150000"/>
                        </a:lnSpc>
                      </a:pPr>
                      <a:r>
                        <a:rPr lang="en-US" altLang="zh-TW" dirty="0"/>
                        <a:t>Standard Deviation</a:t>
                      </a:r>
                      <a:endParaRPr lang="zh-TW" altLang="en-US" dirty="0"/>
                    </a:p>
                  </a:txBody>
                  <a:tcPr/>
                </a:tc>
                <a:tc>
                  <a:txBody>
                    <a:bodyPr/>
                    <a:lstStyle/>
                    <a:p>
                      <a:pPr algn="ctr">
                        <a:lnSpc>
                          <a:spcPct val="250000"/>
                        </a:lnSpc>
                      </a:pPr>
                      <a:r>
                        <a:rPr lang="en-US" altLang="zh-TW" sz="1400" dirty="0"/>
                        <a:t>101.25</a:t>
                      </a:r>
                      <a:endParaRPr lang="zh-TW" altLang="en-US" sz="1400" dirty="0"/>
                    </a:p>
                  </a:txBody>
                  <a:tcPr/>
                </a:tc>
                <a:tc>
                  <a:txBody>
                    <a:bodyPr/>
                    <a:lstStyle/>
                    <a:p>
                      <a:pPr algn="ctr">
                        <a:lnSpc>
                          <a:spcPct val="250000"/>
                        </a:lnSpc>
                      </a:pPr>
                      <a:r>
                        <a:rPr lang="en-US" altLang="zh-TW" sz="1400" dirty="0"/>
                        <a:t>913175.01</a:t>
                      </a:r>
                      <a:endParaRPr lang="zh-TW" altLang="en-US" sz="1400" dirty="0"/>
                    </a:p>
                  </a:txBody>
                  <a:tcPr/>
                </a:tc>
                <a:extLst>
                  <a:ext uri="{0D108BD9-81ED-4DB2-BD59-A6C34878D82A}">
                    <a16:rowId xmlns:a16="http://schemas.microsoft.com/office/drawing/2014/main" val="3885178433"/>
                  </a:ext>
                </a:extLst>
              </a:tr>
            </a:tbl>
          </a:graphicData>
        </a:graphic>
      </p:graphicFrame>
      <p:sp>
        <p:nvSpPr>
          <p:cNvPr id="4" name="矩形 3"/>
          <p:cNvSpPr/>
          <p:nvPr/>
        </p:nvSpPr>
        <p:spPr>
          <a:xfrm>
            <a:off x="0" y="-1"/>
            <a:ext cx="12192000"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1" y="6170341"/>
            <a:ext cx="12191999"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3"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191080" y="38670"/>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33" name="Google Shape;1316;p61">
            <a:extLst>
              <a:ext uri="{FF2B5EF4-FFF2-40B4-BE49-F238E27FC236}">
                <a16:creationId xmlns:a16="http://schemas.microsoft.com/office/drawing/2014/main" id="{86DFBFEC-EE63-4AA6-B545-80F12B0210D0}"/>
              </a:ext>
            </a:extLst>
          </p:cNvPr>
          <p:cNvSpPr txBox="1">
            <a:spLocks/>
          </p:cNvSpPr>
          <p:nvPr/>
        </p:nvSpPr>
        <p:spPr>
          <a:xfrm>
            <a:off x="354741" y="141376"/>
            <a:ext cx="7704000" cy="6345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t>Soil loss and landslide estimation</a:t>
            </a:r>
          </a:p>
        </p:txBody>
      </p:sp>
      <p:sp>
        <p:nvSpPr>
          <p:cNvPr id="2" name="文字方塊 1">
            <a:extLst>
              <a:ext uri="{FF2B5EF4-FFF2-40B4-BE49-F238E27FC236}">
                <a16:creationId xmlns:a16="http://schemas.microsoft.com/office/drawing/2014/main" id="{5B47EA47-C860-4D00-8DC3-092D760B96AD}"/>
              </a:ext>
            </a:extLst>
          </p:cNvPr>
          <p:cNvSpPr txBox="1"/>
          <p:nvPr/>
        </p:nvSpPr>
        <p:spPr>
          <a:xfrm>
            <a:off x="157808" y="1005572"/>
            <a:ext cx="3338004" cy="646331"/>
          </a:xfrm>
          <a:prstGeom prst="rect">
            <a:avLst/>
          </a:prstGeom>
          <a:noFill/>
        </p:spPr>
        <p:txBody>
          <a:bodyPr wrap="square" rtlCol="0">
            <a:spAutoFit/>
          </a:bodyPr>
          <a:lstStyle/>
          <a:p>
            <a:r>
              <a:rPr lang="en-US" altLang="zh-TW" b="1" dirty="0"/>
              <a:t>Compare soil erosion and landslide in one hectare per year</a:t>
            </a:r>
            <a:r>
              <a:rPr lang="zh-TW" altLang="en-US" b="1" dirty="0"/>
              <a:t>：</a:t>
            </a:r>
            <a:endParaRPr lang="en-US" altLang="zh-TW" b="1" dirty="0"/>
          </a:p>
        </p:txBody>
      </p:sp>
      <mc:AlternateContent xmlns:mc="http://schemas.openxmlformats.org/markup-compatibility/2006">
        <mc:Choice xmlns:a14="http://schemas.microsoft.com/office/drawing/2010/main" Requires="a14">
          <p:graphicFrame>
            <p:nvGraphicFramePr>
              <p:cNvPr id="11" name="表格 11">
                <a:extLst>
                  <a:ext uri="{FF2B5EF4-FFF2-40B4-BE49-F238E27FC236}">
                    <a16:creationId xmlns:a16="http://schemas.microsoft.com/office/drawing/2014/main" id="{D315642F-A454-42AD-A0F0-0CC179B4E567}"/>
                  </a:ext>
                </a:extLst>
              </p:cNvPr>
              <p:cNvGraphicFramePr>
                <a:graphicFrameLocks noGrp="1"/>
              </p:cNvGraphicFramePr>
              <p:nvPr>
                <p:extLst>
                  <p:ext uri="{D42A27DB-BD31-4B8C-83A1-F6EECF244321}">
                    <p14:modId xmlns:p14="http://schemas.microsoft.com/office/powerpoint/2010/main" val="1494926414"/>
                  </p:ext>
                </p:extLst>
              </p:nvPr>
            </p:nvGraphicFramePr>
            <p:xfrm>
              <a:off x="4464996" y="1659205"/>
              <a:ext cx="7191266" cy="2570480"/>
            </p:xfrm>
            <a:graphic>
              <a:graphicData uri="http://schemas.openxmlformats.org/drawingml/2006/table">
                <a:tbl>
                  <a:tblPr firstRow="1" bandRow="1">
                    <a:tableStyleId>{F5AB1C69-6EDB-4FF4-983F-18BD219EF322}</a:tableStyleId>
                  </a:tblPr>
                  <a:tblGrid>
                    <a:gridCol w="1378978">
                      <a:extLst>
                        <a:ext uri="{9D8B030D-6E8A-4147-A177-3AD203B41FA5}">
                          <a16:colId xmlns:a16="http://schemas.microsoft.com/office/drawing/2014/main" val="1412577238"/>
                        </a:ext>
                      </a:extLst>
                    </a:gridCol>
                    <a:gridCol w="875148">
                      <a:extLst>
                        <a:ext uri="{9D8B030D-6E8A-4147-A177-3AD203B41FA5}">
                          <a16:colId xmlns:a16="http://schemas.microsoft.com/office/drawing/2014/main" val="396443362"/>
                        </a:ext>
                      </a:extLst>
                    </a:gridCol>
                    <a:gridCol w="987428">
                      <a:extLst>
                        <a:ext uri="{9D8B030D-6E8A-4147-A177-3AD203B41FA5}">
                          <a16:colId xmlns:a16="http://schemas.microsoft.com/office/drawing/2014/main" val="1153597567"/>
                        </a:ext>
                      </a:extLst>
                    </a:gridCol>
                    <a:gridCol w="987428">
                      <a:extLst>
                        <a:ext uri="{9D8B030D-6E8A-4147-A177-3AD203B41FA5}">
                          <a16:colId xmlns:a16="http://schemas.microsoft.com/office/drawing/2014/main" val="863511208"/>
                        </a:ext>
                      </a:extLst>
                    </a:gridCol>
                    <a:gridCol w="987428">
                      <a:extLst>
                        <a:ext uri="{9D8B030D-6E8A-4147-A177-3AD203B41FA5}">
                          <a16:colId xmlns:a16="http://schemas.microsoft.com/office/drawing/2014/main" val="3815202695"/>
                        </a:ext>
                      </a:extLst>
                    </a:gridCol>
                    <a:gridCol w="987428">
                      <a:extLst>
                        <a:ext uri="{9D8B030D-6E8A-4147-A177-3AD203B41FA5}">
                          <a16:colId xmlns:a16="http://schemas.microsoft.com/office/drawing/2014/main" val="444824928"/>
                        </a:ext>
                      </a:extLst>
                    </a:gridCol>
                    <a:gridCol w="987428">
                      <a:extLst>
                        <a:ext uri="{9D8B030D-6E8A-4147-A177-3AD203B41FA5}">
                          <a16:colId xmlns:a16="http://schemas.microsoft.com/office/drawing/2014/main" val="3077147085"/>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        Parameter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Researcher</a:t>
                          </a:r>
                          <a:endParaRPr lang="zh-TW" altLang="en-US" sz="1400" dirty="0"/>
                        </a:p>
                      </a:txBody>
                      <a:tcPr>
                        <a:lnTlToBr w="12700" cap="flat" cmpd="sng" algn="ctr">
                          <a:solidFill>
                            <a:schemeClr val="tx1"/>
                          </a:solidFill>
                          <a:prstDash val="solid"/>
                          <a:round/>
                          <a:headEnd type="none" w="med" len="med"/>
                          <a:tailEnd type="none" w="med" len="med"/>
                        </a:lnTlToBr>
                      </a:tcPr>
                    </a:tc>
                    <a:tc>
                      <a:txBody>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rPr>
                                  <m:t>𝑅𝑚</m:t>
                                </m:r>
                              </m:oMath>
                            </m:oMathPara>
                          </a14:m>
                          <a:endParaRPr lang="zh-TW"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ea typeface="Cambria Math" panose="02040503050406030204" pitchFamily="18" charset="0"/>
                                  </a:rPr>
                                  <m:t>𝐾𝑚</m:t>
                                </m:r>
                              </m:oMath>
                            </m:oMathPara>
                          </a14:m>
                          <a:endParaRPr lang="zh-TW"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ea typeface="Cambria Math" panose="02040503050406030204" pitchFamily="18" charset="0"/>
                                  </a:rPr>
                                  <m:t>𝐿</m:t>
                                </m:r>
                              </m:oMath>
                            </m:oMathPara>
                          </a14:m>
                          <a:endParaRPr lang="zh-TW"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ea typeface="Cambria Math" panose="02040503050406030204" pitchFamily="18" charset="0"/>
                                  </a:rPr>
                                  <m:t>𝑆</m:t>
                                </m:r>
                              </m:oMath>
                            </m:oMathPara>
                          </a14:m>
                          <a:endParaRPr lang="zh-TW" altLang="en-US" sz="1400" dirty="0"/>
                        </a:p>
                      </a:txBody>
                      <a:tcPr/>
                    </a:tc>
                    <a:tc>
                      <a:txBody>
                        <a:bodyPr/>
                        <a:lstStyle/>
                        <a:p>
                          <a:pPr algn="ctr"/>
                          <a:r>
                            <a:rPr lang="en-US" altLang="zh-TW" sz="1400" dirty="0"/>
                            <a:t>LS</a:t>
                          </a:r>
                          <a:endParaRPr lang="zh-TW"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ea typeface="Cambria Math" panose="02040503050406030204" pitchFamily="18" charset="0"/>
                                  </a:rPr>
                                  <m:t>𝐶</m:t>
                                </m:r>
                              </m:oMath>
                            </m:oMathPara>
                          </a14:m>
                          <a:endParaRPr lang="zh-TW" altLang="en-US" sz="1400" dirty="0"/>
                        </a:p>
                      </a:txBody>
                      <a:tcPr/>
                    </a:tc>
                    <a:extLst>
                      <a:ext uri="{0D108BD9-81ED-4DB2-BD59-A6C34878D82A}">
                        <a16:rowId xmlns:a16="http://schemas.microsoft.com/office/drawing/2014/main" val="513239373"/>
                      </a:ext>
                    </a:extLst>
                  </a:tr>
                  <a:tr h="370840">
                    <a:tc vMerge="1">
                      <a:txBody>
                        <a:bodyPr/>
                        <a:lstStyle/>
                        <a:p>
                          <a:pPr algn="ctr"/>
                          <a:endParaRPr lang="zh-TW" altLang="en-US" sz="1400" dirty="0"/>
                        </a:p>
                      </a:txBody>
                      <a:tcPr/>
                    </a:tc>
                    <a:tc>
                      <a:txBody>
                        <a:bodyPr/>
                        <a:lstStyle/>
                        <a:p>
                          <a:pPr algn="ct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extLst>
                      <a:ext uri="{0D108BD9-81ED-4DB2-BD59-A6C34878D82A}">
                        <a16:rowId xmlns:a16="http://schemas.microsoft.com/office/drawing/2014/main" val="3591344949"/>
                      </a:ext>
                    </a:extLst>
                  </a:tr>
                  <a:tr h="259080">
                    <a:tc rowSpan="2">
                      <a:txBody>
                        <a:bodyPr/>
                        <a:lstStyle/>
                        <a:p>
                          <a:pPr algn="ctr"/>
                          <a:r>
                            <a:rPr lang="en-US" altLang="zh-TW" sz="1400" dirty="0" err="1"/>
                            <a:t>Su</a:t>
                          </a:r>
                          <a:r>
                            <a:rPr lang="en-US" altLang="zh-TW" sz="1400" dirty="0"/>
                            <a:t>-Chin Chen </a:t>
                          </a:r>
                        </a:p>
                        <a:p>
                          <a:pPr algn="ctr"/>
                          <a:r>
                            <a:rPr lang="en-US" altLang="zh-TW" sz="1400" dirty="0"/>
                            <a:t>et al.(2009)</a:t>
                          </a:r>
                          <a:endParaRPr lang="zh-TW" altLang="en-US" sz="1400" dirty="0"/>
                        </a:p>
                      </a:txBody>
                      <a:tcPr/>
                    </a:tc>
                    <a:tc>
                      <a:txBody>
                        <a:bodyPr/>
                        <a:lstStyle/>
                        <a:p>
                          <a:pPr algn="ctr"/>
                          <a:r>
                            <a:rPr lang="en-US" altLang="zh-TW" sz="1400" dirty="0"/>
                            <a:t>9012</a:t>
                          </a:r>
                          <a:endParaRPr lang="zh-TW" altLang="en-US" sz="1400" dirty="0"/>
                        </a:p>
                      </a:txBody>
                      <a:tcPr/>
                    </a:tc>
                    <a:tc>
                      <a:txBody>
                        <a:bodyPr/>
                        <a:lstStyle/>
                        <a:p>
                          <a:pPr algn="ctr"/>
                          <a:r>
                            <a:rPr lang="en-US" altLang="zh-TW" sz="1400" dirty="0"/>
                            <a:t>0.024</a:t>
                          </a:r>
                          <a:endParaRPr lang="zh-TW" altLang="en-US" sz="1400" dirty="0"/>
                        </a:p>
                      </a:txBody>
                      <a:tcPr/>
                    </a:tc>
                    <a:tc>
                      <a:txBody>
                        <a:bodyPr/>
                        <a:lstStyle/>
                        <a:p>
                          <a:pPr algn="ctr"/>
                          <a:endParaRPr lang="zh-TW" altLang="en-US" sz="1400" dirty="0"/>
                        </a:p>
                      </a:txBody>
                      <a:tcPr>
                        <a:solidFill>
                          <a:schemeClr val="tx1">
                            <a:lumMod val="50000"/>
                            <a:lumOff val="50000"/>
                          </a:schemeClr>
                        </a:solidFill>
                      </a:tcPr>
                    </a:tc>
                    <a:tc>
                      <a:txBody>
                        <a:bodyPr/>
                        <a:lstStyle/>
                        <a:p>
                          <a:pPr algn="ctr"/>
                          <a:endParaRPr lang="zh-TW" altLang="en-US" sz="1400" dirty="0"/>
                        </a:p>
                      </a:txBody>
                      <a:tcPr>
                        <a:solidFill>
                          <a:schemeClr val="tx1">
                            <a:lumMod val="50000"/>
                            <a:lumOff val="50000"/>
                          </a:schemeClr>
                        </a:solidFill>
                      </a:tcPr>
                    </a:tc>
                    <a:tc>
                      <a:txBody>
                        <a:bodyPr/>
                        <a:lstStyle/>
                        <a:p>
                          <a:pPr algn="ctr"/>
                          <a:r>
                            <a:rPr lang="en-US" altLang="zh-TW" sz="1400" dirty="0"/>
                            <a:t>0.03</a:t>
                          </a:r>
                          <a:endParaRPr lang="zh-TW" altLang="en-US" sz="1400" dirty="0"/>
                        </a:p>
                      </a:txBody>
                      <a:tcPr/>
                    </a:tc>
                    <a:tc>
                      <a:txBody>
                        <a:bodyPr/>
                        <a:lstStyle/>
                        <a:p>
                          <a:pPr algn="ctr"/>
                          <a:r>
                            <a:rPr lang="en-US" altLang="zh-TW" sz="1400" dirty="0"/>
                            <a:t>0.01</a:t>
                          </a:r>
                          <a:endParaRPr lang="zh-TW" altLang="en-US" sz="1400" dirty="0"/>
                        </a:p>
                      </a:txBody>
                      <a:tcPr/>
                    </a:tc>
                    <a:extLst>
                      <a:ext uri="{0D108BD9-81ED-4DB2-BD59-A6C34878D82A}">
                        <a16:rowId xmlns:a16="http://schemas.microsoft.com/office/drawing/2014/main" val="3650018865"/>
                      </a:ext>
                    </a:extLst>
                  </a:tr>
                  <a:tr h="259080">
                    <a:tc vMerge="1">
                      <a:txBody>
                        <a:bodyPr/>
                        <a:lstStyle/>
                        <a:p>
                          <a:endParaRPr lang="zh-TW" altLang="en-US"/>
                        </a:p>
                      </a:txBody>
                      <a:tcPr/>
                    </a:tc>
                    <a:tc>
                      <a:txBody>
                        <a:bodyPr/>
                        <a:lstStyle/>
                        <a:p>
                          <a:pPr algn="ctr"/>
                          <a:r>
                            <a:rPr lang="en-US" altLang="zh-TW" sz="1400" dirty="0"/>
                            <a:t>26120</a:t>
                          </a:r>
                          <a:endParaRPr lang="zh-TW" altLang="en-US" sz="1400" dirty="0"/>
                        </a:p>
                      </a:txBody>
                      <a:tcPr/>
                    </a:tc>
                    <a:tc>
                      <a:txBody>
                        <a:bodyPr/>
                        <a:lstStyle/>
                        <a:p>
                          <a:pPr algn="ctr"/>
                          <a:r>
                            <a:rPr lang="en-US" altLang="zh-TW" sz="1400" dirty="0"/>
                            <a:t>0.066</a:t>
                          </a:r>
                          <a:endParaRPr lang="zh-TW" altLang="en-US" sz="1400" dirty="0"/>
                        </a:p>
                      </a:txBody>
                      <a:tcPr/>
                    </a:tc>
                    <a:tc>
                      <a:txBody>
                        <a:bodyPr/>
                        <a:lstStyle/>
                        <a:p>
                          <a:pPr algn="ctr"/>
                          <a:endParaRPr lang="zh-TW" altLang="en-US" sz="1400" dirty="0"/>
                        </a:p>
                      </a:txBody>
                      <a:tcPr>
                        <a:solidFill>
                          <a:schemeClr val="tx1">
                            <a:lumMod val="50000"/>
                            <a:lumOff val="50000"/>
                          </a:schemeClr>
                        </a:solidFill>
                      </a:tcPr>
                    </a:tc>
                    <a:tc>
                      <a:txBody>
                        <a:bodyPr/>
                        <a:lstStyle/>
                        <a:p>
                          <a:pPr algn="ctr"/>
                          <a:endParaRPr lang="zh-TW" altLang="en-US" sz="1400" dirty="0"/>
                        </a:p>
                      </a:txBody>
                      <a:tcPr>
                        <a:solidFill>
                          <a:schemeClr val="tx1">
                            <a:lumMod val="50000"/>
                            <a:lumOff val="50000"/>
                          </a:schemeClr>
                        </a:solidFill>
                      </a:tcPr>
                    </a:tc>
                    <a:tc>
                      <a:txBody>
                        <a:bodyPr/>
                        <a:lstStyle/>
                        <a:p>
                          <a:pPr algn="ctr"/>
                          <a:r>
                            <a:rPr lang="en-US" altLang="zh-TW" sz="1400" dirty="0"/>
                            <a:t>3.99</a:t>
                          </a:r>
                          <a:endParaRPr lang="zh-TW" altLang="en-US" sz="1400" dirty="0"/>
                        </a:p>
                      </a:txBody>
                      <a:tcPr/>
                    </a:tc>
                    <a:tc>
                      <a:txBody>
                        <a:bodyPr/>
                        <a:lstStyle/>
                        <a:p>
                          <a:pPr algn="ctr"/>
                          <a:r>
                            <a:rPr lang="en-US" altLang="zh-TW" sz="1400" dirty="0"/>
                            <a:t>1</a:t>
                          </a:r>
                          <a:endParaRPr lang="zh-TW" altLang="en-US" sz="1400" dirty="0"/>
                        </a:p>
                      </a:txBody>
                      <a:tcPr/>
                    </a:tc>
                    <a:extLst>
                      <a:ext uri="{0D108BD9-81ED-4DB2-BD59-A6C34878D82A}">
                        <a16:rowId xmlns:a16="http://schemas.microsoft.com/office/drawing/2014/main" val="4155690292"/>
                      </a:ext>
                    </a:extLst>
                  </a:tr>
                  <a:tr h="259080">
                    <a:tc rowSpan="2">
                      <a:txBody>
                        <a:bodyPr/>
                        <a:lstStyle/>
                        <a:p>
                          <a:pPr algn="ctr"/>
                          <a:r>
                            <a:rPr lang="en-US" altLang="zh-TW" sz="1400" b="0" i="0" kern="1200" dirty="0">
                              <a:solidFill>
                                <a:schemeClr val="dk1"/>
                              </a:solidFill>
                              <a:effectLst/>
                              <a:latin typeface="+mn-lt"/>
                              <a:ea typeface="+mn-ea"/>
                              <a:cs typeface="+mn-cs"/>
                            </a:rPr>
                            <a:t>Yuan-</a:t>
                          </a:r>
                          <a:r>
                            <a:rPr lang="en-US" altLang="zh-TW" sz="1400" b="0" i="0" kern="1200" dirty="0" err="1">
                              <a:solidFill>
                                <a:schemeClr val="dk1"/>
                              </a:solidFill>
                              <a:effectLst/>
                              <a:latin typeface="+mn-lt"/>
                              <a:ea typeface="+mn-ea"/>
                              <a:cs typeface="+mn-cs"/>
                            </a:rPr>
                            <a:t>Kuei</a:t>
                          </a:r>
                          <a:r>
                            <a:rPr lang="en-US" altLang="zh-TW" sz="1400" b="0" i="0" kern="1200" dirty="0">
                              <a:solidFill>
                                <a:schemeClr val="dk1"/>
                              </a:solidFill>
                              <a:effectLst/>
                              <a:latin typeface="+mn-lt"/>
                              <a:ea typeface="+mn-ea"/>
                              <a:cs typeface="+mn-cs"/>
                            </a:rPr>
                            <a:t> </a:t>
                          </a:r>
                          <a:r>
                            <a:rPr lang="en-US" altLang="zh-TW" sz="1400" b="0" i="0" kern="1200" dirty="0" err="1">
                              <a:solidFill>
                                <a:schemeClr val="dk1"/>
                              </a:solidFill>
                              <a:effectLst/>
                              <a:latin typeface="+mn-lt"/>
                              <a:ea typeface="+mn-ea"/>
                              <a:cs typeface="+mn-cs"/>
                            </a:rPr>
                            <a:t>Jban</a:t>
                          </a:r>
                          <a:endParaRPr lang="en-US" altLang="zh-TW" sz="1400" b="0" i="0" kern="1200" dirty="0">
                            <a:solidFill>
                              <a:schemeClr val="dk1"/>
                            </a:solidFill>
                            <a:effectLst/>
                            <a:latin typeface="+mn-lt"/>
                            <a:ea typeface="+mn-ea"/>
                            <a:cs typeface="+mn-cs"/>
                          </a:endParaRPr>
                        </a:p>
                        <a:p>
                          <a:pPr algn="ctr"/>
                          <a:r>
                            <a:rPr lang="en-US" altLang="zh-TW" sz="1400" b="0" i="0" kern="1200" dirty="0">
                              <a:solidFill>
                                <a:schemeClr val="dk1"/>
                              </a:solidFill>
                              <a:effectLst/>
                              <a:latin typeface="+mn-lt"/>
                              <a:ea typeface="+mn-ea"/>
                              <a:cs typeface="+mn-cs"/>
                            </a:rPr>
                            <a:t>(2014)</a:t>
                          </a:r>
                          <a:endParaRPr lang="zh-TW" altLang="en-US" sz="1400" dirty="0"/>
                        </a:p>
                      </a:txBody>
                      <a:tcPr/>
                    </a:tc>
                    <a:tc>
                      <a:txBody>
                        <a:bodyPr/>
                        <a:lstStyle/>
                        <a:p>
                          <a:pPr algn="ctr"/>
                          <a:r>
                            <a:rPr lang="en-US" altLang="zh-TW" sz="1400" dirty="0"/>
                            <a:t>11040.9</a:t>
                          </a:r>
                          <a:endParaRPr lang="zh-TW" altLang="en-US" sz="1400" dirty="0"/>
                        </a:p>
                      </a:txBody>
                      <a:tcPr/>
                    </a:tc>
                    <a:tc>
                      <a:txBody>
                        <a:bodyPr/>
                        <a:lstStyle/>
                        <a:p>
                          <a:pPr algn="ctr"/>
                          <a:r>
                            <a:rPr lang="en-US" altLang="zh-TW" sz="1400" dirty="0"/>
                            <a:t>0.004</a:t>
                          </a:r>
                          <a:endParaRPr lang="zh-TW" altLang="en-US" sz="1400" dirty="0"/>
                        </a:p>
                      </a:txBody>
                      <a:tcPr/>
                    </a:tc>
                    <a:tc>
                      <a:txBody>
                        <a:bodyPr/>
                        <a:lstStyle/>
                        <a:p>
                          <a:pPr algn="ctr"/>
                          <a:r>
                            <a:rPr lang="en-US" altLang="zh-TW" sz="1400" dirty="0"/>
                            <a:t>1.06</a:t>
                          </a:r>
                          <a:endParaRPr lang="zh-TW" altLang="en-US" sz="1400" dirty="0"/>
                        </a:p>
                      </a:txBody>
                      <a:tcPr/>
                    </a:tc>
                    <a:tc>
                      <a:txBody>
                        <a:bodyPr/>
                        <a:lstStyle/>
                        <a:p>
                          <a:pPr algn="ctr"/>
                          <a:r>
                            <a:rPr lang="en-US" altLang="zh-TW" sz="1400" dirty="0"/>
                            <a:t>0.065</a:t>
                          </a:r>
                          <a:endParaRPr lang="zh-TW" altLang="en-US" sz="1400" dirty="0"/>
                        </a:p>
                      </a:txBody>
                      <a:tcPr/>
                    </a:tc>
                    <a:tc>
                      <a:txBody>
                        <a:bodyPr/>
                        <a:lstStyle/>
                        <a:p>
                          <a:pPr algn="ctr"/>
                          <a:r>
                            <a:rPr lang="en-US" altLang="zh-TW" sz="1400" dirty="0"/>
                            <a:t>0.069</a:t>
                          </a:r>
                          <a:endParaRPr lang="zh-TW" altLang="en-US" sz="1400" dirty="0"/>
                        </a:p>
                      </a:txBody>
                      <a:tcPr/>
                    </a:tc>
                    <a:tc>
                      <a:txBody>
                        <a:bodyPr/>
                        <a:lstStyle/>
                        <a:p>
                          <a:pPr algn="ctr"/>
                          <a:r>
                            <a:rPr lang="en-US" altLang="zh-TW" sz="1400" dirty="0"/>
                            <a:t>0</a:t>
                          </a:r>
                          <a:endParaRPr lang="zh-TW" altLang="en-US" sz="1400" dirty="0"/>
                        </a:p>
                      </a:txBody>
                      <a:tcPr/>
                    </a:tc>
                    <a:extLst>
                      <a:ext uri="{0D108BD9-81ED-4DB2-BD59-A6C34878D82A}">
                        <a16:rowId xmlns:a16="http://schemas.microsoft.com/office/drawing/2014/main" val="3788973889"/>
                      </a:ext>
                    </a:extLst>
                  </a:tr>
                  <a:tr h="259080">
                    <a:tc vMerge="1">
                      <a:txBody>
                        <a:bodyPr/>
                        <a:lstStyle/>
                        <a:p>
                          <a:endParaRPr lang="zh-TW" altLang="en-US"/>
                        </a:p>
                      </a:txBody>
                      <a:tcPr/>
                    </a:tc>
                    <a:tc>
                      <a:txBody>
                        <a:bodyPr/>
                        <a:lstStyle/>
                        <a:p>
                          <a:pPr algn="ctr"/>
                          <a:r>
                            <a:rPr lang="en-US" altLang="zh-TW" sz="1400" dirty="0"/>
                            <a:t>16552.6</a:t>
                          </a:r>
                          <a:endParaRPr lang="zh-TW" altLang="en-US" sz="1400" dirty="0"/>
                        </a:p>
                      </a:txBody>
                      <a:tcPr/>
                    </a:tc>
                    <a:tc>
                      <a:txBody>
                        <a:bodyPr/>
                        <a:lstStyle/>
                        <a:p>
                          <a:pPr algn="ctr"/>
                          <a:r>
                            <a:rPr lang="en-US" altLang="zh-TW" sz="1400" dirty="0"/>
                            <a:t>0.042</a:t>
                          </a:r>
                          <a:endParaRPr lang="zh-TW" altLang="en-US" sz="1400" dirty="0"/>
                        </a:p>
                      </a:txBody>
                      <a:tcPr/>
                    </a:tc>
                    <a:tc>
                      <a:txBody>
                        <a:bodyPr/>
                        <a:lstStyle/>
                        <a:p>
                          <a:pPr algn="ctr"/>
                          <a:r>
                            <a:rPr lang="en-US" altLang="zh-TW" sz="1400" dirty="0"/>
                            <a:t>2.3</a:t>
                          </a:r>
                          <a:endParaRPr lang="zh-TW" altLang="en-US" sz="1400" dirty="0"/>
                        </a:p>
                      </a:txBody>
                      <a:tcPr/>
                    </a:tc>
                    <a:tc>
                      <a:txBody>
                        <a:bodyPr/>
                        <a:lstStyle/>
                        <a:p>
                          <a:pPr algn="ctr"/>
                          <a:r>
                            <a:rPr lang="en-US" altLang="zh-TW" sz="1400" dirty="0"/>
                            <a:t>64.25</a:t>
                          </a:r>
                          <a:endParaRPr lang="zh-TW" altLang="en-US" sz="1400" dirty="0"/>
                        </a:p>
                      </a:txBody>
                      <a:tcPr/>
                    </a:tc>
                    <a:tc>
                      <a:txBody>
                        <a:bodyPr/>
                        <a:lstStyle/>
                        <a:p>
                          <a:pPr algn="ctr"/>
                          <a:r>
                            <a:rPr lang="en-US" altLang="zh-TW" sz="1400" dirty="0"/>
                            <a:t>140.77</a:t>
                          </a:r>
                          <a:endParaRPr lang="zh-TW" altLang="en-US" sz="1400" dirty="0"/>
                        </a:p>
                      </a:txBody>
                      <a:tcPr/>
                    </a:tc>
                    <a:tc>
                      <a:txBody>
                        <a:bodyPr/>
                        <a:lstStyle/>
                        <a:p>
                          <a:pPr algn="ctr"/>
                          <a:r>
                            <a:rPr lang="en-US" altLang="zh-TW" sz="1400" dirty="0"/>
                            <a:t>1</a:t>
                          </a:r>
                          <a:endParaRPr lang="zh-TW" altLang="en-US" sz="1400" dirty="0"/>
                        </a:p>
                      </a:txBody>
                      <a:tcPr/>
                    </a:tc>
                    <a:extLst>
                      <a:ext uri="{0D108BD9-81ED-4DB2-BD59-A6C34878D82A}">
                        <a16:rowId xmlns:a16="http://schemas.microsoft.com/office/drawing/2014/main" val="640261133"/>
                      </a:ext>
                    </a:extLst>
                  </a:tr>
                  <a:tr h="259080">
                    <a:tc rowSpan="2">
                      <a:txBody>
                        <a:bodyPr/>
                        <a:lstStyle/>
                        <a:p>
                          <a:pPr algn="ctr"/>
                          <a:r>
                            <a:rPr lang="en-US" altLang="zh-TW" sz="1400" dirty="0"/>
                            <a:t>This research</a:t>
                          </a:r>
                        </a:p>
                        <a:p>
                          <a:pPr algn="ctr"/>
                          <a:r>
                            <a:rPr lang="en-US" altLang="zh-TW" sz="1400" dirty="0"/>
                            <a:t>(2025)</a:t>
                          </a:r>
                          <a:endParaRPr lang="zh-TW" altLang="en-US" sz="1400" dirty="0"/>
                        </a:p>
                      </a:txBody>
                      <a:tcPr/>
                    </a:tc>
                    <a:tc>
                      <a:txBody>
                        <a:bodyPr/>
                        <a:lstStyle/>
                        <a:p>
                          <a:pPr algn="ctr"/>
                          <a:r>
                            <a:rPr lang="en-US" altLang="zh-TW" sz="1400" dirty="0"/>
                            <a:t>18132.6</a:t>
                          </a:r>
                          <a:endParaRPr lang="zh-TW" altLang="en-US" sz="1400" dirty="0"/>
                        </a:p>
                      </a:txBody>
                      <a:tcPr/>
                    </a:tc>
                    <a:tc>
                      <a:txBody>
                        <a:bodyPr/>
                        <a:lstStyle/>
                        <a:p>
                          <a:pPr algn="ctr"/>
                          <a:r>
                            <a:rPr lang="en-US" altLang="zh-TW" sz="1400" dirty="0"/>
                            <a:t>0.035</a:t>
                          </a:r>
                          <a:endParaRPr lang="zh-TW" altLang="en-US" sz="1400" dirty="0"/>
                        </a:p>
                      </a:txBody>
                      <a:tcPr/>
                    </a:tc>
                    <a:tc>
                      <a:txBody>
                        <a:bodyPr/>
                        <a:lstStyle/>
                        <a:p>
                          <a:pPr algn="ctr"/>
                          <a:r>
                            <a:rPr lang="en-US" altLang="zh-TW" sz="1400" dirty="0"/>
                            <a:t>0.22</a:t>
                          </a:r>
                          <a:endParaRPr lang="zh-TW" altLang="en-US" sz="1400" dirty="0"/>
                        </a:p>
                      </a:txBody>
                      <a:tcPr/>
                    </a:tc>
                    <a:tc>
                      <a:txBody>
                        <a:bodyPr/>
                        <a:lstStyle/>
                        <a:p>
                          <a:pPr algn="ctr"/>
                          <a:r>
                            <a:rPr lang="en-US" altLang="zh-TW" sz="1400" dirty="0"/>
                            <a:t>0.03</a:t>
                          </a:r>
                          <a:endParaRPr lang="zh-TW" altLang="en-US" sz="1400" dirty="0"/>
                        </a:p>
                      </a:txBody>
                      <a:tcPr/>
                    </a:tc>
                    <a:tc>
                      <a:txBody>
                        <a:bodyPr/>
                        <a:lstStyle/>
                        <a:p>
                          <a:pPr algn="ctr"/>
                          <a:r>
                            <a:rPr lang="en-US" altLang="zh-TW" sz="1400" dirty="0"/>
                            <a:t>0.01</a:t>
                          </a:r>
                          <a:endParaRPr lang="zh-TW" altLang="en-US" sz="1400" dirty="0"/>
                        </a:p>
                      </a:txBody>
                      <a:tcPr/>
                    </a:tc>
                    <a:tc>
                      <a:txBody>
                        <a:bodyPr/>
                        <a:lstStyle/>
                        <a:p>
                          <a:pPr algn="ctr"/>
                          <a:r>
                            <a:rPr lang="en-US" altLang="zh-TW" sz="1400" dirty="0"/>
                            <a:t>0.5</a:t>
                          </a:r>
                          <a:endParaRPr lang="zh-TW" altLang="en-US" sz="1400" dirty="0"/>
                        </a:p>
                      </a:txBody>
                      <a:tcPr/>
                    </a:tc>
                    <a:extLst>
                      <a:ext uri="{0D108BD9-81ED-4DB2-BD59-A6C34878D82A}">
                        <a16:rowId xmlns:a16="http://schemas.microsoft.com/office/drawing/2014/main" val="4064111968"/>
                      </a:ext>
                    </a:extLst>
                  </a:tr>
                  <a:tr h="259080">
                    <a:tc vMerge="1">
                      <a:txBody>
                        <a:bodyPr/>
                        <a:lstStyle/>
                        <a:p>
                          <a:endParaRPr lang="zh-TW" altLang="en-US"/>
                        </a:p>
                      </a:txBody>
                      <a:tcPr/>
                    </a:tc>
                    <a:tc>
                      <a:txBody>
                        <a:bodyPr/>
                        <a:lstStyle/>
                        <a:p>
                          <a:pPr algn="ctr"/>
                          <a:r>
                            <a:rPr lang="en-US" altLang="zh-TW" sz="1400" dirty="0"/>
                            <a:t>21509</a:t>
                          </a:r>
                          <a:endParaRPr lang="zh-TW" altLang="en-US" sz="1400" dirty="0"/>
                        </a:p>
                      </a:txBody>
                      <a:tcPr/>
                    </a:tc>
                    <a:tc>
                      <a:txBody>
                        <a:bodyPr/>
                        <a:lstStyle/>
                        <a:p>
                          <a:pPr algn="ctr"/>
                          <a:r>
                            <a:rPr lang="en-US" altLang="zh-TW" sz="1400" dirty="0"/>
                            <a:t>0.042</a:t>
                          </a:r>
                          <a:endParaRPr lang="zh-TW" altLang="en-US" sz="1400" dirty="0"/>
                        </a:p>
                      </a:txBody>
                      <a:tcPr/>
                    </a:tc>
                    <a:tc>
                      <a:txBody>
                        <a:bodyPr/>
                        <a:lstStyle/>
                        <a:p>
                          <a:pPr algn="ctr"/>
                          <a:r>
                            <a:rPr lang="en-US" altLang="zh-TW" sz="1400" dirty="0"/>
                            <a:t>0.98</a:t>
                          </a:r>
                          <a:endParaRPr lang="zh-TW" altLang="en-US" sz="1400" dirty="0"/>
                        </a:p>
                      </a:txBody>
                      <a:tcPr/>
                    </a:tc>
                    <a:tc>
                      <a:txBody>
                        <a:bodyPr/>
                        <a:lstStyle/>
                        <a:p>
                          <a:pPr algn="ctr"/>
                          <a:r>
                            <a:rPr lang="en-US" altLang="zh-TW" sz="1400" dirty="0"/>
                            <a:t>15.68</a:t>
                          </a:r>
                          <a:endParaRPr lang="zh-TW" altLang="en-US" sz="1400" dirty="0"/>
                        </a:p>
                      </a:txBody>
                      <a:tcPr/>
                    </a:tc>
                    <a:tc>
                      <a:txBody>
                        <a:bodyPr/>
                        <a:lstStyle/>
                        <a:p>
                          <a:pPr algn="ctr"/>
                          <a:r>
                            <a:rPr lang="en-US" altLang="zh-TW" sz="1400" dirty="0"/>
                            <a:t>15.2</a:t>
                          </a:r>
                          <a:endParaRPr lang="zh-TW" altLang="en-US" sz="1400" dirty="0"/>
                        </a:p>
                      </a:txBody>
                      <a:tcPr/>
                    </a:tc>
                    <a:tc>
                      <a:txBody>
                        <a:bodyPr/>
                        <a:lstStyle/>
                        <a:p>
                          <a:pPr algn="ctr"/>
                          <a:r>
                            <a:rPr lang="en-US" altLang="zh-TW" sz="1400" dirty="0"/>
                            <a:t>1</a:t>
                          </a:r>
                          <a:endParaRPr lang="zh-TW" altLang="en-US" sz="1400" dirty="0"/>
                        </a:p>
                      </a:txBody>
                      <a:tcPr/>
                    </a:tc>
                    <a:extLst>
                      <a:ext uri="{0D108BD9-81ED-4DB2-BD59-A6C34878D82A}">
                        <a16:rowId xmlns:a16="http://schemas.microsoft.com/office/drawing/2014/main" val="1178424448"/>
                      </a:ext>
                    </a:extLst>
                  </a:tr>
                </a:tbl>
              </a:graphicData>
            </a:graphic>
          </p:graphicFrame>
        </mc:Choice>
        <mc:Fallback>
          <p:graphicFrame>
            <p:nvGraphicFramePr>
              <p:cNvPr id="11" name="表格 11">
                <a:extLst>
                  <a:ext uri="{FF2B5EF4-FFF2-40B4-BE49-F238E27FC236}">
                    <a16:creationId xmlns:a16="http://schemas.microsoft.com/office/drawing/2014/main" id="{D315642F-A454-42AD-A0F0-0CC179B4E567}"/>
                  </a:ext>
                </a:extLst>
              </p:cNvPr>
              <p:cNvGraphicFramePr>
                <a:graphicFrameLocks noGrp="1"/>
              </p:cNvGraphicFramePr>
              <p:nvPr>
                <p:extLst>
                  <p:ext uri="{D42A27DB-BD31-4B8C-83A1-F6EECF244321}">
                    <p14:modId xmlns:p14="http://schemas.microsoft.com/office/powerpoint/2010/main" val="1494926414"/>
                  </p:ext>
                </p:extLst>
              </p:nvPr>
            </p:nvGraphicFramePr>
            <p:xfrm>
              <a:off x="4464996" y="1659205"/>
              <a:ext cx="7191266" cy="2570480"/>
            </p:xfrm>
            <a:graphic>
              <a:graphicData uri="http://schemas.openxmlformats.org/drawingml/2006/table">
                <a:tbl>
                  <a:tblPr firstRow="1" bandRow="1">
                    <a:tableStyleId>{F5AB1C69-6EDB-4FF4-983F-18BD219EF322}</a:tableStyleId>
                  </a:tblPr>
                  <a:tblGrid>
                    <a:gridCol w="1378978">
                      <a:extLst>
                        <a:ext uri="{9D8B030D-6E8A-4147-A177-3AD203B41FA5}">
                          <a16:colId xmlns:a16="http://schemas.microsoft.com/office/drawing/2014/main" val="1412577238"/>
                        </a:ext>
                      </a:extLst>
                    </a:gridCol>
                    <a:gridCol w="875148">
                      <a:extLst>
                        <a:ext uri="{9D8B030D-6E8A-4147-A177-3AD203B41FA5}">
                          <a16:colId xmlns:a16="http://schemas.microsoft.com/office/drawing/2014/main" val="396443362"/>
                        </a:ext>
                      </a:extLst>
                    </a:gridCol>
                    <a:gridCol w="987428">
                      <a:extLst>
                        <a:ext uri="{9D8B030D-6E8A-4147-A177-3AD203B41FA5}">
                          <a16:colId xmlns:a16="http://schemas.microsoft.com/office/drawing/2014/main" val="1153597567"/>
                        </a:ext>
                      </a:extLst>
                    </a:gridCol>
                    <a:gridCol w="987428">
                      <a:extLst>
                        <a:ext uri="{9D8B030D-6E8A-4147-A177-3AD203B41FA5}">
                          <a16:colId xmlns:a16="http://schemas.microsoft.com/office/drawing/2014/main" val="863511208"/>
                        </a:ext>
                      </a:extLst>
                    </a:gridCol>
                    <a:gridCol w="987428">
                      <a:extLst>
                        <a:ext uri="{9D8B030D-6E8A-4147-A177-3AD203B41FA5}">
                          <a16:colId xmlns:a16="http://schemas.microsoft.com/office/drawing/2014/main" val="3815202695"/>
                        </a:ext>
                      </a:extLst>
                    </a:gridCol>
                    <a:gridCol w="987428">
                      <a:extLst>
                        <a:ext uri="{9D8B030D-6E8A-4147-A177-3AD203B41FA5}">
                          <a16:colId xmlns:a16="http://schemas.microsoft.com/office/drawing/2014/main" val="444824928"/>
                        </a:ext>
                      </a:extLst>
                    </a:gridCol>
                    <a:gridCol w="987428">
                      <a:extLst>
                        <a:ext uri="{9D8B030D-6E8A-4147-A177-3AD203B41FA5}">
                          <a16:colId xmlns:a16="http://schemas.microsoft.com/office/drawing/2014/main" val="3077147085"/>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        Parameter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Researcher</a:t>
                          </a:r>
                          <a:endParaRPr lang="zh-TW" altLang="en-US" sz="1400" dirty="0"/>
                        </a:p>
                      </a:txBody>
                      <a:tcPr>
                        <a:lnTlToBr w="12700" cap="flat" cmpd="sng" algn="ctr">
                          <a:solidFill>
                            <a:schemeClr val="tx1"/>
                          </a:solidFill>
                          <a:prstDash val="solid"/>
                          <a:round/>
                          <a:headEnd type="none" w="med" len="med"/>
                          <a:tailEnd type="none" w="med" len="med"/>
                        </a:lnTlToBr>
                      </a:tcPr>
                    </a:tc>
                    <a:tc>
                      <a:txBody>
                        <a:bodyPr/>
                        <a:lstStyle/>
                        <a:p>
                          <a:endParaRPr lang="zh-TW"/>
                        </a:p>
                      </a:txBody>
                      <a:tcPr>
                        <a:blipFill>
                          <a:blip r:embed="rId5"/>
                          <a:stretch>
                            <a:fillRect l="-157639" t="-3279" r="-565972" b="-608197"/>
                          </a:stretch>
                        </a:blipFill>
                      </a:tcPr>
                    </a:tc>
                    <a:tc>
                      <a:txBody>
                        <a:bodyPr/>
                        <a:lstStyle/>
                        <a:p>
                          <a:endParaRPr lang="zh-TW"/>
                        </a:p>
                      </a:txBody>
                      <a:tcPr>
                        <a:blipFill>
                          <a:blip r:embed="rId5"/>
                          <a:stretch>
                            <a:fillRect l="-229012" t="-3279" r="-403086" b="-608197"/>
                          </a:stretch>
                        </a:blipFill>
                      </a:tcPr>
                    </a:tc>
                    <a:tc>
                      <a:txBody>
                        <a:bodyPr/>
                        <a:lstStyle/>
                        <a:p>
                          <a:endParaRPr lang="zh-TW"/>
                        </a:p>
                      </a:txBody>
                      <a:tcPr>
                        <a:blipFill>
                          <a:blip r:embed="rId5"/>
                          <a:stretch>
                            <a:fillRect l="-326994" t="-3279" r="-300613" b="-608197"/>
                          </a:stretch>
                        </a:blipFill>
                      </a:tcPr>
                    </a:tc>
                    <a:tc>
                      <a:txBody>
                        <a:bodyPr/>
                        <a:lstStyle/>
                        <a:p>
                          <a:endParaRPr lang="zh-TW"/>
                        </a:p>
                      </a:txBody>
                      <a:tcPr>
                        <a:blipFill>
                          <a:blip r:embed="rId5"/>
                          <a:stretch>
                            <a:fillRect l="-429630" t="-3279" r="-202469" b="-608197"/>
                          </a:stretch>
                        </a:blipFill>
                      </a:tcPr>
                    </a:tc>
                    <a:tc>
                      <a:txBody>
                        <a:bodyPr/>
                        <a:lstStyle/>
                        <a:p>
                          <a:pPr algn="ctr"/>
                          <a:r>
                            <a:rPr lang="en-US" altLang="zh-TW" sz="1400" dirty="0"/>
                            <a:t>LS</a:t>
                          </a:r>
                          <a:endParaRPr lang="zh-TW" altLang="en-US" sz="1400" dirty="0"/>
                        </a:p>
                      </a:txBody>
                      <a:tcPr/>
                    </a:tc>
                    <a:tc>
                      <a:txBody>
                        <a:bodyPr/>
                        <a:lstStyle/>
                        <a:p>
                          <a:endParaRPr lang="zh-TW"/>
                        </a:p>
                      </a:txBody>
                      <a:tcPr>
                        <a:blipFill>
                          <a:blip r:embed="rId5"/>
                          <a:stretch>
                            <a:fillRect l="-629630" t="-3279" r="-2469" b="-608197"/>
                          </a:stretch>
                        </a:blipFill>
                      </a:tcPr>
                    </a:tc>
                    <a:extLst>
                      <a:ext uri="{0D108BD9-81ED-4DB2-BD59-A6C34878D82A}">
                        <a16:rowId xmlns:a16="http://schemas.microsoft.com/office/drawing/2014/main" val="513239373"/>
                      </a:ext>
                    </a:extLst>
                  </a:tr>
                  <a:tr h="370840">
                    <a:tc vMerge="1">
                      <a:txBody>
                        <a:bodyPr/>
                        <a:lstStyle/>
                        <a:p>
                          <a:pPr algn="ctr"/>
                          <a:endParaRPr lang="zh-TW" altLang="en-US" sz="1400" dirty="0"/>
                        </a:p>
                      </a:txBody>
                      <a:tcPr/>
                    </a:tc>
                    <a:tc>
                      <a:txBody>
                        <a:bodyPr/>
                        <a:lstStyle/>
                        <a:p>
                          <a:pPr algn="ct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t>Min/Max</a:t>
                          </a:r>
                          <a:endParaRPr lang="zh-TW" altLang="en-US" sz="1400" dirty="0"/>
                        </a:p>
                      </a:txBody>
                      <a:tcPr/>
                    </a:tc>
                    <a:extLst>
                      <a:ext uri="{0D108BD9-81ED-4DB2-BD59-A6C34878D82A}">
                        <a16:rowId xmlns:a16="http://schemas.microsoft.com/office/drawing/2014/main" val="3591344949"/>
                      </a:ext>
                    </a:extLst>
                  </a:tr>
                  <a:tr h="304800">
                    <a:tc rowSpan="2">
                      <a:txBody>
                        <a:bodyPr/>
                        <a:lstStyle/>
                        <a:p>
                          <a:pPr algn="ctr"/>
                          <a:r>
                            <a:rPr lang="en-US" altLang="zh-TW" sz="1400" dirty="0" err="1"/>
                            <a:t>Su</a:t>
                          </a:r>
                          <a:r>
                            <a:rPr lang="en-US" altLang="zh-TW" sz="1400" dirty="0"/>
                            <a:t>-Chin Chen </a:t>
                          </a:r>
                        </a:p>
                        <a:p>
                          <a:pPr algn="ctr"/>
                          <a:r>
                            <a:rPr lang="en-US" altLang="zh-TW" sz="1400" dirty="0"/>
                            <a:t>et al.(2009)</a:t>
                          </a:r>
                          <a:endParaRPr lang="zh-TW" altLang="en-US" sz="1400" dirty="0"/>
                        </a:p>
                      </a:txBody>
                      <a:tcPr/>
                    </a:tc>
                    <a:tc>
                      <a:txBody>
                        <a:bodyPr/>
                        <a:lstStyle/>
                        <a:p>
                          <a:pPr algn="ctr"/>
                          <a:r>
                            <a:rPr lang="en-US" altLang="zh-TW" sz="1400" dirty="0"/>
                            <a:t>9012</a:t>
                          </a:r>
                          <a:endParaRPr lang="zh-TW" altLang="en-US" sz="1400" dirty="0"/>
                        </a:p>
                      </a:txBody>
                      <a:tcPr/>
                    </a:tc>
                    <a:tc>
                      <a:txBody>
                        <a:bodyPr/>
                        <a:lstStyle/>
                        <a:p>
                          <a:pPr algn="ctr"/>
                          <a:r>
                            <a:rPr lang="en-US" altLang="zh-TW" sz="1400" dirty="0"/>
                            <a:t>0.024</a:t>
                          </a:r>
                          <a:endParaRPr lang="zh-TW" altLang="en-US" sz="1400" dirty="0"/>
                        </a:p>
                      </a:txBody>
                      <a:tcPr/>
                    </a:tc>
                    <a:tc>
                      <a:txBody>
                        <a:bodyPr/>
                        <a:lstStyle/>
                        <a:p>
                          <a:pPr algn="ctr"/>
                          <a:endParaRPr lang="zh-TW" altLang="en-US" sz="1400" dirty="0"/>
                        </a:p>
                      </a:txBody>
                      <a:tcPr>
                        <a:solidFill>
                          <a:schemeClr val="tx1">
                            <a:lumMod val="50000"/>
                            <a:lumOff val="50000"/>
                          </a:schemeClr>
                        </a:solidFill>
                      </a:tcPr>
                    </a:tc>
                    <a:tc>
                      <a:txBody>
                        <a:bodyPr/>
                        <a:lstStyle/>
                        <a:p>
                          <a:pPr algn="ctr"/>
                          <a:endParaRPr lang="zh-TW" altLang="en-US" sz="1400" dirty="0"/>
                        </a:p>
                      </a:txBody>
                      <a:tcPr>
                        <a:solidFill>
                          <a:schemeClr val="tx1">
                            <a:lumMod val="50000"/>
                            <a:lumOff val="50000"/>
                          </a:schemeClr>
                        </a:solidFill>
                      </a:tcPr>
                    </a:tc>
                    <a:tc>
                      <a:txBody>
                        <a:bodyPr/>
                        <a:lstStyle/>
                        <a:p>
                          <a:pPr algn="ctr"/>
                          <a:r>
                            <a:rPr lang="en-US" altLang="zh-TW" sz="1400" dirty="0"/>
                            <a:t>0.03</a:t>
                          </a:r>
                          <a:endParaRPr lang="zh-TW" altLang="en-US" sz="1400" dirty="0"/>
                        </a:p>
                      </a:txBody>
                      <a:tcPr/>
                    </a:tc>
                    <a:tc>
                      <a:txBody>
                        <a:bodyPr/>
                        <a:lstStyle/>
                        <a:p>
                          <a:pPr algn="ctr"/>
                          <a:r>
                            <a:rPr lang="en-US" altLang="zh-TW" sz="1400" dirty="0"/>
                            <a:t>0.01</a:t>
                          </a:r>
                          <a:endParaRPr lang="zh-TW" altLang="en-US" sz="1400" dirty="0"/>
                        </a:p>
                      </a:txBody>
                      <a:tcPr/>
                    </a:tc>
                    <a:extLst>
                      <a:ext uri="{0D108BD9-81ED-4DB2-BD59-A6C34878D82A}">
                        <a16:rowId xmlns:a16="http://schemas.microsoft.com/office/drawing/2014/main" val="3650018865"/>
                      </a:ext>
                    </a:extLst>
                  </a:tr>
                  <a:tr h="304800">
                    <a:tc vMerge="1">
                      <a:txBody>
                        <a:bodyPr/>
                        <a:lstStyle/>
                        <a:p>
                          <a:endParaRPr lang="zh-TW" altLang="en-US"/>
                        </a:p>
                      </a:txBody>
                      <a:tcPr/>
                    </a:tc>
                    <a:tc>
                      <a:txBody>
                        <a:bodyPr/>
                        <a:lstStyle/>
                        <a:p>
                          <a:pPr algn="ctr"/>
                          <a:r>
                            <a:rPr lang="en-US" altLang="zh-TW" sz="1400" dirty="0"/>
                            <a:t>26120</a:t>
                          </a:r>
                          <a:endParaRPr lang="zh-TW" altLang="en-US" sz="1400" dirty="0"/>
                        </a:p>
                      </a:txBody>
                      <a:tcPr/>
                    </a:tc>
                    <a:tc>
                      <a:txBody>
                        <a:bodyPr/>
                        <a:lstStyle/>
                        <a:p>
                          <a:pPr algn="ctr"/>
                          <a:r>
                            <a:rPr lang="en-US" altLang="zh-TW" sz="1400" dirty="0"/>
                            <a:t>0.066</a:t>
                          </a:r>
                          <a:endParaRPr lang="zh-TW" altLang="en-US" sz="1400" dirty="0"/>
                        </a:p>
                      </a:txBody>
                      <a:tcPr/>
                    </a:tc>
                    <a:tc>
                      <a:txBody>
                        <a:bodyPr/>
                        <a:lstStyle/>
                        <a:p>
                          <a:pPr algn="ctr"/>
                          <a:endParaRPr lang="zh-TW" altLang="en-US" sz="1400" dirty="0"/>
                        </a:p>
                      </a:txBody>
                      <a:tcPr>
                        <a:solidFill>
                          <a:schemeClr val="tx1">
                            <a:lumMod val="50000"/>
                            <a:lumOff val="50000"/>
                          </a:schemeClr>
                        </a:solidFill>
                      </a:tcPr>
                    </a:tc>
                    <a:tc>
                      <a:txBody>
                        <a:bodyPr/>
                        <a:lstStyle/>
                        <a:p>
                          <a:pPr algn="ctr"/>
                          <a:endParaRPr lang="zh-TW" altLang="en-US" sz="1400" dirty="0"/>
                        </a:p>
                      </a:txBody>
                      <a:tcPr>
                        <a:solidFill>
                          <a:schemeClr val="tx1">
                            <a:lumMod val="50000"/>
                            <a:lumOff val="50000"/>
                          </a:schemeClr>
                        </a:solidFill>
                      </a:tcPr>
                    </a:tc>
                    <a:tc>
                      <a:txBody>
                        <a:bodyPr/>
                        <a:lstStyle/>
                        <a:p>
                          <a:pPr algn="ctr"/>
                          <a:r>
                            <a:rPr lang="en-US" altLang="zh-TW" sz="1400" dirty="0"/>
                            <a:t>3.99</a:t>
                          </a:r>
                          <a:endParaRPr lang="zh-TW" altLang="en-US" sz="1400" dirty="0"/>
                        </a:p>
                      </a:txBody>
                      <a:tcPr/>
                    </a:tc>
                    <a:tc>
                      <a:txBody>
                        <a:bodyPr/>
                        <a:lstStyle/>
                        <a:p>
                          <a:pPr algn="ctr"/>
                          <a:r>
                            <a:rPr lang="en-US" altLang="zh-TW" sz="1400" dirty="0"/>
                            <a:t>1</a:t>
                          </a:r>
                          <a:endParaRPr lang="zh-TW" altLang="en-US" sz="1400" dirty="0"/>
                        </a:p>
                      </a:txBody>
                      <a:tcPr/>
                    </a:tc>
                    <a:extLst>
                      <a:ext uri="{0D108BD9-81ED-4DB2-BD59-A6C34878D82A}">
                        <a16:rowId xmlns:a16="http://schemas.microsoft.com/office/drawing/2014/main" val="4155690292"/>
                      </a:ext>
                    </a:extLst>
                  </a:tr>
                  <a:tr h="304800">
                    <a:tc rowSpan="2">
                      <a:txBody>
                        <a:bodyPr/>
                        <a:lstStyle/>
                        <a:p>
                          <a:pPr algn="ctr"/>
                          <a:r>
                            <a:rPr lang="en-US" altLang="zh-TW" sz="1400" b="0" i="0" kern="1200" dirty="0">
                              <a:solidFill>
                                <a:schemeClr val="dk1"/>
                              </a:solidFill>
                              <a:effectLst/>
                              <a:latin typeface="+mn-lt"/>
                              <a:ea typeface="+mn-ea"/>
                              <a:cs typeface="+mn-cs"/>
                            </a:rPr>
                            <a:t>Yuan-</a:t>
                          </a:r>
                          <a:r>
                            <a:rPr lang="en-US" altLang="zh-TW" sz="1400" b="0" i="0" kern="1200" dirty="0" err="1">
                              <a:solidFill>
                                <a:schemeClr val="dk1"/>
                              </a:solidFill>
                              <a:effectLst/>
                              <a:latin typeface="+mn-lt"/>
                              <a:ea typeface="+mn-ea"/>
                              <a:cs typeface="+mn-cs"/>
                            </a:rPr>
                            <a:t>Kuei</a:t>
                          </a:r>
                          <a:r>
                            <a:rPr lang="en-US" altLang="zh-TW" sz="1400" b="0" i="0" kern="1200" dirty="0">
                              <a:solidFill>
                                <a:schemeClr val="dk1"/>
                              </a:solidFill>
                              <a:effectLst/>
                              <a:latin typeface="+mn-lt"/>
                              <a:ea typeface="+mn-ea"/>
                              <a:cs typeface="+mn-cs"/>
                            </a:rPr>
                            <a:t> </a:t>
                          </a:r>
                          <a:r>
                            <a:rPr lang="en-US" altLang="zh-TW" sz="1400" b="0" i="0" kern="1200" dirty="0" err="1">
                              <a:solidFill>
                                <a:schemeClr val="dk1"/>
                              </a:solidFill>
                              <a:effectLst/>
                              <a:latin typeface="+mn-lt"/>
                              <a:ea typeface="+mn-ea"/>
                              <a:cs typeface="+mn-cs"/>
                            </a:rPr>
                            <a:t>Jban</a:t>
                          </a:r>
                          <a:endParaRPr lang="en-US" altLang="zh-TW" sz="1400" b="0" i="0" kern="1200" dirty="0">
                            <a:solidFill>
                              <a:schemeClr val="dk1"/>
                            </a:solidFill>
                            <a:effectLst/>
                            <a:latin typeface="+mn-lt"/>
                            <a:ea typeface="+mn-ea"/>
                            <a:cs typeface="+mn-cs"/>
                          </a:endParaRPr>
                        </a:p>
                        <a:p>
                          <a:pPr algn="ctr"/>
                          <a:r>
                            <a:rPr lang="en-US" altLang="zh-TW" sz="1400" b="0" i="0" kern="1200" dirty="0">
                              <a:solidFill>
                                <a:schemeClr val="dk1"/>
                              </a:solidFill>
                              <a:effectLst/>
                              <a:latin typeface="+mn-lt"/>
                              <a:ea typeface="+mn-ea"/>
                              <a:cs typeface="+mn-cs"/>
                            </a:rPr>
                            <a:t>(2014)</a:t>
                          </a:r>
                          <a:endParaRPr lang="zh-TW" altLang="en-US" sz="1400" dirty="0"/>
                        </a:p>
                      </a:txBody>
                      <a:tcPr/>
                    </a:tc>
                    <a:tc>
                      <a:txBody>
                        <a:bodyPr/>
                        <a:lstStyle/>
                        <a:p>
                          <a:pPr algn="ctr"/>
                          <a:r>
                            <a:rPr lang="en-US" altLang="zh-TW" sz="1400" dirty="0"/>
                            <a:t>11040.9</a:t>
                          </a:r>
                          <a:endParaRPr lang="zh-TW" altLang="en-US" sz="1400" dirty="0"/>
                        </a:p>
                      </a:txBody>
                      <a:tcPr/>
                    </a:tc>
                    <a:tc>
                      <a:txBody>
                        <a:bodyPr/>
                        <a:lstStyle/>
                        <a:p>
                          <a:pPr algn="ctr"/>
                          <a:r>
                            <a:rPr lang="en-US" altLang="zh-TW" sz="1400" dirty="0"/>
                            <a:t>0.004</a:t>
                          </a:r>
                          <a:endParaRPr lang="zh-TW" altLang="en-US" sz="1400" dirty="0"/>
                        </a:p>
                      </a:txBody>
                      <a:tcPr/>
                    </a:tc>
                    <a:tc>
                      <a:txBody>
                        <a:bodyPr/>
                        <a:lstStyle/>
                        <a:p>
                          <a:pPr algn="ctr"/>
                          <a:r>
                            <a:rPr lang="en-US" altLang="zh-TW" sz="1400" dirty="0"/>
                            <a:t>1.06</a:t>
                          </a:r>
                          <a:endParaRPr lang="zh-TW" altLang="en-US" sz="1400" dirty="0"/>
                        </a:p>
                      </a:txBody>
                      <a:tcPr/>
                    </a:tc>
                    <a:tc>
                      <a:txBody>
                        <a:bodyPr/>
                        <a:lstStyle/>
                        <a:p>
                          <a:pPr algn="ctr"/>
                          <a:r>
                            <a:rPr lang="en-US" altLang="zh-TW" sz="1400" dirty="0"/>
                            <a:t>0.065</a:t>
                          </a:r>
                          <a:endParaRPr lang="zh-TW" altLang="en-US" sz="1400" dirty="0"/>
                        </a:p>
                      </a:txBody>
                      <a:tcPr/>
                    </a:tc>
                    <a:tc>
                      <a:txBody>
                        <a:bodyPr/>
                        <a:lstStyle/>
                        <a:p>
                          <a:pPr algn="ctr"/>
                          <a:r>
                            <a:rPr lang="en-US" altLang="zh-TW" sz="1400" dirty="0"/>
                            <a:t>0.069</a:t>
                          </a:r>
                          <a:endParaRPr lang="zh-TW" altLang="en-US" sz="1400" dirty="0"/>
                        </a:p>
                      </a:txBody>
                      <a:tcPr/>
                    </a:tc>
                    <a:tc>
                      <a:txBody>
                        <a:bodyPr/>
                        <a:lstStyle/>
                        <a:p>
                          <a:pPr algn="ctr"/>
                          <a:r>
                            <a:rPr lang="en-US" altLang="zh-TW" sz="1400" dirty="0"/>
                            <a:t>0</a:t>
                          </a:r>
                          <a:endParaRPr lang="zh-TW" altLang="en-US" sz="1400" dirty="0"/>
                        </a:p>
                      </a:txBody>
                      <a:tcPr/>
                    </a:tc>
                    <a:extLst>
                      <a:ext uri="{0D108BD9-81ED-4DB2-BD59-A6C34878D82A}">
                        <a16:rowId xmlns:a16="http://schemas.microsoft.com/office/drawing/2014/main" val="3788973889"/>
                      </a:ext>
                    </a:extLst>
                  </a:tr>
                  <a:tr h="304800">
                    <a:tc vMerge="1">
                      <a:txBody>
                        <a:bodyPr/>
                        <a:lstStyle/>
                        <a:p>
                          <a:endParaRPr lang="zh-TW" altLang="en-US"/>
                        </a:p>
                      </a:txBody>
                      <a:tcPr/>
                    </a:tc>
                    <a:tc>
                      <a:txBody>
                        <a:bodyPr/>
                        <a:lstStyle/>
                        <a:p>
                          <a:pPr algn="ctr"/>
                          <a:r>
                            <a:rPr lang="en-US" altLang="zh-TW" sz="1400" dirty="0"/>
                            <a:t>16552.6</a:t>
                          </a:r>
                          <a:endParaRPr lang="zh-TW" altLang="en-US" sz="1400" dirty="0"/>
                        </a:p>
                      </a:txBody>
                      <a:tcPr/>
                    </a:tc>
                    <a:tc>
                      <a:txBody>
                        <a:bodyPr/>
                        <a:lstStyle/>
                        <a:p>
                          <a:pPr algn="ctr"/>
                          <a:r>
                            <a:rPr lang="en-US" altLang="zh-TW" sz="1400" dirty="0"/>
                            <a:t>0.042</a:t>
                          </a:r>
                          <a:endParaRPr lang="zh-TW" altLang="en-US" sz="1400" dirty="0"/>
                        </a:p>
                      </a:txBody>
                      <a:tcPr/>
                    </a:tc>
                    <a:tc>
                      <a:txBody>
                        <a:bodyPr/>
                        <a:lstStyle/>
                        <a:p>
                          <a:pPr algn="ctr"/>
                          <a:r>
                            <a:rPr lang="en-US" altLang="zh-TW" sz="1400" dirty="0"/>
                            <a:t>2.3</a:t>
                          </a:r>
                          <a:endParaRPr lang="zh-TW" altLang="en-US" sz="1400" dirty="0"/>
                        </a:p>
                      </a:txBody>
                      <a:tcPr/>
                    </a:tc>
                    <a:tc>
                      <a:txBody>
                        <a:bodyPr/>
                        <a:lstStyle/>
                        <a:p>
                          <a:pPr algn="ctr"/>
                          <a:r>
                            <a:rPr lang="en-US" altLang="zh-TW" sz="1400" dirty="0"/>
                            <a:t>64.25</a:t>
                          </a:r>
                          <a:endParaRPr lang="zh-TW" altLang="en-US" sz="1400" dirty="0"/>
                        </a:p>
                      </a:txBody>
                      <a:tcPr/>
                    </a:tc>
                    <a:tc>
                      <a:txBody>
                        <a:bodyPr/>
                        <a:lstStyle/>
                        <a:p>
                          <a:pPr algn="ctr"/>
                          <a:r>
                            <a:rPr lang="en-US" altLang="zh-TW" sz="1400" dirty="0"/>
                            <a:t>140.77</a:t>
                          </a:r>
                          <a:endParaRPr lang="zh-TW" altLang="en-US" sz="1400" dirty="0"/>
                        </a:p>
                      </a:txBody>
                      <a:tcPr/>
                    </a:tc>
                    <a:tc>
                      <a:txBody>
                        <a:bodyPr/>
                        <a:lstStyle/>
                        <a:p>
                          <a:pPr algn="ctr"/>
                          <a:r>
                            <a:rPr lang="en-US" altLang="zh-TW" sz="1400" dirty="0"/>
                            <a:t>1</a:t>
                          </a:r>
                          <a:endParaRPr lang="zh-TW" altLang="en-US" sz="1400" dirty="0"/>
                        </a:p>
                      </a:txBody>
                      <a:tcPr/>
                    </a:tc>
                    <a:extLst>
                      <a:ext uri="{0D108BD9-81ED-4DB2-BD59-A6C34878D82A}">
                        <a16:rowId xmlns:a16="http://schemas.microsoft.com/office/drawing/2014/main" val="640261133"/>
                      </a:ext>
                    </a:extLst>
                  </a:tr>
                  <a:tr h="304800">
                    <a:tc rowSpan="2">
                      <a:txBody>
                        <a:bodyPr/>
                        <a:lstStyle/>
                        <a:p>
                          <a:pPr algn="ctr"/>
                          <a:r>
                            <a:rPr lang="en-US" altLang="zh-TW" sz="1400" dirty="0"/>
                            <a:t>This research</a:t>
                          </a:r>
                        </a:p>
                        <a:p>
                          <a:pPr algn="ctr"/>
                          <a:r>
                            <a:rPr lang="en-US" altLang="zh-TW" sz="1400" dirty="0"/>
                            <a:t>(2025)</a:t>
                          </a:r>
                          <a:endParaRPr lang="zh-TW" altLang="en-US" sz="1400" dirty="0"/>
                        </a:p>
                      </a:txBody>
                      <a:tcPr/>
                    </a:tc>
                    <a:tc>
                      <a:txBody>
                        <a:bodyPr/>
                        <a:lstStyle/>
                        <a:p>
                          <a:pPr algn="ctr"/>
                          <a:r>
                            <a:rPr lang="en-US" altLang="zh-TW" sz="1400" dirty="0"/>
                            <a:t>18132.6</a:t>
                          </a:r>
                          <a:endParaRPr lang="zh-TW" altLang="en-US" sz="1400" dirty="0"/>
                        </a:p>
                      </a:txBody>
                      <a:tcPr/>
                    </a:tc>
                    <a:tc>
                      <a:txBody>
                        <a:bodyPr/>
                        <a:lstStyle/>
                        <a:p>
                          <a:pPr algn="ctr"/>
                          <a:r>
                            <a:rPr lang="en-US" altLang="zh-TW" sz="1400" dirty="0"/>
                            <a:t>0.035</a:t>
                          </a:r>
                          <a:endParaRPr lang="zh-TW" altLang="en-US" sz="1400" dirty="0"/>
                        </a:p>
                      </a:txBody>
                      <a:tcPr/>
                    </a:tc>
                    <a:tc>
                      <a:txBody>
                        <a:bodyPr/>
                        <a:lstStyle/>
                        <a:p>
                          <a:pPr algn="ctr"/>
                          <a:r>
                            <a:rPr lang="en-US" altLang="zh-TW" sz="1400" dirty="0"/>
                            <a:t>0.22</a:t>
                          </a:r>
                          <a:endParaRPr lang="zh-TW" altLang="en-US" sz="1400" dirty="0"/>
                        </a:p>
                      </a:txBody>
                      <a:tcPr/>
                    </a:tc>
                    <a:tc>
                      <a:txBody>
                        <a:bodyPr/>
                        <a:lstStyle/>
                        <a:p>
                          <a:pPr algn="ctr"/>
                          <a:r>
                            <a:rPr lang="en-US" altLang="zh-TW" sz="1400" dirty="0"/>
                            <a:t>0.03</a:t>
                          </a:r>
                          <a:endParaRPr lang="zh-TW" altLang="en-US" sz="1400" dirty="0"/>
                        </a:p>
                      </a:txBody>
                      <a:tcPr/>
                    </a:tc>
                    <a:tc>
                      <a:txBody>
                        <a:bodyPr/>
                        <a:lstStyle/>
                        <a:p>
                          <a:pPr algn="ctr"/>
                          <a:r>
                            <a:rPr lang="en-US" altLang="zh-TW" sz="1400" dirty="0"/>
                            <a:t>0.01</a:t>
                          </a:r>
                          <a:endParaRPr lang="zh-TW" altLang="en-US" sz="1400" dirty="0"/>
                        </a:p>
                      </a:txBody>
                      <a:tcPr/>
                    </a:tc>
                    <a:tc>
                      <a:txBody>
                        <a:bodyPr/>
                        <a:lstStyle/>
                        <a:p>
                          <a:pPr algn="ctr"/>
                          <a:r>
                            <a:rPr lang="en-US" altLang="zh-TW" sz="1400" dirty="0"/>
                            <a:t>0.5</a:t>
                          </a:r>
                          <a:endParaRPr lang="zh-TW" altLang="en-US" sz="1400" dirty="0"/>
                        </a:p>
                      </a:txBody>
                      <a:tcPr/>
                    </a:tc>
                    <a:extLst>
                      <a:ext uri="{0D108BD9-81ED-4DB2-BD59-A6C34878D82A}">
                        <a16:rowId xmlns:a16="http://schemas.microsoft.com/office/drawing/2014/main" val="4064111968"/>
                      </a:ext>
                    </a:extLst>
                  </a:tr>
                  <a:tr h="304800">
                    <a:tc vMerge="1">
                      <a:txBody>
                        <a:bodyPr/>
                        <a:lstStyle/>
                        <a:p>
                          <a:endParaRPr lang="zh-TW" altLang="en-US"/>
                        </a:p>
                      </a:txBody>
                      <a:tcPr/>
                    </a:tc>
                    <a:tc>
                      <a:txBody>
                        <a:bodyPr/>
                        <a:lstStyle/>
                        <a:p>
                          <a:pPr algn="ctr"/>
                          <a:r>
                            <a:rPr lang="en-US" altLang="zh-TW" sz="1400" dirty="0"/>
                            <a:t>21509</a:t>
                          </a:r>
                          <a:endParaRPr lang="zh-TW" altLang="en-US" sz="1400" dirty="0"/>
                        </a:p>
                      </a:txBody>
                      <a:tcPr/>
                    </a:tc>
                    <a:tc>
                      <a:txBody>
                        <a:bodyPr/>
                        <a:lstStyle/>
                        <a:p>
                          <a:pPr algn="ctr"/>
                          <a:r>
                            <a:rPr lang="en-US" altLang="zh-TW" sz="1400" dirty="0"/>
                            <a:t>0.042</a:t>
                          </a:r>
                          <a:endParaRPr lang="zh-TW" altLang="en-US" sz="1400" dirty="0"/>
                        </a:p>
                      </a:txBody>
                      <a:tcPr/>
                    </a:tc>
                    <a:tc>
                      <a:txBody>
                        <a:bodyPr/>
                        <a:lstStyle/>
                        <a:p>
                          <a:pPr algn="ctr"/>
                          <a:r>
                            <a:rPr lang="en-US" altLang="zh-TW" sz="1400" dirty="0"/>
                            <a:t>0.98</a:t>
                          </a:r>
                          <a:endParaRPr lang="zh-TW" altLang="en-US" sz="1400" dirty="0"/>
                        </a:p>
                      </a:txBody>
                      <a:tcPr/>
                    </a:tc>
                    <a:tc>
                      <a:txBody>
                        <a:bodyPr/>
                        <a:lstStyle/>
                        <a:p>
                          <a:pPr algn="ctr"/>
                          <a:r>
                            <a:rPr lang="en-US" altLang="zh-TW" sz="1400" dirty="0"/>
                            <a:t>15.68</a:t>
                          </a:r>
                          <a:endParaRPr lang="zh-TW" altLang="en-US" sz="1400" dirty="0"/>
                        </a:p>
                      </a:txBody>
                      <a:tcPr/>
                    </a:tc>
                    <a:tc>
                      <a:txBody>
                        <a:bodyPr/>
                        <a:lstStyle/>
                        <a:p>
                          <a:pPr algn="ctr"/>
                          <a:r>
                            <a:rPr lang="en-US" altLang="zh-TW" sz="1400" dirty="0"/>
                            <a:t>15.2</a:t>
                          </a:r>
                          <a:endParaRPr lang="zh-TW" altLang="en-US" sz="1400" dirty="0"/>
                        </a:p>
                      </a:txBody>
                      <a:tcPr/>
                    </a:tc>
                    <a:tc>
                      <a:txBody>
                        <a:bodyPr/>
                        <a:lstStyle/>
                        <a:p>
                          <a:pPr algn="ctr"/>
                          <a:r>
                            <a:rPr lang="en-US" altLang="zh-TW" sz="1400" dirty="0"/>
                            <a:t>1</a:t>
                          </a:r>
                          <a:endParaRPr lang="zh-TW" altLang="en-US" sz="1400" dirty="0"/>
                        </a:p>
                      </a:txBody>
                      <a:tcPr/>
                    </a:tc>
                    <a:extLst>
                      <a:ext uri="{0D108BD9-81ED-4DB2-BD59-A6C34878D82A}">
                        <a16:rowId xmlns:a16="http://schemas.microsoft.com/office/drawing/2014/main" val="1178424448"/>
                      </a:ext>
                    </a:extLst>
                  </a:tr>
                </a:tbl>
              </a:graphicData>
            </a:graphic>
          </p:graphicFrame>
        </mc:Fallback>
      </mc:AlternateContent>
      <p:sp>
        <p:nvSpPr>
          <p:cNvPr id="21" name="文字方塊 20">
            <a:extLst>
              <a:ext uri="{FF2B5EF4-FFF2-40B4-BE49-F238E27FC236}">
                <a16:creationId xmlns:a16="http://schemas.microsoft.com/office/drawing/2014/main" id="{96FAFA81-FF8B-49FE-BAB3-56E42EFA064B}"/>
              </a:ext>
            </a:extLst>
          </p:cNvPr>
          <p:cNvSpPr txBox="1"/>
          <p:nvPr/>
        </p:nvSpPr>
        <p:spPr>
          <a:xfrm>
            <a:off x="4825034" y="1154776"/>
            <a:ext cx="5570057" cy="369332"/>
          </a:xfrm>
          <a:prstGeom prst="rect">
            <a:avLst/>
          </a:prstGeom>
          <a:noFill/>
        </p:spPr>
        <p:txBody>
          <a:bodyPr wrap="square" rtlCol="0">
            <a:spAutoFit/>
          </a:bodyPr>
          <a:lstStyle/>
          <a:p>
            <a:r>
              <a:rPr lang="en-US" altLang="zh-TW" b="1" dirty="0"/>
              <a:t>Compare soil erosion factors with other researchers</a:t>
            </a:r>
            <a:r>
              <a:rPr lang="zh-TW" altLang="en-US" b="1" dirty="0"/>
              <a:t>：</a:t>
            </a:r>
            <a:endParaRPr lang="en-US" altLang="zh-TW" b="1" dirty="0"/>
          </a:p>
        </p:txBody>
      </p:sp>
      <p:pic>
        <p:nvPicPr>
          <p:cNvPr id="15" name="圖片 14">
            <a:extLst>
              <a:ext uri="{FF2B5EF4-FFF2-40B4-BE49-F238E27FC236}">
                <a16:creationId xmlns:a16="http://schemas.microsoft.com/office/drawing/2014/main" id="{975222EF-9709-42BA-8DBB-F403E6BDDC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3168" y="4338268"/>
            <a:ext cx="1723427" cy="2437805"/>
          </a:xfrm>
          <a:prstGeom prst="rect">
            <a:avLst/>
          </a:prstGeom>
        </p:spPr>
      </p:pic>
      <p:pic>
        <p:nvPicPr>
          <p:cNvPr id="17" name="圖片 16">
            <a:extLst>
              <a:ext uri="{FF2B5EF4-FFF2-40B4-BE49-F238E27FC236}">
                <a16:creationId xmlns:a16="http://schemas.microsoft.com/office/drawing/2014/main" id="{8B0F97F1-3D2A-4E1C-A4CC-3907FDA9C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6680" y="4327794"/>
            <a:ext cx="1723427" cy="2437805"/>
          </a:xfrm>
          <a:prstGeom prst="rect">
            <a:avLst/>
          </a:prstGeom>
        </p:spPr>
      </p:pic>
      <p:pic>
        <p:nvPicPr>
          <p:cNvPr id="22" name="圖片 21">
            <a:extLst>
              <a:ext uri="{FF2B5EF4-FFF2-40B4-BE49-F238E27FC236}">
                <a16:creationId xmlns:a16="http://schemas.microsoft.com/office/drawing/2014/main" id="{EB04756C-9943-4FD0-90E4-06741A699B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1655" y="4327794"/>
            <a:ext cx="1723427" cy="2437805"/>
          </a:xfrm>
          <a:prstGeom prst="rect">
            <a:avLst/>
          </a:prstGeom>
        </p:spPr>
      </p:pic>
      <p:pic>
        <p:nvPicPr>
          <p:cNvPr id="24" name="圖片 23">
            <a:extLst>
              <a:ext uri="{FF2B5EF4-FFF2-40B4-BE49-F238E27FC236}">
                <a16:creationId xmlns:a16="http://schemas.microsoft.com/office/drawing/2014/main" id="{5EDD0FB4-9608-42BF-BA44-7C9192DC1E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6595" y="4338268"/>
            <a:ext cx="1723428" cy="2437806"/>
          </a:xfrm>
          <a:prstGeom prst="rect">
            <a:avLst/>
          </a:prstGeom>
        </p:spPr>
      </p:pic>
      <p:pic>
        <p:nvPicPr>
          <p:cNvPr id="26" name="圖片 25">
            <a:extLst>
              <a:ext uri="{FF2B5EF4-FFF2-40B4-BE49-F238E27FC236}">
                <a16:creationId xmlns:a16="http://schemas.microsoft.com/office/drawing/2014/main" id="{279935C2-B52D-4BAA-A79E-395E7B2D84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3619" y="4327794"/>
            <a:ext cx="1723428" cy="2437806"/>
          </a:xfrm>
          <a:prstGeom prst="rect">
            <a:avLst/>
          </a:prstGeom>
        </p:spPr>
      </p:pic>
      <p:sp>
        <p:nvSpPr>
          <p:cNvPr id="32" name="文字方塊 31">
            <a:extLst>
              <a:ext uri="{FF2B5EF4-FFF2-40B4-BE49-F238E27FC236}">
                <a16:creationId xmlns:a16="http://schemas.microsoft.com/office/drawing/2014/main" id="{031702FE-0990-42DB-8EB6-63850411CF09}"/>
              </a:ext>
            </a:extLst>
          </p:cNvPr>
          <p:cNvSpPr txBox="1"/>
          <p:nvPr/>
        </p:nvSpPr>
        <p:spPr>
          <a:xfrm>
            <a:off x="11721831" y="6416927"/>
            <a:ext cx="470169" cy="369332"/>
          </a:xfrm>
          <a:prstGeom prst="rect">
            <a:avLst/>
          </a:prstGeom>
          <a:noFill/>
        </p:spPr>
        <p:txBody>
          <a:bodyPr wrap="square" rtlCol="0">
            <a:spAutoFit/>
          </a:bodyPr>
          <a:lstStyle/>
          <a:p>
            <a:r>
              <a:rPr lang="en-US" altLang="zh-TW" dirty="0"/>
              <a:t>14</a:t>
            </a:r>
            <a:endParaRPr lang="zh-TW" altLang="en-US" dirty="0"/>
          </a:p>
        </p:txBody>
      </p:sp>
      <p:sp>
        <p:nvSpPr>
          <p:cNvPr id="27" name="矩形 26">
            <a:extLst>
              <a:ext uri="{FF2B5EF4-FFF2-40B4-BE49-F238E27FC236}">
                <a16:creationId xmlns:a16="http://schemas.microsoft.com/office/drawing/2014/main" id="{A060D677-6BE0-4E4E-A4D1-28465E44E2B7}"/>
              </a:ext>
            </a:extLst>
          </p:cNvPr>
          <p:cNvSpPr/>
          <p:nvPr/>
        </p:nvSpPr>
        <p:spPr>
          <a:xfrm>
            <a:off x="1155996" y="3410099"/>
            <a:ext cx="1205973" cy="654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79BFE8CC-C22C-4CAB-99F6-520ABD7F43AB}"/>
              </a:ext>
            </a:extLst>
          </p:cNvPr>
          <p:cNvSpPr/>
          <p:nvPr/>
        </p:nvSpPr>
        <p:spPr>
          <a:xfrm>
            <a:off x="2381421" y="3409950"/>
            <a:ext cx="1383183" cy="6543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133939E2-F932-465D-B8F4-963A4A5B3EBD}"/>
              </a:ext>
            </a:extLst>
          </p:cNvPr>
          <p:cNvSpPr/>
          <p:nvPr/>
        </p:nvSpPr>
        <p:spPr>
          <a:xfrm>
            <a:off x="5865779" y="3614516"/>
            <a:ext cx="846306" cy="615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39889962-77BD-44B2-85C4-5366ABB1896D}"/>
              </a:ext>
            </a:extLst>
          </p:cNvPr>
          <p:cNvSpPr/>
          <p:nvPr/>
        </p:nvSpPr>
        <p:spPr>
          <a:xfrm>
            <a:off x="10668000" y="3629613"/>
            <a:ext cx="988261" cy="615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05A7BA8E-8422-4615-B5C3-0D66BC3F39D7}"/>
                  </a:ext>
                </a:extLst>
              </p:cNvPr>
              <p:cNvSpPr txBox="1"/>
              <p:nvPr/>
            </p:nvSpPr>
            <p:spPr>
              <a:xfrm>
                <a:off x="3798774" y="6315307"/>
                <a:ext cx="436294" cy="36933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US" altLang="zh-TW" sz="1800" b="0" i="1" smtClean="0">
                          <a:latin typeface="Cambria Math" panose="02040503050406030204" pitchFamily="18" charset="0"/>
                        </a:rPr>
                        <m:t>𝑅𝑚</m:t>
                      </m:r>
                    </m:oMath>
                  </m:oMathPara>
                </a14:m>
                <a:endParaRPr lang="zh-TW" altLang="en-US" sz="1800" dirty="0"/>
              </a:p>
            </p:txBody>
          </p:sp>
        </mc:Choice>
        <mc:Fallback xmlns="">
          <p:sp>
            <p:nvSpPr>
              <p:cNvPr id="29" name="文字方塊 28">
                <a:extLst>
                  <a:ext uri="{FF2B5EF4-FFF2-40B4-BE49-F238E27FC236}">
                    <a16:creationId xmlns:a16="http://schemas.microsoft.com/office/drawing/2014/main" id="{05A7BA8E-8422-4615-B5C3-0D66BC3F39D7}"/>
                  </a:ext>
                </a:extLst>
              </p:cNvPr>
              <p:cNvSpPr txBox="1">
                <a:spLocks noRot="1" noChangeAspect="1" noMove="1" noResize="1" noEditPoints="1" noAdjustHandles="1" noChangeArrowheads="1" noChangeShapeType="1" noTextEdit="1"/>
              </p:cNvSpPr>
              <p:nvPr/>
            </p:nvSpPr>
            <p:spPr>
              <a:xfrm>
                <a:off x="3798774" y="6315307"/>
                <a:ext cx="436294" cy="369332"/>
              </a:xfrm>
              <a:prstGeom prst="rect">
                <a:avLst/>
              </a:prstGeom>
              <a:blipFill>
                <a:blip r:embed="rId13"/>
                <a:stretch>
                  <a:fillRect l="-13889" r="-13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A0AB6929-0252-4F2B-A6A5-C7B3395A7FDB}"/>
                  </a:ext>
                </a:extLst>
              </p:cNvPr>
              <p:cNvSpPr txBox="1"/>
              <p:nvPr/>
            </p:nvSpPr>
            <p:spPr>
              <a:xfrm>
                <a:off x="5513042" y="6279774"/>
                <a:ext cx="43629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ea typeface="Cambria Math" panose="02040503050406030204" pitchFamily="18" charset="0"/>
                        </a:rPr>
                        <m:t>𝐾𝑚</m:t>
                      </m:r>
                    </m:oMath>
                  </m:oMathPara>
                </a14:m>
                <a:endParaRPr lang="zh-TW" altLang="en-US" dirty="0"/>
              </a:p>
            </p:txBody>
          </p:sp>
        </mc:Choice>
        <mc:Fallback xmlns="">
          <p:sp>
            <p:nvSpPr>
              <p:cNvPr id="34" name="文字方塊 33">
                <a:extLst>
                  <a:ext uri="{FF2B5EF4-FFF2-40B4-BE49-F238E27FC236}">
                    <a16:creationId xmlns:a16="http://schemas.microsoft.com/office/drawing/2014/main" id="{A0AB6929-0252-4F2B-A6A5-C7B3395A7FDB}"/>
                  </a:ext>
                </a:extLst>
              </p:cNvPr>
              <p:cNvSpPr txBox="1">
                <a:spLocks noRot="1" noChangeAspect="1" noMove="1" noResize="1" noEditPoints="1" noAdjustHandles="1" noChangeArrowheads="1" noChangeShapeType="1" noTextEdit="1"/>
              </p:cNvSpPr>
              <p:nvPr/>
            </p:nvSpPr>
            <p:spPr>
              <a:xfrm>
                <a:off x="5513042" y="6279774"/>
                <a:ext cx="436294" cy="369332"/>
              </a:xfrm>
              <a:prstGeom prst="rect">
                <a:avLst/>
              </a:prstGeom>
              <a:blipFill>
                <a:blip r:embed="rId14"/>
                <a:stretch>
                  <a:fillRect l="-15278" r="-41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DD5E4879-CAF5-45DF-86A3-6EE7E9CDCB31}"/>
                  </a:ext>
                </a:extLst>
              </p:cNvPr>
              <p:cNvSpPr txBox="1"/>
              <p:nvPr/>
            </p:nvSpPr>
            <p:spPr>
              <a:xfrm>
                <a:off x="7212128" y="6281535"/>
                <a:ext cx="43629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𝐿</m:t>
                      </m:r>
                    </m:oMath>
                  </m:oMathPara>
                </a14:m>
                <a:endParaRPr lang="zh-TW" altLang="en-US" dirty="0"/>
              </a:p>
            </p:txBody>
          </p:sp>
        </mc:Choice>
        <mc:Fallback xmlns="">
          <p:sp>
            <p:nvSpPr>
              <p:cNvPr id="37" name="文字方塊 36">
                <a:extLst>
                  <a:ext uri="{FF2B5EF4-FFF2-40B4-BE49-F238E27FC236}">
                    <a16:creationId xmlns:a16="http://schemas.microsoft.com/office/drawing/2014/main" id="{DD5E4879-CAF5-45DF-86A3-6EE7E9CDCB31}"/>
                  </a:ext>
                </a:extLst>
              </p:cNvPr>
              <p:cNvSpPr txBox="1">
                <a:spLocks noRot="1" noChangeAspect="1" noMove="1" noResize="1" noEditPoints="1" noAdjustHandles="1" noChangeArrowheads="1" noChangeShapeType="1" noTextEdit="1"/>
              </p:cNvSpPr>
              <p:nvPr/>
            </p:nvSpPr>
            <p:spPr>
              <a:xfrm>
                <a:off x="7212128" y="6281535"/>
                <a:ext cx="436294" cy="369332"/>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7C7A8E9E-7B58-4A3C-9F3C-2A972B8A17E9}"/>
                  </a:ext>
                </a:extLst>
              </p:cNvPr>
              <p:cNvSpPr txBox="1"/>
              <p:nvPr/>
            </p:nvSpPr>
            <p:spPr>
              <a:xfrm>
                <a:off x="8872854" y="6280470"/>
                <a:ext cx="43629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𝑆</m:t>
                      </m:r>
                    </m:oMath>
                  </m:oMathPara>
                </a14:m>
                <a:endParaRPr lang="zh-TW" altLang="en-US" dirty="0"/>
              </a:p>
            </p:txBody>
          </p:sp>
        </mc:Choice>
        <mc:Fallback xmlns="">
          <p:sp>
            <p:nvSpPr>
              <p:cNvPr id="38" name="文字方塊 37">
                <a:extLst>
                  <a:ext uri="{FF2B5EF4-FFF2-40B4-BE49-F238E27FC236}">
                    <a16:creationId xmlns:a16="http://schemas.microsoft.com/office/drawing/2014/main" id="{7C7A8E9E-7B58-4A3C-9F3C-2A972B8A17E9}"/>
                  </a:ext>
                </a:extLst>
              </p:cNvPr>
              <p:cNvSpPr txBox="1">
                <a:spLocks noRot="1" noChangeAspect="1" noMove="1" noResize="1" noEditPoints="1" noAdjustHandles="1" noChangeArrowheads="1" noChangeShapeType="1" noTextEdit="1"/>
              </p:cNvSpPr>
              <p:nvPr/>
            </p:nvSpPr>
            <p:spPr>
              <a:xfrm>
                <a:off x="8872854" y="6280470"/>
                <a:ext cx="436294" cy="369332"/>
              </a:xfrm>
              <a:prstGeom prst="rect">
                <a:avLst/>
              </a:prstGeom>
              <a:blipFill>
                <a:blip r:embed="rId1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CCC0C7B7-4088-4D2E-AE67-EE80F4415589}"/>
                  </a:ext>
                </a:extLst>
              </p:cNvPr>
              <p:cNvSpPr txBox="1"/>
              <p:nvPr/>
            </p:nvSpPr>
            <p:spPr>
              <a:xfrm>
                <a:off x="10694633" y="6279774"/>
                <a:ext cx="43629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𝐶</m:t>
                      </m:r>
                    </m:oMath>
                  </m:oMathPara>
                </a14:m>
                <a:endParaRPr lang="zh-TW" altLang="en-US" dirty="0"/>
              </a:p>
            </p:txBody>
          </p:sp>
        </mc:Choice>
        <mc:Fallback xmlns="">
          <p:sp>
            <p:nvSpPr>
              <p:cNvPr id="39" name="文字方塊 38">
                <a:extLst>
                  <a:ext uri="{FF2B5EF4-FFF2-40B4-BE49-F238E27FC236}">
                    <a16:creationId xmlns:a16="http://schemas.microsoft.com/office/drawing/2014/main" id="{CCC0C7B7-4088-4D2E-AE67-EE80F4415589}"/>
                  </a:ext>
                </a:extLst>
              </p:cNvPr>
              <p:cNvSpPr txBox="1">
                <a:spLocks noRot="1" noChangeAspect="1" noMove="1" noResize="1" noEditPoints="1" noAdjustHandles="1" noChangeArrowheads="1" noChangeShapeType="1" noTextEdit="1"/>
              </p:cNvSpPr>
              <p:nvPr/>
            </p:nvSpPr>
            <p:spPr>
              <a:xfrm>
                <a:off x="10694633" y="6279774"/>
                <a:ext cx="436294" cy="369332"/>
              </a:xfrm>
              <a:prstGeom prst="rect">
                <a:avLst/>
              </a:prstGeom>
              <a:blipFill>
                <a:blip r:embed="rId1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8285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2953144"/>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 y="6312521"/>
            <a:ext cx="2198058" cy="580619"/>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355572" y="38670"/>
            <a:ext cx="656919" cy="692033"/>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12" name="Google Shape;1316;p61">
            <a:extLst>
              <a:ext uri="{FF2B5EF4-FFF2-40B4-BE49-F238E27FC236}">
                <a16:creationId xmlns:a16="http://schemas.microsoft.com/office/drawing/2014/main" id="{F79B3EA2-F0AB-4C64-8634-F94617FCEADB}"/>
              </a:ext>
            </a:extLst>
          </p:cNvPr>
          <p:cNvSpPr txBox="1">
            <a:spLocks/>
          </p:cNvSpPr>
          <p:nvPr/>
        </p:nvSpPr>
        <p:spPr>
          <a:xfrm>
            <a:off x="354741" y="141376"/>
            <a:ext cx="7704000" cy="6345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t>Probability of Landslide</a:t>
            </a:r>
          </a:p>
        </p:txBody>
      </p:sp>
      <p:pic>
        <p:nvPicPr>
          <p:cNvPr id="9" name="圖片 8">
            <a:extLst>
              <a:ext uri="{FF2B5EF4-FFF2-40B4-BE49-F238E27FC236}">
                <a16:creationId xmlns:a16="http://schemas.microsoft.com/office/drawing/2014/main" id="{F4B8046F-50E6-48D3-AFD3-1DB5E31ED8F6}"/>
              </a:ext>
            </a:extLst>
          </p:cNvPr>
          <p:cNvPicPr>
            <a:picLocks noChangeAspect="1"/>
          </p:cNvPicPr>
          <p:nvPr/>
        </p:nvPicPr>
        <p:blipFill rotWithShape="1">
          <a:blip r:embed="rId5">
            <a:extLst>
              <a:ext uri="{28A0092B-C50C-407E-A947-70E740481C1C}">
                <a14:useLocalDpi xmlns:a14="http://schemas.microsoft.com/office/drawing/2010/main" val="0"/>
              </a:ext>
            </a:extLst>
          </a:blip>
          <a:srcRect l="18832" t="3109" r="30427" b="4398"/>
          <a:stretch/>
        </p:blipFill>
        <p:spPr>
          <a:xfrm>
            <a:off x="3070856" y="3692820"/>
            <a:ext cx="1452700" cy="1872587"/>
          </a:xfrm>
          <a:prstGeom prst="rect">
            <a:avLst/>
          </a:prstGeom>
        </p:spPr>
      </p:pic>
      <p:sp>
        <p:nvSpPr>
          <p:cNvPr id="10" name="文字方塊 9">
            <a:extLst>
              <a:ext uri="{FF2B5EF4-FFF2-40B4-BE49-F238E27FC236}">
                <a16:creationId xmlns:a16="http://schemas.microsoft.com/office/drawing/2014/main" id="{D25C39FB-FFB1-4F9A-8177-B17ED9645A94}"/>
              </a:ext>
            </a:extLst>
          </p:cNvPr>
          <p:cNvSpPr txBox="1"/>
          <p:nvPr/>
        </p:nvSpPr>
        <p:spPr>
          <a:xfrm>
            <a:off x="2680606" y="5690773"/>
            <a:ext cx="2265059" cy="369332"/>
          </a:xfrm>
          <a:prstGeom prst="rect">
            <a:avLst/>
          </a:prstGeom>
          <a:noFill/>
        </p:spPr>
        <p:txBody>
          <a:bodyPr wrap="square" rtlCol="0">
            <a:spAutoFit/>
          </a:bodyPr>
          <a:lstStyle/>
          <a:p>
            <a:pPr algn="ctr"/>
            <a:r>
              <a:rPr lang="en-US" altLang="zh-TW" dirty="0"/>
              <a:t>Landslide probability</a:t>
            </a:r>
            <a:endParaRPr lang="zh-TW" altLang="en-US" dirty="0"/>
          </a:p>
        </p:txBody>
      </p:sp>
      <p:sp>
        <p:nvSpPr>
          <p:cNvPr id="23" name="文字方塊 22">
            <a:extLst>
              <a:ext uri="{FF2B5EF4-FFF2-40B4-BE49-F238E27FC236}">
                <a16:creationId xmlns:a16="http://schemas.microsoft.com/office/drawing/2014/main" id="{C9D2C011-6F66-462E-8824-56553CDC8458}"/>
              </a:ext>
            </a:extLst>
          </p:cNvPr>
          <p:cNvSpPr txBox="1"/>
          <p:nvPr/>
        </p:nvSpPr>
        <p:spPr>
          <a:xfrm>
            <a:off x="318212" y="5675636"/>
            <a:ext cx="2496828" cy="646331"/>
          </a:xfrm>
          <a:prstGeom prst="rect">
            <a:avLst/>
          </a:prstGeom>
          <a:noFill/>
        </p:spPr>
        <p:txBody>
          <a:bodyPr wrap="square" rtlCol="0">
            <a:spAutoFit/>
          </a:bodyPr>
          <a:lstStyle/>
          <a:p>
            <a:pPr algn="ctr"/>
            <a:r>
              <a:rPr lang="en-US" altLang="zh-TW" dirty="0"/>
              <a:t>Soil erosion   landslide </a:t>
            </a:r>
          </a:p>
          <a:p>
            <a:pPr algn="ctr"/>
            <a:r>
              <a:rPr lang="en-US" altLang="zh-TW" dirty="0"/>
              <a:t>in </a:t>
            </a:r>
            <a:r>
              <a:rPr lang="en-US" altLang="zh-TW" dirty="0" err="1"/>
              <a:t>Sqzyacing</a:t>
            </a:r>
            <a:endParaRPr lang="en-US" altLang="zh-TW" dirty="0"/>
          </a:p>
        </p:txBody>
      </p:sp>
      <p:sp>
        <p:nvSpPr>
          <p:cNvPr id="2" name="乘號 1">
            <a:extLst>
              <a:ext uri="{FF2B5EF4-FFF2-40B4-BE49-F238E27FC236}">
                <a16:creationId xmlns:a16="http://schemas.microsoft.com/office/drawing/2014/main" id="{F5FDDC9E-92C6-42C4-8736-0CF07955E224}"/>
              </a:ext>
            </a:extLst>
          </p:cNvPr>
          <p:cNvSpPr/>
          <p:nvPr/>
        </p:nvSpPr>
        <p:spPr>
          <a:xfrm>
            <a:off x="2707502" y="4420564"/>
            <a:ext cx="294352" cy="414818"/>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 name="等於 2">
            <a:extLst>
              <a:ext uri="{FF2B5EF4-FFF2-40B4-BE49-F238E27FC236}">
                <a16:creationId xmlns:a16="http://schemas.microsoft.com/office/drawing/2014/main" id="{5ABBC935-AAD0-4903-86B0-A508F3122BCB}"/>
              </a:ext>
            </a:extLst>
          </p:cNvPr>
          <p:cNvSpPr/>
          <p:nvPr/>
        </p:nvSpPr>
        <p:spPr>
          <a:xfrm>
            <a:off x="5023385" y="4429799"/>
            <a:ext cx="172076" cy="28996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21" name="文字方塊 20">
            <a:extLst>
              <a:ext uri="{FF2B5EF4-FFF2-40B4-BE49-F238E27FC236}">
                <a16:creationId xmlns:a16="http://schemas.microsoft.com/office/drawing/2014/main" id="{8A54A44B-38AA-42C5-99B0-5456814BA7D2}"/>
              </a:ext>
            </a:extLst>
          </p:cNvPr>
          <p:cNvSpPr txBox="1"/>
          <p:nvPr/>
        </p:nvSpPr>
        <p:spPr>
          <a:xfrm>
            <a:off x="6220471" y="6078372"/>
            <a:ext cx="4573603" cy="369332"/>
          </a:xfrm>
          <a:prstGeom prst="rect">
            <a:avLst/>
          </a:prstGeom>
          <a:noFill/>
        </p:spPr>
        <p:txBody>
          <a:bodyPr wrap="square" rtlCol="0">
            <a:spAutoFit/>
          </a:bodyPr>
          <a:lstStyle/>
          <a:p>
            <a:pPr algn="ctr"/>
            <a:r>
              <a:rPr lang="en-US" altLang="zh-TW" dirty="0"/>
              <a:t>Sedimentation in </a:t>
            </a:r>
            <a:r>
              <a:rPr lang="en-US" altLang="zh-TW" dirty="0" err="1"/>
              <a:t>Shimen</a:t>
            </a:r>
            <a:r>
              <a:rPr lang="en-US" altLang="zh-TW" dirty="0"/>
              <a:t> reservoir</a:t>
            </a:r>
            <a:endParaRPr lang="zh-TW" altLang="en-US" dirty="0"/>
          </a:p>
        </p:txBody>
      </p:sp>
      <p:sp>
        <p:nvSpPr>
          <p:cNvPr id="22" name="文字方塊 21">
            <a:extLst>
              <a:ext uri="{FF2B5EF4-FFF2-40B4-BE49-F238E27FC236}">
                <a16:creationId xmlns:a16="http://schemas.microsoft.com/office/drawing/2014/main" id="{0F2CEB23-B0C0-4DFC-9803-EBFD210A357A}"/>
              </a:ext>
            </a:extLst>
          </p:cNvPr>
          <p:cNvSpPr txBox="1"/>
          <p:nvPr/>
        </p:nvSpPr>
        <p:spPr>
          <a:xfrm>
            <a:off x="11721831" y="6416927"/>
            <a:ext cx="470169" cy="369332"/>
          </a:xfrm>
          <a:prstGeom prst="rect">
            <a:avLst/>
          </a:prstGeom>
          <a:noFill/>
        </p:spPr>
        <p:txBody>
          <a:bodyPr wrap="square" rtlCol="0">
            <a:spAutoFit/>
          </a:bodyPr>
          <a:lstStyle/>
          <a:p>
            <a:r>
              <a:rPr lang="en-US" altLang="zh-TW" dirty="0"/>
              <a:t>15</a:t>
            </a:r>
            <a:endParaRPr lang="zh-TW" altLang="en-US" dirty="0"/>
          </a:p>
        </p:txBody>
      </p:sp>
      <p:pic>
        <p:nvPicPr>
          <p:cNvPr id="24" name="圖片 23">
            <a:extLst>
              <a:ext uri="{FF2B5EF4-FFF2-40B4-BE49-F238E27FC236}">
                <a16:creationId xmlns:a16="http://schemas.microsoft.com/office/drawing/2014/main" id="{58D09CC8-0E57-593F-7481-8E8E811C30E5}"/>
              </a:ext>
            </a:extLst>
          </p:cNvPr>
          <p:cNvPicPr>
            <a:picLocks noChangeAspect="1"/>
          </p:cNvPicPr>
          <p:nvPr/>
        </p:nvPicPr>
        <p:blipFill rotWithShape="1">
          <a:blip r:embed="rId6"/>
          <a:srcRect r="37404"/>
          <a:stretch/>
        </p:blipFill>
        <p:spPr>
          <a:xfrm>
            <a:off x="367955" y="3753205"/>
            <a:ext cx="918718" cy="1559706"/>
          </a:xfrm>
          <a:prstGeom prst="rect">
            <a:avLst/>
          </a:prstGeom>
        </p:spPr>
      </p:pic>
      <p:sp>
        <p:nvSpPr>
          <p:cNvPr id="26" name="文字方塊 25">
            <a:extLst>
              <a:ext uri="{FF2B5EF4-FFF2-40B4-BE49-F238E27FC236}">
                <a16:creationId xmlns:a16="http://schemas.microsoft.com/office/drawing/2014/main" id="{E0A94C39-6C64-4468-BCD0-0DBFBC4F4807}"/>
              </a:ext>
            </a:extLst>
          </p:cNvPr>
          <p:cNvSpPr txBox="1"/>
          <p:nvPr/>
        </p:nvSpPr>
        <p:spPr>
          <a:xfrm>
            <a:off x="547646" y="941427"/>
            <a:ext cx="2553212" cy="461665"/>
          </a:xfrm>
          <a:prstGeom prst="rect">
            <a:avLst/>
          </a:prstGeom>
          <a:noFill/>
        </p:spPr>
        <p:txBody>
          <a:bodyPr wrap="square" rtlCol="0">
            <a:spAutoFit/>
          </a:bodyPr>
          <a:lstStyle/>
          <a:p>
            <a:r>
              <a:rPr lang="en-US" altLang="zh-TW" sz="2400" b="1" dirty="0"/>
              <a:t>Confusion Matrix</a:t>
            </a:r>
          </a:p>
        </p:txBody>
      </p:sp>
      <mc:AlternateContent xmlns:mc="http://schemas.openxmlformats.org/markup-compatibility/2006" xmlns:a14="http://schemas.microsoft.com/office/drawing/2010/main">
        <mc:Choice Requires="a14">
          <p:graphicFrame>
            <p:nvGraphicFramePr>
              <p:cNvPr id="11" name="表格 13">
                <a:extLst>
                  <a:ext uri="{FF2B5EF4-FFF2-40B4-BE49-F238E27FC236}">
                    <a16:creationId xmlns:a16="http://schemas.microsoft.com/office/drawing/2014/main" id="{3AF59340-4A71-4FFD-A36F-127B5B6D870E}"/>
                  </a:ext>
                </a:extLst>
              </p:cNvPr>
              <p:cNvGraphicFramePr>
                <a:graphicFrameLocks noGrp="1"/>
              </p:cNvGraphicFramePr>
              <p:nvPr>
                <p:extLst>
                  <p:ext uri="{D42A27DB-BD31-4B8C-83A1-F6EECF244321}">
                    <p14:modId xmlns:p14="http://schemas.microsoft.com/office/powerpoint/2010/main" val="2203568294"/>
                  </p:ext>
                </p:extLst>
              </p:nvPr>
            </p:nvGraphicFramePr>
            <p:xfrm>
              <a:off x="5297452" y="3196262"/>
              <a:ext cx="4385078" cy="2788441"/>
            </p:xfrm>
            <a:graphic>
              <a:graphicData uri="http://schemas.openxmlformats.org/drawingml/2006/table">
                <a:tbl>
                  <a:tblPr firstRow="1" bandRow="1">
                    <a:tableStyleId>{5C22544A-7EE6-4342-B048-85BDC9FD1C3A}</a:tableStyleId>
                  </a:tblPr>
                  <a:tblGrid>
                    <a:gridCol w="529657">
                      <a:extLst>
                        <a:ext uri="{9D8B030D-6E8A-4147-A177-3AD203B41FA5}">
                          <a16:colId xmlns:a16="http://schemas.microsoft.com/office/drawing/2014/main" val="1990499456"/>
                        </a:ext>
                      </a:extLst>
                    </a:gridCol>
                    <a:gridCol w="407543">
                      <a:extLst>
                        <a:ext uri="{9D8B030D-6E8A-4147-A177-3AD203B41FA5}">
                          <a16:colId xmlns:a16="http://schemas.microsoft.com/office/drawing/2014/main" val="2443612198"/>
                        </a:ext>
                      </a:extLst>
                    </a:gridCol>
                    <a:gridCol w="572066">
                      <a:extLst>
                        <a:ext uri="{9D8B030D-6E8A-4147-A177-3AD203B41FA5}">
                          <a16:colId xmlns:a16="http://schemas.microsoft.com/office/drawing/2014/main" val="3379820966"/>
                        </a:ext>
                      </a:extLst>
                    </a:gridCol>
                    <a:gridCol w="615524">
                      <a:extLst>
                        <a:ext uri="{9D8B030D-6E8A-4147-A177-3AD203B41FA5}">
                          <a16:colId xmlns:a16="http://schemas.microsoft.com/office/drawing/2014/main" val="2053433265"/>
                        </a:ext>
                      </a:extLst>
                    </a:gridCol>
                    <a:gridCol w="505024">
                      <a:extLst>
                        <a:ext uri="{9D8B030D-6E8A-4147-A177-3AD203B41FA5}">
                          <a16:colId xmlns:a16="http://schemas.microsoft.com/office/drawing/2014/main" val="1576104379"/>
                        </a:ext>
                      </a:extLst>
                    </a:gridCol>
                    <a:gridCol w="678192">
                      <a:extLst>
                        <a:ext uri="{9D8B030D-6E8A-4147-A177-3AD203B41FA5}">
                          <a16:colId xmlns:a16="http://schemas.microsoft.com/office/drawing/2014/main" val="1128965001"/>
                        </a:ext>
                      </a:extLst>
                    </a:gridCol>
                    <a:gridCol w="499273">
                      <a:extLst>
                        <a:ext uri="{9D8B030D-6E8A-4147-A177-3AD203B41FA5}">
                          <a16:colId xmlns:a16="http://schemas.microsoft.com/office/drawing/2014/main" val="3000998946"/>
                        </a:ext>
                      </a:extLst>
                    </a:gridCol>
                    <a:gridCol w="577799">
                      <a:extLst>
                        <a:ext uri="{9D8B030D-6E8A-4147-A177-3AD203B41FA5}">
                          <a16:colId xmlns:a16="http://schemas.microsoft.com/office/drawing/2014/main" val="3334752696"/>
                        </a:ext>
                      </a:extLst>
                    </a:gridCol>
                  </a:tblGrid>
                  <a:tr h="210493">
                    <a:tc>
                      <a:txBody>
                        <a:bodyPr/>
                        <a:lstStyle/>
                        <a:p>
                          <a:pPr algn="ctr" fontAlgn="b"/>
                          <a:r>
                            <a:rPr lang="en-US" altLang="zh-TW" sz="700" b="0" i="0" u="none" strike="noStrike" dirty="0">
                              <a:effectLst/>
                              <a:latin typeface="+mn-lt"/>
                            </a:rPr>
                            <a:t>Watershed</a:t>
                          </a:r>
                          <a:endParaRPr lang="zh-TW" altLang="en-US" sz="700" b="0" i="0" u="none" strike="noStrike" dirty="0">
                            <a:effectLst/>
                            <a:latin typeface="+mn-lt"/>
                          </a:endParaRPr>
                        </a:p>
                      </a:txBody>
                      <a:tcPr marL="5605" marR="5605" marT="5605" marB="0" anchor="ctr"/>
                    </a:tc>
                    <a:tc>
                      <a:txBody>
                        <a:bodyPr/>
                        <a:lstStyle/>
                        <a:p>
                          <a:pPr algn="ctr" fontAlgn="b"/>
                          <a:r>
                            <a:rPr lang="en-US" sz="700" u="none" strike="noStrike" dirty="0">
                              <a:effectLst/>
                              <a:latin typeface="+mn-lt"/>
                            </a:rPr>
                            <a:t>landslide </a:t>
                          </a:r>
                        </a:p>
                        <a:p>
                          <a:pPr algn="ctr" fontAlgn="b"/>
                          <a:r>
                            <a:rPr lang="en-US" sz="700" u="none" strike="noStrike" dirty="0">
                              <a:effectLst/>
                              <a:latin typeface="+mn-lt"/>
                            </a:rPr>
                            <a:t>rate(1)</a:t>
                          </a:r>
                          <a:endParaRPr lang="en-US" sz="700" b="0" i="0" u="none" strike="noStrike" dirty="0">
                            <a:effectLst/>
                            <a:latin typeface="+mn-lt"/>
                          </a:endParaRPr>
                        </a:p>
                      </a:txBody>
                      <a:tcPr marL="5605" marR="5605" marT="5605" marB="0" anchor="ctr"/>
                    </a:tc>
                    <a:tc>
                      <a:txBody>
                        <a:bodyPr/>
                        <a:lstStyle/>
                        <a:p>
                          <a:pPr algn="ctr" fontAlgn="b"/>
                          <a:r>
                            <a:rPr lang="en-US" sz="700" u="none" strike="noStrike" dirty="0">
                              <a:effectLst/>
                              <a:latin typeface="+mn-lt"/>
                            </a:rPr>
                            <a:t>Area(</a:t>
                          </a:r>
                          <a14:m>
                            <m:oMath xmlns:m="http://schemas.openxmlformats.org/officeDocument/2006/math">
                              <m:sSup>
                                <m:sSupPr>
                                  <m:ctrlPr>
                                    <a:rPr lang="en-US" altLang="zh-TW" sz="700" i="1" u="none" strike="noStrike" smtClean="0">
                                      <a:effectLst/>
                                      <a:latin typeface="Cambria Math" panose="02040503050406030204" pitchFamily="18" charset="0"/>
                                    </a:rPr>
                                  </m:ctrlPr>
                                </m:sSupPr>
                                <m:e>
                                  <m:r>
                                    <a:rPr lang="en-US" altLang="zh-TW" sz="700" b="1" i="1" u="none" strike="noStrike" smtClean="0">
                                      <a:effectLst/>
                                      <a:latin typeface="Cambria Math" panose="02040503050406030204" pitchFamily="18" charset="0"/>
                                    </a:rPr>
                                    <m:t>𝒎</m:t>
                                  </m:r>
                                </m:e>
                                <m:sup>
                                  <m:r>
                                    <a:rPr lang="en-US" altLang="zh-TW" sz="700" b="1" i="1" u="none" strike="noStrike" smtClean="0">
                                      <a:effectLst/>
                                      <a:latin typeface="Cambria Math" panose="02040503050406030204" pitchFamily="18" charset="0"/>
                                    </a:rPr>
                                    <m:t>𝟐</m:t>
                                  </m:r>
                                </m:sup>
                              </m:sSup>
                              <m:r>
                                <a:rPr lang="en-US" altLang="zh-TW" sz="700" b="1" i="1" u="none" strike="noStrike" smtClean="0">
                                  <a:effectLst/>
                                  <a:latin typeface="Cambria Math" panose="02040503050406030204" pitchFamily="18" charset="0"/>
                                </a:rPr>
                                <m:t>)</m:t>
                              </m:r>
                            </m:oMath>
                          </a14:m>
                          <a:r>
                            <a:rPr lang="en-US" sz="700" u="none" strike="noStrike" dirty="0">
                              <a:effectLst/>
                              <a:latin typeface="+mn-lt"/>
                            </a:rPr>
                            <a:t>(2)</a:t>
                          </a:r>
                          <a:endParaRPr lang="en-US"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(1)*(2)</a:t>
                          </a:r>
                          <a:endParaRPr lang="en-US" altLang="zh-TW" sz="700" b="0" i="0" u="none" strike="noStrike" dirty="0">
                            <a:effectLst/>
                            <a:latin typeface="+mn-lt"/>
                          </a:endParaRPr>
                        </a:p>
                      </a:txBody>
                      <a:tcPr marL="5605" marR="5605" marT="5605" marB="0" anchor="ctr"/>
                    </a:tc>
                    <a:tc>
                      <a:txBody>
                        <a:bodyPr/>
                        <a:lstStyle/>
                        <a:p>
                          <a:pPr algn="ctr" fontAlgn="b"/>
                          <a:r>
                            <a:rPr lang="en-US" sz="700" u="none" strike="noStrike" dirty="0">
                              <a:effectLst/>
                              <a:latin typeface="+mn-lt"/>
                            </a:rPr>
                            <a:t>Area rate</a:t>
                          </a:r>
                          <a:endParaRPr lang="en-US" sz="700" b="0" i="0" u="none" strike="noStrike" dirty="0">
                            <a:effectLst/>
                            <a:latin typeface="+mn-lt"/>
                          </a:endParaRPr>
                        </a:p>
                      </a:txBody>
                      <a:tcPr marL="5605" marR="5605" marT="5605" marB="0" anchor="ctr"/>
                    </a:tc>
                    <a:tc>
                      <a:txBody>
                        <a:bodyPr/>
                        <a:lstStyle/>
                        <a:p>
                          <a:pPr algn="ctr" fontAlgn="b"/>
                          <a:r>
                            <a:rPr lang="en-US" sz="700" b="0" i="0" u="none" strike="noStrike" dirty="0">
                              <a:effectLst/>
                              <a:latin typeface="+mn-lt"/>
                            </a:rPr>
                            <a:t>Landslide volume</a:t>
                          </a:r>
                          <a:r>
                            <a:rPr lang="en-US" altLang="zh-TW" sz="700" b="0" i="0" u="none" strike="noStrike" dirty="0">
                              <a:effectLst/>
                              <a:latin typeface="+mn-lt"/>
                            </a:rPr>
                            <a:t>(</a:t>
                          </a:r>
                          <a14:m>
                            <m:oMath xmlns:m="http://schemas.openxmlformats.org/officeDocument/2006/math">
                              <m:sSup>
                                <m:sSupPr>
                                  <m:ctrlPr>
                                    <a:rPr lang="en-US" altLang="zh-TW" sz="700" i="1" u="none" strike="noStrike" smtClean="0">
                                      <a:effectLst/>
                                      <a:latin typeface="Cambria Math" panose="02040503050406030204" pitchFamily="18" charset="0"/>
                                    </a:rPr>
                                  </m:ctrlPr>
                                </m:sSupPr>
                                <m:e>
                                  <m:r>
                                    <a:rPr lang="en-US" altLang="zh-TW" sz="700" b="1" i="1" u="none" strike="noStrike" smtClean="0">
                                      <a:effectLst/>
                                      <a:latin typeface="Cambria Math" panose="02040503050406030204" pitchFamily="18" charset="0"/>
                                    </a:rPr>
                                    <m:t>𝒎</m:t>
                                  </m:r>
                                </m:e>
                                <m:sup>
                                  <m:r>
                                    <a:rPr lang="en-US" altLang="zh-TW" sz="700" b="1" i="1" u="none" strike="noStrike" smtClean="0">
                                      <a:effectLst/>
                                      <a:latin typeface="Cambria Math" panose="02040503050406030204" pitchFamily="18" charset="0"/>
                                    </a:rPr>
                                    <m:t>𝟑</m:t>
                                  </m:r>
                                </m:sup>
                              </m:sSup>
                            </m:oMath>
                          </a14:m>
                          <a:r>
                            <a:rPr lang="en-US" sz="700" b="0" i="0" u="none" strike="noStrike" dirty="0">
                              <a:effectLst/>
                              <a:latin typeface="+mn-lt"/>
                            </a:rPr>
                            <a:t>)</a:t>
                          </a:r>
                        </a:p>
                      </a:txBody>
                      <a:tcPr marL="5605" marR="5605" marT="5605" marB="0" anchor="ctr"/>
                    </a:tc>
                    <a:tc>
                      <a:txBody>
                        <a:bodyPr/>
                        <a:lstStyle/>
                        <a:p>
                          <a:pPr algn="ctr" fontAlgn="b"/>
                          <a:r>
                            <a:rPr lang="en-US" sz="700" b="0" i="0" u="none" strike="noStrike" dirty="0">
                              <a:effectLst/>
                              <a:latin typeface="+mn-lt"/>
                            </a:rPr>
                            <a:t>Soil erosion(</a:t>
                          </a:r>
                          <a14:m>
                            <m:oMath xmlns:m="http://schemas.openxmlformats.org/officeDocument/2006/math">
                              <m:sSup>
                                <m:sSupPr>
                                  <m:ctrlPr>
                                    <a:rPr lang="en-US" altLang="zh-TW" sz="700" i="1" u="none" strike="noStrike" smtClean="0">
                                      <a:effectLst/>
                                      <a:latin typeface="Cambria Math" panose="02040503050406030204" pitchFamily="18" charset="0"/>
                                    </a:rPr>
                                  </m:ctrlPr>
                                </m:sSupPr>
                                <m:e>
                                  <m:r>
                                    <a:rPr lang="en-US" altLang="zh-TW" sz="700" b="1" i="1" u="none" strike="noStrike" smtClean="0">
                                      <a:effectLst/>
                                      <a:latin typeface="Cambria Math" panose="02040503050406030204" pitchFamily="18" charset="0"/>
                                    </a:rPr>
                                    <m:t>𝒎</m:t>
                                  </m:r>
                                </m:e>
                                <m:sup>
                                  <m:r>
                                    <a:rPr lang="en-US" altLang="zh-TW" sz="700" b="1" i="1" u="none" strike="noStrike" smtClean="0">
                                      <a:effectLst/>
                                      <a:latin typeface="Cambria Math" panose="02040503050406030204" pitchFamily="18" charset="0"/>
                                    </a:rPr>
                                    <m:t>𝟑</m:t>
                                  </m:r>
                                </m:sup>
                              </m:sSup>
                            </m:oMath>
                          </a14:m>
                          <a:r>
                            <a:rPr lang="en-US" sz="700" b="0" i="0" u="none" strike="noStrike" dirty="0">
                              <a:effectLst/>
                              <a:latin typeface="+mn-lt"/>
                            </a:rPr>
                            <a:t>)</a:t>
                          </a:r>
                        </a:p>
                      </a:txBody>
                      <a:tcPr marL="5605" marR="5605" marT="5605" marB="0" anchor="ctr"/>
                    </a:tc>
                    <a:tc>
                      <a:txBody>
                        <a:bodyPr/>
                        <a:lstStyle/>
                        <a:p>
                          <a:pPr algn="ctr" fontAlgn="b"/>
                          <a:r>
                            <a:rPr lang="en-US" sz="700" u="none" strike="noStrike" dirty="0">
                              <a:effectLst/>
                              <a:latin typeface="+mn-lt"/>
                            </a:rPr>
                            <a:t>Soil volume</a:t>
                          </a:r>
                        </a:p>
                        <a:p>
                          <a:pPr algn="ctr" fontAlgn="b"/>
                          <a:r>
                            <a:rPr lang="en-US" sz="700" u="none" strike="noStrike" dirty="0">
                              <a:effectLst/>
                              <a:latin typeface="+mn-lt"/>
                            </a:rPr>
                            <a:t>(</a:t>
                          </a:r>
                          <a14:m>
                            <m:oMath xmlns:m="http://schemas.openxmlformats.org/officeDocument/2006/math">
                              <m:sSup>
                                <m:sSupPr>
                                  <m:ctrlPr>
                                    <a:rPr lang="en-US" altLang="zh-TW" sz="700" i="1" u="none" strike="noStrike" smtClean="0">
                                      <a:effectLst/>
                                      <a:latin typeface="Cambria Math" panose="02040503050406030204" pitchFamily="18" charset="0"/>
                                    </a:rPr>
                                  </m:ctrlPr>
                                </m:sSupPr>
                                <m:e>
                                  <m:r>
                                    <a:rPr lang="en-US" altLang="zh-TW" sz="700" b="1" i="1" u="none" strike="noStrike" smtClean="0">
                                      <a:effectLst/>
                                      <a:latin typeface="Cambria Math" panose="02040503050406030204" pitchFamily="18" charset="0"/>
                                    </a:rPr>
                                    <m:t>𝟏𝟎</m:t>
                                  </m:r>
                                </m:e>
                                <m:sup>
                                  <m:r>
                                    <a:rPr lang="en-US" altLang="zh-TW" sz="700" b="1" i="1" u="none" strike="noStrike" smtClean="0">
                                      <a:effectLst/>
                                      <a:latin typeface="Cambria Math" panose="02040503050406030204" pitchFamily="18" charset="0"/>
                                    </a:rPr>
                                    <m:t>𝟑</m:t>
                                  </m:r>
                                </m:sup>
                              </m:sSup>
                              <m:sSup>
                                <m:sSupPr>
                                  <m:ctrlPr>
                                    <a:rPr lang="en-US" altLang="zh-TW" sz="700" i="1" u="none" strike="noStrike" smtClean="0">
                                      <a:effectLst/>
                                      <a:latin typeface="Cambria Math" panose="02040503050406030204" pitchFamily="18" charset="0"/>
                                    </a:rPr>
                                  </m:ctrlPr>
                                </m:sSupPr>
                                <m:e>
                                  <m:r>
                                    <a:rPr lang="en-US" altLang="zh-TW" sz="700" b="1" i="1" u="none" strike="noStrike" smtClean="0">
                                      <a:effectLst/>
                                      <a:latin typeface="Cambria Math" panose="02040503050406030204" pitchFamily="18" charset="0"/>
                                    </a:rPr>
                                    <m:t>𝒎</m:t>
                                  </m:r>
                                </m:e>
                                <m:sup>
                                  <m:r>
                                    <a:rPr lang="en-US" altLang="zh-TW" sz="700" b="1" i="1" u="none" strike="noStrike" smtClean="0">
                                      <a:effectLst/>
                                      <a:latin typeface="Cambria Math" panose="02040503050406030204" pitchFamily="18" charset="0"/>
                                    </a:rPr>
                                    <m:t>𝟑</m:t>
                                  </m:r>
                                </m:sup>
                              </m:sSup>
                              <m:r>
                                <a:rPr lang="en-US" altLang="zh-TW" sz="700" b="1" i="1" u="none" strike="noStrike" smtClean="0">
                                  <a:effectLst/>
                                  <a:latin typeface="Cambria Math" panose="02040503050406030204" pitchFamily="18" charset="0"/>
                                </a:rPr>
                                <m:t>)</m:t>
                              </m:r>
                            </m:oMath>
                          </a14:m>
                          <a:endParaRPr lang="en-US" sz="700" b="0" i="0" u="none" strike="noStrike" dirty="0">
                            <a:effectLst/>
                            <a:latin typeface="+mn-lt"/>
                          </a:endParaRPr>
                        </a:p>
                      </a:txBody>
                      <a:tcPr marL="5605" marR="5605" marT="5605" marB="0" anchor="ctr"/>
                    </a:tc>
                    <a:extLst>
                      <a:ext uri="{0D108BD9-81ED-4DB2-BD59-A6C34878D82A}">
                        <a16:rowId xmlns:a16="http://schemas.microsoft.com/office/drawing/2014/main" val="1566527704"/>
                      </a:ext>
                    </a:extLst>
                  </a:tr>
                  <a:tr h="113858">
                    <a:tc>
                      <a:txBody>
                        <a:bodyPr/>
                        <a:lstStyle/>
                        <a:p>
                          <a:pPr algn="ctr" fontAlgn="b"/>
                          <a:r>
                            <a:rPr lang="en-US" altLang="zh-TW" sz="700" b="1" dirty="0" err="1"/>
                            <a:t>Sqzyacing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0.88</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80183546.65</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70461994.83</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1.00</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14577973200</a:t>
                          </a:r>
                        </a:p>
                      </a:txBody>
                      <a:tcPr marL="9525" marR="9525" marT="9525" marB="0" anchor="b"/>
                    </a:tc>
                    <a:tc>
                      <a:txBody>
                        <a:bodyPr/>
                        <a:lstStyle/>
                        <a:p>
                          <a:pPr algn="r" fontAlgn="b"/>
                          <a:r>
                            <a:rPr lang="en-US" altLang="zh-TW" sz="700" b="0" i="0" u="none" strike="noStrike" dirty="0">
                              <a:effectLst/>
                              <a:latin typeface="+mn-lt"/>
                            </a:rPr>
                            <a:t>94607238</a:t>
                          </a:r>
                        </a:p>
                      </a:txBody>
                      <a:tcPr marL="9525" marR="9525" marT="9525" marB="0" anchor="b"/>
                    </a:tc>
                    <a:tc>
                      <a:txBody>
                        <a:bodyPr/>
                        <a:lstStyle/>
                        <a:p>
                          <a:pPr algn="r" fontAlgn="b"/>
                          <a:r>
                            <a:rPr lang="en-US" altLang="zh-TW" sz="700" b="0" i="0" u="none" strike="noStrike" dirty="0">
                              <a:effectLst/>
                              <a:latin typeface="Arial" panose="020B0604020202020204" pitchFamily="34" charset="0"/>
                            </a:rPr>
                            <a:t>14672580.4</a:t>
                          </a:r>
                        </a:p>
                      </a:txBody>
                      <a:tcPr marL="9525" marR="9525" marT="9525" marB="0" anchor="b"/>
                    </a:tc>
                    <a:extLst>
                      <a:ext uri="{0D108BD9-81ED-4DB2-BD59-A6C34878D82A}">
                        <a16:rowId xmlns:a16="http://schemas.microsoft.com/office/drawing/2014/main" val="2372837611"/>
                      </a:ext>
                    </a:extLst>
                  </a:tr>
                  <a:tr h="113858">
                    <a:tc>
                      <a:txBody>
                        <a:bodyPr/>
                        <a:lstStyle/>
                        <a:p>
                          <a:pPr algn="ctr" fontAlgn="b"/>
                          <a:r>
                            <a:rPr lang="en-US" altLang="zh-TW" sz="700" dirty="0" err="1"/>
                            <a:t>Xuebaishan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0.22</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a:effectLst/>
                              <a:latin typeface="+mn-lt"/>
                            </a:rPr>
                            <a:t>30334327.55</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a:effectLst/>
                              <a:latin typeface="+mn-lt"/>
                            </a:rPr>
                            <a:t>6574299.38</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0.09</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1360165298.59</a:t>
                          </a:r>
                        </a:p>
                      </a:txBody>
                      <a:tcPr marL="9525" marR="9525" marT="9525" marB="0" anchor="b"/>
                    </a:tc>
                    <a:tc>
                      <a:txBody>
                        <a:bodyPr/>
                        <a:lstStyle/>
                        <a:p>
                          <a:pPr algn="r" fontAlgn="b"/>
                          <a:r>
                            <a:rPr lang="en-US" altLang="zh-TW" sz="700" b="0" i="0" u="none" strike="noStrike" dirty="0">
                              <a:effectLst/>
                              <a:latin typeface="+mn-lt"/>
                            </a:rPr>
                            <a:t>8827117.5</a:t>
                          </a:r>
                        </a:p>
                      </a:txBody>
                      <a:tcPr marL="9525" marR="9525" marT="9525" marB="0" anchor="b"/>
                    </a:tc>
                    <a:tc>
                      <a:txBody>
                        <a:bodyPr/>
                        <a:lstStyle/>
                        <a:p>
                          <a:pPr algn="r" fontAlgn="b"/>
                          <a:r>
                            <a:rPr lang="en-US" altLang="zh-TW" sz="700" b="0" i="0" u="none" strike="noStrike">
                              <a:effectLst/>
                              <a:latin typeface="Arial" panose="020B0604020202020204" pitchFamily="34" charset="0"/>
                            </a:rPr>
                            <a:t>1368992.4</a:t>
                          </a:r>
                        </a:p>
                      </a:txBody>
                      <a:tcPr marL="9525" marR="9525" marT="9525" marB="0" anchor="b"/>
                    </a:tc>
                    <a:extLst>
                      <a:ext uri="{0D108BD9-81ED-4DB2-BD59-A6C34878D82A}">
                        <a16:rowId xmlns:a16="http://schemas.microsoft.com/office/drawing/2014/main" val="2296887872"/>
                      </a:ext>
                    </a:extLst>
                  </a:tr>
                  <a:tr h="113858">
                    <a:tc>
                      <a:txBody>
                        <a:bodyPr/>
                        <a:lstStyle/>
                        <a:p>
                          <a:pPr algn="ctr" fontAlgn="b"/>
                          <a:r>
                            <a:rPr lang="en-US" altLang="zh-TW" sz="700" dirty="0" err="1"/>
                            <a:t>Lengshan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0.60</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36044657.07</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21633711.10</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0.31</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4475826455.35</a:t>
                          </a:r>
                        </a:p>
                      </a:txBody>
                      <a:tcPr marL="9525" marR="9525" marT="9525" marB="0" anchor="b"/>
                    </a:tc>
                    <a:tc>
                      <a:txBody>
                        <a:bodyPr/>
                        <a:lstStyle/>
                        <a:p>
                          <a:pPr algn="r" fontAlgn="b"/>
                          <a:r>
                            <a:rPr lang="en-US" altLang="zh-TW" sz="700" b="0" i="0" u="none" strike="noStrike" dirty="0">
                              <a:effectLst/>
                              <a:latin typeface="+mn-lt"/>
                            </a:rPr>
                            <a:t>29046945</a:t>
                          </a:r>
                        </a:p>
                      </a:txBody>
                      <a:tcPr marL="9525" marR="9525" marT="9525" marB="0" anchor="b"/>
                    </a:tc>
                    <a:tc>
                      <a:txBody>
                        <a:bodyPr/>
                        <a:lstStyle/>
                        <a:p>
                          <a:pPr algn="r" fontAlgn="b"/>
                          <a:r>
                            <a:rPr lang="en-US" altLang="zh-TW" sz="700" b="0" i="0" u="none" strike="noStrike">
                              <a:effectLst/>
                              <a:latin typeface="Arial" panose="020B0604020202020204" pitchFamily="34" charset="0"/>
                            </a:rPr>
                            <a:t>4504873.4</a:t>
                          </a:r>
                        </a:p>
                      </a:txBody>
                      <a:tcPr marL="9525" marR="9525" marT="9525" marB="0" anchor="b"/>
                    </a:tc>
                    <a:extLst>
                      <a:ext uri="{0D108BD9-81ED-4DB2-BD59-A6C34878D82A}">
                        <a16:rowId xmlns:a16="http://schemas.microsoft.com/office/drawing/2014/main" val="1679089035"/>
                      </a:ext>
                    </a:extLst>
                  </a:tr>
                  <a:tr h="113858">
                    <a:tc>
                      <a:txBody>
                        <a:bodyPr/>
                        <a:lstStyle/>
                        <a:p>
                          <a:pPr algn="ctr" fontAlgn="b"/>
                          <a:r>
                            <a:rPr lang="en-US" altLang="zh-TW" sz="700" dirty="0" err="1"/>
                            <a:t>Xuanyuan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0.22</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10692392.41</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2335280.41</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a:effectLst/>
                              <a:latin typeface="+mn-lt"/>
                            </a:rPr>
                            <a:t>0.03</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483149182.41</a:t>
                          </a:r>
                        </a:p>
                      </a:txBody>
                      <a:tcPr marL="9525" marR="9525" marT="9525" marB="0" anchor="b"/>
                    </a:tc>
                    <a:tc>
                      <a:txBody>
                        <a:bodyPr/>
                        <a:lstStyle/>
                        <a:p>
                          <a:pPr algn="r" fontAlgn="b"/>
                          <a:r>
                            <a:rPr lang="en-US" altLang="zh-TW" sz="700" b="0" i="0" u="none" strike="noStrike" dirty="0">
                              <a:effectLst/>
                              <a:latin typeface="+mn-lt"/>
                            </a:rPr>
                            <a:t>3135512</a:t>
                          </a:r>
                        </a:p>
                      </a:txBody>
                      <a:tcPr marL="9525" marR="9525" marT="9525" marB="0" anchor="b"/>
                    </a:tc>
                    <a:tc>
                      <a:txBody>
                        <a:bodyPr/>
                        <a:lstStyle/>
                        <a:p>
                          <a:pPr algn="r" fontAlgn="b"/>
                          <a:r>
                            <a:rPr lang="en-US" altLang="zh-TW" sz="700" b="0" i="0" u="none" strike="noStrike">
                              <a:effectLst/>
                              <a:latin typeface="Arial" panose="020B0604020202020204" pitchFamily="34" charset="0"/>
                            </a:rPr>
                            <a:t>486284.7</a:t>
                          </a:r>
                        </a:p>
                      </a:txBody>
                      <a:tcPr marL="9525" marR="9525" marT="9525" marB="0" anchor="b"/>
                    </a:tc>
                    <a:extLst>
                      <a:ext uri="{0D108BD9-81ED-4DB2-BD59-A6C34878D82A}">
                        <a16:rowId xmlns:a16="http://schemas.microsoft.com/office/drawing/2014/main" val="4288791849"/>
                      </a:ext>
                    </a:extLst>
                  </a:tr>
                  <a:tr h="113858">
                    <a:tc>
                      <a:txBody>
                        <a:bodyPr/>
                        <a:lstStyle/>
                        <a:p>
                          <a:pPr algn="ctr" fontAlgn="b"/>
                          <a:r>
                            <a:rPr lang="en-US" altLang="zh-TW" sz="700" dirty="0" err="1"/>
                            <a:t>Takaiqin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0.97</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128303334.7</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124302375.68</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1.76</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25717079195.73</a:t>
                          </a:r>
                        </a:p>
                      </a:txBody>
                      <a:tcPr marL="9525" marR="9525" marT="9525" marB="0" anchor="b"/>
                    </a:tc>
                    <a:tc>
                      <a:txBody>
                        <a:bodyPr/>
                        <a:lstStyle/>
                        <a:p>
                          <a:pPr algn="r" fontAlgn="b"/>
                          <a:r>
                            <a:rPr lang="en-US" altLang="zh-TW" sz="700" b="0" i="0" u="none" strike="noStrike" dirty="0">
                              <a:effectLst/>
                              <a:latin typeface="+mn-lt"/>
                            </a:rPr>
                            <a:t>166897126</a:t>
                          </a:r>
                        </a:p>
                      </a:txBody>
                      <a:tcPr marL="9525" marR="9525" marT="9525" marB="0" anchor="b"/>
                    </a:tc>
                    <a:tc>
                      <a:txBody>
                        <a:bodyPr/>
                        <a:lstStyle/>
                        <a:p>
                          <a:pPr algn="r" fontAlgn="b"/>
                          <a:r>
                            <a:rPr lang="en-US" altLang="zh-TW" sz="700" b="0" i="0" u="none" strike="noStrike" dirty="0">
                              <a:effectLst/>
                              <a:latin typeface="Arial" panose="020B0604020202020204" pitchFamily="34" charset="0"/>
                            </a:rPr>
                            <a:t>25883976.3</a:t>
                          </a:r>
                        </a:p>
                      </a:txBody>
                      <a:tcPr marL="9525" marR="9525" marT="9525" marB="0" anchor="b"/>
                    </a:tc>
                    <a:extLst>
                      <a:ext uri="{0D108BD9-81ED-4DB2-BD59-A6C34878D82A}">
                        <a16:rowId xmlns:a16="http://schemas.microsoft.com/office/drawing/2014/main" val="3645813901"/>
                      </a:ext>
                    </a:extLst>
                  </a:tr>
                  <a:tr h="113858">
                    <a:tc>
                      <a:txBody>
                        <a:bodyPr/>
                        <a:lstStyle/>
                        <a:p>
                          <a:pPr algn="ctr" fontAlgn="b"/>
                          <a:r>
                            <a:rPr lang="en-US" altLang="zh-TW" sz="700" dirty="0" err="1"/>
                            <a:t>Zhenxibao</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0.51</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28820923.11</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14754741.96</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0.21</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3052627637.32</a:t>
                          </a:r>
                        </a:p>
                      </a:txBody>
                      <a:tcPr marL="9525" marR="9525" marT="9525" marB="0" anchor="b"/>
                    </a:tc>
                    <a:tc>
                      <a:txBody>
                        <a:bodyPr/>
                        <a:lstStyle/>
                        <a:p>
                          <a:pPr algn="r" fontAlgn="b"/>
                          <a:r>
                            <a:rPr lang="en-US" altLang="zh-TW" sz="700" b="0" i="0" u="none" strike="noStrike" dirty="0">
                              <a:effectLst/>
                              <a:latin typeface="+mn-lt"/>
                            </a:rPr>
                            <a:t>19810756</a:t>
                          </a:r>
                        </a:p>
                      </a:txBody>
                      <a:tcPr marL="9525" marR="9525" marT="9525" marB="0" anchor="b"/>
                    </a:tc>
                    <a:tc>
                      <a:txBody>
                        <a:bodyPr/>
                        <a:lstStyle/>
                        <a:p>
                          <a:pPr algn="r" fontAlgn="b"/>
                          <a:r>
                            <a:rPr lang="en-US" altLang="zh-TW" sz="700" b="0" i="0" u="none" strike="noStrike">
                              <a:effectLst/>
                              <a:latin typeface="Arial" panose="020B0604020202020204" pitchFamily="34" charset="0"/>
                            </a:rPr>
                            <a:t>3072438.4</a:t>
                          </a:r>
                        </a:p>
                      </a:txBody>
                      <a:tcPr marL="9525" marR="9525" marT="9525" marB="0" anchor="b"/>
                    </a:tc>
                    <a:extLst>
                      <a:ext uri="{0D108BD9-81ED-4DB2-BD59-A6C34878D82A}">
                        <a16:rowId xmlns:a16="http://schemas.microsoft.com/office/drawing/2014/main" val="1530046263"/>
                      </a:ext>
                    </a:extLst>
                  </a:tr>
                  <a:tr h="113858">
                    <a:tc>
                      <a:txBody>
                        <a:bodyPr/>
                        <a:lstStyle/>
                        <a:p>
                          <a:pPr algn="ctr" fontAlgn="b"/>
                          <a:r>
                            <a:rPr lang="en-US" altLang="zh-TW" sz="700" dirty="0" err="1"/>
                            <a:t>Yanlao</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0.96</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26714185.56</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25623533.02</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a:effectLst/>
                              <a:latin typeface="+mn-lt"/>
                            </a:rPr>
                            <a:t>0.36</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5301285871.22</a:t>
                          </a:r>
                        </a:p>
                      </a:txBody>
                      <a:tcPr marL="9525" marR="9525" marT="9525" marB="0" anchor="b"/>
                    </a:tc>
                    <a:tc>
                      <a:txBody>
                        <a:bodyPr/>
                        <a:lstStyle/>
                        <a:p>
                          <a:pPr algn="r" fontAlgn="b"/>
                          <a:r>
                            <a:rPr lang="en-US" altLang="zh-TW" sz="700" b="0" i="0" u="none" strike="noStrike" dirty="0">
                              <a:effectLst/>
                              <a:latin typeface="+mn-lt"/>
                            </a:rPr>
                            <a:t>34403960</a:t>
                          </a:r>
                        </a:p>
                      </a:txBody>
                      <a:tcPr marL="9525" marR="9525" marT="9525" marB="0" anchor="b"/>
                    </a:tc>
                    <a:tc>
                      <a:txBody>
                        <a:bodyPr/>
                        <a:lstStyle/>
                        <a:p>
                          <a:pPr algn="r" fontAlgn="b"/>
                          <a:r>
                            <a:rPr lang="en-US" altLang="zh-TW" sz="700" b="0" i="0" u="none" strike="noStrike">
                              <a:effectLst/>
                              <a:latin typeface="Arial" panose="020B0604020202020204" pitchFamily="34" charset="0"/>
                            </a:rPr>
                            <a:t>5335689.8</a:t>
                          </a:r>
                        </a:p>
                      </a:txBody>
                      <a:tcPr marL="9525" marR="9525" marT="9525" marB="0" anchor="b"/>
                    </a:tc>
                    <a:extLst>
                      <a:ext uri="{0D108BD9-81ED-4DB2-BD59-A6C34878D82A}">
                        <a16:rowId xmlns:a16="http://schemas.microsoft.com/office/drawing/2014/main" val="1115997820"/>
                      </a:ext>
                    </a:extLst>
                  </a:tr>
                  <a:tr h="113858">
                    <a:tc>
                      <a:txBody>
                        <a:bodyPr/>
                        <a:lstStyle/>
                        <a:p>
                          <a:pPr algn="ctr" fontAlgn="b"/>
                          <a:r>
                            <a:rPr lang="en-US" altLang="zh-TW" sz="700" dirty="0" err="1"/>
                            <a:t>Xinguang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0.20</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21906462.06</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4403460.44</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a:effectLst/>
                              <a:latin typeface="+mn-lt"/>
                            </a:rPr>
                            <a:t>0.06</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911037622.54</a:t>
                          </a:r>
                        </a:p>
                      </a:txBody>
                      <a:tcPr marL="9525" marR="9525" marT="9525" marB="0" anchor="b"/>
                    </a:tc>
                    <a:tc>
                      <a:txBody>
                        <a:bodyPr/>
                        <a:lstStyle/>
                        <a:p>
                          <a:pPr algn="r" fontAlgn="b"/>
                          <a:r>
                            <a:rPr lang="en-US" altLang="zh-TW" sz="700" b="0" i="0" u="none" strike="noStrike" dirty="0">
                              <a:effectLst/>
                              <a:latin typeface="+mn-lt"/>
                            </a:rPr>
                            <a:t>5912396.2</a:t>
                          </a:r>
                        </a:p>
                      </a:txBody>
                      <a:tcPr marL="9525" marR="9525" marT="9525" marB="0" anchor="b"/>
                    </a:tc>
                    <a:tc>
                      <a:txBody>
                        <a:bodyPr/>
                        <a:lstStyle/>
                        <a:p>
                          <a:pPr algn="r" fontAlgn="b"/>
                          <a:r>
                            <a:rPr lang="en-US" altLang="zh-TW" sz="700" b="0" i="0" u="none" strike="noStrike">
                              <a:effectLst/>
                              <a:latin typeface="Arial" panose="020B0604020202020204" pitchFamily="34" charset="0"/>
                            </a:rPr>
                            <a:t>916950.0</a:t>
                          </a:r>
                        </a:p>
                      </a:txBody>
                      <a:tcPr marL="9525" marR="9525" marT="9525" marB="0" anchor="b"/>
                    </a:tc>
                    <a:extLst>
                      <a:ext uri="{0D108BD9-81ED-4DB2-BD59-A6C34878D82A}">
                        <a16:rowId xmlns:a16="http://schemas.microsoft.com/office/drawing/2014/main" val="2354597336"/>
                      </a:ext>
                    </a:extLst>
                  </a:tr>
                  <a:tr h="113858">
                    <a:tc>
                      <a:txBody>
                        <a:bodyPr/>
                        <a:lstStyle/>
                        <a:p>
                          <a:pPr algn="ctr" fontAlgn="b"/>
                          <a:r>
                            <a:rPr lang="en-US" altLang="zh-TW" sz="700" dirty="0" err="1"/>
                            <a:t>Xiuluan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0.84</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28252256.71</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23654244.69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0.34</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4893857263.70</a:t>
                          </a:r>
                        </a:p>
                      </a:txBody>
                      <a:tcPr marL="9525" marR="9525" marT="9525" marB="0" anchor="b"/>
                    </a:tc>
                    <a:tc>
                      <a:txBody>
                        <a:bodyPr/>
                        <a:lstStyle/>
                        <a:p>
                          <a:pPr algn="r" fontAlgn="b"/>
                          <a:r>
                            <a:rPr lang="en-US" altLang="zh-TW" sz="700" b="0" i="0" u="none" strike="noStrike" dirty="0">
                              <a:effectLst/>
                              <a:latin typeface="+mn-lt"/>
                            </a:rPr>
                            <a:t>31759855</a:t>
                          </a:r>
                        </a:p>
                      </a:txBody>
                      <a:tcPr marL="9525" marR="9525" marT="9525" marB="0" anchor="b"/>
                    </a:tc>
                    <a:tc>
                      <a:txBody>
                        <a:bodyPr/>
                        <a:lstStyle/>
                        <a:p>
                          <a:pPr algn="r" fontAlgn="b"/>
                          <a:r>
                            <a:rPr lang="en-US" altLang="zh-TW" sz="700" b="0" i="0" u="none" strike="noStrike">
                              <a:effectLst/>
                              <a:latin typeface="Arial" panose="020B0604020202020204" pitchFamily="34" charset="0"/>
                            </a:rPr>
                            <a:t>4925617.1</a:t>
                          </a:r>
                        </a:p>
                      </a:txBody>
                      <a:tcPr marL="9525" marR="9525" marT="9525" marB="0" anchor="b"/>
                    </a:tc>
                    <a:extLst>
                      <a:ext uri="{0D108BD9-81ED-4DB2-BD59-A6C34878D82A}">
                        <a16:rowId xmlns:a16="http://schemas.microsoft.com/office/drawing/2014/main" val="1696626498"/>
                      </a:ext>
                    </a:extLst>
                  </a:tr>
                  <a:tr h="113858">
                    <a:tc>
                      <a:txBody>
                        <a:bodyPr/>
                        <a:lstStyle/>
                        <a:p>
                          <a:pPr algn="ctr" fontAlgn="b"/>
                          <a:r>
                            <a:rPr lang="en-US" altLang="zh-TW" sz="700" b="0" dirty="0"/>
                            <a:t>Xia </a:t>
                          </a:r>
                          <a:r>
                            <a:rPr lang="en-US" altLang="zh-TW" sz="700" b="0" dirty="0" err="1"/>
                            <a:t>Yulao</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0.89</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25835151.65</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22865554.89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a:effectLst/>
                              <a:latin typeface="+mn-lt"/>
                            </a:rPr>
                            <a:t>0.32</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4730684211.15</a:t>
                          </a:r>
                        </a:p>
                      </a:txBody>
                      <a:tcPr marL="9525" marR="9525" marT="9525" marB="0" anchor="b"/>
                    </a:tc>
                    <a:tc>
                      <a:txBody>
                        <a:bodyPr/>
                        <a:lstStyle/>
                        <a:p>
                          <a:pPr algn="r" fontAlgn="b"/>
                          <a:r>
                            <a:rPr lang="en-US" altLang="zh-TW" sz="700" b="0" i="0" u="none" strike="noStrike">
                              <a:effectLst/>
                              <a:latin typeface="+mn-lt"/>
                            </a:rPr>
                            <a:t>30700905</a:t>
                          </a:r>
                        </a:p>
                      </a:txBody>
                      <a:tcPr marL="9525" marR="9525" marT="9525" marB="0" anchor="b"/>
                    </a:tc>
                    <a:tc>
                      <a:txBody>
                        <a:bodyPr/>
                        <a:lstStyle/>
                        <a:p>
                          <a:pPr algn="r" fontAlgn="b"/>
                          <a:r>
                            <a:rPr lang="en-US" altLang="zh-TW" sz="700" b="0" i="0" u="none" strike="noStrike">
                              <a:effectLst/>
                              <a:latin typeface="Arial" panose="020B0604020202020204" pitchFamily="34" charset="0"/>
                            </a:rPr>
                            <a:t>4761385.1</a:t>
                          </a:r>
                        </a:p>
                      </a:txBody>
                      <a:tcPr marL="9525" marR="9525" marT="9525" marB="0" anchor="b"/>
                    </a:tc>
                    <a:extLst>
                      <a:ext uri="{0D108BD9-81ED-4DB2-BD59-A6C34878D82A}">
                        <a16:rowId xmlns:a16="http://schemas.microsoft.com/office/drawing/2014/main" val="2925081264"/>
                      </a:ext>
                    </a:extLst>
                  </a:tr>
                  <a:tr h="113858">
                    <a:tc>
                      <a:txBody>
                        <a:bodyPr/>
                        <a:lstStyle/>
                        <a:p>
                          <a:pPr algn="ctr" fontAlgn="b"/>
                          <a:r>
                            <a:rPr lang="en-US" altLang="zh-TW" sz="700" dirty="0"/>
                            <a:t>Taiping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0.60</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40843393.33</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24612510.65</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0.35</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5092114146.91</a:t>
                          </a:r>
                        </a:p>
                      </a:txBody>
                      <a:tcPr marL="9525" marR="9525" marT="9525" marB="0" anchor="b"/>
                    </a:tc>
                    <a:tc>
                      <a:txBody>
                        <a:bodyPr/>
                        <a:lstStyle/>
                        <a:p>
                          <a:pPr algn="r" fontAlgn="b"/>
                          <a:r>
                            <a:rPr lang="en-US" altLang="zh-TW" sz="700" b="0" i="0" u="none" strike="noStrike" dirty="0">
                              <a:effectLst/>
                              <a:latin typeface="+mn-lt"/>
                            </a:rPr>
                            <a:t>33046491</a:t>
                          </a:r>
                        </a:p>
                      </a:txBody>
                      <a:tcPr marL="9525" marR="9525" marT="9525" marB="0" anchor="b"/>
                    </a:tc>
                    <a:tc>
                      <a:txBody>
                        <a:bodyPr/>
                        <a:lstStyle/>
                        <a:p>
                          <a:pPr algn="r" fontAlgn="b"/>
                          <a:r>
                            <a:rPr lang="en-US" altLang="zh-TW" sz="700" b="0" i="0" u="none" strike="noStrike">
                              <a:effectLst/>
                              <a:latin typeface="Arial" panose="020B0604020202020204" pitchFamily="34" charset="0"/>
                            </a:rPr>
                            <a:t>5125160.6</a:t>
                          </a:r>
                        </a:p>
                      </a:txBody>
                      <a:tcPr marL="9525" marR="9525" marT="9525" marB="0" anchor="b"/>
                    </a:tc>
                    <a:extLst>
                      <a:ext uri="{0D108BD9-81ED-4DB2-BD59-A6C34878D82A}">
                        <a16:rowId xmlns:a16="http://schemas.microsoft.com/office/drawing/2014/main" val="489876187"/>
                      </a:ext>
                    </a:extLst>
                  </a:tr>
                  <a:tr h="113858">
                    <a:tc>
                      <a:txBody>
                        <a:bodyPr/>
                        <a:lstStyle/>
                        <a:p>
                          <a:pPr algn="ctr" fontAlgn="b"/>
                          <a:r>
                            <a:rPr lang="en-US" altLang="zh-TW" sz="700" dirty="0"/>
                            <a:t>Baling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0.25</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20598809.66</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5171332.61</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0.07</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1069903688.84</a:t>
                          </a:r>
                        </a:p>
                      </a:txBody>
                      <a:tcPr marL="9525" marR="9525" marT="9525" marB="0" anchor="b"/>
                    </a:tc>
                    <a:tc>
                      <a:txBody>
                        <a:bodyPr/>
                        <a:lstStyle/>
                        <a:p>
                          <a:pPr algn="r" fontAlgn="b"/>
                          <a:r>
                            <a:rPr lang="en-US" altLang="zh-TW" sz="700" b="0" i="0" u="none" strike="noStrike" dirty="0">
                              <a:effectLst/>
                              <a:latin typeface="+mn-lt"/>
                            </a:rPr>
                            <a:t>6943395.5</a:t>
                          </a:r>
                        </a:p>
                      </a:txBody>
                      <a:tcPr marL="9525" marR="9525" marT="9525" marB="0" anchor="b"/>
                    </a:tc>
                    <a:tc>
                      <a:txBody>
                        <a:bodyPr/>
                        <a:lstStyle/>
                        <a:p>
                          <a:pPr algn="r" fontAlgn="b"/>
                          <a:r>
                            <a:rPr lang="en-US" altLang="zh-TW" sz="700" b="0" i="0" u="none" strike="noStrike">
                              <a:effectLst/>
                              <a:latin typeface="Arial" panose="020B0604020202020204" pitchFamily="34" charset="0"/>
                            </a:rPr>
                            <a:t>1076847.1</a:t>
                          </a:r>
                        </a:p>
                      </a:txBody>
                      <a:tcPr marL="9525" marR="9525" marT="9525" marB="0" anchor="b"/>
                    </a:tc>
                    <a:extLst>
                      <a:ext uri="{0D108BD9-81ED-4DB2-BD59-A6C34878D82A}">
                        <a16:rowId xmlns:a16="http://schemas.microsoft.com/office/drawing/2014/main" val="153833566"/>
                      </a:ext>
                    </a:extLst>
                  </a:tr>
                  <a:tr h="113858">
                    <a:tc>
                      <a:txBody>
                        <a:bodyPr/>
                        <a:lstStyle/>
                        <a:p>
                          <a:pPr algn="ctr" fontAlgn="b"/>
                          <a:r>
                            <a:rPr lang="en-US" altLang="zh-TW" sz="700" dirty="0"/>
                            <a:t>Daman River</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0.53</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26879733</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14269319.28</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0.20</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2952197912.78</a:t>
                          </a:r>
                        </a:p>
                      </a:txBody>
                      <a:tcPr marL="9525" marR="9525" marT="9525" marB="0" anchor="b"/>
                    </a:tc>
                    <a:tc>
                      <a:txBody>
                        <a:bodyPr/>
                        <a:lstStyle/>
                        <a:p>
                          <a:pPr algn="r" fontAlgn="b"/>
                          <a:r>
                            <a:rPr lang="en-US" altLang="zh-TW" sz="700" b="0" i="0" u="none" strike="noStrike" dirty="0">
                              <a:effectLst/>
                              <a:latin typeface="+mn-lt"/>
                            </a:rPr>
                            <a:t>19158993</a:t>
                          </a:r>
                        </a:p>
                      </a:txBody>
                      <a:tcPr marL="9525" marR="9525" marT="9525" marB="0" anchor="b"/>
                    </a:tc>
                    <a:tc>
                      <a:txBody>
                        <a:bodyPr/>
                        <a:lstStyle/>
                        <a:p>
                          <a:pPr algn="r" fontAlgn="b"/>
                          <a:r>
                            <a:rPr lang="en-US" altLang="zh-TW" sz="700" b="0" i="0" u="none" strike="noStrike">
                              <a:effectLst/>
                              <a:latin typeface="Arial" panose="020B0604020202020204" pitchFamily="34" charset="0"/>
                            </a:rPr>
                            <a:t>2971356.9</a:t>
                          </a:r>
                        </a:p>
                      </a:txBody>
                      <a:tcPr marL="9525" marR="9525" marT="9525" marB="0" anchor="b"/>
                    </a:tc>
                    <a:extLst>
                      <a:ext uri="{0D108BD9-81ED-4DB2-BD59-A6C34878D82A}">
                        <a16:rowId xmlns:a16="http://schemas.microsoft.com/office/drawing/2014/main" val="4103578494"/>
                      </a:ext>
                    </a:extLst>
                  </a:tr>
                  <a:tr h="113858">
                    <a:tc>
                      <a:txBody>
                        <a:bodyPr/>
                        <a:lstStyle/>
                        <a:p>
                          <a:pPr algn="ctr" fontAlgn="b"/>
                          <a:r>
                            <a:rPr lang="en-US" altLang="zh-TW" sz="700" dirty="0"/>
                            <a:t>Kala River</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0.24</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18976976</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4512100.89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0.06</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933514386.49</a:t>
                          </a:r>
                        </a:p>
                      </a:txBody>
                      <a:tcPr marL="9525" marR="9525" marT="9525" marB="0" anchor="b"/>
                    </a:tc>
                    <a:tc>
                      <a:txBody>
                        <a:bodyPr/>
                        <a:lstStyle/>
                        <a:p>
                          <a:pPr algn="r" fontAlgn="b"/>
                          <a:r>
                            <a:rPr lang="en-US" altLang="zh-TW" sz="700" b="0" i="0" u="none" strike="noStrike" dirty="0">
                              <a:effectLst/>
                              <a:latin typeface="+mn-lt"/>
                            </a:rPr>
                            <a:t>6058264.5</a:t>
                          </a:r>
                        </a:p>
                      </a:txBody>
                      <a:tcPr marL="9525" marR="9525" marT="9525" marB="0" anchor="b"/>
                    </a:tc>
                    <a:tc>
                      <a:txBody>
                        <a:bodyPr/>
                        <a:lstStyle/>
                        <a:p>
                          <a:pPr algn="r" fontAlgn="b"/>
                          <a:r>
                            <a:rPr lang="en-US" altLang="zh-TW" sz="700" b="0" i="0" u="none" strike="noStrike">
                              <a:effectLst/>
                              <a:latin typeface="Arial" panose="020B0604020202020204" pitchFamily="34" charset="0"/>
                            </a:rPr>
                            <a:t>939572.7</a:t>
                          </a:r>
                        </a:p>
                      </a:txBody>
                      <a:tcPr marL="9525" marR="9525" marT="9525" marB="0" anchor="b"/>
                    </a:tc>
                    <a:extLst>
                      <a:ext uri="{0D108BD9-81ED-4DB2-BD59-A6C34878D82A}">
                        <a16:rowId xmlns:a16="http://schemas.microsoft.com/office/drawing/2014/main" val="449588034"/>
                      </a:ext>
                    </a:extLst>
                  </a:tr>
                  <a:tr h="113858">
                    <a:tc>
                      <a:txBody>
                        <a:bodyPr/>
                        <a:lstStyle/>
                        <a:p>
                          <a:pPr algn="ctr" fontAlgn="b"/>
                          <a:r>
                            <a:rPr lang="en-US" altLang="zh-TW" sz="700" dirty="0" err="1"/>
                            <a:t>Kayilan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0.59</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49952068</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29436326.49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0.42</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6090119640.91</a:t>
                          </a:r>
                        </a:p>
                      </a:txBody>
                      <a:tcPr marL="9525" marR="9525" marT="9525" marB="0" anchor="b"/>
                    </a:tc>
                    <a:tc>
                      <a:txBody>
                        <a:bodyPr/>
                        <a:lstStyle/>
                        <a:p>
                          <a:pPr algn="r" fontAlgn="b"/>
                          <a:r>
                            <a:rPr lang="en-US" altLang="zh-TW" sz="700" b="0" i="0" u="none" strike="noStrike" dirty="0">
                              <a:effectLst/>
                              <a:latin typeface="+mn-lt"/>
                            </a:rPr>
                            <a:t>39523286</a:t>
                          </a:r>
                        </a:p>
                      </a:txBody>
                      <a:tcPr marL="9525" marR="9525" marT="9525" marB="0" anchor="b"/>
                    </a:tc>
                    <a:tc>
                      <a:txBody>
                        <a:bodyPr/>
                        <a:lstStyle/>
                        <a:p>
                          <a:pPr algn="r" fontAlgn="b"/>
                          <a:r>
                            <a:rPr lang="en-US" altLang="zh-TW" sz="700" b="0" i="0" u="none" strike="noStrike">
                              <a:effectLst/>
                              <a:latin typeface="Arial" panose="020B0604020202020204" pitchFamily="34" charset="0"/>
                            </a:rPr>
                            <a:t>6129642.9</a:t>
                          </a:r>
                        </a:p>
                      </a:txBody>
                      <a:tcPr marL="9525" marR="9525" marT="9525" marB="0" anchor="b"/>
                    </a:tc>
                    <a:extLst>
                      <a:ext uri="{0D108BD9-81ED-4DB2-BD59-A6C34878D82A}">
                        <a16:rowId xmlns:a16="http://schemas.microsoft.com/office/drawing/2014/main" val="2415574854"/>
                      </a:ext>
                    </a:extLst>
                  </a:tr>
                  <a:tr h="125782">
                    <a:tc>
                      <a:txBody>
                        <a:bodyPr/>
                        <a:lstStyle/>
                        <a:p>
                          <a:pPr algn="ctr" fontAlgn="b"/>
                          <a:r>
                            <a:rPr lang="en-US" altLang="zh-TW" sz="700" dirty="0" err="1"/>
                            <a:t>Xuewunao</a:t>
                          </a:r>
                          <a:endParaRPr lang="zh-TW" altLang="en-US" sz="700" b="0" i="0" u="none" strike="noStrike" dirty="0">
                            <a:effectLst/>
                            <a:latin typeface="Arial" panose="020B0604020202020204" pitchFamily="34" charset="0"/>
                          </a:endParaRPr>
                        </a:p>
                      </a:txBody>
                      <a:tcPr marL="5605" marR="5605" marT="5605" marB="0" anchor="ctr"/>
                    </a:tc>
                    <a:tc>
                      <a:txBody>
                        <a:bodyPr/>
                        <a:lstStyle/>
                        <a:p>
                          <a:pPr algn="ctr" fontAlgn="b"/>
                          <a:r>
                            <a:rPr lang="en-US" altLang="zh-TW" sz="700" u="none" strike="noStrike" dirty="0">
                              <a:effectLst/>
                              <a:latin typeface="+mn-lt"/>
                            </a:rPr>
                            <a:t>0.21</a:t>
                          </a:r>
                          <a:endParaRPr lang="en-US" altLang="zh-TW" sz="700" b="0" i="0" u="none" strike="noStrike" dirty="0">
                            <a:effectLst/>
                            <a:latin typeface="+mn-lt"/>
                          </a:endParaRPr>
                        </a:p>
                      </a:txBody>
                      <a:tcPr marL="5605" marR="5605" marT="5605" marB="0" anchor="ctr"/>
                    </a:tc>
                    <a:tc>
                      <a:txBody>
                        <a:bodyPr/>
                        <a:lstStyle/>
                        <a:p>
                          <a:pPr algn="ctr" fontAlgn="ctr"/>
                          <a:r>
                            <a:rPr lang="en-US" altLang="zh-TW" sz="700" u="none" strike="noStrike" dirty="0">
                              <a:effectLst/>
                              <a:latin typeface="+mn-lt"/>
                            </a:rPr>
                            <a:t>24191766</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5021671.29</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0.07</a:t>
                          </a:r>
                          <a:endParaRPr lang="en-US" altLang="zh-TW" sz="700" b="0" i="0" u="none" strike="noStrike" dirty="0">
                            <a:effectLst/>
                            <a:latin typeface="+mn-lt"/>
                          </a:endParaRPr>
                        </a:p>
                      </a:txBody>
                      <a:tcPr marL="5605" marR="5605" marT="5605" marB="0" anchor="ctr"/>
                    </a:tc>
                    <a:tc>
                      <a:txBody>
                        <a:bodyPr/>
                        <a:lstStyle/>
                        <a:p>
                          <a:pPr algn="ctr" fontAlgn="b"/>
                          <a:r>
                            <a:rPr lang="en-US" altLang="zh-TW" sz="700" b="0" i="0" u="none" strike="noStrike">
                              <a:effectLst/>
                              <a:latin typeface="+mn-lt"/>
                            </a:rPr>
                            <a:t>1038940064.12</a:t>
                          </a:r>
                        </a:p>
                      </a:txBody>
                      <a:tcPr marL="9525" marR="9525" marT="9525" marB="0" anchor="b"/>
                    </a:tc>
                    <a:tc>
                      <a:txBody>
                        <a:bodyPr/>
                        <a:lstStyle/>
                        <a:p>
                          <a:pPr algn="r" fontAlgn="b"/>
                          <a:r>
                            <a:rPr lang="en-US" altLang="zh-TW" sz="700" b="0" i="0" u="none" strike="noStrike" dirty="0">
                              <a:effectLst/>
                              <a:latin typeface="+mn-lt"/>
                            </a:rPr>
                            <a:t>6742449.6</a:t>
                          </a:r>
                        </a:p>
                      </a:txBody>
                      <a:tcPr marL="9525" marR="9525" marT="9525" marB="0" anchor="b"/>
                    </a:tc>
                    <a:tc>
                      <a:txBody>
                        <a:bodyPr/>
                        <a:lstStyle/>
                        <a:p>
                          <a:pPr algn="r" fontAlgn="b"/>
                          <a:r>
                            <a:rPr lang="en-US" altLang="zh-TW" sz="700" b="0" i="0" u="none" strike="noStrike">
                              <a:effectLst/>
                              <a:latin typeface="Arial" panose="020B0604020202020204" pitchFamily="34" charset="0"/>
                            </a:rPr>
                            <a:t>1045682.5</a:t>
                          </a:r>
                        </a:p>
                      </a:txBody>
                      <a:tcPr marL="9525" marR="9525" marT="9525" marB="0" anchor="b"/>
                    </a:tc>
                    <a:extLst>
                      <a:ext uri="{0D108BD9-81ED-4DB2-BD59-A6C34878D82A}">
                        <a16:rowId xmlns:a16="http://schemas.microsoft.com/office/drawing/2014/main" val="1295341190"/>
                      </a:ext>
                    </a:extLst>
                  </a:tr>
                  <a:tr h="113858">
                    <a:tc>
                      <a:txBody>
                        <a:bodyPr/>
                        <a:lstStyle/>
                        <a:p>
                          <a:pPr algn="ctr" fontAlgn="b"/>
                          <a:r>
                            <a:rPr lang="en-US" altLang="zh-TW" sz="700" dirty="0" err="1"/>
                            <a:t>Gaopo</a:t>
                          </a:r>
                          <a:r>
                            <a:rPr lang="zh-TW" altLang="en-US" sz="700" u="none" strike="noStrike" dirty="0">
                              <a:effectLst/>
                            </a:rPr>
                            <a:t> </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0.56</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a:effectLst/>
                              <a:latin typeface="+mn-lt"/>
                            </a:rPr>
                            <a:t>46605669.92</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26178692.53</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0.37</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5416143539.46</a:t>
                          </a:r>
                        </a:p>
                      </a:txBody>
                      <a:tcPr marL="9525" marR="9525" marT="9525" marB="0" anchor="b"/>
                    </a:tc>
                    <a:tc>
                      <a:txBody>
                        <a:bodyPr/>
                        <a:lstStyle/>
                        <a:p>
                          <a:pPr algn="r" fontAlgn="b"/>
                          <a:r>
                            <a:rPr lang="en-US" altLang="zh-TW" sz="700" b="0" i="0" u="none" strike="noStrike" dirty="0">
                              <a:effectLst/>
                              <a:latin typeface="+mn-lt"/>
                            </a:rPr>
                            <a:t>35149357</a:t>
                          </a:r>
                        </a:p>
                      </a:txBody>
                      <a:tcPr marL="9525" marR="9525" marT="9525" marB="0" anchor="b"/>
                    </a:tc>
                    <a:tc>
                      <a:txBody>
                        <a:bodyPr/>
                        <a:lstStyle/>
                        <a:p>
                          <a:pPr algn="r" fontAlgn="b"/>
                          <a:r>
                            <a:rPr lang="en-US" altLang="zh-TW" sz="700" b="0" i="0" u="none" strike="noStrike">
                              <a:effectLst/>
                              <a:latin typeface="Arial" panose="020B0604020202020204" pitchFamily="34" charset="0"/>
                            </a:rPr>
                            <a:t>5451292.9</a:t>
                          </a:r>
                        </a:p>
                      </a:txBody>
                      <a:tcPr marL="9525" marR="9525" marT="9525" marB="0" anchor="b"/>
                    </a:tc>
                    <a:extLst>
                      <a:ext uri="{0D108BD9-81ED-4DB2-BD59-A6C34878D82A}">
                        <a16:rowId xmlns:a16="http://schemas.microsoft.com/office/drawing/2014/main" val="861351471"/>
                      </a:ext>
                    </a:extLst>
                  </a:tr>
                  <a:tr h="113858">
                    <a:tc>
                      <a:txBody>
                        <a:bodyPr/>
                        <a:lstStyle/>
                        <a:p>
                          <a:pPr algn="ctr" fontAlgn="b"/>
                          <a:r>
                            <a:rPr lang="en-US" altLang="zh-TW" sz="700" dirty="0" err="1"/>
                            <a:t>Xiayun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0.53</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20631700</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10882336.38</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0.15</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2251460641.00</a:t>
                          </a:r>
                        </a:p>
                      </a:txBody>
                      <a:tcPr marL="9525" marR="9525" marT="9525" marB="0" anchor="b"/>
                    </a:tc>
                    <a:tc>
                      <a:txBody>
                        <a:bodyPr/>
                        <a:lstStyle/>
                        <a:p>
                          <a:pPr algn="r" fontAlgn="b"/>
                          <a:r>
                            <a:rPr lang="en-US" altLang="zh-TW" sz="700" b="0" i="0" u="none" strike="noStrike" dirty="0">
                              <a:effectLst/>
                              <a:latin typeface="+mn-lt"/>
                            </a:rPr>
                            <a:t>14611391</a:t>
                          </a:r>
                        </a:p>
                      </a:txBody>
                      <a:tcPr marL="9525" marR="9525" marT="9525" marB="0" anchor="b"/>
                    </a:tc>
                    <a:tc>
                      <a:txBody>
                        <a:bodyPr/>
                        <a:lstStyle/>
                        <a:p>
                          <a:pPr algn="r" fontAlgn="b"/>
                          <a:r>
                            <a:rPr lang="en-US" altLang="zh-TW" sz="700" b="0" i="0" u="none" strike="noStrike">
                              <a:effectLst/>
                              <a:latin typeface="Arial" panose="020B0604020202020204" pitchFamily="34" charset="0"/>
                            </a:rPr>
                            <a:t>2266072.0</a:t>
                          </a:r>
                        </a:p>
                      </a:txBody>
                      <a:tcPr marL="9525" marR="9525" marT="9525" marB="0" anchor="b"/>
                    </a:tc>
                    <a:extLst>
                      <a:ext uri="{0D108BD9-81ED-4DB2-BD59-A6C34878D82A}">
                        <a16:rowId xmlns:a16="http://schemas.microsoft.com/office/drawing/2014/main" val="2367562610"/>
                      </a:ext>
                    </a:extLst>
                  </a:tr>
                  <a:tr h="113858">
                    <a:tc>
                      <a:txBody>
                        <a:bodyPr/>
                        <a:lstStyle/>
                        <a:p>
                          <a:pPr algn="ctr" fontAlgn="b"/>
                          <a:r>
                            <a:rPr lang="en-US" altLang="zh-TW" sz="700" dirty="0" err="1"/>
                            <a:t>Jiaoban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0.55</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31263420</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a:effectLst/>
                              <a:latin typeface="+mn-lt"/>
                            </a:rPr>
                            <a:t>17142997.83</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0.24</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3546736981.58</a:t>
                          </a:r>
                        </a:p>
                      </a:txBody>
                      <a:tcPr marL="9525" marR="9525" marT="9525" marB="0" anchor="b"/>
                    </a:tc>
                    <a:tc>
                      <a:txBody>
                        <a:bodyPr/>
                        <a:lstStyle/>
                        <a:p>
                          <a:pPr algn="r" fontAlgn="b"/>
                          <a:r>
                            <a:rPr lang="en-US" altLang="zh-TW" sz="700" b="0" i="0" u="none" strike="noStrike" dirty="0">
                              <a:effectLst/>
                              <a:latin typeface="+mn-lt"/>
                            </a:rPr>
                            <a:t>23017397</a:t>
                          </a:r>
                        </a:p>
                      </a:txBody>
                      <a:tcPr marL="9525" marR="9525" marT="9525" marB="0" anchor="b"/>
                    </a:tc>
                    <a:tc>
                      <a:txBody>
                        <a:bodyPr/>
                        <a:lstStyle/>
                        <a:p>
                          <a:pPr algn="r" fontAlgn="b"/>
                          <a:r>
                            <a:rPr lang="en-US" altLang="zh-TW" sz="700" b="0" i="0" u="none" strike="noStrike">
                              <a:effectLst/>
                              <a:latin typeface="Arial" panose="020B0604020202020204" pitchFamily="34" charset="0"/>
                            </a:rPr>
                            <a:t>3569754.4</a:t>
                          </a:r>
                        </a:p>
                      </a:txBody>
                      <a:tcPr marL="9525" marR="9525" marT="9525" marB="0" anchor="b"/>
                    </a:tc>
                    <a:extLst>
                      <a:ext uri="{0D108BD9-81ED-4DB2-BD59-A6C34878D82A}">
                        <a16:rowId xmlns:a16="http://schemas.microsoft.com/office/drawing/2014/main" val="1987668847"/>
                      </a:ext>
                    </a:extLst>
                  </a:tr>
                  <a:tr h="113858">
                    <a:tc>
                      <a:txBody>
                        <a:bodyPr/>
                        <a:lstStyle/>
                        <a:p>
                          <a:pPr algn="ctr" fontAlgn="b"/>
                          <a:r>
                            <a:rPr lang="en-US" altLang="zh-TW" sz="700" dirty="0" err="1"/>
                            <a:t>Gaoraoping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0.21</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30551086.3</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a:effectLst/>
                              <a:latin typeface="+mn-lt"/>
                            </a:rPr>
                            <a:t>6498312.23</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0.09</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1344444218.21</a:t>
                          </a:r>
                        </a:p>
                      </a:txBody>
                      <a:tcPr marL="9525" marR="9525" marT="9525" marB="0" anchor="b"/>
                    </a:tc>
                    <a:tc>
                      <a:txBody>
                        <a:bodyPr/>
                        <a:lstStyle/>
                        <a:p>
                          <a:pPr algn="r" fontAlgn="b"/>
                          <a:r>
                            <a:rPr lang="en-US" altLang="zh-TW" sz="700" b="0" i="0" u="none" strike="noStrike" dirty="0">
                              <a:effectLst/>
                              <a:latin typeface="+mn-lt"/>
                            </a:rPr>
                            <a:t>8725091.8</a:t>
                          </a:r>
                        </a:p>
                      </a:txBody>
                      <a:tcPr marL="9525" marR="9525" marT="9525" marB="0" anchor="b"/>
                    </a:tc>
                    <a:tc>
                      <a:txBody>
                        <a:bodyPr/>
                        <a:lstStyle/>
                        <a:p>
                          <a:pPr algn="r" fontAlgn="b"/>
                          <a:r>
                            <a:rPr lang="en-US" altLang="zh-TW" sz="700" b="0" i="0" u="none" strike="noStrike">
                              <a:effectLst/>
                              <a:latin typeface="Arial" panose="020B0604020202020204" pitchFamily="34" charset="0"/>
                            </a:rPr>
                            <a:t>1353169.3</a:t>
                          </a:r>
                        </a:p>
                      </a:txBody>
                      <a:tcPr marL="9525" marR="9525" marT="9525" marB="0" anchor="b"/>
                    </a:tc>
                    <a:extLst>
                      <a:ext uri="{0D108BD9-81ED-4DB2-BD59-A6C34878D82A}">
                        <a16:rowId xmlns:a16="http://schemas.microsoft.com/office/drawing/2014/main" val="2231952845"/>
                      </a:ext>
                    </a:extLst>
                  </a:tr>
                  <a:tr h="113858">
                    <a:tc>
                      <a:txBody>
                        <a:bodyPr/>
                        <a:lstStyle/>
                        <a:p>
                          <a:pPr algn="ctr" fontAlgn="b"/>
                          <a:r>
                            <a:rPr lang="en-US" altLang="zh-TW" sz="700" dirty="0" err="1"/>
                            <a:t>Sanmin</a:t>
                          </a:r>
                          <a:r>
                            <a:rPr lang="en-US" altLang="zh-TW" sz="700" dirty="0"/>
                            <a:t> River</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0.24</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29614620</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6972625.31</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0.10</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1442575463.99</a:t>
                          </a:r>
                        </a:p>
                      </a:txBody>
                      <a:tcPr marL="9525" marR="9525" marT="9525" marB="0" anchor="b"/>
                    </a:tc>
                    <a:tc>
                      <a:txBody>
                        <a:bodyPr/>
                        <a:lstStyle/>
                        <a:p>
                          <a:pPr algn="r" fontAlgn="b"/>
                          <a:r>
                            <a:rPr lang="en-US" altLang="zh-TW" sz="700" b="0" i="0" u="none" strike="noStrike" dirty="0">
                              <a:effectLst/>
                              <a:latin typeface="+mn-lt"/>
                            </a:rPr>
                            <a:t>9361937.9</a:t>
                          </a:r>
                        </a:p>
                      </a:txBody>
                      <a:tcPr marL="9525" marR="9525" marT="9525" marB="0" anchor="b"/>
                    </a:tc>
                    <a:tc>
                      <a:txBody>
                        <a:bodyPr/>
                        <a:lstStyle/>
                        <a:p>
                          <a:pPr algn="r" fontAlgn="b"/>
                          <a:r>
                            <a:rPr lang="en-US" altLang="zh-TW" sz="700" b="0" i="0" u="none" strike="noStrike">
                              <a:effectLst/>
                              <a:latin typeface="Arial" panose="020B0604020202020204" pitchFamily="34" charset="0"/>
                            </a:rPr>
                            <a:t>1451937.4</a:t>
                          </a:r>
                        </a:p>
                      </a:txBody>
                      <a:tcPr marL="9525" marR="9525" marT="9525" marB="0" anchor="b"/>
                    </a:tc>
                    <a:extLst>
                      <a:ext uri="{0D108BD9-81ED-4DB2-BD59-A6C34878D82A}">
                        <a16:rowId xmlns:a16="http://schemas.microsoft.com/office/drawing/2014/main" val="193498615"/>
                      </a:ext>
                    </a:extLst>
                  </a:tr>
                  <a:tr h="113858">
                    <a:tc>
                      <a:txBody>
                        <a:bodyPr/>
                        <a:lstStyle/>
                        <a:p>
                          <a:pPr algn="ctr" fontAlgn="b"/>
                          <a:r>
                            <a:rPr lang="en-US" altLang="zh-TW" sz="700" b="0" i="0" u="none" strike="noStrike" dirty="0">
                              <a:effectLst/>
                              <a:latin typeface="Arial" panose="020B0604020202020204" pitchFamily="34" charset="0"/>
                            </a:rPr>
                            <a:t>Total</a:t>
                          </a:r>
                          <a:endParaRPr lang="zh-TW" altLang="en-US" sz="700" b="0" i="0" u="none" strike="noStrike" dirty="0">
                            <a:effectLst/>
                            <a:latin typeface="Arial" panose="020B0604020202020204" pitchFamily="34" charset="0"/>
                          </a:endParaRPr>
                        </a:p>
                      </a:txBody>
                      <a:tcPr marL="5605" marR="5605" marT="5605" marB="0" anchor="b"/>
                    </a:tc>
                    <a:tc gridSpan="5">
                      <a:txBody>
                        <a:bodyPr/>
                        <a:lstStyle/>
                        <a:p>
                          <a:pPr algn="ctr" fontAlgn="b"/>
                          <a:endParaRPr lang="zh-TW" altLang="en-US" sz="700" b="0" i="0" u="none" strike="noStrike" dirty="0">
                            <a:effectLst/>
                            <a:latin typeface="+mn-lt"/>
                          </a:endParaRPr>
                        </a:p>
                      </a:txBody>
                      <a:tcPr marL="10501" marR="10501" marT="10501" marB="0" anchor="b"/>
                    </a:tc>
                    <a:tc hMerge="1">
                      <a:txBody>
                        <a:bodyPr/>
                        <a:lstStyle/>
                        <a:p>
                          <a:pPr algn="ctr" fontAlgn="b"/>
                          <a:endParaRPr lang="zh-TW" altLang="en-US" sz="1000" b="0" i="0" u="none" strike="noStrike" dirty="0">
                            <a:effectLst/>
                            <a:latin typeface="Arial" panose="020B0604020202020204" pitchFamily="34" charset="0"/>
                          </a:endParaRPr>
                        </a:p>
                      </a:txBody>
                      <a:tcPr marL="9480" marR="9480" marT="9480" marB="0" anchor="b"/>
                    </a:tc>
                    <a:tc hMerge="1">
                      <a:txBody>
                        <a:bodyPr/>
                        <a:lstStyle/>
                        <a:p>
                          <a:pPr algn="ctr" fontAlgn="b"/>
                          <a:endParaRPr lang="zh-TW" altLang="en-US" sz="1000" b="0" i="0" u="none" strike="noStrike" dirty="0">
                            <a:effectLst/>
                            <a:latin typeface="Arial" panose="020B0604020202020204" pitchFamily="34" charset="0"/>
                          </a:endParaRPr>
                        </a:p>
                      </a:txBody>
                      <a:tcPr marL="9480" marR="9480" marT="9480" marB="0" anchor="b"/>
                    </a:tc>
                    <a:tc hMerge="1">
                      <a:txBody>
                        <a:bodyPr/>
                        <a:lstStyle/>
                        <a:p>
                          <a:endParaRPr lang="zh-TW" altLang="en-US"/>
                        </a:p>
                      </a:txBody>
                      <a:tcPr/>
                    </a:tc>
                    <a:tc hMerge="1">
                      <a:txBody>
                        <a:bodyPr/>
                        <a:lstStyle/>
                        <a:p>
                          <a:pPr algn="ctr" fontAlgn="b"/>
                          <a:endParaRPr lang="zh-TW" altLang="en-US" sz="1000" b="0" i="0" u="none" strike="noStrike" dirty="0">
                            <a:effectLst/>
                            <a:latin typeface="Arial" panose="020B0604020202020204" pitchFamily="34" charset="0"/>
                          </a:endParaRPr>
                        </a:p>
                      </a:txBody>
                      <a:tcPr marL="9480" marR="9480" marT="9480" marB="0" anchor="b"/>
                    </a:tc>
                    <a:tc>
                      <a:txBody>
                        <a:bodyPr/>
                        <a:lstStyle/>
                        <a:p>
                          <a:pPr algn="ctr" fontAlgn="b"/>
                          <a:endParaRPr lang="zh-TW" altLang="en-US" sz="700" b="0" i="0" u="none" strike="noStrike" dirty="0">
                            <a:effectLst/>
                            <a:latin typeface="+mn-lt"/>
                          </a:endParaRPr>
                        </a:p>
                      </a:txBody>
                      <a:tcPr marL="10501" marR="10501" marT="10501" marB="0" anchor="b"/>
                    </a:tc>
                    <a:tc>
                      <a:txBody>
                        <a:bodyPr/>
                        <a:lstStyle/>
                        <a:p>
                          <a:pPr algn="r" fontAlgn="b"/>
                          <a:r>
                            <a:rPr lang="en-US" altLang="zh-TW" sz="700" b="0" i="0" u="none" strike="noStrike" dirty="0">
                              <a:effectLst/>
                              <a:latin typeface="Arial" panose="020B0604020202020204" pitchFamily="34" charset="0"/>
                            </a:rPr>
                            <a:t>97309276.5</a:t>
                          </a:r>
                        </a:p>
                      </a:txBody>
                      <a:tcPr marL="9525" marR="9525" marT="9525" marB="0" anchor="b"/>
                    </a:tc>
                    <a:extLst>
                      <a:ext uri="{0D108BD9-81ED-4DB2-BD59-A6C34878D82A}">
                        <a16:rowId xmlns:a16="http://schemas.microsoft.com/office/drawing/2014/main" val="3837955740"/>
                      </a:ext>
                    </a:extLst>
                  </a:tr>
                </a:tbl>
              </a:graphicData>
            </a:graphic>
          </p:graphicFrame>
        </mc:Choice>
        <mc:Fallback xmlns="">
          <p:graphicFrame>
            <p:nvGraphicFramePr>
              <p:cNvPr id="11" name="表格 13">
                <a:extLst>
                  <a:ext uri="{FF2B5EF4-FFF2-40B4-BE49-F238E27FC236}">
                    <a16:creationId xmlns:a16="http://schemas.microsoft.com/office/drawing/2014/main" id="{3AF59340-4A71-4FFD-A36F-127B5B6D870E}"/>
                  </a:ext>
                </a:extLst>
              </p:cNvPr>
              <p:cNvGraphicFramePr>
                <a:graphicFrameLocks noGrp="1"/>
              </p:cNvGraphicFramePr>
              <p:nvPr>
                <p:extLst>
                  <p:ext uri="{D42A27DB-BD31-4B8C-83A1-F6EECF244321}">
                    <p14:modId xmlns:p14="http://schemas.microsoft.com/office/powerpoint/2010/main" val="2203568294"/>
                  </p:ext>
                </p:extLst>
              </p:nvPr>
            </p:nvGraphicFramePr>
            <p:xfrm>
              <a:off x="5297452" y="3196262"/>
              <a:ext cx="4385078" cy="2788441"/>
            </p:xfrm>
            <a:graphic>
              <a:graphicData uri="http://schemas.openxmlformats.org/drawingml/2006/table">
                <a:tbl>
                  <a:tblPr firstRow="1" bandRow="1">
                    <a:tableStyleId>{5C22544A-7EE6-4342-B048-85BDC9FD1C3A}</a:tableStyleId>
                  </a:tblPr>
                  <a:tblGrid>
                    <a:gridCol w="529657">
                      <a:extLst>
                        <a:ext uri="{9D8B030D-6E8A-4147-A177-3AD203B41FA5}">
                          <a16:colId xmlns:a16="http://schemas.microsoft.com/office/drawing/2014/main" val="1990499456"/>
                        </a:ext>
                      </a:extLst>
                    </a:gridCol>
                    <a:gridCol w="407543">
                      <a:extLst>
                        <a:ext uri="{9D8B030D-6E8A-4147-A177-3AD203B41FA5}">
                          <a16:colId xmlns:a16="http://schemas.microsoft.com/office/drawing/2014/main" val="2443612198"/>
                        </a:ext>
                      </a:extLst>
                    </a:gridCol>
                    <a:gridCol w="572066">
                      <a:extLst>
                        <a:ext uri="{9D8B030D-6E8A-4147-A177-3AD203B41FA5}">
                          <a16:colId xmlns:a16="http://schemas.microsoft.com/office/drawing/2014/main" val="3379820966"/>
                        </a:ext>
                      </a:extLst>
                    </a:gridCol>
                    <a:gridCol w="615524">
                      <a:extLst>
                        <a:ext uri="{9D8B030D-6E8A-4147-A177-3AD203B41FA5}">
                          <a16:colId xmlns:a16="http://schemas.microsoft.com/office/drawing/2014/main" val="2053433265"/>
                        </a:ext>
                      </a:extLst>
                    </a:gridCol>
                    <a:gridCol w="505024">
                      <a:extLst>
                        <a:ext uri="{9D8B030D-6E8A-4147-A177-3AD203B41FA5}">
                          <a16:colId xmlns:a16="http://schemas.microsoft.com/office/drawing/2014/main" val="1576104379"/>
                        </a:ext>
                      </a:extLst>
                    </a:gridCol>
                    <a:gridCol w="678192">
                      <a:extLst>
                        <a:ext uri="{9D8B030D-6E8A-4147-A177-3AD203B41FA5}">
                          <a16:colId xmlns:a16="http://schemas.microsoft.com/office/drawing/2014/main" val="1128965001"/>
                        </a:ext>
                      </a:extLst>
                    </a:gridCol>
                    <a:gridCol w="499273">
                      <a:extLst>
                        <a:ext uri="{9D8B030D-6E8A-4147-A177-3AD203B41FA5}">
                          <a16:colId xmlns:a16="http://schemas.microsoft.com/office/drawing/2014/main" val="3000998946"/>
                        </a:ext>
                      </a:extLst>
                    </a:gridCol>
                    <a:gridCol w="577799">
                      <a:extLst>
                        <a:ext uri="{9D8B030D-6E8A-4147-A177-3AD203B41FA5}">
                          <a16:colId xmlns:a16="http://schemas.microsoft.com/office/drawing/2014/main" val="3334752696"/>
                        </a:ext>
                      </a:extLst>
                    </a:gridCol>
                  </a:tblGrid>
                  <a:tr h="221378">
                    <a:tc>
                      <a:txBody>
                        <a:bodyPr/>
                        <a:lstStyle/>
                        <a:p>
                          <a:pPr algn="ctr" fontAlgn="b"/>
                          <a:r>
                            <a:rPr lang="en-US" altLang="zh-TW" sz="700" b="0" i="0" u="none" strike="noStrike" dirty="0">
                              <a:effectLst/>
                              <a:latin typeface="+mn-lt"/>
                            </a:rPr>
                            <a:t>Watershed</a:t>
                          </a:r>
                          <a:endParaRPr lang="zh-TW" altLang="en-US" sz="700" b="0" i="0" u="none" strike="noStrike" dirty="0">
                            <a:effectLst/>
                            <a:latin typeface="+mn-lt"/>
                          </a:endParaRPr>
                        </a:p>
                      </a:txBody>
                      <a:tcPr marL="5605" marR="5605" marT="5605" marB="0" anchor="ctr"/>
                    </a:tc>
                    <a:tc>
                      <a:txBody>
                        <a:bodyPr/>
                        <a:lstStyle/>
                        <a:p>
                          <a:pPr algn="ctr" fontAlgn="b"/>
                          <a:r>
                            <a:rPr lang="en-US" sz="700" u="none" strike="noStrike" dirty="0">
                              <a:effectLst/>
                              <a:latin typeface="+mn-lt"/>
                            </a:rPr>
                            <a:t>landslide </a:t>
                          </a:r>
                        </a:p>
                        <a:p>
                          <a:pPr algn="ctr" fontAlgn="b"/>
                          <a:r>
                            <a:rPr lang="en-US" sz="700" u="none" strike="noStrike" dirty="0">
                              <a:effectLst/>
                              <a:latin typeface="+mn-lt"/>
                            </a:rPr>
                            <a:t>rate(1)</a:t>
                          </a:r>
                          <a:endParaRPr lang="en-US" sz="700" b="0" i="0" u="none" strike="noStrike" dirty="0">
                            <a:effectLst/>
                            <a:latin typeface="+mn-lt"/>
                          </a:endParaRPr>
                        </a:p>
                      </a:txBody>
                      <a:tcPr marL="5605" marR="5605" marT="5605" marB="0" anchor="ctr"/>
                    </a:tc>
                    <a:tc>
                      <a:txBody>
                        <a:bodyPr/>
                        <a:lstStyle/>
                        <a:p>
                          <a:endParaRPr lang="zh-TW"/>
                        </a:p>
                      </a:txBody>
                      <a:tcPr marL="5605" marR="5605" marT="5605" marB="0" anchor="ctr">
                        <a:blipFill>
                          <a:blip r:embed="rId7"/>
                          <a:stretch>
                            <a:fillRect l="-165957" t="-11111" r="-506383" b="-1200000"/>
                          </a:stretch>
                        </a:blipFill>
                      </a:tcPr>
                    </a:tc>
                    <a:tc>
                      <a:txBody>
                        <a:bodyPr/>
                        <a:lstStyle/>
                        <a:p>
                          <a:pPr algn="ctr" fontAlgn="b"/>
                          <a:r>
                            <a:rPr lang="en-US" altLang="zh-TW" sz="700" u="none" strike="noStrike" dirty="0">
                              <a:effectLst/>
                              <a:latin typeface="+mn-lt"/>
                            </a:rPr>
                            <a:t>(1)*(2)</a:t>
                          </a:r>
                          <a:endParaRPr lang="en-US" altLang="zh-TW" sz="700" b="0" i="0" u="none" strike="noStrike" dirty="0">
                            <a:effectLst/>
                            <a:latin typeface="+mn-lt"/>
                          </a:endParaRPr>
                        </a:p>
                      </a:txBody>
                      <a:tcPr marL="5605" marR="5605" marT="5605" marB="0" anchor="ctr"/>
                    </a:tc>
                    <a:tc>
                      <a:txBody>
                        <a:bodyPr/>
                        <a:lstStyle/>
                        <a:p>
                          <a:pPr algn="ctr" fontAlgn="b"/>
                          <a:r>
                            <a:rPr lang="en-US" sz="700" u="none" strike="noStrike" dirty="0">
                              <a:effectLst/>
                              <a:latin typeface="+mn-lt"/>
                            </a:rPr>
                            <a:t>Area rate</a:t>
                          </a:r>
                          <a:endParaRPr lang="en-US" sz="700" b="0" i="0" u="none" strike="noStrike" dirty="0">
                            <a:effectLst/>
                            <a:latin typeface="+mn-lt"/>
                          </a:endParaRPr>
                        </a:p>
                      </a:txBody>
                      <a:tcPr marL="5605" marR="5605" marT="5605" marB="0" anchor="ctr"/>
                    </a:tc>
                    <a:tc>
                      <a:txBody>
                        <a:bodyPr/>
                        <a:lstStyle/>
                        <a:p>
                          <a:endParaRPr lang="zh-TW"/>
                        </a:p>
                      </a:txBody>
                      <a:tcPr marL="5605" marR="5605" marT="5605" marB="0" anchor="ctr">
                        <a:blipFill>
                          <a:blip r:embed="rId7"/>
                          <a:stretch>
                            <a:fillRect l="-390991" t="-11111" r="-163063" b="-1200000"/>
                          </a:stretch>
                        </a:blipFill>
                      </a:tcPr>
                    </a:tc>
                    <a:tc>
                      <a:txBody>
                        <a:bodyPr/>
                        <a:lstStyle/>
                        <a:p>
                          <a:endParaRPr lang="zh-TW"/>
                        </a:p>
                      </a:txBody>
                      <a:tcPr marL="5605" marR="5605" marT="5605" marB="0" anchor="ctr">
                        <a:blipFill>
                          <a:blip r:embed="rId7"/>
                          <a:stretch>
                            <a:fillRect l="-664634" t="-11111" r="-120732" b="-1200000"/>
                          </a:stretch>
                        </a:blipFill>
                      </a:tcPr>
                    </a:tc>
                    <a:tc>
                      <a:txBody>
                        <a:bodyPr/>
                        <a:lstStyle/>
                        <a:p>
                          <a:endParaRPr lang="zh-TW"/>
                        </a:p>
                      </a:txBody>
                      <a:tcPr marL="5605" marR="5605" marT="5605" marB="0" anchor="ctr">
                        <a:blipFill>
                          <a:blip r:embed="rId7"/>
                          <a:stretch>
                            <a:fillRect l="-660000" t="-11111" r="-4211" b="-1200000"/>
                          </a:stretch>
                        </a:blipFill>
                      </a:tcPr>
                    </a:tc>
                    <a:extLst>
                      <a:ext uri="{0D108BD9-81ED-4DB2-BD59-A6C34878D82A}">
                        <a16:rowId xmlns:a16="http://schemas.microsoft.com/office/drawing/2014/main" val="1566527704"/>
                      </a:ext>
                    </a:extLst>
                  </a:tr>
                  <a:tr h="116205">
                    <a:tc>
                      <a:txBody>
                        <a:bodyPr/>
                        <a:lstStyle/>
                        <a:p>
                          <a:pPr algn="ctr" fontAlgn="b"/>
                          <a:r>
                            <a:rPr lang="en-US" altLang="zh-TW" sz="700" b="1" dirty="0" err="1"/>
                            <a:t>Sqzyacing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0.88</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80183546.65</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70461994.83</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1.00</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14577973200</a:t>
                          </a:r>
                        </a:p>
                      </a:txBody>
                      <a:tcPr marL="9525" marR="9525" marT="9525" marB="0" anchor="b"/>
                    </a:tc>
                    <a:tc>
                      <a:txBody>
                        <a:bodyPr/>
                        <a:lstStyle/>
                        <a:p>
                          <a:pPr algn="r" fontAlgn="b"/>
                          <a:r>
                            <a:rPr lang="en-US" altLang="zh-TW" sz="700" b="0" i="0" u="none" strike="noStrike" dirty="0">
                              <a:effectLst/>
                              <a:latin typeface="+mn-lt"/>
                            </a:rPr>
                            <a:t>94607238</a:t>
                          </a:r>
                        </a:p>
                      </a:txBody>
                      <a:tcPr marL="9525" marR="9525" marT="9525" marB="0" anchor="b"/>
                    </a:tc>
                    <a:tc>
                      <a:txBody>
                        <a:bodyPr/>
                        <a:lstStyle/>
                        <a:p>
                          <a:pPr algn="r" fontAlgn="b"/>
                          <a:r>
                            <a:rPr lang="en-US" altLang="zh-TW" sz="700" b="0" i="0" u="none" strike="noStrike" dirty="0">
                              <a:effectLst/>
                              <a:latin typeface="Arial" panose="020B0604020202020204" pitchFamily="34" charset="0"/>
                            </a:rPr>
                            <a:t>14672580.4</a:t>
                          </a:r>
                        </a:p>
                      </a:txBody>
                      <a:tcPr marL="9525" marR="9525" marT="9525" marB="0" anchor="b"/>
                    </a:tc>
                    <a:extLst>
                      <a:ext uri="{0D108BD9-81ED-4DB2-BD59-A6C34878D82A}">
                        <a16:rowId xmlns:a16="http://schemas.microsoft.com/office/drawing/2014/main" val="2372837611"/>
                      </a:ext>
                    </a:extLst>
                  </a:tr>
                  <a:tr h="116205">
                    <a:tc>
                      <a:txBody>
                        <a:bodyPr/>
                        <a:lstStyle/>
                        <a:p>
                          <a:pPr algn="ctr" fontAlgn="b"/>
                          <a:r>
                            <a:rPr lang="en-US" altLang="zh-TW" sz="700" dirty="0" err="1"/>
                            <a:t>Xuebaishan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0.22</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a:effectLst/>
                              <a:latin typeface="+mn-lt"/>
                            </a:rPr>
                            <a:t>30334327.55</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a:effectLst/>
                              <a:latin typeface="+mn-lt"/>
                            </a:rPr>
                            <a:t>6574299.38</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0.09</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1360165298.59</a:t>
                          </a:r>
                        </a:p>
                      </a:txBody>
                      <a:tcPr marL="9525" marR="9525" marT="9525" marB="0" anchor="b"/>
                    </a:tc>
                    <a:tc>
                      <a:txBody>
                        <a:bodyPr/>
                        <a:lstStyle/>
                        <a:p>
                          <a:pPr algn="r" fontAlgn="b"/>
                          <a:r>
                            <a:rPr lang="en-US" altLang="zh-TW" sz="700" b="0" i="0" u="none" strike="noStrike" dirty="0">
                              <a:effectLst/>
                              <a:latin typeface="+mn-lt"/>
                            </a:rPr>
                            <a:t>8827117.5</a:t>
                          </a:r>
                        </a:p>
                      </a:txBody>
                      <a:tcPr marL="9525" marR="9525" marT="9525" marB="0" anchor="b"/>
                    </a:tc>
                    <a:tc>
                      <a:txBody>
                        <a:bodyPr/>
                        <a:lstStyle/>
                        <a:p>
                          <a:pPr algn="r" fontAlgn="b"/>
                          <a:r>
                            <a:rPr lang="en-US" altLang="zh-TW" sz="700" b="0" i="0" u="none" strike="noStrike">
                              <a:effectLst/>
                              <a:latin typeface="Arial" panose="020B0604020202020204" pitchFamily="34" charset="0"/>
                            </a:rPr>
                            <a:t>1368992.4</a:t>
                          </a:r>
                        </a:p>
                      </a:txBody>
                      <a:tcPr marL="9525" marR="9525" marT="9525" marB="0" anchor="b"/>
                    </a:tc>
                    <a:extLst>
                      <a:ext uri="{0D108BD9-81ED-4DB2-BD59-A6C34878D82A}">
                        <a16:rowId xmlns:a16="http://schemas.microsoft.com/office/drawing/2014/main" val="2296887872"/>
                      </a:ext>
                    </a:extLst>
                  </a:tr>
                  <a:tr h="116205">
                    <a:tc>
                      <a:txBody>
                        <a:bodyPr/>
                        <a:lstStyle/>
                        <a:p>
                          <a:pPr algn="ctr" fontAlgn="b"/>
                          <a:r>
                            <a:rPr lang="en-US" altLang="zh-TW" sz="700" dirty="0" err="1"/>
                            <a:t>Lengshan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0.60</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36044657.07</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21633711.10</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0.31</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4475826455.35</a:t>
                          </a:r>
                        </a:p>
                      </a:txBody>
                      <a:tcPr marL="9525" marR="9525" marT="9525" marB="0" anchor="b"/>
                    </a:tc>
                    <a:tc>
                      <a:txBody>
                        <a:bodyPr/>
                        <a:lstStyle/>
                        <a:p>
                          <a:pPr algn="r" fontAlgn="b"/>
                          <a:r>
                            <a:rPr lang="en-US" altLang="zh-TW" sz="700" b="0" i="0" u="none" strike="noStrike" dirty="0">
                              <a:effectLst/>
                              <a:latin typeface="+mn-lt"/>
                            </a:rPr>
                            <a:t>29046945</a:t>
                          </a:r>
                        </a:p>
                      </a:txBody>
                      <a:tcPr marL="9525" marR="9525" marT="9525" marB="0" anchor="b"/>
                    </a:tc>
                    <a:tc>
                      <a:txBody>
                        <a:bodyPr/>
                        <a:lstStyle/>
                        <a:p>
                          <a:pPr algn="r" fontAlgn="b"/>
                          <a:r>
                            <a:rPr lang="en-US" altLang="zh-TW" sz="700" b="0" i="0" u="none" strike="noStrike">
                              <a:effectLst/>
                              <a:latin typeface="Arial" panose="020B0604020202020204" pitchFamily="34" charset="0"/>
                            </a:rPr>
                            <a:t>4504873.4</a:t>
                          </a:r>
                        </a:p>
                      </a:txBody>
                      <a:tcPr marL="9525" marR="9525" marT="9525" marB="0" anchor="b"/>
                    </a:tc>
                    <a:extLst>
                      <a:ext uri="{0D108BD9-81ED-4DB2-BD59-A6C34878D82A}">
                        <a16:rowId xmlns:a16="http://schemas.microsoft.com/office/drawing/2014/main" val="1679089035"/>
                      </a:ext>
                    </a:extLst>
                  </a:tr>
                  <a:tr h="116205">
                    <a:tc>
                      <a:txBody>
                        <a:bodyPr/>
                        <a:lstStyle/>
                        <a:p>
                          <a:pPr algn="ctr" fontAlgn="b"/>
                          <a:r>
                            <a:rPr lang="en-US" altLang="zh-TW" sz="700" dirty="0" err="1"/>
                            <a:t>Xuanyuan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0.22</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10692392.41</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2335280.41</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a:effectLst/>
                              <a:latin typeface="+mn-lt"/>
                            </a:rPr>
                            <a:t>0.03</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483149182.41</a:t>
                          </a:r>
                        </a:p>
                      </a:txBody>
                      <a:tcPr marL="9525" marR="9525" marT="9525" marB="0" anchor="b"/>
                    </a:tc>
                    <a:tc>
                      <a:txBody>
                        <a:bodyPr/>
                        <a:lstStyle/>
                        <a:p>
                          <a:pPr algn="r" fontAlgn="b"/>
                          <a:r>
                            <a:rPr lang="en-US" altLang="zh-TW" sz="700" b="0" i="0" u="none" strike="noStrike" dirty="0">
                              <a:effectLst/>
                              <a:latin typeface="+mn-lt"/>
                            </a:rPr>
                            <a:t>3135512</a:t>
                          </a:r>
                        </a:p>
                      </a:txBody>
                      <a:tcPr marL="9525" marR="9525" marT="9525" marB="0" anchor="b"/>
                    </a:tc>
                    <a:tc>
                      <a:txBody>
                        <a:bodyPr/>
                        <a:lstStyle/>
                        <a:p>
                          <a:pPr algn="r" fontAlgn="b"/>
                          <a:r>
                            <a:rPr lang="en-US" altLang="zh-TW" sz="700" b="0" i="0" u="none" strike="noStrike">
                              <a:effectLst/>
                              <a:latin typeface="Arial" panose="020B0604020202020204" pitchFamily="34" charset="0"/>
                            </a:rPr>
                            <a:t>486284.7</a:t>
                          </a:r>
                        </a:p>
                      </a:txBody>
                      <a:tcPr marL="9525" marR="9525" marT="9525" marB="0" anchor="b"/>
                    </a:tc>
                    <a:extLst>
                      <a:ext uri="{0D108BD9-81ED-4DB2-BD59-A6C34878D82A}">
                        <a16:rowId xmlns:a16="http://schemas.microsoft.com/office/drawing/2014/main" val="4288791849"/>
                      </a:ext>
                    </a:extLst>
                  </a:tr>
                  <a:tr h="116205">
                    <a:tc>
                      <a:txBody>
                        <a:bodyPr/>
                        <a:lstStyle/>
                        <a:p>
                          <a:pPr algn="ctr" fontAlgn="b"/>
                          <a:r>
                            <a:rPr lang="en-US" altLang="zh-TW" sz="700" dirty="0" err="1"/>
                            <a:t>Takaiqin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0.97</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dirty="0">
                              <a:effectLst/>
                              <a:latin typeface="+mn-lt"/>
                            </a:rPr>
                            <a:t>128303334.7</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124302375.68</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1.76</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25717079195.73</a:t>
                          </a:r>
                        </a:p>
                      </a:txBody>
                      <a:tcPr marL="9525" marR="9525" marT="9525" marB="0" anchor="b"/>
                    </a:tc>
                    <a:tc>
                      <a:txBody>
                        <a:bodyPr/>
                        <a:lstStyle/>
                        <a:p>
                          <a:pPr algn="r" fontAlgn="b"/>
                          <a:r>
                            <a:rPr lang="en-US" altLang="zh-TW" sz="700" b="0" i="0" u="none" strike="noStrike" dirty="0">
                              <a:effectLst/>
                              <a:latin typeface="+mn-lt"/>
                            </a:rPr>
                            <a:t>166897126</a:t>
                          </a:r>
                        </a:p>
                      </a:txBody>
                      <a:tcPr marL="9525" marR="9525" marT="9525" marB="0" anchor="b"/>
                    </a:tc>
                    <a:tc>
                      <a:txBody>
                        <a:bodyPr/>
                        <a:lstStyle/>
                        <a:p>
                          <a:pPr algn="r" fontAlgn="b"/>
                          <a:r>
                            <a:rPr lang="en-US" altLang="zh-TW" sz="700" b="0" i="0" u="none" strike="noStrike" dirty="0">
                              <a:effectLst/>
                              <a:latin typeface="Arial" panose="020B0604020202020204" pitchFamily="34" charset="0"/>
                            </a:rPr>
                            <a:t>25883976.3</a:t>
                          </a:r>
                        </a:p>
                      </a:txBody>
                      <a:tcPr marL="9525" marR="9525" marT="9525" marB="0" anchor="b"/>
                    </a:tc>
                    <a:extLst>
                      <a:ext uri="{0D108BD9-81ED-4DB2-BD59-A6C34878D82A}">
                        <a16:rowId xmlns:a16="http://schemas.microsoft.com/office/drawing/2014/main" val="3645813901"/>
                      </a:ext>
                    </a:extLst>
                  </a:tr>
                  <a:tr h="116205">
                    <a:tc>
                      <a:txBody>
                        <a:bodyPr/>
                        <a:lstStyle/>
                        <a:p>
                          <a:pPr algn="ctr" fontAlgn="b"/>
                          <a:r>
                            <a:rPr lang="en-US" altLang="zh-TW" sz="700" dirty="0" err="1"/>
                            <a:t>Zhenxibao</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0.51</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28820923.11</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a:effectLst/>
                              <a:latin typeface="+mn-lt"/>
                            </a:rPr>
                            <a:t>14754741.96</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0.21</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3052627637.32</a:t>
                          </a:r>
                        </a:p>
                      </a:txBody>
                      <a:tcPr marL="9525" marR="9525" marT="9525" marB="0" anchor="b"/>
                    </a:tc>
                    <a:tc>
                      <a:txBody>
                        <a:bodyPr/>
                        <a:lstStyle/>
                        <a:p>
                          <a:pPr algn="r" fontAlgn="b"/>
                          <a:r>
                            <a:rPr lang="en-US" altLang="zh-TW" sz="700" b="0" i="0" u="none" strike="noStrike" dirty="0">
                              <a:effectLst/>
                              <a:latin typeface="+mn-lt"/>
                            </a:rPr>
                            <a:t>19810756</a:t>
                          </a:r>
                        </a:p>
                      </a:txBody>
                      <a:tcPr marL="9525" marR="9525" marT="9525" marB="0" anchor="b"/>
                    </a:tc>
                    <a:tc>
                      <a:txBody>
                        <a:bodyPr/>
                        <a:lstStyle/>
                        <a:p>
                          <a:pPr algn="r" fontAlgn="b"/>
                          <a:r>
                            <a:rPr lang="en-US" altLang="zh-TW" sz="700" b="0" i="0" u="none" strike="noStrike">
                              <a:effectLst/>
                              <a:latin typeface="Arial" panose="020B0604020202020204" pitchFamily="34" charset="0"/>
                            </a:rPr>
                            <a:t>3072438.4</a:t>
                          </a:r>
                        </a:p>
                      </a:txBody>
                      <a:tcPr marL="9525" marR="9525" marT="9525" marB="0" anchor="b"/>
                    </a:tc>
                    <a:extLst>
                      <a:ext uri="{0D108BD9-81ED-4DB2-BD59-A6C34878D82A}">
                        <a16:rowId xmlns:a16="http://schemas.microsoft.com/office/drawing/2014/main" val="1530046263"/>
                      </a:ext>
                    </a:extLst>
                  </a:tr>
                  <a:tr h="116205">
                    <a:tc>
                      <a:txBody>
                        <a:bodyPr/>
                        <a:lstStyle/>
                        <a:p>
                          <a:pPr algn="ctr" fontAlgn="b"/>
                          <a:r>
                            <a:rPr lang="en-US" altLang="zh-TW" sz="700" dirty="0" err="1"/>
                            <a:t>Yanlao</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0.96</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26714185.56</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25623533.02</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a:effectLst/>
                              <a:latin typeface="+mn-lt"/>
                            </a:rPr>
                            <a:t>0.36</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5301285871.22</a:t>
                          </a:r>
                        </a:p>
                      </a:txBody>
                      <a:tcPr marL="9525" marR="9525" marT="9525" marB="0" anchor="b"/>
                    </a:tc>
                    <a:tc>
                      <a:txBody>
                        <a:bodyPr/>
                        <a:lstStyle/>
                        <a:p>
                          <a:pPr algn="r" fontAlgn="b"/>
                          <a:r>
                            <a:rPr lang="en-US" altLang="zh-TW" sz="700" b="0" i="0" u="none" strike="noStrike" dirty="0">
                              <a:effectLst/>
                              <a:latin typeface="+mn-lt"/>
                            </a:rPr>
                            <a:t>34403960</a:t>
                          </a:r>
                        </a:p>
                      </a:txBody>
                      <a:tcPr marL="9525" marR="9525" marT="9525" marB="0" anchor="b"/>
                    </a:tc>
                    <a:tc>
                      <a:txBody>
                        <a:bodyPr/>
                        <a:lstStyle/>
                        <a:p>
                          <a:pPr algn="r" fontAlgn="b"/>
                          <a:r>
                            <a:rPr lang="en-US" altLang="zh-TW" sz="700" b="0" i="0" u="none" strike="noStrike">
                              <a:effectLst/>
                              <a:latin typeface="Arial" panose="020B0604020202020204" pitchFamily="34" charset="0"/>
                            </a:rPr>
                            <a:t>5335689.8</a:t>
                          </a:r>
                        </a:p>
                      </a:txBody>
                      <a:tcPr marL="9525" marR="9525" marT="9525" marB="0" anchor="b"/>
                    </a:tc>
                    <a:extLst>
                      <a:ext uri="{0D108BD9-81ED-4DB2-BD59-A6C34878D82A}">
                        <a16:rowId xmlns:a16="http://schemas.microsoft.com/office/drawing/2014/main" val="1115997820"/>
                      </a:ext>
                    </a:extLst>
                  </a:tr>
                  <a:tr h="116205">
                    <a:tc>
                      <a:txBody>
                        <a:bodyPr/>
                        <a:lstStyle/>
                        <a:p>
                          <a:pPr algn="ctr" fontAlgn="b"/>
                          <a:r>
                            <a:rPr lang="en-US" altLang="zh-TW" sz="700" dirty="0" err="1"/>
                            <a:t>Xinguang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0.20</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21906462.06</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4403460.44</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a:effectLst/>
                              <a:latin typeface="+mn-lt"/>
                            </a:rPr>
                            <a:t>0.06</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911037622.54</a:t>
                          </a:r>
                        </a:p>
                      </a:txBody>
                      <a:tcPr marL="9525" marR="9525" marT="9525" marB="0" anchor="b"/>
                    </a:tc>
                    <a:tc>
                      <a:txBody>
                        <a:bodyPr/>
                        <a:lstStyle/>
                        <a:p>
                          <a:pPr algn="r" fontAlgn="b"/>
                          <a:r>
                            <a:rPr lang="en-US" altLang="zh-TW" sz="700" b="0" i="0" u="none" strike="noStrike" dirty="0">
                              <a:effectLst/>
                              <a:latin typeface="+mn-lt"/>
                            </a:rPr>
                            <a:t>5912396.2</a:t>
                          </a:r>
                        </a:p>
                      </a:txBody>
                      <a:tcPr marL="9525" marR="9525" marT="9525" marB="0" anchor="b"/>
                    </a:tc>
                    <a:tc>
                      <a:txBody>
                        <a:bodyPr/>
                        <a:lstStyle/>
                        <a:p>
                          <a:pPr algn="r" fontAlgn="b"/>
                          <a:r>
                            <a:rPr lang="en-US" altLang="zh-TW" sz="700" b="0" i="0" u="none" strike="noStrike">
                              <a:effectLst/>
                              <a:latin typeface="Arial" panose="020B0604020202020204" pitchFamily="34" charset="0"/>
                            </a:rPr>
                            <a:t>916950.0</a:t>
                          </a:r>
                        </a:p>
                      </a:txBody>
                      <a:tcPr marL="9525" marR="9525" marT="9525" marB="0" anchor="b"/>
                    </a:tc>
                    <a:extLst>
                      <a:ext uri="{0D108BD9-81ED-4DB2-BD59-A6C34878D82A}">
                        <a16:rowId xmlns:a16="http://schemas.microsoft.com/office/drawing/2014/main" val="2354597336"/>
                      </a:ext>
                    </a:extLst>
                  </a:tr>
                  <a:tr h="116205">
                    <a:tc>
                      <a:txBody>
                        <a:bodyPr/>
                        <a:lstStyle/>
                        <a:p>
                          <a:pPr algn="ctr" fontAlgn="b"/>
                          <a:r>
                            <a:rPr lang="en-US" altLang="zh-TW" sz="700" dirty="0" err="1"/>
                            <a:t>Xiuluan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0.84</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28252256.71</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23654244.69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0.34</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4893857263.70</a:t>
                          </a:r>
                        </a:p>
                      </a:txBody>
                      <a:tcPr marL="9525" marR="9525" marT="9525" marB="0" anchor="b"/>
                    </a:tc>
                    <a:tc>
                      <a:txBody>
                        <a:bodyPr/>
                        <a:lstStyle/>
                        <a:p>
                          <a:pPr algn="r" fontAlgn="b"/>
                          <a:r>
                            <a:rPr lang="en-US" altLang="zh-TW" sz="700" b="0" i="0" u="none" strike="noStrike" dirty="0">
                              <a:effectLst/>
                              <a:latin typeface="+mn-lt"/>
                            </a:rPr>
                            <a:t>31759855</a:t>
                          </a:r>
                        </a:p>
                      </a:txBody>
                      <a:tcPr marL="9525" marR="9525" marT="9525" marB="0" anchor="b"/>
                    </a:tc>
                    <a:tc>
                      <a:txBody>
                        <a:bodyPr/>
                        <a:lstStyle/>
                        <a:p>
                          <a:pPr algn="r" fontAlgn="b"/>
                          <a:r>
                            <a:rPr lang="en-US" altLang="zh-TW" sz="700" b="0" i="0" u="none" strike="noStrike">
                              <a:effectLst/>
                              <a:latin typeface="Arial" panose="020B0604020202020204" pitchFamily="34" charset="0"/>
                            </a:rPr>
                            <a:t>4925617.1</a:t>
                          </a:r>
                        </a:p>
                      </a:txBody>
                      <a:tcPr marL="9525" marR="9525" marT="9525" marB="0" anchor="b"/>
                    </a:tc>
                    <a:extLst>
                      <a:ext uri="{0D108BD9-81ED-4DB2-BD59-A6C34878D82A}">
                        <a16:rowId xmlns:a16="http://schemas.microsoft.com/office/drawing/2014/main" val="1696626498"/>
                      </a:ext>
                    </a:extLst>
                  </a:tr>
                  <a:tr h="116205">
                    <a:tc>
                      <a:txBody>
                        <a:bodyPr/>
                        <a:lstStyle/>
                        <a:p>
                          <a:pPr algn="ctr" fontAlgn="b"/>
                          <a:r>
                            <a:rPr lang="en-US" altLang="zh-TW" sz="700" b="0" dirty="0"/>
                            <a:t>Xia </a:t>
                          </a:r>
                          <a:r>
                            <a:rPr lang="en-US" altLang="zh-TW" sz="700" b="0" dirty="0" err="1"/>
                            <a:t>Yulao</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0.89</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dirty="0">
                              <a:effectLst/>
                              <a:latin typeface="+mn-lt"/>
                            </a:rPr>
                            <a:t>25835151.65</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22865554.89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a:effectLst/>
                              <a:latin typeface="+mn-lt"/>
                            </a:rPr>
                            <a:t>0.32</a:t>
                          </a:r>
                          <a:endParaRPr lang="en-US" altLang="zh-TW" sz="700" b="0" i="0" u="none" strike="noStrike">
                            <a:effectLst/>
                            <a:latin typeface="+mn-lt"/>
                          </a:endParaRPr>
                        </a:p>
                      </a:txBody>
                      <a:tcPr marL="5605" marR="5605" marT="5605" marB="0" anchor="b"/>
                    </a:tc>
                    <a:tc>
                      <a:txBody>
                        <a:bodyPr/>
                        <a:lstStyle/>
                        <a:p>
                          <a:pPr algn="ctr" fontAlgn="b"/>
                          <a:r>
                            <a:rPr lang="en-US" altLang="zh-TW" sz="700" b="0" i="0" u="none" strike="noStrike">
                              <a:effectLst/>
                              <a:latin typeface="+mn-lt"/>
                            </a:rPr>
                            <a:t>4730684211.15</a:t>
                          </a:r>
                        </a:p>
                      </a:txBody>
                      <a:tcPr marL="9525" marR="9525" marT="9525" marB="0" anchor="b"/>
                    </a:tc>
                    <a:tc>
                      <a:txBody>
                        <a:bodyPr/>
                        <a:lstStyle/>
                        <a:p>
                          <a:pPr algn="r" fontAlgn="b"/>
                          <a:r>
                            <a:rPr lang="en-US" altLang="zh-TW" sz="700" b="0" i="0" u="none" strike="noStrike">
                              <a:effectLst/>
                              <a:latin typeface="+mn-lt"/>
                            </a:rPr>
                            <a:t>30700905</a:t>
                          </a:r>
                        </a:p>
                      </a:txBody>
                      <a:tcPr marL="9525" marR="9525" marT="9525" marB="0" anchor="b"/>
                    </a:tc>
                    <a:tc>
                      <a:txBody>
                        <a:bodyPr/>
                        <a:lstStyle/>
                        <a:p>
                          <a:pPr algn="r" fontAlgn="b"/>
                          <a:r>
                            <a:rPr lang="en-US" altLang="zh-TW" sz="700" b="0" i="0" u="none" strike="noStrike">
                              <a:effectLst/>
                              <a:latin typeface="Arial" panose="020B0604020202020204" pitchFamily="34" charset="0"/>
                            </a:rPr>
                            <a:t>4761385.1</a:t>
                          </a:r>
                        </a:p>
                      </a:txBody>
                      <a:tcPr marL="9525" marR="9525" marT="9525" marB="0" anchor="b"/>
                    </a:tc>
                    <a:extLst>
                      <a:ext uri="{0D108BD9-81ED-4DB2-BD59-A6C34878D82A}">
                        <a16:rowId xmlns:a16="http://schemas.microsoft.com/office/drawing/2014/main" val="2925081264"/>
                      </a:ext>
                    </a:extLst>
                  </a:tr>
                  <a:tr h="116205">
                    <a:tc>
                      <a:txBody>
                        <a:bodyPr/>
                        <a:lstStyle/>
                        <a:p>
                          <a:pPr algn="ctr" fontAlgn="b"/>
                          <a:r>
                            <a:rPr lang="en-US" altLang="zh-TW" sz="700" dirty="0"/>
                            <a:t>Taiping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0.60</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40843393.33</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24612510.65</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0.35</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5092114146.91</a:t>
                          </a:r>
                        </a:p>
                      </a:txBody>
                      <a:tcPr marL="9525" marR="9525" marT="9525" marB="0" anchor="b"/>
                    </a:tc>
                    <a:tc>
                      <a:txBody>
                        <a:bodyPr/>
                        <a:lstStyle/>
                        <a:p>
                          <a:pPr algn="r" fontAlgn="b"/>
                          <a:r>
                            <a:rPr lang="en-US" altLang="zh-TW" sz="700" b="0" i="0" u="none" strike="noStrike" dirty="0">
                              <a:effectLst/>
                              <a:latin typeface="+mn-lt"/>
                            </a:rPr>
                            <a:t>33046491</a:t>
                          </a:r>
                        </a:p>
                      </a:txBody>
                      <a:tcPr marL="9525" marR="9525" marT="9525" marB="0" anchor="b"/>
                    </a:tc>
                    <a:tc>
                      <a:txBody>
                        <a:bodyPr/>
                        <a:lstStyle/>
                        <a:p>
                          <a:pPr algn="r" fontAlgn="b"/>
                          <a:r>
                            <a:rPr lang="en-US" altLang="zh-TW" sz="700" b="0" i="0" u="none" strike="noStrike">
                              <a:effectLst/>
                              <a:latin typeface="Arial" panose="020B0604020202020204" pitchFamily="34" charset="0"/>
                            </a:rPr>
                            <a:t>5125160.6</a:t>
                          </a:r>
                        </a:p>
                      </a:txBody>
                      <a:tcPr marL="9525" marR="9525" marT="9525" marB="0" anchor="b"/>
                    </a:tc>
                    <a:extLst>
                      <a:ext uri="{0D108BD9-81ED-4DB2-BD59-A6C34878D82A}">
                        <a16:rowId xmlns:a16="http://schemas.microsoft.com/office/drawing/2014/main" val="489876187"/>
                      </a:ext>
                    </a:extLst>
                  </a:tr>
                  <a:tr h="116205">
                    <a:tc>
                      <a:txBody>
                        <a:bodyPr/>
                        <a:lstStyle/>
                        <a:p>
                          <a:pPr algn="ctr" fontAlgn="b"/>
                          <a:r>
                            <a:rPr lang="en-US" altLang="zh-TW" sz="700" dirty="0"/>
                            <a:t>Baling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0.25</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20598809.66</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5171332.61</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0.07</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1069903688.84</a:t>
                          </a:r>
                        </a:p>
                      </a:txBody>
                      <a:tcPr marL="9525" marR="9525" marT="9525" marB="0" anchor="b"/>
                    </a:tc>
                    <a:tc>
                      <a:txBody>
                        <a:bodyPr/>
                        <a:lstStyle/>
                        <a:p>
                          <a:pPr algn="r" fontAlgn="b"/>
                          <a:r>
                            <a:rPr lang="en-US" altLang="zh-TW" sz="700" b="0" i="0" u="none" strike="noStrike" dirty="0">
                              <a:effectLst/>
                              <a:latin typeface="+mn-lt"/>
                            </a:rPr>
                            <a:t>6943395.5</a:t>
                          </a:r>
                        </a:p>
                      </a:txBody>
                      <a:tcPr marL="9525" marR="9525" marT="9525" marB="0" anchor="b"/>
                    </a:tc>
                    <a:tc>
                      <a:txBody>
                        <a:bodyPr/>
                        <a:lstStyle/>
                        <a:p>
                          <a:pPr algn="r" fontAlgn="b"/>
                          <a:r>
                            <a:rPr lang="en-US" altLang="zh-TW" sz="700" b="0" i="0" u="none" strike="noStrike">
                              <a:effectLst/>
                              <a:latin typeface="Arial" panose="020B0604020202020204" pitchFamily="34" charset="0"/>
                            </a:rPr>
                            <a:t>1076847.1</a:t>
                          </a:r>
                        </a:p>
                      </a:txBody>
                      <a:tcPr marL="9525" marR="9525" marT="9525" marB="0" anchor="b"/>
                    </a:tc>
                    <a:extLst>
                      <a:ext uri="{0D108BD9-81ED-4DB2-BD59-A6C34878D82A}">
                        <a16:rowId xmlns:a16="http://schemas.microsoft.com/office/drawing/2014/main" val="153833566"/>
                      </a:ext>
                    </a:extLst>
                  </a:tr>
                  <a:tr h="116205">
                    <a:tc>
                      <a:txBody>
                        <a:bodyPr/>
                        <a:lstStyle/>
                        <a:p>
                          <a:pPr algn="ctr" fontAlgn="b"/>
                          <a:r>
                            <a:rPr lang="en-US" altLang="zh-TW" sz="700" dirty="0"/>
                            <a:t>Daman River</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0.53</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26879733</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14269319.28</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0.20</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2952197912.78</a:t>
                          </a:r>
                        </a:p>
                      </a:txBody>
                      <a:tcPr marL="9525" marR="9525" marT="9525" marB="0" anchor="b"/>
                    </a:tc>
                    <a:tc>
                      <a:txBody>
                        <a:bodyPr/>
                        <a:lstStyle/>
                        <a:p>
                          <a:pPr algn="r" fontAlgn="b"/>
                          <a:r>
                            <a:rPr lang="en-US" altLang="zh-TW" sz="700" b="0" i="0" u="none" strike="noStrike" dirty="0">
                              <a:effectLst/>
                              <a:latin typeface="+mn-lt"/>
                            </a:rPr>
                            <a:t>19158993</a:t>
                          </a:r>
                        </a:p>
                      </a:txBody>
                      <a:tcPr marL="9525" marR="9525" marT="9525" marB="0" anchor="b"/>
                    </a:tc>
                    <a:tc>
                      <a:txBody>
                        <a:bodyPr/>
                        <a:lstStyle/>
                        <a:p>
                          <a:pPr algn="r" fontAlgn="b"/>
                          <a:r>
                            <a:rPr lang="en-US" altLang="zh-TW" sz="700" b="0" i="0" u="none" strike="noStrike">
                              <a:effectLst/>
                              <a:latin typeface="Arial" panose="020B0604020202020204" pitchFamily="34" charset="0"/>
                            </a:rPr>
                            <a:t>2971356.9</a:t>
                          </a:r>
                        </a:p>
                      </a:txBody>
                      <a:tcPr marL="9525" marR="9525" marT="9525" marB="0" anchor="b"/>
                    </a:tc>
                    <a:extLst>
                      <a:ext uri="{0D108BD9-81ED-4DB2-BD59-A6C34878D82A}">
                        <a16:rowId xmlns:a16="http://schemas.microsoft.com/office/drawing/2014/main" val="4103578494"/>
                      </a:ext>
                    </a:extLst>
                  </a:tr>
                  <a:tr h="116205">
                    <a:tc>
                      <a:txBody>
                        <a:bodyPr/>
                        <a:lstStyle/>
                        <a:p>
                          <a:pPr algn="ctr" fontAlgn="b"/>
                          <a:r>
                            <a:rPr lang="en-US" altLang="zh-TW" sz="700" dirty="0"/>
                            <a:t>Kala River</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0.24</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18976976</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4512100.89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0.06</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933514386.49</a:t>
                          </a:r>
                        </a:p>
                      </a:txBody>
                      <a:tcPr marL="9525" marR="9525" marT="9525" marB="0" anchor="b"/>
                    </a:tc>
                    <a:tc>
                      <a:txBody>
                        <a:bodyPr/>
                        <a:lstStyle/>
                        <a:p>
                          <a:pPr algn="r" fontAlgn="b"/>
                          <a:r>
                            <a:rPr lang="en-US" altLang="zh-TW" sz="700" b="0" i="0" u="none" strike="noStrike" dirty="0">
                              <a:effectLst/>
                              <a:latin typeface="+mn-lt"/>
                            </a:rPr>
                            <a:t>6058264.5</a:t>
                          </a:r>
                        </a:p>
                      </a:txBody>
                      <a:tcPr marL="9525" marR="9525" marT="9525" marB="0" anchor="b"/>
                    </a:tc>
                    <a:tc>
                      <a:txBody>
                        <a:bodyPr/>
                        <a:lstStyle/>
                        <a:p>
                          <a:pPr algn="r" fontAlgn="b"/>
                          <a:r>
                            <a:rPr lang="en-US" altLang="zh-TW" sz="700" b="0" i="0" u="none" strike="noStrike">
                              <a:effectLst/>
                              <a:latin typeface="Arial" panose="020B0604020202020204" pitchFamily="34" charset="0"/>
                            </a:rPr>
                            <a:t>939572.7</a:t>
                          </a:r>
                        </a:p>
                      </a:txBody>
                      <a:tcPr marL="9525" marR="9525" marT="9525" marB="0" anchor="b"/>
                    </a:tc>
                    <a:extLst>
                      <a:ext uri="{0D108BD9-81ED-4DB2-BD59-A6C34878D82A}">
                        <a16:rowId xmlns:a16="http://schemas.microsoft.com/office/drawing/2014/main" val="449588034"/>
                      </a:ext>
                    </a:extLst>
                  </a:tr>
                  <a:tr h="116205">
                    <a:tc>
                      <a:txBody>
                        <a:bodyPr/>
                        <a:lstStyle/>
                        <a:p>
                          <a:pPr algn="ctr" fontAlgn="b"/>
                          <a:r>
                            <a:rPr lang="en-US" altLang="zh-TW" sz="700" dirty="0" err="1"/>
                            <a:t>Kayilan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0.59</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49952068</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29436326.49</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0.42</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6090119640.91</a:t>
                          </a:r>
                        </a:p>
                      </a:txBody>
                      <a:tcPr marL="9525" marR="9525" marT="9525" marB="0" anchor="b"/>
                    </a:tc>
                    <a:tc>
                      <a:txBody>
                        <a:bodyPr/>
                        <a:lstStyle/>
                        <a:p>
                          <a:pPr algn="r" fontAlgn="b"/>
                          <a:r>
                            <a:rPr lang="en-US" altLang="zh-TW" sz="700" b="0" i="0" u="none" strike="noStrike" dirty="0">
                              <a:effectLst/>
                              <a:latin typeface="+mn-lt"/>
                            </a:rPr>
                            <a:t>39523286</a:t>
                          </a:r>
                        </a:p>
                      </a:txBody>
                      <a:tcPr marL="9525" marR="9525" marT="9525" marB="0" anchor="b"/>
                    </a:tc>
                    <a:tc>
                      <a:txBody>
                        <a:bodyPr/>
                        <a:lstStyle/>
                        <a:p>
                          <a:pPr algn="r" fontAlgn="b"/>
                          <a:r>
                            <a:rPr lang="en-US" altLang="zh-TW" sz="700" b="0" i="0" u="none" strike="noStrike">
                              <a:effectLst/>
                              <a:latin typeface="Arial" panose="020B0604020202020204" pitchFamily="34" charset="0"/>
                            </a:rPr>
                            <a:t>6129642.9</a:t>
                          </a:r>
                        </a:p>
                      </a:txBody>
                      <a:tcPr marL="9525" marR="9525" marT="9525" marB="0" anchor="b"/>
                    </a:tc>
                    <a:extLst>
                      <a:ext uri="{0D108BD9-81ED-4DB2-BD59-A6C34878D82A}">
                        <a16:rowId xmlns:a16="http://schemas.microsoft.com/office/drawing/2014/main" val="2415574854"/>
                      </a:ext>
                    </a:extLst>
                  </a:tr>
                  <a:tr h="125782">
                    <a:tc>
                      <a:txBody>
                        <a:bodyPr/>
                        <a:lstStyle/>
                        <a:p>
                          <a:pPr algn="ctr" fontAlgn="b"/>
                          <a:r>
                            <a:rPr lang="en-US" altLang="zh-TW" sz="700" dirty="0" err="1"/>
                            <a:t>Xuewunao</a:t>
                          </a:r>
                          <a:endParaRPr lang="zh-TW" altLang="en-US" sz="700" b="0" i="0" u="none" strike="noStrike" dirty="0">
                            <a:effectLst/>
                            <a:latin typeface="Arial" panose="020B0604020202020204" pitchFamily="34" charset="0"/>
                          </a:endParaRPr>
                        </a:p>
                      </a:txBody>
                      <a:tcPr marL="5605" marR="5605" marT="5605" marB="0" anchor="ctr"/>
                    </a:tc>
                    <a:tc>
                      <a:txBody>
                        <a:bodyPr/>
                        <a:lstStyle/>
                        <a:p>
                          <a:pPr algn="ctr" fontAlgn="b"/>
                          <a:r>
                            <a:rPr lang="en-US" altLang="zh-TW" sz="700" u="none" strike="noStrike" dirty="0">
                              <a:effectLst/>
                              <a:latin typeface="+mn-lt"/>
                            </a:rPr>
                            <a:t>0.21</a:t>
                          </a:r>
                          <a:endParaRPr lang="en-US" altLang="zh-TW" sz="700" b="0" i="0" u="none" strike="noStrike" dirty="0">
                            <a:effectLst/>
                            <a:latin typeface="+mn-lt"/>
                          </a:endParaRPr>
                        </a:p>
                      </a:txBody>
                      <a:tcPr marL="5605" marR="5605" marT="5605" marB="0" anchor="ctr"/>
                    </a:tc>
                    <a:tc>
                      <a:txBody>
                        <a:bodyPr/>
                        <a:lstStyle/>
                        <a:p>
                          <a:pPr algn="ctr" fontAlgn="ctr"/>
                          <a:r>
                            <a:rPr lang="en-US" altLang="zh-TW" sz="700" u="none" strike="noStrike" dirty="0">
                              <a:effectLst/>
                              <a:latin typeface="+mn-lt"/>
                            </a:rPr>
                            <a:t>24191766</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5021671.29</a:t>
                          </a:r>
                          <a:endParaRPr lang="en-US" altLang="zh-TW" sz="700" b="0" i="0" u="none" strike="noStrike" dirty="0">
                            <a:effectLst/>
                            <a:latin typeface="+mn-lt"/>
                          </a:endParaRPr>
                        </a:p>
                      </a:txBody>
                      <a:tcPr marL="5605" marR="5605" marT="5605" marB="0" anchor="ctr"/>
                    </a:tc>
                    <a:tc>
                      <a:txBody>
                        <a:bodyPr/>
                        <a:lstStyle/>
                        <a:p>
                          <a:pPr algn="ctr" fontAlgn="b"/>
                          <a:r>
                            <a:rPr lang="en-US" altLang="zh-TW" sz="700" u="none" strike="noStrike" dirty="0">
                              <a:effectLst/>
                              <a:latin typeface="+mn-lt"/>
                            </a:rPr>
                            <a:t>0.07</a:t>
                          </a:r>
                          <a:endParaRPr lang="en-US" altLang="zh-TW" sz="700" b="0" i="0" u="none" strike="noStrike" dirty="0">
                            <a:effectLst/>
                            <a:latin typeface="+mn-lt"/>
                          </a:endParaRPr>
                        </a:p>
                      </a:txBody>
                      <a:tcPr marL="5605" marR="5605" marT="5605" marB="0" anchor="ctr"/>
                    </a:tc>
                    <a:tc>
                      <a:txBody>
                        <a:bodyPr/>
                        <a:lstStyle/>
                        <a:p>
                          <a:pPr algn="ctr" fontAlgn="b"/>
                          <a:r>
                            <a:rPr lang="en-US" altLang="zh-TW" sz="700" b="0" i="0" u="none" strike="noStrike">
                              <a:effectLst/>
                              <a:latin typeface="+mn-lt"/>
                            </a:rPr>
                            <a:t>1038940064.12</a:t>
                          </a:r>
                        </a:p>
                      </a:txBody>
                      <a:tcPr marL="9525" marR="9525" marT="9525" marB="0" anchor="b"/>
                    </a:tc>
                    <a:tc>
                      <a:txBody>
                        <a:bodyPr/>
                        <a:lstStyle/>
                        <a:p>
                          <a:pPr algn="r" fontAlgn="b"/>
                          <a:r>
                            <a:rPr lang="en-US" altLang="zh-TW" sz="700" b="0" i="0" u="none" strike="noStrike" dirty="0">
                              <a:effectLst/>
                              <a:latin typeface="+mn-lt"/>
                            </a:rPr>
                            <a:t>6742449.6</a:t>
                          </a:r>
                        </a:p>
                      </a:txBody>
                      <a:tcPr marL="9525" marR="9525" marT="9525" marB="0" anchor="b"/>
                    </a:tc>
                    <a:tc>
                      <a:txBody>
                        <a:bodyPr/>
                        <a:lstStyle/>
                        <a:p>
                          <a:pPr algn="r" fontAlgn="b"/>
                          <a:r>
                            <a:rPr lang="en-US" altLang="zh-TW" sz="700" b="0" i="0" u="none" strike="noStrike">
                              <a:effectLst/>
                              <a:latin typeface="Arial" panose="020B0604020202020204" pitchFamily="34" charset="0"/>
                            </a:rPr>
                            <a:t>1045682.5</a:t>
                          </a:r>
                        </a:p>
                      </a:txBody>
                      <a:tcPr marL="9525" marR="9525" marT="9525" marB="0" anchor="b"/>
                    </a:tc>
                    <a:extLst>
                      <a:ext uri="{0D108BD9-81ED-4DB2-BD59-A6C34878D82A}">
                        <a16:rowId xmlns:a16="http://schemas.microsoft.com/office/drawing/2014/main" val="1295341190"/>
                      </a:ext>
                    </a:extLst>
                  </a:tr>
                  <a:tr h="116205">
                    <a:tc>
                      <a:txBody>
                        <a:bodyPr/>
                        <a:lstStyle/>
                        <a:p>
                          <a:pPr algn="ctr" fontAlgn="b"/>
                          <a:r>
                            <a:rPr lang="en-US" altLang="zh-TW" sz="700" dirty="0" err="1"/>
                            <a:t>Gaopo</a:t>
                          </a:r>
                          <a:r>
                            <a:rPr lang="zh-TW" altLang="en-US" sz="700" u="none" strike="noStrike" dirty="0">
                              <a:effectLst/>
                            </a:rPr>
                            <a:t> </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dirty="0">
                              <a:effectLst/>
                              <a:latin typeface="+mn-lt"/>
                            </a:rPr>
                            <a:t>0.56</a:t>
                          </a:r>
                          <a:endParaRPr lang="en-US" altLang="zh-TW" sz="700" b="0" i="0" u="none" strike="noStrike" dirty="0">
                            <a:effectLst/>
                            <a:latin typeface="+mn-lt"/>
                          </a:endParaRPr>
                        </a:p>
                      </a:txBody>
                      <a:tcPr marL="5605" marR="5605" marT="5605" marB="0" anchor="b"/>
                    </a:tc>
                    <a:tc>
                      <a:txBody>
                        <a:bodyPr/>
                        <a:lstStyle/>
                        <a:p>
                          <a:pPr algn="ctr" fontAlgn="ctr"/>
                          <a:r>
                            <a:rPr lang="en-US" altLang="zh-TW" sz="700" u="none" strike="noStrike">
                              <a:effectLst/>
                              <a:latin typeface="+mn-lt"/>
                            </a:rPr>
                            <a:t>46605669.92</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26178692.53</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0.37</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5416143539.46</a:t>
                          </a:r>
                        </a:p>
                      </a:txBody>
                      <a:tcPr marL="9525" marR="9525" marT="9525" marB="0" anchor="b"/>
                    </a:tc>
                    <a:tc>
                      <a:txBody>
                        <a:bodyPr/>
                        <a:lstStyle/>
                        <a:p>
                          <a:pPr algn="r" fontAlgn="b"/>
                          <a:r>
                            <a:rPr lang="en-US" altLang="zh-TW" sz="700" b="0" i="0" u="none" strike="noStrike" dirty="0">
                              <a:effectLst/>
                              <a:latin typeface="+mn-lt"/>
                            </a:rPr>
                            <a:t>35149357</a:t>
                          </a:r>
                        </a:p>
                      </a:txBody>
                      <a:tcPr marL="9525" marR="9525" marT="9525" marB="0" anchor="b"/>
                    </a:tc>
                    <a:tc>
                      <a:txBody>
                        <a:bodyPr/>
                        <a:lstStyle/>
                        <a:p>
                          <a:pPr algn="r" fontAlgn="b"/>
                          <a:r>
                            <a:rPr lang="en-US" altLang="zh-TW" sz="700" b="0" i="0" u="none" strike="noStrike">
                              <a:effectLst/>
                              <a:latin typeface="Arial" panose="020B0604020202020204" pitchFamily="34" charset="0"/>
                            </a:rPr>
                            <a:t>5451292.9</a:t>
                          </a:r>
                        </a:p>
                      </a:txBody>
                      <a:tcPr marL="9525" marR="9525" marT="9525" marB="0" anchor="b"/>
                    </a:tc>
                    <a:extLst>
                      <a:ext uri="{0D108BD9-81ED-4DB2-BD59-A6C34878D82A}">
                        <a16:rowId xmlns:a16="http://schemas.microsoft.com/office/drawing/2014/main" val="861351471"/>
                      </a:ext>
                    </a:extLst>
                  </a:tr>
                  <a:tr h="116205">
                    <a:tc>
                      <a:txBody>
                        <a:bodyPr/>
                        <a:lstStyle/>
                        <a:p>
                          <a:pPr algn="ctr" fontAlgn="b"/>
                          <a:r>
                            <a:rPr lang="en-US" altLang="zh-TW" sz="700" dirty="0" err="1"/>
                            <a:t>Xiayun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0.53</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20631700</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10882336.38</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0.15</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2251460641.00</a:t>
                          </a:r>
                        </a:p>
                      </a:txBody>
                      <a:tcPr marL="9525" marR="9525" marT="9525" marB="0" anchor="b"/>
                    </a:tc>
                    <a:tc>
                      <a:txBody>
                        <a:bodyPr/>
                        <a:lstStyle/>
                        <a:p>
                          <a:pPr algn="r" fontAlgn="b"/>
                          <a:r>
                            <a:rPr lang="en-US" altLang="zh-TW" sz="700" b="0" i="0" u="none" strike="noStrike" dirty="0">
                              <a:effectLst/>
                              <a:latin typeface="+mn-lt"/>
                            </a:rPr>
                            <a:t>14611391</a:t>
                          </a:r>
                        </a:p>
                      </a:txBody>
                      <a:tcPr marL="9525" marR="9525" marT="9525" marB="0" anchor="b"/>
                    </a:tc>
                    <a:tc>
                      <a:txBody>
                        <a:bodyPr/>
                        <a:lstStyle/>
                        <a:p>
                          <a:pPr algn="r" fontAlgn="b"/>
                          <a:r>
                            <a:rPr lang="en-US" altLang="zh-TW" sz="700" b="0" i="0" u="none" strike="noStrike">
                              <a:effectLst/>
                              <a:latin typeface="Arial" panose="020B0604020202020204" pitchFamily="34" charset="0"/>
                            </a:rPr>
                            <a:t>2266072.0</a:t>
                          </a:r>
                        </a:p>
                      </a:txBody>
                      <a:tcPr marL="9525" marR="9525" marT="9525" marB="0" anchor="b"/>
                    </a:tc>
                    <a:extLst>
                      <a:ext uri="{0D108BD9-81ED-4DB2-BD59-A6C34878D82A}">
                        <a16:rowId xmlns:a16="http://schemas.microsoft.com/office/drawing/2014/main" val="2367562610"/>
                      </a:ext>
                    </a:extLst>
                  </a:tr>
                  <a:tr h="116205">
                    <a:tc>
                      <a:txBody>
                        <a:bodyPr/>
                        <a:lstStyle/>
                        <a:p>
                          <a:pPr algn="ctr" fontAlgn="b"/>
                          <a:r>
                            <a:rPr lang="en-US" altLang="zh-TW" sz="700" dirty="0" err="1"/>
                            <a:t>Jiaoban</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0.55</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31263420</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a:effectLst/>
                              <a:latin typeface="+mn-lt"/>
                            </a:rPr>
                            <a:t>17142997.83</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0.24</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3546736981.58</a:t>
                          </a:r>
                        </a:p>
                      </a:txBody>
                      <a:tcPr marL="9525" marR="9525" marT="9525" marB="0" anchor="b"/>
                    </a:tc>
                    <a:tc>
                      <a:txBody>
                        <a:bodyPr/>
                        <a:lstStyle/>
                        <a:p>
                          <a:pPr algn="r" fontAlgn="b"/>
                          <a:r>
                            <a:rPr lang="en-US" altLang="zh-TW" sz="700" b="0" i="0" u="none" strike="noStrike" dirty="0">
                              <a:effectLst/>
                              <a:latin typeface="+mn-lt"/>
                            </a:rPr>
                            <a:t>23017397</a:t>
                          </a:r>
                        </a:p>
                      </a:txBody>
                      <a:tcPr marL="9525" marR="9525" marT="9525" marB="0" anchor="b"/>
                    </a:tc>
                    <a:tc>
                      <a:txBody>
                        <a:bodyPr/>
                        <a:lstStyle/>
                        <a:p>
                          <a:pPr algn="r" fontAlgn="b"/>
                          <a:r>
                            <a:rPr lang="en-US" altLang="zh-TW" sz="700" b="0" i="0" u="none" strike="noStrike">
                              <a:effectLst/>
                              <a:latin typeface="Arial" panose="020B0604020202020204" pitchFamily="34" charset="0"/>
                            </a:rPr>
                            <a:t>3569754.4</a:t>
                          </a:r>
                        </a:p>
                      </a:txBody>
                      <a:tcPr marL="9525" marR="9525" marT="9525" marB="0" anchor="b"/>
                    </a:tc>
                    <a:extLst>
                      <a:ext uri="{0D108BD9-81ED-4DB2-BD59-A6C34878D82A}">
                        <a16:rowId xmlns:a16="http://schemas.microsoft.com/office/drawing/2014/main" val="1987668847"/>
                      </a:ext>
                    </a:extLst>
                  </a:tr>
                  <a:tr h="116205">
                    <a:tc>
                      <a:txBody>
                        <a:bodyPr/>
                        <a:lstStyle/>
                        <a:p>
                          <a:pPr algn="ctr" fontAlgn="b"/>
                          <a:r>
                            <a:rPr lang="en-US" altLang="zh-TW" sz="700" dirty="0" err="1"/>
                            <a:t>Gaoraoping</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0.21</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30551086.3</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a:effectLst/>
                              <a:latin typeface="+mn-lt"/>
                            </a:rPr>
                            <a:t>6498312.23</a:t>
                          </a:r>
                          <a:endParaRPr lang="en-US" altLang="zh-TW" sz="700" b="0" i="0" u="none" strike="noStrike">
                            <a:effectLst/>
                            <a:latin typeface="+mn-lt"/>
                          </a:endParaRPr>
                        </a:p>
                      </a:txBody>
                      <a:tcPr marL="5605" marR="5605" marT="5605" marB="0" anchor="b"/>
                    </a:tc>
                    <a:tc>
                      <a:txBody>
                        <a:bodyPr/>
                        <a:lstStyle/>
                        <a:p>
                          <a:pPr algn="ctr" fontAlgn="b"/>
                          <a:r>
                            <a:rPr lang="en-US" altLang="zh-TW" sz="700" u="none" strike="noStrike" dirty="0">
                              <a:effectLst/>
                              <a:latin typeface="+mn-lt"/>
                            </a:rPr>
                            <a:t>0.09</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a:effectLst/>
                              <a:latin typeface="+mn-lt"/>
                            </a:rPr>
                            <a:t>1344444218.21</a:t>
                          </a:r>
                        </a:p>
                      </a:txBody>
                      <a:tcPr marL="9525" marR="9525" marT="9525" marB="0" anchor="b"/>
                    </a:tc>
                    <a:tc>
                      <a:txBody>
                        <a:bodyPr/>
                        <a:lstStyle/>
                        <a:p>
                          <a:pPr algn="r" fontAlgn="b"/>
                          <a:r>
                            <a:rPr lang="en-US" altLang="zh-TW" sz="700" b="0" i="0" u="none" strike="noStrike" dirty="0">
                              <a:effectLst/>
                              <a:latin typeface="+mn-lt"/>
                            </a:rPr>
                            <a:t>8725091.8</a:t>
                          </a:r>
                        </a:p>
                      </a:txBody>
                      <a:tcPr marL="9525" marR="9525" marT="9525" marB="0" anchor="b"/>
                    </a:tc>
                    <a:tc>
                      <a:txBody>
                        <a:bodyPr/>
                        <a:lstStyle/>
                        <a:p>
                          <a:pPr algn="r" fontAlgn="b"/>
                          <a:r>
                            <a:rPr lang="en-US" altLang="zh-TW" sz="700" b="0" i="0" u="none" strike="noStrike">
                              <a:effectLst/>
                              <a:latin typeface="Arial" panose="020B0604020202020204" pitchFamily="34" charset="0"/>
                            </a:rPr>
                            <a:t>1353169.3</a:t>
                          </a:r>
                        </a:p>
                      </a:txBody>
                      <a:tcPr marL="9525" marR="9525" marT="9525" marB="0" anchor="b"/>
                    </a:tc>
                    <a:extLst>
                      <a:ext uri="{0D108BD9-81ED-4DB2-BD59-A6C34878D82A}">
                        <a16:rowId xmlns:a16="http://schemas.microsoft.com/office/drawing/2014/main" val="2231952845"/>
                      </a:ext>
                    </a:extLst>
                  </a:tr>
                  <a:tr h="116205">
                    <a:tc>
                      <a:txBody>
                        <a:bodyPr/>
                        <a:lstStyle/>
                        <a:p>
                          <a:pPr algn="ctr" fontAlgn="b"/>
                          <a:r>
                            <a:rPr lang="en-US" altLang="zh-TW" sz="700" dirty="0" err="1"/>
                            <a:t>Sanmin</a:t>
                          </a:r>
                          <a:r>
                            <a:rPr lang="en-US" altLang="zh-TW" sz="700" dirty="0"/>
                            <a:t> River</a:t>
                          </a:r>
                          <a:endParaRPr lang="zh-TW" altLang="en-US" sz="700" b="0" i="0" u="none" strike="noStrike" dirty="0">
                            <a:effectLst/>
                            <a:latin typeface="Arial" panose="020B0604020202020204" pitchFamily="34" charset="0"/>
                          </a:endParaRPr>
                        </a:p>
                      </a:txBody>
                      <a:tcPr marL="5605" marR="5605" marT="5605" marB="0" anchor="b"/>
                    </a:tc>
                    <a:tc>
                      <a:txBody>
                        <a:bodyPr/>
                        <a:lstStyle/>
                        <a:p>
                          <a:pPr algn="ctr" fontAlgn="b"/>
                          <a:r>
                            <a:rPr lang="en-US" altLang="zh-TW" sz="700" u="none" strike="noStrike">
                              <a:effectLst/>
                              <a:latin typeface="+mn-lt"/>
                            </a:rPr>
                            <a:t>0.24</a:t>
                          </a:r>
                          <a:endParaRPr lang="en-US" altLang="zh-TW" sz="700" b="0" i="0" u="none" strike="noStrike">
                            <a:effectLst/>
                            <a:latin typeface="+mn-lt"/>
                          </a:endParaRPr>
                        </a:p>
                      </a:txBody>
                      <a:tcPr marL="5605" marR="5605" marT="5605" marB="0" anchor="b"/>
                    </a:tc>
                    <a:tc>
                      <a:txBody>
                        <a:bodyPr/>
                        <a:lstStyle/>
                        <a:p>
                          <a:pPr algn="ctr" fontAlgn="ctr"/>
                          <a:r>
                            <a:rPr lang="en-US" altLang="zh-TW" sz="700" u="none" strike="noStrike">
                              <a:effectLst/>
                              <a:latin typeface="+mn-lt"/>
                            </a:rPr>
                            <a:t>29614620</a:t>
                          </a:r>
                          <a:endParaRPr lang="en-US" altLang="zh-TW" sz="700" b="0" i="0" u="none" strike="noStrike">
                            <a:effectLst/>
                            <a:latin typeface="+mn-lt"/>
                          </a:endParaRPr>
                        </a:p>
                      </a:txBody>
                      <a:tcPr marL="5605" marR="5605" marT="5605" marB="0" anchor="ctr"/>
                    </a:tc>
                    <a:tc>
                      <a:txBody>
                        <a:bodyPr/>
                        <a:lstStyle/>
                        <a:p>
                          <a:pPr algn="ctr" fontAlgn="b"/>
                          <a:r>
                            <a:rPr lang="en-US" altLang="zh-TW" sz="700" u="none" strike="noStrike" dirty="0">
                              <a:effectLst/>
                              <a:latin typeface="+mn-lt"/>
                            </a:rPr>
                            <a:t>6972625.31</a:t>
                          </a:r>
                          <a:endParaRPr lang="en-US" altLang="zh-TW" sz="700" b="0" i="0" u="none" strike="noStrike" dirty="0">
                            <a:effectLst/>
                            <a:latin typeface="+mn-lt"/>
                          </a:endParaRPr>
                        </a:p>
                      </a:txBody>
                      <a:tcPr marL="5605" marR="5605" marT="5605" marB="0" anchor="b"/>
                    </a:tc>
                    <a:tc>
                      <a:txBody>
                        <a:bodyPr/>
                        <a:lstStyle/>
                        <a:p>
                          <a:pPr algn="ctr" fontAlgn="b"/>
                          <a:r>
                            <a:rPr lang="en-US" altLang="zh-TW" sz="700" u="none" strike="noStrike" dirty="0">
                              <a:effectLst/>
                              <a:latin typeface="+mn-lt"/>
                            </a:rPr>
                            <a:t>0.10</a:t>
                          </a:r>
                          <a:endParaRPr lang="en-US" altLang="zh-TW" sz="700" b="0" i="0" u="none" strike="noStrike" dirty="0">
                            <a:effectLst/>
                            <a:latin typeface="+mn-lt"/>
                          </a:endParaRPr>
                        </a:p>
                      </a:txBody>
                      <a:tcPr marL="5605" marR="5605" marT="5605" marB="0" anchor="b"/>
                    </a:tc>
                    <a:tc>
                      <a:txBody>
                        <a:bodyPr/>
                        <a:lstStyle/>
                        <a:p>
                          <a:pPr algn="ctr" fontAlgn="b"/>
                          <a:r>
                            <a:rPr lang="en-US" altLang="zh-TW" sz="700" b="0" i="0" u="none" strike="noStrike" dirty="0">
                              <a:effectLst/>
                              <a:latin typeface="+mn-lt"/>
                            </a:rPr>
                            <a:t>1442575463.99</a:t>
                          </a:r>
                        </a:p>
                      </a:txBody>
                      <a:tcPr marL="9525" marR="9525" marT="9525" marB="0" anchor="b"/>
                    </a:tc>
                    <a:tc>
                      <a:txBody>
                        <a:bodyPr/>
                        <a:lstStyle/>
                        <a:p>
                          <a:pPr algn="r" fontAlgn="b"/>
                          <a:r>
                            <a:rPr lang="en-US" altLang="zh-TW" sz="700" b="0" i="0" u="none" strike="noStrike" dirty="0">
                              <a:effectLst/>
                              <a:latin typeface="+mn-lt"/>
                            </a:rPr>
                            <a:t>9361937.9</a:t>
                          </a:r>
                        </a:p>
                      </a:txBody>
                      <a:tcPr marL="9525" marR="9525" marT="9525" marB="0" anchor="b"/>
                    </a:tc>
                    <a:tc>
                      <a:txBody>
                        <a:bodyPr/>
                        <a:lstStyle/>
                        <a:p>
                          <a:pPr algn="r" fontAlgn="b"/>
                          <a:r>
                            <a:rPr lang="en-US" altLang="zh-TW" sz="700" b="0" i="0" u="none" strike="noStrike">
                              <a:effectLst/>
                              <a:latin typeface="Arial" panose="020B0604020202020204" pitchFamily="34" charset="0"/>
                            </a:rPr>
                            <a:t>1451937.4</a:t>
                          </a:r>
                        </a:p>
                      </a:txBody>
                      <a:tcPr marL="9525" marR="9525" marT="9525" marB="0" anchor="b"/>
                    </a:tc>
                    <a:extLst>
                      <a:ext uri="{0D108BD9-81ED-4DB2-BD59-A6C34878D82A}">
                        <a16:rowId xmlns:a16="http://schemas.microsoft.com/office/drawing/2014/main" val="193498615"/>
                      </a:ext>
                    </a:extLst>
                  </a:tr>
                  <a:tr h="117181">
                    <a:tc>
                      <a:txBody>
                        <a:bodyPr/>
                        <a:lstStyle/>
                        <a:p>
                          <a:pPr algn="ctr" fontAlgn="b"/>
                          <a:r>
                            <a:rPr lang="en-US" altLang="zh-TW" sz="700" b="0" i="0" u="none" strike="noStrike" dirty="0">
                              <a:effectLst/>
                              <a:latin typeface="Arial" panose="020B0604020202020204" pitchFamily="34" charset="0"/>
                            </a:rPr>
                            <a:t>Total</a:t>
                          </a:r>
                          <a:endParaRPr lang="zh-TW" altLang="en-US" sz="700" b="0" i="0" u="none" strike="noStrike" dirty="0">
                            <a:effectLst/>
                            <a:latin typeface="Arial" panose="020B0604020202020204" pitchFamily="34" charset="0"/>
                          </a:endParaRPr>
                        </a:p>
                      </a:txBody>
                      <a:tcPr marL="5605" marR="5605" marT="5605" marB="0" anchor="b"/>
                    </a:tc>
                    <a:tc gridSpan="5">
                      <a:txBody>
                        <a:bodyPr/>
                        <a:lstStyle/>
                        <a:p>
                          <a:pPr algn="ctr" fontAlgn="b"/>
                          <a:endParaRPr lang="zh-TW" altLang="en-US" sz="700" b="0" i="0" u="none" strike="noStrike" dirty="0">
                            <a:effectLst/>
                            <a:latin typeface="+mn-lt"/>
                          </a:endParaRPr>
                        </a:p>
                      </a:txBody>
                      <a:tcPr marL="10501" marR="10501" marT="10501" marB="0" anchor="b"/>
                    </a:tc>
                    <a:tc hMerge="1">
                      <a:txBody>
                        <a:bodyPr/>
                        <a:lstStyle/>
                        <a:p>
                          <a:pPr algn="ctr" fontAlgn="b"/>
                          <a:endParaRPr lang="zh-TW" altLang="en-US" sz="1000" b="0" i="0" u="none" strike="noStrike" dirty="0">
                            <a:effectLst/>
                            <a:latin typeface="Arial" panose="020B0604020202020204" pitchFamily="34" charset="0"/>
                          </a:endParaRPr>
                        </a:p>
                      </a:txBody>
                      <a:tcPr marL="9480" marR="9480" marT="9480" marB="0" anchor="b"/>
                    </a:tc>
                    <a:tc hMerge="1">
                      <a:txBody>
                        <a:bodyPr/>
                        <a:lstStyle/>
                        <a:p>
                          <a:pPr algn="ctr" fontAlgn="b"/>
                          <a:endParaRPr lang="zh-TW" altLang="en-US" sz="1000" b="0" i="0" u="none" strike="noStrike" dirty="0">
                            <a:effectLst/>
                            <a:latin typeface="Arial" panose="020B0604020202020204" pitchFamily="34" charset="0"/>
                          </a:endParaRPr>
                        </a:p>
                      </a:txBody>
                      <a:tcPr marL="9480" marR="9480" marT="9480" marB="0" anchor="b"/>
                    </a:tc>
                    <a:tc hMerge="1">
                      <a:txBody>
                        <a:bodyPr/>
                        <a:lstStyle/>
                        <a:p>
                          <a:endParaRPr lang="zh-TW" altLang="en-US"/>
                        </a:p>
                      </a:txBody>
                      <a:tcPr/>
                    </a:tc>
                    <a:tc hMerge="1">
                      <a:txBody>
                        <a:bodyPr/>
                        <a:lstStyle/>
                        <a:p>
                          <a:pPr algn="ctr" fontAlgn="b"/>
                          <a:endParaRPr lang="zh-TW" altLang="en-US" sz="1000" b="0" i="0" u="none" strike="noStrike" dirty="0">
                            <a:effectLst/>
                            <a:latin typeface="Arial" panose="020B0604020202020204" pitchFamily="34" charset="0"/>
                          </a:endParaRPr>
                        </a:p>
                      </a:txBody>
                      <a:tcPr marL="9480" marR="9480" marT="9480" marB="0" anchor="b"/>
                    </a:tc>
                    <a:tc>
                      <a:txBody>
                        <a:bodyPr/>
                        <a:lstStyle/>
                        <a:p>
                          <a:pPr algn="ctr" fontAlgn="b"/>
                          <a:endParaRPr lang="zh-TW" altLang="en-US" sz="700" b="0" i="0" u="none" strike="noStrike" dirty="0">
                            <a:effectLst/>
                            <a:latin typeface="+mn-lt"/>
                          </a:endParaRPr>
                        </a:p>
                      </a:txBody>
                      <a:tcPr marL="10501" marR="10501" marT="10501" marB="0" anchor="b"/>
                    </a:tc>
                    <a:tc>
                      <a:txBody>
                        <a:bodyPr/>
                        <a:lstStyle/>
                        <a:p>
                          <a:pPr algn="r" fontAlgn="b"/>
                          <a:r>
                            <a:rPr lang="en-US" altLang="zh-TW" sz="700" b="0" i="0" u="none" strike="noStrike" dirty="0">
                              <a:effectLst/>
                              <a:latin typeface="Arial" panose="020B0604020202020204" pitchFamily="34" charset="0"/>
                            </a:rPr>
                            <a:t>97309276.5</a:t>
                          </a:r>
                        </a:p>
                      </a:txBody>
                      <a:tcPr marL="9525" marR="9525" marT="9525" marB="0" anchor="b"/>
                    </a:tc>
                    <a:extLst>
                      <a:ext uri="{0D108BD9-81ED-4DB2-BD59-A6C34878D82A}">
                        <a16:rowId xmlns:a16="http://schemas.microsoft.com/office/drawing/2014/main" val="3837955740"/>
                      </a:ext>
                    </a:extLst>
                  </a:tr>
                </a:tbl>
              </a:graphicData>
            </a:graphic>
          </p:graphicFrame>
        </mc:Fallback>
      </mc:AlternateContent>
      <p:pic>
        <p:nvPicPr>
          <p:cNvPr id="15" name="圖片 14">
            <a:extLst>
              <a:ext uri="{FF2B5EF4-FFF2-40B4-BE49-F238E27FC236}">
                <a16:creationId xmlns:a16="http://schemas.microsoft.com/office/drawing/2014/main" id="{AA033540-268E-4AE4-8662-6E6C906911A7}"/>
              </a:ext>
            </a:extLst>
          </p:cNvPr>
          <p:cNvPicPr>
            <a:picLocks noChangeAspect="1"/>
          </p:cNvPicPr>
          <p:nvPr/>
        </p:nvPicPr>
        <p:blipFill>
          <a:blip r:embed="rId8"/>
          <a:stretch>
            <a:fillRect/>
          </a:stretch>
        </p:blipFill>
        <p:spPr>
          <a:xfrm>
            <a:off x="1205315" y="1846865"/>
            <a:ext cx="3219450" cy="971550"/>
          </a:xfrm>
          <a:prstGeom prst="rect">
            <a:avLst/>
          </a:prstGeom>
        </p:spPr>
      </p:pic>
      <p:pic>
        <p:nvPicPr>
          <p:cNvPr id="17" name="圖片 16">
            <a:extLst>
              <a:ext uri="{FF2B5EF4-FFF2-40B4-BE49-F238E27FC236}">
                <a16:creationId xmlns:a16="http://schemas.microsoft.com/office/drawing/2014/main" id="{7CBF1884-39A4-4901-B6FE-6EDC76636611}"/>
              </a:ext>
            </a:extLst>
          </p:cNvPr>
          <p:cNvPicPr>
            <a:picLocks noChangeAspect="1"/>
          </p:cNvPicPr>
          <p:nvPr/>
        </p:nvPicPr>
        <p:blipFill>
          <a:blip r:embed="rId9"/>
          <a:stretch>
            <a:fillRect/>
          </a:stretch>
        </p:blipFill>
        <p:spPr>
          <a:xfrm>
            <a:off x="4816769" y="1815822"/>
            <a:ext cx="3219450" cy="1009650"/>
          </a:xfrm>
          <a:prstGeom prst="rect">
            <a:avLst/>
          </a:prstGeom>
        </p:spPr>
      </p:pic>
      <p:pic>
        <p:nvPicPr>
          <p:cNvPr id="20" name="圖片 19">
            <a:extLst>
              <a:ext uri="{FF2B5EF4-FFF2-40B4-BE49-F238E27FC236}">
                <a16:creationId xmlns:a16="http://schemas.microsoft.com/office/drawing/2014/main" id="{573E1DA8-C596-46CE-8F14-636B1F174200}"/>
              </a:ext>
            </a:extLst>
          </p:cNvPr>
          <p:cNvPicPr>
            <a:picLocks noChangeAspect="1"/>
          </p:cNvPicPr>
          <p:nvPr/>
        </p:nvPicPr>
        <p:blipFill>
          <a:blip r:embed="rId10"/>
          <a:stretch>
            <a:fillRect/>
          </a:stretch>
        </p:blipFill>
        <p:spPr>
          <a:xfrm>
            <a:off x="8321363" y="1827815"/>
            <a:ext cx="3219450" cy="990600"/>
          </a:xfrm>
          <a:prstGeom prst="rect">
            <a:avLst/>
          </a:prstGeom>
        </p:spPr>
      </p:pic>
      <p:sp>
        <p:nvSpPr>
          <p:cNvPr id="27" name="文字方塊 26">
            <a:extLst>
              <a:ext uri="{FF2B5EF4-FFF2-40B4-BE49-F238E27FC236}">
                <a16:creationId xmlns:a16="http://schemas.microsoft.com/office/drawing/2014/main" id="{9329AD77-0781-46FB-98A3-A93F5C32B343}"/>
              </a:ext>
            </a:extLst>
          </p:cNvPr>
          <p:cNvSpPr txBox="1"/>
          <p:nvPr/>
        </p:nvSpPr>
        <p:spPr>
          <a:xfrm>
            <a:off x="1203003" y="1595012"/>
            <a:ext cx="1180857" cy="307777"/>
          </a:xfrm>
          <a:prstGeom prst="rect">
            <a:avLst/>
          </a:prstGeom>
          <a:noFill/>
        </p:spPr>
        <p:txBody>
          <a:bodyPr wrap="square" rtlCol="0">
            <a:spAutoFit/>
          </a:bodyPr>
          <a:lstStyle/>
          <a:p>
            <a:r>
              <a:rPr lang="en-US" altLang="zh-TW" sz="1400" dirty="0"/>
              <a:t>Training</a:t>
            </a:r>
            <a:endParaRPr lang="zh-TW" altLang="en-US" sz="1400" dirty="0"/>
          </a:p>
        </p:txBody>
      </p:sp>
      <p:sp>
        <p:nvSpPr>
          <p:cNvPr id="29" name="文字方塊 28">
            <a:extLst>
              <a:ext uri="{FF2B5EF4-FFF2-40B4-BE49-F238E27FC236}">
                <a16:creationId xmlns:a16="http://schemas.microsoft.com/office/drawing/2014/main" id="{EC351043-2A9E-47E6-8462-B5F1493BF34E}"/>
              </a:ext>
            </a:extLst>
          </p:cNvPr>
          <p:cNvSpPr txBox="1"/>
          <p:nvPr/>
        </p:nvSpPr>
        <p:spPr>
          <a:xfrm>
            <a:off x="4835201" y="1575666"/>
            <a:ext cx="1180857" cy="307777"/>
          </a:xfrm>
          <a:prstGeom prst="rect">
            <a:avLst/>
          </a:prstGeom>
          <a:noFill/>
        </p:spPr>
        <p:txBody>
          <a:bodyPr wrap="square" rtlCol="0">
            <a:spAutoFit/>
          </a:bodyPr>
          <a:lstStyle/>
          <a:p>
            <a:r>
              <a:rPr lang="en-US" altLang="zh-TW" sz="1400" dirty="0"/>
              <a:t>Validation</a:t>
            </a:r>
            <a:endParaRPr lang="zh-TW" altLang="en-US" sz="1400" dirty="0"/>
          </a:p>
        </p:txBody>
      </p:sp>
      <p:sp>
        <p:nvSpPr>
          <p:cNvPr id="30" name="文字方塊 29">
            <a:extLst>
              <a:ext uri="{FF2B5EF4-FFF2-40B4-BE49-F238E27FC236}">
                <a16:creationId xmlns:a16="http://schemas.microsoft.com/office/drawing/2014/main" id="{A70E0466-DAD2-4EA6-97AC-9186863D2A32}"/>
              </a:ext>
            </a:extLst>
          </p:cNvPr>
          <p:cNvSpPr txBox="1"/>
          <p:nvPr/>
        </p:nvSpPr>
        <p:spPr>
          <a:xfrm>
            <a:off x="8339795" y="1580640"/>
            <a:ext cx="1742769" cy="307777"/>
          </a:xfrm>
          <a:prstGeom prst="rect">
            <a:avLst/>
          </a:prstGeom>
          <a:noFill/>
        </p:spPr>
        <p:txBody>
          <a:bodyPr wrap="square" rtlCol="0">
            <a:spAutoFit/>
          </a:bodyPr>
          <a:lstStyle/>
          <a:p>
            <a:r>
              <a:rPr lang="en-US" altLang="zh-TW" sz="1400" dirty="0"/>
              <a:t>Training + Validation</a:t>
            </a:r>
            <a:endParaRPr lang="zh-TW" altLang="en-US" sz="1400" dirty="0"/>
          </a:p>
        </p:txBody>
      </p:sp>
      <p:sp>
        <p:nvSpPr>
          <p:cNvPr id="28" name="箭號: 向右 27">
            <a:extLst>
              <a:ext uri="{FF2B5EF4-FFF2-40B4-BE49-F238E27FC236}">
                <a16:creationId xmlns:a16="http://schemas.microsoft.com/office/drawing/2014/main" id="{884A1CFC-DDCD-40CA-AEFB-CD5321F6B412}"/>
              </a:ext>
            </a:extLst>
          </p:cNvPr>
          <p:cNvSpPr/>
          <p:nvPr/>
        </p:nvSpPr>
        <p:spPr>
          <a:xfrm>
            <a:off x="9772695" y="4479524"/>
            <a:ext cx="221538" cy="1905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DDC6F896-2933-4E7C-A3A0-3F9D5613CB79}"/>
              </a:ext>
            </a:extLst>
          </p:cNvPr>
          <p:cNvSpPr txBox="1"/>
          <p:nvPr/>
        </p:nvSpPr>
        <p:spPr>
          <a:xfrm>
            <a:off x="2213288" y="1097507"/>
            <a:ext cx="8088776" cy="400110"/>
          </a:xfrm>
          <a:prstGeom prst="rect">
            <a:avLst/>
          </a:prstGeom>
          <a:noFill/>
        </p:spPr>
        <p:txBody>
          <a:bodyPr wrap="square" rtlCol="0">
            <a:spAutoFit/>
          </a:bodyPr>
          <a:lstStyle/>
          <a:p>
            <a:pPr algn="ctr"/>
            <a:r>
              <a:rPr lang="en-US" altLang="zh-TW" sz="2000" dirty="0"/>
              <a:t>There are 7 rainfall event, 6 for training, 1 for validation.</a:t>
            </a:r>
            <a:endParaRPr lang="zh-TW" altLang="en-US" sz="2000" dirty="0"/>
          </a:p>
        </p:txBody>
      </p:sp>
      <p:pic>
        <p:nvPicPr>
          <p:cNvPr id="34" name="圖片 33">
            <a:extLst>
              <a:ext uri="{FF2B5EF4-FFF2-40B4-BE49-F238E27FC236}">
                <a16:creationId xmlns:a16="http://schemas.microsoft.com/office/drawing/2014/main" id="{26215A2F-BCEC-4C6A-95CB-970A4E81A25C}"/>
              </a:ext>
            </a:extLst>
          </p:cNvPr>
          <p:cNvPicPr>
            <a:picLocks noChangeAspect="1"/>
          </p:cNvPicPr>
          <p:nvPr/>
        </p:nvPicPr>
        <p:blipFill rotWithShape="1">
          <a:blip r:embed="rId11">
            <a:extLst>
              <a:ext uri="{28A0092B-C50C-407E-A947-70E740481C1C}">
                <a14:useLocalDpi xmlns:a14="http://schemas.microsoft.com/office/drawing/2010/main" val="0"/>
              </a:ext>
            </a:extLst>
          </a:blip>
          <a:srcRect l="15889" t="564" r="31348" b="183"/>
          <a:stretch/>
        </p:blipFill>
        <p:spPr>
          <a:xfrm>
            <a:off x="10039243" y="3200319"/>
            <a:ext cx="2095349" cy="2787335"/>
          </a:xfrm>
          <a:prstGeom prst="rect">
            <a:avLst/>
          </a:prstGeom>
        </p:spPr>
      </p:pic>
      <p:cxnSp>
        <p:nvCxnSpPr>
          <p:cNvPr id="7" name="直線接點 6">
            <a:extLst>
              <a:ext uri="{FF2B5EF4-FFF2-40B4-BE49-F238E27FC236}">
                <a16:creationId xmlns:a16="http://schemas.microsoft.com/office/drawing/2014/main" id="{0E47805E-266C-4DD6-8E7C-E77A4088F07F}"/>
              </a:ext>
            </a:extLst>
          </p:cNvPr>
          <p:cNvCxnSpPr>
            <a:cxnSpLocks/>
          </p:cNvCxnSpPr>
          <p:nvPr/>
        </p:nvCxnSpPr>
        <p:spPr>
          <a:xfrm>
            <a:off x="583393" y="818407"/>
            <a:ext cx="4988067"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0709EE82-F491-494A-A058-141DC24853A6}"/>
              </a:ext>
            </a:extLst>
          </p:cNvPr>
          <p:cNvSpPr/>
          <p:nvPr/>
        </p:nvSpPr>
        <p:spPr>
          <a:xfrm>
            <a:off x="9111487" y="3196262"/>
            <a:ext cx="571044" cy="2787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CB975BB8-D961-428F-842C-3B6DD2B4A102}"/>
              </a:ext>
            </a:extLst>
          </p:cNvPr>
          <p:cNvGrpSpPr/>
          <p:nvPr/>
        </p:nvGrpSpPr>
        <p:grpSpPr>
          <a:xfrm>
            <a:off x="1751826" y="3753206"/>
            <a:ext cx="788891" cy="1561803"/>
            <a:chOff x="1486114" y="3506643"/>
            <a:chExt cx="1262640" cy="1972631"/>
          </a:xfrm>
        </p:grpSpPr>
        <p:pic>
          <p:nvPicPr>
            <p:cNvPr id="31" name="圖片 30">
              <a:extLst>
                <a:ext uri="{FF2B5EF4-FFF2-40B4-BE49-F238E27FC236}">
                  <a16:creationId xmlns:a16="http://schemas.microsoft.com/office/drawing/2014/main" id="{02750D2C-E2EF-4F0C-8330-268B100E481C}"/>
                </a:ext>
              </a:extLst>
            </p:cNvPr>
            <p:cNvPicPr>
              <a:picLocks noChangeAspect="1"/>
            </p:cNvPicPr>
            <p:nvPr/>
          </p:nvPicPr>
          <p:blipFill rotWithShape="1">
            <a:blip r:embed="rId6"/>
            <a:srcRect r="69880"/>
            <a:stretch/>
          </p:blipFill>
          <p:spPr>
            <a:xfrm>
              <a:off x="1486114" y="3506643"/>
              <a:ext cx="558356" cy="1969983"/>
            </a:xfrm>
            <a:prstGeom prst="rect">
              <a:avLst/>
            </a:prstGeom>
          </p:spPr>
        </p:pic>
        <p:pic>
          <p:nvPicPr>
            <p:cNvPr id="33" name="圖片 32">
              <a:extLst>
                <a:ext uri="{FF2B5EF4-FFF2-40B4-BE49-F238E27FC236}">
                  <a16:creationId xmlns:a16="http://schemas.microsoft.com/office/drawing/2014/main" id="{0AD38A63-8771-45BA-ADAF-8FA294CBAF79}"/>
                </a:ext>
              </a:extLst>
            </p:cNvPr>
            <p:cNvPicPr>
              <a:picLocks noChangeAspect="1"/>
            </p:cNvPicPr>
            <p:nvPr/>
          </p:nvPicPr>
          <p:blipFill rotWithShape="1">
            <a:blip r:embed="rId6"/>
            <a:srcRect l="61376"/>
            <a:stretch/>
          </p:blipFill>
          <p:spPr>
            <a:xfrm>
              <a:off x="2032753" y="3509291"/>
              <a:ext cx="716001" cy="1969983"/>
            </a:xfrm>
            <a:prstGeom prst="rect">
              <a:avLst/>
            </a:prstGeom>
          </p:spPr>
        </p:pic>
      </p:grpSp>
      <p:sp>
        <p:nvSpPr>
          <p:cNvPr id="6" name="加號 5">
            <a:extLst>
              <a:ext uri="{FF2B5EF4-FFF2-40B4-BE49-F238E27FC236}">
                <a16:creationId xmlns:a16="http://schemas.microsoft.com/office/drawing/2014/main" id="{21BCF4E0-CA9E-4B0F-A284-DDE5944CC4B8}"/>
              </a:ext>
            </a:extLst>
          </p:cNvPr>
          <p:cNvSpPr/>
          <p:nvPr/>
        </p:nvSpPr>
        <p:spPr>
          <a:xfrm>
            <a:off x="1362886" y="4392042"/>
            <a:ext cx="274517" cy="348791"/>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左右中括弧 7">
            <a:extLst>
              <a:ext uri="{FF2B5EF4-FFF2-40B4-BE49-F238E27FC236}">
                <a16:creationId xmlns:a16="http://schemas.microsoft.com/office/drawing/2014/main" id="{3B6730D7-08EF-4C63-8791-FCA46DF972B6}"/>
              </a:ext>
            </a:extLst>
          </p:cNvPr>
          <p:cNvSpPr/>
          <p:nvPr/>
        </p:nvSpPr>
        <p:spPr>
          <a:xfrm>
            <a:off x="1675613" y="3546988"/>
            <a:ext cx="2988330" cy="205113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3" name="左右大括弧 12">
            <a:extLst>
              <a:ext uri="{FF2B5EF4-FFF2-40B4-BE49-F238E27FC236}">
                <a16:creationId xmlns:a16="http://schemas.microsoft.com/office/drawing/2014/main" id="{2C4427D9-FEA3-4EB2-A3C3-8805130C271C}"/>
              </a:ext>
            </a:extLst>
          </p:cNvPr>
          <p:cNvSpPr/>
          <p:nvPr/>
        </p:nvSpPr>
        <p:spPr>
          <a:xfrm>
            <a:off x="104928" y="3332125"/>
            <a:ext cx="4847178" cy="2322983"/>
          </a:xfrm>
          <a:prstGeom prst="brace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81244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6" name="矩形 5">
            <a:extLst>
              <a:ext uri="{FF2B5EF4-FFF2-40B4-BE49-F238E27FC236}">
                <a16:creationId xmlns:a16="http://schemas.microsoft.com/office/drawing/2014/main" id="{2F6E0F09-E7F1-4858-847F-B26F38B855C3}"/>
              </a:ext>
            </a:extLst>
          </p:cNvPr>
          <p:cNvSpPr/>
          <p:nvPr/>
        </p:nvSpPr>
        <p:spPr>
          <a:xfrm>
            <a:off x="4037905" y="2718881"/>
            <a:ext cx="411619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ea typeface="Ovo"/>
              </a:rPr>
              <a:t>5</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.Conclusions</a:t>
            </a:r>
            <a:endParaRPr lang="zh-TW"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文字方塊 6">
            <a:extLst>
              <a:ext uri="{FF2B5EF4-FFF2-40B4-BE49-F238E27FC236}">
                <a16:creationId xmlns:a16="http://schemas.microsoft.com/office/drawing/2014/main" id="{EF42B23E-1D45-4423-8A16-E4239BF7FD70}"/>
              </a:ext>
            </a:extLst>
          </p:cNvPr>
          <p:cNvSpPr txBox="1"/>
          <p:nvPr/>
        </p:nvSpPr>
        <p:spPr>
          <a:xfrm>
            <a:off x="11721831" y="6416927"/>
            <a:ext cx="470169" cy="369332"/>
          </a:xfrm>
          <a:prstGeom prst="rect">
            <a:avLst/>
          </a:prstGeom>
          <a:noFill/>
        </p:spPr>
        <p:txBody>
          <a:bodyPr wrap="square" rtlCol="0">
            <a:spAutoFit/>
          </a:bodyPr>
          <a:lstStyle/>
          <a:p>
            <a:r>
              <a:rPr lang="en-US" altLang="zh-TW" dirty="0"/>
              <a:t>16</a:t>
            </a:r>
            <a:endParaRPr lang="zh-TW" altLang="en-US" dirty="0"/>
          </a:p>
        </p:txBody>
      </p:sp>
    </p:spTree>
    <p:extLst>
      <p:ext uri="{BB962C8B-B14F-4D97-AF65-F5344CB8AC3E}">
        <p14:creationId xmlns:p14="http://schemas.microsoft.com/office/powerpoint/2010/main" val="334768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7" name="Google Shape;1316;p61">
            <a:extLst>
              <a:ext uri="{FF2B5EF4-FFF2-40B4-BE49-F238E27FC236}">
                <a16:creationId xmlns:a16="http://schemas.microsoft.com/office/drawing/2014/main" id="{49CF844D-2F84-4B08-85FA-783A201839AA}"/>
              </a:ext>
            </a:extLst>
          </p:cNvPr>
          <p:cNvSpPr txBox="1">
            <a:spLocks/>
          </p:cNvSpPr>
          <p:nvPr/>
        </p:nvSpPr>
        <p:spPr>
          <a:xfrm>
            <a:off x="354741" y="141376"/>
            <a:ext cx="7704000" cy="6345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t>Conclusions</a:t>
            </a:r>
          </a:p>
        </p:txBody>
      </p:sp>
      <p:sp>
        <p:nvSpPr>
          <p:cNvPr id="8" name="文字方塊 7">
            <a:extLst>
              <a:ext uri="{FF2B5EF4-FFF2-40B4-BE49-F238E27FC236}">
                <a16:creationId xmlns:a16="http://schemas.microsoft.com/office/drawing/2014/main" id="{2141EE4A-4A1B-4355-800E-FE7F12C38C23}"/>
              </a:ext>
            </a:extLst>
          </p:cNvPr>
          <p:cNvSpPr txBox="1"/>
          <p:nvPr/>
        </p:nvSpPr>
        <p:spPr>
          <a:xfrm>
            <a:off x="1770434" y="1312651"/>
            <a:ext cx="7577847" cy="4619854"/>
          </a:xfrm>
          <a:prstGeom prst="rect">
            <a:avLst/>
          </a:prstGeom>
          <a:noFill/>
        </p:spPr>
        <p:txBody>
          <a:bodyPr wrap="square" rtlCol="0">
            <a:spAutoFit/>
          </a:bodyPr>
          <a:lstStyle/>
          <a:p>
            <a:pPr marL="342900" indent="-342900">
              <a:lnSpc>
                <a:spcPct val="150000"/>
              </a:lnSpc>
              <a:buFont typeface="Wingdings" panose="05000000000000000000" pitchFamily="2" charset="2"/>
              <a:buAutoNum type="circleNumWdWhitePlain"/>
            </a:pPr>
            <a:r>
              <a:rPr lang="en-US" altLang="zh-TW" dirty="0"/>
              <a:t>The sedimentation is highly effected by the area size, and upstream area yield more soil than downstream. </a:t>
            </a:r>
          </a:p>
          <a:p>
            <a:pPr marL="342900" indent="-342900">
              <a:lnSpc>
                <a:spcPct val="150000"/>
              </a:lnSpc>
              <a:buFont typeface="+mj-lt"/>
              <a:buAutoNum type="circleNumWdWhitePlain"/>
            </a:pPr>
            <a:endParaRPr lang="en-US" altLang="zh-TW" dirty="0"/>
          </a:p>
          <a:p>
            <a:pPr marL="342900" indent="-342900">
              <a:lnSpc>
                <a:spcPct val="150000"/>
              </a:lnSpc>
              <a:buFont typeface="+mj-lt"/>
              <a:buAutoNum type="circleNumWdWhitePlain"/>
            </a:pPr>
            <a:r>
              <a:rPr lang="en-US" altLang="zh-TW" dirty="0"/>
              <a:t>Landslide volume is 1540 times more than soil erosion. Formula from water resource agency might be overestimated. And it is more important to do water and soil conservation on the slope in upstream area to extend the lifespan of water reservoir. </a:t>
            </a:r>
          </a:p>
          <a:p>
            <a:pPr marL="342900" indent="-342900">
              <a:lnSpc>
                <a:spcPct val="150000"/>
              </a:lnSpc>
              <a:buFont typeface="+mj-lt"/>
              <a:buAutoNum type="circleNumWdWhitePlain"/>
            </a:pPr>
            <a:endParaRPr lang="en-US" altLang="zh-TW" dirty="0"/>
          </a:p>
          <a:p>
            <a:pPr marL="342900" indent="-342900">
              <a:lnSpc>
                <a:spcPct val="150000"/>
              </a:lnSpc>
              <a:buFont typeface="+mj-lt"/>
              <a:buAutoNum type="circleNumWdWhitePlain"/>
            </a:pPr>
            <a:r>
              <a:rPr lang="en-US" altLang="zh-TW" dirty="0"/>
              <a:t>In this study, ways to estimate the sedimentation can be more precisely. In addition to power the probability and area ratio, soil delivery ratio(SDR) and hydraulic analyze are also worth to be consider. </a:t>
            </a:r>
          </a:p>
        </p:txBody>
      </p:sp>
      <p:sp>
        <p:nvSpPr>
          <p:cNvPr id="11" name="文字方塊 10">
            <a:extLst>
              <a:ext uri="{FF2B5EF4-FFF2-40B4-BE49-F238E27FC236}">
                <a16:creationId xmlns:a16="http://schemas.microsoft.com/office/drawing/2014/main" id="{2E0110BB-7687-44E3-AC5F-0C7FAC7436D2}"/>
              </a:ext>
            </a:extLst>
          </p:cNvPr>
          <p:cNvSpPr txBox="1"/>
          <p:nvPr/>
        </p:nvSpPr>
        <p:spPr>
          <a:xfrm>
            <a:off x="11721831" y="6416927"/>
            <a:ext cx="470169" cy="369332"/>
          </a:xfrm>
          <a:prstGeom prst="rect">
            <a:avLst/>
          </a:prstGeom>
          <a:noFill/>
        </p:spPr>
        <p:txBody>
          <a:bodyPr wrap="square" rtlCol="0">
            <a:spAutoFit/>
          </a:bodyPr>
          <a:lstStyle/>
          <a:p>
            <a:r>
              <a:rPr lang="en-US" altLang="zh-TW" dirty="0"/>
              <a:t>17</a:t>
            </a:r>
            <a:endParaRPr lang="zh-TW" altLang="en-US" dirty="0"/>
          </a:p>
        </p:txBody>
      </p:sp>
    </p:spTree>
    <p:extLst>
      <p:ext uri="{BB962C8B-B14F-4D97-AF65-F5344CB8AC3E}">
        <p14:creationId xmlns:p14="http://schemas.microsoft.com/office/powerpoint/2010/main" val="207646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12686" y="6170341"/>
            <a:ext cx="12179313"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0"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04917"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3"/>
            <a:stretch>
              <a:fillRect/>
            </a:stretch>
          </a:blipFill>
        </p:spPr>
        <p:txBody>
          <a:bodyPr/>
          <a:lstStyle/>
          <a:p>
            <a:endParaRPr lang="zh-TW" altLang="en-US"/>
          </a:p>
        </p:txBody>
      </p:sp>
      <p:sp>
        <p:nvSpPr>
          <p:cNvPr id="26" name="文字方塊 25">
            <a:extLst>
              <a:ext uri="{FF2B5EF4-FFF2-40B4-BE49-F238E27FC236}">
                <a16:creationId xmlns:a16="http://schemas.microsoft.com/office/drawing/2014/main" id="{399FBEDA-2D75-484D-B9AA-E9F9B7166F3D}"/>
              </a:ext>
            </a:extLst>
          </p:cNvPr>
          <p:cNvSpPr txBox="1"/>
          <p:nvPr/>
        </p:nvSpPr>
        <p:spPr>
          <a:xfrm>
            <a:off x="11721831" y="6416927"/>
            <a:ext cx="470169" cy="369332"/>
          </a:xfrm>
          <a:prstGeom prst="rect">
            <a:avLst/>
          </a:prstGeom>
          <a:noFill/>
        </p:spPr>
        <p:txBody>
          <a:bodyPr wrap="square" rtlCol="0">
            <a:spAutoFit/>
          </a:bodyPr>
          <a:lstStyle/>
          <a:p>
            <a:r>
              <a:rPr lang="en-US" altLang="zh-TW" dirty="0"/>
              <a:t>18</a:t>
            </a:r>
            <a:endParaRPr lang="zh-TW" altLang="en-US" dirty="0"/>
          </a:p>
        </p:txBody>
      </p:sp>
      <p:sp>
        <p:nvSpPr>
          <p:cNvPr id="2" name="矩形 1">
            <a:extLst>
              <a:ext uri="{FF2B5EF4-FFF2-40B4-BE49-F238E27FC236}">
                <a16:creationId xmlns:a16="http://schemas.microsoft.com/office/drawing/2014/main" id="{586A4502-36CA-42E9-8789-58C81F8AB18D}"/>
              </a:ext>
            </a:extLst>
          </p:cNvPr>
          <p:cNvSpPr/>
          <p:nvPr/>
        </p:nvSpPr>
        <p:spPr>
          <a:xfrm>
            <a:off x="3898730" y="2167514"/>
            <a:ext cx="3863815"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Thanks!</a:t>
            </a:r>
            <a:endParaRPr lang="zh-TW" alt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1" name="Google Shape;1972;p70">
            <a:extLst>
              <a:ext uri="{FF2B5EF4-FFF2-40B4-BE49-F238E27FC236}">
                <a16:creationId xmlns:a16="http://schemas.microsoft.com/office/drawing/2014/main" id="{1F586222-58C1-4C2A-8F9F-8AA24EF4107D}"/>
              </a:ext>
            </a:extLst>
          </p:cNvPr>
          <p:cNvSpPr txBox="1">
            <a:spLocks/>
          </p:cNvSpPr>
          <p:nvPr/>
        </p:nvSpPr>
        <p:spPr>
          <a:xfrm>
            <a:off x="3849111" y="3661731"/>
            <a:ext cx="5017357" cy="67512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a:t>Do you have any questions?</a:t>
            </a:r>
          </a:p>
          <a:p>
            <a:pPr marL="0" indent="0">
              <a:spcAft>
                <a:spcPts val="1000"/>
              </a:spcAft>
              <a:buFont typeface="Arial" panose="020B0604020202020204" pitchFamily="34" charset="0"/>
              <a:buNone/>
            </a:pPr>
            <a:br>
              <a:rPr lang="en-US" dirty="0"/>
            </a:br>
            <a:br>
              <a:rPr lang="en-US" dirty="0"/>
            </a:br>
            <a:endParaRPr lang="en-US" dirty="0">
              <a:latin typeface="Montserrat"/>
              <a:ea typeface="Montserrat"/>
              <a:cs typeface="Montserrat"/>
              <a:sym typeface="Montserrat"/>
            </a:endParaRPr>
          </a:p>
        </p:txBody>
      </p:sp>
    </p:spTree>
    <p:extLst>
      <p:ext uri="{BB962C8B-B14F-4D97-AF65-F5344CB8AC3E}">
        <p14:creationId xmlns:p14="http://schemas.microsoft.com/office/powerpoint/2010/main" val="241448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4348" y="1795636"/>
            <a:ext cx="5168922" cy="3266728"/>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2400" dirty="0">
                <a:ea typeface="Ovo"/>
              </a:rPr>
              <a:t>Introduction</a:t>
            </a:r>
          </a:p>
          <a:p>
            <a:pPr marL="342900" indent="-342900">
              <a:lnSpc>
                <a:spcPct val="150000"/>
              </a:lnSpc>
              <a:buFont typeface="Arial" panose="020B0604020202020204" pitchFamily="34" charset="0"/>
              <a:buChar char="•"/>
            </a:pPr>
            <a:r>
              <a:rPr lang="en-US" sz="2400" dirty="0">
                <a:ea typeface="Ovo"/>
              </a:rPr>
              <a:t>Study Area</a:t>
            </a:r>
          </a:p>
          <a:p>
            <a:pPr marL="342900" indent="-342900">
              <a:lnSpc>
                <a:spcPct val="150000"/>
              </a:lnSpc>
              <a:buFont typeface="Arial" panose="020B0604020202020204" pitchFamily="34" charset="0"/>
              <a:buChar char="•"/>
            </a:pPr>
            <a:r>
              <a:rPr lang="en-US" sz="2400" dirty="0">
                <a:ea typeface="Ovo"/>
              </a:rPr>
              <a:t>Research Methods and Processes</a:t>
            </a:r>
          </a:p>
          <a:p>
            <a:pPr marL="342900" indent="-342900">
              <a:lnSpc>
                <a:spcPct val="150000"/>
              </a:lnSpc>
              <a:buFont typeface="Arial" panose="020B0604020202020204" pitchFamily="34" charset="0"/>
              <a:buChar char="•"/>
            </a:pPr>
            <a:r>
              <a:rPr lang="en-US" sz="2400" dirty="0">
                <a:ea typeface="Ovo"/>
              </a:rPr>
              <a:t>Results</a:t>
            </a:r>
          </a:p>
          <a:p>
            <a:pPr marL="342900" indent="-342900">
              <a:lnSpc>
                <a:spcPct val="150000"/>
              </a:lnSpc>
              <a:buFont typeface="Arial" panose="020B0604020202020204" pitchFamily="34" charset="0"/>
              <a:buChar char="•"/>
            </a:pPr>
            <a:r>
              <a:rPr lang="en-US" sz="2400" dirty="0">
                <a:ea typeface="Ovo"/>
              </a:rPr>
              <a:t>Conclusions</a:t>
            </a:r>
          </a:p>
          <a:p>
            <a:pPr marL="342900" indent="-342900">
              <a:lnSpc>
                <a:spcPct val="150000"/>
              </a:lnSpc>
              <a:buFont typeface="Arial" panose="020B0604020202020204" pitchFamily="34" charset="0"/>
              <a:buChar char="•"/>
            </a:pPr>
            <a:r>
              <a:rPr lang="en-US" sz="2400" dirty="0">
                <a:ea typeface="Ovo"/>
              </a:rPr>
              <a:t>Q&amp;A</a:t>
            </a:r>
          </a:p>
        </p:txBody>
      </p:sp>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3" name="文字方塊 2">
            <a:extLst>
              <a:ext uri="{FF2B5EF4-FFF2-40B4-BE49-F238E27FC236}">
                <a16:creationId xmlns:a16="http://schemas.microsoft.com/office/drawing/2014/main" id="{0D06A1DA-4373-44C5-BCB4-42C6A587A4DA}"/>
              </a:ext>
            </a:extLst>
          </p:cNvPr>
          <p:cNvSpPr txBox="1"/>
          <p:nvPr/>
        </p:nvSpPr>
        <p:spPr>
          <a:xfrm>
            <a:off x="505214" y="243642"/>
            <a:ext cx="1688363" cy="584775"/>
          </a:xfrm>
          <a:prstGeom prst="rect">
            <a:avLst/>
          </a:prstGeom>
          <a:noFill/>
        </p:spPr>
        <p:txBody>
          <a:bodyPr wrap="square" rtlCol="0">
            <a:spAutoFit/>
          </a:bodyPr>
          <a:lstStyle/>
          <a:p>
            <a:r>
              <a:rPr lang="en-US" altLang="zh-TW" sz="3200" b="1" dirty="0"/>
              <a:t>Content</a:t>
            </a:r>
            <a:endParaRPr lang="zh-TW" altLang="en-US" sz="3200" b="1" dirty="0"/>
          </a:p>
        </p:txBody>
      </p:sp>
      <p:sp>
        <p:nvSpPr>
          <p:cNvPr id="8" name="文字方塊 7">
            <a:extLst>
              <a:ext uri="{FF2B5EF4-FFF2-40B4-BE49-F238E27FC236}">
                <a16:creationId xmlns:a16="http://schemas.microsoft.com/office/drawing/2014/main" id="{8E214CB1-EF2E-4EE6-8D61-027E61941199}"/>
              </a:ext>
            </a:extLst>
          </p:cNvPr>
          <p:cNvSpPr txBox="1"/>
          <p:nvPr/>
        </p:nvSpPr>
        <p:spPr>
          <a:xfrm>
            <a:off x="11794334" y="6416927"/>
            <a:ext cx="397666" cy="369332"/>
          </a:xfrm>
          <a:prstGeom prst="rect">
            <a:avLst/>
          </a:prstGeom>
          <a:noFill/>
        </p:spPr>
        <p:txBody>
          <a:bodyPr wrap="square" rtlCol="0">
            <a:spAutoFit/>
          </a:bodyPr>
          <a:lstStyle/>
          <a:p>
            <a:r>
              <a:rPr lang="en-US" altLang="zh-TW" dirty="0"/>
              <a:t>2</a:t>
            </a:r>
            <a:endParaRPr lang="zh-TW" altLang="en-US" dirty="0"/>
          </a:p>
        </p:txBody>
      </p:sp>
    </p:spTree>
    <p:extLst>
      <p:ext uri="{BB962C8B-B14F-4D97-AF65-F5344CB8AC3E}">
        <p14:creationId xmlns:p14="http://schemas.microsoft.com/office/powerpoint/2010/main" val="236463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3"/>
            <a:stretch>
              <a:fillRect/>
            </a:stretch>
          </a:blipFill>
        </p:spPr>
        <p:txBody>
          <a:bodyPr/>
          <a:lstStyle/>
          <a:p>
            <a:endParaRPr lang="zh-TW" altLang="en-US" dirty="0"/>
          </a:p>
        </p:txBody>
      </p:sp>
      <p:sp>
        <p:nvSpPr>
          <p:cNvPr id="6" name="矩形 5">
            <a:extLst>
              <a:ext uri="{FF2B5EF4-FFF2-40B4-BE49-F238E27FC236}">
                <a16:creationId xmlns:a16="http://schemas.microsoft.com/office/drawing/2014/main" id="{2F6E0F09-E7F1-4858-847F-B26F38B855C3}"/>
              </a:ext>
            </a:extLst>
          </p:cNvPr>
          <p:cNvSpPr/>
          <p:nvPr/>
        </p:nvSpPr>
        <p:spPr>
          <a:xfrm>
            <a:off x="4455870" y="2718881"/>
            <a:ext cx="3280257"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1.</a:t>
            </a: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Introduction</a:t>
            </a:r>
            <a:endParaRPr lang="zh-TW" alt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文字方塊 8">
            <a:extLst>
              <a:ext uri="{FF2B5EF4-FFF2-40B4-BE49-F238E27FC236}">
                <a16:creationId xmlns:a16="http://schemas.microsoft.com/office/drawing/2014/main" id="{1C9A7DB5-6B6A-4683-B4E2-C0020FAAA4D1}"/>
              </a:ext>
            </a:extLst>
          </p:cNvPr>
          <p:cNvSpPr txBox="1"/>
          <p:nvPr/>
        </p:nvSpPr>
        <p:spPr>
          <a:xfrm>
            <a:off x="11794334" y="6416927"/>
            <a:ext cx="397666" cy="369332"/>
          </a:xfrm>
          <a:prstGeom prst="rect">
            <a:avLst/>
          </a:prstGeom>
          <a:noFill/>
        </p:spPr>
        <p:txBody>
          <a:bodyPr wrap="square" rtlCol="0">
            <a:spAutoFit/>
          </a:bodyPr>
          <a:lstStyle/>
          <a:p>
            <a:r>
              <a:rPr lang="en-US" altLang="zh-TW" dirty="0"/>
              <a:t>3</a:t>
            </a:r>
            <a:endParaRPr lang="zh-TW" altLang="en-US" dirty="0"/>
          </a:p>
        </p:txBody>
      </p:sp>
    </p:spTree>
    <p:extLst>
      <p:ext uri="{BB962C8B-B14F-4D97-AF65-F5344CB8AC3E}">
        <p14:creationId xmlns:p14="http://schemas.microsoft.com/office/powerpoint/2010/main" val="3468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28" y="-1"/>
            <a:ext cx="12201728"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5" name="矩形 4"/>
          <p:cNvSpPr/>
          <p:nvPr/>
        </p:nvSpPr>
        <p:spPr>
          <a:xfrm>
            <a:off x="0" y="6122674"/>
            <a:ext cx="12201728" cy="103365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30"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074348"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3" name="文字方塊 2">
            <a:extLst>
              <a:ext uri="{FF2B5EF4-FFF2-40B4-BE49-F238E27FC236}">
                <a16:creationId xmlns:a16="http://schemas.microsoft.com/office/drawing/2014/main" id="{0D06A1DA-4373-44C5-BCB4-42C6A587A4DA}"/>
              </a:ext>
            </a:extLst>
          </p:cNvPr>
          <p:cNvSpPr txBox="1"/>
          <p:nvPr/>
        </p:nvSpPr>
        <p:spPr>
          <a:xfrm>
            <a:off x="901775" y="1389273"/>
            <a:ext cx="2217907" cy="754694"/>
          </a:xfrm>
          <a:prstGeom prst="rect">
            <a:avLst/>
          </a:prstGeom>
          <a:noFill/>
        </p:spPr>
        <p:txBody>
          <a:bodyPr wrap="square" rtlCol="0">
            <a:spAutoFit/>
          </a:bodyPr>
          <a:lstStyle/>
          <a:p>
            <a:pPr>
              <a:lnSpc>
                <a:spcPct val="150000"/>
              </a:lnSpc>
            </a:pPr>
            <a:r>
              <a:rPr lang="en-US" altLang="zh-TW" sz="3200" b="1" dirty="0">
                <a:ea typeface="Ovo"/>
              </a:rPr>
              <a:t>Background</a:t>
            </a:r>
          </a:p>
        </p:txBody>
      </p:sp>
      <p:sp>
        <p:nvSpPr>
          <p:cNvPr id="11" name="文字方塊 10">
            <a:extLst>
              <a:ext uri="{FF2B5EF4-FFF2-40B4-BE49-F238E27FC236}">
                <a16:creationId xmlns:a16="http://schemas.microsoft.com/office/drawing/2014/main" id="{7466C279-B8BC-4695-B93E-5FBDC297FDDE}"/>
              </a:ext>
            </a:extLst>
          </p:cNvPr>
          <p:cNvSpPr txBox="1"/>
          <p:nvPr/>
        </p:nvSpPr>
        <p:spPr>
          <a:xfrm>
            <a:off x="901775" y="2532382"/>
            <a:ext cx="4555442" cy="2585323"/>
          </a:xfrm>
          <a:prstGeom prst="rect">
            <a:avLst/>
          </a:prstGeom>
          <a:noFill/>
        </p:spPr>
        <p:txBody>
          <a:bodyPr wrap="square">
            <a:spAutoFit/>
          </a:bodyPr>
          <a:lstStyle/>
          <a:p>
            <a:r>
              <a:rPr lang="en-US" altLang="zh-TW" dirty="0"/>
              <a:t>Taiwan's terrain is narrow and steep, with fast-flowing rivers. We need to build reservoirs to supply enough water for the public, agriculture, and industry. </a:t>
            </a:r>
          </a:p>
          <a:p>
            <a:r>
              <a:rPr lang="en-US" altLang="zh-TW" dirty="0"/>
              <a:t>However, the construction of reservoirs has reached saturation, and initial planning for silt removal was inadequate. Since construction, one-third of the reservoir capacity has been silted.</a:t>
            </a:r>
            <a:endParaRPr lang="zh-TW" altLang="en-US" dirty="0"/>
          </a:p>
        </p:txBody>
      </p:sp>
      <p:pic>
        <p:nvPicPr>
          <p:cNvPr id="7" name="圖片 6">
            <a:extLst>
              <a:ext uri="{FF2B5EF4-FFF2-40B4-BE49-F238E27FC236}">
                <a16:creationId xmlns:a16="http://schemas.microsoft.com/office/drawing/2014/main" id="{B0ED5A4D-59AE-4DC7-9A41-7A262A7B692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04663" y="1495580"/>
            <a:ext cx="6143200" cy="4113482"/>
          </a:xfrm>
          <a:prstGeom prst="rect">
            <a:avLst/>
          </a:prstGeom>
        </p:spPr>
      </p:pic>
      <p:sp>
        <p:nvSpPr>
          <p:cNvPr id="15" name="文字方塊 14">
            <a:extLst>
              <a:ext uri="{FF2B5EF4-FFF2-40B4-BE49-F238E27FC236}">
                <a16:creationId xmlns:a16="http://schemas.microsoft.com/office/drawing/2014/main" id="{E2E708FF-5883-41EE-A6E6-74C863132944}"/>
              </a:ext>
            </a:extLst>
          </p:cNvPr>
          <p:cNvSpPr txBox="1"/>
          <p:nvPr/>
        </p:nvSpPr>
        <p:spPr>
          <a:xfrm>
            <a:off x="11794334" y="6416927"/>
            <a:ext cx="397666" cy="369332"/>
          </a:xfrm>
          <a:prstGeom prst="rect">
            <a:avLst/>
          </a:prstGeom>
          <a:noFill/>
        </p:spPr>
        <p:txBody>
          <a:bodyPr wrap="square" rtlCol="0">
            <a:spAutoFit/>
          </a:bodyPr>
          <a:lstStyle/>
          <a:p>
            <a:r>
              <a:rPr lang="en-US" altLang="zh-TW" dirty="0"/>
              <a:t>4</a:t>
            </a:r>
            <a:endParaRPr lang="zh-TW" altLang="en-US" dirty="0"/>
          </a:p>
        </p:txBody>
      </p:sp>
    </p:spTree>
    <p:extLst>
      <p:ext uri="{BB962C8B-B14F-4D97-AF65-F5344CB8AC3E}">
        <p14:creationId xmlns:p14="http://schemas.microsoft.com/office/powerpoint/2010/main" val="275837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
            <a:ext cx="12179313"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12686" y="6174188"/>
            <a:ext cx="12166625"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70" y="6126521"/>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194565" y="39234"/>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pic>
        <p:nvPicPr>
          <p:cNvPr id="31" name="圖片 30">
            <a:extLst>
              <a:ext uri="{FF2B5EF4-FFF2-40B4-BE49-F238E27FC236}">
                <a16:creationId xmlns:a16="http://schemas.microsoft.com/office/drawing/2014/main" id="{EB2F4F33-DD17-40DF-83EF-1431862D9F1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8242" r="50853"/>
          <a:stretch/>
        </p:blipFill>
        <p:spPr>
          <a:xfrm>
            <a:off x="2052" y="919352"/>
            <a:ext cx="3211926" cy="5234838"/>
          </a:xfrm>
          <a:prstGeom prst="rect">
            <a:avLst/>
          </a:prstGeom>
        </p:spPr>
      </p:pic>
      <p:sp>
        <p:nvSpPr>
          <p:cNvPr id="32" name="文字方塊 31">
            <a:extLst>
              <a:ext uri="{FF2B5EF4-FFF2-40B4-BE49-F238E27FC236}">
                <a16:creationId xmlns:a16="http://schemas.microsoft.com/office/drawing/2014/main" id="{C3E5A48B-C295-4698-A9C8-8D548E1DBDB3}"/>
              </a:ext>
            </a:extLst>
          </p:cNvPr>
          <p:cNvSpPr txBox="1"/>
          <p:nvPr/>
        </p:nvSpPr>
        <p:spPr>
          <a:xfrm>
            <a:off x="4188191" y="2053383"/>
            <a:ext cx="6191221" cy="3338735"/>
          </a:xfrm>
          <a:prstGeom prst="rect">
            <a:avLst/>
          </a:prstGeom>
          <a:noFill/>
        </p:spPr>
        <p:txBody>
          <a:bodyPr wrap="square" rtlCol="0">
            <a:spAutoFit/>
          </a:bodyPr>
          <a:lstStyle/>
          <a:p>
            <a:pPr>
              <a:lnSpc>
                <a:spcPct val="200000"/>
              </a:lnSpc>
            </a:pPr>
            <a:r>
              <a:rPr lang="en-US" altLang="zh-TW" dirty="0"/>
              <a:t>Objectives</a:t>
            </a:r>
            <a:r>
              <a:rPr lang="zh-TW" altLang="en-US" dirty="0"/>
              <a:t>：</a:t>
            </a:r>
            <a:endParaRPr lang="en-US" altLang="zh-TW" dirty="0"/>
          </a:p>
          <a:p>
            <a:pPr marL="285750" indent="-285750">
              <a:lnSpc>
                <a:spcPct val="200000"/>
              </a:lnSpc>
              <a:buFont typeface="Arial" panose="020B0604020202020204" pitchFamily="34" charset="0"/>
              <a:buChar char="•"/>
            </a:pPr>
            <a:r>
              <a:rPr lang="en-US" altLang="zh-TW" dirty="0"/>
              <a:t>Estimate the soil erosion and landslide sediment volume.  </a:t>
            </a:r>
          </a:p>
          <a:p>
            <a:pPr marL="285750" indent="-285750">
              <a:lnSpc>
                <a:spcPct val="200000"/>
              </a:lnSpc>
              <a:buFont typeface="Arial" panose="020B0604020202020204" pitchFamily="34" charset="0"/>
              <a:buChar char="•"/>
            </a:pPr>
            <a:r>
              <a:rPr lang="en-US" altLang="zh-TW" dirty="0"/>
              <a:t>To understand the potential of landslides in </a:t>
            </a:r>
            <a:r>
              <a:rPr lang="en-US" altLang="zh-TW" dirty="0" err="1"/>
              <a:t>Shimen</a:t>
            </a:r>
            <a:r>
              <a:rPr lang="en-US" altLang="zh-TW" dirty="0"/>
              <a:t> reservoir.</a:t>
            </a:r>
          </a:p>
          <a:p>
            <a:pPr marL="285750" indent="-285750">
              <a:lnSpc>
                <a:spcPct val="200000"/>
              </a:lnSpc>
              <a:buFont typeface="Arial" panose="020B0604020202020204" pitchFamily="34" charset="0"/>
              <a:buChar char="•"/>
            </a:pPr>
            <a:r>
              <a:rPr lang="en-US" altLang="zh-TW" dirty="0"/>
              <a:t>Compare the data with the research before.</a:t>
            </a:r>
          </a:p>
          <a:p>
            <a:pPr marL="285750" indent="-285750">
              <a:lnSpc>
                <a:spcPct val="200000"/>
              </a:lnSpc>
              <a:buFont typeface="Arial" panose="020B0604020202020204" pitchFamily="34" charset="0"/>
              <a:buChar char="•"/>
            </a:pPr>
            <a:r>
              <a:rPr lang="en-US" altLang="zh-TW" dirty="0"/>
              <a:t>Establish ways to predict the sedimentation in whole watershed by part of it.</a:t>
            </a:r>
          </a:p>
        </p:txBody>
      </p:sp>
      <p:sp>
        <p:nvSpPr>
          <p:cNvPr id="33" name="Google Shape;737;p40">
            <a:extLst>
              <a:ext uri="{FF2B5EF4-FFF2-40B4-BE49-F238E27FC236}">
                <a16:creationId xmlns:a16="http://schemas.microsoft.com/office/drawing/2014/main" id="{C79FB5ED-0EDF-4BF4-BCDB-63FE43AB215D}"/>
              </a:ext>
            </a:extLst>
          </p:cNvPr>
          <p:cNvSpPr txBox="1">
            <a:spLocks/>
          </p:cNvSpPr>
          <p:nvPr/>
        </p:nvSpPr>
        <p:spPr>
          <a:xfrm>
            <a:off x="541644" y="141937"/>
            <a:ext cx="7704000" cy="6345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zh-TW" b="1" dirty="0"/>
              <a:t>Research Objectives</a:t>
            </a:r>
            <a:endParaRPr lang="en-US" b="1" dirty="0"/>
          </a:p>
        </p:txBody>
      </p:sp>
      <p:sp>
        <p:nvSpPr>
          <p:cNvPr id="34" name="文字方塊 33">
            <a:extLst>
              <a:ext uri="{FF2B5EF4-FFF2-40B4-BE49-F238E27FC236}">
                <a16:creationId xmlns:a16="http://schemas.microsoft.com/office/drawing/2014/main" id="{2E4AA61D-904F-472B-95B7-3B15252EA274}"/>
              </a:ext>
            </a:extLst>
          </p:cNvPr>
          <p:cNvSpPr txBox="1"/>
          <p:nvPr/>
        </p:nvSpPr>
        <p:spPr>
          <a:xfrm>
            <a:off x="11794334" y="6416927"/>
            <a:ext cx="397666" cy="369332"/>
          </a:xfrm>
          <a:prstGeom prst="rect">
            <a:avLst/>
          </a:prstGeom>
          <a:noFill/>
        </p:spPr>
        <p:txBody>
          <a:bodyPr wrap="square" rtlCol="0">
            <a:spAutoFit/>
          </a:bodyPr>
          <a:lstStyle/>
          <a:p>
            <a:r>
              <a:rPr lang="en-US" altLang="zh-TW" dirty="0"/>
              <a:t>5</a:t>
            </a:r>
            <a:endParaRPr lang="zh-TW" altLang="en-US" dirty="0"/>
          </a:p>
        </p:txBody>
      </p:sp>
    </p:spTree>
    <p:extLst>
      <p:ext uri="{BB962C8B-B14F-4D97-AF65-F5344CB8AC3E}">
        <p14:creationId xmlns:p14="http://schemas.microsoft.com/office/powerpoint/2010/main" val="223900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2" name="矩形 1">
            <a:extLst>
              <a:ext uri="{FF2B5EF4-FFF2-40B4-BE49-F238E27FC236}">
                <a16:creationId xmlns:a16="http://schemas.microsoft.com/office/drawing/2014/main" id="{393B8969-6535-44A3-B2AE-E81EBB9FDF77}"/>
              </a:ext>
            </a:extLst>
          </p:cNvPr>
          <p:cNvSpPr/>
          <p:nvPr/>
        </p:nvSpPr>
        <p:spPr>
          <a:xfrm>
            <a:off x="4440706" y="2573360"/>
            <a:ext cx="3310586" cy="769441"/>
          </a:xfrm>
          <a:prstGeom prst="rect">
            <a:avLst/>
          </a:prstGeom>
          <a:noFill/>
        </p:spPr>
        <p:txBody>
          <a:bodyPr wrap="none" lIns="91440" tIns="45720" rIns="91440" bIns="45720">
            <a:spAutoFit/>
          </a:bodyPr>
          <a:lstStyle/>
          <a:p>
            <a:pPr algn="ctr"/>
            <a:r>
              <a:rPr lang="en-US" altLang="zh-TW"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2. Study Area</a:t>
            </a:r>
            <a:endParaRPr lang="zh-TW" alt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文字方塊 7">
            <a:extLst>
              <a:ext uri="{FF2B5EF4-FFF2-40B4-BE49-F238E27FC236}">
                <a16:creationId xmlns:a16="http://schemas.microsoft.com/office/drawing/2014/main" id="{971ED543-BA5A-42F2-8B1A-A7CD47E4C9BE}"/>
              </a:ext>
            </a:extLst>
          </p:cNvPr>
          <p:cNvSpPr txBox="1"/>
          <p:nvPr/>
        </p:nvSpPr>
        <p:spPr>
          <a:xfrm>
            <a:off x="11794334" y="6416927"/>
            <a:ext cx="397666" cy="369332"/>
          </a:xfrm>
          <a:prstGeom prst="rect">
            <a:avLst/>
          </a:prstGeom>
          <a:noFill/>
        </p:spPr>
        <p:txBody>
          <a:bodyPr wrap="square" rtlCol="0">
            <a:spAutoFit/>
          </a:bodyPr>
          <a:lstStyle/>
          <a:p>
            <a:r>
              <a:rPr lang="en-US" altLang="zh-TW" dirty="0"/>
              <a:t>6</a:t>
            </a:r>
            <a:endParaRPr lang="zh-TW" altLang="en-US" dirty="0"/>
          </a:p>
        </p:txBody>
      </p:sp>
    </p:spTree>
    <p:extLst>
      <p:ext uri="{BB962C8B-B14F-4D97-AF65-F5344CB8AC3E}">
        <p14:creationId xmlns:p14="http://schemas.microsoft.com/office/powerpoint/2010/main" val="222842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28" y="-1"/>
            <a:ext cx="12201728" cy="91837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5" name="矩形 4"/>
          <p:cNvSpPr/>
          <p:nvPr/>
        </p:nvSpPr>
        <p:spPr>
          <a:xfrm>
            <a:off x="-9728" y="6170341"/>
            <a:ext cx="12201728" cy="67512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30"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9605472" y="41545"/>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3" name="文字方塊 2">
            <a:extLst>
              <a:ext uri="{FF2B5EF4-FFF2-40B4-BE49-F238E27FC236}">
                <a16:creationId xmlns:a16="http://schemas.microsoft.com/office/drawing/2014/main" id="{0D06A1DA-4373-44C5-BCB4-42C6A587A4DA}"/>
              </a:ext>
            </a:extLst>
          </p:cNvPr>
          <p:cNvSpPr txBox="1"/>
          <p:nvPr/>
        </p:nvSpPr>
        <p:spPr>
          <a:xfrm>
            <a:off x="901775" y="1389273"/>
            <a:ext cx="5927042" cy="754694"/>
          </a:xfrm>
          <a:prstGeom prst="rect">
            <a:avLst/>
          </a:prstGeom>
          <a:noFill/>
        </p:spPr>
        <p:txBody>
          <a:bodyPr wrap="square" rtlCol="0">
            <a:spAutoFit/>
          </a:bodyPr>
          <a:lstStyle/>
          <a:p>
            <a:pPr>
              <a:lnSpc>
                <a:spcPct val="150000"/>
              </a:lnSpc>
            </a:pPr>
            <a:r>
              <a:rPr lang="en-US" altLang="zh-TW" sz="3200" b="1" dirty="0" err="1">
                <a:ea typeface="Ovo"/>
              </a:rPr>
              <a:t>Shimen</a:t>
            </a:r>
            <a:r>
              <a:rPr lang="en-US" altLang="zh-TW" sz="3200" b="1" dirty="0">
                <a:solidFill>
                  <a:srgbClr val="FF0000"/>
                </a:solidFill>
                <a:ea typeface="Ovo"/>
              </a:rPr>
              <a:t> </a:t>
            </a:r>
            <a:r>
              <a:rPr lang="en-US" altLang="zh-TW" sz="3200" b="1" dirty="0">
                <a:ea typeface="Ovo"/>
              </a:rPr>
              <a:t>Reservoir Watershed</a:t>
            </a:r>
          </a:p>
        </p:txBody>
      </p:sp>
      <p:pic>
        <p:nvPicPr>
          <p:cNvPr id="38" name="圖片 37">
            <a:extLst>
              <a:ext uri="{FF2B5EF4-FFF2-40B4-BE49-F238E27FC236}">
                <a16:creationId xmlns:a16="http://schemas.microsoft.com/office/drawing/2014/main" id="{99D3B9E1-B292-4F92-B399-5649671A4AEC}"/>
              </a:ext>
            </a:extLst>
          </p:cNvPr>
          <p:cNvPicPr>
            <a:picLocks noChangeAspect="1"/>
          </p:cNvPicPr>
          <p:nvPr/>
        </p:nvPicPr>
        <p:blipFill rotWithShape="1">
          <a:blip r:embed="rId5">
            <a:extLst>
              <a:ext uri="{28A0092B-C50C-407E-A947-70E740481C1C}">
                <a14:useLocalDpi xmlns:a14="http://schemas.microsoft.com/office/drawing/2010/main" val="0"/>
              </a:ext>
            </a:extLst>
          </a:blip>
          <a:srcRect l="3623" t="2673" r="3931" b="2440"/>
          <a:stretch/>
        </p:blipFill>
        <p:spPr>
          <a:xfrm>
            <a:off x="8578441" y="929125"/>
            <a:ext cx="3613559" cy="5246365"/>
          </a:xfrm>
          <a:prstGeom prst="rect">
            <a:avLst/>
          </a:prstGeom>
          <a:ln w="12700">
            <a:solidFill>
              <a:schemeClr val="tx1"/>
            </a:solidFill>
          </a:ln>
        </p:spPr>
      </p:pic>
      <p:pic>
        <p:nvPicPr>
          <p:cNvPr id="46" name="圖片 45">
            <a:extLst>
              <a:ext uri="{FF2B5EF4-FFF2-40B4-BE49-F238E27FC236}">
                <a16:creationId xmlns:a16="http://schemas.microsoft.com/office/drawing/2014/main" id="{0E9FB54F-80CF-431B-BFB6-6F75D2E0C4EB}"/>
              </a:ext>
            </a:extLst>
          </p:cNvPr>
          <p:cNvPicPr>
            <a:picLocks noChangeAspect="1"/>
          </p:cNvPicPr>
          <p:nvPr/>
        </p:nvPicPr>
        <p:blipFill>
          <a:blip r:embed="rId6"/>
          <a:stretch>
            <a:fillRect/>
          </a:stretch>
        </p:blipFill>
        <p:spPr>
          <a:xfrm>
            <a:off x="8603023" y="918378"/>
            <a:ext cx="1912504" cy="2465807"/>
          </a:xfrm>
          <a:prstGeom prst="rect">
            <a:avLst/>
          </a:prstGeom>
          <a:ln w="12700">
            <a:solidFill>
              <a:schemeClr val="tx1"/>
            </a:solidFill>
          </a:ln>
        </p:spPr>
      </p:pic>
      <p:sp>
        <p:nvSpPr>
          <p:cNvPr id="48" name="Google Shape;348;p44">
            <a:extLst>
              <a:ext uri="{FF2B5EF4-FFF2-40B4-BE49-F238E27FC236}">
                <a16:creationId xmlns:a16="http://schemas.microsoft.com/office/drawing/2014/main" id="{B6CE4E56-45CE-4973-9BA2-F1082E2CB7D7}"/>
              </a:ext>
            </a:extLst>
          </p:cNvPr>
          <p:cNvSpPr txBox="1">
            <a:spLocks/>
          </p:cNvSpPr>
          <p:nvPr/>
        </p:nvSpPr>
        <p:spPr>
          <a:xfrm>
            <a:off x="1419983" y="2163423"/>
            <a:ext cx="5321285" cy="36926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30200">
              <a:spcBef>
                <a:spcPts val="1000"/>
              </a:spcBef>
              <a:buClr>
                <a:schemeClr val="tx1">
                  <a:lumMod val="75000"/>
                  <a:lumOff val="25000"/>
                </a:schemeClr>
              </a:buClr>
              <a:buSzPts val="1600"/>
              <a:buFont typeface="Arial"/>
              <a:buChar char="●"/>
            </a:pPr>
            <a:r>
              <a:rPr lang="en-US" sz="1600" b="1" dirty="0"/>
              <a:t>Location: </a:t>
            </a:r>
            <a:r>
              <a:rPr lang="en-US" sz="1600" dirty="0"/>
              <a:t>Located in northern Taiwan.</a:t>
            </a:r>
          </a:p>
          <a:p>
            <a:pPr marL="457200" indent="-330200">
              <a:spcBef>
                <a:spcPts val="1000"/>
              </a:spcBef>
              <a:buClr>
                <a:schemeClr val="tx1">
                  <a:lumMod val="75000"/>
                  <a:lumOff val="25000"/>
                </a:schemeClr>
              </a:buClr>
              <a:buSzPts val="1600"/>
              <a:buFont typeface="Arial"/>
              <a:buChar char="●"/>
            </a:pPr>
            <a:r>
              <a:rPr lang="en-US" sz="1600" b="1" dirty="0"/>
              <a:t>Climate: </a:t>
            </a:r>
            <a:r>
              <a:rPr lang="en-US" sz="1600" dirty="0"/>
              <a:t>Experiences abundant rainfall throughout the year.</a:t>
            </a:r>
          </a:p>
          <a:p>
            <a:pPr marL="457200" indent="-330200">
              <a:spcBef>
                <a:spcPts val="1000"/>
              </a:spcBef>
              <a:buClr>
                <a:schemeClr val="tx1">
                  <a:lumMod val="75000"/>
                  <a:lumOff val="25000"/>
                </a:schemeClr>
              </a:buClr>
              <a:buSzPts val="1600"/>
              <a:buFont typeface="Arial"/>
              <a:buChar char="●"/>
            </a:pPr>
            <a:r>
              <a:rPr lang="en-US" sz="1600" b="1" dirty="0"/>
              <a:t>Upstream Area: </a:t>
            </a:r>
            <a:r>
              <a:rPr lang="en-US" sz="1600" dirty="0"/>
              <a:t>Surrounded by mountains, including three cities, Taoyuan, Hsinchu and </a:t>
            </a:r>
            <a:r>
              <a:rPr lang="en-US" sz="1600" dirty="0" err="1"/>
              <a:t>Yilan</a:t>
            </a:r>
            <a:r>
              <a:rPr lang="en-US" sz="1600" dirty="0"/>
              <a:t>.</a:t>
            </a:r>
          </a:p>
          <a:p>
            <a:pPr marL="457200" indent="-330200">
              <a:spcBef>
                <a:spcPts val="1000"/>
              </a:spcBef>
              <a:buClr>
                <a:schemeClr val="tx1">
                  <a:lumMod val="75000"/>
                  <a:lumOff val="25000"/>
                </a:schemeClr>
              </a:buClr>
              <a:buSzPts val="1600"/>
              <a:buFont typeface="Arial"/>
              <a:buChar char="●"/>
            </a:pPr>
            <a:r>
              <a:rPr lang="en-US" sz="1600" b="1" dirty="0"/>
              <a:t>Downstream Area: </a:t>
            </a:r>
            <a:r>
              <a:rPr lang="en-US" sz="1600" dirty="0"/>
              <a:t>Features a mosaic landscape of farmland, urban areas, and irrigation channels.</a:t>
            </a:r>
          </a:p>
          <a:p>
            <a:pPr marL="457200" indent="-330200">
              <a:spcBef>
                <a:spcPts val="1000"/>
              </a:spcBef>
              <a:buClr>
                <a:schemeClr val="tx1">
                  <a:lumMod val="75000"/>
                  <a:lumOff val="25000"/>
                </a:schemeClr>
              </a:buClr>
              <a:buSzPts val="1600"/>
              <a:buFont typeface="Arial"/>
              <a:buChar char="●"/>
            </a:pPr>
            <a:r>
              <a:rPr lang="en-US" sz="1600" b="1" dirty="0"/>
              <a:t>Management: </a:t>
            </a:r>
            <a:r>
              <a:rPr lang="en-US" sz="1600" dirty="0"/>
              <a:t>Reservoir undergo management efforts by government</a:t>
            </a:r>
          </a:p>
          <a:p>
            <a:pPr marL="457200" indent="-330200">
              <a:spcBef>
                <a:spcPts val="1000"/>
              </a:spcBef>
              <a:buClr>
                <a:schemeClr val="tx1">
                  <a:lumMod val="75000"/>
                  <a:lumOff val="25000"/>
                </a:schemeClr>
              </a:buClr>
              <a:buSzPts val="1600"/>
              <a:buFont typeface="Arial"/>
              <a:buChar char="●"/>
            </a:pPr>
            <a:r>
              <a:rPr lang="en-US" sz="1600" b="1" dirty="0"/>
              <a:t>Supply area: </a:t>
            </a:r>
            <a:r>
              <a:rPr lang="en-US" sz="1600" dirty="0"/>
              <a:t>Mainly supply New Taipei, Taoyuan and Hsinchu city.</a:t>
            </a:r>
          </a:p>
          <a:p>
            <a:pPr marL="457200" indent="-330200">
              <a:spcBef>
                <a:spcPts val="1000"/>
              </a:spcBef>
              <a:buClr>
                <a:schemeClr val="accent4"/>
              </a:buClr>
              <a:buSzPts val="1600"/>
              <a:buFont typeface="Arial"/>
              <a:buChar char="●"/>
            </a:pPr>
            <a:endParaRPr lang="en-US" dirty="0"/>
          </a:p>
        </p:txBody>
      </p:sp>
      <p:sp>
        <p:nvSpPr>
          <p:cNvPr id="49" name="文字方塊 48">
            <a:extLst>
              <a:ext uri="{FF2B5EF4-FFF2-40B4-BE49-F238E27FC236}">
                <a16:creationId xmlns:a16="http://schemas.microsoft.com/office/drawing/2014/main" id="{5B9740CE-2802-4095-B3C4-E53C972CF9D5}"/>
              </a:ext>
            </a:extLst>
          </p:cNvPr>
          <p:cNvSpPr txBox="1"/>
          <p:nvPr/>
        </p:nvSpPr>
        <p:spPr>
          <a:xfrm>
            <a:off x="11794334" y="6416927"/>
            <a:ext cx="397666" cy="369332"/>
          </a:xfrm>
          <a:prstGeom prst="rect">
            <a:avLst/>
          </a:prstGeom>
          <a:noFill/>
        </p:spPr>
        <p:txBody>
          <a:bodyPr wrap="square" rtlCol="0">
            <a:spAutoFit/>
          </a:bodyPr>
          <a:lstStyle/>
          <a:p>
            <a:r>
              <a:rPr lang="en-US" altLang="zh-TW" dirty="0"/>
              <a:t>7</a:t>
            </a:r>
            <a:endParaRPr lang="zh-TW" altLang="en-US" dirty="0"/>
          </a:p>
        </p:txBody>
      </p:sp>
      <p:sp>
        <p:nvSpPr>
          <p:cNvPr id="6" name="矩形 5">
            <a:extLst>
              <a:ext uri="{FF2B5EF4-FFF2-40B4-BE49-F238E27FC236}">
                <a16:creationId xmlns:a16="http://schemas.microsoft.com/office/drawing/2014/main" id="{B29291E3-249C-4741-A18F-8224132D2BB7}"/>
              </a:ext>
            </a:extLst>
          </p:cNvPr>
          <p:cNvSpPr/>
          <p:nvPr/>
        </p:nvSpPr>
        <p:spPr>
          <a:xfrm>
            <a:off x="9605472" y="3152633"/>
            <a:ext cx="910055" cy="231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E377836A-0937-47ED-9AC4-2789182E484E}"/>
              </a:ext>
            </a:extLst>
          </p:cNvPr>
          <p:cNvSpPr txBox="1"/>
          <p:nvPr/>
        </p:nvSpPr>
        <p:spPr>
          <a:xfrm>
            <a:off x="9548331" y="3130348"/>
            <a:ext cx="1223686" cy="264583"/>
          </a:xfrm>
          <a:prstGeom prst="rect">
            <a:avLst/>
          </a:prstGeom>
          <a:noFill/>
        </p:spPr>
        <p:txBody>
          <a:bodyPr wrap="square" rtlCol="0">
            <a:spAutoFit/>
          </a:bodyPr>
          <a:lstStyle/>
          <a:p>
            <a:r>
              <a:rPr lang="en-US" altLang="zh-TW" sz="1100" b="1" dirty="0"/>
              <a:t>Upstream area</a:t>
            </a:r>
            <a:endParaRPr lang="zh-TW" altLang="en-US" sz="1100" b="1" dirty="0"/>
          </a:p>
        </p:txBody>
      </p:sp>
      <p:sp>
        <p:nvSpPr>
          <p:cNvPr id="7" name="文字方塊 6">
            <a:extLst>
              <a:ext uri="{FF2B5EF4-FFF2-40B4-BE49-F238E27FC236}">
                <a16:creationId xmlns:a16="http://schemas.microsoft.com/office/drawing/2014/main" id="{19590C00-6227-40BC-8D7C-5BB3780EB02E}"/>
              </a:ext>
            </a:extLst>
          </p:cNvPr>
          <p:cNvSpPr txBox="1"/>
          <p:nvPr/>
        </p:nvSpPr>
        <p:spPr>
          <a:xfrm>
            <a:off x="9055223" y="2367238"/>
            <a:ext cx="639193" cy="230832"/>
          </a:xfrm>
          <a:prstGeom prst="rect">
            <a:avLst/>
          </a:prstGeom>
          <a:solidFill>
            <a:schemeClr val="bg2"/>
          </a:solidFill>
        </p:spPr>
        <p:txBody>
          <a:bodyPr wrap="square" rtlCol="0">
            <a:spAutoFit/>
          </a:bodyPr>
          <a:lstStyle/>
          <a:p>
            <a:pPr algn="ctr"/>
            <a:r>
              <a:rPr lang="en-US" altLang="zh-TW" sz="900" dirty="0" err="1"/>
              <a:t>Sqzyacing</a:t>
            </a:r>
            <a:endParaRPr lang="zh-TW" altLang="en-US" sz="900" dirty="0"/>
          </a:p>
        </p:txBody>
      </p:sp>
      <p:sp>
        <p:nvSpPr>
          <p:cNvPr id="14" name="文字方塊 13">
            <a:extLst>
              <a:ext uri="{FF2B5EF4-FFF2-40B4-BE49-F238E27FC236}">
                <a16:creationId xmlns:a16="http://schemas.microsoft.com/office/drawing/2014/main" id="{907F308F-CC04-427E-BC4A-C3FA70179B97}"/>
              </a:ext>
            </a:extLst>
          </p:cNvPr>
          <p:cNvSpPr txBox="1"/>
          <p:nvPr/>
        </p:nvSpPr>
        <p:spPr>
          <a:xfrm>
            <a:off x="9127724" y="1604128"/>
            <a:ext cx="639193" cy="215444"/>
          </a:xfrm>
          <a:prstGeom prst="rect">
            <a:avLst/>
          </a:prstGeom>
          <a:solidFill>
            <a:schemeClr val="bg2"/>
          </a:solidFill>
        </p:spPr>
        <p:txBody>
          <a:bodyPr wrap="square" rtlCol="0">
            <a:spAutoFit/>
          </a:bodyPr>
          <a:lstStyle/>
          <a:p>
            <a:pPr algn="ctr" fontAlgn="b"/>
            <a:r>
              <a:rPr lang="en-US" altLang="zh-TW" sz="800" dirty="0" err="1"/>
              <a:t>Yanlao</a:t>
            </a:r>
            <a:endParaRPr lang="zh-TW" altLang="en-US" sz="800" b="0" i="0" u="none" strike="noStrike" dirty="0">
              <a:effectLst/>
              <a:latin typeface="Arial" panose="020B0604020202020204" pitchFamily="34" charset="0"/>
            </a:endParaRPr>
          </a:p>
        </p:txBody>
      </p:sp>
      <p:sp>
        <p:nvSpPr>
          <p:cNvPr id="15" name="文字方塊 14">
            <a:extLst>
              <a:ext uri="{FF2B5EF4-FFF2-40B4-BE49-F238E27FC236}">
                <a16:creationId xmlns:a16="http://schemas.microsoft.com/office/drawing/2014/main" id="{945DF999-DD1E-4FEA-9E6E-8DD9CD1DAA79}"/>
              </a:ext>
            </a:extLst>
          </p:cNvPr>
          <p:cNvSpPr txBox="1"/>
          <p:nvPr/>
        </p:nvSpPr>
        <p:spPr>
          <a:xfrm>
            <a:off x="9623228" y="1301934"/>
            <a:ext cx="639193" cy="215444"/>
          </a:xfrm>
          <a:prstGeom prst="rect">
            <a:avLst/>
          </a:prstGeom>
          <a:solidFill>
            <a:schemeClr val="bg2"/>
          </a:solidFill>
        </p:spPr>
        <p:txBody>
          <a:bodyPr wrap="square" rtlCol="0">
            <a:spAutoFit/>
          </a:bodyPr>
          <a:lstStyle/>
          <a:p>
            <a:pPr algn="ctr" fontAlgn="b"/>
            <a:r>
              <a:rPr lang="en-US" altLang="zh-TW" sz="800" dirty="0" err="1"/>
              <a:t>Xiuluan</a:t>
            </a:r>
            <a:endParaRPr lang="zh-TW" altLang="en-US" sz="800" b="0" i="0" u="none" strike="noStrike" dirty="0">
              <a:effectLst/>
              <a:latin typeface="Arial" panose="020B0604020202020204" pitchFamily="34" charset="0"/>
            </a:endParaRPr>
          </a:p>
        </p:txBody>
      </p:sp>
    </p:spTree>
    <p:extLst>
      <p:ext uri="{BB962C8B-B14F-4D97-AF65-F5344CB8AC3E}">
        <p14:creationId xmlns:p14="http://schemas.microsoft.com/office/powerpoint/2010/main" val="240094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918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5" name="矩形 4"/>
          <p:cNvSpPr/>
          <p:nvPr/>
        </p:nvSpPr>
        <p:spPr>
          <a:xfrm>
            <a:off x="0" y="6075005"/>
            <a:ext cx="12192000" cy="7704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0" y="608425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34352" y="3923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dirty="0"/>
          </a:p>
        </p:txBody>
      </p:sp>
      <p:sp>
        <p:nvSpPr>
          <p:cNvPr id="6" name="矩形 5">
            <a:extLst>
              <a:ext uri="{FF2B5EF4-FFF2-40B4-BE49-F238E27FC236}">
                <a16:creationId xmlns:a16="http://schemas.microsoft.com/office/drawing/2014/main" id="{2F6E0F09-E7F1-4858-847F-B26F38B855C3}"/>
              </a:ext>
            </a:extLst>
          </p:cNvPr>
          <p:cNvSpPr/>
          <p:nvPr/>
        </p:nvSpPr>
        <p:spPr>
          <a:xfrm>
            <a:off x="2097822" y="2718881"/>
            <a:ext cx="7996355"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Ovo"/>
              </a:rPr>
              <a:t>3. Research Methods and Process</a:t>
            </a:r>
          </a:p>
        </p:txBody>
      </p:sp>
      <p:sp>
        <p:nvSpPr>
          <p:cNvPr id="7" name="文字方塊 6">
            <a:extLst>
              <a:ext uri="{FF2B5EF4-FFF2-40B4-BE49-F238E27FC236}">
                <a16:creationId xmlns:a16="http://schemas.microsoft.com/office/drawing/2014/main" id="{10A36898-C971-4253-A861-46847ABE50C6}"/>
              </a:ext>
            </a:extLst>
          </p:cNvPr>
          <p:cNvSpPr txBox="1"/>
          <p:nvPr/>
        </p:nvSpPr>
        <p:spPr>
          <a:xfrm>
            <a:off x="11794334" y="6416927"/>
            <a:ext cx="397666" cy="369332"/>
          </a:xfrm>
          <a:prstGeom prst="rect">
            <a:avLst/>
          </a:prstGeom>
          <a:noFill/>
        </p:spPr>
        <p:txBody>
          <a:bodyPr wrap="square" rtlCol="0">
            <a:spAutoFit/>
          </a:bodyPr>
          <a:lstStyle/>
          <a:p>
            <a:r>
              <a:rPr lang="en-US" altLang="zh-TW" dirty="0"/>
              <a:t>8</a:t>
            </a:r>
            <a:endParaRPr lang="zh-TW" altLang="en-US" dirty="0"/>
          </a:p>
        </p:txBody>
      </p:sp>
    </p:spTree>
    <p:extLst>
      <p:ext uri="{BB962C8B-B14F-4D97-AF65-F5344CB8AC3E}">
        <p14:creationId xmlns:p14="http://schemas.microsoft.com/office/powerpoint/2010/main" val="293785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961533"/>
            <a:ext cx="12192000" cy="516114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51" name="直線單箭頭接點 50">
            <a:extLst>
              <a:ext uri="{FF2B5EF4-FFF2-40B4-BE49-F238E27FC236}">
                <a16:creationId xmlns:a16="http://schemas.microsoft.com/office/drawing/2014/main" id="{09151B33-FC26-4F34-9CAF-A09E9581C18E}"/>
              </a:ext>
            </a:extLst>
          </p:cNvPr>
          <p:cNvCxnSpPr>
            <a:cxnSpLocks/>
          </p:cNvCxnSpPr>
          <p:nvPr/>
        </p:nvCxnSpPr>
        <p:spPr>
          <a:xfrm flipV="1">
            <a:off x="5925847" y="4477448"/>
            <a:ext cx="534189" cy="3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單箭頭接點 27">
            <a:extLst>
              <a:ext uri="{FF2B5EF4-FFF2-40B4-BE49-F238E27FC236}">
                <a16:creationId xmlns:a16="http://schemas.microsoft.com/office/drawing/2014/main" id="{6699EBA8-2BD3-4D4B-8CC2-1804EAC714E6}"/>
              </a:ext>
            </a:extLst>
          </p:cNvPr>
          <p:cNvCxnSpPr>
            <a:cxnSpLocks/>
            <a:endCxn id="105" idx="1"/>
          </p:cNvCxnSpPr>
          <p:nvPr/>
        </p:nvCxnSpPr>
        <p:spPr>
          <a:xfrm flipV="1">
            <a:off x="4513697" y="4480602"/>
            <a:ext cx="534189" cy="3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流程圖: 資料 43">
            <a:extLst>
              <a:ext uri="{FF2B5EF4-FFF2-40B4-BE49-F238E27FC236}">
                <a16:creationId xmlns:a16="http://schemas.microsoft.com/office/drawing/2014/main" id="{ADA65A15-B71A-4F84-9F17-C48DF53F9770}"/>
              </a:ext>
            </a:extLst>
          </p:cNvPr>
          <p:cNvSpPr/>
          <p:nvPr/>
        </p:nvSpPr>
        <p:spPr>
          <a:xfrm>
            <a:off x="3642762" y="4171081"/>
            <a:ext cx="1320476" cy="593051"/>
          </a:xfrm>
          <a:prstGeom prst="flowChartInputOut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p>
        </p:txBody>
      </p:sp>
      <p:sp>
        <p:nvSpPr>
          <p:cNvPr id="1038" name="矩形: 圓角 1037">
            <a:extLst>
              <a:ext uri="{FF2B5EF4-FFF2-40B4-BE49-F238E27FC236}">
                <a16:creationId xmlns:a16="http://schemas.microsoft.com/office/drawing/2014/main" id="{49AB99CC-65C9-46F7-A37A-FD6DFBFB85F3}"/>
              </a:ext>
            </a:extLst>
          </p:cNvPr>
          <p:cNvSpPr/>
          <p:nvPr/>
        </p:nvSpPr>
        <p:spPr>
          <a:xfrm>
            <a:off x="469983" y="3048583"/>
            <a:ext cx="1982130" cy="1170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6" name="Picture 2" descr="有關臺大- 國立臺灣大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83" y="6122674"/>
            <a:ext cx="2916767" cy="77046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898B589D-9FD2-4050-A6B5-B89C9120736D}"/>
              </a:ext>
            </a:extLst>
          </p:cNvPr>
          <p:cNvSpPr/>
          <p:nvPr/>
        </p:nvSpPr>
        <p:spPr>
          <a:xfrm>
            <a:off x="11252821" y="45451"/>
            <a:ext cx="821411" cy="839911"/>
          </a:xfrm>
          <a:custGeom>
            <a:avLst/>
            <a:gdLst/>
            <a:ahLst/>
            <a:cxnLst/>
            <a:rect l="l" t="t" r="r" b="b"/>
            <a:pathLst>
              <a:path w="4924385" h="5035294">
                <a:moveTo>
                  <a:pt x="0" y="0"/>
                </a:moveTo>
                <a:lnTo>
                  <a:pt x="4924384" y="0"/>
                </a:lnTo>
                <a:lnTo>
                  <a:pt x="4924384" y="5035294"/>
                </a:lnTo>
                <a:lnTo>
                  <a:pt x="0" y="5035294"/>
                </a:lnTo>
                <a:lnTo>
                  <a:pt x="0" y="0"/>
                </a:lnTo>
                <a:close/>
              </a:path>
            </a:pathLst>
          </a:custGeom>
          <a:blipFill>
            <a:blip r:embed="rId4"/>
            <a:stretch>
              <a:fillRect/>
            </a:stretch>
          </a:blipFill>
        </p:spPr>
        <p:txBody>
          <a:bodyPr/>
          <a:lstStyle/>
          <a:p>
            <a:endParaRPr lang="zh-TW" altLang="en-US"/>
          </a:p>
        </p:txBody>
      </p:sp>
      <p:sp>
        <p:nvSpPr>
          <p:cNvPr id="94" name="文字方塊 93">
            <a:extLst>
              <a:ext uri="{FF2B5EF4-FFF2-40B4-BE49-F238E27FC236}">
                <a16:creationId xmlns:a16="http://schemas.microsoft.com/office/drawing/2014/main" id="{03427F2B-8B7D-4B50-9E2D-4800ED5B15D9}"/>
              </a:ext>
            </a:extLst>
          </p:cNvPr>
          <p:cNvSpPr txBox="1"/>
          <p:nvPr/>
        </p:nvSpPr>
        <p:spPr>
          <a:xfrm>
            <a:off x="562062" y="3470151"/>
            <a:ext cx="1982132" cy="338554"/>
          </a:xfrm>
          <a:prstGeom prst="rect">
            <a:avLst/>
          </a:prstGeom>
          <a:noFill/>
        </p:spPr>
        <p:txBody>
          <a:bodyPr wrap="square" rtlCol="0">
            <a:spAutoFit/>
          </a:bodyPr>
          <a:lstStyle/>
          <a:p>
            <a:r>
              <a:rPr lang="en-US" altLang="zh-TW" sz="1600" b="1" dirty="0"/>
              <a:t>Find out Soil source</a:t>
            </a:r>
            <a:endParaRPr lang="zh-TW" altLang="en-US" sz="1600" b="1" dirty="0"/>
          </a:p>
        </p:txBody>
      </p:sp>
      <p:cxnSp>
        <p:nvCxnSpPr>
          <p:cNvPr id="95" name="直線接點 94">
            <a:extLst>
              <a:ext uri="{FF2B5EF4-FFF2-40B4-BE49-F238E27FC236}">
                <a16:creationId xmlns:a16="http://schemas.microsoft.com/office/drawing/2014/main" id="{6726C66C-5EA5-4F03-B248-ED2421CF0988}"/>
              </a:ext>
            </a:extLst>
          </p:cNvPr>
          <p:cNvCxnSpPr>
            <a:cxnSpLocks/>
          </p:cNvCxnSpPr>
          <p:nvPr/>
        </p:nvCxnSpPr>
        <p:spPr>
          <a:xfrm>
            <a:off x="2470443" y="3662867"/>
            <a:ext cx="7998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文字方塊 97">
            <a:extLst>
              <a:ext uri="{FF2B5EF4-FFF2-40B4-BE49-F238E27FC236}">
                <a16:creationId xmlns:a16="http://schemas.microsoft.com/office/drawing/2014/main" id="{CBC3A134-41BD-4E09-847F-C3F733BB5882}"/>
              </a:ext>
            </a:extLst>
          </p:cNvPr>
          <p:cNvSpPr txBox="1"/>
          <p:nvPr/>
        </p:nvSpPr>
        <p:spPr>
          <a:xfrm>
            <a:off x="3769408" y="4249338"/>
            <a:ext cx="1122340" cy="523220"/>
          </a:xfrm>
          <a:prstGeom prst="rect">
            <a:avLst/>
          </a:prstGeom>
          <a:noFill/>
        </p:spPr>
        <p:txBody>
          <a:bodyPr wrap="square" rtlCol="0">
            <a:spAutoFit/>
          </a:bodyPr>
          <a:lstStyle/>
          <a:p>
            <a:pPr algn="ctr"/>
            <a:r>
              <a:rPr lang="en-US" altLang="zh-TW" sz="1400" b="1" dirty="0">
                <a:latin typeface="標楷體" panose="03000509000000000000" pitchFamily="65" charset="-120"/>
                <a:ea typeface="標楷體" panose="03000509000000000000" pitchFamily="65" charset="-120"/>
              </a:rPr>
              <a:t>Landslide</a:t>
            </a:r>
          </a:p>
          <a:p>
            <a:pPr algn="ctr"/>
            <a:r>
              <a:rPr lang="en-US" altLang="zh-TW" sz="1400" b="1" dirty="0">
                <a:latin typeface="標楷體" panose="03000509000000000000" pitchFamily="65" charset="-120"/>
                <a:ea typeface="標楷體" panose="03000509000000000000" pitchFamily="65" charset="-120"/>
              </a:rPr>
              <a:t>factor</a:t>
            </a:r>
            <a:endParaRPr lang="zh-TW" altLang="en-US" sz="1400" b="1" dirty="0">
              <a:latin typeface="標楷體" panose="03000509000000000000" pitchFamily="65" charset="-120"/>
              <a:ea typeface="標楷體" panose="03000509000000000000" pitchFamily="65" charset="-120"/>
            </a:endParaRPr>
          </a:p>
        </p:txBody>
      </p:sp>
      <p:cxnSp>
        <p:nvCxnSpPr>
          <p:cNvPr id="102" name="直線接點 101">
            <a:extLst>
              <a:ext uri="{FF2B5EF4-FFF2-40B4-BE49-F238E27FC236}">
                <a16:creationId xmlns:a16="http://schemas.microsoft.com/office/drawing/2014/main" id="{EDD49E31-FF25-4C8D-A2BD-C91293B5919A}"/>
              </a:ext>
            </a:extLst>
          </p:cNvPr>
          <p:cNvCxnSpPr>
            <a:cxnSpLocks/>
          </p:cNvCxnSpPr>
          <p:nvPr/>
        </p:nvCxnSpPr>
        <p:spPr>
          <a:xfrm>
            <a:off x="8167312" y="2526247"/>
            <a:ext cx="10557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群組 103">
            <a:extLst>
              <a:ext uri="{FF2B5EF4-FFF2-40B4-BE49-F238E27FC236}">
                <a16:creationId xmlns:a16="http://schemas.microsoft.com/office/drawing/2014/main" id="{A488F04F-79A8-4562-94BF-621FA0729589}"/>
              </a:ext>
            </a:extLst>
          </p:cNvPr>
          <p:cNvGrpSpPr/>
          <p:nvPr/>
        </p:nvGrpSpPr>
        <p:grpSpPr>
          <a:xfrm>
            <a:off x="5047890" y="4170533"/>
            <a:ext cx="1201340" cy="620138"/>
            <a:chOff x="7436563" y="8036890"/>
            <a:chExt cx="983529" cy="847109"/>
          </a:xfrm>
          <a:solidFill>
            <a:schemeClr val="bg1">
              <a:lumMod val="95000"/>
            </a:schemeClr>
          </a:solidFill>
        </p:grpSpPr>
        <p:sp>
          <p:nvSpPr>
            <p:cNvPr id="105" name="圓角矩形 63">
              <a:extLst>
                <a:ext uri="{FF2B5EF4-FFF2-40B4-BE49-F238E27FC236}">
                  <a16:creationId xmlns:a16="http://schemas.microsoft.com/office/drawing/2014/main" id="{12F3791A-6703-478A-8FB8-783BC9B2E1E6}"/>
                </a:ext>
              </a:extLst>
            </p:cNvPr>
            <p:cNvSpPr/>
            <p:nvPr/>
          </p:nvSpPr>
          <p:spPr>
            <a:xfrm>
              <a:off x="7436563" y="8036890"/>
              <a:ext cx="983529" cy="847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a:p>
          </p:txBody>
        </p:sp>
        <p:sp>
          <p:nvSpPr>
            <p:cNvPr id="106" name="文字方塊 105">
              <a:extLst>
                <a:ext uri="{FF2B5EF4-FFF2-40B4-BE49-F238E27FC236}">
                  <a16:creationId xmlns:a16="http://schemas.microsoft.com/office/drawing/2014/main" id="{0B20C9BA-C3DB-46E2-A7AB-80F1443038F5}"/>
                </a:ext>
              </a:extLst>
            </p:cNvPr>
            <p:cNvSpPr txBox="1"/>
            <p:nvPr/>
          </p:nvSpPr>
          <p:spPr>
            <a:xfrm>
              <a:off x="7531120" y="8085332"/>
              <a:ext cx="816266" cy="714719"/>
            </a:xfrm>
            <a:prstGeom prst="rect">
              <a:avLst/>
            </a:prstGeom>
            <a:noFill/>
          </p:spPr>
          <p:txBody>
            <a:bodyPr wrap="square" rtlCol="0">
              <a:spAutoFit/>
            </a:bodyPr>
            <a:lstStyle/>
            <a:p>
              <a:pPr algn="ctr"/>
              <a:r>
                <a:rPr lang="en-US" altLang="zh-TW" sz="1400" b="1" dirty="0">
                  <a:latin typeface="標楷體" panose="03000509000000000000" pitchFamily="65" charset="-120"/>
                  <a:ea typeface="標楷體" panose="03000509000000000000" pitchFamily="65" charset="-120"/>
                </a:rPr>
                <a:t>Landslide</a:t>
              </a:r>
            </a:p>
            <a:p>
              <a:pPr algn="ctr"/>
              <a:r>
                <a:rPr lang="en-US" altLang="zh-TW" sz="1400" b="1" dirty="0">
                  <a:latin typeface="標楷體" panose="03000509000000000000" pitchFamily="65" charset="-120"/>
                  <a:ea typeface="標楷體" panose="03000509000000000000" pitchFamily="65" charset="-120"/>
                </a:rPr>
                <a:t>area</a:t>
              </a:r>
              <a:endParaRPr lang="zh-TW" altLang="en-US" sz="1400" b="1" dirty="0">
                <a:latin typeface="標楷體" panose="03000509000000000000" pitchFamily="65" charset="-120"/>
                <a:ea typeface="標楷體" panose="03000509000000000000" pitchFamily="65" charset="-120"/>
              </a:endParaRPr>
            </a:p>
          </p:txBody>
        </p:sp>
      </p:grpSp>
      <p:grpSp>
        <p:nvGrpSpPr>
          <p:cNvPr id="107" name="群組 106">
            <a:extLst>
              <a:ext uri="{FF2B5EF4-FFF2-40B4-BE49-F238E27FC236}">
                <a16:creationId xmlns:a16="http://schemas.microsoft.com/office/drawing/2014/main" id="{080A4A4F-AAAF-45E1-91F1-9A51D0842105}"/>
              </a:ext>
            </a:extLst>
          </p:cNvPr>
          <p:cNvGrpSpPr/>
          <p:nvPr/>
        </p:nvGrpSpPr>
        <p:grpSpPr>
          <a:xfrm>
            <a:off x="5675118" y="2284306"/>
            <a:ext cx="1148224" cy="460043"/>
            <a:chOff x="7450016" y="1652634"/>
            <a:chExt cx="1752600" cy="500327"/>
          </a:xfrm>
          <a:solidFill>
            <a:schemeClr val="bg1">
              <a:lumMod val="95000"/>
            </a:schemeClr>
          </a:solidFill>
        </p:grpSpPr>
        <p:sp>
          <p:nvSpPr>
            <p:cNvPr id="108" name="圓角矩形 66">
              <a:extLst>
                <a:ext uri="{FF2B5EF4-FFF2-40B4-BE49-F238E27FC236}">
                  <a16:creationId xmlns:a16="http://schemas.microsoft.com/office/drawing/2014/main" id="{F1DE114E-EC99-405A-8ED1-88A6FCC1FCDB}"/>
                </a:ext>
              </a:extLst>
            </p:cNvPr>
            <p:cNvSpPr/>
            <p:nvPr/>
          </p:nvSpPr>
          <p:spPr>
            <a:xfrm>
              <a:off x="7649679" y="1652634"/>
              <a:ext cx="1424885" cy="50032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p>
          </p:txBody>
        </p:sp>
        <p:sp>
          <p:nvSpPr>
            <p:cNvPr id="109" name="文字方塊 108">
              <a:extLst>
                <a:ext uri="{FF2B5EF4-FFF2-40B4-BE49-F238E27FC236}">
                  <a16:creationId xmlns:a16="http://schemas.microsoft.com/office/drawing/2014/main" id="{58456032-3E69-4FFF-9B43-ABBBF1271031}"/>
                </a:ext>
              </a:extLst>
            </p:cNvPr>
            <p:cNvSpPr txBox="1"/>
            <p:nvPr/>
          </p:nvSpPr>
          <p:spPr>
            <a:xfrm>
              <a:off x="7450016" y="1701768"/>
              <a:ext cx="1752600" cy="334728"/>
            </a:xfrm>
            <a:prstGeom prst="rect">
              <a:avLst/>
            </a:prstGeom>
            <a:noFill/>
          </p:spPr>
          <p:txBody>
            <a:bodyPr wrap="square" rtlCol="0">
              <a:spAutoFit/>
            </a:bodyPr>
            <a:lstStyle/>
            <a:p>
              <a:pPr algn="ctr"/>
              <a:r>
                <a:rPr lang="en-US" altLang="zh-TW" sz="1400" b="1" dirty="0">
                  <a:latin typeface="標楷體" panose="03000509000000000000" pitchFamily="65" charset="-120"/>
                  <a:ea typeface="標楷體" panose="03000509000000000000" pitchFamily="65" charset="-120"/>
                </a:rPr>
                <a:t>USLE </a:t>
              </a:r>
              <a:endParaRPr lang="zh-TW" altLang="en-US" sz="1400" b="1" dirty="0">
                <a:latin typeface="標楷體" panose="03000509000000000000" pitchFamily="65" charset="-120"/>
                <a:ea typeface="標楷體" panose="03000509000000000000" pitchFamily="65" charset="-120"/>
              </a:endParaRPr>
            </a:p>
          </p:txBody>
        </p:sp>
      </p:grpSp>
      <p:cxnSp>
        <p:nvCxnSpPr>
          <p:cNvPr id="112" name="直線接點 111">
            <a:extLst>
              <a:ext uri="{FF2B5EF4-FFF2-40B4-BE49-F238E27FC236}">
                <a16:creationId xmlns:a16="http://schemas.microsoft.com/office/drawing/2014/main" id="{A5A7D8A7-A078-452E-B62A-EF68CF264BFD}"/>
              </a:ext>
            </a:extLst>
          </p:cNvPr>
          <p:cNvCxnSpPr>
            <a:cxnSpLocks/>
          </p:cNvCxnSpPr>
          <p:nvPr/>
        </p:nvCxnSpPr>
        <p:spPr>
          <a:xfrm>
            <a:off x="3270300" y="2493623"/>
            <a:ext cx="0" cy="1993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文字方塊 130">
            <a:extLst>
              <a:ext uri="{FF2B5EF4-FFF2-40B4-BE49-F238E27FC236}">
                <a16:creationId xmlns:a16="http://schemas.microsoft.com/office/drawing/2014/main" id="{7B93E87F-0D74-47D4-941A-AB73F5156A6B}"/>
              </a:ext>
            </a:extLst>
          </p:cNvPr>
          <p:cNvSpPr txBox="1"/>
          <p:nvPr/>
        </p:nvSpPr>
        <p:spPr>
          <a:xfrm>
            <a:off x="758782" y="209398"/>
            <a:ext cx="2362103" cy="646331"/>
          </a:xfrm>
          <a:prstGeom prst="rect">
            <a:avLst/>
          </a:prstGeom>
          <a:noFill/>
        </p:spPr>
        <p:txBody>
          <a:bodyPr wrap="square" rtlCol="0">
            <a:spAutoFit/>
          </a:bodyPr>
          <a:lstStyle/>
          <a:p>
            <a:r>
              <a:rPr lang="en-US" altLang="zh-TW" sz="3600" b="1" dirty="0"/>
              <a:t>Process</a:t>
            </a:r>
            <a:endParaRPr lang="zh-TW" altLang="en-US" sz="3600" b="1" dirty="0"/>
          </a:p>
        </p:txBody>
      </p:sp>
      <p:cxnSp>
        <p:nvCxnSpPr>
          <p:cNvPr id="140" name="直線接點 139">
            <a:extLst>
              <a:ext uri="{FF2B5EF4-FFF2-40B4-BE49-F238E27FC236}">
                <a16:creationId xmlns:a16="http://schemas.microsoft.com/office/drawing/2014/main" id="{D6E67889-0DF2-416E-92C5-64D544F08535}"/>
              </a:ext>
            </a:extLst>
          </p:cNvPr>
          <p:cNvCxnSpPr>
            <a:cxnSpLocks/>
            <a:stCxn id="68" idx="3"/>
          </p:cNvCxnSpPr>
          <p:nvPr/>
        </p:nvCxnSpPr>
        <p:spPr>
          <a:xfrm>
            <a:off x="9034660" y="4484805"/>
            <a:ext cx="188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矩形: 圓角 148">
            <a:extLst>
              <a:ext uri="{FF2B5EF4-FFF2-40B4-BE49-F238E27FC236}">
                <a16:creationId xmlns:a16="http://schemas.microsoft.com/office/drawing/2014/main" id="{F0A41831-BB30-4FCB-822C-519B6E2DC85D}"/>
              </a:ext>
            </a:extLst>
          </p:cNvPr>
          <p:cNvSpPr/>
          <p:nvPr/>
        </p:nvSpPr>
        <p:spPr>
          <a:xfrm>
            <a:off x="9699008" y="3011035"/>
            <a:ext cx="1982130" cy="1170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dirty="0">
                <a:ln w="0"/>
                <a:solidFill>
                  <a:schemeClr val="tx1"/>
                </a:solidFill>
                <a:effectLst>
                  <a:outerShdw blurRad="38100" dist="19050" dir="2700000" algn="tl" rotWithShape="0">
                    <a:schemeClr val="dk1">
                      <a:alpha val="40000"/>
                    </a:schemeClr>
                  </a:outerShdw>
                </a:effectLst>
              </a:rPr>
              <a:t>Calculate the entire watershed</a:t>
            </a:r>
            <a:endParaRPr lang="zh-TW" altLang="en-US" dirty="0">
              <a:ln w="0"/>
              <a:solidFill>
                <a:schemeClr val="tx1"/>
              </a:solidFill>
              <a:effectLst>
                <a:outerShdw blurRad="38100" dist="19050" dir="2700000" algn="tl" rotWithShape="0">
                  <a:schemeClr val="dk1">
                    <a:alpha val="40000"/>
                  </a:schemeClr>
                </a:outerShdw>
              </a:effectLst>
            </a:endParaRPr>
          </a:p>
        </p:txBody>
      </p:sp>
      <p:cxnSp>
        <p:nvCxnSpPr>
          <p:cNvPr id="153" name="直線接點 152">
            <a:extLst>
              <a:ext uri="{FF2B5EF4-FFF2-40B4-BE49-F238E27FC236}">
                <a16:creationId xmlns:a16="http://schemas.microsoft.com/office/drawing/2014/main" id="{4C5E215C-91CD-4F6A-94A5-2D54C049D3BD}"/>
              </a:ext>
            </a:extLst>
          </p:cNvPr>
          <p:cNvCxnSpPr>
            <a:cxnSpLocks/>
          </p:cNvCxnSpPr>
          <p:nvPr/>
        </p:nvCxnSpPr>
        <p:spPr>
          <a:xfrm>
            <a:off x="9223030" y="2534376"/>
            <a:ext cx="0" cy="1953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文字方塊 155">
            <a:extLst>
              <a:ext uri="{FF2B5EF4-FFF2-40B4-BE49-F238E27FC236}">
                <a16:creationId xmlns:a16="http://schemas.microsoft.com/office/drawing/2014/main" id="{9318E201-2DF2-43EE-B752-90C363C2F79C}"/>
              </a:ext>
            </a:extLst>
          </p:cNvPr>
          <p:cNvSpPr txBox="1"/>
          <p:nvPr/>
        </p:nvSpPr>
        <p:spPr>
          <a:xfrm>
            <a:off x="11794334" y="6416927"/>
            <a:ext cx="397666" cy="369332"/>
          </a:xfrm>
          <a:prstGeom prst="rect">
            <a:avLst/>
          </a:prstGeom>
          <a:noFill/>
        </p:spPr>
        <p:txBody>
          <a:bodyPr wrap="square" rtlCol="0">
            <a:spAutoFit/>
          </a:bodyPr>
          <a:lstStyle/>
          <a:p>
            <a:r>
              <a:rPr lang="en-US" altLang="zh-TW" dirty="0"/>
              <a:t>9</a:t>
            </a:r>
            <a:endParaRPr lang="zh-TW" altLang="en-US" dirty="0"/>
          </a:p>
        </p:txBody>
      </p:sp>
      <p:cxnSp>
        <p:nvCxnSpPr>
          <p:cNvPr id="3" name="直線單箭頭接點 2">
            <a:extLst>
              <a:ext uri="{FF2B5EF4-FFF2-40B4-BE49-F238E27FC236}">
                <a16:creationId xmlns:a16="http://schemas.microsoft.com/office/drawing/2014/main" id="{46677592-4B66-4F0E-AE21-E4F7D2AFEF15}"/>
              </a:ext>
            </a:extLst>
          </p:cNvPr>
          <p:cNvCxnSpPr>
            <a:cxnSpLocks/>
            <a:endCxn id="149" idx="1"/>
          </p:cNvCxnSpPr>
          <p:nvPr/>
        </p:nvCxnSpPr>
        <p:spPr>
          <a:xfrm>
            <a:off x="9223030" y="3596178"/>
            <a:ext cx="4759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單箭頭接點 6">
            <a:extLst>
              <a:ext uri="{FF2B5EF4-FFF2-40B4-BE49-F238E27FC236}">
                <a16:creationId xmlns:a16="http://schemas.microsoft.com/office/drawing/2014/main" id="{DC90A2C5-7691-4991-9949-61AD4636B1D3}"/>
              </a:ext>
            </a:extLst>
          </p:cNvPr>
          <p:cNvCxnSpPr>
            <a:cxnSpLocks/>
          </p:cNvCxnSpPr>
          <p:nvPr/>
        </p:nvCxnSpPr>
        <p:spPr>
          <a:xfrm>
            <a:off x="3270300" y="2493623"/>
            <a:ext cx="4991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單箭頭接點 8">
            <a:extLst>
              <a:ext uri="{FF2B5EF4-FFF2-40B4-BE49-F238E27FC236}">
                <a16:creationId xmlns:a16="http://schemas.microsoft.com/office/drawing/2014/main" id="{4D3C3F07-432D-40CA-BD08-CD14DAB4A50F}"/>
              </a:ext>
            </a:extLst>
          </p:cNvPr>
          <p:cNvCxnSpPr>
            <a:cxnSpLocks/>
          </p:cNvCxnSpPr>
          <p:nvPr/>
        </p:nvCxnSpPr>
        <p:spPr>
          <a:xfrm>
            <a:off x="3270300" y="4487593"/>
            <a:ext cx="4086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3" name="群組 12">
            <a:extLst>
              <a:ext uri="{FF2B5EF4-FFF2-40B4-BE49-F238E27FC236}">
                <a16:creationId xmlns:a16="http://schemas.microsoft.com/office/drawing/2014/main" id="{E1F204E1-5CE2-4D4F-A6D0-9950FD6ACE6F}"/>
              </a:ext>
            </a:extLst>
          </p:cNvPr>
          <p:cNvGrpSpPr/>
          <p:nvPr/>
        </p:nvGrpSpPr>
        <p:grpSpPr>
          <a:xfrm>
            <a:off x="3755448" y="2215879"/>
            <a:ext cx="1597709" cy="593051"/>
            <a:chOff x="5499154" y="1831794"/>
            <a:chExt cx="1301688" cy="593051"/>
          </a:xfrm>
        </p:grpSpPr>
        <p:sp>
          <p:nvSpPr>
            <p:cNvPr id="10" name="流程圖: 資料 9">
              <a:extLst>
                <a:ext uri="{FF2B5EF4-FFF2-40B4-BE49-F238E27FC236}">
                  <a16:creationId xmlns:a16="http://schemas.microsoft.com/office/drawing/2014/main" id="{B4C9B5DC-38F4-4B12-9D7F-06AC50859C7A}"/>
                </a:ext>
              </a:extLst>
            </p:cNvPr>
            <p:cNvSpPr/>
            <p:nvPr/>
          </p:nvSpPr>
          <p:spPr>
            <a:xfrm>
              <a:off x="5499154" y="1831794"/>
              <a:ext cx="1301688" cy="593051"/>
            </a:xfrm>
            <a:prstGeom prst="flowChartInputOut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p>
          </p:txBody>
        </p:sp>
        <p:sp>
          <p:nvSpPr>
            <p:cNvPr id="101" name="文字方塊 100">
              <a:extLst>
                <a:ext uri="{FF2B5EF4-FFF2-40B4-BE49-F238E27FC236}">
                  <a16:creationId xmlns:a16="http://schemas.microsoft.com/office/drawing/2014/main" id="{B3A9D0E3-18C7-40B4-B000-F00779C238ED}"/>
                </a:ext>
              </a:extLst>
            </p:cNvPr>
            <p:cNvSpPr txBox="1"/>
            <p:nvPr/>
          </p:nvSpPr>
          <p:spPr>
            <a:xfrm>
              <a:off x="5679074" y="1880552"/>
              <a:ext cx="1072565" cy="523220"/>
            </a:xfrm>
            <a:prstGeom prst="rect">
              <a:avLst/>
            </a:prstGeom>
            <a:noFill/>
          </p:spPr>
          <p:txBody>
            <a:bodyPr wrap="square" rtlCol="0">
              <a:spAutoFit/>
            </a:bodyPr>
            <a:lstStyle/>
            <a:p>
              <a:r>
                <a:rPr lang="en-US" altLang="zh-TW" sz="1400" b="1" dirty="0">
                  <a:latin typeface="標楷體" panose="03000509000000000000" pitchFamily="65" charset="-120"/>
                  <a:ea typeface="標楷體" panose="03000509000000000000" pitchFamily="65" charset="-120"/>
                </a:rPr>
                <a:t>Soil erosion</a:t>
              </a:r>
            </a:p>
            <a:p>
              <a:pPr algn="ctr"/>
              <a:r>
                <a:rPr lang="en-US" altLang="zh-TW" sz="1400" b="1" dirty="0">
                  <a:latin typeface="標楷體" panose="03000509000000000000" pitchFamily="65" charset="-120"/>
                  <a:ea typeface="標楷體" panose="03000509000000000000" pitchFamily="65" charset="-120"/>
                </a:rPr>
                <a:t>factor</a:t>
              </a:r>
              <a:endParaRPr lang="zh-TW" altLang="en-US" sz="1400" b="1" dirty="0">
                <a:latin typeface="標楷體" panose="03000509000000000000" pitchFamily="65" charset="-120"/>
                <a:ea typeface="標楷體" panose="03000509000000000000" pitchFamily="65" charset="-120"/>
              </a:endParaRPr>
            </a:p>
          </p:txBody>
        </p:sp>
      </p:grpSp>
      <p:cxnSp>
        <p:nvCxnSpPr>
          <p:cNvPr id="16" name="直線單箭頭接點 15">
            <a:extLst>
              <a:ext uri="{FF2B5EF4-FFF2-40B4-BE49-F238E27FC236}">
                <a16:creationId xmlns:a16="http://schemas.microsoft.com/office/drawing/2014/main" id="{5953164C-57D3-42F8-85F1-304BD2EE6F9D}"/>
              </a:ext>
            </a:extLst>
          </p:cNvPr>
          <p:cNvCxnSpPr>
            <a:cxnSpLocks/>
          </p:cNvCxnSpPr>
          <p:nvPr/>
        </p:nvCxnSpPr>
        <p:spPr>
          <a:xfrm>
            <a:off x="5135722" y="2526247"/>
            <a:ext cx="670206" cy="8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4" name="群組 53">
            <a:extLst>
              <a:ext uri="{FF2B5EF4-FFF2-40B4-BE49-F238E27FC236}">
                <a16:creationId xmlns:a16="http://schemas.microsoft.com/office/drawing/2014/main" id="{96968658-38FF-4309-ABE4-5741A50E0F44}"/>
              </a:ext>
            </a:extLst>
          </p:cNvPr>
          <p:cNvGrpSpPr/>
          <p:nvPr/>
        </p:nvGrpSpPr>
        <p:grpSpPr>
          <a:xfrm>
            <a:off x="7431766" y="2199181"/>
            <a:ext cx="1334861" cy="593051"/>
            <a:chOff x="5499154" y="1831794"/>
            <a:chExt cx="1351071" cy="593051"/>
          </a:xfrm>
        </p:grpSpPr>
        <p:sp>
          <p:nvSpPr>
            <p:cNvPr id="55" name="流程圖: 資料 54">
              <a:extLst>
                <a:ext uri="{FF2B5EF4-FFF2-40B4-BE49-F238E27FC236}">
                  <a16:creationId xmlns:a16="http://schemas.microsoft.com/office/drawing/2014/main" id="{7CEC47C7-67C1-4B2B-A0E4-95E216C28F93}"/>
                </a:ext>
              </a:extLst>
            </p:cNvPr>
            <p:cNvSpPr/>
            <p:nvPr/>
          </p:nvSpPr>
          <p:spPr>
            <a:xfrm>
              <a:off x="5499154" y="1831794"/>
              <a:ext cx="1293433" cy="593051"/>
            </a:xfrm>
            <a:prstGeom prst="flowChartInputOut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p>
          </p:txBody>
        </p:sp>
        <p:sp>
          <p:nvSpPr>
            <p:cNvPr id="56" name="文字方塊 55">
              <a:extLst>
                <a:ext uri="{FF2B5EF4-FFF2-40B4-BE49-F238E27FC236}">
                  <a16:creationId xmlns:a16="http://schemas.microsoft.com/office/drawing/2014/main" id="{EBB03E1E-E1F7-46AB-982D-B66905D98A60}"/>
                </a:ext>
              </a:extLst>
            </p:cNvPr>
            <p:cNvSpPr txBox="1"/>
            <p:nvPr/>
          </p:nvSpPr>
          <p:spPr>
            <a:xfrm>
              <a:off x="5677666" y="1968860"/>
              <a:ext cx="1172559" cy="307777"/>
            </a:xfrm>
            <a:prstGeom prst="rect">
              <a:avLst/>
            </a:prstGeom>
            <a:noFill/>
          </p:spPr>
          <p:txBody>
            <a:bodyPr wrap="square" rtlCol="0">
              <a:spAutoFit/>
            </a:bodyPr>
            <a:lstStyle/>
            <a:p>
              <a:r>
                <a:rPr lang="en-US" altLang="zh-TW" sz="1400" b="1" dirty="0">
                  <a:latin typeface="標楷體" panose="03000509000000000000" pitchFamily="65" charset="-120"/>
                  <a:ea typeface="標楷體" panose="03000509000000000000" pitchFamily="65" charset="-120"/>
                </a:rPr>
                <a:t>Soil loss</a:t>
              </a:r>
              <a:endParaRPr lang="zh-TW" altLang="en-US" sz="1400" b="1" dirty="0">
                <a:latin typeface="標楷體" panose="03000509000000000000" pitchFamily="65" charset="-120"/>
                <a:ea typeface="標楷體" panose="03000509000000000000" pitchFamily="65" charset="-120"/>
              </a:endParaRPr>
            </a:p>
          </p:txBody>
        </p:sp>
      </p:grpSp>
      <p:cxnSp>
        <p:nvCxnSpPr>
          <p:cNvPr id="23" name="直線單箭頭接點 22">
            <a:extLst>
              <a:ext uri="{FF2B5EF4-FFF2-40B4-BE49-F238E27FC236}">
                <a16:creationId xmlns:a16="http://schemas.microsoft.com/office/drawing/2014/main" id="{A956399F-BDA3-4DBF-80FB-08FB16C9EE68}"/>
              </a:ext>
            </a:extLst>
          </p:cNvPr>
          <p:cNvCxnSpPr>
            <a:cxnSpLocks/>
            <a:stCxn id="109" idx="3"/>
            <a:endCxn id="55" idx="2"/>
          </p:cNvCxnSpPr>
          <p:nvPr/>
        </p:nvCxnSpPr>
        <p:spPr>
          <a:xfrm>
            <a:off x="6823342" y="2483373"/>
            <a:ext cx="736216" cy="12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3" name="群組 32">
            <a:extLst>
              <a:ext uri="{FF2B5EF4-FFF2-40B4-BE49-F238E27FC236}">
                <a16:creationId xmlns:a16="http://schemas.microsoft.com/office/drawing/2014/main" id="{0622F334-F029-49DA-A816-B41EDCFA7A27}"/>
              </a:ext>
            </a:extLst>
          </p:cNvPr>
          <p:cNvGrpSpPr/>
          <p:nvPr/>
        </p:nvGrpSpPr>
        <p:grpSpPr>
          <a:xfrm>
            <a:off x="7785674" y="4144938"/>
            <a:ext cx="1320476" cy="601477"/>
            <a:chOff x="6445966" y="3798561"/>
            <a:chExt cx="1320476" cy="601477"/>
          </a:xfrm>
        </p:grpSpPr>
        <p:sp>
          <p:nvSpPr>
            <p:cNvPr id="67" name="流程圖: 資料 66">
              <a:extLst>
                <a:ext uri="{FF2B5EF4-FFF2-40B4-BE49-F238E27FC236}">
                  <a16:creationId xmlns:a16="http://schemas.microsoft.com/office/drawing/2014/main" id="{20188EB3-7D14-4885-B376-D7F7F92BD938}"/>
                </a:ext>
              </a:extLst>
            </p:cNvPr>
            <p:cNvSpPr/>
            <p:nvPr/>
          </p:nvSpPr>
          <p:spPr>
            <a:xfrm>
              <a:off x="6445966" y="3798561"/>
              <a:ext cx="1320476" cy="593051"/>
            </a:xfrm>
            <a:prstGeom prst="flowChartInputOut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p>
          </p:txBody>
        </p:sp>
        <p:sp>
          <p:nvSpPr>
            <p:cNvPr id="68" name="文字方塊 67">
              <a:extLst>
                <a:ext uri="{FF2B5EF4-FFF2-40B4-BE49-F238E27FC236}">
                  <a16:creationId xmlns:a16="http://schemas.microsoft.com/office/drawing/2014/main" id="{5067C64D-F8F5-4E91-9A11-21EA867A0143}"/>
                </a:ext>
              </a:extLst>
            </p:cNvPr>
            <p:cNvSpPr txBox="1"/>
            <p:nvPr/>
          </p:nvSpPr>
          <p:spPr>
            <a:xfrm>
              <a:off x="6572612" y="3876818"/>
              <a:ext cx="1122340" cy="523220"/>
            </a:xfrm>
            <a:prstGeom prst="rect">
              <a:avLst/>
            </a:prstGeom>
            <a:noFill/>
          </p:spPr>
          <p:txBody>
            <a:bodyPr wrap="square" rtlCol="0">
              <a:spAutoFit/>
            </a:bodyPr>
            <a:lstStyle/>
            <a:p>
              <a:pPr algn="ctr"/>
              <a:r>
                <a:rPr lang="en-US" altLang="zh-TW" sz="1400" b="1" dirty="0">
                  <a:latin typeface="標楷體" panose="03000509000000000000" pitchFamily="65" charset="-120"/>
                  <a:ea typeface="標楷體" panose="03000509000000000000" pitchFamily="65" charset="-120"/>
                </a:rPr>
                <a:t>Landslide</a:t>
              </a:r>
            </a:p>
            <a:p>
              <a:pPr algn="ctr"/>
              <a:r>
                <a:rPr lang="en-US" altLang="zh-TW" sz="1400" b="1" dirty="0">
                  <a:latin typeface="標楷體" panose="03000509000000000000" pitchFamily="65" charset="-120"/>
                  <a:ea typeface="標楷體" panose="03000509000000000000" pitchFamily="65" charset="-120"/>
                </a:rPr>
                <a:t>volume</a:t>
              </a:r>
              <a:endParaRPr lang="zh-TW" altLang="en-US" sz="1400" b="1" dirty="0">
                <a:latin typeface="標楷體" panose="03000509000000000000" pitchFamily="65" charset="-120"/>
                <a:ea typeface="標楷體" panose="03000509000000000000" pitchFamily="65" charset="-120"/>
              </a:endParaRPr>
            </a:p>
          </p:txBody>
        </p:sp>
      </p:grpSp>
      <p:cxnSp>
        <p:nvCxnSpPr>
          <p:cNvPr id="32" name="直線單箭頭接點 31">
            <a:extLst>
              <a:ext uri="{FF2B5EF4-FFF2-40B4-BE49-F238E27FC236}">
                <a16:creationId xmlns:a16="http://schemas.microsoft.com/office/drawing/2014/main" id="{467C7213-4850-43FD-A2C6-F67884A8775D}"/>
              </a:ext>
            </a:extLst>
          </p:cNvPr>
          <p:cNvCxnSpPr>
            <a:cxnSpLocks/>
            <a:endCxn id="68" idx="1"/>
          </p:cNvCxnSpPr>
          <p:nvPr/>
        </p:nvCxnSpPr>
        <p:spPr>
          <a:xfrm>
            <a:off x="7654738" y="4484805"/>
            <a:ext cx="2575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9" name="群組 38">
            <a:extLst>
              <a:ext uri="{FF2B5EF4-FFF2-40B4-BE49-F238E27FC236}">
                <a16:creationId xmlns:a16="http://schemas.microsoft.com/office/drawing/2014/main" id="{5CB714DA-9CC5-4307-8A46-C7A977890ECE}"/>
              </a:ext>
            </a:extLst>
          </p:cNvPr>
          <p:cNvGrpSpPr/>
          <p:nvPr/>
        </p:nvGrpSpPr>
        <p:grpSpPr>
          <a:xfrm>
            <a:off x="6321561" y="4160184"/>
            <a:ext cx="1437352" cy="774127"/>
            <a:chOff x="7436563" y="8036890"/>
            <a:chExt cx="983529" cy="1057458"/>
          </a:xfrm>
          <a:solidFill>
            <a:schemeClr val="bg1">
              <a:lumMod val="95000"/>
            </a:schemeClr>
          </a:solidFill>
        </p:grpSpPr>
        <p:sp>
          <p:nvSpPr>
            <p:cNvPr id="40" name="圓角矩形 63">
              <a:extLst>
                <a:ext uri="{FF2B5EF4-FFF2-40B4-BE49-F238E27FC236}">
                  <a16:creationId xmlns:a16="http://schemas.microsoft.com/office/drawing/2014/main" id="{7FEFA9B3-1D62-43B3-ACE1-756F8E4985BF}"/>
                </a:ext>
              </a:extLst>
            </p:cNvPr>
            <p:cNvSpPr/>
            <p:nvPr/>
          </p:nvSpPr>
          <p:spPr>
            <a:xfrm>
              <a:off x="7436563" y="8036890"/>
              <a:ext cx="983529" cy="847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a:p>
          </p:txBody>
        </p:sp>
        <p:sp>
          <p:nvSpPr>
            <p:cNvPr id="41" name="文字方塊 40">
              <a:extLst>
                <a:ext uri="{FF2B5EF4-FFF2-40B4-BE49-F238E27FC236}">
                  <a16:creationId xmlns:a16="http://schemas.microsoft.com/office/drawing/2014/main" id="{D2E97D22-07F9-49B8-8A54-03512B05B680}"/>
                </a:ext>
              </a:extLst>
            </p:cNvPr>
            <p:cNvSpPr txBox="1"/>
            <p:nvPr/>
          </p:nvSpPr>
          <p:spPr>
            <a:xfrm>
              <a:off x="7531120" y="8085332"/>
              <a:ext cx="816266" cy="1009016"/>
            </a:xfrm>
            <a:prstGeom prst="rect">
              <a:avLst/>
            </a:prstGeom>
            <a:noFill/>
          </p:spPr>
          <p:txBody>
            <a:bodyPr wrap="square" rtlCol="0">
              <a:spAutoFit/>
            </a:bodyPr>
            <a:lstStyle/>
            <a:p>
              <a:pPr algn="ctr"/>
              <a:r>
                <a:rPr lang="en-US" altLang="zh-TW" sz="1400" b="1" dirty="0">
                  <a:latin typeface="標楷體" panose="03000509000000000000" pitchFamily="65" charset="-120"/>
                  <a:ea typeface="標楷體" panose="03000509000000000000" pitchFamily="65" charset="-120"/>
                </a:rPr>
                <a:t>Probability of </a:t>
              </a:r>
              <a:r>
                <a:rPr lang="en-US" altLang="zh-TW" sz="1400" b="1" dirty="0" err="1">
                  <a:latin typeface="標楷體" panose="03000509000000000000" pitchFamily="65" charset="-120"/>
                  <a:ea typeface="標楷體" panose="03000509000000000000" pitchFamily="65" charset="-120"/>
                </a:rPr>
                <a:t>lanslide</a:t>
              </a:r>
              <a:endParaRPr lang="zh-TW" altLang="en-US" sz="1400" b="1"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601394611"/>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11235</TotalTime>
  <Words>2149</Words>
  <Application>Microsoft Office PowerPoint</Application>
  <PresentationFormat>寬螢幕</PresentationFormat>
  <Paragraphs>489</Paragraphs>
  <Slides>18</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Söhne</vt:lpstr>
      <vt:lpstr>標楷體</vt:lpstr>
      <vt:lpstr>Arial</vt:lpstr>
      <vt:lpstr>Calibri</vt:lpstr>
      <vt:lpstr>Calibri Light</vt:lpstr>
      <vt:lpstr>Cambria Math</vt:lpstr>
      <vt:lpstr>Montserrat</vt:lpstr>
      <vt:lpstr>Poppins</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Can4ni</dc:creator>
  <cp:lastModifiedBy>Can4ni</cp:lastModifiedBy>
  <cp:revision>213</cp:revision>
  <dcterms:created xsi:type="dcterms:W3CDTF">2024-10-13T03:39:10Z</dcterms:created>
  <dcterms:modified xsi:type="dcterms:W3CDTF">2025-04-21T02:08:11Z</dcterms:modified>
</cp:coreProperties>
</file>