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422" r:id="rId5"/>
    <p:sldId id="341" r:id="rId6"/>
    <p:sldId id="342" r:id="rId7"/>
    <p:sldId id="354" r:id="rId8"/>
    <p:sldId id="397" r:id="rId9"/>
    <p:sldId id="399" r:id="rId10"/>
    <p:sldId id="400" r:id="rId11"/>
    <p:sldId id="401" r:id="rId12"/>
    <p:sldId id="419" r:id="rId13"/>
    <p:sldId id="368" r:id="rId14"/>
    <p:sldId id="409" r:id="rId15"/>
    <p:sldId id="370" r:id="rId16"/>
    <p:sldId id="372" r:id="rId17"/>
    <p:sldId id="373" r:id="rId18"/>
    <p:sldId id="375" r:id="rId19"/>
    <p:sldId id="376" r:id="rId20"/>
    <p:sldId id="377" r:id="rId21"/>
    <p:sldId id="410" r:id="rId22"/>
    <p:sldId id="413" r:id="rId23"/>
    <p:sldId id="414" r:id="rId24"/>
    <p:sldId id="387" r:id="rId25"/>
    <p:sldId id="388" r:id="rId26"/>
    <p:sldId id="423" r:id="rId27"/>
    <p:sldId id="338" r:id="rId28"/>
    <p:sldId id="362" r:id="rId29"/>
    <p:sldId id="424" r:id="rId30"/>
    <p:sldId id="371" r:id="rId31"/>
    <p:sldId id="337" r:id="rId32"/>
    <p:sldId id="348" r:id="rId33"/>
    <p:sldId id="396" r:id="rId34"/>
    <p:sldId id="350" r:id="rId35"/>
    <p:sldId id="345" r:id="rId36"/>
    <p:sldId id="359" r:id="rId37"/>
    <p:sldId id="363" r:id="rId38"/>
    <p:sldId id="367" r:id="rId39"/>
    <p:sldId id="364" r:id="rId40"/>
    <p:sldId id="393" r:id="rId41"/>
    <p:sldId id="402" r:id="rId42"/>
    <p:sldId id="405" r:id="rId43"/>
    <p:sldId id="406" r:id="rId44"/>
    <p:sldId id="334" r:id="rId45"/>
    <p:sldId id="411" r:id="rId46"/>
    <p:sldId id="425" r:id="rId47"/>
    <p:sldId id="383" r:id="rId48"/>
    <p:sldId id="417" r:id="rId49"/>
    <p:sldId id="418" r:id="rId50"/>
    <p:sldId id="382" r:id="rId51"/>
    <p:sldId id="386" r:id="rId52"/>
    <p:sldId id="421" r:id="rId53"/>
    <p:sldId id="374" r:id="rId54"/>
    <p:sldId id="346" r:id="rId55"/>
    <p:sldId id="361" r:id="rId56"/>
    <p:sldId id="415" r:id="rId5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08080"/>
    <a:srgbClr val="D3D3D3"/>
    <a:srgbClr val="0404D3"/>
    <a:srgbClr val="00C26F"/>
    <a:srgbClr val="003379"/>
    <a:srgbClr val="0000D2"/>
    <a:srgbClr val="0565A3"/>
    <a:srgbClr val="05C474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/>
    <p:restoredTop sz="94673"/>
  </p:normalViewPr>
  <p:slideViewPr>
    <p:cSldViewPr snapToGrid="0">
      <p:cViewPr varScale="1">
        <p:scale>
          <a:sx n="84" d="100"/>
          <a:sy n="84" d="100"/>
        </p:scale>
        <p:origin x="20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B772DC3-588A-487A-E9ED-3AD830E86E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4FB1224-A90F-8D79-AE2C-334E82350B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843FA-C9DE-43A1-87F2-8212DE1FAE7E}" type="datetimeFigureOut">
              <a:rPr lang="fr-FR" smtClean="0"/>
              <a:t>01/05/2025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EAD7464-C3CD-9291-2164-FE3E08F5C3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AA49C7-2CE4-9841-8165-4A631BDE69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1B217-6435-4DFE-89BA-4DF4F3759B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4257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0E569-D54F-4F88-B6BD-084EB94FEBFB}" type="datetimeFigureOut">
              <a:rPr lang="fr-FR" smtClean="0"/>
              <a:t>01/05/2025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E845B-32FD-40F6-852D-AF36205D8D9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2106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 of design studies : chevron on engine nozzle by Cantin et al.</a:t>
            </a:r>
          </a:p>
        </p:txBody>
      </p:sp>
    </p:spTree>
    <p:extLst>
      <p:ext uri="{BB962C8B-B14F-4D97-AF65-F5344CB8AC3E}">
        <p14:creationId xmlns:p14="http://schemas.microsoft.com/office/powerpoint/2010/main" val="1941309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77D6D-6B8B-F5C4-32FD-A4B662D35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ABCE711-9D0D-AD64-09C5-D2C467106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E437E36-299D-21BC-ED45-D6DA7B6E7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Interpolation of quantities linearly and weighting using fraction of </a:t>
            </a:r>
            <a:r>
              <a:rPr lang="en-US" err="1"/>
              <a:t>traj</a:t>
            </a:r>
            <a:r>
              <a:rPr lang="en-US"/>
              <a:t> spent in cell computed during tracking</a:t>
            </a:r>
          </a:p>
        </p:txBody>
      </p:sp>
    </p:spTree>
    <p:extLst>
      <p:ext uri="{BB962C8B-B14F-4D97-AF65-F5344CB8AC3E}">
        <p14:creationId xmlns:p14="http://schemas.microsoft.com/office/powerpoint/2010/main" val="2291119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Kelvin's curvature correction</a:t>
            </a:r>
          </a:p>
        </p:txBody>
      </p:sp>
    </p:spTree>
    <p:extLst>
      <p:ext uri="{BB962C8B-B14F-4D97-AF65-F5344CB8AC3E}">
        <p14:creationId xmlns:p14="http://schemas.microsoft.com/office/powerpoint/2010/main" val="578366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851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5F67C-C378-10A0-08B7-35F206030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EB77EE-D40C-9DAB-CA33-1908B5563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4A395-957D-02E0-262B-20BA391E9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2 order of mag for L2 of mean radius time fluctuations</a:t>
            </a:r>
          </a:p>
        </p:txBody>
      </p:sp>
    </p:spTree>
    <p:extLst>
      <p:ext uri="{BB962C8B-B14F-4D97-AF65-F5344CB8AC3E}">
        <p14:creationId xmlns:p14="http://schemas.microsoft.com/office/powerpoint/2010/main" val="3917611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78765-493A-89B4-4278-7B3761925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87BE09-9531-52FB-BB0D-733C179BA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BABC48-8AC3-9BE1-651E-DEE40FC1A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SFD</a:t>
            </a:r>
          </a:p>
          <a:p>
            <a:r>
              <a:rPr lang="en-US">
                <a:ea typeface="Calibri"/>
                <a:cs typeface="Calibri"/>
              </a:rPr>
              <a:t>Jacobian definition at boundary</a:t>
            </a:r>
          </a:p>
          <a:p>
            <a:r>
              <a:rPr lang="en-US">
                <a:ea typeface="Calibri"/>
                <a:cs typeface="Calibri"/>
              </a:rPr>
              <a:t>Boundary condition ramping</a:t>
            </a:r>
          </a:p>
          <a:p>
            <a:r>
              <a:rPr lang="en-US">
                <a:ea typeface="Calibri"/>
                <a:cs typeface="Calibri"/>
              </a:rPr>
              <a:t>L2 norm of density residual : 8 order of magnitude</a:t>
            </a:r>
          </a:p>
        </p:txBody>
      </p:sp>
    </p:spTree>
    <p:extLst>
      <p:ext uri="{BB962C8B-B14F-4D97-AF65-F5344CB8AC3E}">
        <p14:creationId xmlns:p14="http://schemas.microsoft.com/office/powerpoint/2010/main" val="3440655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20C8E-C255-5714-9AB4-74A1E5DBB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89D420-0947-96A8-A354-297CA0EBF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5FE202-42B7-4DA8-2C93-B173C770E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SFD</a:t>
            </a:r>
          </a:p>
          <a:p>
            <a:r>
              <a:rPr lang="en-US">
                <a:ea typeface="Calibri"/>
                <a:cs typeface="Calibri"/>
              </a:rPr>
              <a:t>Jacobian definition at boundary</a:t>
            </a:r>
          </a:p>
          <a:p>
            <a:r>
              <a:rPr lang="en-US">
                <a:ea typeface="Calibri"/>
                <a:cs typeface="Calibri"/>
              </a:rPr>
              <a:t>Boundary condition ramping</a:t>
            </a:r>
          </a:p>
          <a:p>
            <a:r>
              <a:rPr lang="en-US">
                <a:ea typeface="Calibri"/>
                <a:cs typeface="Calibri"/>
              </a:rPr>
              <a:t>L2 norm of density residual : 8 order of magnitude</a:t>
            </a:r>
          </a:p>
        </p:txBody>
      </p:sp>
    </p:spTree>
    <p:extLst>
      <p:ext uri="{BB962C8B-B14F-4D97-AF65-F5344CB8AC3E}">
        <p14:creationId xmlns:p14="http://schemas.microsoft.com/office/powerpoint/2010/main" val="67649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E5712-7C74-3496-5E14-8D0261802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6CB49BF-F46E-15A0-8767-01E1C3E5A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B8F47A3-ACA9-EE8F-5200-A5BE0C72F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Interpolation of quantities linearly and weighting using fraction of </a:t>
            </a:r>
            <a:r>
              <a:rPr lang="en-US" err="1"/>
              <a:t>traj</a:t>
            </a:r>
            <a:r>
              <a:rPr lang="en-US"/>
              <a:t> spent in cell computed during tracking</a:t>
            </a:r>
          </a:p>
        </p:txBody>
      </p:sp>
    </p:spTree>
    <p:extLst>
      <p:ext uri="{BB962C8B-B14F-4D97-AF65-F5344CB8AC3E}">
        <p14:creationId xmlns:p14="http://schemas.microsoft.com/office/powerpoint/2010/main" val="409545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A4338-76F6-9AA8-AE03-860EFB618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1260128-F66D-4CB9-9F1B-462F0D3488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17F7DA4-7B1B-B283-FD52-8886311A2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Riotta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1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SFD</a:t>
            </a:r>
          </a:p>
          <a:p>
            <a:r>
              <a:rPr lang="en-US">
                <a:ea typeface="Calibri"/>
                <a:cs typeface="Calibri"/>
              </a:rPr>
              <a:t>Jacobian definition at boundary</a:t>
            </a:r>
          </a:p>
          <a:p>
            <a:r>
              <a:rPr lang="en-US">
                <a:ea typeface="Calibri"/>
                <a:cs typeface="Calibri"/>
              </a:rPr>
              <a:t>Boundary condition ramping</a:t>
            </a:r>
          </a:p>
          <a:p>
            <a:r>
              <a:rPr lang="en-US">
                <a:ea typeface="Calibri"/>
                <a:cs typeface="Calibri"/>
              </a:rPr>
              <a:t>L2 norm of density residual : 8 order of magnitude</a:t>
            </a:r>
          </a:p>
        </p:txBody>
      </p:sp>
    </p:spTree>
    <p:extLst>
      <p:ext uri="{BB962C8B-B14F-4D97-AF65-F5344CB8AC3E}">
        <p14:creationId xmlns:p14="http://schemas.microsoft.com/office/powerpoint/2010/main" val="2197340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Radius was derived from mass using a power law calibrated on experimental data since soot aggregates have a variable effective density (depending on the proportion of air stuck in the structure)</a:t>
            </a:r>
          </a:p>
        </p:txBody>
      </p:sp>
    </p:spTree>
    <p:extLst>
      <p:ext uri="{BB962C8B-B14F-4D97-AF65-F5344CB8AC3E}">
        <p14:creationId xmlns:p14="http://schemas.microsoft.com/office/powerpoint/2010/main" val="3548797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2563F-F0B9-073E-9B46-8149AFF9B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79E720-3177-653F-3ED8-0C09CB6A4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D3DC2B-D342-9605-E976-781F615DF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2 order of mag for L2 of mean radius time fluctuations</a:t>
            </a:r>
          </a:p>
        </p:txBody>
      </p:sp>
    </p:spTree>
    <p:extLst>
      <p:ext uri="{BB962C8B-B14F-4D97-AF65-F5344CB8AC3E}">
        <p14:creationId xmlns:p14="http://schemas.microsoft.com/office/powerpoint/2010/main" val="2081716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21C63-A6F8-47BD-7481-55118ED54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1B5FB0-AD60-D1A1-5090-1720570859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EBFA65-AA18-90C4-258B-21D326671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SFD</a:t>
            </a:r>
          </a:p>
          <a:p>
            <a:r>
              <a:rPr lang="en-US">
                <a:ea typeface="Calibri"/>
                <a:cs typeface="Calibri"/>
              </a:rPr>
              <a:t>Jacobian definition at boundary</a:t>
            </a:r>
          </a:p>
          <a:p>
            <a:r>
              <a:rPr lang="en-US">
                <a:ea typeface="Calibri"/>
                <a:cs typeface="Calibri"/>
              </a:rPr>
              <a:t>Boundary condition ramping</a:t>
            </a:r>
          </a:p>
          <a:p>
            <a:r>
              <a:rPr lang="en-US">
                <a:ea typeface="Calibri"/>
                <a:cs typeface="Calibri"/>
              </a:rPr>
              <a:t>L2 norm of density residual : 8 order of magnitude</a:t>
            </a:r>
          </a:p>
        </p:txBody>
      </p:sp>
    </p:spTree>
    <p:extLst>
      <p:ext uri="{BB962C8B-B14F-4D97-AF65-F5344CB8AC3E}">
        <p14:creationId xmlns:p14="http://schemas.microsoft.com/office/powerpoint/2010/main" val="3820829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C8224-10EA-AF96-B8C2-571DA8942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AC569A-4299-A2C7-34F9-8E2807F11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F48CF9-B2E2-CE97-B4C5-6A85793FF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SFD</a:t>
            </a:r>
          </a:p>
          <a:p>
            <a:r>
              <a:rPr lang="en-US">
                <a:ea typeface="Calibri"/>
                <a:cs typeface="Calibri"/>
              </a:rPr>
              <a:t>Jacobian definition at boundary</a:t>
            </a:r>
          </a:p>
          <a:p>
            <a:r>
              <a:rPr lang="en-US">
                <a:ea typeface="Calibri"/>
                <a:cs typeface="Calibri"/>
              </a:rPr>
              <a:t>Boundary condition ramping</a:t>
            </a:r>
          </a:p>
          <a:p>
            <a:r>
              <a:rPr lang="en-US">
                <a:ea typeface="Calibri"/>
                <a:cs typeface="Calibri"/>
              </a:rPr>
              <a:t>L2 norm of density residual : 8 order of magnitude</a:t>
            </a:r>
          </a:p>
        </p:txBody>
      </p:sp>
    </p:spTree>
    <p:extLst>
      <p:ext uri="{BB962C8B-B14F-4D97-AF65-F5344CB8AC3E}">
        <p14:creationId xmlns:p14="http://schemas.microsoft.com/office/powerpoint/2010/main" val="2796613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Jet regime : first few seconds, micro, nucleation, complex aero</a:t>
            </a:r>
          </a:p>
          <a:p>
            <a:r>
              <a:rPr lang="en-US">
                <a:ea typeface="Calibri"/>
                <a:cs typeface="Calibri"/>
              </a:rPr>
              <a:t>Vortex regime : seconds to minutes, vortices interact with jet plume, complex flow structure</a:t>
            </a:r>
          </a:p>
          <a:p>
            <a:r>
              <a:rPr lang="en-US">
                <a:ea typeface="Calibri"/>
                <a:cs typeface="Calibri"/>
              </a:rPr>
              <a:t>Dissipation regime : minutes to hours, vortex disintegration, release of ice crystals in atmosphere, sublimation or not</a:t>
            </a:r>
          </a:p>
          <a:p>
            <a:r>
              <a:rPr lang="en-US">
                <a:ea typeface="Calibri"/>
                <a:cs typeface="Calibri"/>
              </a:rPr>
              <a:t>Diffusion regime : hours, up to global scales, atmospheric turbulence, radiative processes, wind shear -&gt; Cirrus</a:t>
            </a:r>
          </a:p>
        </p:txBody>
      </p:sp>
    </p:spTree>
    <p:extLst>
      <p:ext uri="{BB962C8B-B14F-4D97-AF65-F5344CB8AC3E}">
        <p14:creationId xmlns:p14="http://schemas.microsoft.com/office/powerpoint/2010/main" val="962435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DCCE4DB-B313-7FFE-C5E5-B33CA8790A81}"/>
              </a:ext>
            </a:extLst>
          </p:cNvPr>
          <p:cNvSpPr/>
          <p:nvPr userDrawn="1"/>
        </p:nvSpPr>
        <p:spPr>
          <a:xfrm>
            <a:off x="0" y="0"/>
            <a:ext cx="12192000" cy="59928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532E93-7F42-1763-FCA2-61A22C302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79624"/>
            <a:ext cx="11826240" cy="2369845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F4B718-EFCE-EFE1-45EE-8B5D24638965}"/>
              </a:ext>
            </a:extLst>
          </p:cNvPr>
          <p:cNvSpPr/>
          <p:nvPr userDrawn="1"/>
        </p:nvSpPr>
        <p:spPr>
          <a:xfrm>
            <a:off x="1" y="5995686"/>
            <a:ext cx="12192000" cy="862314"/>
          </a:xfrm>
          <a:prstGeom prst="rect">
            <a:avLst/>
          </a:prstGeom>
          <a:gradFill>
            <a:gsLst>
              <a:gs pos="0">
                <a:schemeClr val="accent5"/>
              </a:gs>
              <a:gs pos="11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B60FC3A8-5898-3E98-69B8-39826CA41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254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90FC165-5A5C-A337-5D12-501490B284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68000" y="6172103"/>
            <a:ext cx="1341120" cy="54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logo SAFRAN aircraft engines – Bordeaux Palais de la Bourse">
            <a:extLst>
              <a:ext uri="{FF2B5EF4-FFF2-40B4-BE49-F238E27FC236}">
                <a16:creationId xmlns:a16="http://schemas.microsoft.com/office/drawing/2014/main" id="{FE3171B1-C989-2CB4-903B-A8DA5062D0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3276" r="13276"/>
          <a:stretch/>
        </p:blipFill>
        <p:spPr>
          <a:xfrm>
            <a:off x="8676475" y="6088440"/>
            <a:ext cx="1808644" cy="70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22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410A3-3DFC-29BD-FA48-F51D91A7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22885"/>
            <a:ext cx="11826240" cy="477359"/>
          </a:xfrm>
        </p:spPr>
        <p:txBody>
          <a:bodyPr lIns="0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814E9B-A8D8-56CC-9004-3B8DA744FE8D}"/>
              </a:ext>
            </a:extLst>
          </p:cNvPr>
          <p:cNvSpPr/>
          <p:nvPr userDrawn="1"/>
        </p:nvSpPr>
        <p:spPr>
          <a:xfrm>
            <a:off x="182880" y="698613"/>
            <a:ext cx="887730" cy="61482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93DA642C-F867-1B04-E8B1-93DD52EE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Roberto Paoli - 01/05/2025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121E7327-93AA-38B1-11B3-2974EA94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DEVELOPMENT OF A COUPLED RANS-STOCHASTIC LAGRANGIAN PARTICLE MODEL FOR CONTRAIL FORMATION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77CE2B2-BBE9-3308-6760-285E107D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6207B5-6FEB-2754-5D51-7F264D123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026731"/>
            <a:ext cx="11826240" cy="513265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7456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44707D-1AFF-6BE2-FD8A-2670A277F2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DCCE4DB-B313-7FFE-C5E5-B33CA8790A81}"/>
              </a:ext>
            </a:extLst>
          </p:cNvPr>
          <p:cNvSpPr/>
          <p:nvPr userDrawn="1"/>
        </p:nvSpPr>
        <p:spPr>
          <a:xfrm>
            <a:off x="0" y="-1"/>
            <a:ext cx="10525760" cy="6306087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532E93-7F42-1763-FCA2-61A22C302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865129"/>
            <a:ext cx="8660178" cy="857346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B60FC3A8-5898-3E98-69B8-39826CA41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1" y="1722475"/>
            <a:ext cx="7700416" cy="1500187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CFED5E-41AC-42C9-2492-392C8C36B910}"/>
              </a:ext>
            </a:extLst>
          </p:cNvPr>
          <p:cNvSpPr/>
          <p:nvPr userDrawn="1"/>
        </p:nvSpPr>
        <p:spPr>
          <a:xfrm rot="16200000">
            <a:off x="7931149" y="2594610"/>
            <a:ext cx="6855461" cy="166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FE04D5CD-C899-4778-5198-36031548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Roberto Paoli - 01/05/2025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5A91FEB-DEC2-6C73-D1F7-A1AE6FB71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DEVELOPMENT OF A COUPLED RANS-STOCHASTIC LAGRANGIAN PARTICLE MODEL FOR CONTRAIL FORMATION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A82A077A-D46D-75A9-374A-B19E85B1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6B59FD83-65AD-0BB7-29E5-8652204E00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68000" y="6306087"/>
            <a:ext cx="1341120" cy="54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70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410A3-3DFC-29BD-FA48-F51D91A7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22885"/>
            <a:ext cx="11826240" cy="477359"/>
          </a:xfrm>
        </p:spPr>
        <p:txBody>
          <a:bodyPr lIns="0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6D4129A0-6EE2-F621-78F4-3F340E0A79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2880" y="856527"/>
            <a:ext cx="11826240" cy="4512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200"/>
            </a:lvl1pPr>
            <a:lvl2pPr marL="685800" indent="-228600">
              <a:buFont typeface="Wingdings" panose="05000000000000000000" pitchFamily="2" charset="2"/>
              <a:buChar char="§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Wingdings" panose="05000000000000000000" pitchFamily="2" charset="2"/>
              <a:buChar char="§"/>
              <a:defRPr sz="1700"/>
            </a:lvl4pPr>
            <a:lvl5pPr marL="2057400" indent="-22860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814E9B-A8D8-56CC-9004-3B8DA744FE8D}"/>
              </a:ext>
            </a:extLst>
          </p:cNvPr>
          <p:cNvSpPr/>
          <p:nvPr userDrawn="1"/>
        </p:nvSpPr>
        <p:spPr>
          <a:xfrm>
            <a:off x="182880" y="698613"/>
            <a:ext cx="887730" cy="61482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93DA642C-F867-1B04-E8B1-93DD52EE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Roberto Paoli - 01/05/2025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121E7327-93AA-38B1-11B3-2974EA94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DEVELOPMENT OF A COUPLED RANS-STOCHASTIC LAGRANGIAN PARTICLE MODEL FOR CONTRAIL FORMATION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77CE2B2-BBE9-3308-6760-285E107D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E7FC7636-66F5-0B39-FD8F-179902FCDD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" y="5368864"/>
            <a:ext cx="11826240" cy="719171"/>
          </a:xfrm>
          <a:gradFill>
            <a:gsLst>
              <a:gs pos="100000">
                <a:schemeClr val="accent2"/>
              </a:gs>
              <a:gs pos="50000">
                <a:schemeClr val="accent1"/>
              </a:gs>
              <a:gs pos="0">
                <a:schemeClr val="tx2"/>
              </a:gs>
            </a:gsLst>
            <a:lin ang="0" scaled="1"/>
          </a:gradFill>
        </p:spPr>
        <p:txBody>
          <a:bodyPr anchor="b" anchorCtr="0">
            <a:spAutoFit/>
          </a:bodyPr>
          <a:lstStyle>
            <a:lvl1pPr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Conclusion A</a:t>
            </a:r>
          </a:p>
          <a:p>
            <a:pPr lvl="0"/>
            <a:r>
              <a:rPr lang="fr-FR"/>
              <a:t>Conclusion B</a:t>
            </a:r>
          </a:p>
        </p:txBody>
      </p:sp>
    </p:spTree>
    <p:extLst>
      <p:ext uri="{BB962C8B-B14F-4D97-AF65-F5344CB8AC3E}">
        <p14:creationId xmlns:p14="http://schemas.microsoft.com/office/powerpoint/2010/main" val="199284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410A3-3DFC-29BD-FA48-F51D91A7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22885"/>
            <a:ext cx="11826240" cy="477359"/>
          </a:xfrm>
        </p:spPr>
        <p:txBody>
          <a:bodyPr lIns="0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6D4129A0-6EE2-F621-78F4-3F340E0A79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2880" y="856527"/>
            <a:ext cx="5913120" cy="4253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200"/>
            </a:lvl1pPr>
            <a:lvl2pPr marL="685800" indent="-228600">
              <a:buFont typeface="Wingdings" panose="05000000000000000000" pitchFamily="2" charset="2"/>
              <a:buChar char="§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Wingdings" panose="05000000000000000000" pitchFamily="2" charset="2"/>
              <a:buChar char="§"/>
              <a:defRPr sz="1700"/>
            </a:lvl4pPr>
            <a:lvl5pPr marL="2057400" indent="-22860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814E9B-A8D8-56CC-9004-3B8DA744FE8D}"/>
              </a:ext>
            </a:extLst>
          </p:cNvPr>
          <p:cNvSpPr/>
          <p:nvPr userDrawn="1"/>
        </p:nvSpPr>
        <p:spPr>
          <a:xfrm>
            <a:off x="182880" y="698613"/>
            <a:ext cx="887730" cy="61482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93DA642C-F867-1B04-E8B1-93DD52EE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Roberto Paoli - 01/05/2025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121E7327-93AA-38B1-11B3-2974EA94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DEVELOPMENT OF A COUPLED RANS-STOCHASTIC LAGRANGIAN PARTICLE MODEL FOR CONTRAIL FORMATION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77CE2B2-BBE9-3308-6760-285E107D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877E1A-A195-1B89-5686-81D55510F60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856527"/>
            <a:ext cx="5913120" cy="4253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200"/>
            </a:lvl1pPr>
            <a:lvl2pPr marL="685800" indent="-228600">
              <a:buFont typeface="Wingdings" panose="05000000000000000000" pitchFamily="2" charset="2"/>
              <a:buChar char="§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Wingdings" panose="05000000000000000000" pitchFamily="2" charset="2"/>
              <a:buChar char="§"/>
              <a:defRPr sz="1700"/>
            </a:lvl4pPr>
            <a:lvl5pPr marL="2057400" indent="-22860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4A11972-35F9-B50A-D9C1-C65FCF3158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2880" y="5367600"/>
            <a:ext cx="11826240" cy="719171"/>
          </a:xfrm>
          <a:gradFill>
            <a:gsLst>
              <a:gs pos="100000">
                <a:schemeClr val="accent2"/>
              </a:gs>
              <a:gs pos="50000">
                <a:schemeClr val="accent1"/>
              </a:gs>
              <a:gs pos="0">
                <a:schemeClr val="tx2"/>
              </a:gs>
            </a:gsLst>
            <a:lin ang="0" scaled="1"/>
          </a:gradFill>
        </p:spPr>
        <p:txBody>
          <a:bodyPr anchor="b" anchorCtr="0">
            <a:spAutoFit/>
          </a:bodyPr>
          <a:lstStyle>
            <a:lvl1pPr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Conclusion A</a:t>
            </a:r>
          </a:p>
          <a:p>
            <a:pPr lvl="0"/>
            <a:r>
              <a:rPr lang="fr-FR"/>
              <a:t>Conclusion B</a:t>
            </a:r>
          </a:p>
        </p:txBody>
      </p:sp>
    </p:spTree>
    <p:extLst>
      <p:ext uri="{BB962C8B-B14F-4D97-AF65-F5344CB8AC3E}">
        <p14:creationId xmlns:p14="http://schemas.microsoft.com/office/powerpoint/2010/main" val="360797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410A3-3DFC-29BD-FA48-F51D91A7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22885"/>
            <a:ext cx="11826240" cy="477359"/>
          </a:xfrm>
        </p:spPr>
        <p:txBody>
          <a:bodyPr lIns="0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6D4129A0-6EE2-F621-78F4-3F340E0A79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2880" y="856527"/>
            <a:ext cx="5913120" cy="4253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200"/>
            </a:lvl1pPr>
            <a:lvl2pPr marL="685800" indent="-228600">
              <a:buFont typeface="Wingdings" panose="05000000000000000000" pitchFamily="2" charset="2"/>
              <a:buChar char="§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Wingdings" panose="05000000000000000000" pitchFamily="2" charset="2"/>
              <a:buChar char="§"/>
              <a:defRPr sz="1700"/>
            </a:lvl4pPr>
            <a:lvl5pPr marL="2057400" indent="-22860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814E9B-A8D8-56CC-9004-3B8DA744FE8D}"/>
              </a:ext>
            </a:extLst>
          </p:cNvPr>
          <p:cNvSpPr/>
          <p:nvPr userDrawn="1"/>
        </p:nvSpPr>
        <p:spPr>
          <a:xfrm>
            <a:off x="182880" y="698613"/>
            <a:ext cx="887730" cy="61482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93DA642C-F867-1B04-E8B1-93DD52EE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Roberto Paoli - 01/05/2025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121E7327-93AA-38B1-11B3-2974EA94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DEVELOPMENT OF A COUPLED RANS-STOCHASTIC LAGRANGIAN PARTICLE MODEL FOR CONTRAIL FORMATION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77CE2B2-BBE9-3308-6760-285E107D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6F449A4D-234E-59E3-424C-4996091CC2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77794" y="1037255"/>
            <a:ext cx="5831326" cy="3719077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515FFFC0-99C3-E81E-1890-132C384A0A3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77794" y="4756332"/>
            <a:ext cx="5831326" cy="279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err="1"/>
              <a:t>Caption</a:t>
            </a:r>
            <a:r>
              <a:rPr lang="fr-FR"/>
              <a:t> of the figure</a:t>
            </a: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E7C5C6A9-E389-6A79-5754-0B0AB87859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" y="5367600"/>
            <a:ext cx="11826240" cy="719171"/>
          </a:xfrm>
          <a:gradFill>
            <a:gsLst>
              <a:gs pos="100000">
                <a:schemeClr val="accent2"/>
              </a:gs>
              <a:gs pos="50000">
                <a:schemeClr val="accent1"/>
              </a:gs>
              <a:gs pos="0">
                <a:schemeClr val="tx2"/>
              </a:gs>
            </a:gsLst>
            <a:lin ang="0" scaled="1"/>
          </a:gradFill>
        </p:spPr>
        <p:txBody>
          <a:bodyPr anchor="b" anchorCtr="0">
            <a:spAutoFit/>
          </a:bodyPr>
          <a:lstStyle>
            <a:lvl1pPr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Conclusion A</a:t>
            </a:r>
          </a:p>
          <a:p>
            <a:pPr lvl="0"/>
            <a:r>
              <a:rPr lang="fr-FR"/>
              <a:t>Conclusion B</a:t>
            </a:r>
          </a:p>
        </p:txBody>
      </p:sp>
    </p:spTree>
    <p:extLst>
      <p:ext uri="{BB962C8B-B14F-4D97-AF65-F5344CB8AC3E}">
        <p14:creationId xmlns:p14="http://schemas.microsoft.com/office/powerpoint/2010/main" val="888058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410A3-3DFC-29BD-FA48-F51D91A7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22885"/>
            <a:ext cx="11826240" cy="477359"/>
          </a:xfrm>
        </p:spPr>
        <p:txBody>
          <a:bodyPr lIns="0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6D4129A0-6EE2-F621-78F4-3F340E0A7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856527"/>
            <a:ext cx="11826239" cy="71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200"/>
            </a:lvl1pPr>
            <a:lvl2pPr marL="685800" indent="-228600">
              <a:buFont typeface="Wingdings" panose="05000000000000000000" pitchFamily="2" charset="2"/>
              <a:buChar char="§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Wingdings" panose="05000000000000000000" pitchFamily="2" charset="2"/>
              <a:buChar char="§"/>
              <a:defRPr sz="1700"/>
            </a:lvl4pPr>
            <a:lvl5pPr marL="2057400" indent="-22860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814E9B-A8D8-56CC-9004-3B8DA744FE8D}"/>
              </a:ext>
            </a:extLst>
          </p:cNvPr>
          <p:cNvSpPr/>
          <p:nvPr userDrawn="1"/>
        </p:nvSpPr>
        <p:spPr>
          <a:xfrm>
            <a:off x="182880" y="698613"/>
            <a:ext cx="887730" cy="61482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93DA642C-F867-1B04-E8B1-93DD52EE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Roberto Paoli - 01/05/2025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121E7327-93AA-38B1-11B3-2974EA94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DEVELOPMENT OF A COUPLED RANS-STOCHASTIC LAGRANGIAN PARTICLE MODEL FOR CONTRAIL FORMATION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77CE2B2-BBE9-3308-6760-285E107D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6F449A4D-234E-59E3-424C-4996091CC2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2879" y="1590676"/>
            <a:ext cx="11826241" cy="3397150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515FFFC0-99C3-E81E-1890-132C384A0A3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82879" y="4987826"/>
            <a:ext cx="11826241" cy="279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err="1"/>
              <a:t>Caption</a:t>
            </a:r>
            <a:r>
              <a:rPr lang="fr-FR"/>
              <a:t> of the figure</a:t>
            </a: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E7C5C6A9-E389-6A79-5754-0B0AB87859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" y="5367600"/>
            <a:ext cx="11826240" cy="719171"/>
          </a:xfrm>
          <a:gradFill>
            <a:gsLst>
              <a:gs pos="100000">
                <a:schemeClr val="accent2"/>
              </a:gs>
              <a:gs pos="50000">
                <a:schemeClr val="accent1"/>
              </a:gs>
              <a:gs pos="0">
                <a:schemeClr val="tx2"/>
              </a:gs>
            </a:gsLst>
            <a:lin ang="0" scaled="1"/>
          </a:gradFill>
        </p:spPr>
        <p:txBody>
          <a:bodyPr anchor="b" anchorCtr="0">
            <a:spAutoFit/>
          </a:bodyPr>
          <a:lstStyle>
            <a:lvl1pPr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Conclusion A</a:t>
            </a:r>
          </a:p>
          <a:p>
            <a:pPr lvl="0"/>
            <a:r>
              <a:rPr lang="fr-FR"/>
              <a:t>Conclusion B</a:t>
            </a:r>
          </a:p>
        </p:txBody>
      </p:sp>
    </p:spTree>
    <p:extLst>
      <p:ext uri="{BB962C8B-B14F-4D97-AF65-F5344CB8AC3E}">
        <p14:creationId xmlns:p14="http://schemas.microsoft.com/office/powerpoint/2010/main" val="194897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410A3-3DFC-29BD-FA48-F51D91A7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22885"/>
            <a:ext cx="11826240" cy="477359"/>
          </a:xfrm>
        </p:spPr>
        <p:txBody>
          <a:bodyPr lIns="0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814E9B-A8D8-56CC-9004-3B8DA744FE8D}"/>
              </a:ext>
            </a:extLst>
          </p:cNvPr>
          <p:cNvSpPr/>
          <p:nvPr userDrawn="1"/>
        </p:nvSpPr>
        <p:spPr>
          <a:xfrm>
            <a:off x="182880" y="698613"/>
            <a:ext cx="887730" cy="61482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93DA642C-F867-1B04-E8B1-93DD52EE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Roberto Paoli - 01/05/2025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121E7327-93AA-38B1-11B3-2974EA94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DEVELOPMENT OF A COUPLED RANS-STOCHASTIC LAGRANGIAN PARTICLE MODEL FOR CONTRAIL FORMATION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77CE2B2-BBE9-3308-6760-285E107D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4" name="Espace réservé pour une image  6">
            <a:extLst>
              <a:ext uri="{FF2B5EF4-FFF2-40B4-BE49-F238E27FC236}">
                <a16:creationId xmlns:a16="http://schemas.microsoft.com/office/drawing/2014/main" id="{D0787F38-AF43-3A39-6695-52A6E17837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7640" y="1388739"/>
            <a:ext cx="5831326" cy="37190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47E2CC5F-0CAB-4EA3-89E6-109572F51B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67640" y="5107816"/>
            <a:ext cx="5831326" cy="279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err="1"/>
              <a:t>Caption</a:t>
            </a:r>
            <a:r>
              <a:rPr lang="fr-FR"/>
              <a:t> of the figure</a:t>
            </a:r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70B015DA-A845-6DAF-4B04-0F8CABAE9A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77794" y="1388739"/>
            <a:ext cx="5831326" cy="3719077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67D6C726-8180-0A25-6D2E-C3B557B7F5D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77794" y="5107816"/>
            <a:ext cx="5831326" cy="279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err="1"/>
              <a:t>Caption</a:t>
            </a:r>
            <a:r>
              <a:rPr lang="fr-FR"/>
              <a:t> of the figure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37BF79DB-CD71-25F2-D2C1-B0A064FF3D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2880" y="856527"/>
            <a:ext cx="11826240" cy="435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fr-FR" sz="2200" dirty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CC5BCECF-4DD7-C336-986B-1C958C43B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2880" y="5745139"/>
            <a:ext cx="11826240" cy="341632"/>
          </a:xfrm>
          <a:gradFill>
            <a:gsLst>
              <a:gs pos="100000">
                <a:schemeClr val="accent2"/>
              </a:gs>
              <a:gs pos="50000">
                <a:schemeClr val="accent1"/>
              </a:gs>
              <a:gs pos="0">
                <a:schemeClr val="tx2"/>
              </a:gs>
            </a:gsLst>
            <a:lin ang="0" scaled="1"/>
          </a:gradFill>
        </p:spPr>
        <p:txBody>
          <a:bodyPr anchor="b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Conclusion B</a:t>
            </a:r>
          </a:p>
        </p:txBody>
      </p:sp>
    </p:spTree>
    <p:extLst>
      <p:ext uri="{BB962C8B-B14F-4D97-AF65-F5344CB8AC3E}">
        <p14:creationId xmlns:p14="http://schemas.microsoft.com/office/powerpoint/2010/main" val="108698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410A3-3DFC-29BD-FA48-F51D91A7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22885"/>
            <a:ext cx="11826240" cy="477359"/>
          </a:xfrm>
        </p:spPr>
        <p:txBody>
          <a:bodyPr lIns="0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814E9B-A8D8-56CC-9004-3B8DA744FE8D}"/>
              </a:ext>
            </a:extLst>
          </p:cNvPr>
          <p:cNvSpPr/>
          <p:nvPr userDrawn="1"/>
        </p:nvSpPr>
        <p:spPr>
          <a:xfrm>
            <a:off x="182880" y="698613"/>
            <a:ext cx="887730" cy="61482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93DA642C-F867-1B04-E8B1-93DD52EE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Roberto Paoli - 01/05/2025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121E7327-93AA-38B1-11B3-2974EA94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DEVELOPMENT OF A COUPLED RANS-STOCHASTIC LAGRANGIAN PARTICLE MODEL FOR CONTRAIL FORMATION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77CE2B2-BBE9-3308-6760-285E107D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37BF79DB-CD71-25F2-D2C1-B0A064FF3D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2880" y="856527"/>
            <a:ext cx="4105355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>
              <a:buFont typeface="Wingdings" panose="05000000000000000000" pitchFamily="2" charset="2"/>
              <a:buNone/>
              <a:defRPr lang="fr-FR" sz="2200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600"/>
            </a:lvl5pPr>
          </a:lstStyle>
          <a:p>
            <a:pPr lvl="0"/>
            <a:r>
              <a:rPr lang="fr-FR"/>
              <a:t>Modifiez le style du sous titre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CC5BCECF-4DD7-C336-986B-1C958C43B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2880" y="5745139"/>
            <a:ext cx="11826240" cy="341632"/>
          </a:xfrm>
          <a:gradFill>
            <a:gsLst>
              <a:gs pos="100000">
                <a:schemeClr val="accent2"/>
              </a:gs>
              <a:gs pos="50000">
                <a:schemeClr val="accent1"/>
              </a:gs>
              <a:gs pos="0">
                <a:schemeClr val="tx2"/>
              </a:gs>
            </a:gsLst>
            <a:lin ang="0" scaled="1"/>
          </a:gradFill>
        </p:spPr>
        <p:txBody>
          <a:bodyPr anchor="b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Conclusion B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82615593-405C-0A20-AFE6-0D64E8E9420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82880" y="1388739"/>
            <a:ext cx="5816086" cy="3998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fr-FR" sz="2200" dirty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44509766-1501-C667-92E5-FD456CC3A89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193036" y="856527"/>
            <a:ext cx="4105355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>
            <a:spAutoFit/>
          </a:bodyPr>
          <a:lstStyle>
            <a:lvl1pPr marL="0" indent="0">
              <a:buFont typeface="Wingdings" panose="05000000000000000000" pitchFamily="2" charset="2"/>
              <a:buNone/>
              <a:defRPr lang="fr-FR" sz="2200" dirty="0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600"/>
            </a:lvl5pPr>
          </a:lstStyle>
          <a:p>
            <a:pPr lvl="0"/>
            <a:r>
              <a:rPr lang="fr-FR"/>
              <a:t>Modifiez le style du sous titre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01D4E7CE-6015-B58F-9E9B-19949EDF9FD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3036" y="1370799"/>
            <a:ext cx="5816086" cy="3998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fr-FR" sz="2200" dirty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9906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410A3-3DFC-29BD-FA48-F51D91A7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22885"/>
            <a:ext cx="11826240" cy="477359"/>
          </a:xfrm>
        </p:spPr>
        <p:txBody>
          <a:bodyPr lIns="0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814E9B-A8D8-56CC-9004-3B8DA744FE8D}"/>
              </a:ext>
            </a:extLst>
          </p:cNvPr>
          <p:cNvSpPr/>
          <p:nvPr userDrawn="1"/>
        </p:nvSpPr>
        <p:spPr>
          <a:xfrm>
            <a:off x="182880" y="698613"/>
            <a:ext cx="887730" cy="61482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93DA642C-F867-1B04-E8B1-93DD52EE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Roberto Paoli - 01/05/2025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121E7327-93AA-38B1-11B3-2974EA94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DEVELOPMENT OF A COUPLED RANS-STOCHASTIC LAGRANGIAN PARTICLE MODEL FOR CONTRAIL FORMATION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77CE2B2-BBE9-3308-6760-285E107D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70B015DA-A845-6DAF-4B04-0F8CABAE9A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08870" y="1388739"/>
            <a:ext cx="7000250" cy="3719077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67D6C726-8180-0A25-6D2E-C3B557B7F5D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008870" y="5107816"/>
            <a:ext cx="7000250" cy="279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err="1"/>
              <a:t>Caption</a:t>
            </a:r>
            <a:r>
              <a:rPr lang="fr-FR"/>
              <a:t> of the figure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37BF79DB-CD71-25F2-D2C1-B0A064FF3D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2880" y="856527"/>
            <a:ext cx="11826240" cy="435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fr-FR" sz="2200" dirty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CC5BCECF-4DD7-C336-986B-1C958C43B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2880" y="5745139"/>
            <a:ext cx="11826240" cy="341632"/>
          </a:xfrm>
          <a:gradFill>
            <a:gsLst>
              <a:gs pos="100000">
                <a:schemeClr val="accent2"/>
              </a:gs>
              <a:gs pos="50000">
                <a:schemeClr val="accent1"/>
              </a:gs>
              <a:gs pos="0">
                <a:schemeClr val="tx2"/>
              </a:gs>
            </a:gsLst>
            <a:lin ang="0" scaled="1"/>
          </a:gradFill>
        </p:spPr>
        <p:txBody>
          <a:bodyPr anchor="b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Conclusion B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FB5411E4-3C7E-6644-614A-47C267CE4366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82880" y="1388739"/>
            <a:ext cx="4558802" cy="399857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accent2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9019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1D490B4-CCC5-18F1-9C8D-889ADCDCC2E2}"/>
              </a:ext>
            </a:extLst>
          </p:cNvPr>
          <p:cNvSpPr/>
          <p:nvPr userDrawn="1"/>
        </p:nvSpPr>
        <p:spPr>
          <a:xfrm>
            <a:off x="-1" y="6306087"/>
            <a:ext cx="12192000" cy="551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D46186B-6EEA-1BCB-C3DE-ECB00C7B2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22885"/>
            <a:ext cx="11826240" cy="6305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FEFCD7-394F-FE94-22D1-8CFB73F75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1209041"/>
            <a:ext cx="11826240" cy="4786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srgbClr val="004491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Cliquez pour modifier les styles du texte du masque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Deuxième niveau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Troisième niveau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Quatrième niveau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Cinquième niveau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5D71F104-47EC-D799-9758-C7889F8E87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68000" y="6306087"/>
            <a:ext cx="1341120" cy="54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B48E38D0-3B49-5B25-6C64-E3CD2B1F8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6306088"/>
            <a:ext cx="850749" cy="549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/>
                </a:solidFill>
                <a:latin typeface="Franklin Gothic Heavy" panose="020B0903020102020204" pitchFamily="34" charset="0"/>
              </a:defRPr>
            </a:lvl1pPr>
          </a:lstStyle>
          <a:p>
            <a:fld id="{18A74935-81A8-4092-91F2-F925DBBCBF4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423C2078-FEB2-D88F-6FD7-2350AD124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5974" y="6306088"/>
            <a:ext cx="9702800" cy="279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accent4"/>
                </a:solidFill>
              </a:defRPr>
            </a:lvl1pPr>
          </a:lstStyle>
          <a:p>
            <a:pPr algn="l">
              <a:defRPr/>
            </a:pPr>
            <a:r>
              <a:rPr lang="en-US"/>
              <a:t>DEVELOPMENT OF A COUPLED RANS-STOCHASTIC LAGRANGIAN PARTICLE MODEL FOR CONTRAIL FORMATION</a:t>
            </a:r>
          </a:p>
        </p:txBody>
      </p:sp>
      <p:sp>
        <p:nvSpPr>
          <p:cNvPr id="16" name="Espace réservé de la date 15">
            <a:extLst>
              <a:ext uri="{FF2B5EF4-FFF2-40B4-BE49-F238E27FC236}">
                <a16:creationId xmlns:a16="http://schemas.microsoft.com/office/drawing/2014/main" id="{9DE2AEBC-2F51-E662-E84B-E557F1E79C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5974" y="6585587"/>
            <a:ext cx="2885440" cy="269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fr-FR" dirty="0"/>
              <a:t>Roberto Paoli - 01/05/2025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53F1BC-B23A-1798-E6D9-11F227A27D07}"/>
              </a:ext>
            </a:extLst>
          </p:cNvPr>
          <p:cNvSpPr/>
          <p:nvPr userDrawn="1"/>
        </p:nvSpPr>
        <p:spPr>
          <a:xfrm rot="16200000">
            <a:off x="615286" y="6565313"/>
            <a:ext cx="549374" cy="36000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E069DF-3A9D-10F8-74F7-4805A296D6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6306086"/>
            <a:ext cx="12192000" cy="551913"/>
          </a:xfrm>
          <a:prstGeom prst="rect">
            <a:avLst/>
          </a:prstGeom>
          <a:gradFill>
            <a:gsLst>
              <a:gs pos="0">
                <a:schemeClr val="accent5"/>
              </a:gs>
              <a:gs pos="11000">
                <a:schemeClr val="accent5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85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9" r:id="rId4"/>
    <p:sldLayoutId id="2147483673" r:id="rId5"/>
    <p:sldLayoutId id="2147483676" r:id="rId6"/>
    <p:sldLayoutId id="2147483672" r:id="rId7"/>
    <p:sldLayoutId id="2147483677" r:id="rId8"/>
    <p:sldLayoutId id="2147483675" r:id="rId9"/>
    <p:sldLayoutId id="2147483674" r:id="rId10"/>
    <p:sldLayoutId id="214748365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Heavy" panose="020B09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accent3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accent3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accent3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accent3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85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0.png"/><Relationship Id="rId5" Type="http://schemas.openxmlformats.org/officeDocument/2006/relationships/image" Target="../media/image520.png"/><Relationship Id="rId4" Type="http://schemas.openxmlformats.org/officeDocument/2006/relationships/image" Target="../media/image5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69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7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82.sv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70A6D-9AC9-4206-E0EE-B2F1732DF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Stochastic modeling of </a:t>
            </a:r>
            <a:br>
              <a:rPr lang="en-US" sz="4400" dirty="0"/>
            </a:br>
            <a:r>
              <a:rPr lang="en-US" sz="4400" dirty="0"/>
              <a:t>contrail 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ACC48-BD06-C6C5-98D2-C3E25C58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CDA42D3-29FE-9865-DB0B-40E034A112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CCCB64E-A28F-4ADE-E63A-D207B401F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5EBC53-723F-9CDF-8770-042002AC38F9}"/>
              </a:ext>
            </a:extLst>
          </p:cNvPr>
          <p:cNvSpPr/>
          <p:nvPr/>
        </p:nvSpPr>
        <p:spPr>
          <a:xfrm>
            <a:off x="182880" y="624840"/>
            <a:ext cx="100584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19964-B532-C499-6FB9-CDC2C1D67F8A}"/>
              </a:ext>
            </a:extLst>
          </p:cNvPr>
          <p:cNvSpPr txBox="1"/>
          <p:nvPr/>
        </p:nvSpPr>
        <p:spPr>
          <a:xfrm>
            <a:off x="4253334" y="2484120"/>
            <a:ext cx="3846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Roberto Paoli and Justin </a:t>
            </a:r>
            <a:r>
              <a:rPr lang="en-US" sz="2400" dirty="0" err="1"/>
              <a:t>Rigal</a:t>
            </a:r>
            <a:endParaRPr lang="en-US" sz="2400" dirty="0"/>
          </a:p>
          <a:p>
            <a:pPr algn="ctr"/>
            <a:r>
              <a:rPr lang="en-US" sz="2400" dirty="0"/>
              <a:t>Polytechnique Montreal</a:t>
            </a:r>
          </a:p>
        </p:txBody>
      </p:sp>
    </p:spTree>
    <p:extLst>
      <p:ext uri="{BB962C8B-B14F-4D97-AF65-F5344CB8AC3E}">
        <p14:creationId xmlns:p14="http://schemas.microsoft.com/office/powerpoint/2010/main" val="2119320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167095-1D7D-3CC4-55EA-15C0AF6A6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Numerical Setup – Geometry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3D9621-C7D5-9ABF-E4F7-98D4BD02F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emibold"/>
                <a:cs typeface="Segoe UI Semibold"/>
              </a:rPr>
              <a:t>CFM56-5B3 rear body geometry was redrawn from a scaled cut view provided by Safran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638149-C50E-FAD3-0739-8D4AA13A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10" name="Picture Placeholder 9" descr="A diagram of a cylinder&#10;&#10;AI-generated content may be incorrect.">
            <a:extLst>
              <a:ext uri="{FF2B5EF4-FFF2-40B4-BE49-F238E27FC236}">
                <a16:creationId xmlns:a16="http://schemas.microsoft.com/office/drawing/2014/main" id="{4829B700-1BCF-1A0B-8857-08413560B89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29" r="-81" b="282"/>
          <a:stretch/>
        </p:blipFill>
        <p:spPr>
          <a:xfrm>
            <a:off x="735329" y="1333501"/>
            <a:ext cx="10711822" cy="3993813"/>
          </a:xfr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9752AD6-2D71-0680-A149-98ABF55AC69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82879" y="5321201"/>
            <a:ext cx="11826241" cy="279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Light"/>
                <a:cs typeface="Segoe UI Light"/>
              </a:rPr>
              <a:t>Reconstructed aerodynamic profiles of the bypass and core nozzles from the CFM56-5B3</a:t>
            </a:r>
            <a:endParaRPr lang="en-US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38C99B6-AAF2-DAFA-7EED-B93EB4F7B8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745139"/>
            <a:ext cx="11826240" cy="341632"/>
          </a:xfrm>
        </p:spPr>
        <p:txBody>
          <a:bodyPr/>
          <a:lstStyle/>
          <a:p>
            <a:r>
              <a:rPr lang="en-US">
                <a:cs typeface="Segoe UI Semibold"/>
              </a:rPr>
              <a:t>Aerodynamic lines of a real aircraft engine, the CFM56-5B3, were reconstructed</a:t>
            </a:r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6B08680-EE42-A470-E991-387AA1483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8A2D330-33A1-A46A-0DA7-29B3CF98E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2291225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56653-C83A-A8CE-4A77-6F30743FC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F51815F4-42B4-24FB-923F-BA4FCC7A9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148"/>
          <a:stretch/>
        </p:blipFill>
        <p:spPr>
          <a:xfrm>
            <a:off x="926988" y="1733719"/>
            <a:ext cx="10338020" cy="3858763"/>
          </a:xfrm>
          <a:prstGeom prst="roundRect">
            <a:avLst>
              <a:gd name="adj" fmla="val 21406"/>
            </a:avLst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3121351-5034-E09A-AE0E-255F6D22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Heavy"/>
              </a:rPr>
              <a:t>Numerical Setup – Computational Domain</a:t>
            </a:r>
            <a:endParaRPr lang="en-US">
              <a:solidFill>
                <a:srgbClr val="000000"/>
              </a:solidFill>
              <a:latin typeface="Franklin Gothic Heavy"/>
            </a:endParaRPr>
          </a:p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787811-2274-9960-6EEC-EA580DAC8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856527"/>
            <a:ext cx="11826239" cy="144803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emibold"/>
                <a:cs typeface="Segoe UI Semibold"/>
              </a:rPr>
              <a:t>The computational domain consists of a 30° sector of the exhaust geometry</a:t>
            </a:r>
          </a:p>
          <a:p>
            <a:r>
              <a:rPr lang="en-US">
                <a:latin typeface="Segoe UI Semibold"/>
                <a:cs typeface="Segoe UI Semibold"/>
              </a:rPr>
              <a:t>237m axially; 24m radially, allowing to catch 1s at cruise speed</a:t>
            </a:r>
          </a:p>
          <a:p>
            <a:r>
              <a:rPr lang="en-US">
                <a:latin typeface="Segoe UI Semibold"/>
                <a:cs typeface="Segoe UI Semibold"/>
              </a:rPr>
              <a:t>Buffer zones have been incorporated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C70DC0-5C43-D23E-0E11-6C153D836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E91B205A-E557-C767-97F2-31C59421836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82879" y="5398506"/>
            <a:ext cx="11826241" cy="279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Light"/>
                <a:cs typeface="Segoe UI Light"/>
              </a:rPr>
              <a:t>Overview of the computational domain</a:t>
            </a:r>
            <a:endParaRPr lang="en-US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2DD2046-046C-9EFD-ECFE-6CD90F6AB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745139"/>
            <a:ext cx="11826240" cy="341632"/>
          </a:xfrm>
        </p:spPr>
        <p:txBody>
          <a:bodyPr/>
          <a:lstStyle/>
          <a:p>
            <a:r>
              <a:rPr lang="en-US">
                <a:cs typeface="Segoe UI Semibold"/>
              </a:rPr>
              <a:t>The domain is a 30° periodic sector of 24m radially, spanning 237m downstream of the exhaust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90E6D11-3712-2E3A-74A4-2F078904C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D90D94D-EDD7-2001-9877-B6A923B05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3908148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338C1-B96E-00F9-ED51-A3F31E34A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ADC771-133A-44A5-2508-79B2C2A0C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Numerical Setup – Conditions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8A4C1A-ED7D-D245-2C0D-919B97DAD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56527"/>
            <a:ext cx="6675119" cy="4783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egoe UI Semibold"/>
                <a:cs typeface="Segoe UI Semibold"/>
              </a:rPr>
              <a:t>Freestream conditions at 35,000 feet (ISA)</a:t>
            </a:r>
          </a:p>
          <a:p>
            <a:endParaRPr lang="en-US">
              <a:latin typeface="Segoe UI Semibold"/>
              <a:cs typeface="Segoe UI Semibold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7582BD-9D82-A8AA-41FC-0F3F77F0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4B94C9D0-FDBA-10F3-DE0E-7AB322ED32B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566792" y="4977827"/>
            <a:ext cx="5442328" cy="27020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Light"/>
                <a:cs typeface="Segoe UI Light"/>
              </a:rPr>
              <a:t>Turbofan boundary conditions</a:t>
            </a:r>
            <a:endParaRPr lang="en-US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BD5D84F-B7FC-BFE9-D844-1D9D49C354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367600"/>
            <a:ext cx="11826240" cy="719171"/>
          </a:xfrm>
        </p:spPr>
        <p:txBody>
          <a:bodyPr/>
          <a:lstStyle/>
          <a:p>
            <a:r>
              <a:rPr lang="en-US">
                <a:cs typeface="Segoe UI Semibold"/>
              </a:rPr>
              <a:t>Freestream conditions are defined from Internation Standard Atmosphere (ISA)</a:t>
            </a:r>
          </a:p>
          <a:p>
            <a:r>
              <a:rPr lang="en-US">
                <a:cs typeface="Segoe UI Semibold"/>
              </a:rPr>
              <a:t>Engine operation point was provided by a thermodynamic model by Safran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014CCD-E9EC-C8B0-436F-62F4875BD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680"/>
          <a:stretch/>
        </p:blipFill>
        <p:spPr>
          <a:xfrm>
            <a:off x="6562890" y="1032566"/>
            <a:ext cx="5439970" cy="3944896"/>
          </a:xfrm>
          <a:prstGeom prst="rect">
            <a:avLst/>
          </a:prstGeom>
        </p:spPr>
      </p:pic>
      <p:pic>
        <p:nvPicPr>
          <p:cNvPr id="12" name="Picture 11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606D8366-D0E2-6468-40DE-46B363450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235" y="1248366"/>
            <a:ext cx="3859320" cy="1915552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7A8CFF25-AC6B-B43F-4E26-3A31553C8C76}"/>
              </a:ext>
            </a:extLst>
          </p:cNvPr>
          <p:cNvSpPr txBox="1">
            <a:spLocks/>
          </p:cNvSpPr>
          <p:nvPr/>
        </p:nvSpPr>
        <p:spPr>
          <a:xfrm>
            <a:off x="180950" y="3187839"/>
            <a:ext cx="6385753" cy="6270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emibold"/>
                <a:cs typeface="Segoe UI Semibold"/>
              </a:rPr>
              <a:t>Engine operating point (Safran)</a:t>
            </a:r>
            <a:endParaRPr lang="en-US"/>
          </a:p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FF5650-A56C-0468-2A26-B6A7C256F1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143D4AB-015E-6FE3-8600-D8EFAE7CE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1909347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2D552-836A-D176-D029-07FC27BB0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C1CD9-1DED-C275-85F0-F78021DA9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Airflow Results – Shock And Expansions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EF1F4A-67F8-4A55-5022-EEBA03799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856527"/>
            <a:ext cx="11835764" cy="86204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emibold"/>
                <a:cs typeface="Segoe UI Semibold"/>
              </a:rPr>
              <a:t>L2 norm of density residual was reduced by 8 orders of magnitude</a:t>
            </a:r>
          </a:p>
          <a:p>
            <a:r>
              <a:rPr lang="en-US">
                <a:latin typeface="Segoe UI Semibold"/>
                <a:cs typeface="Segoe UI Semibold"/>
              </a:rPr>
              <a:t>Total pressure loss agrees within 1% with the operating conditions provided by Safran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BEDBB6-387F-FCCC-0C66-B71E1AFB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0" name="Picture Placeholder 9" descr="A collage of images of a pen shooting a jet&#10;&#10;AI-generated content may be incorrect.">
            <a:extLst>
              <a:ext uri="{FF2B5EF4-FFF2-40B4-BE49-F238E27FC236}">
                <a16:creationId xmlns:a16="http://schemas.microsoft.com/office/drawing/2014/main" id="{0E00C061-9D16-7D1B-12AA-8E114608DF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23" r="-81" b="68367"/>
          <a:stretch/>
        </p:blipFill>
        <p:spPr>
          <a:xfrm>
            <a:off x="182879" y="1973424"/>
            <a:ext cx="11835772" cy="3415084"/>
          </a:xfr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E51769F0-7E6F-1C00-DAB2-6F16AC9D359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82879" y="5387876"/>
            <a:ext cx="11826241" cy="279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Mean flow contours of a) axial velocity, b) pressure, c) temperature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A06C32A-81CE-D6C4-2940-B595EB3585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800539"/>
            <a:ext cx="11826240" cy="34163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Both nozzle are sonic. Airflow at the engine exhaust present shock and expansion waves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1376844-D153-4798-81F2-7399A907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4D22847-FD95-06BC-1B33-1837F59F2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2410540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826B6-FC9B-3553-68A8-B99C1B968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EDDD27A-3190-7905-2C56-044B01A44AD0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6176089" y="551727"/>
            <a:ext cx="5834222" cy="43451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0F7F0CB-CCEB-0695-2798-5A268424D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Airflow Results – Potential Cores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30FE00-7AD2-BAB1-19B0-A89F55C06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Segoe UI Semibold"/>
                <a:cs typeface="Segoe UI Semibold"/>
              </a:rPr>
              <a:t>Normalized axial velocity profiles highlight :</a:t>
            </a:r>
            <a:endParaRPr lang="en-US"/>
          </a:p>
          <a:p>
            <a:r>
              <a:rPr lang="en-US">
                <a:latin typeface="Segoe UI Semibold"/>
                <a:cs typeface="Segoe UI Semibold"/>
              </a:rPr>
              <a:t>Diffusion in turbulent shear layers</a:t>
            </a:r>
          </a:p>
          <a:p>
            <a:r>
              <a:rPr lang="en-US">
                <a:latin typeface="Segoe UI Semibold"/>
                <a:cs typeface="Segoe UI Semibold"/>
              </a:rPr>
              <a:t>The primary potential core</a:t>
            </a:r>
          </a:p>
          <a:p>
            <a:r>
              <a:rPr lang="en-US">
                <a:latin typeface="Segoe UI Semibold"/>
                <a:cs typeface="Segoe UI Semibold"/>
              </a:rPr>
              <a:t>Coaxial secondary potential core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30BD0F-D862-4AFC-D3FF-A4EC4318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45EB0DB-7A79-6D5E-2CA6-E75FE4FB502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77794" y="4898572"/>
            <a:ext cx="5831326" cy="279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Light"/>
                <a:cs typeface="Segoe UI Light"/>
              </a:rPr>
              <a:t>Normalized axial velocity excess profiles at x</a:t>
            </a:r>
            <a:endParaRPr lang="en-US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49CD28C-CDD9-FC4F-4F63-6B7D6F140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367600"/>
            <a:ext cx="11826240" cy="719171"/>
          </a:xfrm>
        </p:spPr>
        <p:txBody>
          <a:bodyPr/>
          <a:lstStyle/>
          <a:p>
            <a:r>
              <a:rPr lang="en-US">
                <a:cs typeface="Segoe UI Semibold"/>
              </a:rPr>
              <a:t>The potential cores establishment and diffusion are as expected</a:t>
            </a:r>
          </a:p>
          <a:p>
            <a:r>
              <a:rPr lang="en-US">
                <a:ea typeface="+mn-lt"/>
                <a:cs typeface="+mn-lt"/>
              </a:rPr>
              <a:t>The obtained aerodynamic flow field serves as the basis for subsequent computations in this study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E75D695-FFB7-8D4D-4209-C44235FD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DC05DD7-37BF-A8EF-2D59-86D18864B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582192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6746C-BCD5-ED63-8DD2-2BF9538F9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6B963F-8B53-8AC3-5E70-7D9CB523F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Stochastic Trajectories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5BE012-FCBC-671B-C539-AEF9C502B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A2EECC-3F31-AA9F-C7FA-ADEB0E6EE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56527"/>
            <a:ext cx="3865417" cy="399213"/>
          </a:xfrm>
        </p:spPr>
        <p:txBody>
          <a:bodyPr/>
          <a:lstStyle/>
          <a:p>
            <a:r>
              <a:rPr lang="en-US">
                <a:cs typeface="Segoe UI Semibold"/>
              </a:rPr>
              <a:t>Mean velocity streamtraces</a:t>
            </a:r>
            <a:endParaRPr lang="en-US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2EB3DF-4AF6-3957-7197-161701CF3F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>
                <a:cs typeface="Segoe UI Semibold"/>
              </a:rPr>
              <a:t>Stochastic model qualitatively produces expected dispersion and turbulent vortices</a:t>
            </a:r>
            <a:endParaRPr lang="en-US"/>
          </a:p>
        </p:txBody>
      </p:sp>
      <p:pic>
        <p:nvPicPr>
          <p:cNvPr id="13" name="Content Placeholder 12" descr="A blue and green lines&#10;&#10;AI-generated content may be incorrect.">
            <a:extLst>
              <a:ext uri="{FF2B5EF4-FFF2-40B4-BE49-F238E27FC236}">
                <a16:creationId xmlns:a16="http://schemas.microsoft.com/office/drawing/2014/main" id="{4D7BB966-84C4-F969-5E9C-4D883024FA64}"/>
              </a:ext>
            </a:extLst>
          </p:cNvPr>
          <p:cNvPicPr>
            <a:picLocks noGrp="1" noChangeAspect="1"/>
          </p:cNvPicPr>
          <p:nvPr>
            <p:ph idx="20"/>
          </p:nvPr>
        </p:nvPicPr>
        <p:blipFill>
          <a:blip r:embed="rId2"/>
          <a:srcRect l="2125" r="26729" b="544"/>
          <a:stretch/>
        </p:blipFill>
        <p:spPr>
          <a:xfrm>
            <a:off x="1109254" y="3202417"/>
            <a:ext cx="6449786" cy="2544589"/>
          </a:xfrm>
        </p:spPr>
      </p:pic>
      <p:pic>
        <p:nvPicPr>
          <p:cNvPr id="11" name="Content Placeholder 10" descr="A long blue and green object&#10;&#10;AI-generated content may be incorrect.">
            <a:extLst>
              <a:ext uri="{FF2B5EF4-FFF2-40B4-BE49-F238E27FC236}">
                <a16:creationId xmlns:a16="http://schemas.microsoft.com/office/drawing/2014/main" id="{75E232A4-DF16-8D6C-4DB5-44861BB6FF48}"/>
              </a:ext>
            </a:extLst>
          </p:cNvPr>
          <p:cNvPicPr>
            <a:picLocks noGrp="1" noChangeAspect="1"/>
          </p:cNvPicPr>
          <p:nvPr>
            <p:ph idx="18"/>
          </p:nvPr>
        </p:nvPicPr>
        <p:blipFill>
          <a:blip r:embed="rId3"/>
          <a:srcRect l="785" t="6075" r="187" b="30374"/>
          <a:stretch/>
        </p:blipFill>
        <p:spPr>
          <a:xfrm>
            <a:off x="1709056" y="1248450"/>
            <a:ext cx="6292960" cy="1620922"/>
          </a:xfrm>
        </p:spPr>
      </p:pic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4DA8CF78-E7DF-8F66-F814-E9218125C72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84122" y="2805070"/>
            <a:ext cx="4322530" cy="399213"/>
          </a:xfrm>
        </p:spPr>
        <p:txBody>
          <a:bodyPr vert="horz" wrap="none" lIns="91440" tIns="93600" rIns="91440" bIns="0" rtlCol="0" anchor="t">
            <a:spAutoFit/>
          </a:bodyPr>
          <a:lstStyle/>
          <a:p>
            <a:r>
              <a:rPr lang="en-US">
                <a:cs typeface="Segoe UI Semibold"/>
              </a:rPr>
              <a:t>Stochastic velocity trajectories</a:t>
            </a:r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CEE8995-630E-6DB4-54FD-BA4406E0F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C6DC1AF-1D0D-9B90-17E9-F9C3CD354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  <p:pic>
        <p:nvPicPr>
          <p:cNvPr id="15" name="Picture 14" descr="A blue and green tangled lines&#10;&#10;AI-generated content may be incorrect.">
            <a:extLst>
              <a:ext uri="{FF2B5EF4-FFF2-40B4-BE49-F238E27FC236}">
                <a16:creationId xmlns:a16="http://schemas.microsoft.com/office/drawing/2014/main" id="{C4A40543-BBAA-429B-30E1-8B07C6265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172" y="1892499"/>
            <a:ext cx="3367024" cy="33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82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58182-EC9A-15FA-BD56-0233727EC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79F53A-12F7-06A6-4355-7DA1B80A1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859074"/>
            <a:ext cx="8963025" cy="453025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B01BF34-B268-CA7C-F863-AF80CDE0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Trajectories – Statistics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5C843C-D7BB-E52C-8B04-421B1AF8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F8D4E901-3E06-8ECE-B562-AA1545509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56527"/>
            <a:ext cx="1956498" cy="399213"/>
          </a:xfrm>
        </p:spPr>
        <p:txBody>
          <a:bodyPr/>
          <a:lstStyle/>
          <a:p>
            <a:r>
              <a:rPr lang="en-US" dirty="0">
                <a:cs typeface="Segoe UI Semibold"/>
              </a:rPr>
              <a:t>Axial velocity</a:t>
            </a:r>
            <a:endParaRPr lang="en-US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BDA4CD9-1165-365D-C845-A803BFD690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80" y="5745139"/>
            <a:ext cx="11826240" cy="341632"/>
          </a:xfrm>
        </p:spPr>
        <p:txBody>
          <a:bodyPr/>
          <a:lstStyle/>
          <a:p>
            <a:r>
              <a:rPr lang="en-US" dirty="0">
                <a:cs typeface="Segoe UI Semibold"/>
              </a:rPr>
              <a:t>The </a:t>
            </a:r>
            <a:r>
              <a:rPr lang="en-US" dirty="0" err="1">
                <a:cs typeface="Segoe UI Semibold"/>
              </a:rPr>
              <a:t>Lagrangian</a:t>
            </a:r>
            <a:r>
              <a:rPr lang="en-US" dirty="0">
                <a:cs typeface="Segoe UI Semibold"/>
              </a:rPr>
              <a:t> statistics produced by the Langevin model reproduced very accurately the inputted RANS fields</a:t>
            </a:r>
            <a:endParaRPr lang="en-US" dirty="0"/>
          </a:p>
        </p:txBody>
      </p:sp>
      <p:sp>
        <p:nvSpPr>
          <p:cNvPr id="26" name="Espace réservé du contenu 7">
            <a:extLst>
              <a:ext uri="{FF2B5EF4-FFF2-40B4-BE49-F238E27FC236}">
                <a16:creationId xmlns:a16="http://schemas.microsoft.com/office/drawing/2014/main" id="{85B71C30-6CC4-84B3-9ED5-D25C98724503}"/>
              </a:ext>
            </a:extLst>
          </p:cNvPr>
          <p:cNvSpPr txBox="1">
            <a:spLocks/>
          </p:cNvSpPr>
          <p:nvPr/>
        </p:nvSpPr>
        <p:spPr>
          <a:xfrm>
            <a:off x="3044069" y="5393872"/>
            <a:ext cx="8965051" cy="3366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solidFill>
                  <a:schemeClr val="accent3"/>
                </a:solidFill>
                <a:latin typeface="Segoe UI Light"/>
                <a:cs typeface="Segoe UI Light"/>
              </a:rPr>
              <a:t>Comparison between RANS quantities and Langevin model generated statistics</a:t>
            </a:r>
            <a:endParaRPr lang="en-US" sz="1600">
              <a:solidFill>
                <a:schemeClr val="accent3"/>
              </a:solidFill>
              <a:latin typeface="Segoe UI Light"/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C6A6FE9F-9CD1-235B-436F-EB944FF49EF6}"/>
              </a:ext>
            </a:extLst>
          </p:cNvPr>
          <p:cNvSpPr txBox="1">
            <a:spLocks/>
          </p:cNvSpPr>
          <p:nvPr/>
        </p:nvSpPr>
        <p:spPr>
          <a:xfrm>
            <a:off x="182880" y="3123477"/>
            <a:ext cx="2458494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Segoe UI Semibold"/>
              </a:rPr>
              <a:t>Velocity variance</a:t>
            </a:r>
            <a:endParaRPr lang="en-US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808AA70-824C-EFBA-ED46-C51113452154}"/>
              </a:ext>
            </a:extLst>
          </p:cNvPr>
          <p:cNvGrpSpPr/>
          <p:nvPr/>
        </p:nvGrpSpPr>
        <p:grpSpPr>
          <a:xfrm>
            <a:off x="403072" y="1501396"/>
            <a:ext cx="1899751" cy="1142345"/>
            <a:chOff x="180975" y="1465948"/>
            <a:chExt cx="1899751" cy="1142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id="{B22688D2-7714-EA53-72FA-7729316C5091}"/>
                    </a:ext>
                  </a:extLst>
                </p:cNvPr>
                <p:cNvSpPr txBox="1"/>
                <p:nvPr/>
              </p:nvSpPr>
              <p:spPr>
                <a:xfrm>
                  <a:off x="180975" y="1465948"/>
                  <a:ext cx="1899751" cy="7046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arPr>
                          <m:e>
                            <m:sSub>
                              <m:sSub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ba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pHide m:val="on"/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  <m:sup/>
                              <m:e>
                                <m:sSubSup>
                                  <m:sSubSup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sup>
                                </m:sSubSup>
                                <m:r>
                                  <m:rPr>
                                    <m:sty m:val="p"/>
                                  </m:rPr>
                                  <a:rPr lang="en-GB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𝑐𝑒𝑙𝑙</m:t>
                                    </m:r>
                                  </m:sub>
                                  <m:sup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sup>
                                </m:sSubSup>
                              </m:e>
                            </m:nary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  <m:sup/>
                              <m:e>
                                <m:r>
                                  <m:rPr>
                                    <m:sty m:val="p"/>
                                  </m:rPr>
                                  <a:rPr lang="en-GB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sSubSup>
                                  <m:sSubSup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𝑐𝑒𝑙𝑙</m:t>
                                    </m:r>
                                  </m:sub>
                                  <m:sup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sup>
                                </m:sSubSup>
                              </m:e>
                            </m:nary>
                          </m:den>
                        </m:f>
                      </m:oMath>
                    </m:oMathPara>
                  </a14:m>
                  <a:endParaRPr lang="fr-FR" sz="2000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id="{B22688D2-7714-EA53-72FA-7729316C50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975" y="1465948"/>
                  <a:ext cx="1899751" cy="70468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A7433E58-2F9A-9CC5-4176-26EE89FD635E}"/>
                    </a:ext>
                  </a:extLst>
                </p:cNvPr>
                <p:cNvSpPr txBox="1"/>
                <p:nvPr/>
              </p:nvSpPr>
              <p:spPr>
                <a:xfrm>
                  <a:off x="180975" y="2300516"/>
                  <a:ext cx="154330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GB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acc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from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cs typeface="Segoe UI Semibold"/>
                          </a:rPr>
                          <m:t>RANS</m:t>
                        </m:r>
                      </m:oMath>
                    </m:oMathPara>
                  </a14:m>
                  <a:endParaRPr lang="fr-FR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A7433E58-2F9A-9CC5-4176-26EE89FD63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975" y="2300516"/>
                  <a:ext cx="1543308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1626" t="-7692" r="-3252" b="-3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B4E2FE-2C7C-70F3-E7C4-A2830719F7BD}"/>
              </a:ext>
            </a:extLst>
          </p:cNvPr>
          <p:cNvGrpSpPr/>
          <p:nvPr/>
        </p:nvGrpSpPr>
        <p:grpSpPr>
          <a:xfrm>
            <a:off x="403072" y="3772044"/>
            <a:ext cx="2571280" cy="1142345"/>
            <a:chOff x="180975" y="1465948"/>
            <a:chExt cx="2571280" cy="1142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D147CD96-82B1-3AD4-B8B0-97F025EBFC97}"/>
                    </a:ext>
                  </a:extLst>
                </p:cNvPr>
                <p:cNvSpPr txBox="1"/>
                <p:nvPr/>
              </p:nvSpPr>
              <p:spPr>
                <a:xfrm>
                  <a:off x="180975" y="1465948"/>
                  <a:ext cx="2571280" cy="651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bar>
                          <m:barPr>
                            <m:pos m:val="top"/>
                            <m:ctrlP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arPr>
                          <m:e>
                            <m:sSubSup>
                              <m:sSub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ba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pHide m:val="on"/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  <m:sup/>
                              <m:e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sup>
                                </m:sSubSup>
                                <m:r>
                                  <m:rPr>
                                    <m:sty m:val="p"/>
                                  </m:rPr>
                                  <a:rPr lang="en-GB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𝑐𝑒𝑙𝑙</m:t>
                                    </m:r>
                                  </m:sub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sup>
                                </m:sSubSup>
                              </m:e>
                            </m:nary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  <m:sup/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𝑐𝑒𝑙𝑙</m:t>
                                    </m:r>
                                  </m:sub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sup>
                                </m:sSubSup>
                              </m:e>
                            </m:nary>
                          </m:den>
                        </m:f>
                      </m:oMath>
                    </m:oMathPara>
                  </a14:m>
                  <a:endParaRPr lang="fr-FR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D147CD96-82B1-3AD4-B8B0-97F025EBFC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975" y="1465948"/>
                  <a:ext cx="2571280" cy="651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9981D22D-7345-37DC-67D0-D12F0C8AEB32}"/>
                    </a:ext>
                  </a:extLst>
                </p:cNvPr>
                <p:cNvSpPr txBox="1"/>
                <p:nvPr/>
              </p:nvSpPr>
              <p:spPr>
                <a:xfrm>
                  <a:off x="180975" y="2300516"/>
                  <a:ext cx="136364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sz="2000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from</m:t>
                      </m:r>
                      <m:r>
                        <m:rPr>
                          <m:nor/>
                        </m:rPr>
                        <a:rPr lang="en-US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dirty="0">
                          <a:cs typeface="Segoe UI Semibold"/>
                        </a:rPr>
                        <m:t>RANS</m:t>
                      </m:r>
                    </m:oMath>
                  </a14:m>
                  <a:endParaRPr lang="fr-FR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9981D22D-7345-37DC-67D0-D12F0C8AE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975" y="2300516"/>
                  <a:ext cx="1363643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6422" t="-8000" r="-4587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879F1108-F4F4-D994-DAF0-90E814C82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87DE831-F6A6-E207-D9C9-1E43BD7EC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157040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483EC-F5AF-D234-79EE-32074948A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CC14A2-0736-2C89-B57C-2C1D73BEA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Numerical Setup – Contrail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B2EF58-A544-AD9F-1A53-2C125ED3B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2418627"/>
            <a:ext cx="11826240" cy="295023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emibold"/>
                <a:cs typeface="Segoe UI Semibold"/>
              </a:rPr>
              <a:t>Average chemical formula of Jet-A1 fuel : C</a:t>
            </a:r>
            <a:r>
              <a:rPr lang="en-US" baseline="-25000">
                <a:latin typeface="Segoe UI Semibold"/>
                <a:cs typeface="Segoe UI Semibold"/>
              </a:rPr>
              <a:t>10.8</a:t>
            </a:r>
            <a:r>
              <a:rPr lang="en-US">
                <a:latin typeface="Segoe UI Semibold"/>
                <a:cs typeface="Segoe UI Semibold"/>
              </a:rPr>
              <a:t>H</a:t>
            </a:r>
            <a:r>
              <a:rPr lang="en-US" baseline="-25000">
                <a:latin typeface="Segoe UI Semibold"/>
                <a:cs typeface="Segoe UI Semibold"/>
              </a:rPr>
              <a:t>21.6</a:t>
            </a:r>
            <a:r>
              <a:rPr lang="en-US">
                <a:latin typeface="Segoe UI Semibold"/>
                <a:cs typeface="Segoe UI Semibold"/>
              </a:rPr>
              <a:t> was considered (Xu et al., 2018)</a:t>
            </a:r>
          </a:p>
          <a:p>
            <a:r>
              <a:rPr lang="en-US">
                <a:latin typeface="Segoe UI Semibold"/>
                <a:cs typeface="Segoe UI Semibold"/>
              </a:rPr>
              <a:t>Assuming perfect combustion, water vapor mass emission index is : EI</a:t>
            </a:r>
            <a:r>
              <a:rPr lang="en-US" baseline="-25000">
                <a:latin typeface="Segoe UI Semibold"/>
                <a:cs typeface="Segoe UI Semibold"/>
              </a:rPr>
              <a:t>H20,m</a:t>
            </a:r>
            <a:r>
              <a:rPr lang="en-US">
                <a:latin typeface="Segoe UI Semibold"/>
                <a:cs typeface="Segoe UI Semibold"/>
              </a:rPr>
              <a:t> = 1.284 kg kg</a:t>
            </a:r>
            <a:r>
              <a:rPr lang="en-US" baseline="30000">
                <a:latin typeface="Segoe UI Semibold"/>
                <a:cs typeface="Segoe UI Semibold"/>
              </a:rPr>
              <a:t>-1</a:t>
            </a:r>
          </a:p>
          <a:p>
            <a:r>
              <a:rPr lang="en-US">
                <a:latin typeface="Segoe UI Semibold"/>
                <a:cs typeface="Segoe UI Semibold"/>
              </a:rPr>
              <a:t>Safran provided extrapolated soot emission indices : </a:t>
            </a:r>
            <a:endParaRPr lang="en-US" baseline="30000">
              <a:solidFill>
                <a:srgbClr val="004491"/>
              </a:solidFill>
              <a:latin typeface="Segoe UI Semibold"/>
              <a:cs typeface="Segoe UI Semibold"/>
            </a:endParaRPr>
          </a:p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F17E72-5F50-503F-FB1B-39B9F171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C718B73-5329-428B-417D-D4EC580561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746403"/>
            <a:ext cx="11826240" cy="341632"/>
          </a:xfrm>
        </p:spPr>
        <p:txBody>
          <a:bodyPr/>
          <a:lstStyle/>
          <a:p>
            <a:r>
              <a:rPr lang="en-US">
                <a:cs typeface="Segoe UI Semibold"/>
              </a:rPr>
              <a:t>Vapor and particle emission were defined using emission indices and fuel to air ratio</a:t>
            </a:r>
            <a:endParaRPr lang="en-US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9A16C7C7-72CF-7D31-3D2D-8A7BDCF38301}"/>
              </a:ext>
            </a:extLst>
          </p:cNvPr>
          <p:cNvSpPr txBox="1">
            <a:spLocks/>
          </p:cNvSpPr>
          <p:nvPr/>
        </p:nvSpPr>
        <p:spPr>
          <a:xfrm>
            <a:off x="182880" y="2009052"/>
            <a:ext cx="4038680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Franklin Gothic Heavy"/>
                <a:cs typeface="Segoe UI Semibold"/>
              </a:rPr>
              <a:t>In-flight exhaust composition</a:t>
            </a:r>
            <a:endParaRPr lang="en-US">
              <a:latin typeface="Franklin Gothic Heavy"/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9E41EC35-74BA-16C5-F429-C43CA8ED8040}"/>
              </a:ext>
            </a:extLst>
          </p:cNvPr>
          <p:cNvSpPr txBox="1">
            <a:spLocks/>
          </p:cNvSpPr>
          <p:nvPr/>
        </p:nvSpPr>
        <p:spPr>
          <a:xfrm>
            <a:off x="182880" y="885101"/>
            <a:ext cx="4343480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j-lt"/>
                <a:cs typeface="+mj-lt"/>
              </a:rPr>
              <a:t>Freestream vapor mass fraction 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E1D8AF-2D70-F574-58F3-81316A2C89C4}"/>
              </a:ext>
            </a:extLst>
          </p:cNvPr>
          <p:cNvSpPr txBox="1"/>
          <p:nvPr/>
        </p:nvSpPr>
        <p:spPr>
          <a:xfrm>
            <a:off x="7115175" y="3352800"/>
            <a:ext cx="437197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err="1">
                <a:latin typeface="Segoe UI Semibold"/>
              </a:rPr>
              <a:t>EI</a:t>
            </a:r>
            <a:r>
              <a:rPr lang="en-US" sz="2200" baseline="-25000" err="1">
                <a:latin typeface="Segoe UI Semibold"/>
              </a:rPr>
              <a:t>soot,m</a:t>
            </a:r>
            <a:r>
              <a:rPr lang="en-US" sz="2200">
                <a:latin typeface="Segoe UI Semibold"/>
              </a:rPr>
              <a:t> = 14.486 mg kg</a:t>
            </a:r>
            <a:r>
              <a:rPr lang="en-US" sz="2200" baseline="30000">
                <a:latin typeface="Segoe UI Semibold"/>
              </a:rPr>
              <a:t>-1</a:t>
            </a:r>
            <a:endParaRPr lang="en-US" sz="2200">
              <a:latin typeface="Segoe UI Semibold"/>
              <a:cs typeface="Segoe UI Semibold"/>
            </a:endParaRPr>
          </a:p>
          <a:p>
            <a:r>
              <a:rPr lang="en-US" sz="2200" err="1">
                <a:latin typeface="Segoe UI Semibold"/>
                <a:cs typeface="Segoe UI Semibold"/>
              </a:rPr>
              <a:t>EI</a:t>
            </a:r>
            <a:r>
              <a:rPr lang="en-US" sz="2200" baseline="-25000" err="1">
                <a:latin typeface="Segoe UI Semibold"/>
                <a:cs typeface="Segoe UI Semibold"/>
              </a:rPr>
              <a:t>soot,n</a:t>
            </a:r>
            <a:r>
              <a:rPr lang="en-US" sz="2200">
                <a:latin typeface="Segoe UI Semibold"/>
                <a:cs typeface="Segoe UI Semibold"/>
              </a:rPr>
              <a:t> = 2.755 x 10</a:t>
            </a:r>
            <a:r>
              <a:rPr lang="en-US" sz="2200" baseline="30000">
                <a:latin typeface="Segoe UI Semibold"/>
                <a:cs typeface="Segoe UI Semibold"/>
              </a:rPr>
              <a:t>14</a:t>
            </a:r>
            <a:r>
              <a:rPr lang="en-US" sz="2200">
                <a:latin typeface="Segoe UI Semibold"/>
                <a:cs typeface="Segoe UI Semibold"/>
              </a:rPr>
              <a:t> # kg</a:t>
            </a:r>
            <a:r>
              <a:rPr lang="en-US" sz="2200" baseline="30000">
                <a:latin typeface="Segoe UI Semibold"/>
                <a:cs typeface="Segoe UI Semibold"/>
              </a:rPr>
              <a:t>-1</a:t>
            </a:r>
            <a:endParaRPr lang="en-US" sz="2200"/>
          </a:p>
        </p:txBody>
      </p:sp>
      <p:pic>
        <p:nvPicPr>
          <p:cNvPr id="24" name="Picture 23" descr="A close-up of a white card&#10;&#10;AI-generated content may be incorrect.">
            <a:extLst>
              <a:ext uri="{FF2B5EF4-FFF2-40B4-BE49-F238E27FC236}">
                <a16:creationId xmlns:a16="http://schemas.microsoft.com/office/drawing/2014/main" id="{9A06F5ED-5FD5-DA30-163C-0B082AA67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5" y="4244858"/>
            <a:ext cx="7467600" cy="1435334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50991FE1-081A-109E-B9A5-6464B6CACE7A}"/>
              </a:ext>
            </a:extLst>
          </p:cNvPr>
          <p:cNvGrpSpPr/>
          <p:nvPr/>
        </p:nvGrpSpPr>
        <p:grpSpPr>
          <a:xfrm>
            <a:off x="3276098" y="1363849"/>
            <a:ext cx="5639804" cy="565668"/>
            <a:chOff x="2674500" y="1285803"/>
            <a:chExt cx="5639804" cy="5656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B8AD129C-5A3E-3147-78FB-44487C643A8B}"/>
                    </a:ext>
                  </a:extLst>
                </p:cNvPr>
                <p:cNvSpPr txBox="1"/>
                <p:nvPr/>
              </p:nvSpPr>
              <p:spPr>
                <a:xfrm>
                  <a:off x="2674500" y="1424982"/>
                  <a:ext cx="2273828" cy="2962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fr-FR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</m:t>
                            </m:r>
                            <m:r>
                              <m:rPr>
                                <m:nor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GB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</m:sSub>
                          </m:e>
                        </m:d>
                        <m: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𝑅𝐻𝐼</m:t>
                        </m:r>
                      </m:oMath>
                    </m:oMathPara>
                  </a14:m>
                  <a:endParaRPr lang="fr-FR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B8AD129C-5A3E-3147-78FB-44487C643A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500" y="1424982"/>
                  <a:ext cx="2273828" cy="296235"/>
                </a:xfrm>
                <a:prstGeom prst="rect">
                  <a:avLst/>
                </a:prstGeom>
                <a:blipFill>
                  <a:blip r:embed="rId4"/>
                  <a:stretch>
                    <a:fillRect l="-2413" r="-2145"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A9301094-F4D0-B1EA-9DD9-FCE3B9C9086E}"/>
                    </a:ext>
                  </a:extLst>
                </p:cNvPr>
                <p:cNvSpPr txBox="1"/>
                <p:nvPr/>
              </p:nvSpPr>
              <p:spPr>
                <a:xfrm>
                  <a:off x="6772985" y="1285803"/>
                  <a:ext cx="1541319" cy="5656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GB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v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GB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v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GB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fr-FR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A9301094-F4D0-B1EA-9DD9-FCE3B9C908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2985" y="1285803"/>
                  <a:ext cx="1541319" cy="56566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B9A3497-EB3F-FF2C-3485-9D47F4083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E44DCA7-CC2D-8ECC-7CDA-4B1520E9A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320013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C7ECA-2BEF-E574-86A4-955E2F296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37013FD-0038-3E78-A837-AD5F2D5EE089}"/>
              </a:ext>
            </a:extLst>
          </p:cNvPr>
          <p:cNvSpPr txBox="1">
            <a:spLocks/>
          </p:cNvSpPr>
          <p:nvPr/>
        </p:nvSpPr>
        <p:spPr>
          <a:xfrm>
            <a:off x="179983" y="1693539"/>
            <a:ext cx="4635857" cy="14001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Particles effectively mix with ambient air</a:t>
            </a:r>
          </a:p>
          <a:p>
            <a:r>
              <a:rPr lang="en-US" sz="1800" dirty="0">
                <a:solidFill>
                  <a:srgbClr val="000000"/>
                </a:solidFill>
              </a:rPr>
              <a:t>Microphysics behaves as expected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Particles first reach liquid saturation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Then they evolve to ice sat equilibrium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5D0C623-3108-20E2-FF42-D9FCA1ED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Heavy"/>
              </a:rPr>
              <a:t>First Results – Thermodynamic evolution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4D1F97-D9B7-28D2-8657-7E778572B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A71B83-8947-4ECE-942B-B6F7A866F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emibold"/>
                <a:cs typeface="Segoe UI Semibold"/>
              </a:rPr>
              <a:t>5s with ~25000 particles in domain was computed allowing mean fields convergence</a:t>
            </a:r>
          </a:p>
          <a:p>
            <a:r>
              <a:rPr lang="en-US">
                <a:latin typeface="Segoe UI Semibold"/>
                <a:cs typeface="Segoe UI Semibold"/>
              </a:rPr>
              <a:t>10000 trajectories were extracted for post processing</a:t>
            </a:r>
            <a:endParaRPr lang="en-US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A64F878-F622-4734-B7CF-05C5C12411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>
                <a:cs typeface="Segoe UI Semibold"/>
              </a:rPr>
              <a:t>The model behaves as expected, generating dispersion and effectively simulating microphysics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9AC90AE-4916-342E-2E63-AD223EE1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B5A397E-D525-C489-F3BB-F01D0A035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5D5DB-A17D-FA5D-CF3F-9EBFD6001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680" y="1811463"/>
            <a:ext cx="6949440" cy="371435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C3B82A3-077E-2F24-02BA-5D5393869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9128" r="11999"/>
          <a:stretch/>
        </p:blipFill>
        <p:spPr>
          <a:xfrm>
            <a:off x="697374" y="3093720"/>
            <a:ext cx="3408680" cy="26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31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C302B-EBE5-1513-F3F0-E7612E567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563B44-3927-793E-65C3-2988480E5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Heavy"/>
              </a:rPr>
              <a:t>Alternative Models Comparison – Spatial Distributions of Particles</a:t>
            </a:r>
            <a:endParaRPr lang="en-US">
              <a:solidFill>
                <a:srgbClr val="000000"/>
              </a:solidFill>
              <a:latin typeface="Franklin Gothic Heavy"/>
            </a:endParaRPr>
          </a:p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32EF76-47AE-9209-F17F-93B3AB583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856527"/>
            <a:ext cx="11835764" cy="86204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emibold"/>
                <a:cs typeface="Segoe UI Semibold"/>
              </a:rPr>
              <a:t>Langevin effectively disperse particles</a:t>
            </a:r>
            <a:endParaRPr lang="en-US"/>
          </a:p>
          <a:p>
            <a:r>
              <a:rPr lang="en-US">
                <a:latin typeface="Segoe UI Semibold"/>
                <a:cs typeface="Segoe UI Semibold"/>
              </a:rPr>
              <a:t>Mean composition exhibit a larger, less uniform, radii distribution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93C303-400A-ED14-AEB7-5F6D961E1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41824DB-F542-BEFC-E809-1095D53F548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82879" y="5387876"/>
            <a:ext cx="11826241" cy="279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Light"/>
                <a:cs typeface="Segoe UI Light"/>
              </a:rPr>
              <a:t>Spatial distribution of particles, colored by crystal radius, cross-sectional distribution at x=220m</a:t>
            </a:r>
            <a:endParaRPr lang="en-US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55B0584-DD61-9329-29A3-AD20E45480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800539"/>
            <a:ext cx="11826240" cy="34163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cs typeface="Segoe UI Semibold"/>
              </a:rPr>
              <a:t>While Langevin model exhibit proper dispersion, it seems to overpredict radii if not associated with IEM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92F441-BD56-9754-EB02-BCB46DB28A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" t="44799" r="127" b="37278"/>
          <a:stretch/>
        </p:blipFill>
        <p:spPr>
          <a:xfrm>
            <a:off x="683821" y="3697365"/>
            <a:ext cx="6821018" cy="1116284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080B1F9-4975-12AE-E4B4-EC47C6486E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85E36CF-307C-3E1F-238E-240C6DEB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C3A86A-C2E7-A1D2-0BD1-7D11FC77E3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" t="3745" r="127" b="78332"/>
          <a:stretch/>
        </p:blipFill>
        <p:spPr>
          <a:xfrm>
            <a:off x="456669" y="1881333"/>
            <a:ext cx="6821018" cy="11162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998B4B-EE15-C785-3F3F-391C238D0B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3" t="64562" r="65836"/>
          <a:stretch/>
        </p:blipFill>
        <p:spPr>
          <a:xfrm>
            <a:off x="7982532" y="1531959"/>
            <a:ext cx="1839043" cy="18398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DABD8C-6878-5EDF-8DA8-760EA53F89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936" t="64522" r="13610"/>
          <a:stretch/>
        </p:blipFill>
        <p:spPr>
          <a:xfrm>
            <a:off x="8348292" y="3607720"/>
            <a:ext cx="1473283" cy="18419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9153D6-2967-39D0-7240-D939D472CE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036" t="64522" r="954"/>
          <a:stretch/>
        </p:blipFill>
        <p:spPr>
          <a:xfrm>
            <a:off x="10526420" y="2469019"/>
            <a:ext cx="724549" cy="18419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990CFE2-308D-073D-7157-AE9F7A454B56}"/>
              </a:ext>
            </a:extLst>
          </p:cNvPr>
          <p:cNvSpPr txBox="1"/>
          <p:nvPr/>
        </p:nvSpPr>
        <p:spPr>
          <a:xfrm>
            <a:off x="2989650" y="4777773"/>
            <a:ext cx="1643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RANS+Langevin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1DE235-704A-7ADD-BC46-BB5B279B4D55}"/>
              </a:ext>
            </a:extLst>
          </p:cNvPr>
          <p:cNvSpPr txBox="1"/>
          <p:nvPr/>
        </p:nvSpPr>
        <p:spPr>
          <a:xfrm>
            <a:off x="3169551" y="28949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RANS</a:t>
            </a:r>
          </a:p>
        </p:txBody>
      </p:sp>
    </p:spTree>
    <p:extLst>
      <p:ext uri="{BB962C8B-B14F-4D97-AF65-F5344CB8AC3E}">
        <p14:creationId xmlns:p14="http://schemas.microsoft.com/office/powerpoint/2010/main" val="70781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17C88D-C8FE-7D45-4EB7-0DE3359D0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Franklin Gothic Heavy"/>
              </a:rPr>
              <a:t>Problem statement and motivations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A14375-74F2-5850-CBA3-07DF93495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FC130A14-9FF2-D136-75A7-594D53D12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2880" y="871768"/>
            <a:ext cx="11826240" cy="20019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200"/>
            </a:lvl1pPr>
            <a:lvl2pPr marL="685800" indent="-228600">
              <a:buFont typeface="Wingdings" panose="05000000000000000000" pitchFamily="2" charset="2"/>
              <a:buChar char="§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Wingdings" panose="05000000000000000000" pitchFamily="2" charset="2"/>
              <a:buChar char="§"/>
              <a:defRPr sz="1700"/>
            </a:lvl4pPr>
            <a:lvl5pPr marL="2057400" indent="-228600">
              <a:buFont typeface="Wingdings" panose="05000000000000000000" pitchFamily="2" charset="2"/>
              <a:buChar char="§"/>
              <a:defRPr sz="1600"/>
            </a:lvl5pPr>
          </a:lstStyle>
          <a:p>
            <a:r>
              <a:rPr lang="en-US" dirty="0">
                <a:latin typeface="Segoe UI Semibold"/>
                <a:cs typeface="Segoe UI Semibold"/>
              </a:rPr>
              <a:t>Spatial simulations of contrail formation in the jet phase are computationally expensive especially when the geometry of the aircraft and the engine are considered</a:t>
            </a:r>
          </a:p>
          <a:p>
            <a:r>
              <a:rPr lang="en-US" dirty="0">
                <a:latin typeface="Segoe UI Semibold"/>
                <a:cs typeface="Segoe UI Semibold"/>
              </a:rPr>
              <a:t>Classical 2-eqs RANS models are doable but RSM 6-eqs RANS models can still be challenging</a:t>
            </a:r>
          </a:p>
          <a:p>
            <a:r>
              <a:rPr lang="en-US" dirty="0">
                <a:latin typeface="Segoe UI Semibold"/>
                <a:cs typeface="Segoe UI Semibold"/>
              </a:rPr>
              <a:t>RANS provide mean flow solution possibly missing unsteady effects, turbulence (dynamics, mixing, microphysics); Spatial LES are just too expensive to run routinely in sensitivity analysis </a:t>
            </a:r>
          </a:p>
          <a:p>
            <a:endParaRPr lang="en-US" dirty="0"/>
          </a:p>
        </p:txBody>
      </p:sp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26C5BB12-64D4-05E9-0651-DFD2C31D4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08" y="2958821"/>
            <a:ext cx="5894368" cy="2023051"/>
          </a:xfrm>
          <a:prstGeom prst="rect">
            <a:avLst/>
          </a:prstGeo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F95FDEAE-C206-9F17-B560-4306FF294536}"/>
              </a:ext>
            </a:extLst>
          </p:cNvPr>
          <p:cNvSpPr txBox="1">
            <a:spLocks/>
          </p:cNvSpPr>
          <p:nvPr/>
        </p:nvSpPr>
        <p:spPr>
          <a:xfrm>
            <a:off x="6980816" y="5186262"/>
            <a:ext cx="5211184" cy="54937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accent3"/>
                </a:solidFill>
                <a:latin typeface="Segoe UI Light"/>
                <a:cs typeface="Segoe UI Light"/>
              </a:rPr>
              <a:t>Spatial LES of passive particles (</a:t>
            </a:r>
            <a:r>
              <a:rPr lang="en-US" sz="1600" dirty="0" err="1">
                <a:solidFill>
                  <a:schemeClr val="accent3"/>
                </a:solidFill>
                <a:latin typeface="Segoe UI Light"/>
                <a:cs typeface="Segoe UI Light"/>
              </a:rPr>
              <a:t>Kolomesnky</a:t>
            </a:r>
            <a:r>
              <a:rPr lang="en-US" sz="1600" dirty="0">
                <a:solidFill>
                  <a:schemeClr val="accent3"/>
                </a:solidFill>
                <a:latin typeface="Segoe UI Light"/>
                <a:cs typeface="Segoe UI Light"/>
              </a:rPr>
              <a:t> &amp; Paoli, 2018) ~700M grid-points + stats convergence</a:t>
            </a:r>
          </a:p>
          <a:p>
            <a:pPr marL="0" indent="0">
              <a:buNone/>
            </a:pP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9" name="Espace réservé du contenu 7">
            <a:extLst>
              <a:ext uri="{FF2B5EF4-FFF2-40B4-BE49-F238E27FC236}">
                <a16:creationId xmlns:a16="http://schemas.microsoft.com/office/drawing/2014/main" id="{6C545B83-F882-2A8C-C67C-24B57A2EC34D}"/>
              </a:ext>
            </a:extLst>
          </p:cNvPr>
          <p:cNvSpPr txBox="1">
            <a:spLocks/>
          </p:cNvSpPr>
          <p:nvPr/>
        </p:nvSpPr>
        <p:spPr>
          <a:xfrm>
            <a:off x="138807" y="5231982"/>
            <a:ext cx="6842009" cy="3021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accent3"/>
                </a:solidFill>
                <a:latin typeface="Segoe UI Light"/>
                <a:cs typeface="Segoe UI Light"/>
              </a:rPr>
              <a:t>Near-field RANS initialization for temporal LES in far-filed (</a:t>
            </a:r>
            <a:r>
              <a:rPr lang="en-US" sz="1600" dirty="0" err="1">
                <a:solidFill>
                  <a:schemeClr val="accent3"/>
                </a:solidFill>
                <a:latin typeface="Segoe UI Light"/>
                <a:cs typeface="Segoe UI Light"/>
              </a:rPr>
              <a:t>Bouhafid</a:t>
            </a:r>
            <a:r>
              <a:rPr lang="en-US" sz="1600" dirty="0">
                <a:solidFill>
                  <a:schemeClr val="accent3"/>
                </a:solidFill>
                <a:latin typeface="Segoe UI Light"/>
                <a:cs typeface="Segoe UI Light"/>
              </a:rPr>
              <a:t> et al., 2024)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BE5B3A1-C2D5-0109-69BB-38687F569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99AC274-3A53-7920-2FF0-947443E1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5180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B8966A-4062-E449-5D87-E31F029BC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059" y="3058500"/>
            <a:ext cx="4424979" cy="21266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6CD5BC-3DB6-98C7-C5FF-E409F72EA7B8}"/>
              </a:ext>
            </a:extLst>
          </p:cNvPr>
          <p:cNvSpPr txBox="1"/>
          <p:nvPr/>
        </p:nvSpPr>
        <p:spPr>
          <a:xfrm>
            <a:off x="3327387" y="5829039"/>
            <a:ext cx="639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not trying to combine the two in some way…</a:t>
            </a:r>
          </a:p>
        </p:txBody>
      </p:sp>
    </p:spTree>
    <p:extLst>
      <p:ext uri="{BB962C8B-B14F-4D97-AF65-F5344CB8AC3E}">
        <p14:creationId xmlns:p14="http://schemas.microsoft.com/office/powerpoint/2010/main" val="391750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B403E-1D31-1CC9-28C5-F905FC878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9A54A4-BD94-02A5-C8E2-E203E4019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1371600"/>
            <a:ext cx="5486400" cy="41148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36308DB-38B5-F872-2A95-5013E0648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1371600"/>
            <a:ext cx="5486400" cy="4114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EEE4D9-700A-F1E8-5530-27D317C6B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Heavy"/>
              </a:rPr>
              <a:t>Alternative Models Comparison – Axial Evolution</a:t>
            </a:r>
            <a:endParaRPr lang="en-US">
              <a:solidFill>
                <a:srgbClr val="000000"/>
              </a:solidFill>
              <a:latin typeface="Franklin Gothic Heavy"/>
            </a:endParaRPr>
          </a:p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85F9F3-BA88-1D3E-8D28-77D0EB57B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856527"/>
            <a:ext cx="11835764" cy="86204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emibold"/>
                <a:cs typeface="Segoe UI Semibold"/>
              </a:rPr>
              <a:t>Turbulence dispersion broaden the activation range</a:t>
            </a:r>
            <a:endParaRPr lang="en-US"/>
          </a:p>
          <a:p>
            <a:r>
              <a:rPr lang="en-US">
                <a:latin typeface="Segoe UI Semibold"/>
                <a:cs typeface="Segoe UI Semibold"/>
              </a:rPr>
              <a:t>IEM model delay the last particle activation and limit ice growth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D94FBC-8D45-0718-4BB0-E689F800B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E612B0B-BE24-269D-EC34-1683AA236A8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7840" y="5387876"/>
            <a:ext cx="5488454" cy="279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Light"/>
                <a:cs typeface="Segoe UI Light"/>
              </a:rPr>
              <a:t>Comparison of the number of activated particles</a:t>
            </a:r>
            <a:endParaRPr lang="en-US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525C75-276C-755D-0597-8335FA9AE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800539"/>
            <a:ext cx="11826240" cy="34163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cs typeface="Segoe UI Semibold"/>
              </a:rPr>
              <a:t>Turbulence model effectively affect growth activation and IEM model limit ice growth by limiting mixing</a:t>
            </a:r>
            <a:endParaRPr lang="en-US"/>
          </a:p>
        </p:txBody>
      </p:sp>
      <p:sp>
        <p:nvSpPr>
          <p:cNvPr id="16" name="Espace réservé du contenu 7">
            <a:extLst>
              <a:ext uri="{FF2B5EF4-FFF2-40B4-BE49-F238E27FC236}">
                <a16:creationId xmlns:a16="http://schemas.microsoft.com/office/drawing/2014/main" id="{76D9FB9B-ADFF-F1C7-0C03-46EABF5A9EE5}"/>
              </a:ext>
            </a:extLst>
          </p:cNvPr>
          <p:cNvSpPr txBox="1">
            <a:spLocks/>
          </p:cNvSpPr>
          <p:nvPr/>
        </p:nvSpPr>
        <p:spPr>
          <a:xfrm>
            <a:off x="6102178" y="5389464"/>
            <a:ext cx="5488454" cy="2794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600" kern="1200">
                <a:solidFill>
                  <a:schemeClr val="accent3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Light"/>
                <a:cs typeface="Segoe UI Light"/>
              </a:rPr>
              <a:t>Comparison of the mean particle radius</a:t>
            </a:r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13912E-EDEE-EB57-D49A-0ACC0B8F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ABDA603-05FF-B8D6-9F89-6E76FBFA3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7EF554-16B0-DDDC-398D-405A53F650C5}"/>
              </a:ext>
            </a:extLst>
          </p:cNvPr>
          <p:cNvSpPr/>
          <p:nvPr/>
        </p:nvSpPr>
        <p:spPr>
          <a:xfrm>
            <a:off x="1828800" y="1882490"/>
            <a:ext cx="1203960" cy="10131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A2761D-28A8-A8A9-FD10-787480D94101}"/>
              </a:ext>
            </a:extLst>
          </p:cNvPr>
          <p:cNvSpPr/>
          <p:nvPr/>
        </p:nvSpPr>
        <p:spPr>
          <a:xfrm>
            <a:off x="10302240" y="2438400"/>
            <a:ext cx="1203960" cy="13563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592DB2-0832-EBFB-9FF0-5B808271E540}"/>
              </a:ext>
            </a:extLst>
          </p:cNvPr>
          <p:cNvSpPr txBox="1"/>
          <p:nvPr/>
        </p:nvSpPr>
        <p:spPr>
          <a:xfrm>
            <a:off x="3032760" y="2470483"/>
            <a:ext cx="2301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Effect of turbulent mixing</a:t>
            </a:r>
          </a:p>
        </p:txBody>
      </p:sp>
    </p:spTree>
    <p:extLst>
      <p:ext uri="{BB962C8B-B14F-4D97-AF65-F5344CB8AC3E}">
        <p14:creationId xmlns:p14="http://schemas.microsoft.com/office/powerpoint/2010/main" val="3415613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82938F-796B-F0C1-EC83-F52D41CE2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Franklin Gothic Heavy"/>
              </a:rPr>
              <a:t>Summary of Work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78F2DB-6874-1172-535A-4154E2A02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CB01A2D-8A7D-3A2B-7877-74F9A4B47916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Segoe UI Semibold"/>
                <a:cs typeface="Segoe UI Semibold"/>
              </a:rPr>
              <a:t>Developed a hybrid Stochastic Lagrangian–Eulerian model for contrail formation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Segoe UI Semibold"/>
                <a:cs typeface="Segoe UI Semibold"/>
              </a:rPr>
              <a:t>RANS equations for mean flow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Segoe UI Semibold"/>
                <a:cs typeface="Segoe UI Semibold"/>
              </a:rPr>
              <a:t>Time-accurate Lagrangian framework for particles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  <a:latin typeface="Segoe UI Semibold"/>
                <a:cs typeface="Segoe UI Semibold"/>
              </a:rPr>
              <a:t>Simplified Langevin Model for trajectories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  <a:latin typeface="Segoe UI Semibold"/>
                <a:cs typeface="Segoe UI Semibold"/>
              </a:rPr>
              <a:t>Interaction by Exchange with the Mean for compositions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  <a:latin typeface="Segoe UI Semibold"/>
                <a:cs typeface="Segoe UI Semibold"/>
              </a:rPr>
              <a:t>Microphysical model of ice growth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Segoe UI Semibold"/>
                <a:cs typeface="Segoe UI Semibold"/>
              </a:rPr>
              <a:t>Coupling between Eulerian and Lagrangian by mean depletion term</a:t>
            </a:r>
          </a:p>
          <a:p>
            <a:pPr marL="457200" lvl="1" indent="0">
              <a:buNone/>
            </a:pPr>
            <a:endParaRPr lang="en-US" sz="1800" dirty="0">
              <a:solidFill>
                <a:srgbClr val="000000"/>
              </a:solidFill>
              <a:latin typeface="Segoe UI Semibold"/>
              <a:cs typeface="Segoe UI Semibold"/>
            </a:endParaRPr>
          </a:p>
          <a:p>
            <a:r>
              <a:rPr lang="en-US" dirty="0">
                <a:solidFill>
                  <a:srgbClr val="FF0000"/>
                </a:solidFill>
                <a:latin typeface="Segoe UI Semibold"/>
                <a:cs typeface="Segoe UI Semibold"/>
              </a:rPr>
              <a:t>Cheap alternative to LES for parametric analysis while retaining turbulence features of the flow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4475DE-8BC8-9C4A-BD89-6FFB9638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08E024C-1ECA-2459-76F8-5F284047A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1418084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3DEA1-1C0F-F1F2-6393-1E080DF9D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AB4DE-BB55-AAF7-29FF-FE44BA7D2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Limitations and Future Research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FB940A3-40E9-F794-4DF1-EE4C25C0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E308AD6-B388-5195-8CC0-6F28AB0C5722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Segoe UI Semibold"/>
                <a:cs typeface="Segoe UI Semibold"/>
              </a:rPr>
              <a:t>Assumption of constant particle density within computational particles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Segoe UI Semibold"/>
                <a:cs typeface="Segoe UI Semibold"/>
              </a:rPr>
              <a:t>Excessive depletion of vapor within the fluid particle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sz="1800" dirty="0">
                <a:solidFill>
                  <a:srgbClr val="000000"/>
                </a:solidFill>
                <a:latin typeface="Segoe UI Semibold"/>
                <a:cs typeface="Segoe UI Semibold"/>
              </a:rPr>
              <a:t>Add particle density as an IEM composition variable to compute Lagrangian depletion term</a:t>
            </a:r>
          </a:p>
          <a:p>
            <a:pPr lvl="1">
              <a:buFont typeface="Wingdings" panose="05000000000000000000" pitchFamily="2" charset="2"/>
              <a:buChar char="à"/>
            </a:pPr>
            <a:endParaRPr lang="en-US" sz="1000" dirty="0">
              <a:solidFill>
                <a:srgbClr val="000000"/>
              </a:solidFill>
              <a:latin typeface="Segoe UI Semibold"/>
              <a:cs typeface="Segoe UI Semibold"/>
            </a:endParaRPr>
          </a:p>
          <a:p>
            <a:r>
              <a:rPr lang="en-US" dirty="0">
                <a:solidFill>
                  <a:srgbClr val="000000"/>
                </a:solidFill>
                <a:latin typeface="Segoe UI Semibold"/>
                <a:cs typeface="Segoe UI Semibold"/>
              </a:rPr>
              <a:t>The stochastic model presents several constraints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Segoe UI Semibold"/>
                <a:cs typeface="Segoe UI Semibold"/>
              </a:rPr>
              <a:t>Instantaneous gas density is approximated by mean density, but it can have significant fluctuations near nozzle exit where temperature gradient are high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sz="1800" dirty="0">
                <a:solidFill>
                  <a:srgbClr val="000000"/>
                </a:solidFill>
                <a:latin typeface="Segoe UI Semibold"/>
                <a:cs typeface="Segoe UI Semibold"/>
              </a:rPr>
              <a:t>Future work could focus on improving the RANS-Lagrangian trajectory model</a:t>
            </a:r>
          </a:p>
          <a:p>
            <a:pPr lvl="1">
              <a:buFont typeface="Wingdings" panose="05000000000000000000" pitchFamily="2" charset="2"/>
              <a:buChar char="à"/>
            </a:pPr>
            <a:endParaRPr lang="en-US" sz="1100" dirty="0">
              <a:solidFill>
                <a:srgbClr val="000000"/>
              </a:solidFill>
              <a:latin typeface="Segoe UI Semibold"/>
              <a:cs typeface="Segoe UI Semibold"/>
            </a:endParaRPr>
          </a:p>
          <a:p>
            <a:r>
              <a:rPr lang="en-US" dirty="0">
                <a:solidFill>
                  <a:srgbClr val="000000"/>
                </a:solidFill>
                <a:latin typeface="Segoe UI Semibold"/>
                <a:cs typeface="Segoe UI Semibold"/>
              </a:rPr>
              <a:t>The microphysical model is simplified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Segoe UI Semibold"/>
                <a:cs typeface="Segoe UI Semibold"/>
              </a:rPr>
              <a:t>Include volatile particle and particle-chemistry interactions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Segoe UI Semibold"/>
                <a:cs typeface="Segoe UI Semibold"/>
              </a:rPr>
              <a:t>Add initial freezing phase</a:t>
            </a:r>
          </a:p>
          <a:p>
            <a:pPr lvl="1"/>
            <a:endParaRPr lang="en-US" sz="1100" dirty="0">
              <a:solidFill>
                <a:srgbClr val="000000"/>
              </a:solidFill>
              <a:latin typeface="Segoe UI Semibold"/>
              <a:cs typeface="Segoe UI Semibold"/>
            </a:endParaRPr>
          </a:p>
          <a:p>
            <a:r>
              <a:rPr lang="en-US" dirty="0">
                <a:solidFill>
                  <a:srgbClr val="000000"/>
                </a:solidFill>
                <a:latin typeface="Segoe UI Semibold"/>
                <a:cs typeface="Segoe UI Semibold"/>
              </a:rPr>
              <a:t>Include interaction with the aircraft wake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8EA44E1-685B-8649-AF88-8F6C78732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5F8F02E-C54B-1FDB-0B37-F41FF9124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509587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F6883-82A4-9154-C1C6-66C1CEAB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93822F-886D-0191-97F6-AF616CF2E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0A4BEE3-C0DC-B488-2E1F-508C7CDE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C35AA3-BF92-5281-B652-AA209B525820}"/>
              </a:ext>
            </a:extLst>
          </p:cNvPr>
          <p:cNvSpPr txBox="1"/>
          <p:nvPr/>
        </p:nvSpPr>
        <p:spPr>
          <a:xfrm>
            <a:off x="4892040" y="2286000"/>
            <a:ext cx="27994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25862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8DE7644-D984-6491-FAAD-F5BBC491165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3" t="8228" r="830"/>
          <a:stretch/>
        </p:blipFill>
        <p:spPr>
          <a:xfrm>
            <a:off x="861873" y="1590676"/>
            <a:ext cx="10468255" cy="33971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A7AB6-D63D-4687-8177-4CB369C94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>
                <a:latin typeface="Franklin Gothic Heavy"/>
              </a:rPr>
              <a:t>Research Framework – Regimes of evolution</a:t>
            </a:r>
            <a:endParaRPr lang="en-US" noProof="0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E80391E-1FBD-1C49-5909-0A0F7D0DA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856527"/>
            <a:ext cx="11826239" cy="734149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dirty="0"/>
              <a:t>Wide range of time and space scales</a:t>
            </a:r>
          </a:p>
          <a:p>
            <a:pPr lvl="1"/>
            <a:r>
              <a:rPr lang="en-US" dirty="0"/>
              <a:t>Evolution classified in four distinct regimes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EB3EC-C22E-14CA-97AC-177A0EDC0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B5B6A-0637-DCB4-2CED-174C08ECC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F3DB2-3A02-36BD-A622-C703D4C5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en-US" noProof="0" smtClean="0"/>
              <a:pPr/>
              <a:t>24</a:t>
            </a:fld>
            <a:endParaRPr lang="en-US" noProof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C71017B2-E498-1DF1-A45D-26576DA61299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>
                <a:latin typeface="Segoe UI Light"/>
                <a:cs typeface="Segoe UI Light"/>
              </a:rPr>
              <a:t>Classification of aircraft wake evolution into four regimes (Paoli &amp; Shariff, 2016)</a:t>
            </a:r>
            <a:endParaRPr lang="en-US" noProof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61625C8-2B90-56AD-3912-FC871B07CE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367600"/>
            <a:ext cx="11826240" cy="719171"/>
          </a:xfrm>
        </p:spPr>
        <p:txBody>
          <a:bodyPr/>
          <a:lstStyle/>
          <a:p>
            <a:r>
              <a:rPr lang="en-US" noProof="0"/>
              <a:t>Contrail evolution </a:t>
            </a:r>
            <a:r>
              <a:rPr lang="en-US"/>
              <a:t>study is split </a:t>
            </a:r>
            <a:r>
              <a:rPr lang="en-US" noProof="0"/>
              <a:t>under four regimes</a:t>
            </a:r>
          </a:p>
          <a:p>
            <a:r>
              <a:rPr lang="en-US" noProof="0"/>
              <a:t>This work focuses on the Jet regime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1E57FA-AE04-EC4E-6EC0-38BEA16623B0}"/>
              </a:ext>
            </a:extLst>
          </p:cNvPr>
          <p:cNvSpPr/>
          <p:nvPr/>
        </p:nvSpPr>
        <p:spPr>
          <a:xfrm>
            <a:off x="850748" y="1935480"/>
            <a:ext cx="2197252" cy="2529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64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98918-1627-DB1B-DB80-F41C6CA41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7DAD3F-8671-3A51-76F7-094F51A1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Contrail Simulation Procedure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670613-0544-3B88-609F-284DA4E0F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3" name="Picture Placeholder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87B55D7-8812-C560-09F0-068674422F4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-650" r="-77" b="-1120"/>
          <a:stretch/>
        </p:blipFill>
        <p:spPr>
          <a:xfrm>
            <a:off x="1457325" y="737743"/>
            <a:ext cx="9274183" cy="5003547"/>
          </a:xfr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C784CE2-ADBC-590C-79C4-73D54500F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745139"/>
            <a:ext cx="11826240" cy="34163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cs typeface="Segoe UI Semibold"/>
              </a:rPr>
              <a:t>After population of the domain, coupled iterations occur until mean vapor field reach steadiness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E6F4195-2C38-F56E-F1C4-0CB36CD17E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B61FAB6-0AEB-C7D5-7621-8A70AEEDC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2689838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FC0EC-8714-ABEF-7ED8-4F996C427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F53B6B-E61F-9F53-A612-B8021D161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Numerical Setup – Conditions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EF9E48-DFFA-3E8B-9A4F-70F5CDF60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56527"/>
            <a:ext cx="6675119" cy="4783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egoe UI Semibold"/>
                <a:cs typeface="Segoe UI Semibold"/>
              </a:rPr>
              <a:t>Freestream conditions at 35,000 feet (ISA)</a:t>
            </a:r>
          </a:p>
          <a:p>
            <a:endParaRPr lang="en-US">
              <a:latin typeface="Segoe UI Semibold"/>
              <a:cs typeface="Segoe UI Semibold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1F8914-2F56-1939-9C92-B333B75D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B7029F1-7BC7-8391-8E51-D69AB7C2A93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566792" y="4977827"/>
            <a:ext cx="5442328" cy="27020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Light"/>
                <a:cs typeface="Segoe UI Light"/>
              </a:rPr>
              <a:t>Turbofan boundary conditions</a:t>
            </a:r>
            <a:endParaRPr lang="en-US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6EF140A-2E7D-8C87-A21A-538317A6BC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367600"/>
            <a:ext cx="11826240" cy="719171"/>
          </a:xfrm>
        </p:spPr>
        <p:txBody>
          <a:bodyPr/>
          <a:lstStyle/>
          <a:p>
            <a:r>
              <a:rPr lang="en-US">
                <a:cs typeface="Segoe UI Semibold"/>
              </a:rPr>
              <a:t>Freestream conditions are defined from Internation Standard Atmosphere (ISA)</a:t>
            </a:r>
          </a:p>
          <a:p>
            <a:r>
              <a:rPr lang="en-US">
                <a:cs typeface="Segoe UI Semibold"/>
              </a:rPr>
              <a:t>Engine operation point was provided by a thermodynamic model by Safran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A61B43A-E67B-8593-2D7C-51EA377A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6680"/>
          <a:stretch/>
        </p:blipFill>
        <p:spPr>
          <a:xfrm>
            <a:off x="6562890" y="1032566"/>
            <a:ext cx="5439970" cy="3944896"/>
          </a:xfrm>
          <a:prstGeom prst="rect">
            <a:avLst/>
          </a:prstGeom>
        </p:spPr>
      </p:pic>
      <p:pic>
        <p:nvPicPr>
          <p:cNvPr id="12" name="Picture 11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A52DA191-27D6-6338-61CD-6B719B588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235" y="1248366"/>
            <a:ext cx="3859320" cy="1915552"/>
          </a:xfrm>
          <a:prstGeom prst="rect">
            <a:avLst/>
          </a:prstGeom>
        </p:spPr>
      </p:pic>
      <p:pic>
        <p:nvPicPr>
          <p:cNvPr id="13" name="Picture 1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FDD9CDFF-C080-741C-3583-20137A11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957" y="3609777"/>
            <a:ext cx="3863876" cy="1697012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37F9906D-C975-814A-A306-FDB7DBAE2B03}"/>
              </a:ext>
            </a:extLst>
          </p:cNvPr>
          <p:cNvSpPr txBox="1">
            <a:spLocks/>
          </p:cNvSpPr>
          <p:nvPr/>
        </p:nvSpPr>
        <p:spPr>
          <a:xfrm>
            <a:off x="180950" y="3187839"/>
            <a:ext cx="6385753" cy="6270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Semibold"/>
                <a:cs typeface="Segoe UI Semibold"/>
              </a:rPr>
              <a:t>Engine operating point (Safran)</a:t>
            </a:r>
            <a:endParaRPr lang="en-US"/>
          </a:p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6EC35A8-A936-17B9-4621-0ADC31FBC1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ADF7AF8-439C-EF88-44C8-D60DF641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1639855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62A18-247A-612E-5125-679BEF28E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2FB290-5618-4BCE-9492-A378E059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Numerical Setup – Mesh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A2268E-7E50-0A74-9B5A-63F4A83E6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444BE8D-7EA6-7629-382D-D9F04C21B7A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-233" r="2328" b="150"/>
          <a:stretch/>
        </p:blipFill>
        <p:spPr>
          <a:xfrm>
            <a:off x="3465820" y="1388739"/>
            <a:ext cx="8544216" cy="3999260"/>
          </a:xfr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EBDD635-A2A6-15B6-7B3A-44331D26A2B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465820" y="5393566"/>
            <a:ext cx="8543300" cy="3366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Light"/>
                <a:cs typeface="Segoe UI Light"/>
              </a:rPr>
              <a:t>Overview of the computational mesh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C8637A-E94E-3BC3-65B6-4AA87756F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egoe UI Semibold"/>
                <a:cs typeface="Segoe UI Semibold"/>
              </a:rPr>
              <a:t>Hybrid structured/unstructured mesh was produced on Fidelity Pointwise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254CE9D-6B0A-0889-0D66-7C9EBDAFD05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82880" y="1388739"/>
            <a:ext cx="3282452" cy="42748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 Semibold"/>
                <a:cs typeface="Segoe UI Semibold"/>
              </a:rPr>
              <a:t>Diamond like axis</a:t>
            </a:r>
          </a:p>
          <a:p>
            <a:r>
              <a:rPr lang="en-US" dirty="0">
                <a:latin typeface="Segoe UI Semibold"/>
                <a:cs typeface="Segoe UI Semibold"/>
              </a:rPr>
              <a:t>10-cell rotation</a:t>
            </a:r>
          </a:p>
          <a:p>
            <a:r>
              <a:rPr lang="en-US" dirty="0">
                <a:latin typeface="Segoe UI Semibold"/>
                <a:cs typeface="Segoe UI Semibold"/>
              </a:rPr>
              <a:t>Wall thickness : 2µm</a:t>
            </a:r>
          </a:p>
          <a:p>
            <a:r>
              <a:rPr lang="en-US" dirty="0">
                <a:solidFill>
                  <a:srgbClr val="00B0F0"/>
                </a:solidFill>
                <a:latin typeface="Segoe UI Semibold"/>
                <a:cs typeface="Segoe UI Semibold"/>
              </a:rPr>
              <a:t>y</a:t>
            </a:r>
            <a:r>
              <a:rPr lang="en-US" baseline="30000" dirty="0">
                <a:solidFill>
                  <a:srgbClr val="00B0F0"/>
                </a:solidFill>
                <a:latin typeface="Segoe UI Semibold"/>
                <a:cs typeface="Segoe UI Semibold"/>
              </a:rPr>
              <a:t>+</a:t>
            </a:r>
            <a:r>
              <a:rPr lang="en-US" dirty="0">
                <a:solidFill>
                  <a:srgbClr val="00B0F0"/>
                </a:solidFill>
                <a:latin typeface="Segoe UI Semibold"/>
                <a:cs typeface="Segoe UI Semibold"/>
              </a:rPr>
              <a:t>&lt;1</a:t>
            </a:r>
          </a:p>
          <a:p>
            <a:r>
              <a:rPr lang="en-US" dirty="0">
                <a:solidFill>
                  <a:srgbClr val="00B0F0"/>
                </a:solidFill>
                <a:latin typeface="Segoe UI Semibold"/>
                <a:cs typeface="Segoe UI Semibold"/>
              </a:rPr>
              <a:t>7 884 125 elements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  <a:latin typeface="Segoe UI Semibold"/>
              <a:cs typeface="Segoe UI Semibold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6ACD831-C8BE-BFD5-288D-4D53C1C5DA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80" y="5745139"/>
            <a:ext cx="11826240" cy="341632"/>
          </a:xfrm>
        </p:spPr>
        <p:txBody>
          <a:bodyPr/>
          <a:lstStyle/>
          <a:p>
            <a:r>
              <a:rPr lang="en-US">
                <a:cs typeface="Segoe UI"/>
              </a:rPr>
              <a:t>A 3D, 30° periodic, mesh was generated on Fidelity Pointwise. Freestream is unstructured. Jet plume is structured</a:t>
            </a:r>
            <a:endParaRPr lang="en-US">
              <a:solidFill>
                <a:srgbClr val="000000"/>
              </a:solidFill>
              <a:cs typeface="Segoe UI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0540535-4513-A63C-DAA9-AAD1EFF7E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35AFB4-8B45-D1E4-0344-44A867E57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1835253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3">
            <a:hlinkClick r:id="rId2" action="ppaction://hlinksldjump"/>
            <a:extLst>
              <a:ext uri="{FF2B5EF4-FFF2-40B4-BE49-F238E27FC236}">
                <a16:creationId xmlns:a16="http://schemas.microsoft.com/office/drawing/2014/main" id="{D8B187A5-5E5C-9859-6D1C-F3D42CEF3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" r="566"/>
          <a:stretch/>
        </p:blipFill>
        <p:spPr>
          <a:xfrm>
            <a:off x="2493470" y="744227"/>
            <a:ext cx="7205059" cy="552266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BA22FE0-6469-EE2F-E4DF-BE3F2B2F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Heavy"/>
              </a:rPr>
              <a:t>Radiative forcing from global aviation emissions. (Lee et al., 2023)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75539B3-B607-E9BA-4EAF-7089E7DB7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7FEF6C0-B627-633B-17B6-72A9DACE9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A65F29-B6B7-34BA-3076-92E089DEB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3504752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C66F1-2C77-DE4E-9D80-11479257D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FC6D87-48EC-FFED-5DCE-3A2B67F8B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Reynolds Averaged Navier Stokes – Mean Flow Equations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CBB383-B1A3-A898-E503-7D8C91365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F9400B-7CA2-F98A-9F7E-8469BD87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56527"/>
            <a:ext cx="2999860" cy="399213"/>
          </a:xfrm>
        </p:spPr>
        <p:txBody>
          <a:bodyPr/>
          <a:lstStyle/>
          <a:p>
            <a:r>
              <a:rPr lang="en-US"/>
              <a:t>Momentum equation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DE22DA8-9E78-7F8E-577F-5B731CFFC3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80" y="5367600"/>
            <a:ext cx="11826240" cy="71917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Navier Stokes equations are solved under their Favre averaged form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Boussinesq Eddy-Viscosity requires a turbulence model to close the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B044BFE-3E90-4BEE-862A-19841B3D1BE0}"/>
                  </a:ext>
                </a:extLst>
              </p:cNvPr>
              <p:cNvSpPr txBox="1"/>
              <p:nvPr/>
            </p:nvSpPr>
            <p:spPr>
              <a:xfrm>
                <a:off x="4183425" y="1388966"/>
                <a:ext cx="3825150" cy="788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ba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 </m:t>
                          </m:r>
                          <m:acc>
                            <m:accPr>
                              <m:chr m:val="̃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 </m:t>
                          </m:r>
                          <m:acc>
                            <m:accPr>
                              <m:chr m:val="̃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ba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Sup>
                                <m:sSub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</m:e>
                          </m:ba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B044BFE-3E90-4BEE-862A-19841B3D1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425" y="1388966"/>
                <a:ext cx="3825150" cy="788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3192A17-7CA5-3A2A-58CC-119D45228B23}"/>
                  </a:ext>
                </a:extLst>
              </p:cNvPr>
              <p:cNvSpPr txBox="1"/>
              <p:nvPr/>
            </p:nvSpPr>
            <p:spPr>
              <a:xfrm>
                <a:off x="1077132" y="4299831"/>
                <a:ext cx="6228235" cy="7905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=−</m:t>
                      </m:r>
                      <m:bar>
                        <m:barPr>
                          <m:pos m:val="top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</m:e>
                      </m:ba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acc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acc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bar>
                        <m:barPr>
                          <m:pos m:val="top"/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bar>
                      <m:r>
                        <a:rPr lang="en-US" sz="2000" i="1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i="1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3192A17-7CA5-3A2A-58CC-119D45228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132" y="4299831"/>
                <a:ext cx="6228235" cy="7905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D2FD0136-43D6-61D3-2A4B-D48CBDFF8F1B}"/>
              </a:ext>
            </a:extLst>
          </p:cNvPr>
          <p:cNvSpPr txBox="1">
            <a:spLocks/>
          </p:cNvSpPr>
          <p:nvPr/>
        </p:nvSpPr>
        <p:spPr>
          <a:xfrm>
            <a:off x="182880" y="2311191"/>
            <a:ext cx="3798989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Species transport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1742567-01CF-137C-31B6-58898D8DC35B}"/>
                  </a:ext>
                </a:extLst>
              </p:cNvPr>
              <p:cNvSpPr txBox="1"/>
              <p:nvPr/>
            </p:nvSpPr>
            <p:spPr>
              <a:xfrm>
                <a:off x="1471650" y="2843630"/>
                <a:ext cx="7441166" cy="791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=1,..,</m:t>
                      </m:r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 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bar>
                          <m:acc>
                            <m:accPr>
                              <m:chr m:val="̃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  <m:acc>
                            <m:accPr>
                              <m:chr m:val="̃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ba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acc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bar>
                          <m:acc>
                            <m:accPr>
                              <m:chr m:val="̃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</m:e>
                          </m:acc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bar>
                        <m:barPr>
                          <m:pos m:val="top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en-US" i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1742567-01CF-137C-31B6-58898D8DC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650" y="2843630"/>
                <a:ext cx="7441166" cy="7915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809180F-78E9-A23E-AF12-E1F473D15600}"/>
                  </a:ext>
                </a:extLst>
              </p:cNvPr>
              <p:cNvSpPr txBox="1"/>
              <p:nvPr/>
            </p:nvSpPr>
            <p:spPr>
              <a:xfrm>
                <a:off x="8637139" y="4312911"/>
                <a:ext cx="2477728" cy="764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bar>
                      <m:acc>
                        <m:accPr>
                          <m:chr m:val="̃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</m:e>
                      </m:acc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i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809180F-78E9-A23E-AF12-E1F473D15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7139" y="4312911"/>
                <a:ext cx="2477728" cy="7643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1E763474-FB5D-231F-3B27-23E22FA3E8AA}"/>
              </a:ext>
            </a:extLst>
          </p:cNvPr>
          <p:cNvSpPr txBox="1">
            <a:spLocks/>
          </p:cNvSpPr>
          <p:nvPr/>
        </p:nvSpPr>
        <p:spPr>
          <a:xfrm>
            <a:off x="182879" y="3767393"/>
            <a:ext cx="7286034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Boussinesq Eddy-Viscosity assumption (Blazek, 2001)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CBE3EDD4-0D95-76BB-8A61-428C5F1A6E06}"/>
                  </a:ext>
                </a:extLst>
              </p:cNvPr>
              <p:cNvSpPr txBox="1"/>
              <p:nvPr/>
            </p:nvSpPr>
            <p:spPr>
              <a:xfrm>
                <a:off x="9247342" y="2877773"/>
                <a:ext cx="2762864" cy="722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i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CBE3EDD4-0D95-76BB-8A61-428C5F1A6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342" y="2877773"/>
                <a:ext cx="2762864" cy="7222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863D7182-1B92-AB24-19AB-CF1644E227B8}"/>
              </a:ext>
            </a:extLst>
          </p:cNvPr>
          <p:cNvSpPr/>
          <p:nvPr/>
        </p:nvSpPr>
        <p:spPr>
          <a:xfrm>
            <a:off x="7045960" y="1392093"/>
            <a:ext cx="964112" cy="785319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1181A3-C2C2-8027-0A76-EEE3C229C81F}"/>
              </a:ext>
            </a:extLst>
          </p:cNvPr>
          <p:cNvSpPr/>
          <p:nvPr/>
        </p:nvSpPr>
        <p:spPr>
          <a:xfrm>
            <a:off x="6762931" y="2839893"/>
            <a:ext cx="877027" cy="796204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F5BAB1-2B51-8CDA-DBE6-098A8BCC8410}"/>
              </a:ext>
            </a:extLst>
          </p:cNvPr>
          <p:cNvSpPr/>
          <p:nvPr/>
        </p:nvSpPr>
        <p:spPr>
          <a:xfrm>
            <a:off x="939074" y="4309464"/>
            <a:ext cx="6352541" cy="785319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4B6A5B-6D0B-3423-ABEF-C417533A62FF}"/>
              </a:ext>
            </a:extLst>
          </p:cNvPr>
          <p:cNvSpPr/>
          <p:nvPr/>
        </p:nvSpPr>
        <p:spPr>
          <a:xfrm>
            <a:off x="8711474" y="4309464"/>
            <a:ext cx="2477227" cy="763548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B55F42D-EAC1-EFA7-87FF-00912CCF0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B82B371-534B-EB6E-EEAE-EBE16AB9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34852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309EE2-A275-B242-8EA3-6BD8B5E45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Overall objectives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E1AACA-0FA0-CA58-7C1D-4E61BBC2B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A26280-AA95-D6D5-B179-B9BCC3DA1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700611"/>
            <a:ext cx="11826240" cy="3456779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sz="2900" dirty="0">
                <a:solidFill>
                  <a:schemeClr val="tx2"/>
                </a:solidFill>
                <a:latin typeface="Segoe UI Black"/>
                <a:ea typeface="Segoe UI Black"/>
                <a:cs typeface="Segoe UI Semibold"/>
              </a:rPr>
              <a:t>Model</a:t>
            </a:r>
            <a:r>
              <a:rPr lang="en-US" sz="2900" dirty="0">
                <a:solidFill>
                  <a:schemeClr val="tx2"/>
                </a:solidFill>
                <a:latin typeface="Segoe UI Semibold"/>
                <a:cs typeface="Segoe UI Semibold"/>
              </a:rPr>
              <a:t> turbulence effects on jet-regime contrail formation while maintaining computational efficiency</a:t>
            </a:r>
          </a:p>
          <a:p>
            <a:pPr marL="0" indent="0" algn="just">
              <a:buNone/>
            </a:pPr>
            <a:endParaRPr lang="en-US" sz="29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egoe UI Black"/>
                <a:ea typeface="Segoe UI Black"/>
                <a:cs typeface="Segoe UI"/>
              </a:rPr>
              <a:t>Develop</a:t>
            </a:r>
            <a:r>
              <a:rPr lang="en-US" sz="2400" dirty="0">
                <a:solidFill>
                  <a:srgbClr val="000000"/>
                </a:solidFill>
                <a:latin typeface="Segoe UI"/>
                <a:cs typeface="Segoe UI"/>
              </a:rPr>
              <a:t> a hybrid Stochastic </a:t>
            </a:r>
            <a:r>
              <a:rPr lang="en-US" sz="2400" dirty="0" err="1">
                <a:solidFill>
                  <a:srgbClr val="000000"/>
                </a:solidFill>
                <a:latin typeface="Segoe UI"/>
                <a:cs typeface="Segoe UI"/>
              </a:rPr>
              <a:t>Lagrangian</a:t>
            </a:r>
            <a:r>
              <a:rPr lang="en-US" sz="2400" dirty="0">
                <a:solidFill>
                  <a:srgbClr val="000000"/>
                </a:solidFill>
                <a:latin typeface="Segoe UI"/>
                <a:cs typeface="Segoe UI"/>
              </a:rPr>
              <a:t>-Eulerian model for ice particle growth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egoe UI Black"/>
                <a:ea typeface="Segoe UI Black"/>
                <a:cs typeface="Segoe UI"/>
              </a:rPr>
              <a:t>Demonstrate</a:t>
            </a:r>
            <a:r>
              <a:rPr lang="en-US" sz="2400" dirty="0">
                <a:solidFill>
                  <a:srgbClr val="000000"/>
                </a:solidFill>
                <a:latin typeface="Segoe UI"/>
                <a:cs typeface="Segoe UI"/>
              </a:rPr>
              <a:t> the model ability to capture key microphysical processes</a:t>
            </a:r>
            <a:endParaRPr lang="en-US" sz="2400" dirty="0">
              <a:solidFill>
                <a:srgbClr val="00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egoe UI Black"/>
                <a:ea typeface="Segoe UI Black"/>
                <a:cs typeface="Segoe UI"/>
              </a:rPr>
              <a:t>Evaluate</a:t>
            </a:r>
            <a:r>
              <a:rPr lang="en-US" sz="2400" dirty="0">
                <a:solidFill>
                  <a:srgbClr val="000000"/>
                </a:solidFill>
                <a:latin typeface="Segoe UI"/>
                <a:cs typeface="Segoe UI"/>
              </a:rPr>
              <a:t> the model ability to assess sensitivity to varying physical conditions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E6546E-231D-9ABD-A6CF-654D0C04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15C821-633D-D1E5-84EF-71DDCB796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3522292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C6AEF-6FFF-966B-D2CB-76D16935D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641E97-4FBD-3B11-573E-B7C6C81CC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Reynolds Averaged Navier Stokes – Turbulence model : k-</a:t>
            </a:r>
            <a:r>
              <a:rPr lang="en-US" b="1">
                <a:sym typeface="Symbol" panose="05050102010706020507" pitchFamily="18" charset="2"/>
              </a:rPr>
              <a:t> </a:t>
            </a:r>
            <a:r>
              <a:rPr lang="en-US">
                <a:sym typeface="Symbol" panose="05050102010706020507" pitchFamily="18" charset="2"/>
              </a:rPr>
              <a:t>SST</a:t>
            </a:r>
            <a:endParaRPr lang="en-US"/>
          </a:p>
        </p:txBody>
      </p:sp>
      <p:sp>
        <p:nvSpPr>
          <p:cNvPr id="11" name="Espace réservé du contenu 7">
            <a:extLst>
              <a:ext uri="{FF2B5EF4-FFF2-40B4-BE49-F238E27FC236}">
                <a16:creationId xmlns:a16="http://schemas.microsoft.com/office/drawing/2014/main" id="{62287D01-F07C-4CC5-87BC-A73F1DA0E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56527"/>
            <a:ext cx="11826240" cy="13458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egoe UI Semibold"/>
                <a:cs typeface="Segoe UI Semibold"/>
              </a:rPr>
              <a:t>Versatile to treat mixed internal-external flows configurations such as nozzle-jet flows</a:t>
            </a:r>
            <a:endParaRPr lang="en-US"/>
          </a:p>
          <a:p>
            <a:r>
              <a:rPr lang="en-US">
                <a:latin typeface="Segoe UI Semibold"/>
                <a:cs typeface="Segoe UI Semibold"/>
              </a:rPr>
              <a:t>Blends between k-</a:t>
            </a:r>
            <a:r>
              <a:rPr lang="en-US" b="1">
                <a:latin typeface="Segoe UI Semibold"/>
                <a:cs typeface="Segoe UI Semibold"/>
                <a:sym typeface="Symbol" panose="05050102010706020507" pitchFamily="18" charset="2"/>
              </a:rPr>
              <a:t></a:t>
            </a:r>
            <a:r>
              <a:rPr lang="en-US">
                <a:latin typeface="Segoe UI Semibold"/>
                <a:cs typeface="Segoe UI Semibold"/>
              </a:rPr>
              <a:t> near wall and k-</a:t>
            </a:r>
            <a:r>
              <a:rPr lang="en-US" b="1">
                <a:latin typeface="Segoe UI Semibold"/>
                <a:cs typeface="Segoe UI Semibold"/>
                <a:sym typeface="Symbol" panose="05050102010706020507" pitchFamily="18" charset="2"/>
              </a:rPr>
              <a:t></a:t>
            </a:r>
            <a:r>
              <a:rPr lang="en-US">
                <a:latin typeface="Segoe UI Semibold"/>
                <a:cs typeface="Segoe UI Semibold"/>
              </a:rPr>
              <a:t> away (Menter, 1993)</a:t>
            </a:r>
            <a:endParaRPr lang="en-US"/>
          </a:p>
          <a:p>
            <a:r>
              <a:rPr lang="en-US">
                <a:latin typeface="Segoe UI Semibold"/>
                <a:cs typeface="Segoe UI Semibold"/>
              </a:rPr>
              <a:t>Provides necessary turbulence information for stochastic trajectories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E503C7-4994-4B5C-CD44-ABE7A57BB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3807D95-9AEF-EA0D-2E9D-9238B77482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368864"/>
            <a:ext cx="11826240" cy="719171"/>
          </a:xfrm>
        </p:spPr>
        <p:txBody>
          <a:bodyPr/>
          <a:lstStyle/>
          <a:p>
            <a:pPr marL="285750" indent="-285750"/>
            <a:r>
              <a:rPr lang="en-US">
                <a:cs typeface="Segoe UI Semibold"/>
              </a:rPr>
              <a:t>k-</a:t>
            </a:r>
            <a:r>
              <a:rPr lang="en-US">
                <a:cs typeface="Segoe UI Semibold"/>
                <a:sym typeface="Symbol" panose="05050102010706020507" pitchFamily="18" charset="2"/>
              </a:rPr>
              <a:t> SST combines </a:t>
            </a:r>
            <a:r>
              <a:rPr lang="en-US">
                <a:cs typeface="Segoe UI Semibold"/>
              </a:rPr>
              <a:t>k-</a:t>
            </a:r>
            <a:r>
              <a:rPr lang="en-US">
                <a:cs typeface="Segoe UI Semibold"/>
                <a:sym typeface="Symbol" panose="05050102010706020507" pitchFamily="18" charset="2"/>
              </a:rPr>
              <a:t></a:t>
            </a:r>
            <a:r>
              <a:rPr lang="en-US">
                <a:cs typeface="Segoe UI Semibold"/>
              </a:rPr>
              <a:t> and k-</a:t>
            </a:r>
            <a:r>
              <a:rPr lang="en-US">
                <a:cs typeface="Segoe UI Semibold"/>
                <a:sym typeface="Symbol" panose="05050102010706020507" pitchFamily="18" charset="2"/>
              </a:rPr>
              <a:t></a:t>
            </a:r>
            <a:r>
              <a:rPr lang="en-US">
                <a:cs typeface="Segoe UI Semibold"/>
              </a:rPr>
              <a:t> advantages and performs well for mixed flows</a:t>
            </a:r>
            <a:endParaRPr lang="en-US">
              <a:sym typeface="Symbol" panose="05050102010706020507" pitchFamily="18" charset="2"/>
            </a:endParaRPr>
          </a:p>
          <a:p>
            <a:pPr marL="285750" indent="-285750"/>
            <a:r>
              <a:rPr lang="en-US">
                <a:cs typeface="Segoe UI Semibold"/>
              </a:rPr>
              <a:t>The model provides cell-centered k and </a:t>
            </a:r>
            <a:r>
              <a:rPr lang="en-US">
                <a:cs typeface="Segoe UI Semibold"/>
                <a:sym typeface="Symbol" panose="05050102010706020507" pitchFamily="18" charset="2"/>
              </a:rPr>
              <a:t></a:t>
            </a:r>
            <a:r>
              <a:rPr lang="en-US">
                <a:cs typeface="Segoe UI Semibold"/>
              </a:rPr>
              <a:t> for later stochastic modeling</a:t>
            </a:r>
            <a:endParaRPr lang="en-US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3881CD3C-6E69-7876-65D7-778593BD79C0}"/>
              </a:ext>
            </a:extLst>
          </p:cNvPr>
          <p:cNvSpPr txBox="1">
            <a:spLocks/>
          </p:cNvSpPr>
          <p:nvPr/>
        </p:nvSpPr>
        <p:spPr>
          <a:xfrm>
            <a:off x="182880" y="2308050"/>
            <a:ext cx="3474720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Equations (Menter, 1993)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D83F9BC-58C9-601F-5FDE-1AD48948A603}"/>
              </a:ext>
            </a:extLst>
          </p:cNvPr>
          <p:cNvGrpSpPr/>
          <p:nvPr/>
        </p:nvGrpSpPr>
        <p:grpSpPr>
          <a:xfrm>
            <a:off x="452284" y="3181597"/>
            <a:ext cx="11287432" cy="1578894"/>
            <a:chOff x="275303" y="2843630"/>
            <a:chExt cx="11287432" cy="15788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B24433BF-E8C4-4B80-7B40-B15D03798A76}"/>
                    </a:ext>
                  </a:extLst>
                </p:cNvPr>
                <p:cNvSpPr txBox="1"/>
                <p:nvPr/>
              </p:nvSpPr>
              <p:spPr>
                <a:xfrm>
                  <a:off x="1445342" y="2843630"/>
                  <a:ext cx="6115664" cy="7916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d>
                              <m:d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bar>
                                  <m:barPr>
                                    <m:pos m:val="top"/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</m:ba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num>
                          <m:den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d>
                              <m:d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bar>
                                  <m:barPr>
                                    <m:pos m:val="top"/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</m:ba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 </m:t>
                                </m:r>
                                <m:acc>
                                  <m:accPr>
                                    <m:chr m:val="̃"/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fr-FR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GB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num>
                          <m:den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bar>
                          <m:barPr>
                            <m:pos m:val="top"/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</m:ba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f>
                              <m:f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oMath>
                    </m:oMathPara>
                  </a14:m>
                  <a:endParaRPr lang="fr-FR" sz="2000" i="1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B24433BF-E8C4-4B80-7B40-B15D03798A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5342" y="2843630"/>
                  <a:ext cx="6115664" cy="79162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8A4C208F-FC9C-1262-5ADF-6A3FEE99FB4E}"/>
                    </a:ext>
                  </a:extLst>
                </p:cNvPr>
                <p:cNvSpPr txBox="1"/>
                <p:nvPr/>
              </p:nvSpPr>
              <p:spPr>
                <a:xfrm>
                  <a:off x="275303" y="3635257"/>
                  <a:ext cx="11287432" cy="7872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</m:ba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d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</m:ba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 </m:t>
                                </m:r>
                                <m:acc>
                                  <m:accPr>
                                    <m:chr m:val="̃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d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bar>
                          <m:barPr>
                            <m:pos m:val="top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bar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𝜕𝜔</m:t>
                                </m:r>
                              </m:num>
                              <m:den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bar>
                              <m:barPr>
                                <m:pos m:val="top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ba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den>
                        </m:f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𝜕𝜔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000" i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8A4C208F-FC9C-1262-5ADF-6A3FEE99FB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303" y="3635257"/>
                  <a:ext cx="11287432" cy="78726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7F46B6C-7A24-446A-45ED-72C4EFC065BA}"/>
                  </a:ext>
                </a:extLst>
              </p:cNvPr>
              <p:cNvSpPr txBox="1"/>
              <p:nvPr/>
            </p:nvSpPr>
            <p:spPr>
              <a:xfrm>
                <a:off x="3407697" y="4848186"/>
                <a:ext cx="321924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fr-FR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7F46B6C-7A24-446A-45ED-72C4EFC06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697" y="4848186"/>
                <a:ext cx="3219243" cy="400110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A6E7DD3-FBDE-D76E-0F8F-72B6B50AB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EEDFFCA-0BC0-DC5F-40FC-F427A445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1968943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5AC49-88CD-8E21-9E77-EA176DC23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227E0-8180-3366-2A0E-2472CBDE1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Differential Equation – Generalized Langevin Model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AB2030-48B3-ACF2-6270-2BD20D7C7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31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F45EDF3-59C2-C3C8-8456-E26D879F7DF4}"/>
                  </a:ext>
                </a:extLst>
              </p:cNvPr>
              <p:cNvSpPr txBox="1"/>
              <p:nvPr/>
            </p:nvSpPr>
            <p:spPr>
              <a:xfrm>
                <a:off x="2560192" y="1774065"/>
                <a:ext cx="7199856" cy="8370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ρ</m:t>
                          </m:r>
                        </m:den>
                      </m:f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𝜕</m:t>
                          </m:r>
                          <m:bar>
                            <m:barPr>
                              <m:pos m:val="top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bar>
                        </m:num>
                        <m:den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ρ</m:t>
                          </m:r>
                        </m:den>
                      </m:f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𝜕</m:t>
                          </m:r>
                          <m:bar>
                            <m:barPr>
                              <m:pos m:val="top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latin typeface="Cambria Math" panose="02040503050406030204" pitchFamily="18" charset="0"/>
                                    </a:rPr>
                                    <m:t>τ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bar>
                        </m:num>
                        <m:den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bar>
                            <m:barPr>
                              <m:pos m:val="top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ba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F45EDF3-59C2-C3C8-8456-E26D879F7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192" y="1774065"/>
                <a:ext cx="7199856" cy="837024"/>
              </a:xfrm>
              <a:prstGeom prst="rect">
                <a:avLst/>
              </a:prstGeom>
              <a:blipFill>
                <a:blip r:embed="rId2"/>
                <a:stretch>
                  <a:fillRect b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0DBCB93C-D154-9601-BF66-A98141ABF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802" y="3691577"/>
            <a:ext cx="8456396" cy="1743007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01B2636-24B8-FA78-DCCB-D585E7A5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2C17CE7-ACF4-DA64-2641-7BA8EBA7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1517320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D2A46-CF54-4930-4B0B-CE2312F8D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9BC55-0EB1-F0B4-8BC2-7C267DC3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Ice Growth Rate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58A2050-FDCD-6079-2515-FC090C49B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856527"/>
            <a:ext cx="11826239" cy="13805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 Semibold"/>
                <a:cs typeface="Segoe UI Semibold"/>
              </a:rPr>
              <a:t>Ice crystals grow by water deposition on their surface</a:t>
            </a:r>
            <a:endParaRPr lang="en-US" dirty="0"/>
          </a:p>
          <a:p>
            <a:r>
              <a:rPr lang="en-US" dirty="0">
                <a:latin typeface="Segoe UI Semibold"/>
                <a:cs typeface="Segoe UI Semibold"/>
              </a:rPr>
              <a:t>Rate of growth is related to pressure difference between its surface and ambient air</a:t>
            </a:r>
          </a:p>
          <a:p>
            <a:r>
              <a:rPr lang="en-US" dirty="0">
                <a:latin typeface="Segoe UI Semibold"/>
                <a:cs typeface="Segoe UI Semibold"/>
              </a:rPr>
              <a:t>Corrections for Kelvin effect, collision geometry, sticking probability, and ventilation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19712B-C605-644E-4D58-9C4889E0E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5E930DB-94D1-0012-6E58-28E9945199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745139"/>
            <a:ext cx="11826240" cy="341632"/>
          </a:xfrm>
        </p:spPr>
        <p:txBody>
          <a:bodyPr/>
          <a:lstStyle/>
          <a:p>
            <a:r>
              <a:rPr lang="en-US" dirty="0">
                <a:cs typeface="Segoe UI Semibold"/>
              </a:rPr>
              <a:t>Ice growth rate is computed from local gas properties around the particle (Jacobson, 1999)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1C95D7B-A6F1-2663-B23F-1BB6F19AA5EB}"/>
                  </a:ext>
                </a:extLst>
              </p:cNvPr>
              <p:cNvSpPr txBox="1"/>
              <p:nvPr/>
            </p:nvSpPr>
            <p:spPr>
              <a:xfrm>
                <a:off x="3200401" y="3243507"/>
                <a:ext cx="4457695" cy="15711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fr-F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GB" sz="2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GB" sz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n-GB" sz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πχ</m:t>
                          </m:r>
                          <m:sSubSup>
                            <m:sSubSupPr>
                              <m:ctrlPr>
                                <a:rPr lang="fr-F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GB" sz="22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</m:sub>
                            <m:sup>
                              <m:r>
                                <m:rPr>
                                  <m:nor/>
                                </m:rPr>
                                <a:rPr lang="en-GB" sz="2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GB" sz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sub>
                              </m:sSub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GB" sz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  <m:sup>
                                  <m:r>
                                    <m:rPr>
                                      <m:nor/>
                                    </m:rPr>
                                    <a:rPr lang="en-GB" sz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sat</m:t>
                                  </m:r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 </m:t>
                                  </m:r>
                                  <m:r>
                                    <m:rPr>
                                      <m:nor/>
                                    </m:rPr>
                                    <a:rPr lang="en-GB" sz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fr-F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GB" sz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sub>
                                <m:sup>
                                  <m:r>
                                    <m:rPr>
                                      <m:nor/>
                                    </m:rPr>
                                    <a:rPr lang="en-GB" sz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GB" sz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  <m:sup>
                                  <m:r>
                                    <m:rPr>
                                      <m:nor/>
                                    </m:rPr>
                                    <a:rPr lang="en-GB" sz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sat</m:t>
                                  </m:r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 </m:t>
                                  </m:r>
                                  <m:r>
                                    <m:rPr>
                                      <m:nor/>
                                    </m:rPr>
                                    <a:rPr lang="en-GB" sz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κ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GB" sz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  <m:sup>
                                  <m:r>
                                    <m:rPr>
                                      <m:nor/>
                                    </m:rPr>
                                    <a:rPr lang="en-GB" sz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d>
                            <m:dPr>
                              <m:ctrlPr>
                                <a:rPr lang="fr-F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GB" sz="22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</m:t>
                                      </m:r>
                                    </m:sub>
                                  </m:sSub>
                                  <m:r>
                                    <a:rPr lang="en-GB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GB" sz="2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</m:sub>
                          </m:sSub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2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1C95D7B-A6F1-2663-B23F-1BB6F19AA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1" y="3243507"/>
                <a:ext cx="4457695" cy="15711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CC0D2DE-4E8C-0482-5D63-B9E1346CBFD0}"/>
              </a:ext>
            </a:extLst>
          </p:cNvPr>
          <p:cNvSpPr txBox="1"/>
          <p:nvPr/>
        </p:nvSpPr>
        <p:spPr>
          <a:xfrm>
            <a:off x="2092607" y="2962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chemeClr val="accent3"/>
                </a:solidFill>
                <a:latin typeface="Segoe UI"/>
                <a:cs typeface="Segoe UI"/>
              </a:rPr>
              <a:t>Crystal radius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84F23-F9C6-A81B-92FC-5B00208A9FB6}"/>
              </a:ext>
            </a:extLst>
          </p:cNvPr>
          <p:cNvSpPr txBox="1"/>
          <p:nvPr/>
        </p:nvSpPr>
        <p:spPr>
          <a:xfrm>
            <a:off x="5915026" y="2238375"/>
            <a:ext cx="23145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3"/>
                </a:solidFill>
                <a:latin typeface="Segoe UI"/>
                <a:cs typeface="Segoe UI"/>
              </a:rPr>
              <a:t>Local vapor pressure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05E9A3-910C-1405-D6CE-32F6ED6489DC}"/>
              </a:ext>
            </a:extLst>
          </p:cNvPr>
          <p:cNvSpPr txBox="1"/>
          <p:nvPr/>
        </p:nvSpPr>
        <p:spPr>
          <a:xfrm>
            <a:off x="7772400" y="2800349"/>
            <a:ext cx="3657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3"/>
                </a:solidFill>
                <a:cs typeface="Segoe UI"/>
              </a:rPr>
              <a:t>Vapor saturation pressure over 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2C3BF7-B11D-A53F-8E7F-02E9868A7DB9}"/>
              </a:ext>
            </a:extLst>
          </p:cNvPr>
          <p:cNvSpPr txBox="1"/>
          <p:nvPr/>
        </p:nvSpPr>
        <p:spPr>
          <a:xfrm>
            <a:off x="1965768" y="2431017"/>
            <a:ext cx="33051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chemeClr val="accent3"/>
                </a:solidFill>
                <a:latin typeface="Segoe UI"/>
                <a:cs typeface="Segoe UI"/>
              </a:rPr>
              <a:t>Molecular diffusion coefficient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434715-EFB1-BB04-B93F-51820C5092BD}"/>
              </a:ext>
            </a:extLst>
          </p:cNvPr>
          <p:cNvSpPr txBox="1"/>
          <p:nvPr/>
        </p:nvSpPr>
        <p:spPr>
          <a:xfrm>
            <a:off x="1131162" y="5162549"/>
            <a:ext cx="33147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chemeClr val="accent3"/>
                </a:solidFill>
                <a:latin typeface="Segoe UI"/>
                <a:cs typeface="Segoe UI"/>
              </a:rPr>
              <a:t>Thermal conductivity of air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1A3C2B-6899-B90F-FDA1-FD21A591D6CC}"/>
              </a:ext>
            </a:extLst>
          </p:cNvPr>
          <p:cNvSpPr txBox="1"/>
          <p:nvPr/>
        </p:nvSpPr>
        <p:spPr>
          <a:xfrm>
            <a:off x="762001" y="4629150"/>
            <a:ext cx="29908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chemeClr val="accent3"/>
                </a:solidFill>
                <a:latin typeface="Segoe UI"/>
                <a:cs typeface="Segoe UI"/>
              </a:rPr>
              <a:t>Latent heat of sublimation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FED0CB-D25A-9675-E350-BD07510E6547}"/>
              </a:ext>
            </a:extLst>
          </p:cNvPr>
          <p:cNvSpPr txBox="1"/>
          <p:nvPr/>
        </p:nvSpPr>
        <p:spPr>
          <a:xfrm>
            <a:off x="8591551" y="43529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3"/>
                </a:solidFill>
                <a:cs typeface="Segoe UI"/>
              </a:rPr>
              <a:t>Local gas temperature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2EBE6C-214B-D319-B12D-830B9588A210}"/>
              </a:ext>
            </a:extLst>
          </p:cNvPr>
          <p:cNvSpPr txBox="1"/>
          <p:nvPr/>
        </p:nvSpPr>
        <p:spPr>
          <a:xfrm>
            <a:off x="7658101" y="5162549"/>
            <a:ext cx="33909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3"/>
                </a:solidFill>
                <a:latin typeface="Segoe UI"/>
                <a:cs typeface="Segoe UI"/>
              </a:rPr>
              <a:t>Vapor specific gas constant</a:t>
            </a:r>
            <a:endParaRPr lang="en-US">
              <a:solidFill>
                <a:schemeClr val="accent3"/>
              </a:solidFill>
              <a:cs typeface="Segoe UI"/>
            </a:endParaRPr>
          </a:p>
        </p:txBody>
      </p:sp>
      <p:cxnSp>
        <p:nvCxnSpPr>
          <p:cNvPr id="36" name="Straight Arrow Connector 17">
            <a:extLst>
              <a:ext uri="{FF2B5EF4-FFF2-40B4-BE49-F238E27FC236}">
                <a16:creationId xmlns:a16="http://schemas.microsoft.com/office/drawing/2014/main" id="{F3441E42-5154-55F8-DCA0-A16BE66826F3}"/>
              </a:ext>
            </a:extLst>
          </p:cNvPr>
          <p:cNvCxnSpPr>
            <a:cxnSpLocks/>
          </p:cNvCxnSpPr>
          <p:nvPr/>
        </p:nvCxnSpPr>
        <p:spPr>
          <a:xfrm flipH="1" flipV="1">
            <a:off x="7658096" y="4418817"/>
            <a:ext cx="727715" cy="111551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7">
            <a:extLst>
              <a:ext uri="{FF2B5EF4-FFF2-40B4-BE49-F238E27FC236}">
                <a16:creationId xmlns:a16="http://schemas.microsoft.com/office/drawing/2014/main" id="{2B199D23-3B12-7F63-F0B5-75580D4EC7D5}"/>
              </a:ext>
            </a:extLst>
          </p:cNvPr>
          <p:cNvCxnSpPr>
            <a:cxnSpLocks/>
          </p:cNvCxnSpPr>
          <p:nvPr/>
        </p:nvCxnSpPr>
        <p:spPr>
          <a:xfrm flipH="1" flipV="1">
            <a:off x="7330604" y="4537591"/>
            <a:ext cx="430362" cy="640332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17">
            <a:extLst>
              <a:ext uri="{FF2B5EF4-FFF2-40B4-BE49-F238E27FC236}">
                <a16:creationId xmlns:a16="http://schemas.microsoft.com/office/drawing/2014/main" id="{ADB4EFFC-59EB-DBC5-415E-F71183E62F8B}"/>
              </a:ext>
            </a:extLst>
          </p:cNvPr>
          <p:cNvCxnSpPr>
            <a:cxnSpLocks/>
          </p:cNvCxnSpPr>
          <p:nvPr/>
        </p:nvCxnSpPr>
        <p:spPr>
          <a:xfrm flipV="1">
            <a:off x="4445862" y="4857757"/>
            <a:ext cx="190081" cy="372329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7">
            <a:extLst>
              <a:ext uri="{FF2B5EF4-FFF2-40B4-BE49-F238E27FC236}">
                <a16:creationId xmlns:a16="http://schemas.microsoft.com/office/drawing/2014/main" id="{639F0E25-8CCF-EC33-D10E-9F303A37EB95}"/>
              </a:ext>
            </a:extLst>
          </p:cNvPr>
          <p:cNvCxnSpPr>
            <a:cxnSpLocks/>
          </p:cNvCxnSpPr>
          <p:nvPr/>
        </p:nvCxnSpPr>
        <p:spPr>
          <a:xfrm flipV="1">
            <a:off x="3752851" y="4267200"/>
            <a:ext cx="788051" cy="422791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E452B7D6-1DD4-1BF3-B974-115272F49722}"/>
              </a:ext>
            </a:extLst>
          </p:cNvPr>
          <p:cNvSpPr/>
          <p:nvPr/>
        </p:nvSpPr>
        <p:spPr>
          <a:xfrm>
            <a:off x="4936953" y="3243813"/>
            <a:ext cx="2185207" cy="574114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17">
            <a:extLst>
              <a:ext uri="{FF2B5EF4-FFF2-40B4-BE49-F238E27FC236}">
                <a16:creationId xmlns:a16="http://schemas.microsoft.com/office/drawing/2014/main" id="{6447A5D7-EFCE-3D85-35CA-EAFB65A4FFA1}"/>
              </a:ext>
            </a:extLst>
          </p:cNvPr>
          <p:cNvCxnSpPr>
            <a:cxnSpLocks/>
          </p:cNvCxnSpPr>
          <p:nvPr/>
        </p:nvCxnSpPr>
        <p:spPr>
          <a:xfrm flipH="1">
            <a:off x="6943091" y="3078544"/>
            <a:ext cx="775027" cy="333867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7">
            <a:extLst>
              <a:ext uri="{FF2B5EF4-FFF2-40B4-BE49-F238E27FC236}">
                <a16:creationId xmlns:a16="http://schemas.microsoft.com/office/drawing/2014/main" id="{816C9EE6-413C-B463-D30B-EEE432EF69DD}"/>
              </a:ext>
            </a:extLst>
          </p:cNvPr>
          <p:cNvCxnSpPr>
            <a:cxnSpLocks/>
          </p:cNvCxnSpPr>
          <p:nvPr/>
        </p:nvCxnSpPr>
        <p:spPr>
          <a:xfrm>
            <a:off x="4789171" y="3243507"/>
            <a:ext cx="180951" cy="185493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7">
            <a:extLst>
              <a:ext uri="{FF2B5EF4-FFF2-40B4-BE49-F238E27FC236}">
                <a16:creationId xmlns:a16="http://schemas.microsoft.com/office/drawing/2014/main" id="{2AD2157A-E45D-3556-D7D1-B1F568E348E6}"/>
              </a:ext>
            </a:extLst>
          </p:cNvPr>
          <p:cNvCxnSpPr>
            <a:cxnSpLocks/>
          </p:cNvCxnSpPr>
          <p:nvPr/>
        </p:nvCxnSpPr>
        <p:spPr>
          <a:xfrm>
            <a:off x="5170171" y="2772670"/>
            <a:ext cx="100772" cy="558937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7">
            <a:extLst>
              <a:ext uri="{FF2B5EF4-FFF2-40B4-BE49-F238E27FC236}">
                <a16:creationId xmlns:a16="http://schemas.microsoft.com/office/drawing/2014/main" id="{D095951B-C2B2-879D-827A-393AA907E727}"/>
              </a:ext>
            </a:extLst>
          </p:cNvPr>
          <p:cNvCxnSpPr>
            <a:cxnSpLocks/>
          </p:cNvCxnSpPr>
          <p:nvPr/>
        </p:nvCxnSpPr>
        <p:spPr>
          <a:xfrm flipH="1">
            <a:off x="5805171" y="2615683"/>
            <a:ext cx="194699" cy="783475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3472687-22DF-0056-2D4E-14DE7039F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B293259-A5CE-2F9F-60BD-C557A8D4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4593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3" grpId="0"/>
      <p:bldP spid="14" grpId="0"/>
      <p:bldP spid="15" grpId="0"/>
      <p:bldP spid="16" grpId="0"/>
      <p:bldP spid="17" grpId="0"/>
      <p:bldP spid="18" grpId="0"/>
      <p:bldP spid="50" grpId="0" animBg="1"/>
      <p:bldP spid="5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D2726-FFEC-B948-C903-04A9A48C8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2EC17A-8862-26E8-3884-FC208C377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Lagrangian Implementation – Numerical Integration : Discretization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163004-6FE3-C6BD-2A6F-0EE4974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33</a:t>
            </a:fld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8F5FF05-BFF2-1569-7C42-6CD035F85CB7}"/>
              </a:ext>
            </a:extLst>
          </p:cNvPr>
          <p:cNvGrpSpPr/>
          <p:nvPr/>
        </p:nvGrpSpPr>
        <p:grpSpPr>
          <a:xfrm>
            <a:off x="493704" y="1088945"/>
            <a:ext cx="9160404" cy="4873119"/>
            <a:chOff x="493704" y="1088945"/>
            <a:chExt cx="9160404" cy="487311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9CC31A0-D936-A806-FE7A-B242A8FE7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779" y="1502665"/>
              <a:ext cx="8983329" cy="885949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24656DF-5941-F323-D8C3-DE1F411C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139" y="1088945"/>
              <a:ext cx="3477110" cy="562053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FBDC892-E63B-1EC2-B226-1FFB8FD2F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704" y="2732638"/>
              <a:ext cx="7811590" cy="3229426"/>
            </a:xfrm>
            <a:prstGeom prst="rect">
              <a:avLst/>
            </a:prstGeom>
          </p:spPr>
        </p:pic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4C85786-CD65-5FD3-7C74-CCD74FFA0F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EB3A8EA-29EC-B11E-87BD-9C84A8B84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2473227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35790-E9AA-8D71-0FF6-87DE74116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44673E-3DC8-68CD-1AAA-58A232F7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Heavy"/>
              </a:rPr>
              <a:t>Parallel Processing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12E6A5-7246-F7F6-EDA6-096F11B6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A8C02303-6173-77EB-2567-B9A3F8CD2F6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06729" y="5816501"/>
            <a:ext cx="11169016" cy="279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Light"/>
                <a:cs typeface="Segoe UI Light"/>
              </a:rPr>
              <a:t>Parallel data structure</a:t>
            </a:r>
            <a:endParaRPr lang="en-US" err="1"/>
          </a:p>
        </p:txBody>
      </p:sp>
      <p:pic>
        <p:nvPicPr>
          <p:cNvPr id="15" name="Picture 14" descr="A close-up of a sign&#10;&#10;AI-generated content may be incorrect.">
            <a:extLst>
              <a:ext uri="{FF2B5EF4-FFF2-40B4-BE49-F238E27FC236}">
                <a16:creationId xmlns:a16="http://schemas.microsoft.com/office/drawing/2014/main" id="{855E8228-E0C9-CB02-5865-7F125A894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805958"/>
            <a:ext cx="11344275" cy="5017484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9D9093E-D236-989A-41F9-59244310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82DBD7A-A1A4-9407-587C-68EDB4020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2270943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0BADF-BCDE-E423-2A05-CEDA3BE28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B506C1-3614-0A75-B08C-3811F7820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Verification Tests – CHAMPS Internal/External : Near-sonic jet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6A6CA3-4B1E-DE9A-E07D-BF9048DCD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FF5F2DC1-0AA7-AA1F-6125-055F2BB46E4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82879" y="5806976"/>
            <a:ext cx="11826241" cy="279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Light"/>
                <a:cs typeface="Segoe UI Light"/>
              </a:rPr>
              <a:t>Axisymmetric Near-Sonic Jet case from Nasa Langley Research Center Turbulence Modeling Resource</a:t>
            </a:r>
            <a:endParaRPr lang="en-US"/>
          </a:p>
        </p:txBody>
      </p:sp>
      <p:pic>
        <p:nvPicPr>
          <p:cNvPr id="12" name="Picture 11" descr="Axisymmetric near-sonic jet layout &amp; BCs">
            <a:extLst>
              <a:ext uri="{FF2B5EF4-FFF2-40B4-BE49-F238E27FC236}">
                <a16:creationId xmlns:a16="http://schemas.microsoft.com/office/drawing/2014/main" id="{1F2C5350-D618-DB49-08DF-EE0A239F7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055734"/>
            <a:ext cx="5333999" cy="4746532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45A002D-FF98-E8A9-173C-7C9A4705F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D339967-05FC-488B-4BCF-EF8A05D64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3916455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5BA28-6496-3EC6-83B4-414473FF3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D973A7-00DE-A658-F397-4045525C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Verification Tests – CHAMPS Internal/External : Near-sonic jet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43DE7F-08EE-5822-AC4A-8BF628AC6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13" name="Espace réservé du contenu 7">
            <a:extLst>
              <a:ext uri="{FF2B5EF4-FFF2-40B4-BE49-F238E27FC236}">
                <a16:creationId xmlns:a16="http://schemas.microsoft.com/office/drawing/2014/main" id="{3E3E6D7C-DC54-0E67-30E7-70582748427A}"/>
              </a:ext>
            </a:extLst>
          </p:cNvPr>
          <p:cNvSpPr txBox="1">
            <a:spLocks/>
          </p:cNvSpPr>
          <p:nvPr/>
        </p:nvSpPr>
        <p:spPr>
          <a:xfrm>
            <a:off x="506729" y="5816501"/>
            <a:ext cx="11169016" cy="2794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600" kern="1200">
                <a:solidFill>
                  <a:schemeClr val="accent3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 Light"/>
                <a:cs typeface="Segoe UI Light"/>
              </a:rPr>
              <a:t>Comparison of CHAMPS and WIND (Bush et al., 1998)</a:t>
            </a:r>
            <a:endParaRPr lang="en-US"/>
          </a:p>
        </p:txBody>
      </p:sp>
      <p:pic>
        <p:nvPicPr>
          <p:cNvPr id="16" name="Picture 15" descr="A graph of a plane&#10;&#10;AI-generated content may be incorrect.">
            <a:extLst>
              <a:ext uri="{FF2B5EF4-FFF2-40B4-BE49-F238E27FC236}">
                <a16:creationId xmlns:a16="http://schemas.microsoft.com/office/drawing/2014/main" id="{4A9FECAA-8F38-99CD-6D84-7F03ABE2D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912224"/>
            <a:ext cx="10277475" cy="4833527"/>
          </a:xfrm>
          <a:prstGeom prst="rect">
            <a:avLst/>
          </a:prstGeom>
        </p:spPr>
      </p:pic>
      <p:pic>
        <p:nvPicPr>
          <p:cNvPr id="17" name="Picture 16" descr="A graph of a plane&#10;&#10;AI-generated content may be incorrect.">
            <a:extLst>
              <a:ext uri="{FF2B5EF4-FFF2-40B4-BE49-F238E27FC236}">
                <a16:creationId xmlns:a16="http://schemas.microsoft.com/office/drawing/2014/main" id="{F598D830-1797-52FC-0E0B-A692B8E76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5" y="916493"/>
            <a:ext cx="10315575" cy="4824988"/>
          </a:xfrm>
          <a:prstGeom prst="rect">
            <a:avLst/>
          </a:prstGeom>
        </p:spPr>
      </p:pic>
      <p:pic>
        <p:nvPicPr>
          <p:cNvPr id="18" name="Picture 17" descr="A diagram of a plane&#10;&#10;AI-generated content may be incorrect.">
            <a:extLst>
              <a:ext uri="{FF2B5EF4-FFF2-40B4-BE49-F238E27FC236}">
                <a16:creationId xmlns:a16="http://schemas.microsoft.com/office/drawing/2014/main" id="{F7B4C0DE-A048-6E84-2949-721FADEE8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5" y="912179"/>
            <a:ext cx="10315575" cy="4833617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70CDA34-8052-DDFA-C264-A8BA0EDE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B2DF362-0D7E-7237-570F-1A5C2243F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1419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2EFE7-4B47-B902-18FB-FDB577E54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79A6A5-02B5-85C9-CD81-1AB103060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700"/>
              <a:t>Particle Motion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0019AB-400E-6CE8-7ACB-4D8E599F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A74935-81A8-4092-91F2-F925DBBCBF4C}" type="slidenum">
              <a:rPr lang="fr-FR" smtClean="0"/>
              <a:pPr>
                <a:spcAft>
                  <a:spcPts val="600"/>
                </a:spcAft>
              </a:pPr>
              <a:t>37</a:t>
            </a:fld>
            <a:endParaRPr lang="fr-FR"/>
          </a:p>
        </p:txBody>
      </p:sp>
      <p:sp>
        <p:nvSpPr>
          <p:cNvPr id="20" name="Espace réservé du contenu 19">
            <a:extLst>
              <a:ext uri="{FF2B5EF4-FFF2-40B4-BE49-F238E27FC236}">
                <a16:creationId xmlns:a16="http://schemas.microsoft.com/office/drawing/2014/main" id="{471A0147-F0D2-ECDB-FA7F-AD631D699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56527"/>
            <a:ext cx="4681987" cy="399213"/>
          </a:xfrm>
        </p:spPr>
        <p:txBody>
          <a:bodyPr/>
          <a:lstStyle/>
          <a:p>
            <a:r>
              <a:rPr lang="en-US">
                <a:cs typeface="Segoe UI Semibold"/>
              </a:rPr>
              <a:t>Inertial particle velocity equation</a:t>
            </a:r>
            <a:endParaRPr lang="en-US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70894BD5-B9C8-1776-9973-7A5A67056F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>
                <a:cs typeface="Segoe UI Semibold"/>
              </a:rPr>
              <a:t>Particles velocity in the jet regime is approximated by gas velocity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1762797-1A16-0ECD-3944-71E7D55366B4}"/>
                  </a:ext>
                </a:extLst>
              </p:cNvPr>
              <p:cNvSpPr txBox="1"/>
              <p:nvPr/>
            </p:nvSpPr>
            <p:spPr>
              <a:xfrm>
                <a:off x="3040626" y="1536762"/>
                <a:ext cx="6110748" cy="799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f>
                        <m:fPr>
                          <m:ctrlP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fr-FR" sz="1800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  <m:sSubSup>
                            <m:sSubSupPr>
                              <m:ctrlPr>
                                <a:rPr lang="fr-FR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nor/>
                            </m:rPr>
                            <a:rPr lang="fr-FR" sz="1800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  <m: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𝑅𝑒</m:t>
                          </m:r>
                        </m:e>
                      </m:d>
                      <m:f>
                        <m:fPr>
                          <m:ctrlP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800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ρ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fr-FR" sz="1800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fr-FR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π</m:t>
                      </m:r>
                      <m:sSup>
                        <m:sSupPr>
                          <m:ctrlP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fr-FR" sz="1800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rel</m:t>
                          </m:r>
                        </m:sub>
                      </m:sSub>
                      <m:sSub>
                        <m:sSubPr>
                          <m:ctrlP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fr-FR" sz="1800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rel</m:t>
                          </m:r>
                          <m: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fr-FR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1762797-1A16-0ECD-3944-71E7D5536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626" y="1536762"/>
                <a:ext cx="6110748" cy="7997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A1ECB04C-53C0-623B-C215-7C9A26630830}"/>
              </a:ext>
            </a:extLst>
          </p:cNvPr>
          <p:cNvSpPr txBox="1"/>
          <p:nvPr/>
        </p:nvSpPr>
        <p:spPr>
          <a:xfrm>
            <a:off x="185584" y="4698283"/>
            <a:ext cx="1182697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For particles with a radius lower than 1µm, the relaxation timescale is lower than 2x10</a:t>
            </a:r>
            <a:r>
              <a:rPr lang="en-US" baseline="30000"/>
              <a:t>-5</a:t>
            </a:r>
            <a:r>
              <a:rPr lang="en-US"/>
              <a:t> s.</a:t>
            </a:r>
          </a:p>
          <a:p>
            <a:r>
              <a:rPr lang="en-US">
                <a:cs typeface="Segoe UI"/>
                <a:sym typeface="Wingdings" panose="05000000000000000000" pitchFamily="2" charset="2"/>
              </a:rPr>
              <a:t> We consider particles to have the velocity of the carrier phase (Cantin et al., 2022; Paoli et al., 2008; Khou, 2018)</a:t>
            </a:r>
            <a:endParaRPr lang="en-US">
              <a:cs typeface="Segoe UI"/>
            </a:endParaRPr>
          </a:p>
        </p:txBody>
      </p:sp>
      <p:sp>
        <p:nvSpPr>
          <p:cNvPr id="35" name="Espace réservé du contenu 19">
            <a:extLst>
              <a:ext uri="{FF2B5EF4-FFF2-40B4-BE49-F238E27FC236}">
                <a16:creationId xmlns:a16="http://schemas.microsoft.com/office/drawing/2014/main" id="{C8DF3E63-0DC1-FF2B-66FE-AD885FD2F8ED}"/>
              </a:ext>
            </a:extLst>
          </p:cNvPr>
          <p:cNvSpPr txBox="1">
            <a:spLocks/>
          </p:cNvSpPr>
          <p:nvPr/>
        </p:nvSpPr>
        <p:spPr>
          <a:xfrm>
            <a:off x="187580" y="2622028"/>
            <a:ext cx="5819029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Segoe UI Semibold"/>
              </a:rPr>
              <a:t>Small Reynolds value relaxation timescale</a:t>
            </a:r>
            <a:endParaRPr lang="en-US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DCFD1E-8B91-90AC-DC4D-C1AB69DF1E26}"/>
              </a:ext>
            </a:extLst>
          </p:cNvPr>
          <p:cNvGrpSpPr/>
          <p:nvPr/>
        </p:nvGrpSpPr>
        <p:grpSpPr>
          <a:xfrm>
            <a:off x="4762879" y="3267075"/>
            <a:ext cx="2666243" cy="1202543"/>
            <a:chOff x="5024152" y="3267075"/>
            <a:chExt cx="2666243" cy="1202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0688F065-38B2-7A8A-2CD2-81DAB954A7C5}"/>
                    </a:ext>
                  </a:extLst>
                </p:cNvPr>
                <p:cNvSpPr txBox="1"/>
                <p:nvPr/>
              </p:nvSpPr>
              <p:spPr>
                <a:xfrm>
                  <a:off x="5024152" y="3267075"/>
                  <a:ext cx="2666243" cy="5690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  <m:sSubSup>
                              <m:sSub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sup>
                            </m:sSubSup>
                          </m:num>
                          <m:den>
                            <m:r>
                              <m:rPr>
                                <m:nor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τ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0688F065-38B2-7A8A-2CD2-81DAB954A7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4152" y="3267075"/>
                  <a:ext cx="2666243" cy="56900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9023FE85-D596-2148-F568-248995C8539B}"/>
                    </a:ext>
                  </a:extLst>
                </p:cNvPr>
                <p:cNvSpPr txBox="1"/>
                <p:nvPr/>
              </p:nvSpPr>
              <p:spPr>
                <a:xfrm>
                  <a:off x="5804077" y="3951848"/>
                  <a:ext cx="1106393" cy="5177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𝜋𝜇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9023FE85-D596-2148-F568-248995C853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4077" y="3951848"/>
                  <a:ext cx="1106393" cy="51777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8E4DD8E-603B-A971-24A5-9BDF22979F49}"/>
                  </a:ext>
                </a:extLst>
              </p:cNvPr>
              <p:cNvSpPr txBox="1"/>
              <p:nvPr/>
            </p:nvSpPr>
            <p:spPr>
              <a:xfrm>
                <a:off x="182880" y="3415385"/>
                <a:ext cx="17166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𝑅𝑒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=24/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𝑅𝑒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8E4DD8E-603B-A971-24A5-9BDF22979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" y="3415385"/>
                <a:ext cx="1716688" cy="276999"/>
              </a:xfrm>
              <a:prstGeom prst="rect">
                <a:avLst/>
              </a:prstGeom>
              <a:blipFill>
                <a:blip r:embed="rId5"/>
                <a:stretch>
                  <a:fillRect l="-2482" r="-2128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2BBD9C3-A2F2-4999-0175-B80C828EA093}"/>
                  </a:ext>
                </a:extLst>
              </p:cNvPr>
              <p:cNvSpPr txBox="1"/>
              <p:nvPr/>
            </p:nvSpPr>
            <p:spPr>
              <a:xfrm>
                <a:off x="9523461" y="1731623"/>
                <a:ext cx="2485659" cy="409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m:rPr>
                            <m:nor/>
                          </m:rPr>
                          <a:rPr lang="fr-FR" sz="1800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rel</m:t>
                        </m:r>
                        <m:r>
                          <a:rPr lang="fr-FR" sz="1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1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m:rPr>
                            <m:nor/>
                          </m:rPr>
                          <a:rPr lang="fr-F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2BBD9C3-A2F2-4999-0175-B80C828EA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3461" y="1731623"/>
                <a:ext cx="2485659" cy="409984"/>
              </a:xfrm>
              <a:prstGeom prst="rect">
                <a:avLst/>
              </a:prstGeom>
              <a:blipFill>
                <a:blip r:embed="rId6"/>
                <a:stretch>
                  <a:fillRect t="-8955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4C0C279-0711-7DF0-2BA1-30E4494BD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542F0F-2667-4296-B306-19C25A7F2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2831352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D747B-B0F6-4A30-545F-03717775C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EBA7FC-686E-C4F6-31DF-CA2E2DF2C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Airflow Governing Equations – RANS/SDE Approaches Comparison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71EC11-13AF-BC8E-ADC2-B0CF0F24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F1F365-8D12-1562-6A7E-5D3810C7B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56527"/>
            <a:ext cx="2506392" cy="399213"/>
          </a:xfrm>
        </p:spPr>
        <p:txBody>
          <a:bodyPr/>
          <a:lstStyle/>
          <a:p>
            <a:r>
              <a:rPr lang="en-US"/>
              <a:t>Velocity equation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317F184-0415-8422-0A9E-07168E733E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80" y="5367600"/>
            <a:ext cx="11826240" cy="71917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cs typeface="Segoe UI Semibold"/>
              </a:rPr>
              <a:t>RANS approach requires modeling the statistics associated with fluctuation to compute the averaged terms</a:t>
            </a:r>
            <a:endParaRPr lang="en-US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cs typeface="Segoe UI Semibold"/>
              </a:rPr>
              <a:t>SDE approach requires modeling the spatial variations of the fluctuation to compute the instantaneous terms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308DBBC-84FF-D76D-9D80-F8C7F124A690}"/>
                  </a:ext>
                </a:extLst>
              </p:cNvPr>
              <p:cNvSpPr txBox="1"/>
              <p:nvPr/>
            </p:nvSpPr>
            <p:spPr>
              <a:xfrm>
                <a:off x="2490366" y="3768139"/>
                <a:ext cx="7211269" cy="6982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bar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bar>
                                <m:barPr>
                                  <m:pos m:val="top"/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b>
                                    <m:sSubPr>
                                      <m:ctrlPr>
                                        <a:rPr lang="fr-FR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bar>
                            </m:num>
                            <m:den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sSub>
                        <m:sSub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2400" i="1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308DBBC-84FF-D76D-9D80-F8C7F124A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366" y="3768139"/>
                <a:ext cx="7211269" cy="6982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31A2FB51-A4DF-13AE-EBED-18E823A8C47E}"/>
              </a:ext>
            </a:extLst>
          </p:cNvPr>
          <p:cNvSpPr txBox="1">
            <a:spLocks/>
          </p:cNvSpPr>
          <p:nvPr/>
        </p:nvSpPr>
        <p:spPr>
          <a:xfrm>
            <a:off x="182880" y="3067320"/>
            <a:ext cx="3592202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Scalar transport equation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356A45-784C-ED2F-5923-515E9E9402B3}"/>
              </a:ext>
            </a:extLst>
          </p:cNvPr>
          <p:cNvSpPr/>
          <p:nvPr/>
        </p:nvSpPr>
        <p:spPr>
          <a:xfrm>
            <a:off x="7960094" y="3768138"/>
            <a:ext cx="1718680" cy="719171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B1CC431-6681-46CA-821E-23178269D406}"/>
                  </a:ext>
                </a:extLst>
              </p:cNvPr>
              <p:cNvSpPr txBox="1"/>
              <p:nvPr/>
            </p:nvSpPr>
            <p:spPr>
              <a:xfrm>
                <a:off x="2818949" y="1521815"/>
                <a:ext cx="6469592" cy="712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ba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bar>
                                <m:barPr>
                                  <m:pos m:val="top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bar>
                            </m:num>
                            <m:den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bar>
                                <m:barPr>
                                  <m:pos m:val="top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bar>
                            </m:num>
                            <m:den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B1CC431-6681-46CA-821E-23178269D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949" y="1521815"/>
                <a:ext cx="6469592" cy="7123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F12E4C3B-7B06-67A4-08C5-46E62F7005B0}"/>
              </a:ext>
            </a:extLst>
          </p:cNvPr>
          <p:cNvSpPr/>
          <p:nvPr/>
        </p:nvSpPr>
        <p:spPr>
          <a:xfrm>
            <a:off x="7313616" y="1521611"/>
            <a:ext cx="1935161" cy="744945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8EF441-15DB-F41B-3E6E-F8634AA26C92}"/>
              </a:ext>
            </a:extLst>
          </p:cNvPr>
          <p:cNvSpPr/>
          <p:nvPr/>
        </p:nvSpPr>
        <p:spPr>
          <a:xfrm>
            <a:off x="3926962" y="3769650"/>
            <a:ext cx="1046358" cy="719171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DDFC49-5340-33ED-5B93-522E33E0CBF2}"/>
              </a:ext>
            </a:extLst>
          </p:cNvPr>
          <p:cNvSpPr/>
          <p:nvPr/>
        </p:nvSpPr>
        <p:spPr>
          <a:xfrm>
            <a:off x="4160508" y="1521612"/>
            <a:ext cx="985532" cy="744945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space réservé du contenu 7">
            <a:extLst>
              <a:ext uri="{FF2B5EF4-FFF2-40B4-BE49-F238E27FC236}">
                <a16:creationId xmlns:a16="http://schemas.microsoft.com/office/drawing/2014/main" id="{064656EC-390C-0729-92A2-D1100B4B9528}"/>
              </a:ext>
            </a:extLst>
          </p:cNvPr>
          <p:cNvSpPr txBox="1">
            <a:spLocks/>
          </p:cNvSpPr>
          <p:nvPr/>
        </p:nvSpPr>
        <p:spPr>
          <a:xfrm>
            <a:off x="3926962" y="4543550"/>
            <a:ext cx="3091208" cy="4708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>
                <a:solidFill>
                  <a:schemeClr val="accent2">
                    <a:lumMod val="75000"/>
                  </a:schemeClr>
                </a:solidFill>
              </a:rPr>
              <a:t>Convective transport by fluctuating velocity</a:t>
            </a:r>
          </a:p>
        </p:txBody>
      </p:sp>
      <p:sp>
        <p:nvSpPr>
          <p:cNvPr id="19" name="Espace réservé du contenu 7">
            <a:extLst>
              <a:ext uri="{FF2B5EF4-FFF2-40B4-BE49-F238E27FC236}">
                <a16:creationId xmlns:a16="http://schemas.microsoft.com/office/drawing/2014/main" id="{ABF1A698-3F76-B8F7-1A91-B003B93DF5DC}"/>
              </a:ext>
            </a:extLst>
          </p:cNvPr>
          <p:cNvSpPr txBox="1">
            <a:spLocks/>
          </p:cNvSpPr>
          <p:nvPr/>
        </p:nvSpPr>
        <p:spPr>
          <a:xfrm>
            <a:off x="7313615" y="2335190"/>
            <a:ext cx="5115059" cy="4708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>
                <a:latin typeface="Segoe UI Semibold"/>
                <a:cs typeface="Segoe UI Semibold"/>
              </a:rPr>
              <a:t>Effects of the spatial variation of fluctuating terms (undefined since we only solve realizations)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6AED15-45AE-A300-C585-F2D263E1D843}"/>
              </a:ext>
            </a:extLst>
          </p:cNvPr>
          <p:cNvSpPr/>
          <p:nvPr/>
        </p:nvSpPr>
        <p:spPr>
          <a:xfrm>
            <a:off x="7120255" y="3765012"/>
            <a:ext cx="578403" cy="719171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space réservé du contenu 7">
            <a:extLst>
              <a:ext uri="{FF2B5EF4-FFF2-40B4-BE49-F238E27FC236}">
                <a16:creationId xmlns:a16="http://schemas.microsoft.com/office/drawing/2014/main" id="{A0738BE9-F857-43E8-CAD7-92ABF8EB0C18}"/>
              </a:ext>
            </a:extLst>
          </p:cNvPr>
          <p:cNvSpPr txBox="1">
            <a:spLocks/>
          </p:cNvSpPr>
          <p:nvPr/>
        </p:nvSpPr>
        <p:spPr>
          <a:xfrm>
            <a:off x="7120255" y="4538912"/>
            <a:ext cx="1886093" cy="4708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>
                <a:solidFill>
                  <a:schemeClr val="accent2">
                    <a:lumMod val="75000"/>
                  </a:schemeClr>
                </a:solidFill>
              </a:rPr>
              <a:t>Fluctuation effects on source terms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4845E77B-D122-ABC8-DD8F-32580B1B5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980B9689-559F-061D-75E8-D2D93C04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351071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9BD3B-0B9B-1463-51D7-565CD17F5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5C4E99-7886-2AE9-3FA9-C2FAB1A7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Airflow Governing Equations – Important notes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081185-9587-64A4-AB9E-50594F68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210868-786B-FF91-FFDE-398331145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56527"/>
            <a:ext cx="3028586" cy="399213"/>
          </a:xfrm>
        </p:spPr>
        <p:txBody>
          <a:bodyPr/>
          <a:lstStyle/>
          <a:p>
            <a:r>
              <a:rPr lang="en-US"/>
              <a:t>Focus on source term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E660C9E-B3CB-1578-0D0F-25491B5244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80" y="5745139"/>
            <a:ext cx="11826240" cy="34163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cs typeface="Segoe UI Semibold"/>
              </a:rPr>
              <a:t>SDE approach allows to account for non-linearities on source terms</a:t>
            </a:r>
            <a:endParaRPr lang="en-US"/>
          </a:p>
        </p:txBody>
      </p:sp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C138DBA5-FC97-D685-40DE-D3EC6A6C6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698608"/>
            <a:ext cx="5425440" cy="4657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EA69827-0ECD-A4C4-4087-2FA73328E120}"/>
                  </a:ext>
                </a:extLst>
              </p:cNvPr>
              <p:cNvSpPr txBox="1"/>
              <p:nvPr/>
            </p:nvSpPr>
            <p:spPr>
              <a:xfrm>
                <a:off x="178722" y="1314962"/>
                <a:ext cx="3028587" cy="515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fr-FR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bar>
                          <m:barPr>
                            <m:pos m:val="top"/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bar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ba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fr-FR" sz="20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FR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bar>
                      <m:barPr>
                        <m:pos m:val="top"/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ba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EA69827-0ECD-A4C4-4087-2FA73328E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22" y="1314962"/>
                <a:ext cx="3028587" cy="5155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space réservé du contenu 7">
            <a:extLst>
              <a:ext uri="{FF2B5EF4-FFF2-40B4-BE49-F238E27FC236}">
                <a16:creationId xmlns:a16="http://schemas.microsoft.com/office/drawing/2014/main" id="{32315ACA-82ED-9CB1-D571-B74A12397DD8}"/>
              </a:ext>
            </a:extLst>
          </p:cNvPr>
          <p:cNvSpPr txBox="1">
            <a:spLocks/>
          </p:cNvSpPr>
          <p:nvPr/>
        </p:nvSpPr>
        <p:spPr>
          <a:xfrm>
            <a:off x="3383747" y="5386073"/>
            <a:ext cx="5425440" cy="2794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solidFill>
                  <a:schemeClr val="accent3"/>
                </a:solidFill>
                <a:latin typeface="Segoe UI Light"/>
                <a:cs typeface="Segoe UI Light"/>
              </a:rPr>
              <a:t>Example of non-linear source term</a:t>
            </a:r>
            <a:endParaRPr lang="en-US" sz="1600">
              <a:solidFill>
                <a:schemeClr val="accent3"/>
              </a:solidFill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3A4B0BD-279D-EA89-09FE-549C57A5EBA5}"/>
              </a:ext>
            </a:extLst>
          </p:cNvPr>
          <p:cNvCxnSpPr>
            <a:cxnSpLocks/>
          </p:cNvCxnSpPr>
          <p:nvPr/>
        </p:nvCxnSpPr>
        <p:spPr>
          <a:xfrm>
            <a:off x="5836013" y="993058"/>
            <a:ext cx="0" cy="3982065"/>
          </a:xfrm>
          <a:prstGeom prst="line">
            <a:avLst/>
          </a:prstGeom>
          <a:ln w="2857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452B5B0-4832-1A58-2C25-BCAB7991A4D9}"/>
              </a:ext>
            </a:extLst>
          </p:cNvPr>
          <p:cNvCxnSpPr>
            <a:cxnSpLocks/>
          </p:cNvCxnSpPr>
          <p:nvPr/>
        </p:nvCxnSpPr>
        <p:spPr>
          <a:xfrm flipH="1">
            <a:off x="3987352" y="4441968"/>
            <a:ext cx="4228068" cy="0"/>
          </a:xfrm>
          <a:prstGeom prst="line">
            <a:avLst/>
          </a:prstGeom>
          <a:ln w="2857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7A85100D-4B33-7A4E-BC75-129B4065F5F8}"/>
              </a:ext>
            </a:extLst>
          </p:cNvPr>
          <p:cNvSpPr/>
          <p:nvPr/>
        </p:nvSpPr>
        <p:spPr>
          <a:xfrm>
            <a:off x="5787897" y="4393852"/>
            <a:ext cx="96232" cy="962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D88EB56-BD7E-58A7-E926-84AC97D48F0C}"/>
                  </a:ext>
                </a:extLst>
              </p:cNvPr>
              <p:cNvSpPr txBox="1"/>
              <p:nvPr/>
            </p:nvSpPr>
            <p:spPr>
              <a:xfrm>
                <a:off x="5434405" y="4911380"/>
                <a:ext cx="803216" cy="491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3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fr-FR" sz="23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bar>
                    </m:oMath>
                  </m:oMathPara>
                </a14:m>
                <a:endParaRPr lang="en-US" sz="230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D88EB56-BD7E-58A7-E926-84AC97D48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405" y="4911380"/>
                <a:ext cx="803216" cy="4910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B970D67-6A7B-E5B0-B830-51210D287924}"/>
                  </a:ext>
                </a:extLst>
              </p:cNvPr>
              <p:cNvSpPr txBox="1"/>
              <p:nvPr/>
            </p:nvSpPr>
            <p:spPr>
              <a:xfrm>
                <a:off x="8215420" y="4196452"/>
                <a:ext cx="803216" cy="491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3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fr-FR" sz="23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bar>
                        <m:barPr>
                          <m:pos m:val="top"/>
                          <m:ctrlPr>
                            <a:rPr lang="fr-FR" sz="23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fr-FR" sz="23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bar>
                      <m:r>
                        <a:rPr lang="fr-FR" sz="23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30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B970D67-6A7B-E5B0-B830-51210D287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5420" y="4196452"/>
                <a:ext cx="803216" cy="4910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81ED5585-9DAB-9DF3-C240-8DC2CC67A10A}"/>
              </a:ext>
            </a:extLst>
          </p:cNvPr>
          <p:cNvSpPr/>
          <p:nvPr/>
        </p:nvSpPr>
        <p:spPr>
          <a:xfrm>
            <a:off x="6090472" y="1420368"/>
            <a:ext cx="1121664" cy="3547971"/>
          </a:xfrm>
          <a:custGeom>
            <a:avLst/>
            <a:gdLst>
              <a:gd name="connsiteX0" fmla="*/ 0 w 1121664"/>
              <a:gd name="connsiteY0" fmla="*/ 3541776 h 3547872"/>
              <a:gd name="connsiteX1" fmla="*/ 0 w 1121664"/>
              <a:gd name="connsiteY1" fmla="*/ 0 h 3547872"/>
              <a:gd name="connsiteX2" fmla="*/ 1121664 w 1121664"/>
              <a:gd name="connsiteY2" fmla="*/ 3547872 h 3547872"/>
              <a:gd name="connsiteX3" fmla="*/ 0 w 1121664"/>
              <a:gd name="connsiteY3" fmla="*/ 3541776 h 3547872"/>
              <a:gd name="connsiteX0" fmla="*/ 0 w 1121664"/>
              <a:gd name="connsiteY0" fmla="*/ 3541776 h 3547872"/>
              <a:gd name="connsiteX1" fmla="*/ 0 w 1121664"/>
              <a:gd name="connsiteY1" fmla="*/ 0 h 3547872"/>
              <a:gd name="connsiteX2" fmla="*/ 1121664 w 1121664"/>
              <a:gd name="connsiteY2" fmla="*/ 3547872 h 3547872"/>
              <a:gd name="connsiteX3" fmla="*/ 0 w 1121664"/>
              <a:gd name="connsiteY3" fmla="*/ 3541776 h 3547872"/>
              <a:gd name="connsiteX0" fmla="*/ 0 w 1121664"/>
              <a:gd name="connsiteY0" fmla="*/ 3541776 h 3547872"/>
              <a:gd name="connsiteX1" fmla="*/ 0 w 1121664"/>
              <a:gd name="connsiteY1" fmla="*/ 0 h 3547872"/>
              <a:gd name="connsiteX2" fmla="*/ 1121664 w 1121664"/>
              <a:gd name="connsiteY2" fmla="*/ 3547872 h 3547872"/>
              <a:gd name="connsiteX3" fmla="*/ 0 w 1121664"/>
              <a:gd name="connsiteY3" fmla="*/ 3541776 h 3547872"/>
              <a:gd name="connsiteX0" fmla="*/ 0 w 1121664"/>
              <a:gd name="connsiteY0" fmla="*/ 3541776 h 3547872"/>
              <a:gd name="connsiteX1" fmla="*/ 0 w 1121664"/>
              <a:gd name="connsiteY1" fmla="*/ 0 h 3547872"/>
              <a:gd name="connsiteX2" fmla="*/ 1121664 w 1121664"/>
              <a:gd name="connsiteY2" fmla="*/ 3547872 h 3547872"/>
              <a:gd name="connsiteX3" fmla="*/ 0 w 1121664"/>
              <a:gd name="connsiteY3" fmla="*/ 3541776 h 3547872"/>
              <a:gd name="connsiteX0" fmla="*/ 0 w 1121664"/>
              <a:gd name="connsiteY0" fmla="*/ 3541776 h 3547872"/>
              <a:gd name="connsiteX1" fmla="*/ 0 w 1121664"/>
              <a:gd name="connsiteY1" fmla="*/ 0 h 3547872"/>
              <a:gd name="connsiteX2" fmla="*/ 1121664 w 1121664"/>
              <a:gd name="connsiteY2" fmla="*/ 3547872 h 3547872"/>
              <a:gd name="connsiteX3" fmla="*/ 0 w 1121664"/>
              <a:gd name="connsiteY3" fmla="*/ 3541776 h 3547872"/>
              <a:gd name="connsiteX0" fmla="*/ 0 w 1121664"/>
              <a:gd name="connsiteY0" fmla="*/ 3541776 h 3547946"/>
              <a:gd name="connsiteX1" fmla="*/ 0 w 1121664"/>
              <a:gd name="connsiteY1" fmla="*/ 0 h 3547946"/>
              <a:gd name="connsiteX2" fmla="*/ 1121664 w 1121664"/>
              <a:gd name="connsiteY2" fmla="*/ 3547872 h 3547946"/>
              <a:gd name="connsiteX3" fmla="*/ 0 w 1121664"/>
              <a:gd name="connsiteY3" fmla="*/ 3541776 h 3547946"/>
              <a:gd name="connsiteX0" fmla="*/ 0 w 1121664"/>
              <a:gd name="connsiteY0" fmla="*/ 3541776 h 3547946"/>
              <a:gd name="connsiteX1" fmla="*/ 0 w 1121664"/>
              <a:gd name="connsiteY1" fmla="*/ 0 h 3547946"/>
              <a:gd name="connsiteX2" fmla="*/ 1121664 w 1121664"/>
              <a:gd name="connsiteY2" fmla="*/ 3547872 h 3547946"/>
              <a:gd name="connsiteX3" fmla="*/ 0 w 1121664"/>
              <a:gd name="connsiteY3" fmla="*/ 3541776 h 3547946"/>
              <a:gd name="connsiteX0" fmla="*/ 0 w 1121664"/>
              <a:gd name="connsiteY0" fmla="*/ 3541776 h 3547971"/>
              <a:gd name="connsiteX1" fmla="*/ 0 w 1121664"/>
              <a:gd name="connsiteY1" fmla="*/ 0 h 3547971"/>
              <a:gd name="connsiteX2" fmla="*/ 1121664 w 1121664"/>
              <a:gd name="connsiteY2" fmla="*/ 3547872 h 3547971"/>
              <a:gd name="connsiteX3" fmla="*/ 0 w 1121664"/>
              <a:gd name="connsiteY3" fmla="*/ 3541776 h 354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664" h="3547971">
                <a:moveTo>
                  <a:pt x="0" y="3541776"/>
                </a:moveTo>
                <a:lnTo>
                  <a:pt x="0" y="0"/>
                </a:lnTo>
                <a:cubicBezTo>
                  <a:pt x="489712" y="1060704"/>
                  <a:pt x="589280" y="3566160"/>
                  <a:pt x="1121664" y="3547872"/>
                </a:cubicBezTo>
                <a:lnTo>
                  <a:pt x="0" y="3541776"/>
                </a:lnTo>
                <a:close/>
              </a:path>
            </a:pathLst>
          </a:cu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72C49BD-F10C-666B-D4D2-F8CE233C9F78}"/>
                  </a:ext>
                </a:extLst>
              </p:cNvPr>
              <p:cNvSpPr txBox="1"/>
              <p:nvPr/>
            </p:nvSpPr>
            <p:spPr>
              <a:xfrm>
                <a:off x="8215420" y="3351474"/>
                <a:ext cx="803216" cy="497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3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fr-FR" sz="23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fr-FR" sz="23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3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fr-FR" sz="23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bar>
                    </m:oMath>
                  </m:oMathPara>
                </a14:m>
                <a:endParaRPr lang="en-US" sz="230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72C49BD-F10C-666B-D4D2-F8CE233C9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5420" y="3351474"/>
                <a:ext cx="803216" cy="4972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38ECAA5E-7C10-DBD7-D17C-04E60A20DB2E}"/>
              </a:ext>
            </a:extLst>
          </p:cNvPr>
          <p:cNvCxnSpPr>
            <a:cxnSpLocks/>
          </p:cNvCxnSpPr>
          <p:nvPr/>
        </p:nvCxnSpPr>
        <p:spPr>
          <a:xfrm flipH="1">
            <a:off x="6090472" y="3642788"/>
            <a:ext cx="2088634" cy="0"/>
          </a:xfrm>
          <a:prstGeom prst="line">
            <a:avLst/>
          </a:prstGeom>
          <a:ln w="2857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0E3FA8F-33B6-8DCD-D5AA-1E341A48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61B6165-134B-CCBA-CB5F-89FC7060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163903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8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325BB-98CE-A767-439E-32DC8F918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AA67F2-A8FE-AAF0-B0C4-A54F1E9A6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Eulerian Finite Volume Solver – </a:t>
            </a:r>
            <a:r>
              <a:rPr lang="en-US" err="1"/>
              <a:t>CHApel</a:t>
            </a:r>
            <a:r>
              <a:rPr lang="en-US"/>
              <a:t> Multi-Physics Simulation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020D74-29C0-390D-41C6-25083566D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 Semibold"/>
                <a:cs typeface="Segoe UI Semibold"/>
              </a:rPr>
              <a:t>Chapel language</a:t>
            </a:r>
          </a:p>
          <a:p>
            <a:r>
              <a:rPr lang="en-US" dirty="0">
                <a:latin typeface="Segoe UI Semibold"/>
                <a:cs typeface="Segoe UI Semibold"/>
              </a:rPr>
              <a:t>Cell-centered finite-volume solver</a:t>
            </a:r>
          </a:p>
          <a:p>
            <a:r>
              <a:rPr lang="en-US" dirty="0">
                <a:latin typeface="Segoe UI Semibold"/>
                <a:cs typeface="Segoe UI Semibold"/>
              </a:rPr>
              <a:t>Compressible</a:t>
            </a:r>
          </a:p>
          <a:p>
            <a:r>
              <a:rPr lang="en-US" dirty="0">
                <a:latin typeface="Segoe UI Semibold"/>
                <a:cs typeface="Segoe UI Semibold"/>
              </a:rPr>
              <a:t>Second order convective Roe Scheme</a:t>
            </a:r>
          </a:p>
          <a:p>
            <a:r>
              <a:rPr lang="en-US" dirty="0">
                <a:latin typeface="Segoe UI Semibold"/>
                <a:cs typeface="Segoe UI Semibold"/>
              </a:rPr>
              <a:t>Weighted Least Squares gradient</a:t>
            </a:r>
          </a:p>
          <a:p>
            <a:r>
              <a:rPr lang="en-US" dirty="0">
                <a:latin typeface="Segoe UI Semibold"/>
                <a:cs typeface="Segoe UI Semibold"/>
              </a:rPr>
              <a:t>Implicit Symmetric Gauss-Seidel (SGS)</a:t>
            </a:r>
          </a:p>
          <a:p>
            <a:r>
              <a:rPr lang="en-US" dirty="0">
                <a:latin typeface="Segoe UI Semibold"/>
                <a:cs typeface="Segoe UI Semibold"/>
              </a:rPr>
              <a:t>Multi-node, multi-core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  <a:latin typeface="Segoe UI Semibold"/>
                <a:cs typeface="Segoe UI Semibold"/>
              </a:rPr>
              <a:t>Species transport</a:t>
            </a:r>
          </a:p>
          <a:p>
            <a:r>
              <a:rPr lang="en-US" dirty="0">
                <a:solidFill>
                  <a:schemeClr val="accent2"/>
                </a:solidFill>
                <a:latin typeface="Segoe UI Semibold"/>
                <a:cs typeface="Segoe UI Semibold"/>
              </a:rPr>
              <a:t>Upwind with gradient based interpolation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8A8599-EA8C-0196-C090-972E1C3D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C51FCDB-32A3-C72E-2FA4-A15B52ABB31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468" t="22702" r="3317" b="2762"/>
          <a:stretch/>
        </p:blipFill>
        <p:spPr>
          <a:xfrm>
            <a:off x="6448256" y="846780"/>
            <a:ext cx="5552327" cy="3861818"/>
          </a:xfr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B92A458-C1C9-07BE-0580-543C984B767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77794" y="4832532"/>
            <a:ext cx="5831326" cy="279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Example of flow simulation using CHAMPS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E5F00595-7358-78D0-EE14-1B2598C4A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CC849D42-BE73-ECAC-B592-8D57C3D46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1452223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5F886-454A-C409-675D-EE079AD5E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A white object with red lines&#10;&#10;AI-generated content may be incorrect.">
            <a:extLst>
              <a:ext uri="{FF2B5EF4-FFF2-40B4-BE49-F238E27FC236}">
                <a16:creationId xmlns:a16="http://schemas.microsoft.com/office/drawing/2014/main" id="{1AFA981A-D463-C028-B4E3-CB00901560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r="366" b="50259"/>
          <a:stretch/>
        </p:blipFill>
        <p:spPr>
          <a:xfrm>
            <a:off x="6712699" y="3135303"/>
            <a:ext cx="5284229" cy="1978543"/>
          </a:xfrm>
          <a:prstGeom prst="rect">
            <a:avLst/>
          </a:prstGeom>
        </p:spPr>
      </p:pic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F07D9DA4-B1A3-7AA5-0641-B9564DD1B73C}"/>
              </a:ext>
            </a:extLst>
          </p:cNvPr>
          <p:cNvSpPr/>
          <p:nvPr/>
        </p:nvSpPr>
        <p:spPr>
          <a:xfrm>
            <a:off x="6724891" y="3136820"/>
            <a:ext cx="5266944" cy="1956816"/>
          </a:xfrm>
          <a:custGeom>
            <a:avLst/>
            <a:gdLst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39696 w 5266944"/>
              <a:gd name="connsiteY10" fmla="*/ 1688592 h 1956816"/>
              <a:gd name="connsiteX11" fmla="*/ 2798064 w 5266944"/>
              <a:gd name="connsiteY11" fmla="*/ 1816608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798064 w 5266944"/>
              <a:gd name="connsiteY11" fmla="*/ 1816608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798064 w 5266944"/>
              <a:gd name="connsiteY11" fmla="*/ 1816608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4191 w 5266944"/>
              <a:gd name="connsiteY0" fmla="*/ 102946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4191 w 5266944"/>
              <a:gd name="connsiteY17" fmla="*/ 1029462 h 1956816"/>
              <a:gd name="connsiteX0" fmla="*/ 4191 w 5266944"/>
              <a:gd name="connsiteY0" fmla="*/ 1029462 h 1956816"/>
              <a:gd name="connsiteX1" fmla="*/ 1971675 w 5266944"/>
              <a:gd name="connsiteY1" fmla="*/ 120967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4191 w 5266944"/>
              <a:gd name="connsiteY17" fmla="*/ 1029462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66944" h="1956816">
                <a:moveTo>
                  <a:pt x="4191" y="1029462"/>
                </a:moveTo>
                <a:cubicBezTo>
                  <a:pt x="669544" y="1028573"/>
                  <a:pt x="1315847" y="1046734"/>
                  <a:pt x="1971675" y="1209675"/>
                </a:cubicBezTo>
                <a:lnTo>
                  <a:pt x="1973580" y="1237488"/>
                </a:lnTo>
                <a:cubicBezTo>
                  <a:pt x="1798193" y="1232154"/>
                  <a:pt x="1672336" y="1207770"/>
                  <a:pt x="1441704" y="1206246"/>
                </a:cubicBezTo>
                <a:cubicBezTo>
                  <a:pt x="1213612" y="1209802"/>
                  <a:pt x="1027430" y="1243838"/>
                  <a:pt x="820293" y="1262634"/>
                </a:cubicBezTo>
                <a:lnTo>
                  <a:pt x="829437" y="1536954"/>
                </a:lnTo>
                <a:cubicBezTo>
                  <a:pt x="1289558" y="1480693"/>
                  <a:pt x="1446784" y="1399667"/>
                  <a:pt x="1798320" y="1377696"/>
                </a:cubicBezTo>
                <a:cubicBezTo>
                  <a:pt x="2341118" y="1443101"/>
                  <a:pt x="3266821" y="1721866"/>
                  <a:pt x="3438144" y="1682496"/>
                </a:cubicBezTo>
                <a:lnTo>
                  <a:pt x="3432048" y="1700022"/>
                </a:lnTo>
                <a:cubicBezTo>
                  <a:pt x="2898902" y="1741678"/>
                  <a:pt x="2843911" y="1579499"/>
                  <a:pt x="2118360" y="1575435"/>
                </a:cubicBezTo>
                <a:lnTo>
                  <a:pt x="2122551" y="1690497"/>
                </a:lnTo>
                <a:cubicBezTo>
                  <a:pt x="2599182" y="1743964"/>
                  <a:pt x="2599563" y="1778381"/>
                  <a:pt x="2803779" y="1841373"/>
                </a:cubicBezTo>
                <a:cubicBezTo>
                  <a:pt x="3021584" y="1926336"/>
                  <a:pt x="3182239" y="1919859"/>
                  <a:pt x="3563874" y="1922907"/>
                </a:cubicBezTo>
                <a:lnTo>
                  <a:pt x="3566160" y="1956816"/>
                </a:lnTo>
                <a:lnTo>
                  <a:pt x="5266944" y="1956816"/>
                </a:lnTo>
                <a:lnTo>
                  <a:pt x="5266944" y="0"/>
                </a:lnTo>
                <a:lnTo>
                  <a:pt x="0" y="0"/>
                </a:lnTo>
                <a:lnTo>
                  <a:pt x="4191" y="1029462"/>
                </a:lnTo>
                <a:close/>
              </a:path>
            </a:pathLst>
          </a:custGeom>
          <a:gradFill>
            <a:gsLst>
              <a:gs pos="100000">
                <a:schemeClr val="tx1"/>
              </a:gs>
              <a:gs pos="19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object with red lines&#10;&#10;AI-generated content may be incorrect.">
            <a:extLst>
              <a:ext uri="{FF2B5EF4-FFF2-40B4-BE49-F238E27FC236}">
                <a16:creationId xmlns:a16="http://schemas.microsoft.com/office/drawing/2014/main" id="{B2F4DA87-98C1-8922-9698-FA43418378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r="366" b="50259"/>
          <a:stretch/>
        </p:blipFill>
        <p:spPr>
          <a:xfrm>
            <a:off x="6724891" y="856757"/>
            <a:ext cx="5284229" cy="1978543"/>
          </a:xfrm>
          <a:prstGeom prst="rect">
            <a:avLst/>
          </a:prstGeom>
        </p:spPr>
      </p:pic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0D282D88-D7BC-EE1C-B91F-74CB78A04861}"/>
              </a:ext>
            </a:extLst>
          </p:cNvPr>
          <p:cNvSpPr/>
          <p:nvPr/>
        </p:nvSpPr>
        <p:spPr>
          <a:xfrm>
            <a:off x="6729984" y="864628"/>
            <a:ext cx="5266944" cy="1956816"/>
          </a:xfrm>
          <a:custGeom>
            <a:avLst/>
            <a:gdLst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39696 w 5266944"/>
              <a:gd name="connsiteY10" fmla="*/ 1688592 h 1956816"/>
              <a:gd name="connsiteX11" fmla="*/ 2798064 w 5266944"/>
              <a:gd name="connsiteY11" fmla="*/ 1816608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798064 w 5266944"/>
              <a:gd name="connsiteY11" fmla="*/ 1816608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798064 w 5266944"/>
              <a:gd name="connsiteY11" fmla="*/ 1816608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4191 w 5266944"/>
              <a:gd name="connsiteY0" fmla="*/ 102946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4191 w 5266944"/>
              <a:gd name="connsiteY17" fmla="*/ 1029462 h 1956816"/>
              <a:gd name="connsiteX0" fmla="*/ 4191 w 5266944"/>
              <a:gd name="connsiteY0" fmla="*/ 1029462 h 1956816"/>
              <a:gd name="connsiteX1" fmla="*/ 1971675 w 5266944"/>
              <a:gd name="connsiteY1" fmla="*/ 120967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4191 w 5266944"/>
              <a:gd name="connsiteY17" fmla="*/ 1029462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66944" h="1956816">
                <a:moveTo>
                  <a:pt x="4191" y="1029462"/>
                </a:moveTo>
                <a:cubicBezTo>
                  <a:pt x="669544" y="1028573"/>
                  <a:pt x="1315847" y="1046734"/>
                  <a:pt x="1971675" y="1209675"/>
                </a:cubicBezTo>
                <a:lnTo>
                  <a:pt x="1973580" y="1237488"/>
                </a:lnTo>
                <a:cubicBezTo>
                  <a:pt x="1798193" y="1232154"/>
                  <a:pt x="1672336" y="1207770"/>
                  <a:pt x="1441704" y="1206246"/>
                </a:cubicBezTo>
                <a:cubicBezTo>
                  <a:pt x="1213612" y="1209802"/>
                  <a:pt x="1027430" y="1243838"/>
                  <a:pt x="820293" y="1262634"/>
                </a:cubicBezTo>
                <a:lnTo>
                  <a:pt x="829437" y="1536954"/>
                </a:lnTo>
                <a:cubicBezTo>
                  <a:pt x="1289558" y="1480693"/>
                  <a:pt x="1446784" y="1399667"/>
                  <a:pt x="1798320" y="1377696"/>
                </a:cubicBezTo>
                <a:cubicBezTo>
                  <a:pt x="2341118" y="1443101"/>
                  <a:pt x="3266821" y="1721866"/>
                  <a:pt x="3438144" y="1682496"/>
                </a:cubicBezTo>
                <a:lnTo>
                  <a:pt x="3432048" y="1700022"/>
                </a:lnTo>
                <a:cubicBezTo>
                  <a:pt x="2898902" y="1741678"/>
                  <a:pt x="2843911" y="1579499"/>
                  <a:pt x="2118360" y="1575435"/>
                </a:cubicBezTo>
                <a:lnTo>
                  <a:pt x="2122551" y="1690497"/>
                </a:lnTo>
                <a:cubicBezTo>
                  <a:pt x="2599182" y="1743964"/>
                  <a:pt x="2599563" y="1778381"/>
                  <a:pt x="2803779" y="1841373"/>
                </a:cubicBezTo>
                <a:cubicBezTo>
                  <a:pt x="3021584" y="1926336"/>
                  <a:pt x="3182239" y="1919859"/>
                  <a:pt x="3563874" y="1922907"/>
                </a:cubicBezTo>
                <a:lnTo>
                  <a:pt x="3566160" y="1956816"/>
                </a:lnTo>
                <a:lnTo>
                  <a:pt x="5266944" y="1956816"/>
                </a:lnTo>
                <a:lnTo>
                  <a:pt x="5266944" y="0"/>
                </a:lnTo>
                <a:lnTo>
                  <a:pt x="0" y="0"/>
                </a:lnTo>
                <a:lnTo>
                  <a:pt x="4191" y="1029462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rgbClr val="D3D3D3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7B5E726-CCAE-B3BF-7EE7-E64D0EAC9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Airflow Governing Equations – Important notes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4A733E-167A-D0AB-7327-1423E842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6459EA4-D7C4-EA6E-308E-4FD4708055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80" y="5367600"/>
            <a:ext cx="11826240" cy="71917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cs typeface="Segoe UI Semibold"/>
              </a:rPr>
              <a:t>In this work the RANS computation provides all statistics and inputs required for the Langevin model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cs typeface="Segoe UI Semibold"/>
              </a:rPr>
              <a:t>This allows to only compute the trajectories emanating from core nozzle</a:t>
            </a:r>
            <a:endParaRPr lang="en-US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68D0974-DB8C-6566-8B45-282CB85963D5}"/>
              </a:ext>
            </a:extLst>
          </p:cNvPr>
          <p:cNvSpPr txBox="1">
            <a:spLocks/>
          </p:cNvSpPr>
          <p:nvPr/>
        </p:nvSpPr>
        <p:spPr>
          <a:xfrm>
            <a:off x="182880" y="856527"/>
            <a:ext cx="5959324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Difference with usual SDE implementations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30385FE-DF92-F3D2-A3EC-C989F22D009A}"/>
              </a:ext>
            </a:extLst>
          </p:cNvPr>
          <p:cNvSpPr txBox="1"/>
          <p:nvPr/>
        </p:nvSpPr>
        <p:spPr>
          <a:xfrm>
            <a:off x="182880" y="1251146"/>
            <a:ext cx="6211303" cy="36368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4491"/>
                </a:solidFill>
                <a:effectLst/>
                <a:uLnTx/>
                <a:uFillTx/>
                <a:latin typeface="Segoe UI Semibold"/>
                <a:cs typeface="Segoe UI Semibold"/>
              </a:rPr>
              <a:t>Usual implementation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Segoe UI"/>
                <a:cs typeface="Segoe UI"/>
              </a:rPr>
              <a:t>(</a:t>
            </a:r>
            <a:r>
              <a:rPr lang="en-US" sz="1600">
                <a:solidFill>
                  <a:srgbClr val="A5A5A5"/>
                </a:solidFill>
                <a:latin typeface="Segoe UI"/>
                <a:cs typeface="Segoe UI"/>
              </a:rPr>
              <a:t>Cao et al.,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lang="en-US" sz="1600">
                <a:solidFill>
                  <a:srgbClr val="A5A5A5"/>
                </a:solidFill>
                <a:latin typeface="Segoe UI"/>
                <a:cs typeface="Segoe UI"/>
              </a:rPr>
              <a:t>2005; Zhou et al., 2017; Wang &amp; Pope, 2008)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srgbClr val="7F7F7F"/>
                </a:solidFill>
                <a:latin typeface="Segoe UI"/>
                <a:cs typeface="Segoe UI"/>
              </a:rPr>
              <a:t>Mean fields are derived from particles statistics</a:t>
            </a:r>
            <a:endParaRPr lang="en-US" sz="19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srgbClr val="7F7F7F"/>
                </a:solidFill>
                <a:latin typeface="Segoe UI"/>
                <a:cs typeface="Segoe UI"/>
                <a:sym typeface="Symbol" panose="05050102010706020507" pitchFamily="18" charset="2"/>
              </a:rPr>
              <a:t></a:t>
            </a:r>
            <a:r>
              <a:rPr lang="en-US" sz="1900">
                <a:solidFill>
                  <a:srgbClr val="7F7F7F"/>
                </a:solidFill>
                <a:latin typeface="Segoe UI"/>
                <a:cs typeface="Segoe UI"/>
              </a:rPr>
              <a:t> is added as a particle property</a:t>
            </a:r>
          </a:p>
          <a:p>
            <a:pPr>
              <a:lnSpc>
                <a:spcPct val="90000"/>
              </a:lnSpc>
              <a:spcBef>
                <a:spcPts val="500"/>
              </a:spcBef>
              <a:defRPr/>
            </a:pPr>
            <a:endParaRPr lang="en-US">
              <a:solidFill>
                <a:srgbClr val="7F7F7F"/>
              </a:solidFill>
              <a:latin typeface="Segoe UI"/>
              <a:cs typeface="Segoe UI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defRPr/>
            </a:pPr>
            <a:endParaRPr 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>
                <a:solidFill>
                  <a:srgbClr val="004491"/>
                </a:solidFill>
                <a:latin typeface="Segoe UI Semibold"/>
                <a:cs typeface="Segoe UI Semibold"/>
              </a:rPr>
              <a:t>This work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004491"/>
              </a:solidFill>
              <a:effectLst/>
              <a:uLnTx/>
              <a:uFillTx/>
              <a:latin typeface="Segoe UI Semibold"/>
              <a:cs typeface="Segoe UI Semibold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srgbClr val="7F7F7F"/>
                </a:solidFill>
                <a:latin typeface="Segoe UI"/>
                <a:cs typeface="Segoe UI"/>
              </a:rPr>
              <a:t>Mean fields are provided by RANS calculation</a:t>
            </a:r>
            <a:endParaRPr lang="en-US" sz="19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srgbClr val="7F7F7F"/>
                </a:solidFill>
                <a:latin typeface="Segoe UI"/>
                <a:cs typeface="Segoe UI"/>
              </a:rPr>
              <a:t>Turbulence statistics by RANS turbulence model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srgbClr val="7F7F7F"/>
                </a:solidFill>
                <a:latin typeface="Segoe UI"/>
                <a:cs typeface="Segoe UI"/>
              </a:rPr>
              <a:t>Mean mass fractions by RANS calculation</a:t>
            </a: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lang="en-US">
                <a:solidFill>
                  <a:srgbClr val="7F7F7F"/>
                </a:solidFill>
                <a:latin typeface="Segoe UI"/>
                <a:cs typeface="Segoe UI"/>
              </a:rPr>
              <a:t>Particles originate only from core nozzle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44274D4-DBE5-0241-8D55-58BD1C0CD4F1}"/>
              </a:ext>
            </a:extLst>
          </p:cNvPr>
          <p:cNvGrpSpPr/>
          <p:nvPr/>
        </p:nvGrpSpPr>
        <p:grpSpPr>
          <a:xfrm>
            <a:off x="8351520" y="1570847"/>
            <a:ext cx="3657600" cy="816892"/>
            <a:chOff x="8351520" y="2029051"/>
            <a:chExt cx="3657600" cy="816892"/>
          </a:xfrm>
        </p:grpSpPr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905EF202-E1A6-6A2F-DC05-0C901A3F287A}"/>
                </a:ext>
              </a:extLst>
            </p:cNvPr>
            <p:cNvSpPr txBox="1"/>
            <p:nvPr/>
          </p:nvSpPr>
          <p:spPr>
            <a:xfrm>
              <a:off x="8351520" y="2029051"/>
              <a:ext cx="36576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>
                  <a:solidFill>
                    <a:schemeClr val="bg1"/>
                  </a:solidFill>
                  <a:cs typeface="Segoe UI"/>
                </a:rPr>
                <a:t>Mean fields (velocity, vapor,…) ?</a:t>
              </a:r>
            </a:p>
          </p:txBody>
        </p:sp>
        <p:cxnSp>
          <p:nvCxnSpPr>
            <p:cNvPr id="16" name="Straight Arrow Connector 17">
              <a:extLst>
                <a:ext uri="{FF2B5EF4-FFF2-40B4-BE49-F238E27FC236}">
                  <a16:creationId xmlns:a16="http://schemas.microsoft.com/office/drawing/2014/main" id="{C4E97D21-2700-9DD3-F01E-3768EF8C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0340" y="2398383"/>
              <a:ext cx="1165860" cy="38804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7462DC5-CBA5-5AE8-DB22-0A1901F1723C}"/>
                </a:ext>
              </a:extLst>
            </p:cNvPr>
            <p:cNvSpPr/>
            <p:nvPr/>
          </p:nvSpPr>
          <p:spPr>
            <a:xfrm>
              <a:off x="11544960" y="2762783"/>
              <a:ext cx="83160" cy="83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58CD6F0-6BB2-9567-E142-7E6A916C5043}"/>
              </a:ext>
            </a:extLst>
          </p:cNvPr>
          <p:cNvSpPr/>
          <p:nvPr/>
        </p:nvSpPr>
        <p:spPr>
          <a:xfrm>
            <a:off x="11506200" y="2268371"/>
            <a:ext cx="160020" cy="1555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9C291E52-133C-E117-03F4-8D8801872DE6}"/>
              </a:ext>
            </a:extLst>
          </p:cNvPr>
          <p:cNvSpPr/>
          <p:nvPr/>
        </p:nvSpPr>
        <p:spPr>
          <a:xfrm>
            <a:off x="8836152" y="4697654"/>
            <a:ext cx="3148584" cy="402336"/>
          </a:xfrm>
          <a:custGeom>
            <a:avLst/>
            <a:gdLst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39696 w 5266944"/>
              <a:gd name="connsiteY10" fmla="*/ 1688592 h 1956816"/>
              <a:gd name="connsiteX11" fmla="*/ 2798064 w 5266944"/>
              <a:gd name="connsiteY11" fmla="*/ 1816608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798064 w 5266944"/>
              <a:gd name="connsiteY11" fmla="*/ 1816608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798064 w 5266944"/>
              <a:gd name="connsiteY11" fmla="*/ 1816608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0064 w 5266944"/>
              <a:gd name="connsiteY12" fmla="*/ 1901952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33600 w 5266944"/>
              <a:gd name="connsiteY9" fmla="*/ 1584960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1907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35152 w 5266944"/>
              <a:gd name="connsiteY5" fmla="*/ 151790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41248 w 5266944"/>
              <a:gd name="connsiteY4" fmla="*/ 127406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395984 w 5266944"/>
              <a:gd name="connsiteY3" fmla="*/ 122529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50720 w 5266944"/>
              <a:gd name="connsiteY2" fmla="*/ 126796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2042160 w 5266944"/>
              <a:gd name="connsiteY1" fmla="*/ 1219200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6096 w 5266944"/>
              <a:gd name="connsiteY0" fmla="*/ 101803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6096 w 5266944"/>
              <a:gd name="connsiteY17" fmla="*/ 1018032 h 1956816"/>
              <a:gd name="connsiteX0" fmla="*/ 4191 w 5266944"/>
              <a:gd name="connsiteY0" fmla="*/ 1029462 h 1956816"/>
              <a:gd name="connsiteX1" fmla="*/ 1979295 w 5266944"/>
              <a:gd name="connsiteY1" fmla="*/ 119824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4191 w 5266944"/>
              <a:gd name="connsiteY17" fmla="*/ 1029462 h 1956816"/>
              <a:gd name="connsiteX0" fmla="*/ 4191 w 5266944"/>
              <a:gd name="connsiteY0" fmla="*/ 1029462 h 1956816"/>
              <a:gd name="connsiteX1" fmla="*/ 1971675 w 5266944"/>
              <a:gd name="connsiteY1" fmla="*/ 120967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8144 w 5266944"/>
              <a:gd name="connsiteY7" fmla="*/ 1682496 h 1956816"/>
              <a:gd name="connsiteX8" fmla="*/ 3432048 w 5266944"/>
              <a:gd name="connsiteY8" fmla="*/ 1700022 h 1956816"/>
              <a:gd name="connsiteX9" fmla="*/ 2118360 w 5266944"/>
              <a:gd name="connsiteY9" fmla="*/ 1575435 h 1956816"/>
              <a:gd name="connsiteX10" fmla="*/ 2122551 w 5266944"/>
              <a:gd name="connsiteY10" fmla="*/ 1690497 h 1956816"/>
              <a:gd name="connsiteX11" fmla="*/ 2803779 w 5266944"/>
              <a:gd name="connsiteY11" fmla="*/ 1841373 h 1956816"/>
              <a:gd name="connsiteX12" fmla="*/ 3563874 w 5266944"/>
              <a:gd name="connsiteY12" fmla="*/ 1922907 h 1956816"/>
              <a:gd name="connsiteX13" fmla="*/ 3566160 w 5266944"/>
              <a:gd name="connsiteY13" fmla="*/ 1956816 h 1956816"/>
              <a:gd name="connsiteX14" fmla="*/ 5266944 w 5266944"/>
              <a:gd name="connsiteY14" fmla="*/ 1956816 h 1956816"/>
              <a:gd name="connsiteX15" fmla="*/ 5266944 w 5266944"/>
              <a:gd name="connsiteY15" fmla="*/ 0 h 1956816"/>
              <a:gd name="connsiteX16" fmla="*/ 0 w 5266944"/>
              <a:gd name="connsiteY16" fmla="*/ 0 h 1956816"/>
              <a:gd name="connsiteX17" fmla="*/ 4191 w 5266944"/>
              <a:gd name="connsiteY17" fmla="*/ 1029462 h 1956816"/>
              <a:gd name="connsiteX0" fmla="*/ 4191 w 5266944"/>
              <a:gd name="connsiteY0" fmla="*/ 1029462 h 1956816"/>
              <a:gd name="connsiteX1" fmla="*/ 1971675 w 5266944"/>
              <a:gd name="connsiteY1" fmla="*/ 120967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1798320 w 5266944"/>
              <a:gd name="connsiteY6" fmla="*/ 1377696 h 1956816"/>
              <a:gd name="connsiteX7" fmla="*/ 3432048 w 5266944"/>
              <a:gd name="connsiteY7" fmla="*/ 1700022 h 1956816"/>
              <a:gd name="connsiteX8" fmla="*/ 2118360 w 5266944"/>
              <a:gd name="connsiteY8" fmla="*/ 1575435 h 1956816"/>
              <a:gd name="connsiteX9" fmla="*/ 2122551 w 5266944"/>
              <a:gd name="connsiteY9" fmla="*/ 1690497 h 1956816"/>
              <a:gd name="connsiteX10" fmla="*/ 2803779 w 5266944"/>
              <a:gd name="connsiteY10" fmla="*/ 1841373 h 1956816"/>
              <a:gd name="connsiteX11" fmla="*/ 3563874 w 5266944"/>
              <a:gd name="connsiteY11" fmla="*/ 1922907 h 1956816"/>
              <a:gd name="connsiteX12" fmla="*/ 3566160 w 5266944"/>
              <a:gd name="connsiteY12" fmla="*/ 1956816 h 1956816"/>
              <a:gd name="connsiteX13" fmla="*/ 5266944 w 5266944"/>
              <a:gd name="connsiteY13" fmla="*/ 1956816 h 1956816"/>
              <a:gd name="connsiteX14" fmla="*/ 5266944 w 5266944"/>
              <a:gd name="connsiteY14" fmla="*/ 0 h 1956816"/>
              <a:gd name="connsiteX15" fmla="*/ 0 w 5266944"/>
              <a:gd name="connsiteY15" fmla="*/ 0 h 1956816"/>
              <a:gd name="connsiteX16" fmla="*/ 4191 w 5266944"/>
              <a:gd name="connsiteY16" fmla="*/ 1029462 h 1956816"/>
              <a:gd name="connsiteX0" fmla="*/ 4191 w 5266944"/>
              <a:gd name="connsiteY0" fmla="*/ 1029462 h 1956816"/>
              <a:gd name="connsiteX1" fmla="*/ 1971675 w 5266944"/>
              <a:gd name="connsiteY1" fmla="*/ 1209675 h 1956816"/>
              <a:gd name="connsiteX2" fmla="*/ 1973580 w 5266944"/>
              <a:gd name="connsiteY2" fmla="*/ 1237488 h 1956816"/>
              <a:gd name="connsiteX3" fmla="*/ 1441704 w 5266944"/>
              <a:gd name="connsiteY3" fmla="*/ 1206246 h 1956816"/>
              <a:gd name="connsiteX4" fmla="*/ 820293 w 5266944"/>
              <a:gd name="connsiteY4" fmla="*/ 1262634 h 1956816"/>
              <a:gd name="connsiteX5" fmla="*/ 829437 w 5266944"/>
              <a:gd name="connsiteY5" fmla="*/ 1536954 h 1956816"/>
              <a:gd name="connsiteX6" fmla="*/ 3432048 w 5266944"/>
              <a:gd name="connsiteY6" fmla="*/ 1700022 h 1956816"/>
              <a:gd name="connsiteX7" fmla="*/ 2118360 w 5266944"/>
              <a:gd name="connsiteY7" fmla="*/ 1575435 h 1956816"/>
              <a:gd name="connsiteX8" fmla="*/ 2122551 w 5266944"/>
              <a:gd name="connsiteY8" fmla="*/ 1690497 h 1956816"/>
              <a:gd name="connsiteX9" fmla="*/ 2803779 w 5266944"/>
              <a:gd name="connsiteY9" fmla="*/ 1841373 h 1956816"/>
              <a:gd name="connsiteX10" fmla="*/ 3563874 w 5266944"/>
              <a:gd name="connsiteY10" fmla="*/ 1922907 h 1956816"/>
              <a:gd name="connsiteX11" fmla="*/ 3566160 w 5266944"/>
              <a:gd name="connsiteY11" fmla="*/ 1956816 h 1956816"/>
              <a:gd name="connsiteX12" fmla="*/ 5266944 w 5266944"/>
              <a:gd name="connsiteY12" fmla="*/ 1956816 h 1956816"/>
              <a:gd name="connsiteX13" fmla="*/ 5266944 w 5266944"/>
              <a:gd name="connsiteY13" fmla="*/ 0 h 1956816"/>
              <a:gd name="connsiteX14" fmla="*/ 0 w 5266944"/>
              <a:gd name="connsiteY14" fmla="*/ 0 h 1956816"/>
              <a:gd name="connsiteX15" fmla="*/ 4191 w 5266944"/>
              <a:gd name="connsiteY15" fmla="*/ 1029462 h 1956816"/>
              <a:gd name="connsiteX0" fmla="*/ 4191 w 5266944"/>
              <a:gd name="connsiteY0" fmla="*/ 1029462 h 1956816"/>
              <a:gd name="connsiteX1" fmla="*/ 1971675 w 5266944"/>
              <a:gd name="connsiteY1" fmla="*/ 1209675 h 1956816"/>
              <a:gd name="connsiteX2" fmla="*/ 1441704 w 5266944"/>
              <a:gd name="connsiteY2" fmla="*/ 1206246 h 1956816"/>
              <a:gd name="connsiteX3" fmla="*/ 820293 w 5266944"/>
              <a:gd name="connsiteY3" fmla="*/ 1262634 h 1956816"/>
              <a:gd name="connsiteX4" fmla="*/ 829437 w 5266944"/>
              <a:gd name="connsiteY4" fmla="*/ 1536954 h 1956816"/>
              <a:gd name="connsiteX5" fmla="*/ 3432048 w 5266944"/>
              <a:gd name="connsiteY5" fmla="*/ 1700022 h 1956816"/>
              <a:gd name="connsiteX6" fmla="*/ 2118360 w 5266944"/>
              <a:gd name="connsiteY6" fmla="*/ 1575435 h 1956816"/>
              <a:gd name="connsiteX7" fmla="*/ 2122551 w 5266944"/>
              <a:gd name="connsiteY7" fmla="*/ 1690497 h 1956816"/>
              <a:gd name="connsiteX8" fmla="*/ 2803779 w 5266944"/>
              <a:gd name="connsiteY8" fmla="*/ 1841373 h 1956816"/>
              <a:gd name="connsiteX9" fmla="*/ 3563874 w 5266944"/>
              <a:gd name="connsiteY9" fmla="*/ 1922907 h 1956816"/>
              <a:gd name="connsiteX10" fmla="*/ 3566160 w 5266944"/>
              <a:gd name="connsiteY10" fmla="*/ 1956816 h 1956816"/>
              <a:gd name="connsiteX11" fmla="*/ 5266944 w 5266944"/>
              <a:gd name="connsiteY11" fmla="*/ 1956816 h 1956816"/>
              <a:gd name="connsiteX12" fmla="*/ 5266944 w 5266944"/>
              <a:gd name="connsiteY12" fmla="*/ 0 h 1956816"/>
              <a:gd name="connsiteX13" fmla="*/ 0 w 5266944"/>
              <a:gd name="connsiteY13" fmla="*/ 0 h 1956816"/>
              <a:gd name="connsiteX14" fmla="*/ 4191 w 5266944"/>
              <a:gd name="connsiteY14" fmla="*/ 1029462 h 1956816"/>
              <a:gd name="connsiteX0" fmla="*/ 4191 w 5266944"/>
              <a:gd name="connsiteY0" fmla="*/ 1029462 h 1956816"/>
              <a:gd name="connsiteX1" fmla="*/ 1441704 w 5266944"/>
              <a:gd name="connsiteY1" fmla="*/ 1206246 h 1956816"/>
              <a:gd name="connsiteX2" fmla="*/ 820293 w 5266944"/>
              <a:gd name="connsiteY2" fmla="*/ 1262634 h 1956816"/>
              <a:gd name="connsiteX3" fmla="*/ 829437 w 5266944"/>
              <a:gd name="connsiteY3" fmla="*/ 1536954 h 1956816"/>
              <a:gd name="connsiteX4" fmla="*/ 3432048 w 5266944"/>
              <a:gd name="connsiteY4" fmla="*/ 1700022 h 1956816"/>
              <a:gd name="connsiteX5" fmla="*/ 2118360 w 5266944"/>
              <a:gd name="connsiteY5" fmla="*/ 1575435 h 1956816"/>
              <a:gd name="connsiteX6" fmla="*/ 2122551 w 5266944"/>
              <a:gd name="connsiteY6" fmla="*/ 1690497 h 1956816"/>
              <a:gd name="connsiteX7" fmla="*/ 2803779 w 5266944"/>
              <a:gd name="connsiteY7" fmla="*/ 1841373 h 1956816"/>
              <a:gd name="connsiteX8" fmla="*/ 3563874 w 5266944"/>
              <a:gd name="connsiteY8" fmla="*/ 1922907 h 1956816"/>
              <a:gd name="connsiteX9" fmla="*/ 3566160 w 5266944"/>
              <a:gd name="connsiteY9" fmla="*/ 1956816 h 1956816"/>
              <a:gd name="connsiteX10" fmla="*/ 5266944 w 5266944"/>
              <a:gd name="connsiteY10" fmla="*/ 1956816 h 1956816"/>
              <a:gd name="connsiteX11" fmla="*/ 5266944 w 5266944"/>
              <a:gd name="connsiteY11" fmla="*/ 0 h 1956816"/>
              <a:gd name="connsiteX12" fmla="*/ 0 w 5266944"/>
              <a:gd name="connsiteY12" fmla="*/ 0 h 1956816"/>
              <a:gd name="connsiteX13" fmla="*/ 4191 w 5266944"/>
              <a:gd name="connsiteY13" fmla="*/ 1029462 h 1956816"/>
              <a:gd name="connsiteX0" fmla="*/ 4191 w 5266944"/>
              <a:gd name="connsiteY0" fmla="*/ 1029462 h 1956816"/>
              <a:gd name="connsiteX1" fmla="*/ 820293 w 5266944"/>
              <a:gd name="connsiteY1" fmla="*/ 1262634 h 1956816"/>
              <a:gd name="connsiteX2" fmla="*/ 829437 w 5266944"/>
              <a:gd name="connsiteY2" fmla="*/ 1536954 h 1956816"/>
              <a:gd name="connsiteX3" fmla="*/ 3432048 w 5266944"/>
              <a:gd name="connsiteY3" fmla="*/ 1700022 h 1956816"/>
              <a:gd name="connsiteX4" fmla="*/ 2118360 w 5266944"/>
              <a:gd name="connsiteY4" fmla="*/ 1575435 h 1956816"/>
              <a:gd name="connsiteX5" fmla="*/ 2122551 w 5266944"/>
              <a:gd name="connsiteY5" fmla="*/ 1690497 h 1956816"/>
              <a:gd name="connsiteX6" fmla="*/ 2803779 w 5266944"/>
              <a:gd name="connsiteY6" fmla="*/ 1841373 h 1956816"/>
              <a:gd name="connsiteX7" fmla="*/ 3563874 w 5266944"/>
              <a:gd name="connsiteY7" fmla="*/ 1922907 h 1956816"/>
              <a:gd name="connsiteX8" fmla="*/ 3566160 w 5266944"/>
              <a:gd name="connsiteY8" fmla="*/ 1956816 h 1956816"/>
              <a:gd name="connsiteX9" fmla="*/ 5266944 w 5266944"/>
              <a:gd name="connsiteY9" fmla="*/ 1956816 h 1956816"/>
              <a:gd name="connsiteX10" fmla="*/ 5266944 w 5266944"/>
              <a:gd name="connsiteY10" fmla="*/ 0 h 1956816"/>
              <a:gd name="connsiteX11" fmla="*/ 0 w 5266944"/>
              <a:gd name="connsiteY11" fmla="*/ 0 h 1956816"/>
              <a:gd name="connsiteX12" fmla="*/ 4191 w 5266944"/>
              <a:gd name="connsiteY12" fmla="*/ 1029462 h 1956816"/>
              <a:gd name="connsiteX0" fmla="*/ 4191 w 5266944"/>
              <a:gd name="connsiteY0" fmla="*/ 1029462 h 1956816"/>
              <a:gd name="connsiteX1" fmla="*/ 820293 w 5266944"/>
              <a:gd name="connsiteY1" fmla="*/ 1262634 h 1956816"/>
              <a:gd name="connsiteX2" fmla="*/ 3432048 w 5266944"/>
              <a:gd name="connsiteY2" fmla="*/ 1700022 h 1956816"/>
              <a:gd name="connsiteX3" fmla="*/ 2118360 w 5266944"/>
              <a:gd name="connsiteY3" fmla="*/ 1575435 h 1956816"/>
              <a:gd name="connsiteX4" fmla="*/ 2122551 w 5266944"/>
              <a:gd name="connsiteY4" fmla="*/ 1690497 h 1956816"/>
              <a:gd name="connsiteX5" fmla="*/ 2803779 w 5266944"/>
              <a:gd name="connsiteY5" fmla="*/ 1841373 h 1956816"/>
              <a:gd name="connsiteX6" fmla="*/ 3563874 w 5266944"/>
              <a:gd name="connsiteY6" fmla="*/ 1922907 h 1956816"/>
              <a:gd name="connsiteX7" fmla="*/ 3566160 w 5266944"/>
              <a:gd name="connsiteY7" fmla="*/ 1956816 h 1956816"/>
              <a:gd name="connsiteX8" fmla="*/ 5266944 w 5266944"/>
              <a:gd name="connsiteY8" fmla="*/ 1956816 h 1956816"/>
              <a:gd name="connsiteX9" fmla="*/ 5266944 w 5266944"/>
              <a:gd name="connsiteY9" fmla="*/ 0 h 1956816"/>
              <a:gd name="connsiteX10" fmla="*/ 0 w 5266944"/>
              <a:gd name="connsiteY10" fmla="*/ 0 h 1956816"/>
              <a:gd name="connsiteX11" fmla="*/ 4191 w 5266944"/>
              <a:gd name="connsiteY11" fmla="*/ 1029462 h 1956816"/>
              <a:gd name="connsiteX0" fmla="*/ 4191 w 5266944"/>
              <a:gd name="connsiteY0" fmla="*/ 1029462 h 1956816"/>
              <a:gd name="connsiteX1" fmla="*/ 3432048 w 5266944"/>
              <a:gd name="connsiteY1" fmla="*/ 1700022 h 1956816"/>
              <a:gd name="connsiteX2" fmla="*/ 2118360 w 5266944"/>
              <a:gd name="connsiteY2" fmla="*/ 1575435 h 1956816"/>
              <a:gd name="connsiteX3" fmla="*/ 2122551 w 5266944"/>
              <a:gd name="connsiteY3" fmla="*/ 1690497 h 1956816"/>
              <a:gd name="connsiteX4" fmla="*/ 2803779 w 5266944"/>
              <a:gd name="connsiteY4" fmla="*/ 1841373 h 1956816"/>
              <a:gd name="connsiteX5" fmla="*/ 3563874 w 5266944"/>
              <a:gd name="connsiteY5" fmla="*/ 1922907 h 1956816"/>
              <a:gd name="connsiteX6" fmla="*/ 3566160 w 5266944"/>
              <a:gd name="connsiteY6" fmla="*/ 1956816 h 1956816"/>
              <a:gd name="connsiteX7" fmla="*/ 5266944 w 5266944"/>
              <a:gd name="connsiteY7" fmla="*/ 1956816 h 1956816"/>
              <a:gd name="connsiteX8" fmla="*/ 5266944 w 5266944"/>
              <a:gd name="connsiteY8" fmla="*/ 0 h 1956816"/>
              <a:gd name="connsiteX9" fmla="*/ 0 w 5266944"/>
              <a:gd name="connsiteY9" fmla="*/ 0 h 1956816"/>
              <a:gd name="connsiteX10" fmla="*/ 4191 w 5266944"/>
              <a:gd name="connsiteY10" fmla="*/ 1029462 h 1956816"/>
              <a:gd name="connsiteX0" fmla="*/ 0 w 5266944"/>
              <a:gd name="connsiteY0" fmla="*/ 0 h 1956816"/>
              <a:gd name="connsiteX1" fmla="*/ 3432048 w 5266944"/>
              <a:gd name="connsiteY1" fmla="*/ 1700022 h 1956816"/>
              <a:gd name="connsiteX2" fmla="*/ 2118360 w 5266944"/>
              <a:gd name="connsiteY2" fmla="*/ 1575435 h 1956816"/>
              <a:gd name="connsiteX3" fmla="*/ 2122551 w 5266944"/>
              <a:gd name="connsiteY3" fmla="*/ 1690497 h 1956816"/>
              <a:gd name="connsiteX4" fmla="*/ 2803779 w 5266944"/>
              <a:gd name="connsiteY4" fmla="*/ 1841373 h 1956816"/>
              <a:gd name="connsiteX5" fmla="*/ 3563874 w 5266944"/>
              <a:gd name="connsiteY5" fmla="*/ 1922907 h 1956816"/>
              <a:gd name="connsiteX6" fmla="*/ 3566160 w 5266944"/>
              <a:gd name="connsiteY6" fmla="*/ 1956816 h 1956816"/>
              <a:gd name="connsiteX7" fmla="*/ 5266944 w 5266944"/>
              <a:gd name="connsiteY7" fmla="*/ 1956816 h 1956816"/>
              <a:gd name="connsiteX8" fmla="*/ 5266944 w 5266944"/>
              <a:gd name="connsiteY8" fmla="*/ 0 h 1956816"/>
              <a:gd name="connsiteX9" fmla="*/ 0 w 5266944"/>
              <a:gd name="connsiteY9" fmla="*/ 0 h 1956816"/>
              <a:gd name="connsiteX0" fmla="*/ 3148584 w 3148584"/>
              <a:gd name="connsiteY0" fmla="*/ 0 h 1956816"/>
              <a:gd name="connsiteX1" fmla="*/ 1313688 w 3148584"/>
              <a:gd name="connsiteY1" fmla="*/ 1700022 h 1956816"/>
              <a:gd name="connsiteX2" fmla="*/ 0 w 3148584"/>
              <a:gd name="connsiteY2" fmla="*/ 1575435 h 1956816"/>
              <a:gd name="connsiteX3" fmla="*/ 4191 w 3148584"/>
              <a:gd name="connsiteY3" fmla="*/ 1690497 h 1956816"/>
              <a:gd name="connsiteX4" fmla="*/ 685419 w 3148584"/>
              <a:gd name="connsiteY4" fmla="*/ 1841373 h 1956816"/>
              <a:gd name="connsiteX5" fmla="*/ 1445514 w 3148584"/>
              <a:gd name="connsiteY5" fmla="*/ 1922907 h 1956816"/>
              <a:gd name="connsiteX6" fmla="*/ 1447800 w 3148584"/>
              <a:gd name="connsiteY6" fmla="*/ 1956816 h 1956816"/>
              <a:gd name="connsiteX7" fmla="*/ 3148584 w 3148584"/>
              <a:gd name="connsiteY7" fmla="*/ 1956816 h 1956816"/>
              <a:gd name="connsiteX8" fmla="*/ 3148584 w 3148584"/>
              <a:gd name="connsiteY8" fmla="*/ 0 h 1956816"/>
              <a:gd name="connsiteX0" fmla="*/ 3142488 w 3148584"/>
              <a:gd name="connsiteY0" fmla="*/ 0 h 402336"/>
              <a:gd name="connsiteX1" fmla="*/ 1313688 w 3148584"/>
              <a:gd name="connsiteY1" fmla="*/ 145542 h 402336"/>
              <a:gd name="connsiteX2" fmla="*/ 0 w 3148584"/>
              <a:gd name="connsiteY2" fmla="*/ 20955 h 402336"/>
              <a:gd name="connsiteX3" fmla="*/ 4191 w 3148584"/>
              <a:gd name="connsiteY3" fmla="*/ 136017 h 402336"/>
              <a:gd name="connsiteX4" fmla="*/ 685419 w 3148584"/>
              <a:gd name="connsiteY4" fmla="*/ 286893 h 402336"/>
              <a:gd name="connsiteX5" fmla="*/ 1445514 w 3148584"/>
              <a:gd name="connsiteY5" fmla="*/ 368427 h 402336"/>
              <a:gd name="connsiteX6" fmla="*/ 1447800 w 3148584"/>
              <a:gd name="connsiteY6" fmla="*/ 402336 h 402336"/>
              <a:gd name="connsiteX7" fmla="*/ 3148584 w 3148584"/>
              <a:gd name="connsiteY7" fmla="*/ 402336 h 402336"/>
              <a:gd name="connsiteX8" fmla="*/ 3142488 w 3148584"/>
              <a:gd name="connsiteY8" fmla="*/ 0 h 40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8584" h="402336">
                <a:moveTo>
                  <a:pt x="3142488" y="0"/>
                </a:moveTo>
                <a:lnTo>
                  <a:pt x="1313688" y="145542"/>
                </a:lnTo>
                <a:cubicBezTo>
                  <a:pt x="780542" y="187198"/>
                  <a:pt x="725551" y="25019"/>
                  <a:pt x="0" y="20955"/>
                </a:cubicBezTo>
                <a:lnTo>
                  <a:pt x="4191" y="136017"/>
                </a:lnTo>
                <a:cubicBezTo>
                  <a:pt x="480822" y="189484"/>
                  <a:pt x="481203" y="223901"/>
                  <a:pt x="685419" y="286893"/>
                </a:cubicBezTo>
                <a:cubicBezTo>
                  <a:pt x="903224" y="371856"/>
                  <a:pt x="1063879" y="365379"/>
                  <a:pt x="1445514" y="368427"/>
                </a:cubicBezTo>
                <a:lnTo>
                  <a:pt x="1447800" y="402336"/>
                </a:lnTo>
                <a:lnTo>
                  <a:pt x="3148584" y="402336"/>
                </a:lnTo>
                <a:lnTo>
                  <a:pt x="3142488" y="0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02B7E64-96B6-4C77-D24A-2B0727FDF344}"/>
              </a:ext>
            </a:extLst>
          </p:cNvPr>
          <p:cNvGrpSpPr/>
          <p:nvPr/>
        </p:nvGrpSpPr>
        <p:grpSpPr>
          <a:xfrm>
            <a:off x="8339328" y="3849393"/>
            <a:ext cx="3657600" cy="816892"/>
            <a:chOff x="8351520" y="2029051"/>
            <a:chExt cx="3657600" cy="816892"/>
          </a:xfrm>
        </p:grpSpPr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D900C682-B7B9-4F62-CE1F-F2A76FF2DF31}"/>
                </a:ext>
              </a:extLst>
            </p:cNvPr>
            <p:cNvSpPr txBox="1"/>
            <p:nvPr/>
          </p:nvSpPr>
          <p:spPr>
            <a:xfrm>
              <a:off x="8351520" y="2029051"/>
              <a:ext cx="36576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>
                  <a:solidFill>
                    <a:schemeClr val="bg1"/>
                  </a:solidFill>
                  <a:cs typeface="Segoe UI"/>
                </a:rPr>
                <a:t>Mean fields (velocity, vapor,…) ?</a:t>
              </a:r>
            </a:p>
          </p:txBody>
        </p:sp>
        <p:cxnSp>
          <p:nvCxnSpPr>
            <p:cNvPr id="28" name="Straight Arrow Connector 17">
              <a:extLst>
                <a:ext uri="{FF2B5EF4-FFF2-40B4-BE49-F238E27FC236}">
                  <a16:creationId xmlns:a16="http://schemas.microsoft.com/office/drawing/2014/main" id="{9D09263E-E4C4-6777-18BA-234DA699F4AB}"/>
                </a:ext>
              </a:extLst>
            </p:cNvPr>
            <p:cNvCxnSpPr>
              <a:cxnSpLocks/>
            </p:cNvCxnSpPr>
            <p:nvPr/>
          </p:nvCxnSpPr>
          <p:spPr>
            <a:xfrm>
              <a:off x="10340340" y="2398383"/>
              <a:ext cx="1165860" cy="38804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8ECF737-3E10-BE1A-5DD6-2581F0DAB53B}"/>
                </a:ext>
              </a:extLst>
            </p:cNvPr>
            <p:cNvSpPr/>
            <p:nvPr/>
          </p:nvSpPr>
          <p:spPr>
            <a:xfrm>
              <a:off x="11544960" y="2762783"/>
              <a:ext cx="83160" cy="83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Espace réservé du contenu 7">
            <a:extLst>
              <a:ext uri="{FF2B5EF4-FFF2-40B4-BE49-F238E27FC236}">
                <a16:creationId xmlns:a16="http://schemas.microsoft.com/office/drawing/2014/main" id="{70D842F8-3327-2ED8-98CE-505DBC067ABA}"/>
              </a:ext>
            </a:extLst>
          </p:cNvPr>
          <p:cNvSpPr txBox="1">
            <a:spLocks/>
          </p:cNvSpPr>
          <p:nvPr/>
        </p:nvSpPr>
        <p:spPr>
          <a:xfrm>
            <a:off x="6707608" y="5099990"/>
            <a:ext cx="5284228" cy="2794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solidFill>
                  <a:schemeClr val="accent3"/>
                </a:solidFill>
                <a:latin typeface="Segoe UI Light"/>
                <a:cs typeface="Segoe UI Light"/>
              </a:rPr>
              <a:t>Sketch of this work implementation of Lagrangian/Eulerian</a:t>
            </a:r>
            <a:endParaRPr lang="en-US" sz="1600">
              <a:solidFill>
                <a:schemeClr val="accent3"/>
              </a:solidFill>
            </a:endParaRPr>
          </a:p>
        </p:txBody>
      </p:sp>
      <p:sp>
        <p:nvSpPr>
          <p:cNvPr id="35" name="Espace réservé du contenu 7">
            <a:extLst>
              <a:ext uri="{FF2B5EF4-FFF2-40B4-BE49-F238E27FC236}">
                <a16:creationId xmlns:a16="http://schemas.microsoft.com/office/drawing/2014/main" id="{A7626D92-D8C6-8FF5-8AF2-3013ABA00DA1}"/>
              </a:ext>
            </a:extLst>
          </p:cNvPr>
          <p:cNvSpPr txBox="1">
            <a:spLocks/>
          </p:cNvSpPr>
          <p:nvPr/>
        </p:nvSpPr>
        <p:spPr>
          <a:xfrm>
            <a:off x="6724892" y="2822331"/>
            <a:ext cx="5284228" cy="2794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solidFill>
                  <a:schemeClr val="accent3"/>
                </a:solidFill>
                <a:latin typeface="Segoe UI Light"/>
                <a:cs typeface="Segoe UI Light"/>
              </a:rPr>
              <a:t>Sketch of usual implementation of Lagrangian/Eulerian</a:t>
            </a:r>
            <a:endParaRPr lang="en-US" sz="1600">
              <a:solidFill>
                <a:schemeClr val="accent3"/>
              </a:solidFill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F9FA01B-74D0-DACB-1897-106729758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A9F0BEA-8B23-C260-A667-8B013B5E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274639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2" grpId="0" animBg="1"/>
      <p:bldP spid="23" grpId="0" animBg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347EF-4400-2E64-5275-CE70F69DA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D84B4-6DAC-2B77-D978-669E185B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Franklin Gothic Heavy"/>
              </a:rPr>
              <a:t>First contrail </a:t>
            </a:r>
            <a:r>
              <a:rPr lang="en-US" dirty="0">
                <a:latin typeface="Franklin Gothic Heavy"/>
              </a:rPr>
              <a:t>r</a:t>
            </a:r>
            <a:r>
              <a:rPr lang="en-US" noProof="0" dirty="0" err="1">
                <a:latin typeface="Franklin Gothic Heavy"/>
              </a:rPr>
              <a:t>esults</a:t>
            </a:r>
            <a:endParaRPr lang="en-US" sz="40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3622A-FF10-FEB6-D9BD-6CFEA25CE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 dirty="0">
                <a:latin typeface="Segoe UI"/>
                <a:cs typeface="Segoe UI"/>
              </a:rPr>
              <a:t>Numerical Setup</a:t>
            </a:r>
          </a:p>
          <a:p>
            <a:r>
              <a:rPr lang="en-US" noProof="0" dirty="0">
                <a:latin typeface="Segoe UI"/>
                <a:cs typeface="Segoe UI"/>
              </a:rPr>
              <a:t>Alternative Models Comparison</a:t>
            </a:r>
            <a:endParaRPr lang="en-US" noProof="0" dirty="0"/>
          </a:p>
          <a:p>
            <a:r>
              <a:rPr lang="en-US" noProof="0" dirty="0">
                <a:latin typeface="Segoe UI"/>
                <a:cs typeface="Segoe UI"/>
              </a:rPr>
              <a:t>Sensitivity Analyses</a:t>
            </a:r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378F0-065E-07B5-26C3-7C3C7D48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en-US" noProof="0" smtClean="0"/>
              <a:pPr/>
              <a:t>41</a:t>
            </a:fld>
            <a:endParaRPr lang="en-US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89C887A-30C3-BC90-898B-391BE838AB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907F310-09F6-7744-A1F4-583FA1E8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53784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DBA89-ABB4-7225-D520-736B770DC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B92154-D93B-202C-C879-8314CD575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Heavy"/>
              </a:rPr>
              <a:t>First Results – Average evolution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5E4AE4-1B2A-E90B-CD5B-6B58F3B5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A4992EF-968B-95AD-2D3B-043B0ABBFFB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078" t="9622" r="48045" b="-27"/>
          <a:stretch/>
        </p:blipFill>
        <p:spPr>
          <a:xfrm>
            <a:off x="6618595" y="1710062"/>
            <a:ext cx="5394059" cy="3693836"/>
          </a:xfr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976FF9B9-122E-B7C8-C773-974948EF97B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615062" y="5393566"/>
            <a:ext cx="5397592" cy="34617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Contrail downstream evolution, mean radius, saturation ratios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7ED9D2-F25A-23E1-A509-384CDBE3C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emibold"/>
                <a:cs typeface="Segoe UI Semibold"/>
              </a:rPr>
              <a:t>5s with ~25000 particles in domain was computed allowing mean fields convergence</a:t>
            </a:r>
          </a:p>
          <a:p>
            <a:r>
              <a:rPr lang="en-US">
                <a:latin typeface="Segoe UI Semibold"/>
                <a:cs typeface="Segoe UI Semibold"/>
              </a:rPr>
              <a:t>10000 trajectories were extracted for post processing</a:t>
            </a:r>
            <a:endParaRPr lang="en-US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1762AD9-6703-7011-34A9-01A34D26FC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80" y="5745139"/>
            <a:ext cx="11826240" cy="341632"/>
          </a:xfrm>
        </p:spPr>
        <p:txBody>
          <a:bodyPr/>
          <a:lstStyle/>
          <a:p>
            <a:r>
              <a:rPr lang="en-US">
                <a:cs typeface="Segoe UI Semibold"/>
              </a:rPr>
              <a:t>Particles activation is spread out. Average crystal radius evolves smoothly, ultimately reaching a steady value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18FA81-10E7-F5F9-9794-9AFCB044A2A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82880" y="1703064"/>
            <a:ext cx="6432182" cy="39262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 Semibold"/>
                <a:cs typeface="Segoe UI Semibold"/>
              </a:rPr>
              <a:t>Particles activate between 25m and 75m</a:t>
            </a:r>
          </a:p>
          <a:p>
            <a:r>
              <a:rPr lang="en-US" dirty="0">
                <a:latin typeface="Segoe UI Semibold"/>
                <a:cs typeface="Segoe UI Semibold"/>
              </a:rPr>
              <a:t>Mean radius evolves smoothly</a:t>
            </a:r>
          </a:p>
          <a:p>
            <a:r>
              <a:rPr lang="en-US" dirty="0">
                <a:latin typeface="Segoe UI Semibold"/>
                <a:cs typeface="Segoe UI Semibold"/>
              </a:rPr>
              <a:t>At the end it slows around 500nm</a:t>
            </a:r>
          </a:p>
          <a:p>
            <a:r>
              <a:rPr lang="en-US" dirty="0">
                <a:latin typeface="Segoe UI Semibold"/>
                <a:cs typeface="Segoe UI Semibold"/>
              </a:rPr>
              <a:t>Ice saturation converges to 1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8F4F557-B595-301E-A8CE-466B570EB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E605332-256C-189C-2B0F-E920B20C5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39346858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4202E-1514-71ED-4618-78FED3EEB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C12B55-B01A-8657-56B0-2A9303ACE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Heavy"/>
              </a:rPr>
              <a:t>Alternative Models Comparison – Spatial Distributions of Particles</a:t>
            </a:r>
            <a:endParaRPr lang="en-US">
              <a:solidFill>
                <a:srgbClr val="000000"/>
              </a:solidFill>
              <a:latin typeface="Franklin Gothic Heavy"/>
            </a:endParaRPr>
          </a:p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3508EB-3616-8916-4371-738182FCF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856527"/>
            <a:ext cx="11835764" cy="86204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emibold"/>
                <a:cs typeface="Segoe UI Semibold"/>
              </a:rPr>
              <a:t>Langevin effectively disperse particles</a:t>
            </a:r>
            <a:endParaRPr lang="en-US"/>
          </a:p>
          <a:p>
            <a:r>
              <a:rPr lang="en-US">
                <a:latin typeface="Segoe UI Semibold"/>
                <a:cs typeface="Segoe UI Semibold"/>
              </a:rPr>
              <a:t>Mean composition exhibit a larger, less uniform, radii distribution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2956C1-F0DC-3433-2551-520608F8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AF82F039-7EF9-FC36-13C3-2DE1700BDE5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82879" y="5387876"/>
            <a:ext cx="11826241" cy="279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Light"/>
                <a:cs typeface="Segoe UI Light"/>
              </a:rPr>
              <a:t>Spatial distribution of particles, colored by crystal radius, cross-sectional distribution at x=220m</a:t>
            </a:r>
            <a:endParaRPr lang="en-US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F078018-EA18-CEDC-AD6A-C8B04350BA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800539"/>
            <a:ext cx="11826240" cy="34163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cs typeface="Segoe UI Semibold"/>
              </a:rPr>
              <a:t>While Langevin model exhibit proper dispersion, it seems to overpredict radii if not associated with IEM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1BD722-39C6-CE28-0C78-BE8F847F9F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" t="3745" r="127" b="37278"/>
          <a:stretch/>
        </p:blipFill>
        <p:spPr>
          <a:xfrm>
            <a:off x="382388" y="1714500"/>
            <a:ext cx="6821018" cy="367323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8DEBE2-0805-39BD-99BE-57145BBEE20B}"/>
              </a:ext>
            </a:extLst>
          </p:cNvPr>
          <p:cNvGrpSpPr/>
          <p:nvPr/>
        </p:nvGrpSpPr>
        <p:grpSpPr>
          <a:xfrm>
            <a:off x="8529637" y="1713032"/>
            <a:ext cx="3290656" cy="3680330"/>
            <a:chOff x="7891462" y="1713032"/>
            <a:chExt cx="3538306" cy="38898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23DA06-09A7-9761-27A1-096C50AA8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43" t="64562" r="39771"/>
            <a:stretch/>
          </p:blipFill>
          <p:spPr>
            <a:xfrm>
              <a:off x="7891462" y="1713032"/>
              <a:ext cx="3538306" cy="194457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6B3E684-0A00-618E-E137-EFB7D878A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9936" t="64522" r="954"/>
            <a:stretch/>
          </p:blipFill>
          <p:spPr>
            <a:xfrm>
              <a:off x="8988625" y="3656132"/>
              <a:ext cx="2342051" cy="1946780"/>
            </a:xfrm>
            <a:prstGeom prst="rect">
              <a:avLst/>
            </a:prstGeom>
          </p:spPr>
        </p:pic>
      </p:grp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F62FEF-6CDA-BB18-E0D1-8D8E8D48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A22E62-7CD6-AD98-7F5A-9677095E3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824978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EDD4A-8C8B-A7F3-058A-76D751BF0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aph with a blue line and green line&#10;&#10;AI-generated content may be incorrect.">
            <a:extLst>
              <a:ext uri="{FF2B5EF4-FFF2-40B4-BE49-F238E27FC236}">
                <a16:creationId xmlns:a16="http://schemas.microsoft.com/office/drawing/2014/main" id="{E183D059-0AE3-45EE-8821-D582C73DC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954" y="1438275"/>
            <a:ext cx="5261058" cy="3905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F00185-411B-8720-25DD-CB11AE763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438275"/>
            <a:ext cx="5196825" cy="390525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A72653D-343C-9265-BD32-07A30A240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Sensitivity Analyses – Soot Particles Emission Rate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B3ACFE-EBD8-5A2F-BC51-3813D4684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emibold"/>
                <a:cs typeface="Segoe UI Semibold"/>
              </a:rPr>
              <a:t>More particles increase total ice mass while decreasing mean particle radius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3B9A38-9E41-CBD2-7C11-B8CE418FB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B0682B9-B987-394B-6577-9E8020DFF13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82879" y="5283344"/>
            <a:ext cx="11826241" cy="279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Dependence of a) contrail particle mean radius, b) total ice mass flux, on soot particle emission rate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5E9A11C-1C4C-257C-9D52-5CD59313BC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745139"/>
            <a:ext cx="11826240" cy="341632"/>
          </a:xfrm>
        </p:spPr>
        <p:txBody>
          <a:bodyPr/>
          <a:lstStyle/>
          <a:p>
            <a:r>
              <a:rPr lang="en-US">
                <a:cs typeface="Segoe UI Semibold"/>
              </a:rPr>
              <a:t>Because vapor is shared among more particles, mean radius decreases but more total ice if formed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43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67AD0-1B83-D1BF-EADA-4230CCAE3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652F061-C6A6-164C-0730-AD6A861DF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954" y="1470943"/>
            <a:ext cx="5261058" cy="38399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B4421E-14C0-792A-8BA5-9C75AFF9C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453966"/>
            <a:ext cx="5196825" cy="387386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BDCFA8C-4A14-D697-0281-5BD02C092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Heavy"/>
              </a:rPr>
              <a:t>Sensitivity Analyses – Atmospheric Relative Humidity</a:t>
            </a:r>
            <a:endParaRPr lang="en-US">
              <a:solidFill>
                <a:srgbClr val="000000"/>
              </a:solidFill>
              <a:latin typeface="Franklin Gothic Heavy"/>
            </a:endParaRPr>
          </a:p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E2A561-1FE5-CFE8-2997-70F9E6033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emibold"/>
                <a:cs typeface="Segoe UI Semibold"/>
              </a:rPr>
              <a:t>Atmospheric saturation increases mean bigger </a:t>
            </a:r>
            <a:r>
              <a:rPr lang="en-US" err="1">
                <a:latin typeface="Segoe UI Semibold"/>
                <a:cs typeface="Segoe UI Semibold"/>
              </a:rPr>
              <a:t>cristals</a:t>
            </a:r>
            <a:r>
              <a:rPr lang="en-US">
                <a:latin typeface="Segoe UI Semibold"/>
                <a:cs typeface="Segoe UI Semibold"/>
              </a:rPr>
              <a:t> and more total ice mass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E35639-2368-D513-E95A-2284E994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01134E99-B82F-F2EA-B2D7-888A491AD43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82879" y="5280766"/>
            <a:ext cx="11826241" cy="279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Dependence of a) contrail particle mean radius, b) total ice mass flux, on atmospheric relative humidity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9177B1B-AACB-B9DF-893B-42D338735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745139"/>
            <a:ext cx="11826240" cy="341632"/>
          </a:xfrm>
        </p:spPr>
        <p:txBody>
          <a:bodyPr/>
          <a:lstStyle/>
          <a:p>
            <a:r>
              <a:rPr lang="en-US">
                <a:cs typeface="Segoe UI Semibold"/>
              </a:rPr>
              <a:t>Because more vapor is available in the freestream, particles grow bigger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175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4D3D2-FE60-413A-AB7F-8D2AA472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7DCBD7F-7785-E40A-C60A-EC844B923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79" y="1470943"/>
            <a:ext cx="5186007" cy="38399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F32D11-A9E6-E386-3E79-19DCED4CA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59" y="1453966"/>
            <a:ext cx="5117506" cy="387386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15E497C-5934-D98C-25DE-28FBFC6FC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Heavy"/>
              </a:rPr>
              <a:t>Sensitivity Analyses – Atmospheric Temperature</a:t>
            </a:r>
            <a:endParaRPr lang="en-US">
              <a:solidFill>
                <a:srgbClr val="000000"/>
              </a:solidFill>
              <a:latin typeface="Franklin Gothic Heavy"/>
            </a:endParaRPr>
          </a:p>
          <a:p>
            <a:endParaRPr lang="en-US">
              <a:solidFill>
                <a:srgbClr val="004491"/>
              </a:solidFill>
              <a:latin typeface="Franklin Gothic Heavy"/>
            </a:endParaRPr>
          </a:p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3EBA2F-908E-1142-0E19-F82BF718D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emibold"/>
                <a:cs typeface="Segoe UI Semibold"/>
              </a:rPr>
              <a:t>Hotter atmospheric temperature induces small crystals and lower total ice mass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148466-ACA1-D25B-17B6-A5F74FD43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9649152-15A3-86EE-8189-1D2D68903A2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82879" y="5310856"/>
            <a:ext cx="11826241" cy="279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Dependence of a) contrail particle mean radius, b) total ice mass flux, on atmospheric temperature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1B87530-454A-2136-9816-7C42DA4D3B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745139"/>
            <a:ext cx="11826240" cy="341632"/>
          </a:xfrm>
        </p:spPr>
        <p:txBody>
          <a:bodyPr/>
          <a:lstStyle/>
          <a:p>
            <a:r>
              <a:rPr lang="en-US">
                <a:cs typeface="Segoe UI Semibold"/>
              </a:rPr>
              <a:t>Because particles final equilibrium temperature is higher, ice growth is slower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67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8E6F7-1471-568D-6205-17A557045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F549C8-81FD-2665-9BEC-A910D92A1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Sensitivity Analyses – Cases Properties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E2D139-7689-D7B8-7CC0-F0B162672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856527"/>
            <a:ext cx="11826239" cy="125370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emibold"/>
                <a:cs typeface="Segoe UI Semibold"/>
              </a:rPr>
              <a:t>6 additional cases were defined to study soot emission, ambient saturation and ambient temperature effects</a:t>
            </a:r>
            <a:endParaRPr lang="en-US"/>
          </a:p>
          <a:p>
            <a:r>
              <a:rPr lang="en-US">
                <a:latin typeface="Segoe UI Semibold"/>
                <a:cs typeface="Segoe UI Semibold"/>
              </a:rPr>
              <a:t>Because the engine adapt, additional parameters varies for the temperature cases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9B3DF2-31A2-0CB4-CD64-F0F7BA90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47</a:t>
            </a:fld>
            <a:endParaRPr lang="fr-FR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372F372-86EB-E3A1-F1CD-36F6EBD0F73F}"/>
              </a:ext>
            </a:extLst>
          </p:cNvPr>
          <p:cNvGraphicFramePr>
            <a:graphicFrameLocks noGrp="1"/>
          </p:cNvGraphicFramePr>
          <p:nvPr>
            <p:ph idx="16"/>
            <p:extLst>
              <p:ext uri="{D42A27DB-BD31-4B8C-83A1-F6EECF244321}">
                <p14:modId xmlns:p14="http://schemas.microsoft.com/office/powerpoint/2010/main" val="2770625269"/>
              </p:ext>
            </p:extLst>
          </p:nvPr>
        </p:nvGraphicFramePr>
        <p:xfrm>
          <a:off x="181970" y="2706805"/>
          <a:ext cx="11826866" cy="19202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03610">
                  <a:extLst>
                    <a:ext uri="{9D8B030D-6E8A-4147-A177-3AD203B41FA5}">
                      <a16:colId xmlns:a16="http://schemas.microsoft.com/office/drawing/2014/main" val="767296643"/>
                    </a:ext>
                  </a:extLst>
                </a:gridCol>
                <a:gridCol w="3407752">
                  <a:extLst>
                    <a:ext uri="{9D8B030D-6E8A-4147-A177-3AD203B41FA5}">
                      <a16:colId xmlns:a16="http://schemas.microsoft.com/office/drawing/2014/main" val="2558790838"/>
                    </a:ext>
                  </a:extLst>
                </a:gridCol>
                <a:gridCol w="3407752">
                  <a:extLst>
                    <a:ext uri="{9D8B030D-6E8A-4147-A177-3AD203B41FA5}">
                      <a16:colId xmlns:a16="http://schemas.microsoft.com/office/drawing/2014/main" val="2053024046"/>
                    </a:ext>
                  </a:extLst>
                </a:gridCol>
                <a:gridCol w="3407752">
                  <a:extLst>
                    <a:ext uri="{9D8B030D-6E8A-4147-A177-3AD203B41FA5}">
                      <a16:colId xmlns:a16="http://schemas.microsoft.com/office/drawing/2014/main" val="363229987"/>
                    </a:ext>
                  </a:extLst>
                </a:gridCol>
              </a:tblGrid>
              <a:tr h="363940">
                <a:tc>
                  <a:txBody>
                    <a:bodyPr/>
                    <a:lstStyle/>
                    <a:p>
                      <a:r>
                        <a:rPr lang="en-US" err="1"/>
                        <a:t>S</a:t>
                      </a:r>
                      <a:r>
                        <a:rPr lang="en-US" baseline="-25000" err="1"/>
                        <a:t>soot</a:t>
                      </a:r>
                      <a:r>
                        <a:rPr lang="en-US"/>
                        <a:t> / </a:t>
                      </a:r>
                      <a:r>
                        <a:rPr lang="en-US" err="1"/>
                        <a:t>S</a:t>
                      </a:r>
                      <a:r>
                        <a:rPr lang="en-US" baseline="-25000" err="1"/>
                        <a:t>soot,ref</a:t>
                      </a:r>
                    </a:p>
                  </a:txBody>
                  <a:tcPr anchor="ctr"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S1</a:t>
                      </a:r>
                    </a:p>
                    <a:p>
                      <a:pPr lvl="0" algn="ctr">
                        <a:buNone/>
                      </a:pPr>
                      <a:r>
                        <a:rPr lang="en-US"/>
                        <a:t>80%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Ref</a:t>
                      </a:r>
                    </a:p>
                    <a:p>
                      <a:pPr lvl="0" algn="ctr">
                        <a:buNone/>
                      </a:pPr>
                      <a:r>
                        <a:rPr lang="en-US"/>
                        <a:t>100%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S2</a:t>
                      </a:r>
                    </a:p>
                    <a:p>
                      <a:pPr lvl="0" algn="ctr">
                        <a:buNone/>
                      </a:pPr>
                      <a:r>
                        <a:rPr lang="en-US"/>
                        <a:t>120%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885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RHI</a:t>
                      </a:r>
                      <a:r>
                        <a:rPr lang="en-US" baseline="-25000"/>
                        <a:t>∞</a:t>
                      </a:r>
                    </a:p>
                  </a:txBody>
                  <a:tcPr anchor="ctr"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R1</a:t>
                      </a:r>
                    </a:p>
                    <a:p>
                      <a:pPr lvl="0" algn="ctr">
                        <a:buNone/>
                      </a:pPr>
                      <a:r>
                        <a:rPr lang="en-US"/>
                        <a:t>100%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Ref</a:t>
                      </a:r>
                    </a:p>
                    <a:p>
                      <a:pPr lvl="0" algn="ctr">
                        <a:buNone/>
                      </a:pPr>
                      <a:r>
                        <a:rPr lang="en-US"/>
                        <a:t>110%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R2</a:t>
                      </a:r>
                    </a:p>
                    <a:p>
                      <a:pPr lvl="0" algn="ctr">
                        <a:buNone/>
                      </a:pPr>
                      <a:r>
                        <a:rPr lang="en-US"/>
                        <a:t>130%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909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</a:t>
                      </a:r>
                      <a:r>
                        <a:rPr lang="en-US" baseline="-25000"/>
                        <a:t>∞</a:t>
                      </a:r>
                    </a:p>
                  </a:txBody>
                  <a:tcPr anchor="ctr">
                    <a:lnL w="0">
                      <a:noFill/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T1</a:t>
                      </a:r>
                    </a:p>
                    <a:p>
                      <a:pPr lvl="0" algn="ctr">
                        <a:buNone/>
                      </a:pPr>
                      <a:r>
                        <a:rPr lang="en-US"/>
                        <a:t>210K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Ref</a:t>
                      </a:r>
                    </a:p>
                    <a:p>
                      <a:pPr lvl="0" algn="ctr">
                        <a:buNone/>
                      </a:pPr>
                      <a:r>
                        <a:rPr lang="en-US"/>
                        <a:t>215K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T2</a:t>
                      </a:r>
                    </a:p>
                    <a:p>
                      <a:pPr lvl="0" algn="ctr">
                        <a:buNone/>
                      </a:pPr>
                      <a:r>
                        <a:rPr lang="en-US"/>
                        <a:t>220K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289708"/>
                  </a:ext>
                </a:extLst>
              </a:tr>
            </a:tbl>
          </a:graphicData>
        </a:graphic>
      </p:graphicFrame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B8277C9-625C-61F3-9B8E-D5893E981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367600"/>
            <a:ext cx="11826240" cy="719171"/>
          </a:xfrm>
        </p:spPr>
        <p:txBody>
          <a:bodyPr/>
          <a:lstStyle/>
          <a:p>
            <a:r>
              <a:rPr lang="en-US">
                <a:cs typeface="Segoe UI Semibold"/>
              </a:rPr>
              <a:t>Six cases are defined as variations from the reference</a:t>
            </a:r>
          </a:p>
          <a:p>
            <a:r>
              <a:rPr lang="en-US">
                <a:cs typeface="Segoe UI Semibold"/>
              </a:rPr>
              <a:t>Engine operating point to ambient conditions induces variations for additional parameters for temperature cases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A540035-E8F0-9588-95A8-E6BE93CA9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1273519-E8EC-D6B9-1564-408F88E74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29050455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23364-B1B9-3A3F-697D-3C4E73E41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67F510-CFEF-559D-627F-3926619D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Sensitivity Analyses – Side-by-Side Comparison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650326-44AD-3345-EC78-29114C50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E52EA68-9D99-C1DC-9A93-87200709B5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367600"/>
            <a:ext cx="11826240" cy="719171"/>
          </a:xfrm>
        </p:spPr>
        <p:txBody>
          <a:bodyPr/>
          <a:lstStyle/>
          <a:p>
            <a:r>
              <a:rPr lang="en-US">
                <a:cs typeface="Segoe UI Semibold"/>
              </a:rPr>
              <a:t>The jet regime is most sensible to ambient temperature</a:t>
            </a:r>
          </a:p>
          <a:p>
            <a:r>
              <a:rPr lang="en-US">
                <a:cs typeface="Segoe UI Semibold"/>
              </a:rPr>
              <a:t>Soot particle number have a non-neglectable impact on crystal radius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AAB0BD7-E2DA-3BFE-B372-541EEB187DA0}"/>
              </a:ext>
            </a:extLst>
          </p:cNvPr>
          <p:cNvGrpSpPr/>
          <p:nvPr/>
        </p:nvGrpSpPr>
        <p:grpSpPr>
          <a:xfrm>
            <a:off x="942975" y="772253"/>
            <a:ext cx="10318764" cy="4541970"/>
            <a:chOff x="927953" y="-6902252"/>
            <a:chExt cx="31179328" cy="13687295"/>
          </a:xfrm>
        </p:grpSpPr>
        <p:pic>
          <p:nvPicPr>
            <p:cNvPr id="21" name="Picture 20" descr="A graph with green and blue lines&#10;&#10;AI-generated content may be incorrect.">
              <a:extLst>
                <a:ext uri="{FF2B5EF4-FFF2-40B4-BE49-F238E27FC236}">
                  <a16:creationId xmlns:a16="http://schemas.microsoft.com/office/drawing/2014/main" id="{4A8882AB-4655-D3B7-2489-275C90751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7953" y="-72957"/>
              <a:ext cx="9194241" cy="6858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52D6CBA-A17E-D045-0A29-F51400207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13512" y="-72957"/>
              <a:ext cx="9401893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C4A116B-AAFF-45E9-1EEF-0DA600444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40005" y="-6902252"/>
              <a:ext cx="9059647" cy="685799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B48224-C0B0-A378-5096-7F5749B2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0921" y="-6902252"/>
              <a:ext cx="9200064" cy="685799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398235E-1016-2AF8-BB98-95F56991D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7953" y="-6902252"/>
              <a:ext cx="8993274" cy="685799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B587057-479C-097D-1258-474C237B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45185" y="-72957"/>
              <a:ext cx="9262096" cy="6858000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9CA56321-1F9B-64AA-3EB3-0BF24B946CE7}"/>
              </a:ext>
            </a:extLst>
          </p:cNvPr>
          <p:cNvSpPr txBox="1"/>
          <p:nvPr/>
        </p:nvSpPr>
        <p:spPr>
          <a:xfrm rot="16200000">
            <a:off x="-214975" y="1614351"/>
            <a:ext cx="1619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Mean radius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2FAB5C-1316-9244-A758-EA9779C8C5A3}"/>
              </a:ext>
            </a:extLst>
          </p:cNvPr>
          <p:cNvSpPr txBox="1"/>
          <p:nvPr/>
        </p:nvSpPr>
        <p:spPr>
          <a:xfrm rot="16200000">
            <a:off x="-214976" y="3889882"/>
            <a:ext cx="1619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Total ice mass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E294A16-FD33-9A13-61CE-244BDB4FD7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4846E3C-EAEB-E199-21B6-99AD5854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33574737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385E9-4A34-1141-984B-85FB05E2A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5092CE-E2D1-852B-4A4E-377DD8B6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Heavy"/>
              </a:rPr>
              <a:t>Alternative Models Comparison – Thermodynamic evolutions</a:t>
            </a:r>
            <a:endParaRPr lang="en-US">
              <a:solidFill>
                <a:srgbClr val="000000"/>
              </a:solidFill>
              <a:latin typeface="Franklin Gothic Heavy"/>
            </a:endParaRPr>
          </a:p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C48635-19B3-43F8-1D56-B2B0EEC56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856527"/>
            <a:ext cx="11835764" cy="86204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Semibold"/>
                <a:cs typeface="Segoe UI Semibold"/>
              </a:rPr>
              <a:t>Intermediate model underestimate local vapor depletion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57724E-E2FC-8279-675C-97D278BB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C66F828-1915-47C8-4DD9-3BBC7A87703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82879" y="4833694"/>
            <a:ext cx="11826241" cy="2794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Scatter plot of particles in the thermodynamic diagram, left : mean velocity, center :, right : stochastic model</a:t>
            </a:r>
            <a:endParaRPr lang="en-US" dirty="0">
              <a:solidFill>
                <a:srgbClr val="000000"/>
              </a:solidFill>
              <a:latin typeface="Segoe UI Light"/>
              <a:cs typeface="Segoe UI Light"/>
            </a:endParaRPr>
          </a:p>
          <a:p>
            <a:endParaRPr lang="en-US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F9D07EF-DE3D-7FF6-818A-59846B491C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800539"/>
            <a:ext cx="11826240" cy="34163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cs typeface="Segoe UI Semibold"/>
              </a:rPr>
              <a:t>Vapor depletion equilibrium is not achieved by the turbulent velocity model if not associated with IEM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B927BFB-11DB-BAC4-E62F-AC659CF9A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6144"/>
          <a:stretch/>
        </p:blipFill>
        <p:spPr>
          <a:xfrm>
            <a:off x="1127760" y="1387591"/>
            <a:ext cx="4792804" cy="340127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CB6DDC5-C230-4BB1-9ECC-1432C6CFD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1999"/>
          <a:stretch/>
        </p:blipFill>
        <p:spPr>
          <a:xfrm>
            <a:off x="8218432" y="1387591"/>
            <a:ext cx="3973569" cy="3401272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29DBAAD-24DB-1F6B-E648-A9FC89240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6BEDC4F-6DA5-48D2-0D67-4408FFD7C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4035132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255AD-D916-4C04-AD7C-2A9A6CD23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A24282-6DCF-2F57-DC8B-B4AEF9E1F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Stochastic Differential Equation – Simplified Langevin Model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07EE23-1357-22D5-DDDE-77B573332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36F269-66C1-F9B5-204C-4215526E7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56527"/>
            <a:ext cx="5082673" cy="399213"/>
          </a:xfrm>
        </p:spPr>
        <p:txBody>
          <a:bodyPr/>
          <a:lstStyle/>
          <a:p>
            <a:r>
              <a:rPr lang="en-US"/>
              <a:t>Lagrangian form of velocity equation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35F791-1E43-AED0-DFB0-FD906AF6DA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80" y="5367600"/>
            <a:ext cx="11826240" cy="71917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The unknowns from Stochastic form are time dependent random processes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Langevin model replaces the fluctuating force by a Stochastic process : random perturbation/mean relaxation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A4FDD5C-CE0A-C96F-AF24-1B9C0B377284}"/>
                  </a:ext>
                </a:extLst>
              </p:cNvPr>
              <p:cNvSpPr txBox="1"/>
              <p:nvPr/>
            </p:nvSpPr>
            <p:spPr>
              <a:xfrm>
                <a:off x="3792516" y="1461222"/>
                <a:ext cx="4606967" cy="712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bar>
                                <m:barPr>
                                  <m:pos m:val="top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bar>
                            </m:num>
                            <m:den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bar>
                                <m:barPr>
                                  <m:pos m:val="top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bar>
                            </m:num>
                            <m:den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A4FDD5C-CE0A-C96F-AF24-1B9C0B377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516" y="1461222"/>
                <a:ext cx="4606967" cy="7123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ED90C3E-9683-8155-6CE0-AA881D00127B}"/>
              </a:ext>
            </a:extLst>
          </p:cNvPr>
          <p:cNvSpPr txBox="1">
            <a:spLocks/>
          </p:cNvSpPr>
          <p:nvPr/>
        </p:nvSpPr>
        <p:spPr>
          <a:xfrm>
            <a:off x="182880" y="2379079"/>
            <a:ext cx="5407762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Simplified Langevin Model (Pope, 2011)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01DADE4-C660-5381-C4AF-B7A04211E403}"/>
                  </a:ext>
                </a:extLst>
              </p:cNvPr>
              <p:cNvSpPr txBox="1"/>
              <p:nvPr/>
            </p:nvSpPr>
            <p:spPr>
              <a:xfrm>
                <a:off x="3038168" y="2983774"/>
                <a:ext cx="6115664" cy="798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bar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bar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bar>
                        </m:e>
                      </m:d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 </m:t>
                      </m:r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01DADE4-C660-5381-C4AF-B7A04211E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168" y="2983774"/>
                <a:ext cx="6115664" cy="7985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D17C1AC-B7E3-D182-497C-F459691DB73C}"/>
                  </a:ext>
                </a:extLst>
              </p:cNvPr>
              <p:cNvSpPr txBox="1"/>
              <p:nvPr/>
            </p:nvSpPr>
            <p:spPr>
              <a:xfrm>
                <a:off x="4363998" y="4592502"/>
                <a:ext cx="3464001" cy="665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rad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sup>
                      </m:sSubSup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fr-FR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D17C1AC-B7E3-D182-497C-F459691DB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3998" y="4592502"/>
                <a:ext cx="3464001" cy="665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34BFF5CA-2E70-A138-FF4A-996E3223EFE0}"/>
              </a:ext>
            </a:extLst>
          </p:cNvPr>
          <p:cNvSpPr txBox="1">
            <a:spLocks/>
          </p:cNvSpPr>
          <p:nvPr/>
        </p:nvSpPr>
        <p:spPr>
          <a:xfrm>
            <a:off x="182879" y="3987808"/>
            <a:ext cx="2246128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Wiener process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26F4A-F28B-4E19-8DD8-C2D45534A97F}"/>
              </a:ext>
            </a:extLst>
          </p:cNvPr>
          <p:cNvSpPr/>
          <p:nvPr/>
        </p:nvSpPr>
        <p:spPr>
          <a:xfrm>
            <a:off x="6436360" y="1446521"/>
            <a:ext cx="1932940" cy="741776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0F21F4-9784-87F3-A31A-6391619C69FA}"/>
              </a:ext>
            </a:extLst>
          </p:cNvPr>
          <p:cNvSpPr/>
          <p:nvPr/>
        </p:nvSpPr>
        <p:spPr>
          <a:xfrm>
            <a:off x="6586221" y="3149709"/>
            <a:ext cx="2407308" cy="466682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08F7425-7775-B943-7DB8-A5B63FB523D7}"/>
                  </a:ext>
                </a:extLst>
              </p:cNvPr>
              <p:cNvSpPr txBox="1"/>
              <p:nvPr/>
            </p:nvSpPr>
            <p:spPr>
              <a:xfrm>
                <a:off x="182879" y="1478912"/>
                <a:ext cx="2116349" cy="672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08F7425-7775-B943-7DB8-A5B63FB52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" y="1478912"/>
                <a:ext cx="2116349" cy="6720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5A56E98-DF8D-B413-5635-F433DB257FA4}"/>
                  </a:ext>
                </a:extLst>
              </p:cNvPr>
              <p:cNvSpPr txBox="1"/>
              <p:nvPr/>
            </p:nvSpPr>
            <p:spPr>
              <a:xfrm>
                <a:off x="9526137" y="3177224"/>
                <a:ext cx="1659848" cy="411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fr-FR" sz="20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5A56E98-DF8D-B413-5635-F433DB257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6137" y="3177224"/>
                <a:ext cx="1659848" cy="411651"/>
              </a:xfrm>
              <a:prstGeom prst="rect">
                <a:avLst/>
              </a:prstGeom>
              <a:blipFill>
                <a:blip r:embed="rId6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1FF31DF-E8B8-857E-97F6-9D600E33812A}"/>
              </a:ext>
            </a:extLst>
          </p:cNvPr>
          <p:cNvSpPr txBox="1"/>
          <p:nvPr/>
        </p:nvSpPr>
        <p:spPr>
          <a:xfrm>
            <a:off x="6702407" y="3732881"/>
            <a:ext cx="231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consistency calibration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B3F85BC-5362-3CEA-56EA-5EE8A555B316}"/>
              </a:ext>
            </a:extLst>
          </p:cNvPr>
          <p:cNvSpPr/>
          <p:nvPr/>
        </p:nvSpPr>
        <p:spPr>
          <a:xfrm>
            <a:off x="6577766" y="3248485"/>
            <a:ext cx="249282" cy="24923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BDB4F7E-4D0D-E8B7-14C1-6CE476EEA209}"/>
              </a:ext>
            </a:extLst>
          </p:cNvPr>
          <p:cNvSpPr/>
          <p:nvPr/>
        </p:nvSpPr>
        <p:spPr>
          <a:xfrm>
            <a:off x="8273218" y="3272293"/>
            <a:ext cx="249282" cy="24923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8F3E20-183C-B509-6994-B5A7C89F5F27}"/>
              </a:ext>
            </a:extLst>
          </p:cNvPr>
          <p:cNvSpPr txBox="1"/>
          <p:nvPr/>
        </p:nvSpPr>
        <p:spPr>
          <a:xfrm>
            <a:off x="9526137" y="3637401"/>
            <a:ext cx="2499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Autocorrelation function</a:t>
            </a:r>
          </a:p>
          <a:p>
            <a:r>
              <a:rPr lang="en-US" dirty="0"/>
              <a:t>at high 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13">
                <a:extLst>
                  <a:ext uri="{FF2B5EF4-FFF2-40B4-BE49-F238E27FC236}">
                    <a16:creationId xmlns:a16="http://schemas.microsoft.com/office/drawing/2014/main" id="{767CC755-339D-7166-3354-689718A3EA38}"/>
                  </a:ext>
                </a:extLst>
              </p:cNvPr>
              <p:cNvSpPr txBox="1"/>
              <p:nvPr/>
            </p:nvSpPr>
            <p:spPr>
              <a:xfrm>
                <a:off x="9526137" y="4297223"/>
                <a:ext cx="2651575" cy="392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Kolmorogorv constant</a:t>
                </a:r>
              </a:p>
            </p:txBody>
          </p:sp>
        </mc:Choice>
        <mc:Fallback xmlns="">
          <p:sp>
            <p:nvSpPr>
              <p:cNvPr id="31" name="ZoneTexte 13">
                <a:extLst>
                  <a:ext uri="{FF2B5EF4-FFF2-40B4-BE49-F238E27FC236}">
                    <a16:creationId xmlns:a16="http://schemas.microsoft.com/office/drawing/2014/main" id="{767CC755-339D-7166-3354-689718A3E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6137" y="4297223"/>
                <a:ext cx="2651575" cy="392993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AB1F79-F327-CB57-BF6C-DE4C5C302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A1DBD2EC-CF32-ADD0-3905-0864C33B4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0AD9A4-8D23-3C41-4D99-37E151085FF8}"/>
              </a:ext>
            </a:extLst>
          </p:cNvPr>
          <p:cNvSpPr txBox="1"/>
          <p:nvPr/>
        </p:nvSpPr>
        <p:spPr>
          <a:xfrm>
            <a:off x="9256687" y="1461935"/>
            <a:ext cx="319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Follow the approach proposed</a:t>
            </a:r>
          </a:p>
          <a:p>
            <a:r>
              <a:rPr lang="en-US" sz="1600" dirty="0"/>
              <a:t>for stochastic condensation of </a:t>
            </a:r>
          </a:p>
          <a:p>
            <a:r>
              <a:rPr lang="en-US" sz="1600" dirty="0"/>
              <a:t>clouds (Paoli &amp; Shariff, 2009)</a:t>
            </a:r>
          </a:p>
        </p:txBody>
      </p:sp>
    </p:spTree>
    <p:extLst>
      <p:ext uri="{BB962C8B-B14F-4D97-AF65-F5344CB8AC3E}">
        <p14:creationId xmlns:p14="http://schemas.microsoft.com/office/powerpoint/2010/main" val="36147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6B752-1A5F-E86F-FD9F-5BE77648F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01CC30-B15B-15B1-268F-DD7EF1DF2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Stochastic Trajectories – C</a:t>
            </a:r>
            <a:r>
              <a:rPr lang="en-US" baseline="-25000"/>
              <a:t>0</a:t>
            </a:r>
            <a:r>
              <a:rPr lang="en-US"/>
              <a:t> Reynolds Dependence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F5BAE0-383C-F172-81F7-F84C0A90B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50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0668971-24E3-60C5-F035-57ADCB94C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753" y="812751"/>
            <a:ext cx="3553321" cy="10574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274576A-0C1B-470D-AD69-F486DBC2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245" y="1060435"/>
            <a:ext cx="1629002" cy="562053"/>
          </a:xfrm>
          <a:prstGeom prst="rect">
            <a:avLst/>
          </a:prstGeom>
        </p:spPr>
      </p:pic>
      <p:sp>
        <p:nvSpPr>
          <p:cNvPr id="16" name="Espace réservé du contenu 7">
            <a:extLst>
              <a:ext uri="{FF2B5EF4-FFF2-40B4-BE49-F238E27FC236}">
                <a16:creationId xmlns:a16="http://schemas.microsoft.com/office/drawing/2014/main" id="{BF1627A2-6B73-6F18-CA1B-E2164DEF2B04}"/>
              </a:ext>
            </a:extLst>
          </p:cNvPr>
          <p:cNvSpPr txBox="1">
            <a:spLocks/>
          </p:cNvSpPr>
          <p:nvPr/>
        </p:nvSpPr>
        <p:spPr>
          <a:xfrm>
            <a:off x="1612091" y="5859995"/>
            <a:ext cx="8330566" cy="2794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600" kern="1200">
                <a:solidFill>
                  <a:schemeClr val="accent3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 Light"/>
                <a:cs typeface="Segoe UI Light"/>
              </a:rPr>
              <a:t>Contour plot of C0</a:t>
            </a:r>
            <a:endParaRPr lang="en-US" dirty="0"/>
          </a:p>
        </p:txBody>
      </p:sp>
      <p:pic>
        <p:nvPicPr>
          <p:cNvPr id="10" name="Content Placeholder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9A88876-31C2-B96C-89E4-E600ED3DC59C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4"/>
          <a:stretch>
            <a:fillRect/>
          </a:stretch>
        </p:blipFill>
        <p:spPr>
          <a:xfrm>
            <a:off x="2272272" y="1926729"/>
            <a:ext cx="7647457" cy="3918579"/>
          </a:xfr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D76383F-8C11-9343-9389-299875F9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80914E8-ACEB-F1EB-7390-49D37B839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2943616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799EDC-F9C8-6D13-9A8F-E933DB23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Proposed Multi-Phase Framework</a:t>
            </a:r>
            <a:br>
              <a:rPr lang="en-US"/>
            </a:b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612821-86F2-2CF2-AB19-F42B4248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51</a:t>
            </a:fld>
            <a:endParaRPr lang="fr-FR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314C0D5-E253-F94A-D52F-9F153A4867B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669" t="4160" r="1781" b="2952"/>
          <a:stretch/>
        </p:blipFill>
        <p:spPr>
          <a:xfrm>
            <a:off x="446266" y="706294"/>
            <a:ext cx="11299469" cy="4281531"/>
          </a:xfr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D9763D83-37DA-1BF9-B091-579E091FFD94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Light"/>
                <a:cs typeface="Segoe UI Light"/>
              </a:rPr>
              <a:t>Workflow of the proposed contrail model</a:t>
            </a:r>
            <a:endParaRPr lang="en-US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D35ED7C-3D16-0482-7D88-27BB923E66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367600"/>
            <a:ext cx="11826240" cy="719171"/>
          </a:xfrm>
        </p:spPr>
        <p:txBody>
          <a:bodyPr/>
          <a:lstStyle/>
          <a:p>
            <a:r>
              <a:rPr lang="en-US">
                <a:cs typeface="Segoe UI Semibold"/>
              </a:rPr>
              <a:t>RANS precomputation provides mean flow fields to the coupled section of the model</a:t>
            </a:r>
            <a:endParaRPr lang="en-US"/>
          </a:p>
          <a:p>
            <a:r>
              <a:rPr lang="en-US">
                <a:cs typeface="Segoe UI Semibold"/>
              </a:rPr>
              <a:t>Coupled section : Lagrangian and Eulerian solvers interact through statistics computation and interpolation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0D8C4B-8F63-283E-55DA-DD98B4B6EF49}"/>
              </a:ext>
            </a:extLst>
          </p:cNvPr>
          <p:cNvSpPr/>
          <p:nvPr/>
        </p:nvSpPr>
        <p:spPr>
          <a:xfrm>
            <a:off x="4346403" y="1053063"/>
            <a:ext cx="6280957" cy="3022039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8D35A6E-BF7C-F5C6-A633-F251A31CA9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C526D3-9A7C-CC1A-CAD6-B3855909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95921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animBg="1"/>
      <p:bldP spid="11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B690A-5A10-8C5D-A77C-02D554887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F03771-8896-E286-16AE-5EB3B600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Coupling – Lagrangian/Eulerian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D907B3-BF08-AB7B-8E39-9FC89F07D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46242"/>
            <a:ext cx="11826240" cy="30018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 Semibold"/>
                <a:cs typeface="Segoe UI Semibold"/>
              </a:rPr>
              <a:t>The mean vapor depletion term is computed from particles</a:t>
            </a:r>
          </a:p>
          <a:p>
            <a:pPr lvl="1"/>
            <a:r>
              <a:rPr lang="en-US" dirty="0">
                <a:latin typeface="Segoe UI Semibold"/>
                <a:cs typeface="Segoe UI Semibold"/>
              </a:rPr>
              <a:t>Opposite of total ice mass captured in the cell</a:t>
            </a:r>
          </a:p>
          <a:p>
            <a:pPr lvl="1"/>
            <a:r>
              <a:rPr lang="en-US" dirty="0">
                <a:latin typeface="Segoe UI Semibold"/>
                <a:cs typeface="Segoe UI Semibold"/>
              </a:rPr>
              <a:t>Divided by the time of the simulation and the cell volume</a:t>
            </a:r>
          </a:p>
          <a:p>
            <a:endParaRPr lang="en-US" dirty="0">
              <a:latin typeface="Segoe UI Semibold"/>
              <a:cs typeface="Segoe UI Semibold"/>
            </a:endParaRPr>
          </a:p>
          <a:p>
            <a:pPr marL="0" indent="0">
              <a:buNone/>
            </a:pPr>
            <a:endParaRPr lang="en-US" dirty="0">
              <a:latin typeface="Segoe UI Semibold"/>
              <a:cs typeface="Segoe UI Semibold"/>
            </a:endParaRPr>
          </a:p>
          <a:p>
            <a:pPr marL="0" indent="0">
              <a:buNone/>
            </a:pPr>
            <a:endParaRPr lang="en-US" dirty="0">
              <a:latin typeface="Segoe UI Semibold"/>
              <a:cs typeface="Segoe UI Semibold"/>
            </a:endParaRPr>
          </a:p>
          <a:p>
            <a:r>
              <a:rPr lang="en-US" dirty="0">
                <a:latin typeface="Segoe UI Semibold"/>
                <a:cs typeface="Segoe UI Semibold"/>
              </a:rPr>
              <a:t>Residence time is computed while tracking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98CB6B-30D4-E577-D138-72BDCFD4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8713A4F-1A71-7249-58B3-5ECD5CA643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13947" y="5443129"/>
            <a:ext cx="7609174" cy="2895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Segoe UI Light"/>
                <a:cs typeface="Segoe UI Light"/>
              </a:rPr>
              <a:t>Example of residence time computing</a:t>
            </a:r>
            <a:endParaRPr lang="en-US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E1D4974-EEBC-B1E6-41AE-4A0AF5848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" y="5745139"/>
            <a:ext cx="11826240" cy="341632"/>
          </a:xfrm>
        </p:spPr>
        <p:txBody>
          <a:bodyPr/>
          <a:lstStyle/>
          <a:p>
            <a:r>
              <a:rPr lang="en-US">
                <a:cs typeface="Segoe UI Semibold"/>
              </a:rPr>
              <a:t>Mean vapor transport is coupled with </a:t>
            </a:r>
            <a:r>
              <a:rPr lang="en-US" err="1">
                <a:cs typeface="Segoe UI Semibold"/>
              </a:rPr>
              <a:t>Lagrangian</a:t>
            </a:r>
            <a:r>
              <a:rPr lang="en-US">
                <a:cs typeface="Segoe UI Semibold"/>
              </a:rPr>
              <a:t> vapor transport by computation of the average depletion term</a:t>
            </a:r>
            <a:endParaRPr lang="en-US"/>
          </a:p>
        </p:txBody>
      </p:sp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A9EB240A-AC39-C9ED-32C0-3F3D18A46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050" r="62055" b="3050"/>
          <a:stretch/>
        </p:blipFill>
        <p:spPr>
          <a:xfrm>
            <a:off x="5235360" y="2909941"/>
            <a:ext cx="4487760" cy="3159125"/>
          </a:xfrm>
          <a:prstGeom prst="roundRect">
            <a:avLst>
              <a:gd name="adj" fmla="val 31295"/>
            </a:avLst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23CCE00-4BAB-C442-8B90-489FD38B32A7}"/>
              </a:ext>
            </a:extLst>
          </p:cNvPr>
          <p:cNvCxnSpPr>
            <a:cxnSpLocks/>
          </p:cNvCxnSpPr>
          <p:nvPr/>
        </p:nvCxnSpPr>
        <p:spPr>
          <a:xfrm>
            <a:off x="7013860" y="4227994"/>
            <a:ext cx="1342208" cy="694897"/>
          </a:xfrm>
          <a:prstGeom prst="line">
            <a:avLst/>
          </a:prstGeom>
          <a:ln w="57150" cap="rnd">
            <a:solidFill>
              <a:schemeClr val="accent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6FAA3C0-5AF7-4D40-E010-D97B4DDD1A40}"/>
                  </a:ext>
                </a:extLst>
              </p:cNvPr>
              <p:cNvSpPr txBox="1"/>
              <p:nvPr/>
            </p:nvSpPr>
            <p:spPr>
              <a:xfrm>
                <a:off x="2113946" y="4227994"/>
                <a:ext cx="2305759" cy="582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cell</m:t>
                          </m:r>
                        </m:sub>
                        <m:sup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s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fr-FR" sz="24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6FAA3C0-5AF7-4D40-E010-D97B4DDD1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946" y="4227994"/>
                <a:ext cx="2305759" cy="5822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F92E5DDA-37B7-5E92-E94E-B0640827FCFA}"/>
                  </a:ext>
                </a:extLst>
              </p:cNvPr>
              <p:cNvSpPr txBox="1"/>
              <p:nvPr/>
            </p:nvSpPr>
            <p:spPr>
              <a:xfrm>
                <a:off x="4538124" y="1999799"/>
                <a:ext cx="2760820" cy="9537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GB" sz="2000"/>
                                <m:t>v</m:t>
                              </m:r>
                            </m:sub>
                          </m:sSub>
                        </m:e>
                      </m:bar>
                      <m:r>
                        <a:rPr lang="en-GB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  <m:sup/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nary>
                          <m:sSup>
                            <m:sSup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GB" sz="2000"/>
                                        <m:t>c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  <m:sup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lit/>
                                </m:rPr>
                                <a:rPr lang="en-GB" sz="2000" i="1"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s-ES" sz="2000"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𝑐𝑒𝑙𝑙</m:t>
                              </m:r>
                            </m:sub>
                            <m:sup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GB" sz="2000"/>
                                <m:t>cell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GB" sz="2000"/>
                                <m:t>sim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F92E5DDA-37B7-5E92-E94E-B0640827F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124" y="1999799"/>
                <a:ext cx="2760820" cy="9537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11ACC4-432F-3C03-D6ED-D9639A589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C22512B-EC42-4918-C598-11B3AE2A1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29330347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86EEF-2ADA-D4CC-BB49-153839919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105C56-D5A8-9362-1911-8759CB595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Heavy"/>
              </a:rPr>
              <a:t>Sensitivity Analyses – Cases Properties – Additional parameters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833D5D-1D99-D5BD-D250-D61C6EFE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53</a:t>
            </a:fld>
            <a:endParaRPr lang="fr-FR"/>
          </a:p>
        </p:txBody>
      </p:sp>
      <p:pic>
        <p:nvPicPr>
          <p:cNvPr id="14" name="Picture 13" descr="A table of numbers and symbols&#10;&#10;AI-generated content may be incorrect.">
            <a:extLst>
              <a:ext uri="{FF2B5EF4-FFF2-40B4-BE49-F238E27FC236}">
                <a16:creationId xmlns:a16="http://schemas.microsoft.com/office/drawing/2014/main" id="{7A95956E-943C-6466-4E3C-63F3B1C4D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928" y="723900"/>
            <a:ext cx="7391019" cy="5410200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CCF54C9-01D5-0AEB-6557-62F10081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974" y="6585587"/>
            <a:ext cx="2885440" cy="269874"/>
          </a:xfrm>
        </p:spPr>
        <p:txBody>
          <a:bodyPr/>
          <a:lstStyle/>
          <a:p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6B93884-1BA7-E73B-9D33-65892469F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 algn="l"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3731067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3534C-7B21-43C0-F3E1-0B1F154DD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A210EB-1272-50A4-E9F5-92F7B85CB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Stochastic Differential Equation – SLM Calibration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51C845-D788-D6DB-70EB-AD2F4BB2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DCE49A-58BE-1C43-1D7D-4A509E695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56527"/>
            <a:ext cx="3026021" cy="399213"/>
          </a:xfrm>
        </p:spPr>
        <p:txBody>
          <a:bodyPr/>
          <a:lstStyle/>
          <a:p>
            <a:r>
              <a:rPr lang="en-US"/>
              <a:t>Generated mean flow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6E92DAF-7829-C7EB-2D3C-7712172515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80" y="5367600"/>
            <a:ext cx="11826240" cy="71917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The Langevin Model yield the correct Navier Stokes mean flow equation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Turbulent kinetic energy equation is used to calibrate the relaxation rate to yield the expected velocity 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CFC918F-D8AA-7A5D-C463-0F84188584F2}"/>
                  </a:ext>
                </a:extLst>
              </p:cNvPr>
              <p:cNvSpPr txBox="1"/>
              <p:nvPr/>
            </p:nvSpPr>
            <p:spPr>
              <a:xfrm>
                <a:off x="3887220" y="1375170"/>
                <a:ext cx="4417555" cy="788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ba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ba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ba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ba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ba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Sup>
                                <m:sSub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ba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CFC918F-D8AA-7A5D-C463-0F8418858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220" y="1375170"/>
                <a:ext cx="4417555" cy="788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256C8A5-DA70-01DB-942C-55F9B39915B4}"/>
              </a:ext>
            </a:extLst>
          </p:cNvPr>
          <p:cNvSpPr txBox="1">
            <a:spLocks/>
          </p:cNvSpPr>
          <p:nvPr/>
        </p:nvSpPr>
        <p:spPr>
          <a:xfrm>
            <a:off x="182880" y="2379079"/>
            <a:ext cx="4833374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Generated turbulent kinetic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B8BDB2C-65D4-88D9-6257-B8D9FCBB0BD8}"/>
                  </a:ext>
                </a:extLst>
              </p:cNvPr>
              <p:cNvSpPr txBox="1"/>
              <p:nvPr/>
            </p:nvSpPr>
            <p:spPr>
              <a:xfrm>
                <a:off x="2006278" y="2968928"/>
                <a:ext cx="8179444" cy="818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ba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Sup>
                                <m:sSub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ba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bar>
                        <m:barPr>
                          <m:pos m:val="top"/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ba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ba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𝑘𝐺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fr-FR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B8BDB2C-65D4-88D9-6257-B8D9FCBB0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278" y="2968928"/>
                <a:ext cx="8179444" cy="8188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42FFCDB5-D1F9-8FE9-452F-BF4969F7D0A7}"/>
              </a:ext>
            </a:extLst>
          </p:cNvPr>
          <p:cNvSpPr txBox="1">
            <a:spLocks/>
          </p:cNvSpPr>
          <p:nvPr/>
        </p:nvSpPr>
        <p:spPr>
          <a:xfrm>
            <a:off x="182879" y="3987808"/>
            <a:ext cx="5310493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Homogeneous turbulence (Pope, 2011)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95E6DB3-55F1-E8EC-7964-9E5455A41D79}"/>
                  </a:ext>
                </a:extLst>
              </p:cNvPr>
              <p:cNvSpPr txBox="1"/>
              <p:nvPr/>
            </p:nvSpPr>
            <p:spPr>
              <a:xfrm>
                <a:off x="182879" y="4465272"/>
                <a:ext cx="3628535" cy="75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ba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𝑘𝐺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fr-FR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95E6DB3-55F1-E8EC-7964-9E5455A41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" y="4465272"/>
                <a:ext cx="3628535" cy="75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CC0FD93C-7FBB-4A9F-04DE-A556F0042E0F}"/>
              </a:ext>
            </a:extLst>
          </p:cNvPr>
          <p:cNvSpPr txBox="1">
            <a:spLocks/>
          </p:cNvSpPr>
          <p:nvPr/>
        </p:nvSpPr>
        <p:spPr>
          <a:xfrm>
            <a:off x="6096000" y="3990132"/>
            <a:ext cx="1570815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Stationary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26DEC29-2BF8-0B84-B4E1-59117AE1AD8A}"/>
              </a:ext>
            </a:extLst>
          </p:cNvPr>
          <p:cNvSpPr txBox="1">
            <a:spLocks/>
          </p:cNvSpPr>
          <p:nvPr/>
        </p:nvSpPr>
        <p:spPr>
          <a:xfrm>
            <a:off x="9483702" y="3987808"/>
            <a:ext cx="1404039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Decaying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659EFF3-5A8B-95A7-7B2F-B045D6ED59D8}"/>
                  </a:ext>
                </a:extLst>
              </p:cNvPr>
              <p:cNvSpPr txBox="1"/>
              <p:nvPr/>
            </p:nvSpPr>
            <p:spPr>
              <a:xfrm>
                <a:off x="6096001" y="4506631"/>
                <a:ext cx="2057234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fr-FR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659EFF3-5A8B-95A7-7B2F-B045D6ED5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1" y="4506631"/>
                <a:ext cx="2057234" cy="670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385C2A5-5350-1078-AC79-F240DE07D4A1}"/>
                  </a:ext>
                </a:extLst>
              </p:cNvPr>
              <p:cNvSpPr txBox="1"/>
              <p:nvPr/>
            </p:nvSpPr>
            <p:spPr>
              <a:xfrm>
                <a:off x="9483695" y="4449948"/>
                <a:ext cx="2468548" cy="783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fr-FR" sz="24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385C2A5-5350-1078-AC79-F240DE07D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3695" y="4449948"/>
                <a:ext cx="2468548" cy="7838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5BF6537-C290-4447-80F1-F74CA70A5641}"/>
                  </a:ext>
                </a:extLst>
              </p:cNvPr>
              <p:cNvSpPr txBox="1"/>
              <p:nvPr/>
            </p:nvSpPr>
            <p:spPr>
              <a:xfrm>
                <a:off x="182879" y="3136117"/>
                <a:ext cx="1188915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bar>
                        <m:barPr>
                          <m:pos m:val="top"/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bar>
                    </m:oMath>
                  </m:oMathPara>
                </a14:m>
                <a:endParaRPr lang="fr-FR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5BF6537-C290-4447-80F1-F74CA70A5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" y="3136117"/>
                <a:ext cx="1188915" cy="5761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2894A33-27D8-3BAD-5B90-4F6B19635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FC7A531-52C5-69B5-77CC-FABD39EFC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3656846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2C89-2E98-6662-58A6-ABC01CB1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A3F5FB-A67E-A317-7A77-B9B28444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Stochastic Differential Equation – SLM Calibration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334346-0C94-7769-20DB-153EE9830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6076758-6F0D-2F9E-663F-7F836A9222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80" y="5367600"/>
            <a:ext cx="11826240" cy="71917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The relaxation rate compatible with k-</a:t>
            </a:r>
            <a:r>
              <a:rPr lang="en-US" b="1">
                <a:sym typeface="Symbol" panose="05050102010706020507" pitchFamily="18" charset="2"/>
              </a:rPr>
              <a:t> </a:t>
            </a:r>
            <a:r>
              <a:rPr lang="en-US">
                <a:sym typeface="Symbol" panose="05050102010706020507" pitchFamily="18" charset="2"/>
              </a:rPr>
              <a:t>SST</a:t>
            </a:r>
            <a:r>
              <a:rPr lang="en-US"/>
              <a:t> model was derived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Solving the model in the Eulerian framework allows for non-homogeneous turbulence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9B053D3A-6D64-BFD2-A2EA-49CAFDB6EAE6}"/>
              </a:ext>
            </a:extLst>
          </p:cNvPr>
          <p:cNvSpPr txBox="1">
            <a:spLocks/>
          </p:cNvSpPr>
          <p:nvPr/>
        </p:nvSpPr>
        <p:spPr>
          <a:xfrm>
            <a:off x="182880" y="2379079"/>
            <a:ext cx="4420377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k-</a:t>
            </a:r>
            <a:r>
              <a:rPr lang="en-US" b="1">
                <a:sym typeface="Symbol" panose="05050102010706020507" pitchFamily="18" charset="2"/>
              </a:rPr>
              <a:t> </a:t>
            </a:r>
            <a:r>
              <a:rPr lang="en-US">
                <a:sym typeface="Symbol" panose="05050102010706020507" pitchFamily="18" charset="2"/>
              </a:rPr>
              <a:t>SST</a:t>
            </a:r>
            <a:r>
              <a:rPr lang="en-US"/>
              <a:t> turbulent kinetic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F569D19-B6B2-5321-514F-AC8286E2B21A}"/>
                  </a:ext>
                </a:extLst>
              </p:cNvPr>
              <p:cNvSpPr txBox="1"/>
              <p:nvPr/>
            </p:nvSpPr>
            <p:spPr>
              <a:xfrm>
                <a:off x="2006278" y="2968928"/>
                <a:ext cx="8179444" cy="7872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ba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ba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 </m:t>
                              </m:r>
                              <m:acc>
                                <m:accPr>
                                  <m:chr m:val="̃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bar>
                        <m:barPr>
                          <m:pos m:val="top"/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ba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F569D19-B6B2-5321-514F-AC8286E2B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278" y="2968928"/>
                <a:ext cx="8179444" cy="7872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35A3AA8-BB15-781E-566E-1AEDC9F7AAC8}"/>
              </a:ext>
            </a:extLst>
          </p:cNvPr>
          <p:cNvSpPr txBox="1">
            <a:spLocks/>
          </p:cNvSpPr>
          <p:nvPr/>
        </p:nvSpPr>
        <p:spPr>
          <a:xfrm>
            <a:off x="182879" y="3987808"/>
            <a:ext cx="4781374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Segoe UI Semibold"/>
              </a:rPr>
              <a:t>Relaxation rate : Non-homogenous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75F2783-EF20-A66B-416C-B0039CD5A6D3}"/>
                  </a:ext>
                </a:extLst>
              </p:cNvPr>
              <p:cNvSpPr txBox="1"/>
              <p:nvPr/>
            </p:nvSpPr>
            <p:spPr>
              <a:xfrm>
                <a:off x="3392169" y="4463044"/>
                <a:ext cx="5372100" cy="794898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GB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f>
                            <m:f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24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75F2783-EF20-A66B-416C-B0039CD5A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169" y="4463044"/>
                <a:ext cx="5372100" cy="7948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80EB2B23-5A17-ABDB-761E-87451F3C7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56527"/>
            <a:ext cx="4833374" cy="399213"/>
          </a:xfrm>
        </p:spPr>
        <p:txBody>
          <a:bodyPr/>
          <a:lstStyle/>
          <a:p>
            <a:r>
              <a:rPr lang="en-US" dirty="0">
                <a:cs typeface="Segoe UI Semibold"/>
              </a:rPr>
              <a:t>Generated turbulent kinetic energy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76362466-25E1-7E7A-5F0C-5AF34DDE66F1}"/>
                  </a:ext>
                </a:extLst>
              </p:cNvPr>
              <p:cNvSpPr txBox="1"/>
              <p:nvPr/>
            </p:nvSpPr>
            <p:spPr>
              <a:xfrm>
                <a:off x="2006278" y="1419241"/>
                <a:ext cx="8179444" cy="818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ba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Sup>
                                <m:sSub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ba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bar>
                        <m:barPr>
                          <m:pos m:val="top"/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ba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ba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𝑘𝐺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fr-FR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76362466-25E1-7E7A-5F0C-5AF34DDE6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278" y="1419241"/>
                <a:ext cx="8179444" cy="8188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621DF960-002F-CC05-228A-B6F2F36C2E36}"/>
              </a:ext>
            </a:extLst>
          </p:cNvPr>
          <p:cNvSpPr/>
          <p:nvPr/>
        </p:nvSpPr>
        <p:spPr>
          <a:xfrm>
            <a:off x="5554979" y="3216310"/>
            <a:ext cx="243841" cy="273650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88D455-04BE-4F08-836E-667BDD93B4B0}"/>
              </a:ext>
            </a:extLst>
          </p:cNvPr>
          <p:cNvSpPr/>
          <p:nvPr/>
        </p:nvSpPr>
        <p:spPr>
          <a:xfrm>
            <a:off x="6078220" y="1516380"/>
            <a:ext cx="1419861" cy="726755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4FF00C-8EB3-97BB-379A-F15844A755EA}"/>
              </a:ext>
            </a:extLst>
          </p:cNvPr>
          <p:cNvSpPr/>
          <p:nvPr/>
        </p:nvSpPr>
        <p:spPr>
          <a:xfrm>
            <a:off x="4572000" y="1516380"/>
            <a:ext cx="1506219" cy="726755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BCC223-0CDF-ACE3-EF49-364A8CC806F1}"/>
              </a:ext>
            </a:extLst>
          </p:cNvPr>
          <p:cNvSpPr/>
          <p:nvPr/>
        </p:nvSpPr>
        <p:spPr>
          <a:xfrm>
            <a:off x="7666816" y="3013490"/>
            <a:ext cx="1152720" cy="726755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CFB129-003D-262D-C953-C3176DC52752}"/>
              </a:ext>
            </a:extLst>
          </p:cNvPr>
          <p:cNvSpPr/>
          <p:nvPr/>
        </p:nvSpPr>
        <p:spPr>
          <a:xfrm>
            <a:off x="6602730" y="3013489"/>
            <a:ext cx="548640" cy="726755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space réservé du contenu 7">
            <a:extLst>
              <a:ext uri="{FF2B5EF4-FFF2-40B4-BE49-F238E27FC236}">
                <a16:creationId xmlns:a16="http://schemas.microsoft.com/office/drawing/2014/main" id="{7921FAFD-FA32-F5E8-A34D-64CAD5A80358}"/>
              </a:ext>
            </a:extLst>
          </p:cNvPr>
          <p:cNvSpPr txBox="1">
            <a:spLocks/>
          </p:cNvSpPr>
          <p:nvPr/>
        </p:nvSpPr>
        <p:spPr>
          <a:xfrm>
            <a:off x="8917913" y="2994411"/>
            <a:ext cx="3091208" cy="70634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>
                <a:solidFill>
                  <a:schemeClr val="accent2">
                    <a:lumMod val="75000"/>
                  </a:schemeClr>
                </a:solidFill>
              </a:rPr>
              <a:t>Pressure transport is neglected as in many Reynolds transport models (Pope, 2000)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C6AFFAA-226A-E098-DD5E-B98917F27A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EB00778-F522-28ED-67B5-4E567350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127051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6" grpId="0" animBg="1"/>
      <p:bldP spid="26" grpId="1" animBg="1"/>
      <p:bldP spid="27" grpId="0" animBg="1"/>
      <p:bldP spid="29" grpId="0" animBg="1"/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9C825-0E58-2A7C-8482-E53581BBB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0D5888-D944-D9E2-BE94-AEEB5B2E5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Differential Equation – Interaction with the Mean IEM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F228B5-8FC7-8593-64F5-C2EBD090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07B3A3-CF1A-FECD-B59E-C3EE1D3A4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56527"/>
            <a:ext cx="6100901" cy="399213"/>
          </a:xfrm>
        </p:spPr>
        <p:txBody>
          <a:bodyPr/>
          <a:lstStyle/>
          <a:p>
            <a:r>
              <a:rPr lang="en-US"/>
              <a:t>Stochastic form of scalar transport equation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2163525-CC04-D8FB-598A-7AC1BAC377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80" y="5367600"/>
            <a:ext cx="11826240" cy="71917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The unknown from Stochastic form is a random diffusion term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IEM model replaces the fluctuating diffusion by a relaxation to the mean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492816FF-8B39-4EA5-F106-C1DE9D6F55FF}"/>
                  </a:ext>
                </a:extLst>
              </p:cNvPr>
              <p:cNvSpPr txBox="1"/>
              <p:nvPr/>
            </p:nvSpPr>
            <p:spPr>
              <a:xfrm>
                <a:off x="3483554" y="1461222"/>
                <a:ext cx="5224892" cy="6982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bar>
                                <m:barPr>
                                  <m:pos m:val="top"/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b>
                                    <m:sSubPr>
                                      <m:ctrlPr>
                                        <a:rPr lang="fr-FR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bar>
                            </m:num>
                            <m:den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sSub>
                        <m:sSub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24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492816FF-8B39-4EA5-F106-C1DE9D6F5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554" y="1461222"/>
                <a:ext cx="5224892" cy="6982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DB6711D-9CE7-4BCE-4DDA-F490583FADCB}"/>
              </a:ext>
            </a:extLst>
          </p:cNvPr>
          <p:cNvSpPr txBox="1">
            <a:spLocks/>
          </p:cNvSpPr>
          <p:nvPr/>
        </p:nvSpPr>
        <p:spPr>
          <a:xfrm>
            <a:off x="182880" y="3067320"/>
            <a:ext cx="7945637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Interaction by Exchange with the Mean model (Pope, 1985)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EE8F3FC-1C88-526B-29DE-315F977E3DFF}"/>
                  </a:ext>
                </a:extLst>
              </p:cNvPr>
              <p:cNvSpPr txBox="1"/>
              <p:nvPr/>
            </p:nvSpPr>
            <p:spPr>
              <a:xfrm>
                <a:off x="3038168" y="3693960"/>
                <a:ext cx="6115664" cy="794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bar>
                                <m:barPr>
                                  <m:pos m:val="top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bar>
                            </m:num>
                            <m:den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bar>
                            <m:barPr>
                              <m:pos m:val="top"/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bar>
                        </m:e>
                      </m:d>
                    </m:oMath>
                  </m:oMathPara>
                </a14:m>
                <a:endParaRPr lang="fr-FR" sz="20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EE8F3FC-1C88-526B-29DE-315F977E3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168" y="3693960"/>
                <a:ext cx="6115664" cy="7948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1EC3F749-7E83-E232-EB50-8EE752CBD4CD}"/>
              </a:ext>
            </a:extLst>
          </p:cNvPr>
          <p:cNvSpPr/>
          <p:nvPr/>
        </p:nvSpPr>
        <p:spPr>
          <a:xfrm>
            <a:off x="6995588" y="1447786"/>
            <a:ext cx="1725641" cy="741776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6100D-93A0-3CDD-10AE-0F21A57FCE94}"/>
              </a:ext>
            </a:extLst>
          </p:cNvPr>
          <p:cNvSpPr/>
          <p:nvPr/>
        </p:nvSpPr>
        <p:spPr>
          <a:xfrm>
            <a:off x="6987541" y="3883900"/>
            <a:ext cx="1773002" cy="466682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2EB2A9F-B73E-D42E-DBC1-D92DDE74C20F}"/>
                  </a:ext>
                </a:extLst>
              </p:cNvPr>
              <p:cNvSpPr txBox="1"/>
              <p:nvPr/>
            </p:nvSpPr>
            <p:spPr>
              <a:xfrm>
                <a:off x="10226038" y="3723077"/>
                <a:ext cx="1783082" cy="670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i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2EB2A9F-B73E-D42E-DBC1-D92DDE74C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6038" y="3723077"/>
                <a:ext cx="1783082" cy="670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020DE6F-B1A8-B795-A30E-5D72EA683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8319DDB-56B5-40FB-725F-8DF1FFFC9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D70542-DE62-068F-433E-D99ABE199294}"/>
                  </a:ext>
                </a:extLst>
              </p:cNvPr>
              <p:cNvSpPr txBox="1"/>
              <p:nvPr/>
            </p:nvSpPr>
            <p:spPr>
              <a:xfrm>
                <a:off x="9306704" y="1791308"/>
                <a:ext cx="26441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: species mass fraction 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D70542-DE62-068F-433E-D99ABE199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6704" y="1791308"/>
                <a:ext cx="2644140" cy="369332"/>
              </a:xfrm>
              <a:prstGeom prst="rect">
                <a:avLst/>
              </a:prstGeom>
              <a:blipFill>
                <a:blip r:embed="rId5"/>
                <a:stretch>
                  <a:fillRect t="-10345" r="-1914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146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B975E-7418-BAC0-8DFF-65C79D474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white object with red lines&#10;&#10;AI-generated content may be incorrect.">
            <a:extLst>
              <a:ext uri="{FF2B5EF4-FFF2-40B4-BE49-F238E27FC236}">
                <a16:creationId xmlns:a16="http://schemas.microsoft.com/office/drawing/2014/main" id="{E80CECB2-176D-4F0E-74B0-C69B5BC9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03" t="14765" r="13866" b="50235"/>
          <a:stretch/>
        </p:blipFill>
        <p:spPr>
          <a:xfrm>
            <a:off x="6095999" y="841895"/>
            <a:ext cx="5913119" cy="413538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2EDD6CB-318A-2D58-2D80-AEA39D2E3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Franklin Gothic Heavy"/>
              </a:rPr>
              <a:t>Stochastic Differential Equation – Microphysical system</a:t>
            </a:r>
            <a:endParaRPr lang="en-US" dirty="0">
              <a:solidFill>
                <a:srgbClr val="000000"/>
              </a:solidFill>
              <a:latin typeface="Franklin Gothic Heavy"/>
            </a:endParaRPr>
          </a:p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5C8E2-A7DE-AD6B-BA33-06C6FB74A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4935-81A8-4092-91F2-F925DBBCBF4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B858A8-92C8-FA77-3236-BF2FDFADD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56527"/>
            <a:ext cx="4398833" cy="399213"/>
          </a:xfrm>
        </p:spPr>
        <p:txBody>
          <a:bodyPr/>
          <a:lstStyle/>
          <a:p>
            <a:r>
              <a:rPr lang="en-US">
                <a:cs typeface="Segoe UI Semibold"/>
              </a:rPr>
              <a:t>Complete microphysical system</a:t>
            </a:r>
            <a:endParaRPr lang="en-US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8A337D8-6EC9-4AC5-FC6E-93FEC908BB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80" y="5367600"/>
            <a:ext cx="11826240" cy="71917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cs typeface="Segoe UI Semibold"/>
              </a:rPr>
              <a:t>Equations for particle temperature, </a:t>
            </a:r>
            <a:r>
              <a:rPr lang="en-US" err="1">
                <a:cs typeface="Segoe UI Semibold"/>
              </a:rPr>
              <a:t>vapour</a:t>
            </a:r>
            <a:r>
              <a:rPr lang="en-US">
                <a:cs typeface="Segoe UI Semibold"/>
              </a:rPr>
              <a:t> mass fraction and ice mass evolution are added</a:t>
            </a:r>
            <a:endParaRPr lang="en-US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cs typeface="Segoe UI Semibold"/>
              </a:rPr>
              <a:t>Vapor depletion is coupled to ice growth with the initial definition of a fluid mass</a:t>
            </a:r>
            <a:endParaRPr lang="en-US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0D1E36C7-E835-D18E-3446-D211FE68E3D7}"/>
              </a:ext>
            </a:extLst>
          </p:cNvPr>
          <p:cNvSpPr txBox="1">
            <a:spLocks/>
          </p:cNvSpPr>
          <p:nvPr/>
        </p:nvSpPr>
        <p:spPr>
          <a:xfrm>
            <a:off x="182880" y="3997128"/>
            <a:ext cx="2746521" cy="39921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93600" rIns="9144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fr-FR" sz="2200" kern="1200" dirty="0">
                <a:solidFill>
                  <a:schemeClr val="bg1"/>
                </a:solidFill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Segoe UI Semibold"/>
              </a:rPr>
              <a:t>Ice-Vapor Coupling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7">
                <a:extLst>
                  <a:ext uri="{FF2B5EF4-FFF2-40B4-BE49-F238E27FC236}">
                    <a16:creationId xmlns:a16="http://schemas.microsoft.com/office/drawing/2014/main" id="{70A70552-66D2-DDE4-73D9-7C6E1A892CC7}"/>
                  </a:ext>
                </a:extLst>
              </p:cNvPr>
              <p:cNvSpPr txBox="1"/>
              <p:nvPr/>
            </p:nvSpPr>
            <p:spPr>
              <a:xfrm>
                <a:off x="180668" y="4478272"/>
                <a:ext cx="5905804" cy="763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fr-F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ZoneTexte 17">
                <a:extLst>
                  <a:ext uri="{FF2B5EF4-FFF2-40B4-BE49-F238E27FC236}">
                    <a16:creationId xmlns:a16="http://schemas.microsoft.com/office/drawing/2014/main" id="{70A70552-66D2-DDE4-73D9-7C6E1A892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8" y="4478272"/>
                <a:ext cx="5905804" cy="763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Espace réservé du contenu 7">
            <a:extLst>
              <a:ext uri="{FF2B5EF4-FFF2-40B4-BE49-F238E27FC236}">
                <a16:creationId xmlns:a16="http://schemas.microsoft.com/office/drawing/2014/main" id="{C4CB1C3D-4CB6-5786-468B-6C1743EFFD86}"/>
              </a:ext>
            </a:extLst>
          </p:cNvPr>
          <p:cNvSpPr txBox="1">
            <a:spLocks/>
          </p:cNvSpPr>
          <p:nvPr/>
        </p:nvSpPr>
        <p:spPr>
          <a:xfrm>
            <a:off x="6105526" y="4982171"/>
            <a:ext cx="5913119" cy="3366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accent3"/>
                </a:solidFill>
                <a:latin typeface="Segoe UI Light"/>
                <a:cs typeface="Segoe UI Light"/>
              </a:rPr>
              <a:t>Diagram of Lagrangian particle composition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8" name="Ellipse 28">
            <a:extLst>
              <a:ext uri="{FF2B5EF4-FFF2-40B4-BE49-F238E27FC236}">
                <a16:creationId xmlns:a16="http://schemas.microsoft.com/office/drawing/2014/main" id="{B73247D3-DBB8-C9BA-D5BD-ABC0EBF85509}"/>
              </a:ext>
            </a:extLst>
          </p:cNvPr>
          <p:cNvSpPr/>
          <p:nvPr/>
        </p:nvSpPr>
        <p:spPr>
          <a:xfrm>
            <a:off x="10075296" y="3130443"/>
            <a:ext cx="917551" cy="90993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6" name="Ellipse 28">
            <a:extLst>
              <a:ext uri="{FF2B5EF4-FFF2-40B4-BE49-F238E27FC236}">
                <a16:creationId xmlns:a16="http://schemas.microsoft.com/office/drawing/2014/main" id="{2CB6FA2D-9C69-8C1E-F58E-162E049350FC}"/>
              </a:ext>
            </a:extLst>
          </p:cNvPr>
          <p:cNvSpPr/>
          <p:nvPr/>
        </p:nvSpPr>
        <p:spPr>
          <a:xfrm>
            <a:off x="10443914" y="3495251"/>
            <a:ext cx="180314" cy="1803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3" name="Groupe 20">
            <a:extLst>
              <a:ext uri="{FF2B5EF4-FFF2-40B4-BE49-F238E27FC236}">
                <a16:creationId xmlns:a16="http://schemas.microsoft.com/office/drawing/2014/main" id="{B2C14AD8-99A9-0147-7B1C-94BD37CD3927}"/>
              </a:ext>
            </a:extLst>
          </p:cNvPr>
          <p:cNvGrpSpPr/>
          <p:nvPr/>
        </p:nvGrpSpPr>
        <p:grpSpPr>
          <a:xfrm>
            <a:off x="6632064" y="2815769"/>
            <a:ext cx="3767082" cy="699798"/>
            <a:chOff x="8196318" y="2115205"/>
            <a:chExt cx="3767082" cy="699798"/>
          </a:xfrm>
        </p:grpSpPr>
        <p:sp>
          <p:nvSpPr>
            <p:cNvPr id="50" name="TextBox 12">
              <a:extLst>
                <a:ext uri="{FF2B5EF4-FFF2-40B4-BE49-F238E27FC236}">
                  <a16:creationId xmlns:a16="http://schemas.microsoft.com/office/drawing/2014/main" id="{340209D1-E58D-E71D-33C1-4F3F9A0093C6}"/>
                </a:ext>
              </a:extLst>
            </p:cNvPr>
            <p:cNvSpPr txBox="1"/>
            <p:nvPr/>
          </p:nvSpPr>
          <p:spPr>
            <a:xfrm>
              <a:off x="8196318" y="2115205"/>
              <a:ext cx="347379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r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chemeClr val="accent2"/>
                  </a:solidFill>
                  <a:cs typeface="Segoe UI"/>
                </a:rPr>
                <a:t>Ice mass of represented particles</a:t>
              </a:r>
            </a:p>
          </p:txBody>
        </p:sp>
        <p:cxnSp>
          <p:nvCxnSpPr>
            <p:cNvPr id="51" name="Straight Arrow Connector 17">
              <a:extLst>
                <a:ext uri="{FF2B5EF4-FFF2-40B4-BE49-F238E27FC236}">
                  <a16:creationId xmlns:a16="http://schemas.microsoft.com/office/drawing/2014/main" id="{51A3BFB3-4CCC-3CBB-5EEF-0E3F7452A84F}"/>
                </a:ext>
              </a:extLst>
            </p:cNvPr>
            <p:cNvCxnSpPr>
              <a:cxnSpLocks/>
            </p:cNvCxnSpPr>
            <p:nvPr/>
          </p:nvCxnSpPr>
          <p:spPr>
            <a:xfrm>
              <a:off x="11435715" y="2512683"/>
              <a:ext cx="527685" cy="30232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12">
            <a:extLst>
              <a:ext uri="{FF2B5EF4-FFF2-40B4-BE49-F238E27FC236}">
                <a16:creationId xmlns:a16="http://schemas.microsoft.com/office/drawing/2014/main" id="{46D9BADF-EF10-A133-AB2C-0C5E8C1AA05C}"/>
              </a:ext>
            </a:extLst>
          </p:cNvPr>
          <p:cNvSpPr txBox="1"/>
          <p:nvPr/>
        </p:nvSpPr>
        <p:spPr>
          <a:xfrm>
            <a:off x="9691114" y="4126783"/>
            <a:ext cx="232753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  <a:cs typeface="Segoe UI"/>
              </a:rPr>
              <a:t>Fluid mass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  <a:cs typeface="Segoe UI"/>
              </a:rPr>
              <a:t>Temperature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  <a:cs typeface="Segoe UI"/>
              </a:rPr>
              <a:t>Vapor mass fraction</a:t>
            </a:r>
            <a:endParaRPr lang="en-US" dirty="0">
              <a:solidFill>
                <a:schemeClr val="tx2"/>
              </a:solidFill>
              <a:cs typeface="Segoe UI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0FCB826-BDD0-6080-28B5-A82321065EB4}"/>
              </a:ext>
            </a:extLst>
          </p:cNvPr>
          <p:cNvGrpSpPr/>
          <p:nvPr/>
        </p:nvGrpSpPr>
        <p:grpSpPr>
          <a:xfrm>
            <a:off x="1055892" y="1425032"/>
            <a:ext cx="4155356" cy="2402803"/>
            <a:chOff x="596270" y="1475057"/>
            <a:chExt cx="4155356" cy="2402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7">
                  <a:extLst>
                    <a:ext uri="{FF2B5EF4-FFF2-40B4-BE49-F238E27FC236}">
                      <a16:creationId xmlns:a16="http://schemas.microsoft.com/office/drawing/2014/main" id="{C0A8E3F3-4BFA-FB23-01F7-3F0557D8D242}"/>
                    </a:ext>
                  </a:extLst>
                </p:cNvPr>
                <p:cNvSpPr txBox="1"/>
                <p:nvPr/>
              </p:nvSpPr>
              <p:spPr>
                <a:xfrm>
                  <a:off x="655262" y="1475057"/>
                  <a:ext cx="3051499" cy="6766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num>
                          <m:den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d>
                          <m:d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bar>
                              <m:barPr>
                                <m:pos m:val="top"/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sSub>
                                  <m:sSub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e>
                            </m:bar>
                          </m:e>
                        </m:d>
                      </m:oMath>
                    </m:oMathPara>
                  </a14:m>
                  <a:endParaRPr lang="fr-FR" sz="200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ZoneTexte 17">
                  <a:extLst>
                    <a:ext uri="{FF2B5EF4-FFF2-40B4-BE49-F238E27FC236}">
                      <a16:creationId xmlns:a16="http://schemas.microsoft.com/office/drawing/2014/main" id="{C0A8E3F3-4BFA-FB23-01F7-3F0557D8D2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262" y="1475057"/>
                  <a:ext cx="3051499" cy="67666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8690FEC4-F0C7-08AC-2615-A06BE435A1F1}"/>
                    </a:ext>
                  </a:extLst>
                </p:cNvPr>
                <p:cNvSpPr txBox="1"/>
                <p:nvPr/>
              </p:nvSpPr>
              <p:spPr>
                <a:xfrm>
                  <a:off x="596270" y="2802950"/>
                  <a:ext cx="4155356" cy="10749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  <m:sSub>
                              <m:sSub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GB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nor/>
                              </m:rPr>
                              <a:rPr lang="en-GB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f>
                                  <m:f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GB" sz="20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sSub>
                                      <m:sSubPr>
                                        <m:ctrlPr>
                                          <a:rPr lang="fr-FR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lang="en-GB" sz="20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c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GB" sz="20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GB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fr-FR" sz="2000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c</m:t>
                                        </m:r>
                                      </m:sub>
                                    </m:sSub>
                                    <m:r>
                                      <a:rPr lang="fr-FR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FR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fr-FR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fr-FR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fr-FR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activated</m:t>
                                </m:r>
                              </m:e>
                              <m:e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else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fr-FR" sz="20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8690FEC4-F0C7-08AC-2615-A06BE435A1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270" y="2802950"/>
                  <a:ext cx="4155356" cy="10749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94029A9C-20F8-FC38-10D3-F1A49EC12841}"/>
                    </a:ext>
                  </a:extLst>
                </p:cNvPr>
                <p:cNvSpPr txBox="1"/>
                <p:nvPr/>
              </p:nvSpPr>
              <p:spPr>
                <a:xfrm>
                  <a:off x="753582" y="2164414"/>
                  <a:ext cx="3238315" cy="6766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d>
                          <m:d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bar>
                              <m:barPr>
                                <m:pos m:val="top"/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fr-FR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ba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94029A9C-20F8-FC38-10D3-F1A49EC128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582" y="2164414"/>
                  <a:ext cx="3238315" cy="67666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AA238F6-ED2F-B104-05E5-A24578F7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4654" y="6585587"/>
            <a:ext cx="2885440" cy="269874"/>
          </a:xfrm>
        </p:spPr>
        <p:txBody>
          <a:bodyPr/>
          <a:lstStyle/>
          <a:p>
            <a:pPr algn="ctr"/>
            <a:r>
              <a:rPr lang="en-US" noProof="0" dirty="0"/>
              <a:t>Roberto Paoli and Justin </a:t>
            </a:r>
            <a:r>
              <a:rPr lang="en-US" noProof="0" dirty="0" err="1"/>
              <a:t>Rigal</a:t>
            </a:r>
            <a:endParaRPr lang="en-US" noProof="0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FF689DA-672C-6B5F-0B10-7F792D665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5974" y="6306088"/>
            <a:ext cx="9702800" cy="279498"/>
          </a:xfrm>
        </p:spPr>
        <p:txBody>
          <a:bodyPr/>
          <a:lstStyle/>
          <a:p>
            <a:pPr>
              <a:defRPr/>
            </a:pPr>
            <a:r>
              <a:rPr lang="en-US" noProof="0" dirty="0"/>
              <a:t>EGU Conference, Vienna, 02/05/2025</a:t>
            </a:r>
          </a:p>
        </p:txBody>
      </p:sp>
    </p:spTree>
    <p:extLst>
      <p:ext uri="{BB962C8B-B14F-4D97-AF65-F5344CB8AC3E}">
        <p14:creationId xmlns:p14="http://schemas.microsoft.com/office/powerpoint/2010/main" val="11319298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ue">
      <a:dk1>
        <a:srgbClr val="004491"/>
      </a:dk1>
      <a:lt1>
        <a:sysClr val="window" lastClr="FFFFFF"/>
      </a:lt1>
      <a:dk2>
        <a:srgbClr val="004491"/>
      </a:dk2>
      <a:lt2>
        <a:srgbClr val="FFFFFF"/>
      </a:lt2>
      <a:accent1>
        <a:srgbClr val="0070C0"/>
      </a:accent1>
      <a:accent2>
        <a:srgbClr val="00B0F0"/>
      </a:accent2>
      <a:accent3>
        <a:srgbClr val="7F7F7F"/>
      </a:accent3>
      <a:accent4>
        <a:srgbClr val="A5A5A5"/>
      </a:accent4>
      <a:accent5>
        <a:srgbClr val="BFBFBF"/>
      </a:accent5>
      <a:accent6>
        <a:srgbClr val="D8D8D8"/>
      </a:accent6>
      <a:hlink>
        <a:srgbClr val="0070C0"/>
      </a:hlink>
      <a:folHlink>
        <a:srgbClr val="00B0F0"/>
      </a:folHlink>
    </a:clrScheme>
    <a:fontScheme name="Personnalisé 1">
      <a:majorFont>
        <a:latin typeface="Franklin Gothic Heavy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8705c5b-0c18-4c4b-9dd1-23948ad4cfc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9D65D23412004E9657173695060542" ma:contentTypeVersion="13" ma:contentTypeDescription="Create a new document." ma:contentTypeScope="" ma:versionID="7c9e55867439c72a2bcc32e2948a1f5c">
  <xsd:schema xmlns:xsd="http://www.w3.org/2001/XMLSchema" xmlns:xs="http://www.w3.org/2001/XMLSchema" xmlns:p="http://schemas.microsoft.com/office/2006/metadata/properties" xmlns:ns3="e8705c5b-0c18-4c4b-9dd1-23948ad4cfc5" xmlns:ns4="9961c3b5-583a-42f6-a658-5aa83ac77465" targetNamespace="http://schemas.microsoft.com/office/2006/metadata/properties" ma:root="true" ma:fieldsID="e35dbc8d87902c7feeae34c5d2f42231" ns3:_="" ns4:_="">
    <xsd:import namespace="e8705c5b-0c18-4c4b-9dd1-23948ad4cfc5"/>
    <xsd:import namespace="9961c3b5-583a-42f6-a658-5aa83ac77465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05c5b-0c18-4c4b-9dd1-23948ad4cfc5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61c3b5-583a-42f6-a658-5aa83ac77465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A54955-273A-48EE-953D-4F00F832B4EA}">
  <ds:schemaRefs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9961c3b5-583a-42f6-a658-5aa83ac77465"/>
    <ds:schemaRef ds:uri="e8705c5b-0c18-4c4b-9dd1-23948ad4cfc5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DEABCD9-5211-4796-AED6-587D5C9409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FDE079-850B-4245-86E2-50D0FFBA1DBA}">
  <ds:schemaRefs>
    <ds:schemaRef ds:uri="9961c3b5-583a-42f6-a658-5aa83ac77465"/>
    <ds:schemaRef ds:uri="e8705c5b-0c18-4c4b-9dd1-23948ad4cf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2426</TotalTime>
  <Words>3805</Words>
  <Application>Microsoft Macintosh PowerPoint</Application>
  <PresentationFormat>Widescreen</PresentationFormat>
  <Paragraphs>580</Paragraphs>
  <Slides>53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Aptos</vt:lpstr>
      <vt:lpstr>Arial</vt:lpstr>
      <vt:lpstr>Calibri</vt:lpstr>
      <vt:lpstr>Cambria Math</vt:lpstr>
      <vt:lpstr>Franklin Gothic Heavy</vt:lpstr>
      <vt:lpstr>Segoe UI</vt:lpstr>
      <vt:lpstr>Segoe UI Black</vt:lpstr>
      <vt:lpstr>Segoe UI Light</vt:lpstr>
      <vt:lpstr>Segoe UI Semibold</vt:lpstr>
      <vt:lpstr>Symbol</vt:lpstr>
      <vt:lpstr>Wingdings</vt:lpstr>
      <vt:lpstr>Thème Office</vt:lpstr>
      <vt:lpstr>Stochastic modeling of  contrail formation</vt:lpstr>
      <vt:lpstr>Problem statement and motivations</vt:lpstr>
      <vt:lpstr>Overall objectives</vt:lpstr>
      <vt:lpstr>Eulerian Finite Volume Solver – CHApel Multi-Physics Simulation</vt:lpstr>
      <vt:lpstr>Stochastic Differential Equation – Simplified Langevin Model</vt:lpstr>
      <vt:lpstr>Stochastic Differential Equation – SLM Calibration</vt:lpstr>
      <vt:lpstr>Stochastic Differential Equation – SLM Calibration</vt:lpstr>
      <vt:lpstr>Stochastic Differential Equation – Interaction with the Mean IEM</vt:lpstr>
      <vt:lpstr>Stochastic Differential Equation – Microphysical system </vt:lpstr>
      <vt:lpstr>Numerical Setup – Geometry</vt:lpstr>
      <vt:lpstr>Numerical Setup – Computational Domain </vt:lpstr>
      <vt:lpstr>Numerical Setup – Conditions</vt:lpstr>
      <vt:lpstr>Airflow Results – Shock And Expansions</vt:lpstr>
      <vt:lpstr>Airflow Results – Potential Cores</vt:lpstr>
      <vt:lpstr>Stochastic Trajectories</vt:lpstr>
      <vt:lpstr>Stochastic Trajectories – Statistics</vt:lpstr>
      <vt:lpstr>Numerical Setup – Contrail</vt:lpstr>
      <vt:lpstr>First Results – Thermodynamic evolution</vt:lpstr>
      <vt:lpstr>Alternative Models Comparison – Spatial Distributions of Particles </vt:lpstr>
      <vt:lpstr>Alternative Models Comparison – Axial Evolution </vt:lpstr>
      <vt:lpstr>Summary of Work</vt:lpstr>
      <vt:lpstr>Limitations and Future Research</vt:lpstr>
      <vt:lpstr>PowerPoint Presentation</vt:lpstr>
      <vt:lpstr>Research Framework – Regimes of evolution</vt:lpstr>
      <vt:lpstr>Contrail Simulation Procedure</vt:lpstr>
      <vt:lpstr>Numerical Setup – Conditions</vt:lpstr>
      <vt:lpstr>Numerical Setup – Mesh</vt:lpstr>
      <vt:lpstr>Radiative forcing from global aviation emissions. (Lee et al., 2023)</vt:lpstr>
      <vt:lpstr>Reynolds Averaged Navier Stokes – Mean Flow Equations</vt:lpstr>
      <vt:lpstr>Reynolds Averaged Navier Stokes – Turbulence model : k- SST</vt:lpstr>
      <vt:lpstr>Stochastic Differential Equation – Generalized Langevin Model</vt:lpstr>
      <vt:lpstr>Ice Growth Rate</vt:lpstr>
      <vt:lpstr>Lagrangian Implementation – Numerical Integration : Discretization</vt:lpstr>
      <vt:lpstr>Parallel Processing</vt:lpstr>
      <vt:lpstr>Verification Tests – CHAMPS Internal/External : Near-sonic jet</vt:lpstr>
      <vt:lpstr>Verification Tests – CHAMPS Internal/External : Near-sonic jet</vt:lpstr>
      <vt:lpstr>Particle Motion</vt:lpstr>
      <vt:lpstr>Airflow Governing Equations – RANS/SDE Approaches Comparison</vt:lpstr>
      <vt:lpstr>Airflow Governing Equations – Important notes</vt:lpstr>
      <vt:lpstr>Airflow Governing Equations – Important notes</vt:lpstr>
      <vt:lpstr>First contrail results</vt:lpstr>
      <vt:lpstr>First Results – Average evolution</vt:lpstr>
      <vt:lpstr>Alternative Models Comparison – Spatial Distributions of Particles </vt:lpstr>
      <vt:lpstr>Sensitivity Analyses – Soot Particles Emission Rate</vt:lpstr>
      <vt:lpstr>Sensitivity Analyses – Atmospheric Relative Humidity </vt:lpstr>
      <vt:lpstr>Sensitivity Analyses – Atmospheric Temperature  </vt:lpstr>
      <vt:lpstr>Sensitivity Analyses – Cases Properties</vt:lpstr>
      <vt:lpstr>Sensitivity Analyses – Side-by-Side Comparison</vt:lpstr>
      <vt:lpstr>Alternative Models Comparison – Thermodynamic evolutions </vt:lpstr>
      <vt:lpstr>Stochastic Trajectories – C0 Reynolds Dependence</vt:lpstr>
      <vt:lpstr>Proposed Multi-Phase Framework </vt:lpstr>
      <vt:lpstr>Coupling – Lagrangian/Eulerian</vt:lpstr>
      <vt:lpstr>Sensitivity Analyses – Cases Properties – Additional parameters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Justin Rigal (Student at CentraleSupelec)</dc:creator>
  <cp:lastModifiedBy>Roberto Paoli</cp:lastModifiedBy>
  <cp:revision>146</cp:revision>
  <dcterms:created xsi:type="dcterms:W3CDTF">2023-11-16T16:53:23Z</dcterms:created>
  <dcterms:modified xsi:type="dcterms:W3CDTF">2025-05-02T07:51:13Z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0x0101004E9D65D23412004E9657173695060542</vt:lpwstr>
  </property>
</Properties>
</file>