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56" r:id="rId3"/>
    <p:sldId id="257" r:id="rId4"/>
    <p:sldId id="260" r:id="rId5"/>
    <p:sldId id="263" r:id="rId6"/>
    <p:sldId id="265"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5036" autoAdjust="0"/>
  </p:normalViewPr>
  <p:slideViewPr>
    <p:cSldViewPr snapToGrid="0">
      <p:cViewPr varScale="1">
        <p:scale>
          <a:sx n="63" d="100"/>
          <a:sy n="63"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390DA1-C15B-1219-C590-569D128189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8C3A32-B3CB-B224-C307-486E00D51B9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D9EA0-5BD7-4EED-8E29-79AD61828DBF}" type="datetimeFigureOut">
              <a:rPr lang="en-IN" smtClean="0"/>
              <a:t>27-04-2025</a:t>
            </a:fld>
            <a:endParaRPr lang="en-IN"/>
          </a:p>
        </p:txBody>
      </p:sp>
      <p:sp>
        <p:nvSpPr>
          <p:cNvPr id="4" name="Slide Image Placeholder 3">
            <a:extLst>
              <a:ext uri="{FF2B5EF4-FFF2-40B4-BE49-F238E27FC236}">
                <a16:creationId xmlns:a16="http://schemas.microsoft.com/office/drawing/2014/main" id="{DAAEA219-C82C-D59C-BFEC-A4706AA4C55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a:extLst>
              <a:ext uri="{FF2B5EF4-FFF2-40B4-BE49-F238E27FC236}">
                <a16:creationId xmlns:a16="http://schemas.microsoft.com/office/drawing/2014/main" id="{FA899A51-F727-D058-846C-FD55354C94E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2ECC8F0F-85BF-3DE4-D888-CE28A21DB0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a:extLst>
              <a:ext uri="{FF2B5EF4-FFF2-40B4-BE49-F238E27FC236}">
                <a16:creationId xmlns:a16="http://schemas.microsoft.com/office/drawing/2014/main" id="{1F7D413E-EAE4-DE4A-FE57-9A3F3461EE4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732E2-94C4-4261-BE2D-97B133C00C26}"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CFE2-FD95-BA1C-3A72-D127A3216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7C5FA18-0CA0-3CCB-07A4-AD9AA375A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D51B10-9D65-3B9E-F4EE-81BFA0787B07}"/>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9B932203-9D98-D3DE-79BF-1D64B5489E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1B384E-A3D0-8E9A-2EEF-8CB2326C3769}"/>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57614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BD48-9ADB-15AF-3B34-7705B8912BE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E1183E-1AED-5603-1B5E-FA013D60B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CB3412-7258-B32D-D994-09874AB67B5B}"/>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B559986E-4035-500E-2A31-6EE1FCA49F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FF0A74-5DA5-7050-B6C4-010FC7DB177E}"/>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308134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24384-EDDB-95AB-BC7B-16B750372B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79DAE1-9170-8408-B55F-63E3581E5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5A1D1F-2594-66EA-5FE7-0B630EB97473}"/>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1261F574-2C7D-3EF3-E0BB-500025C01C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10BA3D-F894-6200-0EA3-040AC86D911A}"/>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356227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DD5F448D-3880-497A-8C8F-433635B0808A}"/>
              </a:ext>
            </a:extLst>
          </p:cNvPr>
          <p:cNvSpPr>
            <a:spLocks noGrp="1"/>
          </p:cNvSpPr>
          <p:nvPr>
            <p:ph type="body" sz="quarter" idx="10" hasCustomPrompt="1"/>
          </p:nvPr>
        </p:nvSpPr>
        <p:spPr>
          <a:xfrm>
            <a:off x="212367" y="1322670"/>
            <a:ext cx="2529933" cy="1963456"/>
          </a:xfrm>
          <a:prstGeom prst="rect">
            <a:avLst/>
          </a:prstGeom>
          <a:solidFill>
            <a:schemeClr val="bg2"/>
          </a:solidFill>
        </p:spPr>
        <p:txBody>
          <a:bodyPr wrap="square" lIns="228589" tIns="228589" rIns="228589" bIns="228589">
            <a:noAutofit/>
          </a:bodyPr>
          <a:lstStyle>
            <a:lvl1pPr marL="0" marR="0" indent="0" algn="l" defTabSz="1950839" rtl="0" eaLnBrk="1" fontAlgn="auto" latinLnBrk="0" hangingPunct="1">
              <a:lnSpc>
                <a:spcPct val="100000"/>
              </a:lnSpc>
              <a:spcBef>
                <a:spcPct val="20000"/>
              </a:spcBef>
              <a:spcAft>
                <a:spcPts val="0"/>
              </a:spcAft>
              <a:buClrTx/>
              <a:buSzTx/>
              <a:buFont typeface="Arial" pitchFamily="34" charset="0"/>
              <a:buNone/>
              <a:tabLst/>
              <a:defRPr sz="889">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marL="0" marR="0" lvl="0" indent="0" algn="l" defTabSz="1950839"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2" name="Text Placeholder 5">
            <a:extLst>
              <a:ext uri="{FF2B5EF4-FFF2-40B4-BE49-F238E27FC236}">
                <a16:creationId xmlns:a16="http://schemas.microsoft.com/office/drawing/2014/main" id="{0E5EFEDA-3E37-43AD-B220-272CD5AB8210}"/>
              </a:ext>
            </a:extLst>
          </p:cNvPr>
          <p:cNvSpPr>
            <a:spLocks noGrp="1"/>
          </p:cNvSpPr>
          <p:nvPr>
            <p:ph type="body" sz="quarter" idx="20" hasCustomPrompt="1"/>
          </p:nvPr>
        </p:nvSpPr>
        <p:spPr>
          <a:xfrm>
            <a:off x="228501" y="3442720"/>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OBJECTIVES</a:t>
            </a:r>
          </a:p>
        </p:txBody>
      </p:sp>
      <p:sp>
        <p:nvSpPr>
          <p:cNvPr id="43" name="Text Placeholder 3">
            <a:extLst>
              <a:ext uri="{FF2B5EF4-FFF2-40B4-BE49-F238E27FC236}">
                <a16:creationId xmlns:a16="http://schemas.microsoft.com/office/drawing/2014/main" id="{A1635A13-3BE2-433D-86CD-BF2C5DFB1CAC}"/>
              </a:ext>
            </a:extLst>
          </p:cNvPr>
          <p:cNvSpPr>
            <a:spLocks noGrp="1"/>
          </p:cNvSpPr>
          <p:nvPr>
            <p:ph type="body" sz="quarter" idx="96" hasCustomPrompt="1"/>
          </p:nvPr>
        </p:nvSpPr>
        <p:spPr>
          <a:xfrm>
            <a:off x="220434" y="3583440"/>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79A11AE8-25B9-4617-A357-26AC75DEEB5D}"/>
              </a:ext>
            </a:extLst>
          </p:cNvPr>
          <p:cNvSpPr>
            <a:spLocks noGrp="1"/>
          </p:cNvSpPr>
          <p:nvPr>
            <p:ph type="body" sz="quarter" idx="150" hasCustomPrompt="1"/>
          </p:nvPr>
        </p:nvSpPr>
        <p:spPr>
          <a:xfrm>
            <a:off x="212368" y="912509"/>
            <a:ext cx="11756765" cy="272915"/>
          </a:xfrm>
          <a:prstGeom prst="rect">
            <a:avLst/>
          </a:prstGeom>
        </p:spPr>
        <p:txBody>
          <a:bodyPr anchor="t" anchorCtr="0">
            <a:normAutofit/>
          </a:bodyPr>
          <a:lstStyle>
            <a:lvl1pPr marL="0" indent="0" algn="l">
              <a:buFontTx/>
              <a:buNone/>
              <a:defRPr sz="1067" b="0"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affiliations</a:t>
            </a:r>
          </a:p>
        </p:txBody>
      </p:sp>
      <p:sp>
        <p:nvSpPr>
          <p:cNvPr id="45" name="Text Placeholder 76">
            <a:extLst>
              <a:ext uri="{FF2B5EF4-FFF2-40B4-BE49-F238E27FC236}">
                <a16:creationId xmlns:a16="http://schemas.microsoft.com/office/drawing/2014/main" id="{DE20B24C-E064-41B7-8E83-ACA3CBC68BA9}"/>
              </a:ext>
            </a:extLst>
          </p:cNvPr>
          <p:cNvSpPr>
            <a:spLocks noGrp="1"/>
          </p:cNvSpPr>
          <p:nvPr>
            <p:ph type="body" sz="quarter" idx="151" hasCustomPrompt="1"/>
          </p:nvPr>
        </p:nvSpPr>
        <p:spPr>
          <a:xfrm>
            <a:off x="212367" y="693820"/>
            <a:ext cx="11756767" cy="196086"/>
          </a:xfrm>
          <a:prstGeom prst="rect">
            <a:avLst/>
          </a:prstGeom>
        </p:spPr>
        <p:txBody>
          <a:bodyPr anchor="t" anchorCtr="0">
            <a:normAutofit/>
          </a:bodyPr>
          <a:lstStyle>
            <a:lvl1pPr marL="0" indent="0" algn="l">
              <a:buFontTx/>
              <a:buNone/>
              <a:defRPr sz="1067" b="0"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authors</a:t>
            </a:r>
          </a:p>
        </p:txBody>
      </p:sp>
      <p:sp>
        <p:nvSpPr>
          <p:cNvPr id="46" name="Text Placeholder 76">
            <a:extLst>
              <a:ext uri="{FF2B5EF4-FFF2-40B4-BE49-F238E27FC236}">
                <a16:creationId xmlns:a16="http://schemas.microsoft.com/office/drawing/2014/main" id="{24EC8ED1-A2DF-457D-AF1B-6057B7E77A09}"/>
              </a:ext>
            </a:extLst>
          </p:cNvPr>
          <p:cNvSpPr>
            <a:spLocks noGrp="1"/>
          </p:cNvSpPr>
          <p:nvPr>
            <p:ph type="body" sz="quarter" idx="153" hasCustomPrompt="1"/>
          </p:nvPr>
        </p:nvSpPr>
        <p:spPr>
          <a:xfrm>
            <a:off x="212368" y="242754"/>
            <a:ext cx="11756768" cy="428464"/>
          </a:xfrm>
          <a:prstGeom prst="rect">
            <a:avLst/>
          </a:prstGeom>
        </p:spPr>
        <p:txBody>
          <a:bodyPr anchor="t" anchorCtr="0">
            <a:normAutofit/>
          </a:bodyPr>
          <a:lstStyle>
            <a:lvl1pPr marL="0" indent="0" algn="l">
              <a:buFontTx/>
              <a:buNone/>
              <a:defRPr sz="2667" b="1" i="0">
                <a:solidFill>
                  <a:schemeClr val="accent3">
                    <a:lumMod val="75000"/>
                  </a:schemeClr>
                </a:solidFill>
                <a:latin typeface="Helvetica Light" panose="020B0403020202020204" pitchFamily="34" charset="0"/>
              </a:defRPr>
            </a:lvl1pPr>
            <a:lvl2pPr>
              <a:buFontTx/>
              <a:buNone/>
              <a:defRPr sz="3200"/>
            </a:lvl2pPr>
            <a:lvl3pPr>
              <a:buFontTx/>
              <a:buNone/>
              <a:defRPr sz="3200"/>
            </a:lvl3pPr>
            <a:lvl4pPr>
              <a:buFontTx/>
              <a:buNone/>
              <a:defRPr sz="3200"/>
            </a:lvl4pPr>
            <a:lvl5pPr>
              <a:buFontTx/>
              <a:buNone/>
              <a:defRPr sz="3200"/>
            </a:lvl5pPr>
          </a:lstStyle>
          <a:p>
            <a:pPr lvl="0"/>
            <a:r>
              <a:rPr lang="en-US" dirty="0"/>
              <a:t>Click here to add title</a:t>
            </a:r>
          </a:p>
        </p:txBody>
      </p:sp>
      <p:sp>
        <p:nvSpPr>
          <p:cNvPr id="60" name="Text Placeholder 5">
            <a:extLst>
              <a:ext uri="{FF2B5EF4-FFF2-40B4-BE49-F238E27FC236}">
                <a16:creationId xmlns:a16="http://schemas.microsoft.com/office/drawing/2014/main" id="{AC6FA543-F827-4490-8747-E041951E9BBF}"/>
              </a:ext>
            </a:extLst>
          </p:cNvPr>
          <p:cNvSpPr>
            <a:spLocks noGrp="1"/>
          </p:cNvSpPr>
          <p:nvPr>
            <p:ph type="body" sz="quarter" idx="154" hasCustomPrompt="1"/>
          </p:nvPr>
        </p:nvSpPr>
        <p:spPr>
          <a:xfrm>
            <a:off x="3286607"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MATERIALS &amp; METHODS</a:t>
            </a:r>
          </a:p>
        </p:txBody>
      </p:sp>
      <p:sp>
        <p:nvSpPr>
          <p:cNvPr id="61" name="Text Placeholder 3">
            <a:extLst>
              <a:ext uri="{FF2B5EF4-FFF2-40B4-BE49-F238E27FC236}">
                <a16:creationId xmlns:a16="http://schemas.microsoft.com/office/drawing/2014/main" id="{E64E7D9A-F726-4A90-AF82-6BEA92F79A12}"/>
              </a:ext>
            </a:extLst>
          </p:cNvPr>
          <p:cNvSpPr>
            <a:spLocks noGrp="1"/>
          </p:cNvSpPr>
          <p:nvPr>
            <p:ph type="body" sz="quarter" idx="155" hasCustomPrompt="1"/>
          </p:nvPr>
        </p:nvSpPr>
        <p:spPr>
          <a:xfrm>
            <a:off x="3278540"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1B640BD6-EB1D-4700-B778-118A05A7B6F5}"/>
              </a:ext>
            </a:extLst>
          </p:cNvPr>
          <p:cNvSpPr>
            <a:spLocks noGrp="1"/>
          </p:cNvSpPr>
          <p:nvPr>
            <p:ph type="body" sz="quarter" idx="156" hasCustomPrompt="1"/>
          </p:nvPr>
        </p:nvSpPr>
        <p:spPr>
          <a:xfrm>
            <a:off x="6399662"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RESULTS</a:t>
            </a:r>
          </a:p>
        </p:txBody>
      </p:sp>
      <p:sp>
        <p:nvSpPr>
          <p:cNvPr id="63" name="Text Placeholder 3">
            <a:extLst>
              <a:ext uri="{FF2B5EF4-FFF2-40B4-BE49-F238E27FC236}">
                <a16:creationId xmlns:a16="http://schemas.microsoft.com/office/drawing/2014/main" id="{B283546A-80D9-4B28-9B82-150596C41FEC}"/>
              </a:ext>
            </a:extLst>
          </p:cNvPr>
          <p:cNvSpPr>
            <a:spLocks noGrp="1"/>
          </p:cNvSpPr>
          <p:nvPr>
            <p:ph type="body" sz="quarter" idx="157" hasCustomPrompt="1"/>
          </p:nvPr>
        </p:nvSpPr>
        <p:spPr>
          <a:xfrm>
            <a:off x="6391595"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5E1384AF-9F19-49D9-8A53-A26A298EAC3D}"/>
              </a:ext>
            </a:extLst>
          </p:cNvPr>
          <p:cNvSpPr>
            <a:spLocks noGrp="1"/>
          </p:cNvSpPr>
          <p:nvPr>
            <p:ph type="body" sz="quarter" idx="158" hasCustomPrompt="1"/>
          </p:nvPr>
        </p:nvSpPr>
        <p:spPr>
          <a:xfrm>
            <a:off x="9465834" y="1354419"/>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CONCLUSIONS</a:t>
            </a:r>
          </a:p>
        </p:txBody>
      </p:sp>
      <p:sp>
        <p:nvSpPr>
          <p:cNvPr id="65" name="Text Placeholder 3">
            <a:extLst>
              <a:ext uri="{FF2B5EF4-FFF2-40B4-BE49-F238E27FC236}">
                <a16:creationId xmlns:a16="http://schemas.microsoft.com/office/drawing/2014/main" id="{15D1E702-5B96-4332-80AA-CCCE21ACA4CE}"/>
              </a:ext>
            </a:extLst>
          </p:cNvPr>
          <p:cNvSpPr>
            <a:spLocks noGrp="1"/>
          </p:cNvSpPr>
          <p:nvPr>
            <p:ph type="body" sz="quarter" idx="159" hasCustomPrompt="1"/>
          </p:nvPr>
        </p:nvSpPr>
        <p:spPr>
          <a:xfrm>
            <a:off x="9457767" y="1495139"/>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
        <p:nvSpPr>
          <p:cNvPr id="66" name="Text Placeholder 5">
            <a:extLst>
              <a:ext uri="{FF2B5EF4-FFF2-40B4-BE49-F238E27FC236}">
                <a16:creationId xmlns:a16="http://schemas.microsoft.com/office/drawing/2014/main" id="{CE357490-F76D-492A-B9A5-AC21C99ED668}"/>
              </a:ext>
            </a:extLst>
          </p:cNvPr>
          <p:cNvSpPr>
            <a:spLocks noGrp="1"/>
          </p:cNvSpPr>
          <p:nvPr>
            <p:ph type="body" sz="quarter" idx="160" hasCustomPrompt="1"/>
          </p:nvPr>
        </p:nvSpPr>
        <p:spPr>
          <a:xfrm>
            <a:off x="9465834" y="3442720"/>
            <a:ext cx="2521866" cy="129540"/>
          </a:xfrm>
          <a:prstGeom prst="rect">
            <a:avLst/>
          </a:prstGeom>
          <a:solidFill>
            <a:schemeClr val="accent6"/>
          </a:solidFill>
          <a:ln>
            <a:noFill/>
          </a:ln>
        </p:spPr>
        <p:txBody>
          <a:bodyPr wrap="square" lIns="91436" tIns="91436" rIns="91436" bIns="91436" anchor="ctr" anchorCtr="0">
            <a:noAutofit/>
          </a:bodyPr>
          <a:lstStyle>
            <a:lvl1pPr marL="0" indent="0" algn="l">
              <a:buNone/>
              <a:defRPr sz="711" b="1" u="none" baseline="0">
                <a:solidFill>
                  <a:schemeClr val="bg1"/>
                </a:solidFill>
                <a:latin typeface="Helvetica" pitchFamily="2" charset="0"/>
              </a:defRPr>
            </a:lvl1pPr>
          </a:lstStyle>
          <a:p>
            <a:pPr lvl="0"/>
            <a:r>
              <a:rPr lang="en-US" dirty="0"/>
              <a:t>(click to edit)  REFERENCES</a:t>
            </a:r>
          </a:p>
        </p:txBody>
      </p:sp>
      <p:sp>
        <p:nvSpPr>
          <p:cNvPr id="67" name="Text Placeholder 3">
            <a:extLst>
              <a:ext uri="{FF2B5EF4-FFF2-40B4-BE49-F238E27FC236}">
                <a16:creationId xmlns:a16="http://schemas.microsoft.com/office/drawing/2014/main" id="{D2FD8B10-7AE9-41E1-BCA5-8F9E1442A8E5}"/>
              </a:ext>
            </a:extLst>
          </p:cNvPr>
          <p:cNvSpPr>
            <a:spLocks noGrp="1"/>
          </p:cNvSpPr>
          <p:nvPr>
            <p:ph type="body" sz="quarter" idx="161" hasCustomPrompt="1"/>
          </p:nvPr>
        </p:nvSpPr>
        <p:spPr>
          <a:xfrm>
            <a:off x="9457767" y="3583440"/>
            <a:ext cx="2521866" cy="129540"/>
          </a:xfrm>
          <a:prstGeom prst="rect">
            <a:avLst/>
          </a:prstGeom>
        </p:spPr>
        <p:txBody>
          <a:bodyPr wrap="square" lIns="228589" tIns="228589" rIns="228589" bIns="228589" anchor="ctr" anchorCtr="0">
            <a:noAutofit/>
          </a:bodyPr>
          <a:lstStyle>
            <a:lvl1pPr marL="0" indent="0">
              <a:buNone/>
              <a:defRPr sz="711">
                <a:solidFill>
                  <a:schemeClr val="tx2"/>
                </a:solidFill>
                <a:latin typeface="Helvetica" pitchFamily="2" charset="0"/>
                <a:cs typeface="Times New Roman" pitchFamily="18" charset="0"/>
              </a:defRPr>
            </a:lvl1pPr>
            <a:lvl2pPr marL="660440" indent="-254015">
              <a:defRPr sz="1111">
                <a:latin typeface="Trebuchet MS" pitchFamily="34" charset="0"/>
              </a:defRPr>
            </a:lvl2pPr>
            <a:lvl3pPr marL="914456" indent="-254015">
              <a:defRPr sz="1111">
                <a:latin typeface="Trebuchet MS" pitchFamily="34" charset="0"/>
              </a:defRPr>
            </a:lvl3pPr>
            <a:lvl4pPr marL="1193873" indent="-279417">
              <a:defRPr sz="1111">
                <a:latin typeface="Trebuchet MS" pitchFamily="34" charset="0"/>
              </a:defRPr>
            </a:lvl4pPr>
            <a:lvl5pPr marL="1397086" indent="-203213">
              <a:defRPr sz="1111">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993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7789-983A-61C6-415B-3F775DB2F55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267185-4C77-2CE8-9405-90C42447C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DA8594-BE20-1F6E-96DD-F9F78582D57B}"/>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B2FBC9AB-27EC-E785-4360-B8306DE018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1B2C43-9979-B9C7-8ABB-563A08D6AA79}"/>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148042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F494-0B22-B7F5-A7C0-2FB843051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3EB5855-B9EC-1D7A-F31D-BE2FAF929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B1A9E-44B3-BCD7-0DF8-D702FE18B67D}"/>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E5B65364-905A-06B3-E753-4BE101A3A3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734655-3984-DE03-575F-A6473FEBAF39}"/>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414828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9752-1515-ACF8-ED80-FDF3B39676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61239FE-E037-C5C3-661F-FD44B5856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60057AA-8862-C6AE-4EAA-EF3276F7E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D733168-839E-A8A2-DFD3-76F09D51B43F}"/>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6" name="Footer Placeholder 5">
            <a:extLst>
              <a:ext uri="{FF2B5EF4-FFF2-40B4-BE49-F238E27FC236}">
                <a16:creationId xmlns:a16="http://schemas.microsoft.com/office/drawing/2014/main" id="{1A847FEB-94F9-C6A7-3EE6-70D1B18B2A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4C2E58-6667-9FA4-0593-C6F182AB326A}"/>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403135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5167-1B55-B504-5A57-A8EB57B4DB9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D9291E-1EFC-72A9-DBEB-B0EB0579B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71A50B-7C22-4E11-1360-80C168426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1D88B6-5F37-77F3-4D6B-E0DCEE6E3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A69AE-D1C2-C078-35E9-8370858C1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23E0DC-7C36-C2B7-9743-EA455FD63D17}"/>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8" name="Footer Placeholder 7">
            <a:extLst>
              <a:ext uri="{FF2B5EF4-FFF2-40B4-BE49-F238E27FC236}">
                <a16:creationId xmlns:a16="http://schemas.microsoft.com/office/drawing/2014/main" id="{815C69B3-4579-59FF-36AD-81B8C48DBA7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D13A55D-EA49-E264-3284-03C251C1533B}"/>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321512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36CD-1929-ABCC-3C6B-FFEF9FF1DD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AE69141-2473-B776-092D-7413F4A1A220}"/>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4" name="Footer Placeholder 3">
            <a:extLst>
              <a:ext uri="{FF2B5EF4-FFF2-40B4-BE49-F238E27FC236}">
                <a16:creationId xmlns:a16="http://schemas.microsoft.com/office/drawing/2014/main" id="{483DE1B1-A7C5-176A-CE6A-E1D8466608B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CC04F94-6579-D83F-5BF4-352FD6B960C7}"/>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268077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6BF98-8401-A89E-1F89-3A8B87049050}"/>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3" name="Footer Placeholder 2">
            <a:extLst>
              <a:ext uri="{FF2B5EF4-FFF2-40B4-BE49-F238E27FC236}">
                <a16:creationId xmlns:a16="http://schemas.microsoft.com/office/drawing/2014/main" id="{98573867-7174-6AEA-B0C5-5C510E9C0B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6299826-1974-748C-3C5B-BC516801D78A}"/>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14208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3E4F-AA2F-254D-648B-9920D635E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F6CA735-8F6A-3277-B231-794DC49C5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EB89295-C3FB-D254-44AF-DA16754BE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D9049-D45D-D5D7-7F5A-6B3B21EDDD55}"/>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6" name="Footer Placeholder 5">
            <a:extLst>
              <a:ext uri="{FF2B5EF4-FFF2-40B4-BE49-F238E27FC236}">
                <a16:creationId xmlns:a16="http://schemas.microsoft.com/office/drawing/2014/main" id="{F8FD6CC8-0D80-48FC-A9B1-932EC4C50F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C4ACCA-F9C7-BB97-A102-6304AEACBD62}"/>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22939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34FA-DC4F-0F3C-294C-0911A1259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275B15F-E6D9-B495-6BC2-BD5EB02C4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4332E04-1E94-05FD-92DD-CA6FF6DE4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8613A-A12C-285D-667A-2FC05E013CE4}"/>
              </a:ext>
            </a:extLst>
          </p:cNvPr>
          <p:cNvSpPr>
            <a:spLocks noGrp="1"/>
          </p:cNvSpPr>
          <p:nvPr>
            <p:ph type="dt" sz="half" idx="10"/>
          </p:nvPr>
        </p:nvSpPr>
        <p:spPr/>
        <p:txBody>
          <a:bodyPr/>
          <a:lstStyle/>
          <a:p>
            <a:fld id="{CAA0CE1E-BCE6-4F31-9243-08613BA9E38A}" type="datetimeFigureOut">
              <a:rPr lang="en-IN" smtClean="0"/>
              <a:t>27-04-2025</a:t>
            </a:fld>
            <a:endParaRPr lang="en-IN"/>
          </a:p>
        </p:txBody>
      </p:sp>
      <p:sp>
        <p:nvSpPr>
          <p:cNvPr id="6" name="Footer Placeholder 5">
            <a:extLst>
              <a:ext uri="{FF2B5EF4-FFF2-40B4-BE49-F238E27FC236}">
                <a16:creationId xmlns:a16="http://schemas.microsoft.com/office/drawing/2014/main" id="{879ECB54-039F-9587-31FF-F45845E6050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51224D-5DB3-FF3B-144A-DE30E00DEDF7}"/>
              </a:ext>
            </a:extLst>
          </p:cNvPr>
          <p:cNvSpPr>
            <a:spLocks noGrp="1"/>
          </p:cNvSpPr>
          <p:nvPr>
            <p:ph type="sldNum" sz="quarter" idx="12"/>
          </p:nvPr>
        </p:nvSpPr>
        <p:spPr/>
        <p:txBody>
          <a:bodyPr/>
          <a:lstStyle/>
          <a:p>
            <a:fld id="{1C478733-F371-49F4-B291-214C2F94E51B}" type="slidenum">
              <a:rPr lang="en-IN" smtClean="0"/>
              <a:t>‹#›</a:t>
            </a:fld>
            <a:endParaRPr lang="en-IN"/>
          </a:p>
        </p:txBody>
      </p:sp>
    </p:spTree>
    <p:extLst>
      <p:ext uri="{BB962C8B-B14F-4D97-AF65-F5344CB8AC3E}">
        <p14:creationId xmlns:p14="http://schemas.microsoft.com/office/powerpoint/2010/main" val="261024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9E122E-DE00-242B-867A-257CFFA7D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78846A-5C33-1D75-5EFF-C1D8F75EF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1B2212-18DA-0133-5094-D09AE72CA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A0CE1E-BCE6-4F31-9243-08613BA9E38A}" type="datetimeFigureOut">
              <a:rPr lang="en-IN" smtClean="0"/>
              <a:t>27-04-2025</a:t>
            </a:fld>
            <a:endParaRPr lang="en-IN"/>
          </a:p>
        </p:txBody>
      </p:sp>
      <p:sp>
        <p:nvSpPr>
          <p:cNvPr id="5" name="Footer Placeholder 4">
            <a:extLst>
              <a:ext uri="{FF2B5EF4-FFF2-40B4-BE49-F238E27FC236}">
                <a16:creationId xmlns:a16="http://schemas.microsoft.com/office/drawing/2014/main" id="{44CBA027-6212-49AD-6ACA-D98D0C9FC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938092A-B447-242A-207D-4DC546690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478733-F371-49F4-B291-214C2F94E51B}" type="slidenum">
              <a:rPr lang="en-IN" smtClean="0"/>
              <a:t>‹#›</a:t>
            </a:fld>
            <a:endParaRPr lang="en-IN"/>
          </a:p>
        </p:txBody>
      </p:sp>
    </p:spTree>
    <p:extLst>
      <p:ext uri="{BB962C8B-B14F-4D97-AF65-F5344CB8AC3E}">
        <p14:creationId xmlns:p14="http://schemas.microsoft.com/office/powerpoint/2010/main" val="322124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E4D7D675-DAC1-49D4-BDF5-8E8F109E6322}"/>
              </a:ext>
            </a:extLst>
          </p:cNvPr>
          <p:cNvSpPr txBox="1">
            <a:spLocks noChangeArrowheads="1"/>
          </p:cNvSpPr>
          <p:nvPr userDrawn="1"/>
        </p:nvSpPr>
        <p:spPr bwMode="auto">
          <a:xfrm>
            <a:off x="199869" y="6638274"/>
            <a:ext cx="1157620" cy="71133"/>
          </a:xfrm>
          <a:prstGeom prst="rect">
            <a:avLst/>
          </a:prstGeom>
          <a:noFill/>
          <a:ln w="9525">
            <a:noFill/>
            <a:miter lim="800000"/>
            <a:headEnd/>
            <a:tailEnd/>
          </a:ln>
          <a:effectLst/>
        </p:spPr>
        <p:txBody>
          <a:bodyPr wrap="square" lIns="40561" tIns="20277" rIns="40561" bIns="20277">
            <a:noAutofit/>
          </a:bodyPr>
          <a:lstStyle/>
          <a:p>
            <a:pPr eaLnBrk="0" hangingPunct="0">
              <a:lnSpc>
                <a:spcPct val="65000"/>
              </a:lnSpc>
              <a:spcBef>
                <a:spcPct val="50000"/>
              </a:spcBef>
              <a:defRPr/>
            </a:pPr>
            <a:r>
              <a:rPr lang="en-US" sz="22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489" b="1" dirty="0">
                <a:solidFill>
                  <a:schemeClr val="bg1">
                    <a:lumMod val="75000"/>
                  </a:schemeClr>
                </a:solidFill>
                <a:latin typeface="Arial" charset="0"/>
              </a:rPr>
              <a:t>www.PosterPresentations.com</a:t>
            </a:r>
          </a:p>
        </p:txBody>
      </p:sp>
      <p:cxnSp>
        <p:nvCxnSpPr>
          <p:cNvPr id="8" name="Straight Connector 7">
            <a:extLst>
              <a:ext uri="{FF2B5EF4-FFF2-40B4-BE49-F238E27FC236}">
                <a16:creationId xmlns:a16="http://schemas.microsoft.com/office/drawing/2014/main" id="{7DD989D7-F85A-4224-872B-6AEB1FDB5B10}"/>
              </a:ext>
            </a:extLst>
          </p:cNvPr>
          <p:cNvCxnSpPr>
            <a:cxnSpLocks/>
          </p:cNvCxnSpPr>
          <p:nvPr userDrawn="1"/>
        </p:nvCxnSpPr>
        <p:spPr>
          <a:xfrm>
            <a:off x="0" y="6580906"/>
            <a:ext cx="121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1D29CA38-B81C-4D43-B4C0-B7D9AAFFAB2A}"/>
              </a:ext>
            </a:extLst>
          </p:cNvPr>
          <p:cNvCxnSpPr>
            <a:cxnSpLocks/>
          </p:cNvCxnSpPr>
          <p:nvPr userDrawn="1"/>
        </p:nvCxnSpPr>
        <p:spPr>
          <a:xfrm>
            <a:off x="3030521" y="1329070"/>
            <a:ext cx="0" cy="4953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4BE87BF1-54CA-482D-B7E1-6E6F936A403D}"/>
              </a:ext>
            </a:extLst>
          </p:cNvPr>
          <p:cNvCxnSpPr>
            <a:cxnSpLocks/>
          </p:cNvCxnSpPr>
          <p:nvPr userDrawn="1"/>
        </p:nvCxnSpPr>
        <p:spPr>
          <a:xfrm>
            <a:off x="6110931" y="1329070"/>
            <a:ext cx="0" cy="4953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C46FE808-881D-4D7B-86CC-4BCE57A0FCF0}"/>
              </a:ext>
            </a:extLst>
          </p:cNvPr>
          <p:cNvCxnSpPr>
            <a:cxnSpLocks/>
          </p:cNvCxnSpPr>
          <p:nvPr userDrawn="1"/>
        </p:nvCxnSpPr>
        <p:spPr>
          <a:xfrm>
            <a:off x="9191340" y="1329070"/>
            <a:ext cx="0" cy="49530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11" name="Table 10">
            <a:extLst>
              <a:ext uri="{FF2B5EF4-FFF2-40B4-BE49-F238E27FC236}">
                <a16:creationId xmlns:a16="http://schemas.microsoft.com/office/drawing/2014/main" id="{E3B67B6A-591D-444A-B2B7-5E8CD57DD83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2491963" y="20053"/>
          <a:ext cx="2342418" cy="6949080"/>
        </p:xfrm>
        <a:graphic>
          <a:graphicData uri="http://schemas.openxmlformats.org/drawingml/2006/table">
            <a:tbl>
              <a:tblPr firstRow="1" bandRow="1">
                <a:tableStyleId>{5C22544A-7EE6-4342-B048-85BDC9FD1C3A}</a:tableStyleId>
              </a:tblPr>
              <a:tblGrid>
                <a:gridCol w="1004410">
                  <a:extLst>
                    <a:ext uri="{9D8B030D-6E8A-4147-A177-3AD203B41FA5}">
                      <a16:colId xmlns:a16="http://schemas.microsoft.com/office/drawing/2014/main" val="20000"/>
                    </a:ext>
                  </a:extLst>
                </a:gridCol>
                <a:gridCol w="1338008">
                  <a:extLst>
                    <a:ext uri="{9D8B030D-6E8A-4147-A177-3AD203B41FA5}">
                      <a16:colId xmlns:a16="http://schemas.microsoft.com/office/drawing/2014/main" val="20001"/>
                    </a:ext>
                  </a:extLst>
                </a:gridCol>
              </a:tblGrid>
              <a:tr h="27863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800" b="0" spc="600" dirty="0">
                          <a:solidFill>
                            <a:srgbClr val="1F3A4E"/>
                          </a:solidFill>
                          <a:latin typeface="Arial Black" panose="020B0A04020102020204" pitchFamily="34" charset="0"/>
                        </a:rPr>
                        <a:t>QUICK START GUIDE</a:t>
                      </a:r>
                      <a:br>
                        <a:rPr lang="en-US" sz="800" b="0" spc="600" dirty="0">
                          <a:solidFill>
                            <a:srgbClr val="1F3A4E"/>
                          </a:solidFill>
                          <a:latin typeface="Arial Black" panose="020B0A04020102020204" pitchFamily="34" charset="0"/>
                        </a:rPr>
                      </a:br>
                      <a:r>
                        <a:rPr lang="en-US" sz="600" b="1" spc="0" dirty="0">
                          <a:solidFill>
                            <a:srgbClr val="FF0000"/>
                          </a:solidFill>
                          <a:latin typeface="Trebuchet MS" pitchFamily="34" charset="0"/>
                        </a:rPr>
                        <a:t>(THIS SIDEBAR WILL NOT PRINT)</a:t>
                      </a:r>
                      <a:endParaRPr lang="en-US" sz="800" b="1" spc="600" dirty="0">
                        <a:solidFill>
                          <a:schemeClr val="bg1"/>
                        </a:solidFill>
                        <a:latin typeface="Trebuchet MS" pitchFamily="34" charset="0"/>
                      </a:endParaRPr>
                    </a:p>
                  </a:txBody>
                  <a:tcPr marL="29617" marR="29617" marT="14808" marB="148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881873">
                <a:tc gridSpan="2">
                  <a:txBody>
                    <a:bodyPr/>
                    <a:lstStyle/>
                    <a:p>
                      <a:pPr defTabSz="3765639"/>
                      <a:r>
                        <a:rPr lang="en-US" sz="400" i="0" dirty="0">
                          <a:solidFill>
                            <a:srgbClr val="D9D9D9"/>
                          </a:solidFill>
                          <a:latin typeface="Arial"/>
                          <a:cs typeface="Arial"/>
                        </a:rPr>
                        <a:t>This PowerPoint template produces a </a:t>
                      </a:r>
                      <a:r>
                        <a:rPr lang="en-US" sz="500" i="0" dirty="0">
                          <a:solidFill>
                            <a:srgbClr val="FFC000"/>
                          </a:solidFill>
                          <a:latin typeface="Arial"/>
                          <a:cs typeface="Arial"/>
                        </a:rPr>
                        <a:t>wide screen size (16:9 Ratio) virtual </a:t>
                      </a:r>
                      <a:r>
                        <a:rPr lang="en-US" sz="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400" i="0" dirty="0">
                        <a:solidFill>
                          <a:srgbClr val="D9D9D9"/>
                        </a:solidFill>
                        <a:latin typeface="Arial"/>
                        <a:cs typeface="Arial"/>
                      </a:endParaRPr>
                    </a:p>
                    <a:p>
                      <a:pPr defTabSz="3765639"/>
                      <a:r>
                        <a:rPr lang="en-US" sz="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400" i="0" dirty="0" err="1">
                          <a:solidFill>
                            <a:srgbClr val="FFC000"/>
                          </a:solidFill>
                          <a:latin typeface="Arial"/>
                          <a:cs typeface="Arial"/>
                        </a:rPr>
                        <a:t>PosterPresentations.com</a:t>
                      </a:r>
                      <a:r>
                        <a:rPr lang="en-US" sz="400" i="0" dirty="0">
                          <a:solidFill>
                            <a:srgbClr val="D9D9D9"/>
                          </a:solidFill>
                          <a:latin typeface="Arial"/>
                          <a:cs typeface="Arial"/>
                        </a:rPr>
                        <a:t> and click on the  </a:t>
                      </a:r>
                      <a:r>
                        <a:rPr lang="en-US" sz="400" i="0" dirty="0">
                          <a:solidFill>
                            <a:srgbClr val="FFC000"/>
                          </a:solidFill>
                          <a:latin typeface="Arial"/>
                          <a:cs typeface="Arial"/>
                        </a:rPr>
                        <a:t>HELP DESK</a:t>
                      </a:r>
                      <a:r>
                        <a:rPr lang="en-US" sz="400" i="0" baseline="0" dirty="0">
                          <a:solidFill>
                            <a:srgbClr val="D9D9D9"/>
                          </a:solidFill>
                          <a:latin typeface="Arial"/>
                          <a:cs typeface="Arial"/>
                        </a:rPr>
                        <a:t> </a:t>
                      </a:r>
                      <a:r>
                        <a:rPr lang="en-US" sz="400" i="0" dirty="0">
                          <a:solidFill>
                            <a:srgbClr val="D9D9D9"/>
                          </a:solidFill>
                          <a:latin typeface="Arial"/>
                          <a:cs typeface="Arial"/>
                        </a:rPr>
                        <a:t>tab.</a:t>
                      </a:r>
                    </a:p>
                    <a:p>
                      <a:pPr defTabSz="3765639"/>
                      <a:endParaRPr lang="en-US" sz="400" i="0" dirty="0">
                        <a:solidFill>
                          <a:srgbClr val="D9D9D9"/>
                        </a:solidFill>
                        <a:latin typeface="Arial"/>
                        <a:cs typeface="Arial"/>
                      </a:endParaRPr>
                    </a:p>
                    <a:p>
                      <a:pPr defTabSz="3765639"/>
                      <a:r>
                        <a:rPr lang="en-US" sz="400" i="0" dirty="0">
                          <a:solidFill>
                            <a:srgbClr val="D9D9D9"/>
                          </a:solidFill>
                          <a:latin typeface="Arial"/>
                          <a:cs typeface="Arial"/>
                        </a:rPr>
                        <a:t>To print your poster using our same-day professional printing service, go online to </a:t>
                      </a:r>
                      <a:r>
                        <a:rPr lang="en-US" sz="400" i="0" dirty="0" err="1">
                          <a:solidFill>
                            <a:srgbClr val="FFC000"/>
                          </a:solidFill>
                          <a:latin typeface="Arial"/>
                          <a:cs typeface="Arial"/>
                        </a:rPr>
                        <a:t>PosterPresentations.com</a:t>
                      </a:r>
                      <a:r>
                        <a:rPr lang="en-US" sz="400" i="0" dirty="0">
                          <a:solidFill>
                            <a:srgbClr val="D9D9D9"/>
                          </a:solidFill>
                          <a:latin typeface="Arial"/>
                          <a:cs typeface="Arial"/>
                        </a:rPr>
                        <a:t> and click on "</a:t>
                      </a:r>
                      <a:r>
                        <a:rPr lang="en-US" sz="400" i="0" dirty="0">
                          <a:solidFill>
                            <a:srgbClr val="FFC000"/>
                          </a:solidFill>
                          <a:latin typeface="Arial"/>
                          <a:cs typeface="Arial"/>
                        </a:rPr>
                        <a:t>Order your poster</a:t>
                      </a:r>
                      <a:r>
                        <a:rPr lang="en-US" sz="400" i="0" dirty="0">
                          <a:solidFill>
                            <a:srgbClr val="D9D9D9"/>
                          </a:solidFill>
                          <a:latin typeface="Arial"/>
                          <a:cs typeface="Arial"/>
                        </a:rPr>
                        <a:t>".</a:t>
                      </a:r>
                      <a:endParaRPr lang="en-US" sz="400" b="1" dirty="0">
                        <a:solidFill>
                          <a:srgbClr val="D9D9D9"/>
                        </a:solidFill>
                        <a:latin typeface="Arial"/>
                        <a:cs typeface="Arial"/>
                      </a:endParaRPr>
                    </a:p>
                  </a:txBody>
                  <a:tcPr marL="29617" marR="29617" marT="14808" marB="148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958558">
                <a:tc>
                  <a:txBody>
                    <a:bodyPr/>
                    <a:lstStyle/>
                    <a:p>
                      <a:pPr algn="ctr"/>
                      <a:endParaRPr lang="en-US" sz="5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500" dirty="0">
                          <a:solidFill>
                            <a:schemeClr val="bg1"/>
                          </a:solidFill>
                          <a:latin typeface="Arial" panose="020B0604020202020204" pitchFamily="34" charset="0"/>
                          <a:cs typeface="Arial" panose="020B0604020202020204" pitchFamily="34" charset="0"/>
                        </a:rPr>
                        <a:t>This is a template for a </a:t>
                      </a:r>
                    </a:p>
                    <a:p>
                      <a:pPr algn="ctr"/>
                      <a:r>
                        <a:rPr lang="en-US" sz="500" dirty="0">
                          <a:solidFill>
                            <a:schemeClr val="bg1"/>
                          </a:solidFill>
                          <a:latin typeface="Arial" panose="020B0604020202020204" pitchFamily="34" charset="0"/>
                          <a:cs typeface="Arial" panose="020B0604020202020204" pitchFamily="34" charset="0"/>
                        </a:rPr>
                        <a:t>presentation poster</a:t>
                      </a:r>
                      <a:br>
                        <a:rPr lang="en-US" sz="500" dirty="0">
                          <a:solidFill>
                            <a:schemeClr val="bg1"/>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Virtual</a:t>
                      </a:r>
                      <a:br>
                        <a:rPr lang="en-US" sz="800" b="1" dirty="0">
                          <a:solidFill>
                            <a:srgbClr val="FFC000"/>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Wide Screen</a:t>
                      </a:r>
                      <a:br>
                        <a:rPr lang="en-US" sz="800" b="1" dirty="0">
                          <a:solidFill>
                            <a:srgbClr val="FFC000"/>
                          </a:solidFill>
                          <a:latin typeface="Arial" panose="020B0604020202020204" pitchFamily="34" charset="0"/>
                          <a:cs typeface="Arial" panose="020B0604020202020204" pitchFamily="34" charset="0"/>
                        </a:rPr>
                      </a:br>
                      <a:r>
                        <a:rPr lang="en-US" sz="800" b="1" dirty="0">
                          <a:solidFill>
                            <a:srgbClr val="FFC000"/>
                          </a:solidFill>
                          <a:latin typeface="Arial" panose="020B0604020202020204" pitchFamily="34" charset="0"/>
                          <a:cs typeface="Arial" panose="020B0604020202020204" pitchFamily="34" charset="0"/>
                        </a:rPr>
                        <a:t>(16:9 Ratio)</a:t>
                      </a:r>
                      <a:br>
                        <a:rPr lang="en-US" sz="500" dirty="0">
                          <a:solidFill>
                            <a:schemeClr val="bg1"/>
                          </a:solidFill>
                          <a:latin typeface="Arial" panose="020B0604020202020204" pitchFamily="34" charset="0"/>
                          <a:cs typeface="Arial" panose="020B0604020202020204" pitchFamily="34" charset="0"/>
                        </a:rPr>
                      </a:br>
                      <a:endParaRPr lang="en-US" sz="500" dirty="0">
                        <a:solidFill>
                          <a:srgbClr val="1F3A4E"/>
                        </a:solidFill>
                      </a:endParaRPr>
                    </a:p>
                  </a:txBody>
                  <a:tcPr marL="21908" marR="21908" marT="9585" marB="958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500" b="1" baseline="0" dirty="0">
                          <a:solidFill>
                            <a:srgbClr val="FFC000"/>
                          </a:solidFill>
                          <a:latin typeface="Arial" panose="020B0604020202020204" pitchFamily="34" charset="0"/>
                          <a:cs typeface="Arial" panose="020B0604020202020204" pitchFamily="34" charset="0"/>
                        </a:rPr>
                        <a:t>Important: Check the template size</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27 tall x 48 wide</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400" b="0" baseline="0" dirty="0">
                          <a:solidFill>
                            <a:srgbClr val="FFC000"/>
                          </a:solidFill>
                          <a:latin typeface="Arial" panose="020B0604020202020204" pitchFamily="34" charset="0"/>
                          <a:cs typeface="Arial" panose="020B0604020202020204" pitchFamily="34" charset="0"/>
                        </a:rPr>
                        <a:t>45 tall x 80 wide</a:t>
                      </a:r>
                    </a:p>
                  </a:txBody>
                  <a:tcPr marL="43816" marR="21908" marT="28754" marB="9585">
                    <a:solidFill>
                      <a:srgbClr val="010101"/>
                    </a:solidFill>
                  </a:tcPr>
                </a:tc>
                <a:extLst>
                  <a:ext uri="{0D108BD9-81ED-4DB2-BD59-A6C34878D82A}">
                    <a16:rowId xmlns:a16="http://schemas.microsoft.com/office/drawing/2014/main" val="10008"/>
                  </a:ext>
                </a:extLst>
              </a:tr>
              <a:tr h="899078">
                <a:tc>
                  <a:txBody>
                    <a:bodyPr/>
                    <a:lstStyle/>
                    <a:p>
                      <a:endParaRPr lang="en-US" sz="400" dirty="0">
                        <a:solidFill>
                          <a:srgbClr val="1F3A4E"/>
                        </a:solidFill>
                      </a:endParaRPr>
                    </a:p>
                  </a:txBody>
                  <a:tcPr marL="21908" marR="21908" marT="9585" marB="9585">
                    <a:blipFill rotWithShape="1">
                      <a:blip r:embed="rId3"/>
                      <a:stretch>
                        <a:fillRect/>
                      </a:stretch>
                    </a:blipFill>
                  </a:tcPr>
                </a:tc>
                <a:tc>
                  <a:txBody>
                    <a:bodyPr/>
                    <a:lstStyle/>
                    <a:p>
                      <a:pPr algn="l"/>
                      <a:r>
                        <a:rPr lang="en-US" sz="500" b="1" baseline="0" dirty="0">
                          <a:solidFill>
                            <a:srgbClr val="FFC000"/>
                          </a:solidFill>
                          <a:latin typeface="Arial" panose="020B0604020202020204" pitchFamily="34" charset="0"/>
                          <a:cs typeface="Arial" panose="020B0604020202020204" pitchFamily="34" charset="0"/>
                        </a:rPr>
                        <a:t>How to </a:t>
                      </a:r>
                      <a:r>
                        <a:rPr lang="en-US" sz="800" b="1" baseline="0" dirty="0">
                          <a:solidFill>
                            <a:srgbClr val="FFC000"/>
                          </a:solidFill>
                          <a:latin typeface="Arial" panose="020B0604020202020204" pitchFamily="34" charset="0"/>
                          <a:cs typeface="Arial" panose="020B0604020202020204" pitchFamily="34" charset="0"/>
                        </a:rPr>
                        <a:t>Zoom in </a:t>
                      </a:r>
                      <a:r>
                        <a:rPr lang="en-US" sz="500" b="1" baseline="0" dirty="0">
                          <a:solidFill>
                            <a:srgbClr val="FFC000"/>
                          </a:solidFill>
                          <a:latin typeface="Arial" panose="020B0604020202020204" pitchFamily="34" charset="0"/>
                          <a:cs typeface="Arial" panose="020B0604020202020204" pitchFamily="34" charset="0"/>
                        </a:rPr>
                        <a:t>and </a:t>
                      </a:r>
                      <a:r>
                        <a:rPr lang="en-US" sz="400" b="1" baseline="0" dirty="0">
                          <a:solidFill>
                            <a:srgbClr val="FFC000"/>
                          </a:solidFill>
                          <a:latin typeface="Arial" panose="020B0604020202020204" pitchFamily="34" charset="0"/>
                          <a:cs typeface="Arial" panose="020B0604020202020204" pitchFamily="34" charset="0"/>
                        </a:rPr>
                        <a:t>out</a:t>
                      </a:r>
                      <a:endParaRPr lang="en-US" sz="500" b="1" baseline="0" dirty="0">
                        <a:solidFill>
                          <a:srgbClr val="FFC000"/>
                        </a:solidFill>
                        <a:latin typeface="Arial" panose="020B0604020202020204" pitchFamily="34" charset="0"/>
                        <a:cs typeface="Arial" panose="020B0604020202020204" pitchFamily="34" charset="0"/>
                      </a:endParaRPr>
                    </a:p>
                    <a:p>
                      <a:pPr algn="l"/>
                      <a:r>
                        <a:rPr lang="en-US" sz="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1. </a:t>
                      </a:r>
                      <a:r>
                        <a:rPr lang="en-US" sz="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400" b="0" baseline="0" dirty="0">
                          <a:solidFill>
                            <a:srgbClr val="D9D9D9"/>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2. </a:t>
                      </a:r>
                      <a:r>
                        <a:rPr lang="en-US" sz="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43816" marR="21908" marT="28754" marB="9585">
                    <a:solidFill>
                      <a:srgbClr val="010101"/>
                    </a:solidFill>
                  </a:tcPr>
                </a:tc>
                <a:extLst>
                  <a:ext uri="{0D108BD9-81ED-4DB2-BD59-A6C34878D82A}">
                    <a16:rowId xmlns:a16="http://schemas.microsoft.com/office/drawing/2014/main" val="10001"/>
                  </a:ext>
                </a:extLst>
              </a:tr>
              <a:tr h="389434">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500" b="1" baseline="0" dirty="0">
                          <a:solidFill>
                            <a:srgbClr val="FFC000"/>
                          </a:solidFill>
                          <a:latin typeface="Arial" panose="020B0604020202020204" pitchFamily="34" charset="0"/>
                          <a:cs typeface="Arial" panose="020B0604020202020204" pitchFamily="34" charset="0"/>
                        </a:rPr>
                        <a:t>Ruler and Guides</a:t>
                      </a:r>
                      <a:br>
                        <a:rPr lang="en-US" sz="400" b="0" baseline="0" dirty="0">
                          <a:solidFill>
                            <a:srgbClr val="FFC000"/>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59234" marR="29617" marT="44425" marB="148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801732">
                <a:tc>
                  <a:txBody>
                    <a:bodyPr/>
                    <a:lstStyle/>
                    <a:p>
                      <a:endParaRPr lang="en-US" sz="400" dirty="0">
                        <a:solidFill>
                          <a:srgbClr val="1F3A4E"/>
                        </a:solidFill>
                      </a:endParaRPr>
                    </a:p>
                  </a:txBody>
                  <a:tcPr marL="21908" marR="21908" marT="9585" marB="9585">
                    <a:blipFill rotWithShape="1">
                      <a:blip r:embed="rId4"/>
                      <a:stretch>
                        <a:fillRect/>
                      </a:stretch>
                    </a:blipFill>
                  </a:tcPr>
                </a:tc>
                <a:tc>
                  <a:txBody>
                    <a:bodyPr/>
                    <a:lstStyle/>
                    <a:p>
                      <a:pPr marL="0" lvl="1" indent="0" algn="l" defTabSz="114300"/>
                      <a:r>
                        <a:rPr lang="en-US" sz="500" b="1" baseline="0" dirty="0">
                          <a:solidFill>
                            <a:srgbClr val="FFC000"/>
                          </a:solidFill>
                          <a:latin typeface="Arial" panose="020B0604020202020204" pitchFamily="34" charset="0"/>
                          <a:cs typeface="Arial" panose="020B0604020202020204" pitchFamily="34" charset="0"/>
                        </a:rPr>
                        <a:t>Headers and text containers</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400" b="0" baseline="0" dirty="0">
                          <a:solidFill>
                            <a:schemeClr val="bg1"/>
                          </a:solidFill>
                          <a:latin typeface="Arial" panose="020B0604020202020204" pitchFamily="34" charset="0"/>
                          <a:cs typeface="Arial" panose="020B0604020202020204" pitchFamily="34" charset="0"/>
                        </a:rPr>
                      </a:br>
                      <a:r>
                        <a:rPr lang="en-US" sz="400" b="0" baseline="0" dirty="0">
                          <a:solidFill>
                            <a:srgbClr val="FFC000"/>
                          </a:solidFill>
                          <a:latin typeface="Arial" panose="020B0604020202020204" pitchFamily="34" charset="0"/>
                          <a:cs typeface="Arial" panose="020B0604020202020204" pitchFamily="34" charset="0"/>
                        </a:rPr>
                        <a:t>-</a:t>
                      </a:r>
                      <a:r>
                        <a:rPr lang="en-US" sz="400" b="0" baseline="0" dirty="0">
                          <a:solidFill>
                            <a:schemeClr val="bg1"/>
                          </a:solidFill>
                          <a:latin typeface="Arial" panose="020B0604020202020204" pitchFamily="34" charset="0"/>
                          <a:cs typeface="Arial" panose="020B0604020202020204" pitchFamily="34" charset="0"/>
                        </a:rPr>
                        <a:t> </a:t>
                      </a:r>
                      <a:r>
                        <a:rPr lang="en-US" sz="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43816" marR="21908" marT="28754" marB="9585">
                    <a:solidFill>
                      <a:srgbClr val="010101"/>
                    </a:solidFill>
                  </a:tcPr>
                </a:tc>
                <a:extLst>
                  <a:ext uri="{0D108BD9-81ED-4DB2-BD59-A6C34878D82A}">
                    <a16:rowId xmlns:a16="http://schemas.microsoft.com/office/drawing/2014/main" val="10003"/>
                  </a:ext>
                </a:extLst>
              </a:tr>
              <a:tr h="737748">
                <a:tc gridSpan="2">
                  <a:txBody>
                    <a:bodyPr/>
                    <a:lstStyle/>
                    <a:p>
                      <a:r>
                        <a:rPr lang="en-US" sz="500" b="1" dirty="0">
                          <a:solidFill>
                            <a:srgbClr val="FFC000"/>
                          </a:solidFill>
                          <a:latin typeface="Arial" panose="020B0604020202020204" pitchFamily="34" charset="0"/>
                          <a:cs typeface="Arial" panose="020B0604020202020204" pitchFamily="34" charset="0"/>
                        </a:rPr>
                        <a:t>Adding content to the poster</a:t>
                      </a:r>
                    </a:p>
                    <a:p>
                      <a:r>
                        <a:rPr lang="en-US" sz="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400" dirty="0">
                        <a:solidFill>
                          <a:srgbClr val="D9D9D9"/>
                        </a:solidFill>
                        <a:latin typeface="Arial" panose="020B0604020202020204" pitchFamily="34" charset="0"/>
                        <a:cs typeface="Arial" panose="020B0604020202020204" pitchFamily="34" charset="0"/>
                      </a:endParaRPr>
                    </a:p>
                  </a:txBody>
                  <a:tcPr marL="59234" marR="29617" marT="44425" marB="148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498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5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9617" marR="29617" marT="14808" marB="148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80738">
                <a:tc gridSpan="2">
                  <a:txBody>
                    <a:bodyPr/>
                    <a:lstStyle/>
                    <a:p>
                      <a:endParaRPr lang="en-US" sz="400" dirty="0">
                        <a:solidFill>
                          <a:schemeClr val="bg1"/>
                        </a:solidFill>
                        <a:latin typeface="Arial" panose="020B0604020202020204" pitchFamily="34" charset="0"/>
                        <a:cs typeface="Arial" panose="020B0604020202020204" pitchFamily="34" charset="0"/>
                      </a:endParaRPr>
                    </a:p>
                  </a:txBody>
                  <a:tcPr marL="29617" marR="29617" marT="14808" marB="1480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3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5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400" noProof="0" dirty="0">
                          <a:solidFill>
                            <a:srgbClr val="D9D9D9"/>
                          </a:solidFill>
                          <a:latin typeface="Arial"/>
                          <a:cs typeface="Arial"/>
                        </a:rPr>
                        <a:t>Zoom in and look at your images at 100%-200% magnification. If they look clear, they will print well. </a:t>
                      </a:r>
                    </a:p>
                  </a:txBody>
                  <a:tcPr marL="29617" marR="29617" marT="14808" marB="148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6681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400" noProof="0" dirty="0">
                        <a:solidFill>
                          <a:schemeClr val="bg1"/>
                        </a:solidFill>
                        <a:latin typeface="Arial"/>
                        <a:cs typeface="Arial"/>
                      </a:endParaRPr>
                    </a:p>
                  </a:txBody>
                  <a:tcPr marL="29617" marR="29617" marT="14808" marB="1480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73553EBC-8BC5-B346-938A-45CEEA653F1B}"/>
              </a:ext>
            </a:extLst>
          </p:cNvPr>
          <p:cNvGraphicFramePr>
            <a:graphicFrameLocks noGrp="1"/>
          </p:cNvGraphicFramePr>
          <p:nvPr userDrawn="1">
            <p:extLst>
              <p:ext uri="{D42A27DB-BD31-4B8C-83A1-F6EECF244321}">
                <p14:modId xmlns:p14="http://schemas.microsoft.com/office/powerpoint/2010/main" val="3994703566"/>
              </p:ext>
            </p:extLst>
          </p:nvPr>
        </p:nvGraphicFramePr>
        <p:xfrm>
          <a:off x="12341546" y="0"/>
          <a:ext cx="2342418" cy="7239877"/>
        </p:xfrm>
        <a:graphic>
          <a:graphicData uri="http://schemas.openxmlformats.org/drawingml/2006/table">
            <a:tbl>
              <a:tblPr firstRow="1" bandRow="1">
                <a:tableStyleId>{5C22544A-7EE6-4342-B048-85BDC9FD1C3A}</a:tableStyleId>
              </a:tblPr>
              <a:tblGrid>
                <a:gridCol w="873202">
                  <a:extLst>
                    <a:ext uri="{9D8B030D-6E8A-4147-A177-3AD203B41FA5}">
                      <a16:colId xmlns:a16="http://schemas.microsoft.com/office/drawing/2014/main" val="20000"/>
                    </a:ext>
                  </a:extLst>
                </a:gridCol>
                <a:gridCol w="284047">
                  <a:extLst>
                    <a:ext uri="{9D8B030D-6E8A-4147-A177-3AD203B41FA5}">
                      <a16:colId xmlns:a16="http://schemas.microsoft.com/office/drawing/2014/main" val="997673227"/>
                    </a:ext>
                  </a:extLst>
                </a:gridCol>
                <a:gridCol w="1185169">
                  <a:extLst>
                    <a:ext uri="{9D8B030D-6E8A-4147-A177-3AD203B41FA5}">
                      <a16:colId xmlns:a16="http://schemas.microsoft.com/office/drawing/2014/main" val="3407509820"/>
                    </a:ext>
                  </a:extLst>
                </a:gridCol>
              </a:tblGrid>
              <a:tr h="2809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900" b="0" spc="600" dirty="0">
                          <a:solidFill>
                            <a:srgbClr val="1F3A4E"/>
                          </a:solidFill>
                          <a:latin typeface="Arial Black" panose="020B0A04020102020204" pitchFamily="34" charset="0"/>
                        </a:rPr>
                        <a:t>QUICK START GUIDE</a:t>
                      </a:r>
                      <a:br>
                        <a:rPr lang="en-US" sz="900" b="0" spc="600" dirty="0">
                          <a:solidFill>
                            <a:srgbClr val="1F3A4E"/>
                          </a:solidFill>
                          <a:latin typeface="Arial Black" panose="020B0A04020102020204" pitchFamily="34" charset="0"/>
                        </a:rPr>
                      </a:br>
                      <a:r>
                        <a:rPr lang="en-US" sz="700" b="1" spc="0" dirty="0">
                          <a:solidFill>
                            <a:srgbClr val="FF0000"/>
                          </a:solidFill>
                          <a:latin typeface="Trebuchet MS" pitchFamily="34" charset="0"/>
                        </a:rPr>
                        <a:t>(THIS SIDEBAR WILL NOT PRINT)</a:t>
                      </a:r>
                      <a:endParaRPr lang="en-US" sz="900" b="1" spc="600" dirty="0">
                        <a:solidFill>
                          <a:schemeClr val="bg1"/>
                        </a:solidFill>
                        <a:latin typeface="Trebuchet MS" pitchFamily="34" charset="0"/>
                      </a:endParaRPr>
                    </a:p>
                  </a:txBody>
                  <a:tcPr marL="39693" marR="39693" marT="19847" marB="19847">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1125543">
                <a:tc gridSpan="3">
                  <a:txBody>
                    <a:bodyPr/>
                    <a:lstStyle/>
                    <a:p>
                      <a:pPr algn="l"/>
                      <a:r>
                        <a:rPr lang="en-US" sz="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5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500" dirty="0">
                        <a:solidFill>
                          <a:srgbClr val="FFC000"/>
                        </a:solidFill>
                      </a:endParaRPr>
                    </a:p>
                    <a:p>
                      <a:pPr marL="0" indent="0" algn="l" defTabSz="114300"/>
                      <a:endParaRPr lang="en-US" sz="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9693" marR="39693" marT="19847" marB="19847">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587387">
                <a:tc gridSpan="3">
                  <a:txBody>
                    <a:bodyPr/>
                    <a:lstStyle/>
                    <a:p>
                      <a:r>
                        <a:rPr lang="en-US" sz="600" b="1" dirty="0">
                          <a:solidFill>
                            <a:srgbClr val="FFC000"/>
                          </a:solidFill>
                          <a:latin typeface="Arial" panose="020B0604020202020204" pitchFamily="34" charset="0"/>
                          <a:cs typeface="Arial" panose="020B0604020202020204" pitchFamily="34" charset="0"/>
                        </a:rPr>
                        <a:t>How to change the column layout configuration</a:t>
                      </a:r>
                    </a:p>
                    <a:p>
                      <a:r>
                        <a:rPr lang="en-US" sz="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500" dirty="0">
                          <a:solidFill>
                            <a:srgbClr val="D9D9D9"/>
                          </a:solidFill>
                          <a:latin typeface="Arial" panose="020B0604020202020204" pitchFamily="34" charset="0"/>
                          <a:cs typeface="Arial" panose="020B0604020202020204" pitchFamily="34" charset="0"/>
                        </a:rPr>
                        <a:t>You can see a tutorial here: </a:t>
                      </a:r>
                      <a:r>
                        <a:rPr lang="en-US" sz="500" u="sng" dirty="0">
                          <a:solidFill>
                            <a:srgbClr val="FFC000"/>
                          </a:solidFill>
                          <a:latin typeface="Arial" panose="020B0604020202020204" pitchFamily="34" charset="0"/>
                          <a:cs typeface="Arial" panose="020B0604020202020204" pitchFamily="34" charset="0"/>
                        </a:rPr>
                        <a:t>https://</a:t>
                      </a:r>
                      <a:r>
                        <a:rPr lang="en-US" sz="500" u="sng" dirty="0" err="1">
                          <a:solidFill>
                            <a:srgbClr val="FFC000"/>
                          </a:solidFill>
                          <a:latin typeface="Arial" panose="020B0604020202020204" pitchFamily="34" charset="0"/>
                          <a:cs typeface="Arial" panose="020B0604020202020204" pitchFamily="34" charset="0"/>
                        </a:rPr>
                        <a:t>www.posterpresentations.com</a:t>
                      </a:r>
                      <a:r>
                        <a:rPr lang="en-US" sz="500" u="sng" dirty="0">
                          <a:solidFill>
                            <a:srgbClr val="FFC000"/>
                          </a:solidFill>
                          <a:latin typeface="Arial" panose="020B0604020202020204" pitchFamily="34" charset="0"/>
                          <a:cs typeface="Arial" panose="020B0604020202020204" pitchFamily="34" charset="0"/>
                        </a:rPr>
                        <a:t>/how-to-change-the-column-</a:t>
                      </a:r>
                      <a:r>
                        <a:rPr lang="en-US" sz="500" u="sng" dirty="0" err="1">
                          <a:solidFill>
                            <a:srgbClr val="FFC000"/>
                          </a:solidFill>
                          <a:latin typeface="Arial" panose="020B0604020202020204" pitchFamily="34" charset="0"/>
                          <a:cs typeface="Arial" panose="020B0604020202020204" pitchFamily="34" charset="0"/>
                        </a:rPr>
                        <a:t>configuration.html</a:t>
                      </a:r>
                      <a:endParaRPr lang="en-US" sz="1800" u="sng" dirty="0">
                        <a:solidFill>
                          <a:srgbClr val="FFC000"/>
                        </a:solidFill>
                      </a:endParaRPr>
                    </a:p>
                  </a:txBody>
                  <a:tcPr marL="79386" marR="39693" marT="59540" marB="19847">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6613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panose="020B0604020202020204" pitchFamily="34" charset="0"/>
                        <a:cs typeface="Arial" panose="020B0604020202020204" pitchFamily="34" charset="0"/>
                      </a:endParaRPr>
                    </a:p>
                  </a:txBody>
                  <a:tcPr marL="39693" marR="39693" marT="19847" marB="19847">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noProof="0" dirty="0">
                          <a:solidFill>
                            <a:srgbClr val="D9D9D9"/>
                          </a:solidFill>
                          <a:latin typeface="Arial" panose="020B0604020202020204" pitchFamily="34" charset="0"/>
                          <a:cs typeface="Arial" panose="020B0604020202020204" pitchFamily="34" charset="0"/>
                        </a:rPr>
                        <a:t>The Quick Start</a:t>
                      </a:r>
                      <a:r>
                        <a:rPr lang="en-US" sz="500" baseline="0" noProof="0" dirty="0">
                          <a:solidFill>
                            <a:srgbClr val="D9D9D9"/>
                          </a:solidFill>
                          <a:latin typeface="Arial" panose="020B0604020202020204" pitchFamily="34" charset="0"/>
                          <a:cs typeface="Arial" panose="020B0604020202020204" pitchFamily="34" charset="0"/>
                        </a:rPr>
                        <a:t> Guides</a:t>
                      </a:r>
                      <a:r>
                        <a:rPr lang="en-US" sz="500" noProof="0" dirty="0">
                          <a:solidFill>
                            <a:srgbClr val="D9D9D9"/>
                          </a:solidFill>
                          <a:latin typeface="Arial" panose="020B0604020202020204" pitchFamily="34" charset="0"/>
                          <a:cs typeface="Arial" panose="020B0604020202020204" pitchFamily="34" charset="0"/>
                        </a:rPr>
                        <a:t> </a:t>
                      </a:r>
                      <a:r>
                        <a:rPr lang="en-US" sz="500" u="sng" noProof="0" dirty="0">
                          <a:solidFill>
                            <a:srgbClr val="D9D9D9"/>
                          </a:solidFill>
                          <a:latin typeface="Arial" panose="020B0604020202020204" pitchFamily="34" charset="0"/>
                          <a:cs typeface="Arial" panose="020B0604020202020204" pitchFamily="34" charset="0"/>
                        </a:rPr>
                        <a:t>are outside the template’s printable area</a:t>
                      </a:r>
                      <a:r>
                        <a:rPr lang="en-US" sz="500" noProof="0" dirty="0">
                          <a:solidFill>
                            <a:srgbClr val="D9D9D9"/>
                          </a:solidFill>
                          <a:latin typeface="Arial" panose="020B0604020202020204" pitchFamily="34" charset="0"/>
                          <a:cs typeface="Arial" panose="020B0604020202020204" pitchFamily="34" charset="0"/>
                        </a:rPr>
                        <a:t> and they will not be on the printed poster</a:t>
                      </a:r>
                      <a:r>
                        <a:rPr lang="en-US" sz="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txBody>
                  <a:tcPr marL="39693" marR="39693" marT="19847" marB="19847">
                    <a:solidFill>
                      <a:srgbClr val="010101"/>
                    </a:solidFill>
                  </a:tcPr>
                </a:tc>
                <a:extLst>
                  <a:ext uri="{0D108BD9-81ED-4DB2-BD59-A6C34878D82A}">
                    <a16:rowId xmlns:a16="http://schemas.microsoft.com/office/drawing/2014/main" val="10005"/>
                  </a:ext>
                </a:extLst>
              </a:tr>
              <a:tr h="7000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500" baseline="0" noProof="0" dirty="0">
                          <a:solidFill>
                            <a:srgbClr val="D9D9D9"/>
                          </a:solidFill>
                          <a:latin typeface="Arial" panose="020B0604020202020204" pitchFamily="34" charset="0"/>
                          <a:cs typeface="Arial" panose="020B0604020202020204" pitchFamily="34" charset="0"/>
                        </a:rPr>
                        <a:t>To hide the guides click on the </a:t>
                      </a:r>
                      <a:r>
                        <a:rPr lang="en-US" sz="500" b="1" baseline="0" noProof="0" dirty="0">
                          <a:solidFill>
                            <a:srgbClr val="D9D9D9"/>
                          </a:solidFill>
                          <a:latin typeface="Arial" panose="020B0604020202020204" pitchFamily="34" charset="0"/>
                          <a:cs typeface="Arial" panose="020B0604020202020204" pitchFamily="34" charset="0"/>
                        </a:rPr>
                        <a:t>Home</a:t>
                      </a:r>
                      <a:r>
                        <a:rPr lang="en-US" sz="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500" b="1" baseline="0" noProof="0" dirty="0">
                          <a:solidFill>
                            <a:srgbClr val="D9D9D9"/>
                          </a:solidFill>
                          <a:latin typeface="Arial" panose="020B0604020202020204" pitchFamily="34" charset="0"/>
                          <a:cs typeface="Arial" panose="020B0604020202020204" pitchFamily="34" charset="0"/>
                        </a:rPr>
                        <a:t>Layout</a:t>
                      </a:r>
                      <a:r>
                        <a:rPr lang="en-US" sz="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500" b="1" baseline="0" noProof="0" dirty="0">
                          <a:solidFill>
                            <a:srgbClr val="D9D9D9"/>
                          </a:solidFill>
                          <a:latin typeface="Arial" panose="020B0604020202020204" pitchFamily="34" charset="0"/>
                          <a:cs typeface="Arial" panose="020B0604020202020204" pitchFamily="34" charset="0"/>
                        </a:rPr>
                        <a:t>Without Guides </a:t>
                      </a:r>
                      <a:r>
                        <a:rPr lang="en-US" sz="500" b="0" baseline="0" noProof="0" dirty="0">
                          <a:solidFill>
                            <a:srgbClr val="D9D9D9"/>
                          </a:solidFill>
                          <a:latin typeface="Arial" panose="020B0604020202020204" pitchFamily="34" charset="0"/>
                          <a:cs typeface="Arial" panose="020B0604020202020204" pitchFamily="34" charset="0"/>
                        </a:rPr>
                        <a:t>layout</a:t>
                      </a:r>
                      <a:r>
                        <a:rPr lang="en-US" sz="500" baseline="0" noProof="0" dirty="0">
                          <a:solidFill>
                            <a:srgbClr val="D9D9D9"/>
                          </a:solidFill>
                          <a:latin typeface="Arial" panose="020B0604020202020204" pitchFamily="34" charset="0"/>
                          <a:cs typeface="Arial" panose="020B0604020202020204" pitchFamily="34" charset="0"/>
                        </a:rPr>
                        <a:t>.</a:t>
                      </a:r>
                      <a:endParaRPr lang="en-US" sz="5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panose="020B0604020202020204" pitchFamily="34" charset="0"/>
                        <a:cs typeface="Arial" panose="020B0604020202020204" pitchFamily="34" charset="0"/>
                      </a:endParaRPr>
                    </a:p>
                  </a:txBody>
                  <a:tcPr marL="39693" marR="39693" marT="19847" marB="19847">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725493">
                <a:tc gridSpan="2">
                  <a:txBody>
                    <a:bodyPr/>
                    <a:lstStyle/>
                    <a:p>
                      <a:r>
                        <a:rPr lang="en-US" sz="600" b="1" dirty="0">
                          <a:solidFill>
                            <a:srgbClr val="FFC000"/>
                          </a:solidFill>
                          <a:latin typeface="Arial" panose="020B0604020202020204" pitchFamily="34" charset="0"/>
                          <a:cs typeface="Arial" panose="020B0604020202020204" pitchFamily="34" charset="0"/>
                        </a:rPr>
                        <a:t>How to</a:t>
                      </a:r>
                      <a:r>
                        <a:rPr lang="en-US" sz="600" b="1" baseline="0" dirty="0">
                          <a:solidFill>
                            <a:srgbClr val="FFC000"/>
                          </a:solidFill>
                          <a:latin typeface="Arial" panose="020B0604020202020204" pitchFamily="34" charset="0"/>
                          <a:cs typeface="Arial" panose="020B0604020202020204" pitchFamily="34" charset="0"/>
                        </a:rPr>
                        <a:t> preview your poster prior to presenting</a:t>
                      </a:r>
                      <a:endParaRPr lang="en-US" sz="600" b="1" dirty="0">
                        <a:solidFill>
                          <a:srgbClr val="FFC000"/>
                        </a:solidFill>
                        <a:latin typeface="Arial" panose="020B0604020202020204" pitchFamily="34" charset="0"/>
                        <a:cs typeface="Arial" panose="020B0604020202020204" pitchFamily="34" charset="0"/>
                      </a:endParaRPr>
                    </a:p>
                    <a:p>
                      <a:r>
                        <a:rPr lang="en-US" sz="500" dirty="0">
                          <a:solidFill>
                            <a:srgbClr val="D9D9D9"/>
                          </a:solidFill>
                          <a:latin typeface="Arial" panose="020B0604020202020204" pitchFamily="34" charset="0"/>
                          <a:cs typeface="Arial" panose="020B0604020202020204" pitchFamily="34" charset="0"/>
                        </a:rPr>
                        <a:t>You can preview your poster at any time by pressing the </a:t>
                      </a:r>
                      <a:r>
                        <a:rPr lang="en-US" sz="500" dirty="0">
                          <a:solidFill>
                            <a:srgbClr val="FFC000"/>
                          </a:solidFill>
                          <a:latin typeface="Arial" panose="020B0604020202020204" pitchFamily="34" charset="0"/>
                          <a:cs typeface="Arial" panose="020B0604020202020204" pitchFamily="34" charset="0"/>
                        </a:rPr>
                        <a:t>F5 key</a:t>
                      </a:r>
                      <a:r>
                        <a:rPr lang="en-US" sz="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500" dirty="0">
                          <a:solidFill>
                            <a:srgbClr val="FFC000"/>
                          </a:solidFill>
                          <a:latin typeface="Arial" panose="020B0604020202020204" pitchFamily="34" charset="0"/>
                          <a:cs typeface="Arial" panose="020B0604020202020204" pitchFamily="34" charset="0"/>
                        </a:rPr>
                        <a:t>ESC key </a:t>
                      </a:r>
                      <a:r>
                        <a:rPr lang="en-US" sz="500" dirty="0">
                          <a:solidFill>
                            <a:srgbClr val="D9D9D9"/>
                          </a:solidFill>
                          <a:latin typeface="Arial" panose="020B0604020202020204" pitchFamily="34" charset="0"/>
                          <a:cs typeface="Arial" panose="020B0604020202020204" pitchFamily="34" charset="0"/>
                        </a:rPr>
                        <a:t>to exit Preview.</a:t>
                      </a:r>
                    </a:p>
                  </a:txBody>
                  <a:tcPr marL="39693" marR="39693" marT="19847" marB="19847">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2500" b="1" dirty="0">
                          <a:solidFill>
                            <a:srgbClr val="D9D9D9"/>
                          </a:solidFill>
                          <a:latin typeface="Arial" panose="020B0604020202020204" pitchFamily="34" charset="0"/>
                          <a:cs typeface="Arial" panose="020B0604020202020204" pitchFamily="34" charset="0"/>
                        </a:rPr>
                        <a:t>F5</a:t>
                      </a:r>
                      <a:r>
                        <a:rPr lang="en-US" sz="500" baseline="0" dirty="0">
                          <a:solidFill>
                            <a:srgbClr val="D9D9D9"/>
                          </a:solidFill>
                          <a:latin typeface="Arial" panose="020B0604020202020204" pitchFamily="34" charset="0"/>
                          <a:cs typeface="Arial" panose="020B0604020202020204" pitchFamily="34" charset="0"/>
                        </a:rPr>
                        <a:t> </a:t>
                      </a:r>
                      <a:endParaRPr lang="en-US" sz="900" dirty="0"/>
                    </a:p>
                  </a:txBody>
                  <a:tcPr marL="44534" marR="22267" marT="29225" marB="9742" anchor="ctr">
                    <a:solidFill>
                      <a:schemeClr val="tx1">
                        <a:lumMod val="95000"/>
                        <a:lumOff val="5000"/>
                      </a:schemeClr>
                    </a:solidFill>
                  </a:tcPr>
                </a:tc>
                <a:extLst>
                  <a:ext uri="{0D108BD9-81ED-4DB2-BD59-A6C34878D82A}">
                    <a16:rowId xmlns:a16="http://schemas.microsoft.com/office/drawing/2014/main" val="10006"/>
                  </a:ext>
                </a:extLst>
              </a:tr>
              <a:tr h="3825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5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500" noProof="0" dirty="0">
                        <a:solidFill>
                          <a:srgbClr val="D9D9D9"/>
                        </a:solidFill>
                        <a:latin typeface="Arial"/>
                        <a:cs typeface="Arial"/>
                      </a:endParaRPr>
                    </a:p>
                  </a:txBody>
                  <a:tcPr marL="39693" marR="39693" marT="19847" marB="19847">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18430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7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D9D9D9"/>
                          </a:solidFill>
                          <a:latin typeface="Arial"/>
                          <a:cs typeface="Arial"/>
                        </a:rPr>
                        <a:t>Submit your poster and add it to the Research Poster Virtual Library.</a:t>
                      </a:r>
                      <a:br>
                        <a:rPr lang="en-US" sz="600" b="1" noProof="0" dirty="0">
                          <a:solidFill>
                            <a:srgbClr val="D9D9D9"/>
                          </a:solidFill>
                          <a:latin typeface="Arial"/>
                          <a:cs typeface="Arial"/>
                        </a:rPr>
                      </a:br>
                      <a:br>
                        <a:rPr lang="en-US" sz="600" b="1" noProof="0" dirty="0">
                          <a:solidFill>
                            <a:srgbClr val="D9D9D9"/>
                          </a:solidFill>
                          <a:latin typeface="Arial"/>
                          <a:cs typeface="Arial"/>
                        </a:rPr>
                      </a:br>
                      <a:r>
                        <a:rPr lang="en-US" sz="600" b="1" noProof="0" dirty="0">
                          <a:solidFill>
                            <a:schemeClr val="accent4"/>
                          </a:solidFill>
                          <a:latin typeface="Arial"/>
                          <a:cs typeface="Arial"/>
                        </a:rPr>
                        <a:t>Continuous</a:t>
                      </a:r>
                      <a:r>
                        <a:rPr lang="en-US" sz="600" b="1" noProof="0" dirty="0">
                          <a:solidFill>
                            <a:srgbClr val="D9D9D9"/>
                          </a:solidFill>
                          <a:latin typeface="Arial"/>
                          <a:cs typeface="Arial"/>
                        </a:rPr>
                        <a:t> </a:t>
                      </a:r>
                      <a:r>
                        <a:rPr lang="en-US" sz="6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600" b="0" noProof="0" dirty="0">
                          <a:solidFill>
                            <a:srgbClr val="D9D9D9"/>
                          </a:solidFill>
                          <a:latin typeface="Arial"/>
                          <a:cs typeface="Arial"/>
                        </a:rPr>
                        <a:t>Published posters can easily be presented at virtual conferences. Perfect solution for organizers of meetings and conferences.</a:t>
                      </a:r>
                      <a:br>
                        <a:rPr lang="en-US" sz="600" b="1" noProof="0" dirty="0">
                          <a:solidFill>
                            <a:srgbClr val="D9D9D9"/>
                          </a:solidFill>
                          <a:latin typeface="Arial"/>
                          <a:cs typeface="Arial"/>
                        </a:rPr>
                      </a:br>
                      <a:endParaRPr lang="en-US" sz="6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7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7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7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600" b="1" noProof="0" dirty="0">
                        <a:solidFill>
                          <a:srgbClr val="D9D9D9"/>
                        </a:solidFill>
                        <a:latin typeface="Arial"/>
                        <a:cs typeface="Arial"/>
                      </a:endParaRPr>
                    </a:p>
                  </a:txBody>
                  <a:tcPr marL="39693" marR="39693" marT="19847" marB="19847">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321173">
                <a:tc gridSpan="3">
                  <a:txBody>
                    <a:bodyPr/>
                    <a:lstStyle/>
                    <a:p>
                      <a:endParaRPr lang="en-US" sz="500" dirty="0">
                        <a:solidFill>
                          <a:srgbClr val="1F3A4E"/>
                        </a:solidFill>
                      </a:endParaRPr>
                    </a:p>
                  </a:txBody>
                  <a:tcPr marL="39693" marR="39693" marT="19847" marB="19847">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233705">
                <a:tc>
                  <a:txBody>
                    <a:bodyPr/>
                    <a:lstStyle/>
                    <a:p>
                      <a:pPr>
                        <a:lnSpc>
                          <a:spcPct val="100000"/>
                        </a:lnSpc>
                      </a:pPr>
                      <a:r>
                        <a:rPr lang="en-US" sz="400" dirty="0">
                          <a:solidFill>
                            <a:schemeClr val="bg1">
                              <a:lumMod val="85000"/>
                            </a:schemeClr>
                          </a:solidFill>
                          <a:latin typeface="Arial"/>
                          <a:cs typeface="Arial"/>
                        </a:rPr>
                        <a:t>© 2020</a:t>
                      </a:r>
                      <a:r>
                        <a:rPr lang="en-US" sz="400" baseline="0" dirty="0">
                          <a:solidFill>
                            <a:schemeClr val="bg1">
                              <a:lumMod val="85000"/>
                            </a:schemeClr>
                          </a:solidFill>
                          <a:latin typeface="Arial"/>
                          <a:cs typeface="Arial"/>
                        </a:rPr>
                        <a:t> </a:t>
                      </a:r>
                      <a:r>
                        <a:rPr lang="en-US" sz="400" dirty="0" err="1">
                          <a:solidFill>
                            <a:schemeClr val="bg1">
                              <a:lumMod val="85000"/>
                            </a:schemeClr>
                          </a:solidFill>
                          <a:latin typeface="Arial"/>
                          <a:cs typeface="Arial"/>
                        </a:rPr>
                        <a:t>PosterPresentations.com</a:t>
                      </a:r>
                      <a:br>
                        <a:rPr lang="en-US" sz="400" dirty="0">
                          <a:solidFill>
                            <a:schemeClr val="bg1">
                              <a:lumMod val="85000"/>
                            </a:schemeClr>
                          </a:solidFill>
                          <a:latin typeface="Arial"/>
                          <a:cs typeface="Arial"/>
                        </a:rPr>
                      </a:br>
                      <a:r>
                        <a:rPr lang="en-US" sz="400" dirty="0">
                          <a:solidFill>
                            <a:schemeClr val="bg1">
                              <a:lumMod val="85000"/>
                            </a:schemeClr>
                          </a:solidFill>
                          <a:latin typeface="Arial"/>
                          <a:cs typeface="Arial"/>
                        </a:rPr>
                        <a:t>2117 Fourth Street ,</a:t>
                      </a:r>
                      <a:r>
                        <a:rPr lang="en-US" sz="400" baseline="0" dirty="0">
                          <a:solidFill>
                            <a:schemeClr val="bg1">
                              <a:lumMod val="85000"/>
                            </a:schemeClr>
                          </a:solidFill>
                          <a:latin typeface="Arial"/>
                          <a:cs typeface="Arial"/>
                        </a:rPr>
                        <a:t> STE C        </a:t>
                      </a:r>
                    </a:p>
                    <a:p>
                      <a:pPr>
                        <a:lnSpc>
                          <a:spcPct val="100000"/>
                        </a:lnSpc>
                      </a:pPr>
                      <a:r>
                        <a:rPr lang="en-US" sz="400" baseline="0" dirty="0">
                          <a:solidFill>
                            <a:schemeClr val="bg1">
                              <a:lumMod val="85000"/>
                            </a:schemeClr>
                          </a:solidFill>
                          <a:latin typeface="Arial"/>
                          <a:cs typeface="Arial"/>
                        </a:rPr>
                        <a:t>Berkeley CA 94710 USA</a:t>
                      </a:r>
                      <a:endParaRPr lang="en-US" sz="400" dirty="0">
                        <a:solidFill>
                          <a:schemeClr val="bg1">
                            <a:lumMod val="85000"/>
                          </a:schemeClr>
                        </a:solidFill>
                        <a:latin typeface="Arial"/>
                        <a:cs typeface="Arial"/>
                      </a:endParaRPr>
                    </a:p>
                  </a:txBody>
                  <a:tcPr marL="44534" marR="22267" marT="29225" marB="9742">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500" b="1" dirty="0">
                          <a:solidFill>
                            <a:srgbClr val="D0D0D0"/>
                          </a:solidFill>
                          <a:latin typeface="Arial"/>
                          <a:cs typeface="Arial"/>
                        </a:rPr>
                        <a:t>For poster-making tutorials</a:t>
                      </a:r>
                      <a:r>
                        <a:rPr lang="en-US" sz="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400" b="1" dirty="0">
                          <a:solidFill>
                            <a:srgbClr val="FFC000"/>
                          </a:solidFill>
                          <a:latin typeface="Arial"/>
                          <a:cs typeface="Arial"/>
                        </a:rPr>
                        <a:t>https://</a:t>
                      </a:r>
                      <a:r>
                        <a:rPr lang="en-US" sz="400" b="1" dirty="0" err="1">
                          <a:solidFill>
                            <a:srgbClr val="FFC000"/>
                          </a:solidFill>
                          <a:latin typeface="Arial"/>
                          <a:cs typeface="Arial"/>
                        </a:rPr>
                        <a:t>www.posterpresentations.com</a:t>
                      </a:r>
                      <a:r>
                        <a:rPr lang="en-US" sz="400" b="1" dirty="0">
                          <a:solidFill>
                            <a:srgbClr val="FFC000"/>
                          </a:solidFill>
                          <a:latin typeface="Arial"/>
                          <a:cs typeface="Arial"/>
                        </a:rPr>
                        <a:t>/</a:t>
                      </a:r>
                      <a:r>
                        <a:rPr lang="en-US" sz="400" b="1" dirty="0" err="1">
                          <a:solidFill>
                            <a:srgbClr val="FFC000"/>
                          </a:solidFill>
                          <a:latin typeface="Arial"/>
                          <a:cs typeface="Arial"/>
                        </a:rPr>
                        <a:t>helpdesk.html</a:t>
                      </a:r>
                      <a:endParaRPr lang="en-US" sz="400" dirty="0">
                        <a:solidFill>
                          <a:schemeClr val="bg1">
                            <a:lumMod val="85000"/>
                          </a:schemeClr>
                        </a:solidFill>
                        <a:latin typeface="Arial"/>
                        <a:cs typeface="Arial"/>
                      </a:endParaRPr>
                    </a:p>
                  </a:txBody>
                  <a:tcPr marL="39693" marR="39693" marT="19847" marB="19847">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813829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114765" rtl="0" eaLnBrk="1" latinLnBrk="0" hangingPunct="1">
        <a:spcBef>
          <a:spcPct val="0"/>
        </a:spcBef>
        <a:buNone/>
        <a:defRPr sz="2223" kern="1200">
          <a:solidFill>
            <a:schemeClr val="bg1"/>
          </a:solidFill>
          <a:latin typeface="Trebuchet MS" pitchFamily="34" charset="0"/>
          <a:ea typeface="+mj-ea"/>
          <a:cs typeface="+mj-cs"/>
        </a:defRPr>
      </a:lvl1pPr>
    </p:titleStyle>
    <p:bodyStyle>
      <a:lvl1pPr marL="418037" indent="-418037" algn="l" defTabSz="1114765" rtl="0" eaLnBrk="1" latinLnBrk="0" hangingPunct="1">
        <a:spcBef>
          <a:spcPct val="20000"/>
        </a:spcBef>
        <a:buFont typeface="Arial" pitchFamily="34" charset="0"/>
        <a:buChar char="•"/>
        <a:defRPr sz="3912" kern="1200">
          <a:solidFill>
            <a:schemeClr val="tx1"/>
          </a:solidFill>
          <a:latin typeface="+mn-lt"/>
          <a:ea typeface="+mn-ea"/>
          <a:cs typeface="+mn-cs"/>
        </a:defRPr>
      </a:lvl1pPr>
      <a:lvl2pPr marL="905747" indent="-348364" algn="l" defTabSz="1114765" rtl="0" eaLnBrk="1" latinLnBrk="0" hangingPunct="1">
        <a:spcBef>
          <a:spcPct val="20000"/>
        </a:spcBef>
        <a:buFont typeface="Arial" pitchFamily="34" charset="0"/>
        <a:buChar char="–"/>
        <a:defRPr sz="3423" kern="1200">
          <a:solidFill>
            <a:schemeClr val="tx1"/>
          </a:solidFill>
          <a:latin typeface="+mn-lt"/>
          <a:ea typeface="+mn-ea"/>
          <a:cs typeface="+mn-cs"/>
        </a:defRPr>
      </a:lvl2pPr>
      <a:lvl3pPr marL="1393457" indent="-278691" algn="l" defTabSz="1114765" rtl="0" eaLnBrk="1" latinLnBrk="0" hangingPunct="1">
        <a:spcBef>
          <a:spcPct val="20000"/>
        </a:spcBef>
        <a:buFont typeface="Arial" pitchFamily="34" charset="0"/>
        <a:buChar char="•"/>
        <a:defRPr sz="2934" kern="1200">
          <a:solidFill>
            <a:schemeClr val="tx1"/>
          </a:solidFill>
          <a:latin typeface="+mn-lt"/>
          <a:ea typeface="+mn-ea"/>
          <a:cs typeface="+mn-cs"/>
        </a:defRPr>
      </a:lvl3pPr>
      <a:lvl4pPr marL="195084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4pPr>
      <a:lvl5pPr marL="2508222"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5pPr>
      <a:lvl6pPr marL="3065605"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6pPr>
      <a:lvl7pPr marL="3622987"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7pPr>
      <a:lvl8pPr marL="418037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8pPr>
      <a:lvl9pPr marL="4737753"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9pPr>
    </p:bodyStyle>
    <p:otherStyle>
      <a:defPPr>
        <a:defRPr lang="en-US"/>
      </a:defPPr>
      <a:lvl1pPr marL="0" algn="l" defTabSz="1114765" rtl="0" eaLnBrk="1" latinLnBrk="0" hangingPunct="1">
        <a:defRPr sz="2178" kern="1200">
          <a:solidFill>
            <a:schemeClr val="tx1"/>
          </a:solidFill>
          <a:latin typeface="+mn-lt"/>
          <a:ea typeface="+mn-ea"/>
          <a:cs typeface="+mn-cs"/>
        </a:defRPr>
      </a:lvl1pPr>
      <a:lvl2pPr marL="557383" algn="l" defTabSz="1114765" rtl="0" eaLnBrk="1" latinLnBrk="0" hangingPunct="1">
        <a:defRPr sz="2178" kern="1200">
          <a:solidFill>
            <a:schemeClr val="tx1"/>
          </a:solidFill>
          <a:latin typeface="+mn-lt"/>
          <a:ea typeface="+mn-ea"/>
          <a:cs typeface="+mn-cs"/>
        </a:defRPr>
      </a:lvl2pPr>
      <a:lvl3pPr marL="1114765" algn="l" defTabSz="1114765" rtl="0" eaLnBrk="1" latinLnBrk="0" hangingPunct="1">
        <a:defRPr sz="2178" kern="1200">
          <a:solidFill>
            <a:schemeClr val="tx1"/>
          </a:solidFill>
          <a:latin typeface="+mn-lt"/>
          <a:ea typeface="+mn-ea"/>
          <a:cs typeface="+mn-cs"/>
        </a:defRPr>
      </a:lvl3pPr>
      <a:lvl4pPr marL="1672148" algn="l" defTabSz="1114765" rtl="0" eaLnBrk="1" latinLnBrk="0" hangingPunct="1">
        <a:defRPr sz="2178" kern="1200">
          <a:solidFill>
            <a:schemeClr val="tx1"/>
          </a:solidFill>
          <a:latin typeface="+mn-lt"/>
          <a:ea typeface="+mn-ea"/>
          <a:cs typeface="+mn-cs"/>
        </a:defRPr>
      </a:lvl4pPr>
      <a:lvl5pPr marL="2229531" algn="l" defTabSz="1114765" rtl="0" eaLnBrk="1" latinLnBrk="0" hangingPunct="1">
        <a:defRPr sz="2178" kern="1200">
          <a:solidFill>
            <a:schemeClr val="tx1"/>
          </a:solidFill>
          <a:latin typeface="+mn-lt"/>
          <a:ea typeface="+mn-ea"/>
          <a:cs typeface="+mn-cs"/>
        </a:defRPr>
      </a:lvl5pPr>
      <a:lvl6pPr marL="2786914" algn="l" defTabSz="1114765" rtl="0" eaLnBrk="1" latinLnBrk="0" hangingPunct="1">
        <a:defRPr sz="2178" kern="1200">
          <a:solidFill>
            <a:schemeClr val="tx1"/>
          </a:solidFill>
          <a:latin typeface="+mn-lt"/>
          <a:ea typeface="+mn-ea"/>
          <a:cs typeface="+mn-cs"/>
        </a:defRPr>
      </a:lvl6pPr>
      <a:lvl7pPr marL="3344296" algn="l" defTabSz="1114765" rtl="0" eaLnBrk="1" latinLnBrk="0" hangingPunct="1">
        <a:defRPr sz="2178" kern="1200">
          <a:solidFill>
            <a:schemeClr val="tx1"/>
          </a:solidFill>
          <a:latin typeface="+mn-lt"/>
          <a:ea typeface="+mn-ea"/>
          <a:cs typeface="+mn-cs"/>
        </a:defRPr>
      </a:lvl7pPr>
      <a:lvl8pPr marL="3901679" algn="l" defTabSz="1114765" rtl="0" eaLnBrk="1" latinLnBrk="0" hangingPunct="1">
        <a:defRPr sz="2178" kern="1200">
          <a:solidFill>
            <a:schemeClr val="tx1"/>
          </a:solidFill>
          <a:latin typeface="+mn-lt"/>
          <a:ea typeface="+mn-ea"/>
          <a:cs typeface="+mn-cs"/>
        </a:defRPr>
      </a:lvl8pPr>
      <a:lvl9pPr marL="4459062" algn="l" defTabSz="1114765" rtl="0" eaLnBrk="1" latinLnBrk="0" hangingPunct="1">
        <a:defRPr sz="217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g"/><Relationship Id="rId11" Type="http://schemas.openxmlformats.org/officeDocument/2006/relationships/image" Target="../media/image26.jpg"/><Relationship Id="rId5" Type="http://schemas.openxmlformats.org/officeDocument/2006/relationships/image" Target="../media/image22.jpg"/><Relationship Id="rId10"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black and white logo&#10;&#10;Description automatically generated">
            <a:extLst>
              <a:ext uri="{FF2B5EF4-FFF2-40B4-BE49-F238E27FC236}">
                <a16:creationId xmlns:a16="http://schemas.microsoft.com/office/drawing/2014/main" id="{90994C09-335C-D07B-972B-BD0B60262696}"/>
              </a:ext>
            </a:extLst>
          </p:cNvPr>
          <p:cNvPicPr>
            <a:picLocks noChangeAspect="1"/>
          </p:cNvPicPr>
          <p:nvPr/>
        </p:nvPicPr>
        <p:blipFill>
          <a:blip r:embed="rId2"/>
          <a:stretch>
            <a:fillRect/>
          </a:stretch>
        </p:blipFill>
        <p:spPr>
          <a:xfrm>
            <a:off x="1053" y="373"/>
            <a:ext cx="3552716" cy="1145581"/>
          </a:xfrm>
          <a:prstGeom prst="rect">
            <a:avLst/>
          </a:prstGeom>
        </p:spPr>
      </p:pic>
      <p:pic>
        <p:nvPicPr>
          <p:cNvPr id="4" name="Picture 5" descr="A close-up of a logo&#10;&#10;Description automatically generated">
            <a:extLst>
              <a:ext uri="{FF2B5EF4-FFF2-40B4-BE49-F238E27FC236}">
                <a16:creationId xmlns:a16="http://schemas.microsoft.com/office/drawing/2014/main" id="{565CB092-17E4-296F-A67E-9C246AEF05C2}"/>
              </a:ext>
            </a:extLst>
          </p:cNvPr>
          <p:cNvPicPr>
            <a:picLocks noChangeAspect="1"/>
          </p:cNvPicPr>
          <p:nvPr/>
        </p:nvPicPr>
        <p:blipFill>
          <a:blip r:embed="rId3"/>
          <a:stretch>
            <a:fillRect/>
          </a:stretch>
        </p:blipFill>
        <p:spPr>
          <a:xfrm>
            <a:off x="7926293" y="28899"/>
            <a:ext cx="4200084" cy="1102908"/>
          </a:xfrm>
          <a:prstGeom prst="rect">
            <a:avLst/>
          </a:prstGeom>
        </p:spPr>
      </p:pic>
      <p:pic>
        <p:nvPicPr>
          <p:cNvPr id="10" name="Picture 7" descr="Close up of a plant">
            <a:extLst>
              <a:ext uri="{FF2B5EF4-FFF2-40B4-BE49-F238E27FC236}">
                <a16:creationId xmlns:a16="http://schemas.microsoft.com/office/drawing/2014/main" id="{44BF1038-DA1B-1305-2E95-899CFF5DBBC1}"/>
              </a:ext>
            </a:extLst>
          </p:cNvPr>
          <p:cNvPicPr>
            <a:picLocks noChangeAspect="1"/>
          </p:cNvPicPr>
          <p:nvPr/>
        </p:nvPicPr>
        <p:blipFill>
          <a:blip r:embed="rId4">
            <a:duotone>
              <a:prstClr val="black"/>
              <a:schemeClr val="accent4">
                <a:tint val="45000"/>
                <a:satMod val="400000"/>
              </a:schemeClr>
            </a:duotone>
            <a:alphaModFix amt="20000"/>
            <a:extLst>
              <a:ext uri="{BEBA8EAE-BF5A-486C-A8C5-ECC9F3942E4B}">
                <a14:imgProps xmlns:a14="http://schemas.microsoft.com/office/drawing/2010/main">
                  <a14:imgLayer r:embed="rId5">
                    <a14:imgEffect>
                      <a14:colorTemperature colorTemp="5785"/>
                    </a14:imgEffect>
                    <a14:imgEffect>
                      <a14:brightnessContrast bright="-2000" contrast="-43000"/>
                    </a14:imgEffect>
                  </a14:imgLayer>
                </a14:imgProps>
              </a:ext>
            </a:extLst>
          </a:blip>
          <a:stretch>
            <a:fillRect/>
          </a:stretch>
        </p:blipFill>
        <p:spPr>
          <a:xfrm>
            <a:off x="-4228" y="-28899"/>
            <a:ext cx="12196228" cy="6858000"/>
          </a:xfrm>
          <a:prstGeom prst="rect">
            <a:avLst/>
          </a:prstGeom>
          <a:effectLst>
            <a:outerShdw blurRad="50800" dist="50800" dir="5400000" sx="92000" sy="92000" algn="ctr" rotWithShape="0">
              <a:schemeClr val="accent1">
                <a:lumMod val="40000"/>
                <a:lumOff val="60000"/>
              </a:schemeClr>
            </a:outerShdw>
            <a:reflection stA="2000" endPos="65000" dist="50800" dir="5400000" sy="-100000" algn="bl" rotWithShape="0"/>
          </a:effectLst>
        </p:spPr>
      </p:pic>
      <p:sp>
        <p:nvSpPr>
          <p:cNvPr id="2" name="Title 1">
            <a:extLst>
              <a:ext uri="{FF2B5EF4-FFF2-40B4-BE49-F238E27FC236}">
                <a16:creationId xmlns:a16="http://schemas.microsoft.com/office/drawing/2014/main" id="{CD75C266-0E60-4D1A-0D4B-42A5FC00D4BE}"/>
              </a:ext>
            </a:extLst>
          </p:cNvPr>
          <p:cNvSpPr>
            <a:spLocks noGrp="1"/>
          </p:cNvSpPr>
          <p:nvPr>
            <p:ph type="ctrTitle"/>
          </p:nvPr>
        </p:nvSpPr>
        <p:spPr>
          <a:xfrm>
            <a:off x="656844" y="2250943"/>
            <a:ext cx="10878312" cy="1013465"/>
          </a:xfrm>
        </p:spPr>
        <p:txBody>
          <a:bodyPr>
            <a:noAutofit/>
          </a:bodyPr>
          <a:lstStyle/>
          <a:p>
            <a:pPr algn="l">
              <a:spcAft>
                <a:spcPts val="563"/>
              </a:spcAft>
              <a:buNone/>
            </a:pPr>
            <a:r>
              <a:rPr lang="en-US" sz="4000" b="0" i="0" dirty="0" err="1">
                <a:effectLst/>
                <a:latin typeface="Open Sans" panose="020B0606030504020204" pitchFamily="34" charset="0"/>
              </a:rPr>
              <a:t>Analysing</a:t>
            </a:r>
            <a:r>
              <a:rPr lang="en-US" sz="4000" b="0" i="0" dirty="0">
                <a:effectLst/>
                <a:latin typeface="Open Sans" panose="020B0606030504020204" pitchFamily="34" charset="0"/>
              </a:rPr>
              <a:t> changes in temperature and pollen concentrations in Melbourne over 30 years</a:t>
            </a:r>
            <a:br>
              <a:rPr lang="en-US" sz="4000" b="0" i="0" dirty="0">
                <a:effectLst/>
                <a:latin typeface="Open Sans" panose="020B0606030504020204" pitchFamily="34" charset="0"/>
              </a:rPr>
            </a:br>
            <a:endParaRPr lang="en-IN" sz="4400" dirty="0"/>
          </a:p>
        </p:txBody>
      </p:sp>
      <p:sp>
        <p:nvSpPr>
          <p:cNvPr id="3" name="Subtitle 2">
            <a:extLst>
              <a:ext uri="{FF2B5EF4-FFF2-40B4-BE49-F238E27FC236}">
                <a16:creationId xmlns:a16="http://schemas.microsoft.com/office/drawing/2014/main" id="{9A028E72-B34E-069F-260F-53225674C000}"/>
              </a:ext>
            </a:extLst>
          </p:cNvPr>
          <p:cNvSpPr>
            <a:spLocks noGrp="1"/>
          </p:cNvSpPr>
          <p:nvPr>
            <p:ph type="subTitle" idx="1"/>
          </p:nvPr>
        </p:nvSpPr>
        <p:spPr>
          <a:xfrm>
            <a:off x="1656390" y="2936924"/>
            <a:ext cx="9075110" cy="651336"/>
          </a:xfrm>
        </p:spPr>
        <p:txBody>
          <a:bodyPr>
            <a:noAutofit/>
          </a:bodyPr>
          <a:lstStyle/>
          <a:p>
            <a:r>
              <a:rPr lang="en-IN" sz="1800" i="0" dirty="0">
                <a:effectLst/>
                <a:latin typeface="Open Sans" panose="020B0606030504020204" pitchFamily="34" charset="0"/>
              </a:rPr>
              <a:t>Arzoo Dhankhar</a:t>
            </a:r>
            <a:r>
              <a:rPr lang="en-IN" sz="1800" baseline="30000" dirty="0">
                <a:latin typeface="Open Sans" panose="020B0606030504020204" pitchFamily="34" charset="0"/>
              </a:rPr>
              <a:t>1,2</a:t>
            </a:r>
            <a:r>
              <a:rPr lang="en-IN" sz="1800" i="0" dirty="0">
                <a:effectLst/>
                <a:latin typeface="Open Sans" panose="020B0606030504020204" pitchFamily="34" charset="0"/>
              </a:rPr>
              <a:t> </a:t>
            </a:r>
            <a:r>
              <a:rPr lang="en-IN" sz="1800" b="0" i="0" dirty="0">
                <a:effectLst/>
                <a:latin typeface="Open Sans" panose="020B0606030504020204" pitchFamily="34" charset="0"/>
              </a:rPr>
              <a:t>(arzoo.dhankhar7@gmail.com), Darsy Darssan</a:t>
            </a:r>
            <a:r>
              <a:rPr lang="en-IN" sz="1800" baseline="30000" dirty="0">
                <a:latin typeface="Open Sans" panose="020B0606030504020204" pitchFamily="34" charset="0"/>
              </a:rPr>
              <a:t>2</a:t>
            </a:r>
            <a:r>
              <a:rPr lang="en-IN" sz="1800" b="0" i="0" dirty="0">
                <a:effectLst/>
                <a:latin typeface="Open Sans" panose="020B0606030504020204" pitchFamily="34" charset="0"/>
              </a:rPr>
              <a:t>, Sagnik Dey</a:t>
            </a:r>
            <a:r>
              <a:rPr lang="en-IN" sz="1800" b="0" i="0" baseline="30000" dirty="0">
                <a:effectLst/>
                <a:latin typeface="Open Sans" panose="020B0606030504020204" pitchFamily="34" charset="0"/>
              </a:rPr>
              <a:t>1,7</a:t>
            </a:r>
            <a:r>
              <a:rPr lang="en-IN" sz="1800" b="0" i="0" dirty="0">
                <a:effectLst/>
                <a:latin typeface="Open Sans" panose="020B0606030504020204" pitchFamily="34" charset="0"/>
              </a:rPr>
              <a:t>, Edwin R Lampugnani</a:t>
            </a:r>
            <a:r>
              <a:rPr lang="en-IN" sz="1800" b="0" i="0" baseline="30000" dirty="0">
                <a:effectLst/>
                <a:latin typeface="Open Sans" panose="020B0606030504020204" pitchFamily="34" charset="0"/>
              </a:rPr>
              <a:t>3,5,6</a:t>
            </a:r>
            <a:r>
              <a:rPr lang="en-IN" sz="1800" b="0" i="0" dirty="0">
                <a:effectLst/>
                <a:latin typeface="Open Sans" panose="020B0606030504020204" pitchFamily="34" charset="0"/>
              </a:rPr>
              <a:t>, and Nicholas J Osborne</a:t>
            </a:r>
            <a:r>
              <a:rPr lang="en-IN" sz="1800" b="0" i="0" baseline="30000" dirty="0">
                <a:effectLst/>
                <a:latin typeface="Open Sans" panose="020B0606030504020204" pitchFamily="34" charset="0"/>
              </a:rPr>
              <a:t>2,3,4</a:t>
            </a:r>
            <a:r>
              <a:rPr lang="en-IN" sz="1800" b="0" i="0" cap="all" dirty="0">
                <a:solidFill>
                  <a:schemeClr val="tx1">
                    <a:lumMod val="95000"/>
                    <a:lumOff val="5000"/>
                  </a:schemeClr>
                </a:solidFill>
                <a:effectLst/>
                <a:latin typeface="Open Sans" panose="020B0606030504020204" pitchFamily="34" charset="0"/>
              </a:rPr>
              <a:t> </a:t>
            </a:r>
          </a:p>
          <a:p>
            <a:endParaRPr lang="en-IN" sz="2000" dirty="0"/>
          </a:p>
        </p:txBody>
      </p:sp>
      <p:pic>
        <p:nvPicPr>
          <p:cNvPr id="7" name="Graphic 6">
            <a:extLst>
              <a:ext uri="{FF2B5EF4-FFF2-40B4-BE49-F238E27FC236}">
                <a16:creationId xmlns:a16="http://schemas.microsoft.com/office/drawing/2014/main" id="{A7B0165A-05F1-919C-D4E1-9A1EED8272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0336" y="164592"/>
            <a:ext cx="3619500" cy="942975"/>
          </a:xfrm>
          <a:prstGeom prst="rect">
            <a:avLst/>
          </a:prstGeom>
        </p:spPr>
      </p:pic>
      <p:sp>
        <p:nvSpPr>
          <p:cNvPr id="6" name="TextBox 5">
            <a:extLst>
              <a:ext uri="{FF2B5EF4-FFF2-40B4-BE49-F238E27FC236}">
                <a16:creationId xmlns:a16="http://schemas.microsoft.com/office/drawing/2014/main" id="{5E30E886-9DA9-5E89-BD38-39424F157B40}"/>
              </a:ext>
            </a:extLst>
          </p:cNvPr>
          <p:cNvSpPr txBox="1"/>
          <p:nvPr/>
        </p:nvSpPr>
        <p:spPr>
          <a:xfrm>
            <a:off x="2084034" y="3790898"/>
            <a:ext cx="9531603" cy="1500411"/>
          </a:xfrm>
          <a:prstGeom prst="rect">
            <a:avLst/>
          </a:prstGeom>
          <a:noFill/>
        </p:spPr>
        <p:txBody>
          <a:bodyPr wrap="square" rtlCol="0">
            <a:spAutoFit/>
          </a:bodyPr>
          <a:lstStyle/>
          <a:p>
            <a:pPr algn="l"/>
            <a:r>
              <a:rPr lang="en-IN" sz="1000" b="0" i="0" baseline="30000" dirty="0">
                <a:effectLst/>
                <a:latin typeface="Open Sans" panose="020B0606030504020204" pitchFamily="34" charset="0"/>
              </a:rPr>
              <a:t>1</a:t>
            </a:r>
            <a:r>
              <a:rPr lang="en-IN" sz="1000" b="0" i="0" dirty="0">
                <a:effectLst/>
                <a:latin typeface="Open Sans" panose="020B0606030504020204" pitchFamily="34" charset="0"/>
              </a:rPr>
              <a:t>Indian Institute of Technology, Delhi, Atmospheric sciences, Delhi, India </a:t>
            </a:r>
          </a:p>
          <a:p>
            <a:pPr algn="l"/>
            <a:r>
              <a:rPr lang="en-IN" sz="1000" b="0" i="0" baseline="30000" dirty="0">
                <a:effectLst/>
                <a:latin typeface="Open Sans" panose="020B0606030504020204" pitchFamily="34" charset="0"/>
              </a:rPr>
              <a:t>2</a:t>
            </a:r>
            <a:r>
              <a:rPr lang="en-IN" sz="1000" b="0" i="0" dirty="0">
                <a:effectLst/>
                <a:latin typeface="Open Sans" panose="020B0606030504020204" pitchFamily="34" charset="0"/>
              </a:rPr>
              <a:t>University of Queensland, Queensland, Australia</a:t>
            </a:r>
          </a:p>
          <a:p>
            <a:pPr algn="l"/>
            <a:r>
              <a:rPr lang="en-IN" sz="1000" b="0" i="0" baseline="30000" dirty="0">
                <a:effectLst/>
                <a:latin typeface="Open Sans" panose="020B0606030504020204" pitchFamily="34" charset="0"/>
              </a:rPr>
              <a:t>3</a:t>
            </a:r>
            <a:r>
              <a:rPr lang="en-IN" sz="1000" b="0" i="0" dirty="0">
                <a:effectLst/>
                <a:latin typeface="Open Sans" panose="020B0606030504020204" pitchFamily="34" charset="0"/>
              </a:rPr>
              <a:t>AirHealth Pty Ltd., Parkville, VIC 3052, Australia</a:t>
            </a:r>
          </a:p>
          <a:p>
            <a:pPr algn="l"/>
            <a:r>
              <a:rPr lang="en-IN" sz="1000" b="0" i="0" baseline="30000" dirty="0">
                <a:effectLst/>
                <a:latin typeface="Open Sans" panose="020B0606030504020204" pitchFamily="34" charset="0"/>
              </a:rPr>
              <a:t>4</a:t>
            </a:r>
            <a:r>
              <a:rPr lang="en-IN" sz="1000" b="0" i="0" dirty="0">
                <a:effectLst/>
                <a:latin typeface="Open Sans" panose="020B0606030504020204" pitchFamily="34" charset="0"/>
              </a:rPr>
              <a:t>European Centre for Environment and Human Health, University of Exeter, Truro, UK</a:t>
            </a:r>
          </a:p>
          <a:p>
            <a:pPr algn="l"/>
            <a:r>
              <a:rPr lang="en-IN" sz="1000" b="0" i="0" baseline="30000" dirty="0">
                <a:effectLst/>
                <a:latin typeface="Open Sans" panose="020B0606030504020204" pitchFamily="34" charset="0"/>
              </a:rPr>
              <a:t>5</a:t>
            </a:r>
            <a:r>
              <a:rPr lang="en-IN" sz="1000" b="0" i="0" dirty="0">
                <a:effectLst/>
                <a:latin typeface="Open Sans" panose="020B0606030504020204" pitchFamily="34" charset="0"/>
              </a:rPr>
              <a:t>Menzies Institute for Medical Research, College of Health and Medicine, University of Tasmania, Hobart, TAS 7001, Australia</a:t>
            </a:r>
          </a:p>
          <a:p>
            <a:pPr algn="l"/>
            <a:r>
              <a:rPr lang="en-IN" sz="1000" b="0" i="0" baseline="30000" dirty="0">
                <a:effectLst/>
                <a:latin typeface="Open Sans" panose="020B0606030504020204" pitchFamily="34" charset="0"/>
              </a:rPr>
              <a:t>6</a:t>
            </a:r>
            <a:r>
              <a:rPr lang="en-IN" sz="1000" b="0" i="0" dirty="0">
                <a:effectLst/>
                <a:latin typeface="Open Sans" panose="020B0606030504020204" pitchFamily="34" charset="0"/>
              </a:rPr>
              <a:t>School of Health Sciences, University of Melbourne, Parkville, VIC 3010, Australia</a:t>
            </a:r>
          </a:p>
          <a:p>
            <a:pPr algn="l"/>
            <a:r>
              <a:rPr lang="en-IN" sz="1000" b="0" i="0" baseline="30000" dirty="0">
                <a:effectLst/>
                <a:latin typeface="Open Sans" panose="020B0606030504020204" pitchFamily="34" charset="0"/>
              </a:rPr>
              <a:t>7</a:t>
            </a:r>
            <a:r>
              <a:rPr lang="en-IN" sz="1000" b="0" i="0" dirty="0">
                <a:effectLst/>
                <a:latin typeface="Open Sans" panose="020B0606030504020204" pitchFamily="34" charset="0"/>
              </a:rPr>
              <a:t>Adjunct Faculty, Department of Health, Policy and Management, Korea University, Seoul, South Korea.</a:t>
            </a:r>
          </a:p>
          <a:p>
            <a:endParaRPr lang="en-IN" sz="1050" b="0" i="0" cap="all" dirty="0">
              <a:solidFill>
                <a:schemeClr val="tx1">
                  <a:lumMod val="95000"/>
                  <a:lumOff val="5000"/>
                </a:schemeClr>
              </a:solidFill>
              <a:effectLst/>
              <a:latin typeface="Open Sans" panose="020B0606030504020204" pitchFamily="34" charset="0"/>
            </a:endParaRPr>
          </a:p>
          <a:p>
            <a:endParaRPr lang="en-IN" sz="1000" dirty="0"/>
          </a:p>
        </p:txBody>
      </p:sp>
      <p:sp>
        <p:nvSpPr>
          <p:cNvPr id="9" name="TextBox 8">
            <a:extLst>
              <a:ext uri="{FF2B5EF4-FFF2-40B4-BE49-F238E27FC236}">
                <a16:creationId xmlns:a16="http://schemas.microsoft.com/office/drawing/2014/main" id="{3C24A30D-A559-CBEE-94DE-5F9D4DCE9CBE}"/>
              </a:ext>
            </a:extLst>
          </p:cNvPr>
          <p:cNvSpPr txBox="1"/>
          <p:nvPr/>
        </p:nvSpPr>
        <p:spPr>
          <a:xfrm>
            <a:off x="4518497" y="5512047"/>
            <a:ext cx="2541651" cy="658905"/>
          </a:xfrm>
          <a:prstGeom prst="rect">
            <a:avLst/>
          </a:prstGeom>
          <a:noFill/>
        </p:spPr>
        <p:txBody>
          <a:bodyPr wrap="square">
            <a:spAutoFit/>
          </a:bodyPr>
          <a:lstStyle/>
          <a:p>
            <a:r>
              <a:rPr lang="en-IN" sz="1800" b="0" i="0" dirty="0">
                <a:solidFill>
                  <a:schemeClr val="tx1">
                    <a:lumMod val="95000"/>
                    <a:lumOff val="5000"/>
                  </a:schemeClr>
                </a:solidFill>
                <a:effectLst/>
                <a:latin typeface="Open Sans" panose="020B0606030504020204" pitchFamily="34" charset="0"/>
              </a:rPr>
              <a:t>Session ITS2.4/CL0.5</a:t>
            </a:r>
          </a:p>
          <a:p>
            <a:r>
              <a:rPr lang="en-IN" sz="1800" dirty="0">
                <a:solidFill>
                  <a:schemeClr val="tx1">
                    <a:lumMod val="95000"/>
                    <a:lumOff val="5000"/>
                  </a:schemeClr>
                </a:solidFill>
                <a:latin typeface="Open Sans" panose="020B0606030504020204" pitchFamily="34" charset="0"/>
              </a:rPr>
              <a:t>PICO Presentation</a:t>
            </a:r>
            <a:endParaRPr lang="en-IN" sz="1800" b="0" i="0" dirty="0">
              <a:solidFill>
                <a:schemeClr val="tx1">
                  <a:lumMod val="95000"/>
                  <a:lumOff val="5000"/>
                </a:schemeClr>
              </a:solidFill>
              <a:effectLst/>
              <a:latin typeface="Open Sans" panose="020B0606030504020204" pitchFamily="34" charset="0"/>
            </a:endParaRPr>
          </a:p>
        </p:txBody>
      </p:sp>
      <p:pic>
        <p:nvPicPr>
          <p:cNvPr id="11" name="Picture 10">
            <a:extLst>
              <a:ext uri="{FF2B5EF4-FFF2-40B4-BE49-F238E27FC236}">
                <a16:creationId xmlns:a16="http://schemas.microsoft.com/office/drawing/2014/main" id="{A9642065-198A-18A0-4F5A-B7DABA2501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3493" y="5184032"/>
            <a:ext cx="1333333" cy="1333333"/>
          </a:xfrm>
          <a:prstGeom prst="rect">
            <a:avLst/>
          </a:prstGeom>
        </p:spPr>
      </p:pic>
    </p:spTree>
    <p:extLst>
      <p:ext uri="{BB962C8B-B14F-4D97-AF65-F5344CB8AC3E}">
        <p14:creationId xmlns:p14="http://schemas.microsoft.com/office/powerpoint/2010/main" val="9735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E7914F7-DD3B-7913-1A51-657B0B2A7A53}"/>
              </a:ext>
            </a:extLst>
          </p:cNvPr>
          <p:cNvSpPr/>
          <p:nvPr/>
        </p:nvSpPr>
        <p:spPr>
          <a:xfrm>
            <a:off x="8249958" y="913561"/>
            <a:ext cx="3941496" cy="2914429"/>
          </a:xfrm>
          <a:prstGeom prst="round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7" descr="Close up of a plant">
            <a:extLst>
              <a:ext uri="{FF2B5EF4-FFF2-40B4-BE49-F238E27FC236}">
                <a16:creationId xmlns:a16="http://schemas.microsoft.com/office/drawing/2014/main" id="{2915C26D-D5C1-7A6C-E6C4-48BCC2CE4F9F}"/>
              </a:ext>
            </a:extLst>
          </p:cNvPr>
          <p:cNvPicPr>
            <a:picLocks noChangeAspect="1"/>
          </p:cNvPicPr>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5785"/>
                    </a14:imgEffect>
                    <a14:imgEffect>
                      <a14:brightnessContrast bright="-2000" contrast="-43000"/>
                    </a14:imgEffect>
                  </a14:imgLayer>
                </a14:imgProps>
              </a:ext>
            </a:extLst>
          </a:blip>
          <a:stretch>
            <a:fillRect/>
          </a:stretch>
        </p:blipFill>
        <p:spPr>
          <a:xfrm>
            <a:off x="-4228" y="-9799"/>
            <a:ext cx="12196228" cy="6858000"/>
          </a:xfrm>
          <a:prstGeom prst="rect">
            <a:avLst/>
          </a:prstGeom>
          <a:effectLst>
            <a:outerShdw blurRad="50800" dist="50800" dir="5400000" sx="92000" sy="92000" algn="ctr" rotWithShape="0">
              <a:schemeClr val="accent1">
                <a:lumMod val="40000"/>
                <a:lumOff val="60000"/>
              </a:schemeClr>
            </a:outerShdw>
            <a:reflection stA="2000" endPos="65000" dist="50800" dir="5400000" sy="-100000" algn="bl" rotWithShape="0"/>
          </a:effectLst>
        </p:spPr>
      </p:pic>
      <p:sp>
        <p:nvSpPr>
          <p:cNvPr id="17" name="Rectangle: Rounded Corners 16">
            <a:extLst>
              <a:ext uri="{FF2B5EF4-FFF2-40B4-BE49-F238E27FC236}">
                <a16:creationId xmlns:a16="http://schemas.microsoft.com/office/drawing/2014/main" id="{C7C2E6C1-5C23-E50F-7037-F1ED81E4777D}"/>
              </a:ext>
            </a:extLst>
          </p:cNvPr>
          <p:cNvSpPr/>
          <p:nvPr/>
        </p:nvSpPr>
        <p:spPr>
          <a:xfrm>
            <a:off x="4715256" y="865209"/>
            <a:ext cx="3504768" cy="3035808"/>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CFC61081-4BA4-7383-5B10-6FA86A6269F1}"/>
              </a:ext>
            </a:extLst>
          </p:cNvPr>
          <p:cNvSpPr>
            <a:spLocks noGrp="1"/>
          </p:cNvSpPr>
          <p:nvPr>
            <p:ph idx="1"/>
          </p:nvPr>
        </p:nvSpPr>
        <p:spPr>
          <a:xfrm>
            <a:off x="328103" y="240225"/>
            <a:ext cx="10515600" cy="483825"/>
          </a:xfrm>
          <a:solidFill>
            <a:schemeClr val="accent1">
              <a:lumMod val="40000"/>
              <a:lumOff val="60000"/>
            </a:schemeClr>
          </a:solidFill>
        </p:spPr>
        <p:txBody>
          <a:bodyPr/>
          <a:lstStyle/>
          <a:p>
            <a:r>
              <a:rPr lang="en-IN" dirty="0"/>
              <a:t>BACKGROUND &amp; INTRODUCTION</a:t>
            </a:r>
          </a:p>
          <a:p>
            <a:endParaRPr lang="en-IN" dirty="0"/>
          </a:p>
          <a:p>
            <a:endParaRPr lang="en-IN" dirty="0"/>
          </a:p>
          <a:p>
            <a:endParaRPr lang="en-IN" dirty="0"/>
          </a:p>
        </p:txBody>
      </p:sp>
      <p:sp>
        <p:nvSpPr>
          <p:cNvPr id="5" name="TextBox 4">
            <a:extLst>
              <a:ext uri="{FF2B5EF4-FFF2-40B4-BE49-F238E27FC236}">
                <a16:creationId xmlns:a16="http://schemas.microsoft.com/office/drawing/2014/main" id="{98FEFC32-F526-4505-49FF-D1CEEB49619F}"/>
              </a:ext>
            </a:extLst>
          </p:cNvPr>
          <p:cNvSpPr txBox="1"/>
          <p:nvPr/>
        </p:nvSpPr>
        <p:spPr>
          <a:xfrm>
            <a:off x="5725670" y="2243641"/>
            <a:ext cx="1227472"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IN" dirty="0"/>
              <a:t>   POLLEN </a:t>
            </a:r>
          </a:p>
        </p:txBody>
      </p:sp>
      <p:sp>
        <p:nvSpPr>
          <p:cNvPr id="6" name="TextBox 5">
            <a:extLst>
              <a:ext uri="{FF2B5EF4-FFF2-40B4-BE49-F238E27FC236}">
                <a16:creationId xmlns:a16="http://schemas.microsoft.com/office/drawing/2014/main" id="{7ACE1BB6-29CB-7546-51F2-A4B7A1BC2C1A}"/>
              </a:ext>
            </a:extLst>
          </p:cNvPr>
          <p:cNvSpPr txBox="1"/>
          <p:nvPr/>
        </p:nvSpPr>
        <p:spPr>
          <a:xfrm>
            <a:off x="4931250" y="877712"/>
            <a:ext cx="3318708" cy="3046988"/>
          </a:xfrm>
          <a:prstGeom prst="rect">
            <a:avLst/>
          </a:prstGeom>
          <a:noFill/>
        </p:spPr>
        <p:txBody>
          <a:bodyPr wrap="square" rtlCol="0">
            <a:spAutoFit/>
          </a:bodyPr>
          <a:lstStyle/>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Allergenic content</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Phenology </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Pollen production</a:t>
            </a:r>
          </a:p>
          <a:p>
            <a:pPr marL="285750" indent="-285750">
              <a:buFont typeface="Wingdings" panose="05000000000000000000" pitchFamily="2" charset="2"/>
              <a:buChar char="q"/>
            </a:pPr>
            <a:endParaRPr lang="en-IN" sz="2400" dirty="0">
              <a:latin typeface="Angsana New" panose="02020603050405020304" pitchFamily="18" charset="-34"/>
              <a:cs typeface="Angsana New" panose="02020603050405020304" pitchFamily="18" charset="-34"/>
            </a:endParaRPr>
          </a:p>
          <a:p>
            <a:pPr marL="285750" indent="-285750">
              <a:buFont typeface="Wingdings" panose="05000000000000000000" pitchFamily="2" charset="2"/>
              <a:buChar char="q"/>
            </a:pPr>
            <a:endParaRPr lang="en-IN" sz="2400" dirty="0">
              <a:latin typeface="Angsana New" panose="02020603050405020304" pitchFamily="18" charset="-34"/>
              <a:cs typeface="Angsana New" panose="02020603050405020304" pitchFamily="18" charset="-34"/>
            </a:endParaRP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Allergenic species distribution</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Pollen season duration</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Pollen season severity</a:t>
            </a:r>
          </a:p>
        </p:txBody>
      </p:sp>
      <p:sp>
        <p:nvSpPr>
          <p:cNvPr id="16" name="Rectangle: Rounded Corners 15">
            <a:extLst>
              <a:ext uri="{FF2B5EF4-FFF2-40B4-BE49-F238E27FC236}">
                <a16:creationId xmlns:a16="http://schemas.microsoft.com/office/drawing/2014/main" id="{2F9CB519-112B-0673-5363-7EF95D552316}"/>
              </a:ext>
            </a:extLst>
          </p:cNvPr>
          <p:cNvSpPr/>
          <p:nvPr/>
        </p:nvSpPr>
        <p:spPr>
          <a:xfrm>
            <a:off x="17310" y="869022"/>
            <a:ext cx="4658868" cy="2939708"/>
          </a:xfrm>
          <a:prstGeom prst="roundRect">
            <a:avLst/>
          </a:prstGeom>
          <a:solidFill>
            <a:schemeClr val="accent5">
              <a:lumMod val="20000"/>
              <a:lumOff val="8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p>
        </p:txBody>
      </p:sp>
      <p:pic>
        <p:nvPicPr>
          <p:cNvPr id="8" name="Picture 7" descr="A person sneezing with a cat and fruit&#10;&#10;Description automatically generated">
            <a:extLst>
              <a:ext uri="{FF2B5EF4-FFF2-40B4-BE49-F238E27FC236}">
                <a16:creationId xmlns:a16="http://schemas.microsoft.com/office/drawing/2014/main" id="{042A97D6-C332-628C-2C5C-FAAA33FFAE97}"/>
              </a:ext>
            </a:extLst>
          </p:cNvPr>
          <p:cNvPicPr>
            <a:picLocks noChangeAspect="1"/>
          </p:cNvPicPr>
          <p:nvPr/>
        </p:nvPicPr>
        <p:blipFill rotWithShape="1">
          <a:blip r:embed="rId4">
            <a:alphaModFix amt="90000"/>
            <a:extLst>
              <a:ext uri="{BEBA8EAE-BF5A-486C-A8C5-ECC9F3942E4B}">
                <a14:imgProps xmlns:a14="http://schemas.microsoft.com/office/drawing/2010/main">
                  <a14:imgLayer r:embed="rId5">
                    <a14:imgEffect>
                      <a14:sharpenSoften amount="50000"/>
                    </a14:imgEffect>
                    <a14:imgEffect>
                      <a14:brightnessContrast bright="-7000" contrast="-2000"/>
                    </a14:imgEffect>
                  </a14:imgLayer>
                </a14:imgProps>
              </a:ext>
              <a:ext uri="{28A0092B-C50C-407E-A947-70E740481C1C}">
                <a14:useLocalDpi xmlns:a14="http://schemas.microsoft.com/office/drawing/2010/main" val="0"/>
              </a:ext>
            </a:extLst>
          </a:blip>
          <a:srcRect l="39444"/>
          <a:stretch/>
        </p:blipFill>
        <p:spPr>
          <a:xfrm>
            <a:off x="8279892" y="1403950"/>
            <a:ext cx="1907564" cy="1873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 globe with different weather conditions&#10;&#10;AI-generated content may be incorrect.">
            <a:extLst>
              <a:ext uri="{FF2B5EF4-FFF2-40B4-BE49-F238E27FC236}">
                <a16:creationId xmlns:a16="http://schemas.microsoft.com/office/drawing/2014/main" id="{A79943B5-FD92-1DE5-6358-A7E90CD25656}"/>
              </a:ext>
            </a:extLst>
          </p:cNvPr>
          <p:cNvPicPr>
            <a:picLocks noChangeAspect="1"/>
          </p:cNvPicPr>
          <p:nvPr/>
        </p:nvPicPr>
        <p:blipFill>
          <a:blip r:embed="rId6">
            <a:extLst>
              <a:ext uri="{28A0092B-C50C-407E-A947-70E740481C1C}">
                <a14:useLocalDpi xmlns:a14="http://schemas.microsoft.com/office/drawing/2010/main" val="0"/>
              </a:ext>
            </a:extLst>
          </a:blip>
          <a:srcRect l="4147" t="8904" r="10648" b="12730"/>
          <a:stretch/>
        </p:blipFill>
        <p:spPr>
          <a:xfrm>
            <a:off x="1618699" y="1334780"/>
            <a:ext cx="2962656" cy="2008192"/>
          </a:xfrm>
          <a:prstGeom prst="rect">
            <a:avLst/>
          </a:prstGeom>
        </p:spPr>
      </p:pic>
      <p:sp>
        <p:nvSpPr>
          <p:cNvPr id="13" name="TextBox 12">
            <a:extLst>
              <a:ext uri="{FF2B5EF4-FFF2-40B4-BE49-F238E27FC236}">
                <a16:creationId xmlns:a16="http://schemas.microsoft.com/office/drawing/2014/main" id="{8861B6FD-54F3-2DB9-2777-4252FF13994E}"/>
              </a:ext>
            </a:extLst>
          </p:cNvPr>
          <p:cNvSpPr txBox="1"/>
          <p:nvPr/>
        </p:nvSpPr>
        <p:spPr>
          <a:xfrm>
            <a:off x="272382" y="2026347"/>
            <a:ext cx="1166694" cy="6463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IN" dirty="0"/>
              <a:t>CLIMATE CHANGE</a:t>
            </a:r>
          </a:p>
        </p:txBody>
      </p:sp>
      <p:sp>
        <p:nvSpPr>
          <p:cNvPr id="14" name="TextBox 13">
            <a:extLst>
              <a:ext uri="{FF2B5EF4-FFF2-40B4-BE49-F238E27FC236}">
                <a16:creationId xmlns:a16="http://schemas.microsoft.com/office/drawing/2014/main" id="{6D0AF0D7-1CF1-4104-295A-F25C6DB601F5}"/>
              </a:ext>
            </a:extLst>
          </p:cNvPr>
          <p:cNvSpPr txBox="1"/>
          <p:nvPr/>
        </p:nvSpPr>
        <p:spPr>
          <a:xfrm>
            <a:off x="328103" y="4113937"/>
            <a:ext cx="10818979" cy="523220"/>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IN" sz="2800" dirty="0"/>
              <a:t>METHODOLOGY</a:t>
            </a:r>
          </a:p>
        </p:txBody>
      </p:sp>
      <p:sp>
        <p:nvSpPr>
          <p:cNvPr id="2" name="TextBox 1">
            <a:extLst>
              <a:ext uri="{FF2B5EF4-FFF2-40B4-BE49-F238E27FC236}">
                <a16:creationId xmlns:a16="http://schemas.microsoft.com/office/drawing/2014/main" id="{AD446F93-0A1C-E02E-2546-CB76F964770F}"/>
              </a:ext>
            </a:extLst>
          </p:cNvPr>
          <p:cNvSpPr txBox="1"/>
          <p:nvPr/>
        </p:nvSpPr>
        <p:spPr>
          <a:xfrm>
            <a:off x="10041878" y="1131400"/>
            <a:ext cx="2405194" cy="3046988"/>
          </a:xfrm>
          <a:prstGeom prst="rect">
            <a:avLst/>
          </a:prstGeom>
          <a:noFill/>
        </p:spPr>
        <p:txBody>
          <a:bodyPr wrap="square" rtlCol="0">
            <a:spAutoFit/>
          </a:bodyPr>
          <a:lstStyle/>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Allergenic rhinitis</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Asthma exacerbation</a:t>
            </a:r>
          </a:p>
          <a:p>
            <a:endParaRPr lang="en-IN" sz="2400" dirty="0">
              <a:latin typeface="Angsana New" panose="02020603050405020304" pitchFamily="18" charset="-34"/>
              <a:cs typeface="Angsana New" panose="02020603050405020304" pitchFamily="18" charset="-34"/>
            </a:endParaRPr>
          </a:p>
          <a:p>
            <a:endParaRPr lang="en-IN" sz="2400" dirty="0">
              <a:latin typeface="Angsana New" panose="02020603050405020304" pitchFamily="18" charset="-34"/>
              <a:cs typeface="Angsana New" panose="02020603050405020304" pitchFamily="18" charset="-34"/>
            </a:endParaRP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Conjunctivitis</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Eczema</a:t>
            </a:r>
          </a:p>
          <a:p>
            <a:pPr marL="285750" indent="-285750">
              <a:buFont typeface="Wingdings" panose="05000000000000000000" pitchFamily="2" charset="2"/>
              <a:buChar char="q"/>
            </a:pPr>
            <a:r>
              <a:rPr lang="en-IN" sz="2400" dirty="0">
                <a:latin typeface="Angsana New" panose="02020603050405020304" pitchFamily="18" charset="-34"/>
                <a:cs typeface="Angsana New" panose="02020603050405020304" pitchFamily="18" charset="-34"/>
              </a:rPr>
              <a:t>Quality of life</a:t>
            </a:r>
          </a:p>
          <a:p>
            <a:endParaRPr lang="en-IN" sz="2400" dirty="0">
              <a:latin typeface="Angsana New" panose="02020603050405020304" pitchFamily="18" charset="-34"/>
              <a:cs typeface="Angsana New" panose="02020603050405020304" pitchFamily="18" charset="-34"/>
            </a:endParaRPr>
          </a:p>
        </p:txBody>
      </p:sp>
      <p:sp>
        <p:nvSpPr>
          <p:cNvPr id="19" name="TextBox 18">
            <a:extLst>
              <a:ext uri="{FF2B5EF4-FFF2-40B4-BE49-F238E27FC236}">
                <a16:creationId xmlns:a16="http://schemas.microsoft.com/office/drawing/2014/main" id="{15388612-508A-0AF8-F98D-5316D4030824}"/>
              </a:ext>
            </a:extLst>
          </p:cNvPr>
          <p:cNvSpPr txBox="1"/>
          <p:nvPr/>
        </p:nvSpPr>
        <p:spPr>
          <a:xfrm>
            <a:off x="328103" y="4754035"/>
            <a:ext cx="5288280" cy="2246769"/>
          </a:xfrm>
          <a:prstGeom prst="rect">
            <a:avLst/>
          </a:prstGeom>
          <a:noFill/>
        </p:spPr>
        <p:txBody>
          <a:bodyPr wrap="square" rtlCol="0">
            <a:spAutoFit/>
          </a:bodyPr>
          <a:lstStyle/>
          <a:p>
            <a:pPr marL="285750" indent="-285750">
              <a:buFont typeface="Wingdings" panose="05000000000000000000" pitchFamily="2" charset="2"/>
              <a:buChar char="Ø"/>
            </a:pPr>
            <a:r>
              <a:rPr lang="en-IN" sz="2000" dirty="0"/>
              <a:t>Daily pollen concentrations collected with volumetric impaction sampler at Parkville, Melbourne</a:t>
            </a:r>
          </a:p>
          <a:p>
            <a:pPr marL="285750" indent="-285750">
              <a:buFont typeface="Wingdings" panose="05000000000000000000" pitchFamily="2" charset="2"/>
              <a:buChar char="Ø"/>
            </a:pPr>
            <a:r>
              <a:rPr lang="en-IN" sz="2000" dirty="0"/>
              <a:t>1991-2023 (October to December)</a:t>
            </a:r>
          </a:p>
          <a:p>
            <a:pPr marL="285750" indent="-285750">
              <a:buFont typeface="Wingdings" panose="05000000000000000000" pitchFamily="2" charset="2"/>
              <a:buChar char="Ø"/>
            </a:pPr>
            <a:r>
              <a:rPr lang="en-IN" sz="2000" dirty="0"/>
              <a:t>Temperature, rainfall, ENSO, droughts (Bureau of Meteorology)</a:t>
            </a:r>
          </a:p>
          <a:p>
            <a:pPr marL="285750" indent="-285750">
              <a:buFont typeface="Wingdings" panose="05000000000000000000" pitchFamily="2" charset="2"/>
              <a:buChar char="Ø"/>
            </a:pPr>
            <a:endParaRPr lang="en-IN" sz="2000" dirty="0"/>
          </a:p>
        </p:txBody>
      </p:sp>
      <p:sp>
        <p:nvSpPr>
          <p:cNvPr id="20" name="TextBox 19">
            <a:extLst>
              <a:ext uri="{FF2B5EF4-FFF2-40B4-BE49-F238E27FC236}">
                <a16:creationId xmlns:a16="http://schemas.microsoft.com/office/drawing/2014/main" id="{5D5794AC-1618-BCE8-3DE8-A2CC6B00E9EB}"/>
              </a:ext>
            </a:extLst>
          </p:cNvPr>
          <p:cNvSpPr txBox="1"/>
          <p:nvPr/>
        </p:nvSpPr>
        <p:spPr>
          <a:xfrm>
            <a:off x="6093886" y="4686087"/>
            <a:ext cx="5855589" cy="1015663"/>
          </a:xfrm>
          <a:prstGeom prst="rect">
            <a:avLst/>
          </a:prstGeom>
          <a:noFill/>
        </p:spPr>
        <p:txBody>
          <a:bodyPr wrap="square" rtlCol="0">
            <a:spAutoFit/>
          </a:bodyPr>
          <a:lstStyle/>
          <a:p>
            <a:pPr marL="285750" indent="-285750">
              <a:buFont typeface="Arial" panose="020B0604020202020204" pitchFamily="34" charset="0"/>
              <a:buChar char="•"/>
            </a:pPr>
            <a:r>
              <a:rPr lang="en-IN" sz="2000" dirty="0"/>
              <a:t>Seasonal Trend Decomposition (STL) by the LOESS filtering</a:t>
            </a:r>
          </a:p>
          <a:p>
            <a:pPr marL="285750" indent="-285750">
              <a:buFont typeface="Arial" panose="020B0604020202020204" pitchFamily="34" charset="0"/>
              <a:buChar char="•"/>
            </a:pPr>
            <a:r>
              <a:rPr lang="en-IN" sz="2000" dirty="0"/>
              <a:t>Generalized Additive Model</a:t>
            </a:r>
          </a:p>
        </p:txBody>
      </p:sp>
      <p:sp>
        <p:nvSpPr>
          <p:cNvPr id="15" name="TextBox 14">
            <a:extLst>
              <a:ext uri="{FF2B5EF4-FFF2-40B4-BE49-F238E27FC236}">
                <a16:creationId xmlns:a16="http://schemas.microsoft.com/office/drawing/2014/main" id="{CE3341AE-FD7F-1818-E3D7-04D1B02978CF}"/>
              </a:ext>
            </a:extLst>
          </p:cNvPr>
          <p:cNvSpPr txBox="1"/>
          <p:nvPr/>
        </p:nvSpPr>
        <p:spPr>
          <a:xfrm>
            <a:off x="10887247" y="2144226"/>
            <a:ext cx="1062228"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IN" dirty="0"/>
              <a:t>HEALTH</a:t>
            </a:r>
          </a:p>
        </p:txBody>
      </p:sp>
    </p:spTree>
    <p:extLst>
      <p:ext uri="{BB962C8B-B14F-4D97-AF65-F5344CB8AC3E}">
        <p14:creationId xmlns:p14="http://schemas.microsoft.com/office/powerpoint/2010/main" val="106779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8000"/>
          </a:schemeClr>
        </a:solidFill>
        <a:effectLst/>
      </p:bgPr>
    </p:bg>
    <p:spTree>
      <p:nvGrpSpPr>
        <p:cNvPr id="1" name=""/>
        <p:cNvGrpSpPr/>
        <p:nvPr/>
      </p:nvGrpSpPr>
      <p:grpSpPr>
        <a:xfrm>
          <a:off x="0" y="0"/>
          <a:ext cx="0" cy="0"/>
          <a:chOff x="0" y="0"/>
          <a:chExt cx="0" cy="0"/>
        </a:xfrm>
      </p:grpSpPr>
      <p:pic>
        <p:nvPicPr>
          <p:cNvPr id="12" name="Picture 7" descr="Close up of a plant">
            <a:extLst>
              <a:ext uri="{FF2B5EF4-FFF2-40B4-BE49-F238E27FC236}">
                <a16:creationId xmlns:a16="http://schemas.microsoft.com/office/drawing/2014/main" id="{4166EC3F-FC42-B98D-1777-3A3AC5D72F59}"/>
              </a:ext>
            </a:extLst>
          </p:cNvPr>
          <p:cNvPicPr>
            <a:picLocks noChangeAspect="1"/>
          </p:cNvPicPr>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5785"/>
                    </a14:imgEffect>
                    <a14:imgEffect>
                      <a14:brightnessContrast bright="-2000" contrast="-43000"/>
                    </a14:imgEffect>
                  </a14:imgLayer>
                </a14:imgProps>
              </a:ext>
            </a:extLst>
          </a:blip>
          <a:stretch>
            <a:fillRect/>
          </a:stretch>
        </p:blipFill>
        <p:spPr>
          <a:xfrm>
            <a:off x="-4228" y="-28899"/>
            <a:ext cx="12196228" cy="6858000"/>
          </a:xfrm>
          <a:prstGeom prst="rect">
            <a:avLst/>
          </a:prstGeom>
          <a:effectLst>
            <a:outerShdw blurRad="50800" dist="50800" dir="5400000" sx="92000" sy="92000" algn="ctr" rotWithShape="0">
              <a:schemeClr val="accent1">
                <a:lumMod val="40000"/>
                <a:lumOff val="60000"/>
              </a:schemeClr>
            </a:outerShdw>
            <a:reflection stA="2000" endPos="65000" dist="50800" dir="5400000" sy="-100000" algn="bl" rotWithShape="0"/>
          </a:effectLst>
        </p:spPr>
      </p:pic>
      <p:pic>
        <p:nvPicPr>
          <p:cNvPr id="4" name="Picture 3" descr="A screenshot of a graph&#10;&#10;AI-generated content may be incorrect.">
            <a:extLst>
              <a:ext uri="{FF2B5EF4-FFF2-40B4-BE49-F238E27FC236}">
                <a16:creationId xmlns:a16="http://schemas.microsoft.com/office/drawing/2014/main" id="{8BAAC62C-A51E-4EC6-60AA-270125778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497" y="663585"/>
            <a:ext cx="5014510" cy="5135923"/>
          </a:xfrm>
          <a:prstGeom prst="rect">
            <a:avLst/>
          </a:prstGeom>
          <a:ln>
            <a:solidFill>
              <a:schemeClr val="tx1"/>
            </a:solidFill>
          </a:ln>
        </p:spPr>
      </p:pic>
      <p:sp>
        <p:nvSpPr>
          <p:cNvPr id="2" name="TextBox 1">
            <a:extLst>
              <a:ext uri="{FF2B5EF4-FFF2-40B4-BE49-F238E27FC236}">
                <a16:creationId xmlns:a16="http://schemas.microsoft.com/office/drawing/2014/main" id="{2440C4C1-BDC5-7CC7-461C-E44B455A99E2}"/>
              </a:ext>
            </a:extLst>
          </p:cNvPr>
          <p:cNvSpPr txBox="1"/>
          <p:nvPr/>
        </p:nvSpPr>
        <p:spPr>
          <a:xfrm>
            <a:off x="736050" y="40640"/>
            <a:ext cx="10399310" cy="523220"/>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IN" sz="2800" dirty="0"/>
              <a:t>RESULTS &amp; CONCLUSION</a:t>
            </a:r>
          </a:p>
        </p:txBody>
      </p:sp>
      <p:pic>
        <p:nvPicPr>
          <p:cNvPr id="8" name="Picture 7" descr="A graph with numbers and lines&#10;&#10;AI-generated content may be incorrect.">
            <a:extLst>
              <a:ext uri="{FF2B5EF4-FFF2-40B4-BE49-F238E27FC236}">
                <a16:creationId xmlns:a16="http://schemas.microsoft.com/office/drawing/2014/main" id="{CA06B193-E60E-58BB-2EDF-903BAAF22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028" y="663585"/>
            <a:ext cx="4325809" cy="2631121"/>
          </a:xfrm>
          <a:prstGeom prst="rect">
            <a:avLst/>
          </a:prstGeom>
        </p:spPr>
      </p:pic>
      <p:pic>
        <p:nvPicPr>
          <p:cNvPr id="10" name="Picture 9" descr="A graph of growth and drought&#10;&#10;AI-generated content may be incorrect.">
            <a:extLst>
              <a:ext uri="{FF2B5EF4-FFF2-40B4-BE49-F238E27FC236}">
                <a16:creationId xmlns:a16="http://schemas.microsoft.com/office/drawing/2014/main" id="{2D3EE9F0-0AAC-2731-097C-BB4FC1990814}"/>
              </a:ext>
            </a:extLst>
          </p:cNvPr>
          <p:cNvPicPr>
            <a:picLocks noChangeAspect="1"/>
          </p:cNvPicPr>
          <p:nvPr/>
        </p:nvPicPr>
        <p:blipFill>
          <a:blip r:embed="rId6">
            <a:extLst>
              <a:ext uri="{28A0092B-C50C-407E-A947-70E740481C1C}">
                <a14:useLocalDpi xmlns:a14="http://schemas.microsoft.com/office/drawing/2010/main" val="0"/>
              </a:ext>
            </a:extLst>
          </a:blip>
          <a:srcRect r="34129"/>
          <a:stretch/>
        </p:blipFill>
        <p:spPr>
          <a:xfrm>
            <a:off x="6291708" y="3342193"/>
            <a:ext cx="4389437" cy="2446682"/>
          </a:xfrm>
          <a:prstGeom prst="rect">
            <a:avLst/>
          </a:prstGeom>
        </p:spPr>
      </p:pic>
      <p:sp>
        <p:nvSpPr>
          <p:cNvPr id="11" name="TextBox 10">
            <a:extLst>
              <a:ext uri="{FF2B5EF4-FFF2-40B4-BE49-F238E27FC236}">
                <a16:creationId xmlns:a16="http://schemas.microsoft.com/office/drawing/2014/main" id="{D96F0304-5D3A-0DE3-EE97-5CE884B438DF}"/>
              </a:ext>
            </a:extLst>
          </p:cNvPr>
          <p:cNvSpPr txBox="1"/>
          <p:nvPr/>
        </p:nvSpPr>
        <p:spPr>
          <a:xfrm>
            <a:off x="261112" y="5814931"/>
            <a:ext cx="12196228" cy="1015663"/>
          </a:xfrm>
          <a:prstGeom prst="rect">
            <a:avLst/>
          </a:prstGeom>
          <a:noFill/>
        </p:spPr>
        <p:txBody>
          <a:bodyPr wrap="square" rtlCol="0">
            <a:spAutoFit/>
          </a:bodyPr>
          <a:lstStyle/>
          <a:p>
            <a:pPr marL="285750" indent="-285750">
              <a:buFont typeface="Arial" panose="020B0604020202020204" pitchFamily="34" charset="0"/>
              <a:buChar char="•"/>
            </a:pPr>
            <a:r>
              <a:rPr lang="en-IN" sz="2000" dirty="0"/>
              <a:t>Increased temperature associated with earlier and longer pollen seasons, but not pollen concentrations</a:t>
            </a:r>
          </a:p>
          <a:p>
            <a:pPr marL="285750" indent="-285750">
              <a:buFont typeface="Arial" panose="020B0604020202020204" pitchFamily="34" charset="0"/>
              <a:buChar char="•"/>
            </a:pPr>
            <a:r>
              <a:rPr lang="en-IN" sz="2000" dirty="0"/>
              <a:t>Drought periods have differential impacts on grass and other pollen </a:t>
            </a:r>
          </a:p>
          <a:p>
            <a:pPr marL="285750" indent="-285750">
              <a:buFont typeface="Arial" panose="020B0604020202020204" pitchFamily="34" charset="0"/>
              <a:buChar char="•"/>
            </a:pPr>
            <a:r>
              <a:rPr lang="en-IN" sz="2000" dirty="0"/>
              <a:t>Spring rainfall associated with an increase in grass pollen concentrations </a:t>
            </a:r>
          </a:p>
        </p:txBody>
      </p:sp>
      <p:sp>
        <p:nvSpPr>
          <p:cNvPr id="7" name="TextBox 6">
            <a:extLst>
              <a:ext uri="{FF2B5EF4-FFF2-40B4-BE49-F238E27FC236}">
                <a16:creationId xmlns:a16="http://schemas.microsoft.com/office/drawing/2014/main" id="{E977D835-F431-FFBE-89BB-8E461ABD0F1A}"/>
              </a:ext>
            </a:extLst>
          </p:cNvPr>
          <p:cNvSpPr txBox="1"/>
          <p:nvPr/>
        </p:nvSpPr>
        <p:spPr>
          <a:xfrm>
            <a:off x="-26145" y="2291068"/>
            <a:ext cx="1339274" cy="1815882"/>
          </a:xfrm>
          <a:prstGeom prst="rect">
            <a:avLst/>
          </a:prstGeom>
          <a:noFill/>
        </p:spPr>
        <p:txBody>
          <a:bodyPr wrap="square" rtlCol="0">
            <a:spAutoFit/>
          </a:bodyPr>
          <a:lstStyle/>
          <a:p>
            <a:r>
              <a:rPr lang="en-IN" sz="1400" dirty="0"/>
              <a:t>a) Trend diagnostic plots for daily pollen (grass and other) and daily maximum temperature </a:t>
            </a:r>
          </a:p>
        </p:txBody>
      </p:sp>
      <p:sp>
        <p:nvSpPr>
          <p:cNvPr id="9" name="TextBox 8">
            <a:extLst>
              <a:ext uri="{FF2B5EF4-FFF2-40B4-BE49-F238E27FC236}">
                <a16:creationId xmlns:a16="http://schemas.microsoft.com/office/drawing/2014/main" id="{23B402DE-9CBA-65E1-B982-1FB48B390788}"/>
              </a:ext>
            </a:extLst>
          </p:cNvPr>
          <p:cNvSpPr txBox="1"/>
          <p:nvPr/>
        </p:nvSpPr>
        <p:spPr>
          <a:xfrm>
            <a:off x="10654485" y="1000406"/>
            <a:ext cx="1604549" cy="1384995"/>
          </a:xfrm>
          <a:prstGeom prst="rect">
            <a:avLst/>
          </a:prstGeom>
          <a:noFill/>
        </p:spPr>
        <p:txBody>
          <a:bodyPr wrap="square" rtlCol="0">
            <a:spAutoFit/>
          </a:bodyPr>
          <a:lstStyle/>
          <a:p>
            <a:r>
              <a:rPr lang="en-IN" sz="1400" dirty="0"/>
              <a:t>b) Trends in core grass pollen season characteristics (Start date, end date and duration)</a:t>
            </a:r>
          </a:p>
        </p:txBody>
      </p:sp>
      <p:sp>
        <p:nvSpPr>
          <p:cNvPr id="13" name="TextBox 12">
            <a:extLst>
              <a:ext uri="{FF2B5EF4-FFF2-40B4-BE49-F238E27FC236}">
                <a16:creationId xmlns:a16="http://schemas.microsoft.com/office/drawing/2014/main" id="{A7528696-AECD-3C1B-1DC4-DFCF111CEA87}"/>
              </a:ext>
            </a:extLst>
          </p:cNvPr>
          <p:cNvSpPr txBox="1"/>
          <p:nvPr/>
        </p:nvSpPr>
        <p:spPr>
          <a:xfrm>
            <a:off x="10681145" y="3624738"/>
            <a:ext cx="1604549" cy="1600438"/>
          </a:xfrm>
          <a:prstGeom prst="rect">
            <a:avLst/>
          </a:prstGeom>
          <a:noFill/>
        </p:spPr>
        <p:txBody>
          <a:bodyPr wrap="square" rtlCol="0">
            <a:spAutoFit/>
          </a:bodyPr>
          <a:lstStyle/>
          <a:p>
            <a:r>
              <a:rPr lang="en-IN" sz="1400" dirty="0"/>
              <a:t>c) Pollen concentrations during drought and non-drought periods in Parkville, Melbourne</a:t>
            </a:r>
          </a:p>
        </p:txBody>
      </p:sp>
    </p:spTree>
    <p:extLst>
      <p:ext uri="{BB962C8B-B14F-4D97-AF65-F5344CB8AC3E}">
        <p14:creationId xmlns:p14="http://schemas.microsoft.com/office/powerpoint/2010/main" val="192117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6C15B2DA-8B2C-594B-B2B6-6318B6A2B19A}"/>
              </a:ext>
            </a:extLst>
          </p:cNvPr>
          <p:cNvSpPr>
            <a:spLocks noGrp="1"/>
          </p:cNvSpPr>
          <p:nvPr>
            <p:ph type="body" sz="quarter" idx="96"/>
          </p:nvPr>
        </p:nvSpPr>
        <p:spPr>
          <a:xfrm>
            <a:off x="0" y="3068032"/>
            <a:ext cx="2996338" cy="2078624"/>
          </a:xfrm>
        </p:spPr>
        <p:txBody>
          <a:bodyPr/>
          <a:lstStyle/>
          <a:p>
            <a:r>
              <a:rPr lang="en-US" sz="1000" dirty="0">
                <a:solidFill>
                  <a:schemeClr val="tx1"/>
                </a:solidFill>
                <a:latin typeface="+mn-lt"/>
              </a:rPr>
              <a:t>(</a:t>
            </a:r>
            <a:r>
              <a:rPr lang="en-US" sz="1000" dirty="0" err="1">
                <a:solidFill>
                  <a:schemeClr val="tx1"/>
                </a:solidFill>
                <a:latin typeface="+mn-lt"/>
              </a:rPr>
              <a:t>i</a:t>
            </a:r>
            <a:r>
              <a:rPr lang="en-US" sz="1000" dirty="0">
                <a:solidFill>
                  <a:schemeClr val="tx1"/>
                </a:solidFill>
                <a:latin typeface="+mn-lt"/>
              </a:rPr>
              <a:t>) How have the grass and other pollen concentrations and pollen seasons changed over a decadal period in three Australian capital cities and five rural Victorian sites? </a:t>
            </a:r>
          </a:p>
          <a:p>
            <a:r>
              <a:rPr lang="en-US" sz="1000" dirty="0">
                <a:solidFill>
                  <a:schemeClr val="tx1"/>
                </a:solidFill>
                <a:latin typeface="+mn-lt"/>
              </a:rPr>
              <a:t>(ii) What have been the long-term trends in daily pollen and maximum temperature?</a:t>
            </a:r>
          </a:p>
          <a:p>
            <a:r>
              <a:rPr lang="en-US" sz="1000" dirty="0">
                <a:solidFill>
                  <a:schemeClr val="tx1"/>
                </a:solidFill>
                <a:latin typeface="+mn-lt"/>
              </a:rPr>
              <a:t>(iii) How do the pollen concentrations differ during different ENSO phases and in combination</a:t>
            </a:r>
          </a:p>
          <a:p>
            <a:r>
              <a:rPr lang="en-US" sz="1000" dirty="0">
                <a:solidFill>
                  <a:schemeClr val="tx1"/>
                </a:solidFill>
                <a:latin typeface="+mn-lt"/>
              </a:rPr>
              <a:t>with drought years? </a:t>
            </a:r>
          </a:p>
          <a:p>
            <a:r>
              <a:rPr lang="en-US" sz="1000" dirty="0">
                <a:solidFill>
                  <a:schemeClr val="tx1"/>
                </a:solidFill>
                <a:latin typeface="+mn-lt"/>
              </a:rPr>
              <a:t>(iv) How have the pollen concentrations varied over drought and non-drought years in Melbourne?</a:t>
            </a:r>
          </a:p>
        </p:txBody>
      </p:sp>
      <p:sp>
        <p:nvSpPr>
          <p:cNvPr id="92" name="Text Placeholder 91">
            <a:extLst>
              <a:ext uri="{FF2B5EF4-FFF2-40B4-BE49-F238E27FC236}">
                <a16:creationId xmlns:a16="http://schemas.microsoft.com/office/drawing/2014/main" id="{DCCCC67C-A4E2-BB41-ADB1-C91B00FFCFF1}"/>
              </a:ext>
            </a:extLst>
          </p:cNvPr>
          <p:cNvSpPr>
            <a:spLocks noGrp="1"/>
          </p:cNvSpPr>
          <p:nvPr>
            <p:ph type="body" sz="quarter" idx="154"/>
          </p:nvPr>
        </p:nvSpPr>
        <p:spPr>
          <a:xfrm>
            <a:off x="126034" y="5117675"/>
            <a:ext cx="2854010" cy="139667"/>
          </a:xfrm>
          <a:solidFill>
            <a:schemeClr val="accent1">
              <a:lumMod val="75000"/>
            </a:schemeClr>
          </a:solidFill>
        </p:spPr>
        <p:txBody>
          <a:bodyPr/>
          <a:lstStyle/>
          <a:p>
            <a:pPr algn="ctr"/>
            <a:r>
              <a:rPr lang="en-US" sz="1000" dirty="0">
                <a:latin typeface="+mn-lt"/>
              </a:rPr>
              <a:t>3.  METHODOLOGY</a:t>
            </a:r>
          </a:p>
        </p:txBody>
      </p:sp>
      <p:sp>
        <p:nvSpPr>
          <p:cNvPr id="48" name="Text Placeholder 86">
            <a:extLst>
              <a:ext uri="{FF2B5EF4-FFF2-40B4-BE49-F238E27FC236}">
                <a16:creationId xmlns:a16="http://schemas.microsoft.com/office/drawing/2014/main" id="{B4187C71-ECFD-6B47-A66C-1F539709DFCA}"/>
              </a:ext>
            </a:extLst>
          </p:cNvPr>
          <p:cNvSpPr>
            <a:spLocks noGrp="1"/>
          </p:cNvSpPr>
          <p:nvPr>
            <p:ph type="body" sz="quarter" idx="20"/>
          </p:nvPr>
        </p:nvSpPr>
        <p:spPr>
          <a:xfrm>
            <a:off x="81956" y="1161705"/>
            <a:ext cx="2864036" cy="118466"/>
          </a:xfrm>
          <a:solidFill>
            <a:schemeClr val="accent1">
              <a:lumMod val="75000"/>
            </a:schemeClr>
          </a:solidFill>
        </p:spPr>
        <p:txBody>
          <a:bodyPr/>
          <a:lstStyle/>
          <a:p>
            <a:pPr algn="ctr"/>
            <a:r>
              <a:rPr lang="en-US" sz="1000" dirty="0">
                <a:latin typeface="+mn-lt"/>
              </a:rPr>
              <a:t>1.  MOTIVATION</a:t>
            </a:r>
          </a:p>
        </p:txBody>
      </p:sp>
      <p:sp>
        <p:nvSpPr>
          <p:cNvPr id="49" name="Text Placeholder 86">
            <a:extLst>
              <a:ext uri="{FF2B5EF4-FFF2-40B4-BE49-F238E27FC236}">
                <a16:creationId xmlns:a16="http://schemas.microsoft.com/office/drawing/2014/main" id="{B4187C71-ECFD-6B47-A66C-1F539709DFCA}"/>
              </a:ext>
            </a:extLst>
          </p:cNvPr>
          <p:cNvSpPr>
            <a:spLocks noGrp="1"/>
          </p:cNvSpPr>
          <p:nvPr>
            <p:ph type="body" sz="quarter" idx="20"/>
          </p:nvPr>
        </p:nvSpPr>
        <p:spPr>
          <a:xfrm>
            <a:off x="144518" y="2973608"/>
            <a:ext cx="2851820" cy="129646"/>
          </a:xfrm>
          <a:solidFill>
            <a:schemeClr val="accent1">
              <a:lumMod val="75000"/>
            </a:schemeClr>
          </a:solidFill>
        </p:spPr>
        <p:txBody>
          <a:bodyPr/>
          <a:lstStyle/>
          <a:p>
            <a:pPr algn="ctr"/>
            <a:r>
              <a:rPr lang="en-US" sz="1000" dirty="0">
                <a:latin typeface="+mn-lt"/>
              </a:rPr>
              <a:t>2.  OBJECTIVES</a:t>
            </a:r>
          </a:p>
        </p:txBody>
      </p:sp>
      <p:sp>
        <p:nvSpPr>
          <p:cNvPr id="52" name="Text Placeholder 93">
            <a:extLst>
              <a:ext uri="{FF2B5EF4-FFF2-40B4-BE49-F238E27FC236}">
                <a16:creationId xmlns:a16="http://schemas.microsoft.com/office/drawing/2014/main" id="{310028D7-6A4E-4942-8BF3-3B94B14F6356}"/>
              </a:ext>
            </a:extLst>
          </p:cNvPr>
          <p:cNvSpPr>
            <a:spLocks noGrp="1"/>
          </p:cNvSpPr>
          <p:nvPr>
            <p:ph type="body" sz="quarter" idx="156"/>
          </p:nvPr>
        </p:nvSpPr>
        <p:spPr>
          <a:xfrm>
            <a:off x="9238649" y="2719748"/>
            <a:ext cx="2895363" cy="119552"/>
          </a:xfrm>
          <a:solidFill>
            <a:schemeClr val="accent1">
              <a:lumMod val="75000"/>
            </a:schemeClr>
          </a:solidFill>
        </p:spPr>
        <p:txBody>
          <a:bodyPr/>
          <a:lstStyle/>
          <a:p>
            <a:pPr algn="ctr"/>
            <a:r>
              <a:rPr lang="en-US" sz="1000" dirty="0">
                <a:latin typeface="+mn-lt"/>
              </a:rPr>
              <a:t>5.  SUMMARY</a:t>
            </a:r>
          </a:p>
        </p:txBody>
      </p:sp>
      <p:sp>
        <p:nvSpPr>
          <p:cNvPr id="54" name="TextBox 53"/>
          <p:cNvSpPr txBox="1"/>
          <p:nvPr/>
        </p:nvSpPr>
        <p:spPr>
          <a:xfrm>
            <a:off x="100634" y="1304889"/>
            <a:ext cx="2848133" cy="1661993"/>
          </a:xfrm>
          <a:prstGeom prst="rect">
            <a:avLst/>
          </a:prstGeom>
          <a:noFill/>
        </p:spPr>
        <p:txBody>
          <a:bodyPr wrap="square" rtlCol="0">
            <a:spAutoFit/>
          </a:bodyPr>
          <a:lstStyle/>
          <a:p>
            <a:pPr algn="just" defTabSz="1950839">
              <a:spcBef>
                <a:spcPct val="20000"/>
              </a:spcBef>
              <a:buFont typeface="Wingdings" pitchFamily="2" charset="2"/>
              <a:buChar char="Ø"/>
              <a:defRPr/>
            </a:pPr>
            <a:r>
              <a:rPr lang="en-US" sz="1000" dirty="0">
                <a:solidFill>
                  <a:prstClr val="black"/>
                </a:solidFill>
                <a:latin typeface="Calibri"/>
                <a:cs typeface="Times New Roman" pitchFamily="18" charset="0"/>
              </a:rPr>
              <a:t> </a:t>
            </a:r>
            <a:r>
              <a:rPr lang="en-US" sz="1000" dirty="0"/>
              <a:t>Various studies have indicated that climate change may lead to increasing pollen concentrations and extended duration of the pollen seasons, and associated greater human exposure to allergenic particles</a:t>
            </a:r>
          </a:p>
          <a:p>
            <a:pPr algn="just" defTabSz="1950839">
              <a:spcBef>
                <a:spcPct val="20000"/>
              </a:spcBef>
              <a:buFont typeface="Wingdings" pitchFamily="2" charset="2"/>
              <a:buChar char="Ø"/>
              <a:defRPr/>
            </a:pPr>
            <a:r>
              <a:rPr lang="en-US" sz="1000" dirty="0"/>
              <a:t>Most research on pollen trends has been focused on the Northern Hemisphere, where long-term pollen monitoring stations allow for the establishment of trends between multiple sites over decadal periods of time.</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0" y="0"/>
            <a:ext cx="12192000" cy="1159148"/>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5060"/>
            <a:endParaRPr lang="en-US" sz="2042" dirty="0">
              <a:solidFill>
                <a:schemeClr val="bg2"/>
              </a:solidFill>
              <a:highlight>
                <a:srgbClr val="FFFF00"/>
              </a:highlight>
              <a:latin typeface="Calibri"/>
            </a:endParaRPr>
          </a:p>
        </p:txBody>
      </p:sp>
      <p:sp>
        <p:nvSpPr>
          <p:cNvPr id="59" name="Text Placeholder 88">
            <a:extLst>
              <a:ext uri="{FF2B5EF4-FFF2-40B4-BE49-F238E27FC236}">
                <a16:creationId xmlns:a16="http://schemas.microsoft.com/office/drawing/2014/main" id="{856C56E4-B308-EC47-9D52-AE5F06EA5611}"/>
              </a:ext>
            </a:extLst>
          </p:cNvPr>
          <p:cNvSpPr>
            <a:spLocks noGrp="1"/>
          </p:cNvSpPr>
          <p:nvPr>
            <p:ph type="body" sz="quarter" idx="150"/>
          </p:nvPr>
        </p:nvSpPr>
        <p:spPr>
          <a:xfrm>
            <a:off x="217618" y="663538"/>
            <a:ext cx="11756765" cy="286500"/>
          </a:xfrm>
        </p:spPr>
        <p:txBody>
          <a:bodyPr>
            <a:noAutofit/>
          </a:bodyPr>
          <a:lstStyle/>
          <a:p>
            <a:r>
              <a:rPr lang="en-US" sz="800" baseline="30000" dirty="0">
                <a:solidFill>
                  <a:schemeClr val="bg2"/>
                </a:solidFill>
                <a:latin typeface="+mn-lt"/>
              </a:rPr>
              <a:t>1</a:t>
            </a:r>
            <a:r>
              <a:rPr lang="en-US" sz="800" dirty="0">
                <a:solidFill>
                  <a:schemeClr val="bg2"/>
                </a:solidFill>
                <a:latin typeface="+mn-lt"/>
              </a:rPr>
              <a:t>Indian Institute of Technology, Delhi, Atmospheric sciences, Delhi, India; </a:t>
            </a:r>
            <a:r>
              <a:rPr lang="en-US" sz="800" baseline="30000" dirty="0">
                <a:solidFill>
                  <a:schemeClr val="bg2"/>
                </a:solidFill>
                <a:latin typeface="+mn-lt"/>
              </a:rPr>
              <a:t>2</a:t>
            </a:r>
            <a:r>
              <a:rPr lang="en-US" sz="800" dirty="0">
                <a:solidFill>
                  <a:schemeClr val="bg2"/>
                </a:solidFill>
                <a:latin typeface="+mn-lt"/>
              </a:rPr>
              <a:t>University of Queensland, Queensland, Australia; </a:t>
            </a:r>
            <a:r>
              <a:rPr lang="en-US" sz="800" baseline="30000" dirty="0">
                <a:solidFill>
                  <a:schemeClr val="bg2"/>
                </a:solidFill>
                <a:latin typeface="+mn-lt"/>
              </a:rPr>
              <a:t>3</a:t>
            </a:r>
            <a:r>
              <a:rPr lang="en-US" sz="800" dirty="0">
                <a:solidFill>
                  <a:schemeClr val="bg2"/>
                </a:solidFill>
                <a:latin typeface="+mn-lt"/>
              </a:rPr>
              <a:t>AirHealth Pty Ltd., Parkville, VIC 3052, Australia; </a:t>
            </a:r>
            <a:r>
              <a:rPr lang="en-US" sz="800" baseline="30000" dirty="0">
                <a:solidFill>
                  <a:schemeClr val="bg2"/>
                </a:solidFill>
                <a:latin typeface="+mn-lt"/>
              </a:rPr>
              <a:t>4</a:t>
            </a:r>
            <a:r>
              <a:rPr lang="en-US" sz="800" dirty="0">
                <a:solidFill>
                  <a:schemeClr val="bg2"/>
                </a:solidFill>
                <a:latin typeface="+mn-lt"/>
              </a:rPr>
              <a:t>European Centre for Environment and Human Health, University of Exeter, Truro, UK; </a:t>
            </a:r>
            <a:r>
              <a:rPr lang="en-US" sz="800" baseline="30000" dirty="0">
                <a:solidFill>
                  <a:schemeClr val="bg2"/>
                </a:solidFill>
                <a:latin typeface="+mn-lt"/>
              </a:rPr>
              <a:t>5</a:t>
            </a:r>
            <a:r>
              <a:rPr lang="en-US" sz="800" dirty="0">
                <a:solidFill>
                  <a:schemeClr val="bg2"/>
                </a:solidFill>
                <a:latin typeface="+mn-lt"/>
              </a:rPr>
              <a:t>Menzies Institute for Medical Research, College of Health and Medicine, University of Tasmania, Hobart, TAS 7001, Australia; </a:t>
            </a:r>
            <a:r>
              <a:rPr lang="en-US" sz="800" baseline="30000" dirty="0">
                <a:solidFill>
                  <a:schemeClr val="bg2"/>
                </a:solidFill>
                <a:latin typeface="+mn-lt"/>
              </a:rPr>
              <a:t>6</a:t>
            </a:r>
            <a:r>
              <a:rPr lang="en-US" sz="800" dirty="0">
                <a:solidFill>
                  <a:schemeClr val="bg2"/>
                </a:solidFill>
                <a:latin typeface="+mn-lt"/>
              </a:rPr>
              <a:t>School of Health Sciences, University of Melbourne, Parkville, VIC 3010, Australia; </a:t>
            </a:r>
            <a:r>
              <a:rPr lang="en-US" sz="800" baseline="30000" dirty="0">
                <a:solidFill>
                  <a:schemeClr val="bg2"/>
                </a:solidFill>
                <a:latin typeface="+mn-lt"/>
              </a:rPr>
              <a:t>7</a:t>
            </a:r>
            <a:r>
              <a:rPr lang="en-US" sz="800" dirty="0">
                <a:solidFill>
                  <a:schemeClr val="bg2"/>
                </a:solidFill>
                <a:latin typeface="+mn-lt"/>
              </a:rPr>
              <a:t>Adjunct Faculty, Department of Health, Policy and Management, Korea University, Seoul, South Korea.</a:t>
            </a:r>
          </a:p>
          <a:p>
            <a:endParaRPr lang="en-US" sz="800" dirty="0"/>
          </a:p>
        </p:txBody>
      </p:sp>
      <p:sp>
        <p:nvSpPr>
          <p:cNvPr id="60" name="Text Placeholder 89">
            <a:extLst>
              <a:ext uri="{FF2B5EF4-FFF2-40B4-BE49-F238E27FC236}">
                <a16:creationId xmlns:a16="http://schemas.microsoft.com/office/drawing/2014/main" id="{9E09AC8A-EFEB-F041-A2D4-EA4A12D9025D}"/>
              </a:ext>
            </a:extLst>
          </p:cNvPr>
          <p:cNvSpPr>
            <a:spLocks noGrp="1"/>
          </p:cNvSpPr>
          <p:nvPr>
            <p:ph type="body" sz="quarter" idx="151"/>
          </p:nvPr>
        </p:nvSpPr>
        <p:spPr>
          <a:xfrm>
            <a:off x="217616" y="455422"/>
            <a:ext cx="11756767" cy="196086"/>
          </a:xfrm>
        </p:spPr>
        <p:txBody>
          <a:bodyPr>
            <a:normAutofit fontScale="85000" lnSpcReduction="20000"/>
          </a:bodyPr>
          <a:lstStyle/>
          <a:p>
            <a:pPr algn="ctr"/>
            <a:r>
              <a:rPr lang="en-US" sz="900" u="sng" dirty="0">
                <a:solidFill>
                  <a:schemeClr val="bg2"/>
                </a:solidFill>
                <a:latin typeface="+mn-lt"/>
              </a:rPr>
              <a:t>Arzoo Dhankhar</a:t>
            </a:r>
            <a:r>
              <a:rPr lang="en-US" sz="900" u="sng" baseline="30000" dirty="0">
                <a:solidFill>
                  <a:schemeClr val="bg2"/>
                </a:solidFill>
                <a:latin typeface="+mn-lt"/>
              </a:rPr>
              <a:t>1</a:t>
            </a:r>
            <a:r>
              <a:rPr lang="en-US" sz="900" u="sng" dirty="0">
                <a:solidFill>
                  <a:schemeClr val="bg2"/>
                </a:solidFill>
                <a:latin typeface="+mn-lt"/>
              </a:rPr>
              <a:t>,</a:t>
            </a:r>
            <a:r>
              <a:rPr lang="en-US" sz="900" u="sng" baseline="30000" dirty="0">
                <a:solidFill>
                  <a:schemeClr val="bg2"/>
                </a:solidFill>
                <a:latin typeface="+mn-lt"/>
              </a:rPr>
              <a:t>2</a:t>
            </a:r>
            <a:r>
              <a:rPr lang="en-US" sz="900" u="sng" dirty="0">
                <a:solidFill>
                  <a:schemeClr val="bg2"/>
                </a:solidFill>
                <a:latin typeface="+mn-lt"/>
              </a:rPr>
              <a:t> (arzoo.dhankhar7@gmail.com), Darsy Darssan</a:t>
            </a:r>
            <a:r>
              <a:rPr lang="en-US" sz="900" u="sng" baseline="30000" dirty="0">
                <a:solidFill>
                  <a:schemeClr val="bg2"/>
                </a:solidFill>
                <a:latin typeface="+mn-lt"/>
              </a:rPr>
              <a:t>2</a:t>
            </a:r>
            <a:r>
              <a:rPr lang="en-US" sz="900" u="sng" dirty="0">
                <a:solidFill>
                  <a:schemeClr val="bg2"/>
                </a:solidFill>
                <a:latin typeface="+mn-lt"/>
              </a:rPr>
              <a:t>, Sagnik Dey</a:t>
            </a:r>
            <a:r>
              <a:rPr lang="en-US" sz="900" u="sng" baseline="30000" dirty="0">
                <a:solidFill>
                  <a:schemeClr val="bg2"/>
                </a:solidFill>
                <a:latin typeface="+mn-lt"/>
              </a:rPr>
              <a:t>1,7, </a:t>
            </a:r>
            <a:r>
              <a:rPr lang="en-US" sz="900" u="sng" dirty="0">
                <a:solidFill>
                  <a:schemeClr val="bg2"/>
                </a:solidFill>
                <a:latin typeface="+mn-lt"/>
              </a:rPr>
              <a:t>Edwin R Lampugnani</a:t>
            </a:r>
            <a:r>
              <a:rPr lang="en-US" sz="900" u="sng" baseline="30000" dirty="0">
                <a:solidFill>
                  <a:schemeClr val="bg2"/>
                </a:solidFill>
                <a:latin typeface="+mn-lt"/>
              </a:rPr>
              <a:t>3,5,6</a:t>
            </a:r>
            <a:r>
              <a:rPr lang="en-US" sz="900" u="sng" dirty="0">
                <a:solidFill>
                  <a:schemeClr val="bg2"/>
                </a:solidFill>
                <a:latin typeface="+mn-lt"/>
              </a:rPr>
              <a:t>, and Nicholas J Osborne</a:t>
            </a:r>
            <a:r>
              <a:rPr lang="en-US" sz="900" u="sng" baseline="30000" dirty="0">
                <a:solidFill>
                  <a:schemeClr val="bg2"/>
                </a:solidFill>
                <a:latin typeface="+mn-lt"/>
              </a:rPr>
              <a:t>2,3,4</a:t>
            </a:r>
            <a:endParaRPr lang="en-US" sz="900" baseline="30000" dirty="0">
              <a:solidFill>
                <a:schemeClr val="bg2"/>
              </a:solidFill>
              <a:latin typeface="+mn-lt"/>
            </a:endParaRPr>
          </a:p>
        </p:txBody>
      </p:sp>
      <p:sp>
        <p:nvSpPr>
          <p:cNvPr id="61" name="Text Placeholder 90">
            <a:extLst>
              <a:ext uri="{FF2B5EF4-FFF2-40B4-BE49-F238E27FC236}">
                <a16:creationId xmlns:a16="http://schemas.microsoft.com/office/drawing/2014/main" id="{404D54C2-4DBF-9848-8091-A0F24939AFE0}"/>
              </a:ext>
            </a:extLst>
          </p:cNvPr>
          <p:cNvSpPr>
            <a:spLocks noGrp="1"/>
          </p:cNvSpPr>
          <p:nvPr>
            <p:ph type="body" sz="quarter" idx="153"/>
          </p:nvPr>
        </p:nvSpPr>
        <p:spPr>
          <a:xfrm>
            <a:off x="217616" y="83806"/>
            <a:ext cx="11756768" cy="428464"/>
          </a:xfrm>
        </p:spPr>
        <p:txBody>
          <a:bodyPr>
            <a:normAutofit fontScale="85000" lnSpcReduction="10000"/>
          </a:bodyPr>
          <a:lstStyle/>
          <a:p>
            <a:pPr algn="ctr"/>
            <a:r>
              <a:rPr lang="en-US" sz="2750" dirty="0" err="1">
                <a:solidFill>
                  <a:schemeClr val="bg2"/>
                </a:solidFill>
              </a:rPr>
              <a:t>Analysing</a:t>
            </a:r>
            <a:r>
              <a:rPr lang="en-US" sz="2750" dirty="0">
                <a:solidFill>
                  <a:schemeClr val="bg2"/>
                </a:solidFill>
              </a:rPr>
              <a:t> changes in temperature and pollen concentrations in Melbourne over 30 years</a:t>
            </a:r>
            <a:endParaRPr lang="en-US" dirty="0">
              <a:solidFill>
                <a:schemeClr val="bg2"/>
              </a:solidFill>
            </a:endParaRPr>
          </a:p>
        </p:txBody>
      </p:sp>
      <p:sp>
        <p:nvSpPr>
          <p:cNvPr id="93" name="Text Placeholder 93">
            <a:extLst>
              <a:ext uri="{FF2B5EF4-FFF2-40B4-BE49-F238E27FC236}">
                <a16:creationId xmlns:a16="http://schemas.microsoft.com/office/drawing/2014/main" id="{310028D7-6A4E-4942-8BF3-3B94B14F6356}"/>
              </a:ext>
            </a:extLst>
          </p:cNvPr>
          <p:cNvSpPr>
            <a:spLocks noGrp="1"/>
          </p:cNvSpPr>
          <p:nvPr>
            <p:ph type="body" sz="quarter" idx="156"/>
          </p:nvPr>
        </p:nvSpPr>
        <p:spPr>
          <a:xfrm>
            <a:off x="3013822" y="3260016"/>
            <a:ext cx="3065450" cy="142347"/>
          </a:xfrm>
          <a:solidFill>
            <a:schemeClr val="accent1">
              <a:lumMod val="75000"/>
            </a:schemeClr>
          </a:solidFill>
        </p:spPr>
        <p:txBody>
          <a:bodyPr/>
          <a:lstStyle/>
          <a:p>
            <a:pPr algn="ctr"/>
            <a:r>
              <a:rPr lang="en-US" sz="1000" dirty="0">
                <a:latin typeface="+mn-lt"/>
              </a:rPr>
              <a:t>4.  RESULTS</a:t>
            </a:r>
          </a:p>
        </p:txBody>
      </p:sp>
      <p:sp>
        <p:nvSpPr>
          <p:cNvPr id="11" name="Text Placeholder 10">
            <a:extLst>
              <a:ext uri="{FF2B5EF4-FFF2-40B4-BE49-F238E27FC236}">
                <a16:creationId xmlns:a16="http://schemas.microsoft.com/office/drawing/2014/main" id="{877D9A17-4CBB-B546-C8E5-FCDCD8A08981}"/>
              </a:ext>
            </a:extLst>
          </p:cNvPr>
          <p:cNvSpPr>
            <a:spLocks noGrp="1"/>
          </p:cNvSpPr>
          <p:nvPr>
            <p:ph type="body" sz="quarter" idx="157"/>
          </p:nvPr>
        </p:nvSpPr>
        <p:spPr>
          <a:xfrm>
            <a:off x="6313174" y="1282728"/>
            <a:ext cx="2521866" cy="129540"/>
          </a:xfrm>
        </p:spPr>
        <p:txBody>
          <a:bodyPr/>
          <a:lstStyle/>
          <a:p>
            <a:endParaRPr lang="en-IN" dirty="0"/>
          </a:p>
        </p:txBody>
      </p:sp>
      <p:sp>
        <p:nvSpPr>
          <p:cNvPr id="13" name="Text Placeholder 12">
            <a:extLst>
              <a:ext uri="{FF2B5EF4-FFF2-40B4-BE49-F238E27FC236}">
                <a16:creationId xmlns:a16="http://schemas.microsoft.com/office/drawing/2014/main" id="{92479471-F38D-A2AC-AFA1-B5CF7504AB1B}"/>
              </a:ext>
            </a:extLst>
          </p:cNvPr>
          <p:cNvSpPr>
            <a:spLocks noGrp="1"/>
          </p:cNvSpPr>
          <p:nvPr>
            <p:ph type="body" sz="quarter" idx="159"/>
          </p:nvPr>
        </p:nvSpPr>
        <p:spPr/>
        <p:txBody>
          <a:bodyPr/>
          <a:lstStyle/>
          <a:p>
            <a:endParaRPr lang="en-IN"/>
          </a:p>
        </p:txBody>
      </p:sp>
      <p:sp>
        <p:nvSpPr>
          <p:cNvPr id="25" name="TextBox 24">
            <a:extLst>
              <a:ext uri="{FF2B5EF4-FFF2-40B4-BE49-F238E27FC236}">
                <a16:creationId xmlns:a16="http://schemas.microsoft.com/office/drawing/2014/main" id="{A6A1E9B0-1EA1-8F98-3AF6-0E19685D0E8E}"/>
              </a:ext>
            </a:extLst>
          </p:cNvPr>
          <p:cNvSpPr txBox="1"/>
          <p:nvPr/>
        </p:nvSpPr>
        <p:spPr>
          <a:xfrm>
            <a:off x="3058484" y="1218846"/>
            <a:ext cx="2976126" cy="1938992"/>
          </a:xfrm>
          <a:prstGeom prst="rect">
            <a:avLst/>
          </a:prstGeom>
          <a:noFill/>
        </p:spPr>
        <p:txBody>
          <a:bodyPr wrap="square">
            <a:spAutoFit/>
          </a:bodyPr>
          <a:lstStyle/>
          <a:p>
            <a:pPr marL="171450" indent="-171450">
              <a:buFont typeface="Arial" panose="020B0604020202020204" pitchFamily="34" charset="0"/>
              <a:buChar char="•"/>
            </a:pPr>
            <a:r>
              <a:rPr lang="en-US" sz="1000" dirty="0"/>
              <a:t>Temporal trends in pollen concentrations and pollen seasons (linear regression).</a:t>
            </a:r>
          </a:p>
          <a:p>
            <a:pPr marL="171450" indent="-171450">
              <a:buFont typeface="Arial" panose="020B0604020202020204" pitchFamily="34" charset="0"/>
              <a:buChar char="•"/>
            </a:pPr>
            <a:r>
              <a:rPr lang="en-US" sz="1000" dirty="0"/>
              <a:t>The long-term trends in daily maximum temperature and daily pollen concentrations (seasonal trend decomposition by the LOESS filtering).</a:t>
            </a:r>
          </a:p>
          <a:p>
            <a:pPr marL="171450" indent="-171450">
              <a:buFont typeface="Arial" panose="020B0604020202020204" pitchFamily="34" charset="0"/>
              <a:buChar char="•"/>
            </a:pPr>
            <a:r>
              <a:rPr lang="en-US" sz="1000" dirty="0"/>
              <a:t>Variations in pollen concentrations between El Nino and La Nina years (Mann-Whitney test).</a:t>
            </a:r>
          </a:p>
          <a:p>
            <a:pPr marL="171450" indent="-171450">
              <a:buFont typeface="Arial" panose="020B0604020202020204" pitchFamily="34" charset="0"/>
              <a:buChar char="•"/>
            </a:pPr>
            <a:r>
              <a:rPr lang="en-US" sz="1000" dirty="0"/>
              <a:t>Non-linear and continuous variations in daily pollen concentrations during drought and non-drought periods (</a:t>
            </a:r>
            <a:r>
              <a:rPr lang="en-US" sz="1000" dirty="0" err="1"/>
              <a:t>Generalised</a:t>
            </a:r>
            <a:r>
              <a:rPr lang="en-US" sz="1000" dirty="0"/>
              <a:t> additive model (GAM)).</a:t>
            </a:r>
            <a:endParaRPr lang="en-IN" sz="1000" dirty="0"/>
          </a:p>
        </p:txBody>
      </p:sp>
      <p:pic>
        <p:nvPicPr>
          <p:cNvPr id="27" name="Picture 26">
            <a:extLst>
              <a:ext uri="{FF2B5EF4-FFF2-40B4-BE49-F238E27FC236}">
                <a16:creationId xmlns:a16="http://schemas.microsoft.com/office/drawing/2014/main" id="{9C88A35C-0A71-1A79-7782-211071D36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816" y="2839781"/>
            <a:ext cx="2890067" cy="2048964"/>
          </a:xfrm>
          <a:prstGeom prst="rect">
            <a:avLst/>
          </a:prstGeom>
        </p:spPr>
      </p:pic>
      <p:pic>
        <p:nvPicPr>
          <p:cNvPr id="29" name="Picture 28">
            <a:extLst>
              <a:ext uri="{FF2B5EF4-FFF2-40B4-BE49-F238E27FC236}">
                <a16:creationId xmlns:a16="http://schemas.microsoft.com/office/drawing/2014/main" id="{6A570A62-223A-9692-B457-43DC2887A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39" y="5276592"/>
            <a:ext cx="1817174" cy="1287837"/>
          </a:xfrm>
          <a:prstGeom prst="rect">
            <a:avLst/>
          </a:prstGeom>
        </p:spPr>
      </p:pic>
      <p:sp>
        <p:nvSpPr>
          <p:cNvPr id="30" name="TextBox 29">
            <a:extLst>
              <a:ext uri="{FF2B5EF4-FFF2-40B4-BE49-F238E27FC236}">
                <a16:creationId xmlns:a16="http://schemas.microsoft.com/office/drawing/2014/main" id="{657CBCFD-5CC2-9B27-332F-BF2BE6ECDE1D}"/>
              </a:ext>
            </a:extLst>
          </p:cNvPr>
          <p:cNvSpPr txBox="1"/>
          <p:nvPr/>
        </p:nvSpPr>
        <p:spPr>
          <a:xfrm>
            <a:off x="1954113" y="6006598"/>
            <a:ext cx="896989" cy="577081"/>
          </a:xfrm>
          <a:prstGeom prst="rect">
            <a:avLst/>
          </a:prstGeom>
          <a:noFill/>
        </p:spPr>
        <p:txBody>
          <a:bodyPr wrap="square" rtlCol="0">
            <a:spAutoFit/>
          </a:bodyPr>
          <a:lstStyle/>
          <a:p>
            <a:r>
              <a:rPr lang="en-IN" sz="1050" dirty="0">
                <a:latin typeface="Times New Roman" panose="02020603050405020304" pitchFamily="18" charset="0"/>
                <a:cs typeface="Times New Roman" panose="02020603050405020304" pitchFamily="18" charset="0"/>
              </a:rPr>
              <a:t>Pollen monitoring sites</a:t>
            </a:r>
          </a:p>
        </p:txBody>
      </p:sp>
      <p:sp>
        <p:nvSpPr>
          <p:cNvPr id="31" name="Text Placeholder 93">
            <a:extLst>
              <a:ext uri="{FF2B5EF4-FFF2-40B4-BE49-F238E27FC236}">
                <a16:creationId xmlns:a16="http://schemas.microsoft.com/office/drawing/2014/main" id="{4B1DDD9E-AD77-0C88-CA62-AB017B29E936}"/>
              </a:ext>
            </a:extLst>
          </p:cNvPr>
          <p:cNvSpPr txBox="1">
            <a:spLocks/>
          </p:cNvSpPr>
          <p:nvPr/>
        </p:nvSpPr>
        <p:spPr>
          <a:xfrm>
            <a:off x="9237462" y="4890953"/>
            <a:ext cx="2895363" cy="119552"/>
          </a:xfrm>
          <a:prstGeom prst="rect">
            <a:avLst/>
          </a:prstGeom>
          <a:solidFill>
            <a:schemeClr val="accent1">
              <a:lumMod val="75000"/>
            </a:schemeClr>
          </a:solidFill>
          <a:ln>
            <a:noFill/>
          </a:ln>
        </p:spPr>
        <p:txBody>
          <a:bodyPr wrap="square" lIns="91436" tIns="91436" rIns="91436" bIns="91436" anchor="ctr" anchorCtr="0">
            <a:noAutofit/>
          </a:bodyPr>
          <a:lstStyle>
            <a:lvl1pPr marL="0" indent="0" algn="l" defTabSz="1114765" rtl="0" eaLnBrk="1" latinLnBrk="0" hangingPunct="1">
              <a:spcBef>
                <a:spcPct val="20000"/>
              </a:spcBef>
              <a:buFont typeface="Arial" pitchFamily="34" charset="0"/>
              <a:buNone/>
              <a:defRPr sz="711" b="1" u="none" kern="1200" baseline="0">
                <a:solidFill>
                  <a:schemeClr val="bg1"/>
                </a:solidFill>
                <a:latin typeface="Helvetica" pitchFamily="2" charset="0"/>
                <a:ea typeface="+mn-ea"/>
                <a:cs typeface="+mn-cs"/>
              </a:defRPr>
            </a:lvl1pPr>
            <a:lvl2pPr marL="905747" indent="-348364" algn="l" defTabSz="1114765" rtl="0" eaLnBrk="1" latinLnBrk="0" hangingPunct="1">
              <a:spcBef>
                <a:spcPct val="20000"/>
              </a:spcBef>
              <a:buFont typeface="Arial" pitchFamily="34" charset="0"/>
              <a:buChar char="–"/>
              <a:defRPr sz="3423" kern="1200">
                <a:solidFill>
                  <a:schemeClr val="tx1"/>
                </a:solidFill>
                <a:latin typeface="+mn-lt"/>
                <a:ea typeface="+mn-ea"/>
                <a:cs typeface="+mn-cs"/>
              </a:defRPr>
            </a:lvl2pPr>
            <a:lvl3pPr marL="1393457" indent="-278691" algn="l" defTabSz="1114765" rtl="0" eaLnBrk="1" latinLnBrk="0" hangingPunct="1">
              <a:spcBef>
                <a:spcPct val="20000"/>
              </a:spcBef>
              <a:buFont typeface="Arial" pitchFamily="34" charset="0"/>
              <a:buChar char="•"/>
              <a:defRPr sz="2934" kern="1200">
                <a:solidFill>
                  <a:schemeClr val="tx1"/>
                </a:solidFill>
                <a:latin typeface="+mn-lt"/>
                <a:ea typeface="+mn-ea"/>
                <a:cs typeface="+mn-cs"/>
              </a:defRPr>
            </a:lvl3pPr>
            <a:lvl4pPr marL="195084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4pPr>
            <a:lvl5pPr marL="2508222"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5pPr>
            <a:lvl6pPr marL="3065605"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6pPr>
            <a:lvl7pPr marL="3622987"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7pPr>
            <a:lvl8pPr marL="4180370"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8pPr>
            <a:lvl9pPr marL="4737753" indent="-278691" algn="l" defTabSz="1114765" rtl="0" eaLnBrk="1" latinLnBrk="0" hangingPunct="1">
              <a:spcBef>
                <a:spcPct val="20000"/>
              </a:spcBef>
              <a:buFont typeface="Arial" pitchFamily="34" charset="0"/>
              <a:buChar char="•"/>
              <a:defRPr sz="2445" kern="1200">
                <a:solidFill>
                  <a:schemeClr val="tx1"/>
                </a:solidFill>
                <a:latin typeface="+mn-lt"/>
                <a:ea typeface="+mn-ea"/>
                <a:cs typeface="+mn-cs"/>
              </a:defRPr>
            </a:lvl9pPr>
          </a:lstStyle>
          <a:p>
            <a:pPr algn="ctr"/>
            <a:r>
              <a:rPr lang="en-US" sz="1000" dirty="0">
                <a:latin typeface="+mn-lt"/>
              </a:rPr>
              <a:t>ACKNOWLEDGEMENT &amp; REFERENCE</a:t>
            </a:r>
          </a:p>
        </p:txBody>
      </p:sp>
      <p:sp>
        <p:nvSpPr>
          <p:cNvPr id="57" name="TextBox 56">
            <a:extLst>
              <a:ext uri="{FF2B5EF4-FFF2-40B4-BE49-F238E27FC236}">
                <a16:creationId xmlns:a16="http://schemas.microsoft.com/office/drawing/2014/main" id="{55381329-6F0F-3544-492A-D150190F89FD}"/>
              </a:ext>
            </a:extLst>
          </p:cNvPr>
          <p:cNvSpPr txBox="1"/>
          <p:nvPr/>
        </p:nvSpPr>
        <p:spPr>
          <a:xfrm>
            <a:off x="9250162" y="5463658"/>
            <a:ext cx="2874562" cy="1200329"/>
          </a:xfrm>
          <a:prstGeom prst="rect">
            <a:avLst/>
          </a:prstGeom>
          <a:noFill/>
        </p:spPr>
        <p:txBody>
          <a:bodyPr wrap="square">
            <a:spAutoFit/>
          </a:bodyPr>
          <a:lstStyle/>
          <a:p>
            <a:r>
              <a:rPr lang="en-IN" sz="900" dirty="0"/>
              <a:t>For more details please refer to the publication-</a:t>
            </a:r>
          </a:p>
          <a:p>
            <a:r>
              <a:rPr lang="en-IN" sz="900" dirty="0"/>
              <a:t>Dhankhar, A., </a:t>
            </a:r>
            <a:r>
              <a:rPr lang="en-IN" sz="900" dirty="0" err="1"/>
              <a:t>Darssan</a:t>
            </a:r>
            <a:r>
              <a:rPr lang="en-IN" sz="900" dirty="0"/>
              <a:t>, D., Dey, S., </a:t>
            </a:r>
            <a:r>
              <a:rPr lang="en-IN" sz="900" dirty="0" err="1"/>
              <a:t>Lampugnani</a:t>
            </a:r>
            <a:r>
              <a:rPr lang="en-IN" sz="900" dirty="0"/>
              <a:t>, E. R., Haberle, S., </a:t>
            </a:r>
            <a:r>
              <a:rPr lang="en-IN" sz="900" dirty="0" err="1"/>
              <a:t>Katelaris</a:t>
            </a:r>
            <a:r>
              <a:rPr lang="en-IN" sz="900" dirty="0"/>
              <a:t>, C., Burton, P., </a:t>
            </a:r>
            <a:r>
              <a:rPr lang="en-IN" sz="900" dirty="0" err="1"/>
              <a:t>Nattala</a:t>
            </a:r>
            <a:r>
              <a:rPr lang="en-IN" sz="900" dirty="0"/>
              <a:t>, U., &amp; Osborne, N. J. (2025). Influence of ENSO, droughts, and temperature rise on pollen and pollen seasons in Australia. Science of The Total Environment, 975, 179326. https://doi.org/https://doi.org/10.1016/j.scitotenv.2025.179326 </a:t>
            </a:r>
          </a:p>
        </p:txBody>
      </p:sp>
      <p:pic>
        <p:nvPicPr>
          <p:cNvPr id="64" name="Picture 63">
            <a:extLst>
              <a:ext uri="{FF2B5EF4-FFF2-40B4-BE49-F238E27FC236}">
                <a16:creationId xmlns:a16="http://schemas.microsoft.com/office/drawing/2014/main" id="{2EB2DBEC-45FB-A410-8951-764FF82CD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997" y="4972604"/>
            <a:ext cx="1472108" cy="1469602"/>
          </a:xfrm>
          <a:prstGeom prst="rect">
            <a:avLst/>
          </a:prstGeom>
        </p:spPr>
      </p:pic>
      <p:pic>
        <p:nvPicPr>
          <p:cNvPr id="66" name="Picture 65">
            <a:extLst>
              <a:ext uri="{FF2B5EF4-FFF2-40B4-BE49-F238E27FC236}">
                <a16:creationId xmlns:a16="http://schemas.microsoft.com/office/drawing/2014/main" id="{F4EA26F9-A51F-FE2A-28BF-8564018725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1897" y="3491488"/>
            <a:ext cx="1533995" cy="1417263"/>
          </a:xfrm>
          <a:prstGeom prst="rect">
            <a:avLst/>
          </a:prstGeom>
        </p:spPr>
      </p:pic>
      <p:pic>
        <p:nvPicPr>
          <p:cNvPr id="68" name="Picture 67">
            <a:extLst>
              <a:ext uri="{FF2B5EF4-FFF2-40B4-BE49-F238E27FC236}">
                <a16:creationId xmlns:a16="http://schemas.microsoft.com/office/drawing/2014/main" id="{4B7E3DFA-247D-7783-12E2-9700B07A6C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121" y="4955945"/>
            <a:ext cx="1533995" cy="1469602"/>
          </a:xfrm>
          <a:prstGeom prst="rect">
            <a:avLst/>
          </a:prstGeom>
        </p:spPr>
      </p:pic>
      <p:pic>
        <p:nvPicPr>
          <p:cNvPr id="70" name="Picture 69">
            <a:extLst>
              <a:ext uri="{FF2B5EF4-FFF2-40B4-BE49-F238E27FC236}">
                <a16:creationId xmlns:a16="http://schemas.microsoft.com/office/drawing/2014/main" id="{3320A29A-5C7B-07B7-00D3-AC01716F74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9362" y="1161077"/>
            <a:ext cx="2875778" cy="1535480"/>
          </a:xfrm>
          <a:prstGeom prst="rect">
            <a:avLst/>
          </a:prstGeom>
        </p:spPr>
      </p:pic>
      <p:pic>
        <p:nvPicPr>
          <p:cNvPr id="72" name="Picture 71">
            <a:extLst>
              <a:ext uri="{FF2B5EF4-FFF2-40B4-BE49-F238E27FC236}">
                <a16:creationId xmlns:a16="http://schemas.microsoft.com/office/drawing/2014/main" id="{6B241C2A-ED2D-0DD3-C777-B0DCFA18F8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0458" y="1226348"/>
            <a:ext cx="2995647" cy="1576478"/>
          </a:xfrm>
          <a:prstGeom prst="rect">
            <a:avLst/>
          </a:prstGeom>
        </p:spPr>
      </p:pic>
      <p:pic>
        <p:nvPicPr>
          <p:cNvPr id="91" name="Picture 90" descr="A graph with numbers and lines&#10;&#10;AI-generated content may be incorrect.">
            <a:extLst>
              <a:ext uri="{FF2B5EF4-FFF2-40B4-BE49-F238E27FC236}">
                <a16:creationId xmlns:a16="http://schemas.microsoft.com/office/drawing/2014/main" id="{43A561D3-26E4-8DB3-B04D-6D40AAE537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4680" y="3483021"/>
            <a:ext cx="1474592" cy="1405188"/>
          </a:xfrm>
          <a:prstGeom prst="rect">
            <a:avLst/>
          </a:prstGeom>
        </p:spPr>
      </p:pic>
      <p:pic>
        <p:nvPicPr>
          <p:cNvPr id="98" name="Picture 97">
            <a:extLst>
              <a:ext uri="{FF2B5EF4-FFF2-40B4-BE49-F238E27FC236}">
                <a16:creationId xmlns:a16="http://schemas.microsoft.com/office/drawing/2014/main" id="{5341BEDE-41C9-8C81-295D-A021BAEA6B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7309" y="4958261"/>
            <a:ext cx="2438128" cy="1606168"/>
          </a:xfrm>
          <a:prstGeom prst="rect">
            <a:avLst/>
          </a:prstGeom>
        </p:spPr>
      </p:pic>
      <p:sp>
        <p:nvSpPr>
          <p:cNvPr id="103" name="TextBox 102">
            <a:extLst>
              <a:ext uri="{FF2B5EF4-FFF2-40B4-BE49-F238E27FC236}">
                <a16:creationId xmlns:a16="http://schemas.microsoft.com/office/drawing/2014/main" id="{E232513B-2BF0-2C00-FB87-7724E9AF3982}"/>
              </a:ext>
            </a:extLst>
          </p:cNvPr>
          <p:cNvSpPr txBox="1"/>
          <p:nvPr/>
        </p:nvSpPr>
        <p:spPr>
          <a:xfrm>
            <a:off x="9250162" y="2810474"/>
            <a:ext cx="2971911" cy="2092881"/>
          </a:xfrm>
          <a:prstGeom prst="rect">
            <a:avLst/>
          </a:prstGeom>
          <a:noFill/>
        </p:spPr>
        <p:txBody>
          <a:bodyPr wrap="square">
            <a:spAutoFit/>
          </a:bodyPr>
          <a:lstStyle/>
          <a:p>
            <a:pPr marL="171450" indent="-171450">
              <a:buFont typeface="Arial" panose="020B0604020202020204" pitchFamily="34" charset="0"/>
              <a:buChar char="•"/>
            </a:pPr>
            <a:r>
              <a:rPr lang="en-US" sz="1000" dirty="0"/>
              <a:t>Earlier onset and longer duration of the core pollen season in Melbourne</a:t>
            </a:r>
          </a:p>
          <a:p>
            <a:pPr marL="171450" indent="-171450">
              <a:buFont typeface="Arial" panose="020B0604020202020204" pitchFamily="34" charset="0"/>
              <a:buChar char="•"/>
            </a:pPr>
            <a:r>
              <a:rPr lang="en-US" sz="1000" dirty="0"/>
              <a:t>Long-term temperature impact on pollen concentration likely masked by other factors.</a:t>
            </a:r>
          </a:p>
          <a:p>
            <a:pPr marL="171450" indent="-171450">
              <a:buFont typeface="Arial" panose="020B0604020202020204" pitchFamily="34" charset="0"/>
              <a:buChar char="•"/>
            </a:pPr>
            <a:r>
              <a:rPr lang="en-US" sz="1000" dirty="0"/>
              <a:t>Fluctuations in pollen concentration linked to El Niño Southern Oscillation and drought.</a:t>
            </a:r>
          </a:p>
          <a:p>
            <a:pPr marL="171450" indent="-171450">
              <a:buFont typeface="Arial" panose="020B0604020202020204" pitchFamily="34" charset="0"/>
              <a:buChar char="•"/>
            </a:pPr>
            <a:r>
              <a:rPr lang="en-US" sz="1000" dirty="0"/>
              <a:t>Spring rainfall was linked to an increase in grass pollen concentration.</a:t>
            </a:r>
          </a:p>
          <a:p>
            <a:pPr marL="171450" indent="-171450">
              <a:buFont typeface="Arial" panose="020B0604020202020204" pitchFamily="34" charset="0"/>
              <a:buChar char="•"/>
            </a:pPr>
            <a:r>
              <a:rPr lang="en-US" sz="1000" b="0" i="0" dirty="0">
                <a:solidFill>
                  <a:srgbClr val="1F1F1F"/>
                </a:solidFill>
                <a:effectLst/>
                <a:latin typeface="ElsevierGulliver"/>
              </a:rPr>
              <a:t>The findings from this study provide valuable insights for healthcare, scientific community and urban planning activities, especially in managing the health risks posed by allergenic pollen in a changing climate.</a:t>
            </a:r>
            <a:endParaRPr lang="en-IN" sz="1000" dirty="0"/>
          </a:p>
        </p:txBody>
      </p:sp>
      <p:sp>
        <p:nvSpPr>
          <p:cNvPr id="105" name="TextBox 104">
            <a:extLst>
              <a:ext uri="{FF2B5EF4-FFF2-40B4-BE49-F238E27FC236}">
                <a16:creationId xmlns:a16="http://schemas.microsoft.com/office/drawing/2014/main" id="{31529839-A2E2-F9A5-5CB5-8199A650F1FD}"/>
              </a:ext>
            </a:extLst>
          </p:cNvPr>
          <p:cNvSpPr txBox="1"/>
          <p:nvPr/>
        </p:nvSpPr>
        <p:spPr>
          <a:xfrm>
            <a:off x="9250162" y="4999593"/>
            <a:ext cx="2945148" cy="553998"/>
          </a:xfrm>
          <a:prstGeom prst="rect">
            <a:avLst/>
          </a:prstGeom>
          <a:noFill/>
        </p:spPr>
        <p:txBody>
          <a:bodyPr wrap="square">
            <a:spAutoFit/>
          </a:bodyPr>
          <a:lstStyle/>
          <a:p>
            <a:r>
              <a:rPr lang="en-US" sz="1000" b="0" i="0" dirty="0">
                <a:solidFill>
                  <a:srgbClr val="1F1F1F"/>
                </a:solidFill>
                <a:effectLst/>
                <a:latin typeface="ElsevierGulliver"/>
              </a:rPr>
              <a:t>The authors would like to thank </a:t>
            </a:r>
            <a:r>
              <a:rPr lang="en-US" sz="1000" b="0" i="0" dirty="0" err="1">
                <a:solidFill>
                  <a:srgbClr val="1F1F1F"/>
                </a:solidFill>
                <a:effectLst/>
                <a:latin typeface="ElsevierGulliver"/>
              </a:rPr>
              <a:t>AirHealth</a:t>
            </a:r>
            <a:r>
              <a:rPr lang="en-US" sz="1000" b="0" i="0" dirty="0">
                <a:solidFill>
                  <a:srgbClr val="1F1F1F"/>
                </a:solidFill>
                <a:effectLst/>
                <a:latin typeface="ElsevierGulliver"/>
              </a:rPr>
              <a:t> for providing the pollen data and the Australian Bureau of Meteorology for the meteorological data. </a:t>
            </a:r>
            <a:endParaRPr lang="en-IN" sz="1000" dirty="0"/>
          </a:p>
        </p:txBody>
      </p:sp>
    </p:spTree>
    <p:extLst>
      <p:ext uri="{BB962C8B-B14F-4D97-AF65-F5344CB8AC3E}">
        <p14:creationId xmlns:p14="http://schemas.microsoft.com/office/powerpoint/2010/main" val="47352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lose up of a plant">
            <a:extLst>
              <a:ext uri="{FF2B5EF4-FFF2-40B4-BE49-F238E27FC236}">
                <a16:creationId xmlns:a16="http://schemas.microsoft.com/office/drawing/2014/main" id="{016FF1DB-8DE1-072E-588B-93813DAC766B}"/>
              </a:ext>
            </a:extLst>
          </p:cNvPr>
          <p:cNvPicPr>
            <a:picLocks noChangeAspect="1"/>
          </p:cNvPicPr>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5785"/>
                    </a14:imgEffect>
                    <a14:imgEffect>
                      <a14:brightnessContrast bright="-2000" contrast="-43000"/>
                    </a14:imgEffect>
                  </a14:imgLayer>
                </a14:imgProps>
              </a:ext>
            </a:extLst>
          </a:blip>
          <a:stretch>
            <a:fillRect/>
          </a:stretch>
        </p:blipFill>
        <p:spPr>
          <a:xfrm>
            <a:off x="-4228" y="-28899"/>
            <a:ext cx="12196228" cy="6858000"/>
          </a:xfrm>
          <a:prstGeom prst="rect">
            <a:avLst/>
          </a:prstGeom>
          <a:effectLst>
            <a:outerShdw blurRad="50800" dist="50800" dir="5400000" sx="92000" sy="92000" algn="ctr" rotWithShape="0">
              <a:schemeClr val="accent1">
                <a:lumMod val="40000"/>
                <a:lumOff val="60000"/>
              </a:schemeClr>
            </a:outerShdw>
            <a:reflection stA="2000" endPos="65000" dist="50800" dir="5400000" sy="-100000" algn="bl" rotWithShape="0"/>
          </a:effectLst>
        </p:spPr>
      </p:pic>
      <p:pic>
        <p:nvPicPr>
          <p:cNvPr id="2" name="Picture 1" descr="A white sheet with black text and numbers">
            <a:extLst>
              <a:ext uri="{FF2B5EF4-FFF2-40B4-BE49-F238E27FC236}">
                <a16:creationId xmlns:a16="http://schemas.microsoft.com/office/drawing/2014/main" id="{4B6C222C-9099-1761-F2BE-F0B3A6BDC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42839" y="444525"/>
            <a:ext cx="4784294" cy="5393239"/>
          </a:xfrm>
          <a:prstGeom prst="rect">
            <a:avLst/>
          </a:prstGeom>
        </p:spPr>
      </p:pic>
      <p:pic>
        <p:nvPicPr>
          <p:cNvPr id="3" name="Picture 2" descr="A table of information">
            <a:extLst>
              <a:ext uri="{FF2B5EF4-FFF2-40B4-BE49-F238E27FC236}">
                <a16:creationId xmlns:a16="http://schemas.microsoft.com/office/drawing/2014/main" id="{A985AABB-18FA-9F24-6887-0308B53C6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897" y="408178"/>
            <a:ext cx="5525271" cy="5429587"/>
          </a:xfrm>
          <a:prstGeom prst="rect">
            <a:avLst/>
          </a:prstGeom>
        </p:spPr>
      </p:pic>
    </p:spTree>
    <p:extLst>
      <p:ext uri="{BB962C8B-B14F-4D97-AF65-F5344CB8AC3E}">
        <p14:creationId xmlns:p14="http://schemas.microsoft.com/office/powerpoint/2010/main" val="129062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lose up of a plant">
            <a:extLst>
              <a:ext uri="{FF2B5EF4-FFF2-40B4-BE49-F238E27FC236}">
                <a16:creationId xmlns:a16="http://schemas.microsoft.com/office/drawing/2014/main" id="{3C267F88-60F1-D4C7-E2B7-130C7EAE8A1B}"/>
              </a:ext>
            </a:extLst>
          </p:cNvPr>
          <p:cNvPicPr>
            <a:picLocks noChangeAspect="1"/>
          </p:cNvPicPr>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5785"/>
                    </a14:imgEffect>
                    <a14:imgEffect>
                      <a14:brightnessContrast bright="-2000" contrast="-43000"/>
                    </a14:imgEffect>
                  </a14:imgLayer>
                </a14:imgProps>
              </a:ext>
            </a:extLst>
          </a:blip>
          <a:stretch>
            <a:fillRect/>
          </a:stretch>
        </p:blipFill>
        <p:spPr>
          <a:xfrm>
            <a:off x="-4228" y="-41599"/>
            <a:ext cx="12196228" cy="6858000"/>
          </a:xfrm>
          <a:prstGeom prst="rect">
            <a:avLst/>
          </a:prstGeom>
          <a:effectLst>
            <a:outerShdw blurRad="50800" dist="50800" dir="5400000" sx="92000" sy="92000" algn="ctr" rotWithShape="0">
              <a:schemeClr val="accent1">
                <a:lumMod val="40000"/>
                <a:lumOff val="60000"/>
              </a:schemeClr>
            </a:outerShdw>
            <a:reflection stA="2000" endPos="65000" dist="50800" dir="5400000" sy="-100000" algn="bl" rotWithShape="0"/>
          </a:effectLst>
        </p:spPr>
      </p:pic>
      <p:pic>
        <p:nvPicPr>
          <p:cNvPr id="5" name="Picture 4" descr="A black and white text with numbers and letters">
            <a:extLst>
              <a:ext uri="{FF2B5EF4-FFF2-40B4-BE49-F238E27FC236}">
                <a16:creationId xmlns:a16="http://schemas.microsoft.com/office/drawing/2014/main" id="{ECE3BFCE-A516-F15C-C96D-9080A19B12F8}"/>
              </a:ext>
            </a:extLst>
          </p:cNvPr>
          <p:cNvPicPr>
            <a:picLocks noChangeAspect="1"/>
          </p:cNvPicPr>
          <p:nvPr/>
        </p:nvPicPr>
        <p:blipFill>
          <a:blip r:embed="rId4">
            <a:extLst>
              <a:ext uri="{28A0092B-C50C-407E-A947-70E740481C1C}">
                <a14:useLocalDpi xmlns:a14="http://schemas.microsoft.com/office/drawing/2010/main" val="0"/>
              </a:ext>
            </a:extLst>
          </a:blip>
          <a:srcRect t="8038"/>
          <a:stretch/>
        </p:blipFill>
        <p:spPr>
          <a:xfrm>
            <a:off x="546099" y="941575"/>
            <a:ext cx="4851401" cy="4333157"/>
          </a:xfrm>
          <a:prstGeom prst="rect">
            <a:avLst/>
          </a:prstGeom>
        </p:spPr>
      </p:pic>
      <p:pic>
        <p:nvPicPr>
          <p:cNvPr id="9" name="Picture 8" descr="A white sheet with black text&#10;&#10;AI-generated content may be incorrect.">
            <a:extLst>
              <a:ext uri="{FF2B5EF4-FFF2-40B4-BE49-F238E27FC236}">
                <a16:creationId xmlns:a16="http://schemas.microsoft.com/office/drawing/2014/main" id="{21A180AF-ECBD-EB5E-0D37-EC159BFEB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916261" y="836259"/>
            <a:ext cx="4333156" cy="4586123"/>
          </a:xfrm>
          <a:prstGeom prst="rect">
            <a:avLst/>
          </a:prstGeom>
        </p:spPr>
      </p:pic>
    </p:spTree>
    <p:extLst>
      <p:ext uri="{BB962C8B-B14F-4D97-AF65-F5344CB8AC3E}">
        <p14:creationId xmlns:p14="http://schemas.microsoft.com/office/powerpoint/2010/main" val="378231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6687</TotalTime>
  <Words>886</Words>
  <Application>Microsoft Office PowerPoint</Application>
  <PresentationFormat>Widescreen</PresentationFormat>
  <Paragraphs>73</Paragraphs>
  <Slides>6</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vt:i4>
      </vt:variant>
    </vt:vector>
  </HeadingPairs>
  <TitlesOfParts>
    <vt:vector size="21" baseType="lpstr">
      <vt:lpstr>Angsana New</vt:lpstr>
      <vt:lpstr>Aptos</vt:lpstr>
      <vt:lpstr>Aptos Display</vt:lpstr>
      <vt:lpstr>Arial</vt:lpstr>
      <vt:lpstr>Arial Black</vt:lpstr>
      <vt:lpstr>Calibri</vt:lpstr>
      <vt:lpstr>ElsevierGulliver</vt:lpstr>
      <vt:lpstr>Helvetica</vt:lpstr>
      <vt:lpstr>Helvetica Light</vt:lpstr>
      <vt:lpstr>Open Sans</vt:lpstr>
      <vt:lpstr>Times New Roman</vt:lpstr>
      <vt:lpstr>Trebuchet MS</vt:lpstr>
      <vt:lpstr>Wingdings</vt:lpstr>
      <vt:lpstr>Office Theme</vt:lpstr>
      <vt:lpstr>36x60 Template</vt:lpstr>
      <vt:lpstr>Analysing changes in temperature and pollen concentrations in Melbourne over 30 years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Arzoo Dhankhar</dc:creator>
  <cp:lastModifiedBy>Arzoo Dhankhar</cp:lastModifiedBy>
  <cp:revision>37</cp:revision>
  <dcterms:created xsi:type="dcterms:W3CDTF">2025-04-20T07:19:45Z</dcterms:created>
  <dcterms:modified xsi:type="dcterms:W3CDTF">2025-04-27T07:16:04Z</dcterms:modified>
</cp:coreProperties>
</file>