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9" r:id="rId2"/>
    <p:sldId id="266" r:id="rId3"/>
    <p:sldId id="267" r:id="rId4"/>
    <p:sldId id="277" r:id="rId5"/>
    <p:sldId id="2083" r:id="rId6"/>
    <p:sldId id="2082" r:id="rId7"/>
    <p:sldId id="283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494B70-42D8-8E48-A97F-33C718B98879}" v="345" dt="2025-04-26T18:53:48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7"/>
    <p:restoredTop sz="92707"/>
  </p:normalViewPr>
  <p:slideViewPr>
    <p:cSldViewPr snapToGrid="0">
      <p:cViewPr varScale="1">
        <p:scale>
          <a:sx n="93" d="100"/>
          <a:sy n="93" d="100"/>
        </p:scale>
        <p:origin x="248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ey Robinson" userId="63caf039-0b47-48ac-9c5f-3a82ec7f6996" providerId="ADAL" clId="{A3494B70-42D8-8E48-A97F-33C718B98879}"/>
    <pc:docChg chg="undo redo custSel addSld delSld modSld">
      <pc:chgData name="Corey Robinson" userId="63caf039-0b47-48ac-9c5f-3a82ec7f6996" providerId="ADAL" clId="{A3494B70-42D8-8E48-A97F-33C718B98879}" dt="2025-04-26T18:54:21.216" v="1261" actId="1076"/>
      <pc:docMkLst>
        <pc:docMk/>
      </pc:docMkLst>
      <pc:sldChg chg="addSp delSp modSp mod modAnim">
        <pc:chgData name="Corey Robinson" userId="63caf039-0b47-48ac-9c5f-3a82ec7f6996" providerId="ADAL" clId="{A3494B70-42D8-8E48-A97F-33C718B98879}" dt="2025-04-26T18:53:48.463" v="1260" actId="20577"/>
        <pc:sldMkLst>
          <pc:docMk/>
          <pc:sldMk cId="3551176801" sldId="263"/>
        </pc:sldMkLst>
        <pc:spChg chg="mod">
          <ac:chgData name="Corey Robinson" userId="63caf039-0b47-48ac-9c5f-3a82ec7f6996" providerId="ADAL" clId="{A3494B70-42D8-8E48-A97F-33C718B98879}" dt="2025-04-26T18:53:16.149" v="1256" actId="14100"/>
          <ac:spMkLst>
            <pc:docMk/>
            <pc:sldMk cId="3551176801" sldId="263"/>
            <ac:spMk id="3" creationId="{36048246-B3E9-3CFA-46CA-19B10F3DA40A}"/>
          </ac:spMkLst>
        </pc:spChg>
        <pc:spChg chg="mod">
          <ac:chgData name="Corey Robinson" userId="63caf039-0b47-48ac-9c5f-3a82ec7f6996" providerId="ADAL" clId="{A3494B70-42D8-8E48-A97F-33C718B98879}" dt="2025-04-26T18:53:48.463" v="1260" actId="20577"/>
          <ac:spMkLst>
            <pc:docMk/>
            <pc:sldMk cId="3551176801" sldId="263"/>
            <ac:spMk id="4" creationId="{7B5EF2AD-1F4D-CC4D-5CBE-FCF1DD3D39E0}"/>
          </ac:spMkLst>
        </pc:spChg>
        <pc:spChg chg="mod">
          <ac:chgData name="Corey Robinson" userId="63caf039-0b47-48ac-9c5f-3a82ec7f6996" providerId="ADAL" clId="{A3494B70-42D8-8E48-A97F-33C718B98879}" dt="2025-04-26T18:51:09.440" v="1253" actId="13822"/>
          <ac:spMkLst>
            <pc:docMk/>
            <pc:sldMk cId="3551176801" sldId="263"/>
            <ac:spMk id="5" creationId="{4559C71E-06E2-931A-A454-ADF9141C6F92}"/>
          </ac:spMkLst>
        </pc:spChg>
      </pc:sldChg>
      <pc:sldChg chg="modSp mod modNotesTx">
        <pc:chgData name="Corey Robinson" userId="63caf039-0b47-48ac-9c5f-3a82ec7f6996" providerId="ADAL" clId="{A3494B70-42D8-8E48-A97F-33C718B98879}" dt="2025-04-26T18:47:05.154" v="1252" actId="20577"/>
        <pc:sldMkLst>
          <pc:docMk/>
          <pc:sldMk cId="3050317544" sldId="266"/>
        </pc:sldMkLst>
        <pc:spChg chg="mod">
          <ac:chgData name="Corey Robinson" userId="63caf039-0b47-48ac-9c5f-3a82ec7f6996" providerId="ADAL" clId="{A3494B70-42D8-8E48-A97F-33C718B98879}" dt="2025-04-21T10:38:38.469" v="771" actId="20577"/>
          <ac:spMkLst>
            <pc:docMk/>
            <pc:sldMk cId="3050317544" sldId="266"/>
            <ac:spMk id="3" creationId="{6ADFF900-496A-C872-AC87-1E0022A4530E}"/>
          </ac:spMkLst>
        </pc:spChg>
        <pc:spChg chg="mod">
          <ac:chgData name="Corey Robinson" userId="63caf039-0b47-48ac-9c5f-3a82ec7f6996" providerId="ADAL" clId="{A3494B70-42D8-8E48-A97F-33C718B98879}" dt="2025-04-23T14:32:32.771" v="1235" actId="1076"/>
          <ac:spMkLst>
            <pc:docMk/>
            <pc:sldMk cId="3050317544" sldId="266"/>
            <ac:spMk id="5" creationId="{82C89620-30D1-E3D1-ACB4-AABF19052B4F}"/>
          </ac:spMkLst>
        </pc:spChg>
      </pc:sldChg>
      <pc:sldChg chg="addSp delSp modSp mod addAnim delAnim modAnim modNotesTx">
        <pc:chgData name="Corey Robinson" userId="63caf039-0b47-48ac-9c5f-3a82ec7f6996" providerId="ADAL" clId="{A3494B70-42D8-8E48-A97F-33C718B98879}" dt="2025-04-26T18:54:21.216" v="1261" actId="1076"/>
        <pc:sldMkLst>
          <pc:docMk/>
          <pc:sldMk cId="3281746299" sldId="267"/>
        </pc:sldMkLst>
        <pc:spChg chg="mod">
          <ac:chgData name="Corey Robinson" userId="63caf039-0b47-48ac-9c5f-3a82ec7f6996" providerId="ADAL" clId="{A3494B70-42D8-8E48-A97F-33C718B98879}" dt="2025-04-21T10:42:18.037" v="791"/>
          <ac:spMkLst>
            <pc:docMk/>
            <pc:sldMk cId="3281746299" sldId="267"/>
            <ac:spMk id="3" creationId="{22D86547-D02D-D3D3-6EC7-69135E8AF031}"/>
          </ac:spMkLst>
        </pc:spChg>
        <pc:spChg chg="mod">
          <ac:chgData name="Corey Robinson" userId="63caf039-0b47-48ac-9c5f-3a82ec7f6996" providerId="ADAL" clId="{A3494B70-42D8-8E48-A97F-33C718B98879}" dt="2025-04-21T10:54:47.987" v="1230" actId="1076"/>
          <ac:spMkLst>
            <pc:docMk/>
            <pc:sldMk cId="3281746299" sldId="267"/>
            <ac:spMk id="10" creationId="{51CEEA42-72B1-A2C4-15E9-906B4C0CB0EB}"/>
          </ac:spMkLst>
        </pc:spChg>
        <pc:spChg chg="add mod">
          <ac:chgData name="Corey Robinson" userId="63caf039-0b47-48ac-9c5f-3a82ec7f6996" providerId="ADAL" clId="{A3494B70-42D8-8E48-A97F-33C718B98879}" dt="2025-04-17T06:15:46.248" v="315" actId="207"/>
          <ac:spMkLst>
            <pc:docMk/>
            <pc:sldMk cId="3281746299" sldId="267"/>
            <ac:spMk id="12" creationId="{7B047FA8-9020-A79B-1438-2B62DE268930}"/>
          </ac:spMkLst>
        </pc:spChg>
        <pc:spChg chg="mod">
          <ac:chgData name="Corey Robinson" userId="63caf039-0b47-48ac-9c5f-3a82ec7f6996" providerId="ADAL" clId="{A3494B70-42D8-8E48-A97F-33C718B98879}" dt="2025-04-21T10:41:24.242" v="781" actId="1038"/>
          <ac:spMkLst>
            <pc:docMk/>
            <pc:sldMk cId="3281746299" sldId="267"/>
            <ac:spMk id="14" creationId="{3594CDEC-654B-FD38-3D82-88D1A2FE6DDB}"/>
          </ac:spMkLst>
        </pc:spChg>
        <pc:spChg chg="add mod">
          <ac:chgData name="Corey Robinson" userId="63caf039-0b47-48ac-9c5f-3a82ec7f6996" providerId="ADAL" clId="{A3494B70-42D8-8E48-A97F-33C718B98879}" dt="2025-04-26T18:54:21.216" v="1261" actId="1076"/>
          <ac:spMkLst>
            <pc:docMk/>
            <pc:sldMk cId="3281746299" sldId="267"/>
            <ac:spMk id="17" creationId="{44704430-C120-C1D5-5E79-445CCF19736C}"/>
          </ac:spMkLst>
        </pc:spChg>
        <pc:picChg chg="add del mod modCrop">
          <ac:chgData name="Corey Robinson" userId="63caf039-0b47-48ac-9c5f-3a82ec7f6996" providerId="ADAL" clId="{A3494B70-42D8-8E48-A97F-33C718B98879}" dt="2025-04-17T06:02:51.566" v="233" actId="732"/>
          <ac:picMkLst>
            <pc:docMk/>
            <pc:sldMk cId="3281746299" sldId="267"/>
            <ac:picMk id="4" creationId="{A8983AD3-F106-7915-AB02-C3F28707A64E}"/>
          </ac:picMkLst>
        </pc:picChg>
        <pc:picChg chg="add del mod modCrop">
          <ac:chgData name="Corey Robinson" userId="63caf039-0b47-48ac-9c5f-3a82ec7f6996" providerId="ADAL" clId="{A3494B70-42D8-8E48-A97F-33C718B98879}" dt="2025-04-26T18:42:13.895" v="1238" actId="478"/>
          <ac:picMkLst>
            <pc:docMk/>
            <pc:sldMk cId="3281746299" sldId="267"/>
            <ac:picMk id="8" creationId="{DAB617B0-8481-54F5-6A16-A7C278FFF3AE}"/>
          </ac:picMkLst>
        </pc:picChg>
        <pc:picChg chg="mod">
          <ac:chgData name="Corey Robinson" userId="63caf039-0b47-48ac-9c5f-3a82ec7f6996" providerId="ADAL" clId="{A3494B70-42D8-8E48-A97F-33C718B98879}" dt="2025-04-26T18:42:50.896" v="1246" actId="1076"/>
          <ac:picMkLst>
            <pc:docMk/>
            <pc:sldMk cId="3281746299" sldId="267"/>
            <ac:picMk id="11" creationId="{E1A6BBF1-19D4-119F-EA70-7541CE2B7001}"/>
          </ac:picMkLst>
        </pc:picChg>
        <pc:picChg chg="mod">
          <ac:chgData name="Corey Robinson" userId="63caf039-0b47-48ac-9c5f-3a82ec7f6996" providerId="ADAL" clId="{A3494B70-42D8-8E48-A97F-33C718B98879}" dt="2025-04-26T18:42:50.896" v="1246" actId="1076"/>
          <ac:picMkLst>
            <pc:docMk/>
            <pc:sldMk cId="3281746299" sldId="267"/>
            <ac:picMk id="13" creationId="{47CA887A-24BE-3E35-A8FA-C6E944C234F7}"/>
          </ac:picMkLst>
        </pc:picChg>
        <pc:picChg chg="add mod modCrop">
          <ac:chgData name="Corey Robinson" userId="63caf039-0b47-48ac-9c5f-3a82ec7f6996" providerId="ADAL" clId="{A3494B70-42D8-8E48-A97F-33C718B98879}" dt="2025-04-26T18:42:50.896" v="1246" actId="1076"/>
          <ac:picMkLst>
            <pc:docMk/>
            <pc:sldMk cId="3281746299" sldId="267"/>
            <ac:picMk id="16" creationId="{D82E2280-7286-FD07-29C5-034D6C03910C}"/>
          </ac:picMkLst>
        </pc:picChg>
      </pc:sldChg>
      <pc:sldChg chg="addSp delSp modSp mod modNotesTx">
        <pc:chgData name="Corey Robinson" userId="63caf039-0b47-48ac-9c5f-3a82ec7f6996" providerId="ADAL" clId="{A3494B70-42D8-8E48-A97F-33C718B98879}" dt="2025-04-26T18:47:00.034" v="1250" actId="20577"/>
        <pc:sldMkLst>
          <pc:docMk/>
          <pc:sldMk cId="817493151" sldId="277"/>
        </pc:sldMkLst>
        <pc:spChg chg="add mod">
          <ac:chgData name="Corey Robinson" userId="63caf039-0b47-48ac-9c5f-3a82ec7f6996" providerId="ADAL" clId="{A3494B70-42D8-8E48-A97F-33C718B98879}" dt="2025-04-19T01:52:05.282" v="736" actId="14100"/>
          <ac:spMkLst>
            <pc:docMk/>
            <pc:sldMk cId="817493151" sldId="277"/>
            <ac:spMk id="14" creationId="{69925B52-47CA-3BA2-93AD-A7A5F04C1322}"/>
          </ac:spMkLst>
        </pc:spChg>
        <pc:picChg chg="add mod">
          <ac:chgData name="Corey Robinson" userId="63caf039-0b47-48ac-9c5f-3a82ec7f6996" providerId="ADAL" clId="{A3494B70-42D8-8E48-A97F-33C718B98879}" dt="2025-04-17T06:12:51.544" v="292" actId="171"/>
          <ac:picMkLst>
            <pc:docMk/>
            <pc:sldMk cId="817493151" sldId="277"/>
            <ac:picMk id="13" creationId="{8946BC0B-625C-4F6A-5CA8-6060FEB0B3A8}"/>
          </ac:picMkLst>
        </pc:picChg>
      </pc:sldChg>
      <pc:sldChg chg="del">
        <pc:chgData name="Corey Robinson" userId="63caf039-0b47-48ac-9c5f-3a82ec7f6996" providerId="ADAL" clId="{A3494B70-42D8-8E48-A97F-33C718B98879}" dt="2025-04-21T10:50:46.503" v="1070" actId="2696"/>
        <pc:sldMkLst>
          <pc:docMk/>
          <pc:sldMk cId="3182872719" sldId="278"/>
        </pc:sldMkLst>
      </pc:sldChg>
      <pc:sldChg chg="addSp delSp modSp mod delAnim modNotesTx">
        <pc:chgData name="Corey Robinson" userId="63caf039-0b47-48ac-9c5f-3a82ec7f6996" providerId="ADAL" clId="{A3494B70-42D8-8E48-A97F-33C718B98879}" dt="2025-04-21T10:51:10.336" v="1117" actId="20577"/>
        <pc:sldMkLst>
          <pc:docMk/>
          <pc:sldMk cId="4177169959" sldId="283"/>
        </pc:sldMkLst>
        <pc:spChg chg="add mod">
          <ac:chgData name="Corey Robinson" userId="63caf039-0b47-48ac-9c5f-3a82ec7f6996" providerId="ADAL" clId="{A3494B70-42D8-8E48-A97F-33C718B98879}" dt="2025-04-21T10:50:21.684" v="1069" actId="208"/>
          <ac:spMkLst>
            <pc:docMk/>
            <pc:sldMk cId="4177169959" sldId="283"/>
            <ac:spMk id="3" creationId="{787EC53B-34E9-2A5B-DC0A-6E8C48C2DADA}"/>
          </ac:spMkLst>
        </pc:spChg>
        <pc:spChg chg="mod">
          <ac:chgData name="Corey Robinson" userId="63caf039-0b47-48ac-9c5f-3a82ec7f6996" providerId="ADAL" clId="{A3494B70-42D8-8E48-A97F-33C718B98879}" dt="2025-04-17T03:43:53.519" v="51" actId="1038"/>
          <ac:spMkLst>
            <pc:docMk/>
            <pc:sldMk cId="4177169959" sldId="283"/>
            <ac:spMk id="6" creationId="{D9111030-F27A-6EA0-A004-6962C99987C7}"/>
          </ac:spMkLst>
        </pc:spChg>
        <pc:spChg chg="mod">
          <ac:chgData name="Corey Robinson" userId="63caf039-0b47-48ac-9c5f-3a82ec7f6996" providerId="ADAL" clId="{A3494B70-42D8-8E48-A97F-33C718B98879}" dt="2025-04-17T03:43:53.519" v="51" actId="1038"/>
          <ac:spMkLst>
            <pc:docMk/>
            <pc:sldMk cId="4177169959" sldId="283"/>
            <ac:spMk id="140" creationId="{35948CF6-370D-0827-17DF-DBAB4AB5F7D2}"/>
          </ac:spMkLst>
        </pc:spChg>
        <pc:spChg chg="mod">
          <ac:chgData name="Corey Robinson" userId="63caf039-0b47-48ac-9c5f-3a82ec7f6996" providerId="ADAL" clId="{A3494B70-42D8-8E48-A97F-33C718B98879}" dt="2025-04-17T03:43:53.519" v="51" actId="1038"/>
          <ac:spMkLst>
            <pc:docMk/>
            <pc:sldMk cId="4177169959" sldId="283"/>
            <ac:spMk id="141" creationId="{C4EC66FC-A579-5369-28C6-60F88E7F19DF}"/>
          </ac:spMkLst>
        </pc:spChg>
        <pc:spChg chg="mod">
          <ac:chgData name="Corey Robinson" userId="63caf039-0b47-48ac-9c5f-3a82ec7f6996" providerId="ADAL" clId="{A3494B70-42D8-8E48-A97F-33C718B98879}" dt="2025-04-17T03:43:53.519" v="51" actId="1038"/>
          <ac:spMkLst>
            <pc:docMk/>
            <pc:sldMk cId="4177169959" sldId="283"/>
            <ac:spMk id="142" creationId="{D58B77DF-CE03-B746-469B-BBC653251FF8}"/>
          </ac:spMkLst>
        </pc:spChg>
        <pc:picChg chg="mod">
          <ac:chgData name="Corey Robinson" userId="63caf039-0b47-48ac-9c5f-3a82ec7f6996" providerId="ADAL" clId="{A3494B70-42D8-8E48-A97F-33C718B98879}" dt="2025-04-17T03:43:53.519" v="51" actId="1038"/>
          <ac:picMkLst>
            <pc:docMk/>
            <pc:sldMk cId="4177169959" sldId="283"/>
            <ac:picMk id="133" creationId="{9409FCC5-C233-D11F-6C9E-0F3D50B69328}"/>
          </ac:picMkLst>
        </pc:picChg>
        <pc:picChg chg="mod">
          <ac:chgData name="Corey Robinson" userId="63caf039-0b47-48ac-9c5f-3a82ec7f6996" providerId="ADAL" clId="{A3494B70-42D8-8E48-A97F-33C718B98879}" dt="2025-04-17T03:43:53.519" v="51" actId="1038"/>
          <ac:picMkLst>
            <pc:docMk/>
            <pc:sldMk cId="4177169959" sldId="283"/>
            <ac:picMk id="135" creationId="{062EAAC4-42B2-98D7-7C97-BBDE06FECD64}"/>
          </ac:picMkLst>
        </pc:picChg>
        <pc:picChg chg="mod">
          <ac:chgData name="Corey Robinson" userId="63caf039-0b47-48ac-9c5f-3a82ec7f6996" providerId="ADAL" clId="{A3494B70-42D8-8E48-A97F-33C718B98879}" dt="2025-04-17T03:43:53.519" v="51" actId="1038"/>
          <ac:picMkLst>
            <pc:docMk/>
            <pc:sldMk cId="4177169959" sldId="283"/>
            <ac:picMk id="137" creationId="{745CBBC6-2CF1-E821-E959-D2900578EAA2}"/>
          </ac:picMkLst>
        </pc:picChg>
        <pc:picChg chg="mod">
          <ac:chgData name="Corey Robinson" userId="63caf039-0b47-48ac-9c5f-3a82ec7f6996" providerId="ADAL" clId="{A3494B70-42D8-8E48-A97F-33C718B98879}" dt="2025-04-21T10:50:04.959" v="1066" actId="1036"/>
          <ac:picMkLst>
            <pc:docMk/>
            <pc:sldMk cId="4177169959" sldId="283"/>
            <ac:picMk id="139" creationId="{5E1EC600-9ACF-BDF1-9C81-BADCA0ED749C}"/>
          </ac:picMkLst>
        </pc:picChg>
      </pc:sldChg>
      <pc:sldChg chg="addSp delSp modSp mod delAnim modAnim modNotesTx">
        <pc:chgData name="Corey Robinson" userId="63caf039-0b47-48ac-9c5f-3a82ec7f6996" providerId="ADAL" clId="{A3494B70-42D8-8E48-A97F-33C718B98879}" dt="2025-04-26T18:45:50.620" v="1249"/>
        <pc:sldMkLst>
          <pc:docMk/>
          <pc:sldMk cId="2214506407" sldId="2082"/>
        </pc:sldMkLst>
        <pc:spChg chg="mod">
          <ac:chgData name="Corey Robinson" userId="63caf039-0b47-48ac-9c5f-3a82ec7f6996" providerId="ADAL" clId="{A3494B70-42D8-8E48-A97F-33C718B98879}" dt="2025-04-19T01:27:44.044" v="352" actId="1076"/>
          <ac:spMkLst>
            <pc:docMk/>
            <pc:sldMk cId="2214506407" sldId="2082"/>
            <ac:spMk id="2" creationId="{8A13180C-4DFD-7E99-721B-1DB37E7B42A0}"/>
          </ac:spMkLst>
        </pc:spChg>
        <pc:spChg chg="mod">
          <ac:chgData name="Corey Robinson" userId="63caf039-0b47-48ac-9c5f-3a82ec7f6996" providerId="ADAL" clId="{A3494B70-42D8-8E48-A97F-33C718B98879}" dt="2025-04-17T05:56:04.007" v="163" actId="1076"/>
          <ac:spMkLst>
            <pc:docMk/>
            <pc:sldMk cId="2214506407" sldId="2082"/>
            <ac:spMk id="18" creationId="{218E0565-E9A9-0F15-8D33-CF11E400BBF8}"/>
          </ac:spMkLst>
        </pc:spChg>
        <pc:spChg chg="mod">
          <ac:chgData name="Corey Robinson" userId="63caf039-0b47-48ac-9c5f-3a82ec7f6996" providerId="ADAL" clId="{A3494B70-42D8-8E48-A97F-33C718B98879}" dt="2025-04-17T05:56:00.946" v="162" actId="1076"/>
          <ac:spMkLst>
            <pc:docMk/>
            <pc:sldMk cId="2214506407" sldId="2082"/>
            <ac:spMk id="19" creationId="{7DEC0FC3-D9A4-13A2-7F6F-C4D339D03444}"/>
          </ac:spMkLst>
        </pc:spChg>
        <pc:spChg chg="add mod">
          <ac:chgData name="Corey Robinson" userId="63caf039-0b47-48ac-9c5f-3a82ec7f6996" providerId="ADAL" clId="{A3494B70-42D8-8E48-A97F-33C718B98879}" dt="2025-04-19T01:33:20.071" v="435" actId="2085"/>
          <ac:spMkLst>
            <pc:docMk/>
            <pc:sldMk cId="2214506407" sldId="2082"/>
            <ac:spMk id="22" creationId="{E508D86B-BB31-1C15-B775-34459C24855B}"/>
          </ac:spMkLst>
        </pc:spChg>
        <pc:spChg chg="add mod">
          <ac:chgData name="Corey Robinson" userId="63caf039-0b47-48ac-9c5f-3a82ec7f6996" providerId="ADAL" clId="{A3494B70-42D8-8E48-A97F-33C718B98879}" dt="2025-04-19T01:33:23.876" v="437" actId="1076"/>
          <ac:spMkLst>
            <pc:docMk/>
            <pc:sldMk cId="2214506407" sldId="2082"/>
            <ac:spMk id="23" creationId="{379A88BF-C06B-BB69-83F6-DF41F36B772E}"/>
          </ac:spMkLst>
        </pc:spChg>
        <pc:grpChg chg="add mod">
          <ac:chgData name="Corey Robinson" userId="63caf039-0b47-48ac-9c5f-3a82ec7f6996" providerId="ADAL" clId="{A3494B70-42D8-8E48-A97F-33C718B98879}" dt="2025-04-19T01:28:39.464" v="370" actId="1076"/>
          <ac:grpSpMkLst>
            <pc:docMk/>
            <pc:sldMk cId="2214506407" sldId="2082"/>
            <ac:grpSpMk id="8" creationId="{FBCC11B2-EB97-641F-5AB9-CD34ED211477}"/>
          </ac:grpSpMkLst>
        </pc:grpChg>
        <pc:picChg chg="add mod">
          <ac:chgData name="Corey Robinson" userId="63caf039-0b47-48ac-9c5f-3a82ec7f6996" providerId="ADAL" clId="{A3494B70-42D8-8E48-A97F-33C718B98879}" dt="2025-04-21T10:46:35.513" v="917" actId="1076"/>
          <ac:picMkLst>
            <pc:docMk/>
            <pc:sldMk cId="2214506407" sldId="2082"/>
            <ac:picMk id="12" creationId="{CC1A982B-F838-5E2A-8E3F-6B24BFAF2B9C}"/>
          </ac:picMkLst>
        </pc:picChg>
        <pc:picChg chg="mod">
          <ac:chgData name="Corey Robinson" userId="63caf039-0b47-48ac-9c5f-3a82ec7f6996" providerId="ADAL" clId="{A3494B70-42D8-8E48-A97F-33C718B98879}" dt="2025-04-19T01:28:37.300" v="369" actId="1076"/>
          <ac:picMkLst>
            <pc:docMk/>
            <pc:sldMk cId="2214506407" sldId="2082"/>
            <ac:picMk id="13" creationId="{1B09CA9B-83CD-6C1F-2849-87A08142E983}"/>
          </ac:picMkLst>
        </pc:picChg>
        <pc:picChg chg="mod modCrop">
          <ac:chgData name="Corey Robinson" userId="63caf039-0b47-48ac-9c5f-3a82ec7f6996" providerId="ADAL" clId="{A3494B70-42D8-8E48-A97F-33C718B98879}" dt="2025-04-17T05:55:51.137" v="157" actId="1076"/>
          <ac:picMkLst>
            <pc:docMk/>
            <pc:sldMk cId="2214506407" sldId="2082"/>
            <ac:picMk id="15" creationId="{9FBE8478-5909-3A90-17A0-97160C5B24C9}"/>
          </ac:picMkLst>
        </pc:picChg>
        <pc:picChg chg="add mod">
          <ac:chgData name="Corey Robinson" userId="63caf039-0b47-48ac-9c5f-3a82ec7f6996" providerId="ADAL" clId="{A3494B70-42D8-8E48-A97F-33C718B98879}" dt="2025-04-21T10:46:35.513" v="917" actId="1076"/>
          <ac:picMkLst>
            <pc:docMk/>
            <pc:sldMk cId="2214506407" sldId="2082"/>
            <ac:picMk id="21" creationId="{59F4AB1E-801E-E493-5B37-8EAC03A05BC5}"/>
          </ac:picMkLst>
        </pc:picChg>
        <pc:picChg chg="add mod modCrop">
          <ac:chgData name="Corey Robinson" userId="63caf039-0b47-48ac-9c5f-3a82ec7f6996" providerId="ADAL" clId="{A3494B70-42D8-8E48-A97F-33C718B98879}" dt="2025-04-21T10:46:35.513" v="917" actId="1076"/>
          <ac:picMkLst>
            <pc:docMk/>
            <pc:sldMk cId="2214506407" sldId="2082"/>
            <ac:picMk id="25" creationId="{C02034F4-55EB-AB3A-8A46-89743E6DCA5C}"/>
          </ac:picMkLst>
        </pc:picChg>
      </pc:sldChg>
      <pc:sldChg chg="addSp delSp modSp add mod modAnim modNotesTx">
        <pc:chgData name="Corey Robinson" userId="63caf039-0b47-48ac-9c5f-3a82ec7f6996" providerId="ADAL" clId="{A3494B70-42D8-8E48-A97F-33C718B98879}" dt="2025-04-21T10:45:38.695" v="896" actId="20577"/>
        <pc:sldMkLst>
          <pc:docMk/>
          <pc:sldMk cId="781036016" sldId="2083"/>
        </pc:sldMkLst>
        <pc:spChg chg="add mod">
          <ac:chgData name="Corey Robinson" userId="63caf039-0b47-48ac-9c5f-3a82ec7f6996" providerId="ADAL" clId="{A3494B70-42D8-8E48-A97F-33C718B98879}" dt="2025-04-17T06:13:33.542" v="296" actId="208"/>
          <ac:spMkLst>
            <pc:docMk/>
            <pc:sldMk cId="781036016" sldId="2083"/>
            <ac:spMk id="12" creationId="{09E7B281-1FE2-6BCA-D739-9DDA70E18650}"/>
          </ac:spMkLst>
        </pc:spChg>
        <pc:spChg chg="add mod">
          <ac:chgData name="Corey Robinson" userId="63caf039-0b47-48ac-9c5f-3a82ec7f6996" providerId="ADAL" clId="{A3494B70-42D8-8E48-A97F-33C718B98879}" dt="2025-04-17T06:13:44.132" v="299" actId="14100"/>
          <ac:spMkLst>
            <pc:docMk/>
            <pc:sldMk cId="781036016" sldId="2083"/>
            <ac:spMk id="13" creationId="{C95C578C-9DC1-B13D-EC25-6D7EE6578113}"/>
          </ac:spMkLst>
        </pc:spChg>
        <pc:spChg chg="add mod">
          <ac:chgData name="Corey Robinson" userId="63caf039-0b47-48ac-9c5f-3a82ec7f6996" providerId="ADAL" clId="{A3494B70-42D8-8E48-A97F-33C718B98879}" dt="2025-04-19T01:52:08.485" v="737"/>
          <ac:spMkLst>
            <pc:docMk/>
            <pc:sldMk cId="781036016" sldId="2083"/>
            <ac:spMk id="14" creationId="{B0D623C1-D884-2E8E-2038-533145E236B6}"/>
          </ac:spMkLst>
        </pc:spChg>
        <pc:picChg chg="add mod">
          <ac:chgData name="Corey Robinson" userId="63caf039-0b47-48ac-9c5f-3a82ec7f6996" providerId="ADAL" clId="{A3494B70-42D8-8E48-A97F-33C718B98879}" dt="2025-04-17T06:11:56.653" v="286" actId="171"/>
          <ac:picMkLst>
            <pc:docMk/>
            <pc:sldMk cId="781036016" sldId="2083"/>
            <ac:picMk id="9" creationId="{6D206D57-B12C-B869-334C-8C404D330E92}"/>
          </ac:picMkLst>
        </pc:picChg>
      </pc:sldChg>
      <pc:sldChg chg="modSp new del mod modShow">
        <pc:chgData name="Corey Robinson" userId="63caf039-0b47-48ac-9c5f-3a82ec7f6996" providerId="ADAL" clId="{A3494B70-42D8-8E48-A97F-33C718B98879}" dt="2025-04-21T10:50:47.424" v="1071" actId="2696"/>
        <pc:sldMkLst>
          <pc:docMk/>
          <pc:sldMk cId="266329283" sldId="2084"/>
        </pc:sldMkLst>
      </pc:sldChg>
      <pc:sldChg chg="new del">
        <pc:chgData name="Corey Robinson" userId="63caf039-0b47-48ac-9c5f-3a82ec7f6996" providerId="ADAL" clId="{A3494B70-42D8-8E48-A97F-33C718B98879}" dt="2025-04-23T19:28:31.651" v="1237" actId="2696"/>
        <pc:sldMkLst>
          <pc:docMk/>
          <pc:sldMk cId="2707332465" sldId="2084"/>
        </pc:sldMkLst>
      </pc:sldChg>
      <pc:sldChg chg="addSp delSp modSp new del mod">
        <pc:chgData name="Corey Robinson" userId="63caf039-0b47-48ac-9c5f-3a82ec7f6996" providerId="ADAL" clId="{A3494B70-42D8-8E48-A97F-33C718B98879}" dt="2025-04-17T06:13:00.180" v="293" actId="2696"/>
        <pc:sldMkLst>
          <pc:docMk/>
          <pc:sldMk cId="4286056434" sldId="20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07644-C9DE-6340-A708-5EC85F435D64}" type="datetimeFigureOut">
              <a:rPr lang="en-AU" smtClean="0"/>
              <a:t>26/4/2025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127C2-3FBA-3946-94F0-725A25DA4A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2814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AF714-4522-7D48-9862-53EF02C8A1F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7308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AF714-4522-7D48-9862-53EF02C8A1FA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3439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AFEE1-4AF4-124A-B8B9-7F7621042943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7724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2EB3A-D22F-2387-64CB-C0A9F6363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A3E8A1-E408-7BD0-E459-2C08D68C4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1FAD31-CCDE-B093-6188-AAC595B68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Only talking about extratropics</a:t>
            </a:r>
          </a:p>
          <a:p>
            <a:r>
              <a:rPr lang="en-AU" dirty="0"/>
              <a:t>Point out the two red circles… can see this repeating pattern, but it this common?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BD66B-D2C6-E6E7-9DB7-7CBE34B3E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AFEE1-4AF4-124A-B8B9-7F7621042943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6294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One way of doing this is using odds ratios…</a:t>
            </a:r>
          </a:p>
          <a:p>
            <a:r>
              <a:rPr lang="en-AU" dirty="0"/>
              <a:t>So we see this strong relationship with PV anomalies, in particular, with the anticyclonic ones (can jump back to previous </a:t>
            </a:r>
            <a:r>
              <a:rPr lang="en-AU" dirty="0" err="1"/>
              <a:t>slidf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AFEE1-4AF4-124A-B8B9-7F7621042943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2723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Focus here is that the interact goes two ways.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AFEE1-4AF4-124A-B8B9-7F762104294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2744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127C2-3FBA-3946-94F0-725A25DA4A0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013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03FAB-7B24-7736-04BB-FF81407EC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A8B10-0B96-A8B2-9DF2-3BF7B07DC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C644-3BE7-DB38-FDBE-6201D125B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2F0C-531D-9045-B86B-6A840A92C717}" type="datetimeFigureOut">
              <a:rPr lang="en-AU" smtClean="0"/>
              <a:t>26/4/2025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C78A4-A660-8210-D2D0-D59FE8D6C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B5BA4-2716-4B10-0EFA-FE955A98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898C9-C791-1C43-8335-117C3CD46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7624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8E24E-103E-9AB2-B459-AAF5F43A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EB86F-AC33-DCA6-F25B-E475509C6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274E6-BE32-1508-B576-5436763BC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2F0C-531D-9045-B86B-6A840A92C717}" type="datetimeFigureOut">
              <a:rPr lang="en-AU" smtClean="0"/>
              <a:t>26/4/2025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B3AFE-AB49-4BEB-BF64-6AFD5E62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4C39F-2E6E-7D3C-5AAE-EE1D0E15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898C9-C791-1C43-8335-117C3CD46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9067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27F547-6267-6E18-1E46-291CA9524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82B630-CF2E-2A34-CFE6-D57701D5C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0E2B5-A74F-8195-04C9-527B41E91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2F0C-531D-9045-B86B-6A840A92C717}" type="datetimeFigureOut">
              <a:rPr lang="en-AU" smtClean="0"/>
              <a:t>26/4/2025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4A230-CE2A-B634-AB74-54EA82212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3A321-BFFB-A01F-5CFA-C2615C628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898C9-C791-1C43-8335-117C3CD46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995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6ABD-182E-2C45-93C5-C7A807B85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51FF3-E4C8-6D84-01CC-293935B31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C54DE-CE2E-02B0-AF26-34748C2B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2F0C-531D-9045-B86B-6A840A92C717}" type="datetimeFigureOut">
              <a:rPr lang="en-AU" smtClean="0"/>
              <a:t>26/4/2025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B98A1-2727-4023-AE3F-20D3BDEC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7BA8E-6B58-CE55-3858-705E34A94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898C9-C791-1C43-8335-117C3CD46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6685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0CA72-258B-B79A-EFC6-08BCB92B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C6222-80CD-5B45-3A4C-4584156A5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65AF5-302C-4398-51F0-7E1EAA1F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2F0C-531D-9045-B86B-6A840A92C717}" type="datetimeFigureOut">
              <a:rPr lang="en-AU" smtClean="0"/>
              <a:t>26/4/2025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12120-4211-1FA4-AEA5-0CAF8BE3F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353B6-6B75-48C8-6030-D2A145D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898C9-C791-1C43-8335-117C3CD46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8706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0A1E5-5E82-7D6F-EA0C-C7143D5A3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6BF79-C4C0-4BF7-2674-A940C3743B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4283B-9C8F-56F0-A496-361BF7115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D2CB9-F568-818B-86AF-F23905B3E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2F0C-531D-9045-B86B-6A840A92C717}" type="datetimeFigureOut">
              <a:rPr lang="en-AU" smtClean="0"/>
              <a:t>26/4/2025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DB1E9-AD2B-0957-1A50-04061662F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51F03-D6A0-FECA-9D03-4B5536141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898C9-C791-1C43-8335-117C3CD46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587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F27D9-4A85-254E-F859-7979C83A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31835-51A5-A440-6EE9-EF042FEB3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3D1C0-73D8-B1D2-CEE0-1C3C2AC0D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64CA9-F264-05E9-C29A-08CF1C27FC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4E530C-9659-01CB-9DA4-996665D22C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551014-A362-A309-F149-1F2B24084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2F0C-531D-9045-B86B-6A840A92C717}" type="datetimeFigureOut">
              <a:rPr lang="en-AU" smtClean="0"/>
              <a:t>26/4/2025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2B1A5F-2C11-0A0A-3E12-940D5451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7BB58A-F4AA-9086-8E55-A954D60B9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898C9-C791-1C43-8335-117C3CD46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6669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0E37-3238-036A-2EF1-7C52FBC54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53D9F-BAC7-0E63-728B-E9C86BAFC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2F0C-531D-9045-B86B-6A840A92C717}" type="datetimeFigureOut">
              <a:rPr lang="en-AU" smtClean="0"/>
              <a:t>26/4/2025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F1D3C2-B67A-09F6-DFE9-13F87E672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3CDE0-0491-7294-D9AD-D8CC4696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898C9-C791-1C43-8335-117C3CD46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955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F9519-6359-137A-CA6A-D8558F7A1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2F0C-531D-9045-B86B-6A840A92C717}" type="datetimeFigureOut">
              <a:rPr lang="en-AU" smtClean="0"/>
              <a:t>26/4/2025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3BC6B3-055D-7FAE-A886-E0B80F52C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735F7-FF32-68DA-8D50-69F84B83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898C9-C791-1C43-8335-117C3CD46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293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E5ABB-6E63-DD83-786D-8281F7EA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AA6A0-B73F-74F2-F5B8-532361CB5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2D348-3C80-1BFE-0A85-000D71A5C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1C3CA-62E9-044E-E828-9702C209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2F0C-531D-9045-B86B-6A840A92C717}" type="datetimeFigureOut">
              <a:rPr lang="en-AU" smtClean="0"/>
              <a:t>26/4/2025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B6127-84F5-78C2-95FE-D58AB11B6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D03BC-3CB4-C843-0330-8AEE3F5E0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898C9-C791-1C43-8335-117C3CD46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676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37C8D-DF6D-6FD3-3F07-705CF79E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1C2E6E-4645-404F-7877-3B20EF0C5C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873EB-E8CE-A296-6361-88E69C8E7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4A159-CFBA-34DB-1D1A-0ECAABD7E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2F0C-531D-9045-B86B-6A840A92C717}" type="datetimeFigureOut">
              <a:rPr lang="en-AU" smtClean="0"/>
              <a:t>26/4/2025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90DD5-CE2D-91B6-A6DC-66F93D31B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21A24-6B52-19CF-D6BA-2611939A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898C9-C791-1C43-8335-117C3CD46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8600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F61AEB-4963-3F65-2A68-3E622F7FD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01B3F-F4E6-41D4-9BA8-997729590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6140A-A7F5-7A6E-70E3-078B203D3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E22F0C-531D-9045-B86B-6A840A92C717}" type="datetimeFigureOut">
              <a:rPr lang="en-AU" smtClean="0"/>
              <a:t>26/4/2025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B77E1-61E0-7C64-BAFF-D8F17BD86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8F50F-EDC0-245F-55F2-4885FFDFD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3898C9-C791-1C43-8335-117C3CD460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523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mailto:corey.robinson@monash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3E42-3650-C36B-5F33-DAD46E0C4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499" y="0"/>
            <a:ext cx="9851187" cy="1930400"/>
          </a:xfrm>
        </p:spPr>
        <p:txBody>
          <a:bodyPr>
            <a:normAutofit/>
          </a:bodyPr>
          <a:lstStyle/>
          <a:p>
            <a:r>
              <a:rPr lang="en-AU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role of tropical and extratropical weather systems on the moist margin</a:t>
            </a:r>
            <a:endParaRPr lang="en-AU" sz="138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3A7AD1B-73F1-D855-F423-26EC49D34C71}"/>
              </a:ext>
            </a:extLst>
          </p:cNvPr>
          <p:cNvSpPr txBox="1">
            <a:spLocks/>
          </p:cNvSpPr>
          <p:nvPr/>
        </p:nvSpPr>
        <p:spPr>
          <a:xfrm>
            <a:off x="1524000" y="3232852"/>
            <a:ext cx="9144000" cy="18404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b="1" dirty="0"/>
              <a:t>Corey Robinson</a:t>
            </a:r>
            <a:r>
              <a:rPr lang="en-AU" sz="1800" b="1" baseline="30000" dirty="0"/>
              <a:t>1,2,3 </a:t>
            </a:r>
            <a:r>
              <a:rPr lang="en-AU" sz="1800" b="1" dirty="0"/>
              <a:t>(</a:t>
            </a:r>
            <a:r>
              <a:rPr lang="en-AU" sz="1800" b="1" dirty="0">
                <a:hlinkClick r:id="rId2"/>
              </a:rPr>
              <a:t>corey.robinson@monash.edu</a:t>
            </a:r>
            <a:r>
              <a:rPr lang="en-AU" sz="1800" b="1" dirty="0"/>
              <a:t>),</a:t>
            </a:r>
          </a:p>
          <a:p>
            <a:r>
              <a:rPr lang="en-AU" sz="1800" b="1" dirty="0"/>
              <a:t> Sugata Narsey</a:t>
            </a:r>
            <a:r>
              <a:rPr lang="en-AU" sz="1800" b="1" baseline="30000" dirty="0"/>
              <a:t>4</a:t>
            </a:r>
            <a:r>
              <a:rPr lang="en-AU" sz="1800" b="1" dirty="0"/>
              <a:t>, Christian Jakob</a:t>
            </a:r>
            <a:r>
              <a:rPr lang="en-AU" sz="1800" b="1" baseline="30000" dirty="0"/>
              <a:t>1,3</a:t>
            </a:r>
            <a:r>
              <a:rPr lang="en-AU" sz="1800" b="1" dirty="0"/>
              <a:t>,</a:t>
            </a:r>
            <a:r>
              <a:rPr lang="en-AU" sz="1800" b="1" baseline="30000" dirty="0"/>
              <a:t> </a:t>
            </a:r>
            <a:r>
              <a:rPr lang="en-AU" sz="1800" b="1" dirty="0"/>
              <a:t>Hanh Nguyen</a:t>
            </a:r>
            <a:r>
              <a:rPr lang="en-AU" sz="1800" b="1" baseline="30000" dirty="0"/>
              <a:t>4</a:t>
            </a:r>
            <a:endParaRPr lang="en-AU" sz="1800" b="1" dirty="0"/>
          </a:p>
          <a:p>
            <a:r>
              <a:rPr lang="en-AU" sz="1600" baseline="30000" dirty="0"/>
              <a:t>1 </a:t>
            </a:r>
            <a:r>
              <a:rPr lang="en-AU" sz="1600" dirty="0"/>
              <a:t>Monash University</a:t>
            </a:r>
          </a:p>
          <a:p>
            <a:r>
              <a:rPr lang="en-AU" sz="1600" baseline="30000" dirty="0"/>
              <a:t>2 </a:t>
            </a:r>
            <a:r>
              <a:rPr lang="en-AU" sz="1600" dirty="0"/>
              <a:t>ARC </a:t>
            </a:r>
            <a:r>
              <a:rPr lang="en-AU" sz="1600" dirty="0" err="1"/>
              <a:t>CoE</a:t>
            </a:r>
            <a:r>
              <a:rPr lang="en-AU" sz="1600" dirty="0"/>
              <a:t> for Climate Extremes</a:t>
            </a:r>
          </a:p>
          <a:p>
            <a:r>
              <a:rPr lang="en-AU" sz="1600" baseline="30000" dirty="0"/>
              <a:t>3 </a:t>
            </a:r>
            <a:r>
              <a:rPr lang="en-AU" sz="1600" dirty="0"/>
              <a:t>ARC </a:t>
            </a:r>
            <a:r>
              <a:rPr lang="en-AU" sz="1600" dirty="0" err="1"/>
              <a:t>CoE</a:t>
            </a:r>
            <a:r>
              <a:rPr lang="en-AU" sz="1600" dirty="0"/>
              <a:t> for 21</a:t>
            </a:r>
            <a:r>
              <a:rPr lang="en-AU" sz="1600" baseline="30000" dirty="0"/>
              <a:t>st</a:t>
            </a:r>
            <a:r>
              <a:rPr lang="en-AU" sz="1600" dirty="0"/>
              <a:t> Century Weather</a:t>
            </a:r>
          </a:p>
          <a:p>
            <a:r>
              <a:rPr lang="en-AU" sz="1600" baseline="30000" dirty="0"/>
              <a:t>4 </a:t>
            </a:r>
            <a:r>
              <a:rPr lang="en-AU" sz="1600" dirty="0"/>
              <a:t>Bureau of Meteorology</a:t>
            </a:r>
          </a:p>
          <a:p>
            <a:endParaRPr lang="en-AU" sz="1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596BB48-66A0-9A69-64A7-C91C48EE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85" y="5113663"/>
            <a:ext cx="2261531" cy="157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A96C2B2-E2E6-863A-4A24-AAA4A56B4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29" y="4975782"/>
            <a:ext cx="1374648" cy="172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C8208C2-1188-1BAD-E71B-5CCB9D5D3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65241" y="5496339"/>
            <a:ext cx="2647708" cy="806724"/>
          </a:xfrm>
          <a:prstGeom prst="rect">
            <a:avLst/>
          </a:prstGeom>
        </p:spPr>
      </p:pic>
      <p:pic>
        <p:nvPicPr>
          <p:cNvPr id="2050" name="Picture 2" descr="Australian Government Bureau of Meteorology - Australian ...">
            <a:extLst>
              <a:ext uri="{FF2B5EF4-FFF2-40B4-BE49-F238E27FC236}">
                <a16:creationId xmlns:a16="http://schemas.microsoft.com/office/drawing/2014/main" id="{C45FCB16-651D-ACD7-FFD8-8FF230992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259" y="4916466"/>
            <a:ext cx="1840428" cy="18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C63F510-3355-F965-DB32-C9D53ABA2B8F}"/>
              </a:ext>
            </a:extLst>
          </p:cNvPr>
          <p:cNvSpPr txBox="1">
            <a:spLocks/>
          </p:cNvSpPr>
          <p:nvPr/>
        </p:nvSpPr>
        <p:spPr>
          <a:xfrm>
            <a:off x="1786686" y="2340115"/>
            <a:ext cx="9144000" cy="804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 dirty="0"/>
              <a:t>EGU 2025, 28 Apr 2025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784814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CAE77-E086-620A-4FC2-B00CF25DD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“meandering moist margin”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FF900-496A-C872-AC87-1E0022A45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1046784"/>
          </a:xfrm>
        </p:spPr>
        <p:txBody>
          <a:bodyPr/>
          <a:lstStyle/>
          <a:p>
            <a:r>
              <a:rPr lang="en-AU" dirty="0"/>
              <a:t>A boundary separating rainy and clear regions in the tropics</a:t>
            </a:r>
          </a:p>
          <a:p>
            <a:r>
              <a:rPr lang="en-AU" dirty="0"/>
              <a:t>TCWV = 45 kg m</a:t>
            </a:r>
            <a:r>
              <a:rPr lang="en-AU" baseline="30000" dirty="0"/>
              <a:t>-2 </a:t>
            </a:r>
          </a:p>
          <a:p>
            <a:endParaRPr lang="en-AU" baseline="30000" dirty="0"/>
          </a:p>
          <a:p>
            <a:endParaRPr lang="en-AU" dirty="0">
              <a:highlight>
                <a:srgbClr val="FFFF00"/>
              </a:highlight>
            </a:endParaRPr>
          </a:p>
        </p:txBody>
      </p:sp>
      <p:pic>
        <p:nvPicPr>
          <p:cNvPr id="9" name="tcwv_rainfall_2019-01-25T00_00_2019-01-31T00_00" descr="tcwv_rainfall_2019-01-25T00_00_2019-01-31T00_00">
            <a:hlinkClick r:id="" action="ppaction://media"/>
            <a:extLst>
              <a:ext uri="{FF2B5EF4-FFF2-40B4-BE49-F238E27FC236}">
                <a16:creationId xmlns:a16="http://schemas.microsoft.com/office/drawing/2014/main" id="{29148DC5-217C-2486-565F-E2B35BA184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896" t="21799" r="9063" b="35154"/>
          <a:stretch/>
        </p:blipFill>
        <p:spPr>
          <a:xfrm>
            <a:off x="135778" y="2794380"/>
            <a:ext cx="11920444" cy="28138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33E562-F36D-9811-C101-DAA66F9B22D3}"/>
              </a:ext>
            </a:extLst>
          </p:cNvPr>
          <p:cNvSpPr txBox="1"/>
          <p:nvPr/>
        </p:nvSpPr>
        <p:spPr>
          <a:xfrm>
            <a:off x="9690403" y="5547823"/>
            <a:ext cx="2433196" cy="12772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1100" dirty="0">
                <a:effectLst/>
                <a:latin typeface="Helvetica Neue" panose="02000503000000020004" pitchFamily="2" charset="0"/>
              </a:rPr>
              <a:t>Mapes, B. E., E. S. Chung, W. M. Hannah, H. </a:t>
            </a:r>
            <a:r>
              <a:rPr lang="en-AU" sz="1100" dirty="0" err="1">
                <a:effectLst/>
                <a:latin typeface="Helvetica Neue" panose="02000503000000020004" pitchFamily="2" charset="0"/>
              </a:rPr>
              <a:t>Masunaga</a:t>
            </a:r>
            <a:r>
              <a:rPr lang="en-AU" sz="1100" dirty="0">
                <a:effectLst/>
                <a:latin typeface="Helvetica Neue" panose="02000503000000020004" pitchFamily="2" charset="0"/>
              </a:rPr>
              <a:t>, A. J. </a:t>
            </a:r>
            <a:r>
              <a:rPr lang="en-AU" sz="1100" dirty="0" err="1">
                <a:effectLst/>
                <a:latin typeface="Helvetica Neue" panose="02000503000000020004" pitchFamily="2" charset="0"/>
              </a:rPr>
              <a:t>Wimmers</a:t>
            </a:r>
            <a:r>
              <a:rPr lang="en-AU" sz="1100" dirty="0">
                <a:effectLst/>
                <a:latin typeface="Helvetica Neue" panose="02000503000000020004" pitchFamily="2" charset="0"/>
              </a:rPr>
              <a:t> and C. S. Velden (2018). "The Meandering Margin of the Meteorological Moist Tropics." </a:t>
            </a:r>
            <a:r>
              <a:rPr lang="en-AU" sz="1100" u="sng" dirty="0">
                <a:effectLst/>
                <a:latin typeface="Helvetica Neue" panose="02000503000000020004" pitchFamily="2" charset="0"/>
              </a:rPr>
              <a:t>Geophysical Research Letters</a:t>
            </a:r>
            <a:r>
              <a:rPr lang="en-AU" sz="1100" dirty="0">
                <a:effectLst/>
                <a:latin typeface="Helvetica Neue" panose="02000503000000020004" pitchFamily="2" charset="0"/>
              </a:rPr>
              <a:t> </a:t>
            </a:r>
            <a:r>
              <a:rPr lang="en-AU" sz="1100" b="1" dirty="0">
                <a:effectLst/>
                <a:latin typeface="Helvetica Neue" panose="02000503000000020004" pitchFamily="2" charset="0"/>
              </a:rPr>
              <a:t>45</a:t>
            </a:r>
            <a:r>
              <a:rPr lang="en-AU" sz="1100" dirty="0">
                <a:effectLst/>
                <a:latin typeface="Helvetica Neue" panose="02000503000000020004" pitchFamily="2" charset="0"/>
              </a:rPr>
              <a:t>(2): 1177-1184.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1B0AC6-C145-56C4-D25A-B2B83B063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7" y="5547823"/>
            <a:ext cx="6384925" cy="133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C89620-30D1-E3D1-ACB4-AABF19052B4F}"/>
              </a:ext>
            </a:extLst>
          </p:cNvPr>
          <p:cNvSpPr txBox="1"/>
          <p:nvPr/>
        </p:nvSpPr>
        <p:spPr>
          <a:xfrm>
            <a:off x="7068288" y="3179444"/>
            <a:ext cx="4893922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accent1"/>
                </a:solidFill>
              </a:rPr>
              <a:t>Some questions and goals: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2000" dirty="0">
                <a:solidFill>
                  <a:schemeClr val="accent1"/>
                </a:solidFill>
              </a:rPr>
              <a:t>How can we characterise variability in the moist margin?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2000" dirty="0">
                <a:solidFill>
                  <a:schemeClr val="accent1"/>
                </a:solidFill>
              </a:rPr>
              <a:t>How is this related to weather systems?</a:t>
            </a:r>
          </a:p>
        </p:txBody>
      </p:sp>
    </p:spTree>
    <p:extLst>
      <p:ext uri="{BB962C8B-B14F-4D97-AF65-F5344CB8AC3E}">
        <p14:creationId xmlns:p14="http://schemas.microsoft.com/office/powerpoint/2010/main" val="305031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71BFC-B2D6-7FBA-DF48-6D9033AE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3340" cy="1325563"/>
          </a:xfrm>
        </p:spPr>
        <p:txBody>
          <a:bodyPr/>
          <a:lstStyle/>
          <a:p>
            <a:r>
              <a:rPr lang="en-AU" dirty="0"/>
              <a:t>Characterising movement of the moist margin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86547-D02D-D3D3-6EC7-69135E8AF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4520610" cy="1599117"/>
          </a:xfrm>
        </p:spPr>
        <p:txBody>
          <a:bodyPr>
            <a:normAutofit/>
          </a:bodyPr>
          <a:lstStyle/>
          <a:p>
            <a:r>
              <a:rPr lang="en-AU" sz="2400" dirty="0"/>
              <a:t>Compare current position of moist margin to “background”</a:t>
            </a:r>
          </a:p>
          <a:p>
            <a:r>
              <a:rPr lang="en-AU" sz="2400" dirty="0"/>
              <a:t>Define </a:t>
            </a:r>
            <a:r>
              <a:rPr lang="en-AU" sz="2400" dirty="0">
                <a:solidFill>
                  <a:srgbClr val="0070C0"/>
                </a:solidFill>
              </a:rPr>
              <a:t>wet perturbations </a:t>
            </a:r>
            <a:r>
              <a:rPr lang="en-AU" sz="2400" dirty="0"/>
              <a:t>and </a:t>
            </a:r>
            <a:r>
              <a:rPr lang="en-AU" sz="2400" dirty="0">
                <a:solidFill>
                  <a:srgbClr val="FF0000"/>
                </a:solidFill>
              </a:rPr>
              <a:t>dry perturbations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83AD3-F106-7915-AB02-C3F28707A6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196" b="1"/>
          <a:stretch/>
        </p:blipFill>
        <p:spPr>
          <a:xfrm>
            <a:off x="5436012" y="1690688"/>
            <a:ext cx="6638022" cy="16526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CEEA42-72B1-A2C4-15E9-906B4C0CB0EB}"/>
              </a:ext>
            </a:extLst>
          </p:cNvPr>
          <p:cNvSpPr txBox="1"/>
          <p:nvPr/>
        </p:nvSpPr>
        <p:spPr>
          <a:xfrm>
            <a:off x="6744093" y="3381291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7030A0"/>
                </a:solidFill>
              </a:rPr>
              <a:t>Purple line = current margin</a:t>
            </a:r>
          </a:p>
          <a:p>
            <a:r>
              <a:rPr lang="en-AU" dirty="0">
                <a:solidFill>
                  <a:schemeClr val="accent1"/>
                </a:solidFill>
              </a:rPr>
              <a:t>Blue line = 15-day moving average climatology</a:t>
            </a:r>
          </a:p>
        </p:txBody>
      </p:sp>
      <p:pic>
        <p:nvPicPr>
          <p:cNvPr id="11" name="Picture 10" descr="A close up of a text&#10;&#10;AI-generated content may be incorrect.">
            <a:extLst>
              <a:ext uri="{FF2B5EF4-FFF2-40B4-BE49-F238E27FC236}">
                <a16:creationId xmlns:a16="http://schemas.microsoft.com/office/drawing/2014/main" id="{E1A6BBF1-19D4-119F-EA70-7541CE2B70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131"/>
          <a:stretch/>
        </p:blipFill>
        <p:spPr>
          <a:xfrm>
            <a:off x="4118275" y="5493158"/>
            <a:ext cx="6321013" cy="1209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CA887A-24BE-3E35-A8FA-C6E944C23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276" y="5050390"/>
            <a:ext cx="2215856" cy="3426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94CDEC-654B-FD38-3D82-88D1A2FE6DDB}"/>
              </a:ext>
            </a:extLst>
          </p:cNvPr>
          <p:cNvSpPr txBox="1"/>
          <p:nvPr/>
        </p:nvSpPr>
        <p:spPr>
          <a:xfrm>
            <a:off x="10817644" y="1732341"/>
            <a:ext cx="110088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1400" dirty="0"/>
              <a:t>28 Jan 2019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047FA8-9020-A79B-1438-2B62DE268930}"/>
              </a:ext>
            </a:extLst>
          </p:cNvPr>
          <p:cNvSpPr/>
          <p:nvPr/>
        </p:nvSpPr>
        <p:spPr>
          <a:xfrm>
            <a:off x="9106293" y="4468305"/>
            <a:ext cx="575035" cy="1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E2280-7286-FD07-29C5-034D6C0391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636" t="9733" r="10000" b="10181"/>
          <a:stretch/>
        </p:blipFill>
        <p:spPr>
          <a:xfrm>
            <a:off x="2364058" y="5050390"/>
            <a:ext cx="1666385" cy="1660616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4704430-C120-C1D5-5E79-445CCF19736C}"/>
              </a:ext>
            </a:extLst>
          </p:cNvPr>
          <p:cNvSpPr/>
          <p:nvPr/>
        </p:nvSpPr>
        <p:spPr>
          <a:xfrm>
            <a:off x="945853" y="3690005"/>
            <a:ext cx="4305301" cy="9186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rgbClr val="0070C0"/>
                </a:solidFill>
              </a:rPr>
              <a:t>Wet perturbations rain more, </a:t>
            </a:r>
          </a:p>
          <a:p>
            <a:pPr algn="ctr"/>
            <a:r>
              <a:rPr lang="en-AU" sz="2400" b="1" dirty="0">
                <a:solidFill>
                  <a:srgbClr val="FF0000"/>
                </a:solidFill>
              </a:rPr>
              <a:t>dry perturbations</a:t>
            </a:r>
            <a:r>
              <a:rPr lang="en-AU" sz="2400" b="1" dirty="0">
                <a:solidFill>
                  <a:srgbClr val="0070C0"/>
                </a:solidFill>
              </a:rPr>
              <a:t> </a:t>
            </a:r>
            <a:r>
              <a:rPr lang="en-AU" sz="2400" b="1" dirty="0">
                <a:solidFill>
                  <a:srgbClr val="FF0000"/>
                </a:solidFill>
              </a:rPr>
              <a:t>rain less</a:t>
            </a:r>
          </a:p>
        </p:txBody>
      </p:sp>
    </p:spTree>
    <p:extLst>
      <p:ext uri="{BB962C8B-B14F-4D97-AF65-F5344CB8AC3E}">
        <p14:creationId xmlns:p14="http://schemas.microsoft.com/office/powerpoint/2010/main" val="328174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BF38B-635E-9B40-30E5-DD5C89DD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Linking the moist margin with weather objects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46BC0B-625C-4F6A-5CA8-6060FEB0B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12192000" cy="50132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925B52-47CA-3BA2-93AD-A7A5F04C1322}"/>
              </a:ext>
            </a:extLst>
          </p:cNvPr>
          <p:cNvSpPr txBox="1"/>
          <p:nvPr/>
        </p:nvSpPr>
        <p:spPr>
          <a:xfrm>
            <a:off x="11083636" y="1787759"/>
            <a:ext cx="100071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1400" dirty="0"/>
              <a:t>3 Jan 2018</a:t>
            </a:r>
          </a:p>
        </p:txBody>
      </p:sp>
    </p:spTree>
    <p:extLst>
      <p:ext uri="{BB962C8B-B14F-4D97-AF65-F5344CB8AC3E}">
        <p14:creationId xmlns:p14="http://schemas.microsoft.com/office/powerpoint/2010/main" val="817493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F0BF2-BBFE-9061-6999-3C39030F9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206D57-B12C-B869-334C-8C404D330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7270"/>
            <a:ext cx="12192000" cy="4805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099953-034C-966B-1D3B-EE9D592C2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Linking the moist margin with weather objects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9E7B281-1FE2-6BCA-D739-9DDA70E18650}"/>
              </a:ext>
            </a:extLst>
          </p:cNvPr>
          <p:cNvSpPr/>
          <p:nvPr/>
        </p:nvSpPr>
        <p:spPr>
          <a:xfrm>
            <a:off x="5156462" y="4166647"/>
            <a:ext cx="1272618" cy="1162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5C578C-9DC1-B13D-EC25-6D7EE6578113}"/>
              </a:ext>
            </a:extLst>
          </p:cNvPr>
          <p:cNvSpPr/>
          <p:nvPr/>
        </p:nvSpPr>
        <p:spPr>
          <a:xfrm>
            <a:off x="10030120" y="4086741"/>
            <a:ext cx="1469096" cy="1162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623C1-D884-2E8E-2038-533145E236B6}"/>
              </a:ext>
            </a:extLst>
          </p:cNvPr>
          <p:cNvSpPr txBox="1"/>
          <p:nvPr/>
        </p:nvSpPr>
        <p:spPr>
          <a:xfrm>
            <a:off x="11083636" y="1787759"/>
            <a:ext cx="100071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1400" dirty="0"/>
              <a:t>3 Jan 2018</a:t>
            </a:r>
          </a:p>
        </p:txBody>
      </p:sp>
    </p:spTree>
    <p:extLst>
      <p:ext uri="{BB962C8B-B14F-4D97-AF65-F5344CB8AC3E}">
        <p14:creationId xmlns:p14="http://schemas.microsoft.com/office/powerpoint/2010/main" val="78103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180C-4DFD-7E99-721B-1DB37E7B4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84" y="581270"/>
            <a:ext cx="10999760" cy="839439"/>
          </a:xfrm>
        </p:spPr>
        <p:txBody>
          <a:bodyPr>
            <a:noAutofit/>
          </a:bodyPr>
          <a:lstStyle/>
          <a:p>
            <a:r>
              <a:rPr lang="en-AU" sz="4000" dirty="0"/>
              <a:t>How do extratropical weather systems interact?</a:t>
            </a:r>
            <a:br>
              <a:rPr lang="en-AU" sz="4000" dirty="0"/>
            </a:br>
            <a:r>
              <a:rPr lang="en-AU" sz="2400" dirty="0"/>
              <a:t>Odds ratios</a:t>
            </a:r>
            <a:endParaRPr lang="en-AU" sz="3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BE8478-5909-3A90-17A0-97160C5B24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871" b="20324"/>
          <a:stretch/>
        </p:blipFill>
        <p:spPr>
          <a:xfrm>
            <a:off x="833284" y="1549538"/>
            <a:ext cx="10677493" cy="27793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BCC11B2-EB97-641F-5AB9-CD34ED211477}"/>
              </a:ext>
            </a:extLst>
          </p:cNvPr>
          <p:cNvGrpSpPr/>
          <p:nvPr/>
        </p:nvGrpSpPr>
        <p:grpSpPr>
          <a:xfrm>
            <a:off x="3909057" y="4231533"/>
            <a:ext cx="4848214" cy="1245574"/>
            <a:chOff x="3909057" y="4318151"/>
            <a:chExt cx="4848214" cy="12455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B09CA9B-83CD-6C1F-2849-87A08142E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2215" t="91067" r="1019" b="483"/>
            <a:stretch/>
          </p:blipFill>
          <p:spPr>
            <a:xfrm>
              <a:off x="3909057" y="4466627"/>
              <a:ext cx="4848214" cy="109709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8E0565-E9A9-0F15-8D33-CF11E400BBF8}"/>
                </a:ext>
              </a:extLst>
            </p:cNvPr>
            <p:cNvSpPr txBox="1"/>
            <p:nvPr/>
          </p:nvSpPr>
          <p:spPr>
            <a:xfrm>
              <a:off x="6653138" y="4318151"/>
              <a:ext cx="1661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chemeClr val="accent3"/>
                  </a:solidFill>
                </a:rPr>
                <a:t>More likely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EC0FC3-D9A4-13A2-7F6F-C4D339D03444}"/>
                </a:ext>
              </a:extLst>
            </p:cNvPr>
            <p:cNvSpPr txBox="1"/>
            <p:nvPr/>
          </p:nvSpPr>
          <p:spPr>
            <a:xfrm>
              <a:off x="4752661" y="4318151"/>
              <a:ext cx="1661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chemeClr val="accent5"/>
                  </a:solidFill>
                </a:rPr>
                <a:t>Less likely</a:t>
              </a:r>
            </a:p>
          </p:txBody>
        </p:sp>
      </p:grpSp>
      <p:pic>
        <p:nvPicPr>
          <p:cNvPr id="12" name="Picture 11" descr="A close up of a document&#10;&#10;AI-generated content may be incorrect.">
            <a:extLst>
              <a:ext uri="{FF2B5EF4-FFF2-40B4-BE49-F238E27FC236}">
                <a16:creationId xmlns:a16="http://schemas.microsoft.com/office/drawing/2014/main" id="{CC1A982B-F838-5E2A-8E3F-6B24BFAF2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182" y="5417363"/>
            <a:ext cx="4587963" cy="1408398"/>
          </a:xfrm>
          <a:prstGeom prst="rect">
            <a:avLst/>
          </a:prstGeom>
        </p:spPr>
      </p:pic>
      <p:pic>
        <p:nvPicPr>
          <p:cNvPr id="21" name="Picture 20" descr="A close-up of a logo&#10;&#10;AI-generated content may be incorrect.">
            <a:extLst>
              <a:ext uri="{FF2B5EF4-FFF2-40B4-BE49-F238E27FC236}">
                <a16:creationId xmlns:a16="http://schemas.microsoft.com/office/drawing/2014/main" id="{59F4AB1E-801E-E493-5B37-8EAC03A05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2286" y="5764115"/>
            <a:ext cx="1836896" cy="6292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508D86B-BB31-1C15-B775-34459C24855B}"/>
              </a:ext>
            </a:extLst>
          </p:cNvPr>
          <p:cNvSpPr/>
          <p:nvPr/>
        </p:nvSpPr>
        <p:spPr>
          <a:xfrm>
            <a:off x="4073236" y="1549538"/>
            <a:ext cx="679425" cy="306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9A88BF-C06B-BB69-83F6-DF41F36B772E}"/>
              </a:ext>
            </a:extLst>
          </p:cNvPr>
          <p:cNvSpPr/>
          <p:nvPr/>
        </p:nvSpPr>
        <p:spPr>
          <a:xfrm>
            <a:off x="9421090" y="1563392"/>
            <a:ext cx="679425" cy="306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02034F4-55EB-AB3A-8A46-89743E6DCA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000" t="9091" r="7794" b="8727"/>
          <a:stretch/>
        </p:blipFill>
        <p:spPr>
          <a:xfrm>
            <a:off x="8757546" y="5370129"/>
            <a:ext cx="1396180" cy="13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06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6F140-B02C-4652-29A5-660EAF0D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84" y="313306"/>
            <a:ext cx="10846368" cy="1325563"/>
          </a:xfrm>
        </p:spPr>
        <p:txBody>
          <a:bodyPr>
            <a:normAutofit/>
          </a:bodyPr>
          <a:lstStyle/>
          <a:p>
            <a:r>
              <a:rPr lang="en-AU" sz="3600" dirty="0"/>
              <a:t>2-way interactions between PV and the moist margin</a:t>
            </a:r>
          </a:p>
        </p:txBody>
      </p:sp>
      <p:pic>
        <p:nvPicPr>
          <p:cNvPr id="133" name="Picture 132" descr="Diagram of a diagram of a cycle&#10;&#10;AI-generated content may be incorrect.">
            <a:extLst>
              <a:ext uri="{FF2B5EF4-FFF2-40B4-BE49-F238E27FC236}">
                <a16:creationId xmlns:a16="http://schemas.microsoft.com/office/drawing/2014/main" id="{9409FCC5-C233-D11F-6C9E-0F3D50B693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4"/>
          <a:stretch/>
        </p:blipFill>
        <p:spPr>
          <a:xfrm>
            <a:off x="2058663" y="1463981"/>
            <a:ext cx="7706794" cy="4374497"/>
          </a:xfrm>
          <a:prstGeom prst="rect">
            <a:avLst/>
          </a:prstGeom>
        </p:spPr>
      </p:pic>
      <p:pic>
        <p:nvPicPr>
          <p:cNvPr id="135" name="Picture 134" descr="Diagram of a diagram of a rock&#10;&#10;AI-generated content may be incorrect.">
            <a:extLst>
              <a:ext uri="{FF2B5EF4-FFF2-40B4-BE49-F238E27FC236}">
                <a16:creationId xmlns:a16="http://schemas.microsoft.com/office/drawing/2014/main" id="{062EAAC4-42B2-98D7-7C97-BBDE06FEC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463" y="1463981"/>
            <a:ext cx="7772400" cy="4387123"/>
          </a:xfrm>
          <a:prstGeom prst="rect">
            <a:avLst/>
          </a:prstGeom>
        </p:spPr>
      </p:pic>
      <p:pic>
        <p:nvPicPr>
          <p:cNvPr id="137" name="Picture 136" descr="Diagram of a cell membrane&#10;&#10;AI-generated content may be incorrect.">
            <a:extLst>
              <a:ext uri="{FF2B5EF4-FFF2-40B4-BE49-F238E27FC236}">
                <a16:creationId xmlns:a16="http://schemas.microsoft.com/office/drawing/2014/main" id="{745CBBC6-2CF1-E821-E959-D2900578E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463" y="1468018"/>
            <a:ext cx="7772400" cy="4387123"/>
          </a:xfrm>
          <a:prstGeom prst="rect">
            <a:avLst/>
          </a:prstGeom>
        </p:spPr>
      </p:pic>
      <p:pic>
        <p:nvPicPr>
          <p:cNvPr id="139" name="Picture 138" descr="Diagram of a diagram of a cell&#10;&#10;AI-generated content may be incorrect.">
            <a:extLst>
              <a:ext uri="{FF2B5EF4-FFF2-40B4-BE49-F238E27FC236}">
                <a16:creationId xmlns:a16="http://schemas.microsoft.com/office/drawing/2014/main" id="{5E1EC600-9ACF-BDF1-9C81-BADCA0ED7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463" y="1463910"/>
            <a:ext cx="7772400" cy="4382568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35948CF6-370D-0827-17DF-DBAB4AB5F7D2}"/>
              </a:ext>
            </a:extLst>
          </p:cNvPr>
          <p:cNvSpPr/>
          <p:nvPr/>
        </p:nvSpPr>
        <p:spPr>
          <a:xfrm>
            <a:off x="1682579" y="1282700"/>
            <a:ext cx="571500" cy="4572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4EC66FC-A579-5369-28C6-60F88E7F19DF}"/>
              </a:ext>
            </a:extLst>
          </p:cNvPr>
          <p:cNvSpPr/>
          <p:nvPr/>
        </p:nvSpPr>
        <p:spPr>
          <a:xfrm>
            <a:off x="9493841" y="1365008"/>
            <a:ext cx="571500" cy="4572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58B77DF-CE03-B746-469B-BBC653251FF8}"/>
              </a:ext>
            </a:extLst>
          </p:cNvPr>
          <p:cNvSpPr/>
          <p:nvPr/>
        </p:nvSpPr>
        <p:spPr>
          <a:xfrm>
            <a:off x="2195413" y="5689197"/>
            <a:ext cx="7298428" cy="491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644BF66-16B2-6D47-56C8-159475748EC2}"/>
              </a:ext>
            </a:extLst>
          </p:cNvPr>
          <p:cNvSpPr/>
          <p:nvPr/>
        </p:nvSpPr>
        <p:spPr>
          <a:xfrm>
            <a:off x="1058934" y="1228490"/>
            <a:ext cx="7298428" cy="491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111030-F27A-6EA0-A004-6962C99987C7}"/>
              </a:ext>
            </a:extLst>
          </p:cNvPr>
          <p:cNvSpPr txBox="1"/>
          <p:nvPr/>
        </p:nvSpPr>
        <p:spPr>
          <a:xfrm>
            <a:off x="1836862" y="6036351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Southern Hemisphere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7EC53B-34E9-2A5B-DC0A-6E8C48C2DADA}"/>
              </a:ext>
            </a:extLst>
          </p:cNvPr>
          <p:cNvSpPr/>
          <p:nvPr/>
        </p:nvSpPr>
        <p:spPr>
          <a:xfrm>
            <a:off x="8357362" y="1282700"/>
            <a:ext cx="1258126" cy="35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716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D7986-262A-6B59-F5E1-461E192E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B5EF2AD-1F4D-CC4D-5CBE-FCF1DD3D39E0}"/>
              </a:ext>
            </a:extLst>
          </p:cNvPr>
          <p:cNvSpPr/>
          <p:nvPr/>
        </p:nvSpPr>
        <p:spPr>
          <a:xfrm>
            <a:off x="1157288" y="5019490"/>
            <a:ext cx="10015537" cy="118745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3. </a:t>
            </a:r>
            <a:r>
              <a:rPr lang="en-AU" sz="2400" dirty="0"/>
              <a:t>Interactions between the moist margin and PV anomalies can occur in both directions.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559C71E-06E2-931A-A454-ADF9141C6F92}"/>
              </a:ext>
            </a:extLst>
          </p:cNvPr>
          <p:cNvSpPr/>
          <p:nvPr/>
        </p:nvSpPr>
        <p:spPr>
          <a:xfrm>
            <a:off x="1157288" y="3308534"/>
            <a:ext cx="10015537" cy="118745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2. </a:t>
            </a:r>
            <a:r>
              <a:rPr lang="en-AU" sz="2400" dirty="0"/>
              <a:t>Weather systems are closely connected with the moist margin, particularly extratropical PV anomalies.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6048246-B3E9-3CFA-46CA-19B10F3DA40A}"/>
              </a:ext>
            </a:extLst>
          </p:cNvPr>
          <p:cNvSpPr/>
          <p:nvPr/>
        </p:nvSpPr>
        <p:spPr>
          <a:xfrm>
            <a:off x="1157288" y="1632209"/>
            <a:ext cx="10015537" cy="118745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1. </a:t>
            </a:r>
            <a:r>
              <a:rPr lang="en-AU" sz="2400" dirty="0"/>
              <a:t>The moist margin is a useful diagnostic that describes a sharp boundary between the rainy “deep tropics” and the clear “dry subtropics”.</a:t>
            </a:r>
          </a:p>
        </p:txBody>
      </p:sp>
    </p:spTree>
    <p:extLst>
      <p:ext uri="{BB962C8B-B14F-4D97-AF65-F5344CB8AC3E}">
        <p14:creationId xmlns:p14="http://schemas.microsoft.com/office/powerpoint/2010/main" val="355117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14695</TotalTime>
  <Words>380</Words>
  <Application>Microsoft Macintosh PowerPoint</Application>
  <PresentationFormat>Widescreen</PresentationFormat>
  <Paragraphs>48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Helvetica Neue</vt:lpstr>
      <vt:lpstr>Office Theme</vt:lpstr>
      <vt:lpstr>The role of tropical and extratropical weather systems on the moist margin</vt:lpstr>
      <vt:lpstr>The “meandering moist margin”</vt:lpstr>
      <vt:lpstr>Characterising movement of the moist margin</vt:lpstr>
      <vt:lpstr>Linking the moist margin with weather objects</vt:lpstr>
      <vt:lpstr>Linking the moist margin with weather objects</vt:lpstr>
      <vt:lpstr>How do extratropical weather systems interact? Odds ratios</vt:lpstr>
      <vt:lpstr>2-way interactions between PV and the moist margin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Corey Robinson</dc:creator>
  <cp:lastModifiedBy>Corey Robinson</cp:lastModifiedBy>
  <cp:revision>1</cp:revision>
  <dcterms:created xsi:type="dcterms:W3CDTF">2025-04-13T23:55:26Z</dcterms:created>
  <dcterms:modified xsi:type="dcterms:W3CDTF">2025-04-26T18:54:31Z</dcterms:modified>
</cp:coreProperties>
</file>