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  <p:sldMasterId id="2147483677" r:id="rId3"/>
  </p:sldMasterIdLst>
  <p:notesMasterIdLst>
    <p:notesMasterId r:id="rId26"/>
  </p:notesMasterIdLst>
  <p:handoutMasterIdLst>
    <p:handoutMasterId r:id="rId27"/>
  </p:handoutMasterIdLst>
  <p:sldIdLst>
    <p:sldId id="300" r:id="rId4"/>
    <p:sldId id="277" r:id="rId5"/>
    <p:sldId id="291" r:id="rId6"/>
    <p:sldId id="292" r:id="rId7"/>
    <p:sldId id="293" r:id="rId8"/>
    <p:sldId id="289" r:id="rId9"/>
    <p:sldId id="288" r:id="rId10"/>
    <p:sldId id="286" r:id="rId11"/>
    <p:sldId id="279" r:id="rId12"/>
    <p:sldId id="287" r:id="rId13"/>
    <p:sldId id="285" r:id="rId14"/>
    <p:sldId id="294" r:id="rId15"/>
    <p:sldId id="295" r:id="rId16"/>
    <p:sldId id="306" r:id="rId17"/>
    <p:sldId id="303" r:id="rId18"/>
    <p:sldId id="296" r:id="rId19"/>
    <p:sldId id="304" r:id="rId20"/>
    <p:sldId id="297" r:id="rId21"/>
    <p:sldId id="298" r:id="rId22"/>
    <p:sldId id="305" r:id="rId23"/>
    <p:sldId id="301" r:id="rId24"/>
    <p:sldId id="30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GNA Marco (JRC-SEVILLA)" initials="RM(" lastIdx="1" clrIdx="0">
    <p:extLst>
      <p:ext uri="{19B8F6BF-5375-455C-9EA6-DF929625EA0E}">
        <p15:presenceInfo xmlns:p15="http://schemas.microsoft.com/office/powerpoint/2012/main" userId="S-1-5-21-1606980848-2025429265-839522115-13782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2" y="108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1-27T14:37:56.578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1-27T14:37:56.578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1-27T14:37:56.578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1-27T14:37:56.578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1-27T14:37:56.578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1-27T14:37:56.578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421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Delete/update</a:t>
            </a:r>
            <a:r>
              <a:rPr lang="en-IE" baseline="0" dirty="0"/>
              <a:t> as appropriate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391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482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8" t="14177" r="388" b="14096"/>
          <a:stretch/>
        </p:blipFill>
        <p:spPr>
          <a:xfrm>
            <a:off x="-61560" y="1081031"/>
            <a:ext cx="12253560" cy="58587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8800" y="297600"/>
            <a:ext cx="1581448" cy="110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5759963" y="6693363"/>
            <a:ext cx="672075" cy="215900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19936" y="1641600"/>
            <a:ext cx="6048672" cy="2088232"/>
          </a:xfrm>
        </p:spPr>
        <p:txBody>
          <a:bodyPr/>
          <a:lstStyle>
            <a:lvl1pPr indent="0">
              <a:defRPr sz="64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3392" y="3933056"/>
            <a:ext cx="4992555" cy="1872208"/>
          </a:xfrm>
        </p:spPr>
        <p:txBody>
          <a:bodyPr/>
          <a:lstStyle>
            <a:lvl1pPr indent="0">
              <a:buNone/>
              <a:defRPr sz="4000" b="1" i="0">
                <a:solidFill>
                  <a:schemeClr val="bg1"/>
                </a:solidFill>
              </a:defRPr>
            </a:lvl1pPr>
            <a:lvl3pPr marL="304792" indent="-304792" algn="l">
              <a:defRPr sz="4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5929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65" y="5991078"/>
            <a:ext cx="2106857" cy="70228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3463" y="413428"/>
            <a:ext cx="11182137" cy="815933"/>
          </a:xfrm>
        </p:spPr>
        <p:txBody>
          <a:bodyPr/>
          <a:lstStyle>
            <a:lvl1pPr algn="l">
              <a:defRPr sz="3200">
                <a:solidFill>
                  <a:srgbClr val="034EA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" sz="3200" dirty="0" smtClean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en-GB" sz="3200" dirty="0">
              <a:solidFill>
                <a:srgbClr val="034E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731785"/>
            <a:ext cx="11165840" cy="3633788"/>
          </a:xfrm>
        </p:spPr>
        <p:txBody>
          <a:bodyPr/>
          <a:lstStyle>
            <a:lvl1pPr marL="457189" indent="-457189">
              <a:lnSpc>
                <a:spcPct val="150000"/>
              </a:lnSpc>
              <a:spcBef>
                <a:spcPts val="0"/>
              </a:spcBef>
              <a:spcAft>
                <a:spcPts val="2133"/>
              </a:spcAft>
              <a:buClr>
                <a:srgbClr val="FFC000"/>
              </a:buClr>
              <a:buSzPct val="150000"/>
              <a:buFont typeface="Arial" pitchFamily="34" charset="0"/>
              <a:buChar char="•"/>
              <a:defRPr sz="2400" i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ct val="150000"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5364" y="6154373"/>
            <a:ext cx="843419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333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8D21B7-B314-438C-91E9-7FF9087DC07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5593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65" y="5991078"/>
            <a:ext cx="2106857" cy="7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42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542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073102"/>
            <a:ext cx="12192000" cy="5784900"/>
          </a:xfrm>
          <a:prstGeom prst="rect">
            <a:avLst/>
          </a:prstGeom>
          <a:gradFill flip="none" rotWithShape="1">
            <a:gsLst>
              <a:gs pos="47000">
                <a:srgbClr val="0D6CB4"/>
              </a:gs>
              <a:gs pos="100000">
                <a:schemeClr val="accent2"/>
              </a:gs>
              <a:gs pos="77000">
                <a:srgbClr val="227DC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7600">
              <a:solidFill>
                <a:schemeClr val="accent4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3"/>
            <a:ext cx="10290265" cy="2149523"/>
          </a:xfrm>
          <a:prstGeom prst="rect">
            <a:avLst/>
          </a:prstGeo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2" y="4418049"/>
            <a:ext cx="10290265" cy="8977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  <a:latin typeface="Corbel" panose="020B05030202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3" y="5391727"/>
            <a:ext cx="5267203" cy="8774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Aft>
                <a:spcPts val="800"/>
              </a:spcAft>
              <a:buFontTx/>
              <a:buNone/>
              <a:defRPr sz="2200" i="1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n-GB" noProof="0" dirty="0"/>
              <a:t>Speaker</a:t>
            </a:r>
            <a:br>
              <a:rPr lang="en-GB" noProof="0" dirty="0"/>
            </a:br>
            <a:r>
              <a:rPr lang="en-GB" noProof="0" dirty="0"/>
              <a:t>Venue and date</a:t>
            </a:r>
          </a:p>
        </p:txBody>
      </p:sp>
      <p:pic>
        <p:nvPicPr>
          <p:cNvPr id="8" name="Picture 7" descr="Foot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7222" y="6390002"/>
            <a:ext cx="697559" cy="467999"/>
          </a:xfrm>
          <a:prstGeom prst="rect">
            <a:avLst/>
          </a:prstGeom>
        </p:spPr>
      </p:pic>
      <p:pic>
        <p:nvPicPr>
          <p:cNvPr id="13" name="Picture 12" descr="EC-JRC-logo_vertical_EN_pos_transparent-background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3" t="5040" r="4159" b="4382"/>
          <a:stretch/>
        </p:blipFill>
        <p:spPr>
          <a:xfrm>
            <a:off x="5373780" y="264907"/>
            <a:ext cx="1674947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033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073102"/>
            <a:ext cx="12192000" cy="5784900"/>
          </a:xfrm>
          <a:prstGeom prst="rect">
            <a:avLst/>
          </a:prstGeom>
          <a:gradFill flip="none" rotWithShape="1">
            <a:gsLst>
              <a:gs pos="47000">
                <a:srgbClr val="0D6CB4"/>
              </a:gs>
              <a:gs pos="100000">
                <a:schemeClr val="accent2"/>
              </a:gs>
              <a:gs pos="77000">
                <a:srgbClr val="227DC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7600">
              <a:solidFill>
                <a:schemeClr val="accent4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3"/>
            <a:ext cx="10290265" cy="2149523"/>
          </a:xfrm>
          <a:prstGeom prst="rect">
            <a:avLst/>
          </a:prstGeo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2" y="4418049"/>
            <a:ext cx="10290265" cy="8977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3" y="5391727"/>
            <a:ext cx="5267203" cy="8774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Aft>
                <a:spcPts val="800"/>
              </a:spcAft>
              <a:buFontTx/>
              <a:buNone/>
              <a:defRPr sz="22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Speaker</a:t>
            </a:r>
            <a:br>
              <a:rPr lang="en-GB" noProof="0" dirty="0"/>
            </a:br>
            <a:r>
              <a:rPr lang="en-GB" noProof="0" dirty="0"/>
              <a:t>Venue and date</a:t>
            </a:r>
          </a:p>
        </p:txBody>
      </p:sp>
      <p:pic>
        <p:nvPicPr>
          <p:cNvPr id="8" name="Picture 7" descr="Foot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7222" y="6390002"/>
            <a:ext cx="697559" cy="467999"/>
          </a:xfrm>
          <a:prstGeom prst="rect">
            <a:avLst/>
          </a:prstGeom>
        </p:spPr>
      </p:pic>
      <p:pic>
        <p:nvPicPr>
          <p:cNvPr id="13" name="Picture 12" descr="EC-JRC-logo_vertical_EN_pos_transparent-background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3" t="5040" r="4159" b="4382"/>
          <a:stretch/>
        </p:blipFill>
        <p:spPr>
          <a:xfrm>
            <a:off x="5373780" y="264907"/>
            <a:ext cx="1674947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004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cover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47000">
                <a:srgbClr val="0D6CB4"/>
              </a:gs>
              <a:gs pos="100000">
                <a:schemeClr val="accent2"/>
              </a:gs>
              <a:gs pos="77000">
                <a:srgbClr val="227DC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7600">
              <a:solidFill>
                <a:schemeClr val="accent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90" y="1122363"/>
            <a:ext cx="10281657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rgbClr val="FFD12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90" y="3602037"/>
            <a:ext cx="10281657" cy="16557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478213"/>
          </a:xfrm>
          <a:prstGeom prst="line">
            <a:avLst/>
          </a:prstGeom>
          <a:ln w="28575">
            <a:solidFill>
              <a:srgbClr val="FFD1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929" y="6193924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618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8000">
                <a:srgbClr val="E0A430"/>
              </a:gs>
              <a:gs pos="100000">
                <a:srgbClr val="FFD129"/>
              </a:gs>
              <a:gs pos="24000">
                <a:srgbClr val="EEB93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7600">
              <a:solidFill>
                <a:schemeClr val="accent4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284603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rgbClr val="0D6CB4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7"/>
            <a:ext cx="10284603" cy="16557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478213"/>
          </a:xfrm>
          <a:prstGeom prst="line">
            <a:avLst/>
          </a:prstGeom>
          <a:ln w="28575">
            <a:solidFill>
              <a:srgbClr val="0D6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929" y="6193924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642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7154" y="1825625"/>
            <a:ext cx="10267463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89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/>
              <a:buChar char="•"/>
              <a:defRPr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202" y="0"/>
            <a:ext cx="1" cy="136525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3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4515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2525" y="1825625"/>
            <a:ext cx="5002091" cy="417036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Font typeface="Arial"/>
              <a:buNone/>
              <a:defRPr/>
            </a:lvl1pPr>
          </a:lstStyle>
          <a:p>
            <a:pPr lvl="0"/>
            <a:endParaRPr lang="en-GB" noProof="0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202" y="0"/>
            <a:ext cx="1" cy="136525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970723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967155" y="1825625"/>
            <a:ext cx="5004000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89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/>
              <a:buChar char="•"/>
              <a:defRPr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4951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6232524" y="1825625"/>
            <a:ext cx="5004000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891" indent="-34289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/>
              <a:buChar char="•"/>
              <a:defRPr strike="noStrike"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202" y="0"/>
            <a:ext cx="1" cy="136525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3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967155" y="1825625"/>
            <a:ext cx="5004000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891" indent="-34289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/>
              <a:buChar char="•"/>
              <a:defRPr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21489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0723" y="1825625"/>
            <a:ext cx="3229533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891" indent="-342891">
              <a:buClr>
                <a:schemeClr val="accent5"/>
              </a:buClr>
              <a:buFont typeface="Arial"/>
              <a:buChar char="•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76003" y="1825625"/>
            <a:ext cx="3239996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891" indent="-342891">
              <a:buClr>
                <a:schemeClr val="accent5"/>
              </a:buClr>
              <a:buFont typeface="Arial"/>
              <a:buChar char="•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5"/>
          </p:nvPr>
        </p:nvSpPr>
        <p:spPr>
          <a:xfrm>
            <a:off x="7990763" y="1825625"/>
            <a:ext cx="3239999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891" indent="-342891">
              <a:buClr>
                <a:schemeClr val="accent5"/>
              </a:buClr>
              <a:buFont typeface="Arial"/>
              <a:buChar char="•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202" y="0"/>
            <a:ext cx="1" cy="136525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970723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90536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723" y="1681163"/>
            <a:ext cx="5003999" cy="823912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0723" y="2597728"/>
            <a:ext cx="5003999" cy="339826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42891" indent="-342891">
              <a:buClr>
                <a:schemeClr val="accent5"/>
              </a:buClr>
              <a:buFont typeface="Arial"/>
              <a:buChar char="•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2770" y="1681163"/>
            <a:ext cx="5003999" cy="823912"/>
          </a:xfrm>
          <a:prstGeom prst="rect">
            <a:avLst/>
          </a:prstGeo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2770" y="2597728"/>
            <a:ext cx="5003999" cy="339826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42891" indent="-342891">
              <a:buClr>
                <a:schemeClr val="accent5"/>
              </a:buClr>
              <a:buFont typeface="Arial"/>
              <a:buChar char="•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202" y="0"/>
            <a:ext cx="1" cy="136525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970723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08934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750540"/>
            <a:ext cx="12192000" cy="424544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3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838202" y="0"/>
            <a:ext cx="1" cy="136525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258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9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4"/>
            <a:ext cx="8550323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6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7616" y="743803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4049" y="1992573"/>
            <a:ext cx="8010799" cy="3616657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17900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62615" y="1825625"/>
            <a:ext cx="4583519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891" indent="-342891">
              <a:buClr>
                <a:schemeClr val="accent5"/>
              </a:buClr>
              <a:buFont typeface="Arial"/>
              <a:buChar char="•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 marL="0">
              <a:buClr>
                <a:schemeClr val="accent5"/>
              </a:buClr>
              <a:buNone/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3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7"/>
            <a:ext cx="2743200" cy="365125"/>
          </a:xfrm>
          <a:prstGeom prst="rect">
            <a:avLst/>
          </a:prstGeom>
        </p:spPr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662615" y="586765"/>
            <a:ext cx="4581771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2" y="-46382"/>
            <a:ext cx="6142383" cy="6964017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543432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63280" y="-62164"/>
            <a:ext cx="12318560" cy="3468939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accent5"/>
            </a:solidFill>
          </a:ln>
        </p:spPr>
        <p:txBody>
          <a:bodyPr/>
          <a:lstStyle>
            <a:lvl1pPr marL="0" indent="0">
              <a:buClr>
                <a:schemeClr val="accent2"/>
              </a:buClr>
              <a:buFont typeface="Arial"/>
              <a:buNone/>
              <a:defRPr/>
            </a:lvl1pPr>
          </a:lstStyle>
          <a:p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385" y="2818576"/>
            <a:ext cx="10287000" cy="6186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957385" y="3630614"/>
            <a:ext cx="10287000" cy="2365375"/>
          </a:xfrm>
          <a:prstGeom prst="rect">
            <a:avLst/>
          </a:prstGeom>
        </p:spPr>
        <p:txBody>
          <a:bodyPr/>
          <a:lstStyle>
            <a:lvl1pPr marL="342891" indent="-342891" algn="l">
              <a:buClr>
                <a:schemeClr val="accent5"/>
              </a:buClr>
              <a:buFont typeface="Arial"/>
              <a:buChar char="•"/>
              <a:defRPr/>
            </a:lvl1pPr>
            <a:lvl2pPr marL="800080" indent="-342891">
              <a:buClr>
                <a:schemeClr val="accent5"/>
              </a:buClr>
              <a:buFont typeface="Arial"/>
              <a:buChar char="•"/>
              <a:defRPr/>
            </a:lvl2pPr>
            <a:lvl3pPr marL="1200121" indent="-285744">
              <a:buClr>
                <a:schemeClr val="accent5"/>
              </a:buClr>
              <a:buFont typeface="Arial"/>
              <a:buChar char="•"/>
              <a:defRPr/>
            </a:lvl3pPr>
            <a:lvl4pPr marL="1657309" indent="-285744">
              <a:buClr>
                <a:schemeClr val="accent5"/>
              </a:buClr>
              <a:buFont typeface="Arial"/>
              <a:buChar char="•"/>
              <a:defRPr/>
            </a:lvl4pPr>
            <a:lvl5pPr marL="2114498" indent="-285744">
              <a:buClr>
                <a:schemeClr val="accent5"/>
              </a:buClr>
              <a:buFont typeface="Arial"/>
              <a:buChar char="•"/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73384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970723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202" y="0"/>
            <a:ext cx="1" cy="136525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CA5413D4-3464-5446-9BA1-3BAD3170FCF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8202" y="1750540"/>
            <a:ext cx="3416383" cy="352315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46EB0D93-FBAA-A74E-B21E-1472D09689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82156" y="4331293"/>
            <a:ext cx="2736000" cy="152423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 dirty="0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B76EE823-FC7D-C248-9740-B5FEDF6A4D2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355301" y="1750540"/>
            <a:ext cx="3416383" cy="352315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AC06F9D3-D33A-F048-8BF8-7A3A77CF4BE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99255" y="4331293"/>
            <a:ext cx="2736000" cy="152423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 dirty="0"/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549E3D0B-E219-9F43-9128-A6A207A4CD7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872399" y="1750540"/>
            <a:ext cx="3416383" cy="352315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8E55B758-1336-EB4E-970D-06877F30CBB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16355" y="4331293"/>
            <a:ext cx="2736000" cy="152423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53469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733075" y="1750540"/>
            <a:ext cx="3330000" cy="208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733075" y="3907988"/>
            <a:ext cx="3330000" cy="208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127391" y="1750540"/>
            <a:ext cx="3330000" cy="208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9559992" y="3907988"/>
            <a:ext cx="1620000" cy="2088000"/>
          </a:xfrm>
          <a:prstGeom prst="rect">
            <a:avLst/>
          </a:prstGeom>
          <a:noFill/>
        </p:spPr>
        <p:txBody>
          <a:bodyPr tIns="90000"/>
          <a:lstStyle>
            <a:lvl1pPr marL="0" indent="0" algn="l">
              <a:lnSpc>
                <a:spcPts val="168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970723" y="1750540"/>
            <a:ext cx="1663928" cy="2088000"/>
          </a:xfrm>
          <a:prstGeom prst="rect">
            <a:avLst/>
          </a:prstGeom>
          <a:noFill/>
        </p:spPr>
        <p:txBody>
          <a:bodyPr tIns="90000"/>
          <a:lstStyle>
            <a:lvl1pPr marL="0" indent="0" algn="r">
              <a:lnSpc>
                <a:spcPts val="168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127393" y="3907988"/>
            <a:ext cx="3330000" cy="208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978651" y="3897313"/>
            <a:ext cx="1656000" cy="2098675"/>
          </a:xfrm>
          <a:prstGeom prst="rect">
            <a:avLst/>
          </a:prstGeom>
          <a:noFill/>
        </p:spPr>
        <p:txBody>
          <a:bodyPr tIns="90000"/>
          <a:lstStyle>
            <a:lvl1pPr marL="0" indent="0" algn="r">
              <a:lnSpc>
                <a:spcPts val="168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9559992" y="1750540"/>
            <a:ext cx="1620000" cy="2088000"/>
          </a:xfrm>
          <a:prstGeom prst="rect">
            <a:avLst/>
          </a:prstGeom>
          <a:noFill/>
        </p:spPr>
        <p:txBody>
          <a:bodyPr tIns="90000"/>
          <a:lstStyle>
            <a:lvl1pPr marL="0" indent="0" algn="l">
              <a:lnSpc>
                <a:spcPts val="168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970723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38202" y="0"/>
            <a:ext cx="1" cy="136525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8988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55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" y="6131287"/>
            <a:ext cx="2743200" cy="365125"/>
          </a:xfrm>
          <a:prstGeom prst="rect">
            <a:avLst/>
          </a:prstGeom>
        </p:spPr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970723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202" y="0"/>
            <a:ext cx="1" cy="136525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936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48045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30587"/>
          </a:xfrm>
          <a:prstGeom prst="rect">
            <a:avLst/>
          </a:prstGeom>
          <a:gradFill flip="none" rotWithShape="1">
            <a:gsLst>
              <a:gs pos="47000">
                <a:srgbClr val="0D6CB4"/>
              </a:gs>
              <a:gs pos="100000">
                <a:schemeClr val="accent2"/>
              </a:gs>
              <a:gs pos="77000">
                <a:srgbClr val="227DC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7600">
              <a:solidFill>
                <a:schemeClr val="accent4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020968" cy="124034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2"/>
            <a:ext cx="0" cy="2362711"/>
          </a:xfrm>
          <a:prstGeom prst="line">
            <a:avLst/>
          </a:prstGeom>
          <a:ln w="28575">
            <a:solidFill>
              <a:srgbClr val="F8CC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084386" y="3855678"/>
            <a:ext cx="10003692" cy="19252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371897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12192000" cy="3430587"/>
          </a:xfrm>
          <a:prstGeom prst="rect">
            <a:avLst/>
          </a:prstGeom>
          <a:gradFill flip="none" rotWithShape="1">
            <a:gsLst>
              <a:gs pos="55000">
                <a:srgbClr val="FFD129"/>
              </a:gs>
              <a:gs pos="0">
                <a:srgbClr val="EEB93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7600">
              <a:solidFill>
                <a:schemeClr val="accent4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2"/>
            <a:ext cx="0" cy="2362711"/>
          </a:xfrm>
          <a:prstGeom prst="line">
            <a:avLst/>
          </a:prstGeom>
          <a:ln w="28575">
            <a:solidFill>
              <a:srgbClr val="0D6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020968" cy="124034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rgbClr val="0D6CB4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84386" y="3855678"/>
            <a:ext cx="10003692" cy="19252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522552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1123952"/>
            <a:ext cx="109728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387601"/>
            <a:ext cx="109728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67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867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67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C8D21B7-B314-438C-91E9-7FF9087DC07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069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hf hdr="0" ftr="0" dt="0"/>
  <p:txStyles>
    <p:titleStyle>
      <a:lvl1pPr marL="478355" indent="-478355" algn="l" rtl="0" eaLnBrk="0" fontAlgn="base" hangingPunct="0">
        <a:spcBef>
          <a:spcPct val="0"/>
        </a:spcBef>
        <a:spcAft>
          <a:spcPct val="0"/>
        </a:spcAft>
        <a:defRPr lang="en-GB" sz="3200" b="1" dirty="0" smtClean="0">
          <a:solidFill>
            <a:srgbClr val="034EA2"/>
          </a:solidFill>
          <a:latin typeface="+mj-lt"/>
          <a:ea typeface="+mj-ea"/>
          <a:cs typeface="Arial" panose="020B0604020202020204" pitchFamily="34" charset="0"/>
        </a:defRPr>
      </a:lvl1pPr>
      <a:lvl2pPr marL="478355" indent="-478355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F5494"/>
          </a:solidFill>
          <a:latin typeface="Verdana" pitchFamily="34" charset="0"/>
        </a:defRPr>
      </a:lvl2pPr>
      <a:lvl3pPr marL="478355" indent="-478355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F5494"/>
          </a:solidFill>
          <a:latin typeface="Verdana" pitchFamily="34" charset="0"/>
        </a:defRPr>
      </a:lvl3pPr>
      <a:lvl4pPr marL="478355" indent="-478355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F5494"/>
          </a:solidFill>
          <a:latin typeface="Verdana" pitchFamily="34" charset="0"/>
        </a:defRPr>
      </a:lvl4pPr>
      <a:lvl5pPr marL="478355" indent="-478355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F5494"/>
          </a:solidFill>
          <a:latin typeface="Verdana" pitchFamily="34" charset="0"/>
        </a:defRPr>
      </a:lvl5pPr>
      <a:lvl6pPr marL="1087939" algn="l" rtl="0" fontAlgn="base">
        <a:spcBef>
          <a:spcPct val="0"/>
        </a:spcBef>
        <a:spcAft>
          <a:spcPct val="0"/>
        </a:spcAft>
        <a:defRPr sz="4000" b="1">
          <a:solidFill>
            <a:srgbClr val="0F5494"/>
          </a:solidFill>
          <a:latin typeface="Verdana" pitchFamily="34" charset="0"/>
        </a:defRPr>
      </a:lvl6pPr>
      <a:lvl7pPr marL="1697524" algn="l" rtl="0" fontAlgn="base">
        <a:spcBef>
          <a:spcPct val="0"/>
        </a:spcBef>
        <a:spcAft>
          <a:spcPct val="0"/>
        </a:spcAft>
        <a:defRPr sz="4000" b="1">
          <a:solidFill>
            <a:srgbClr val="0F5494"/>
          </a:solidFill>
          <a:latin typeface="Verdana" pitchFamily="34" charset="0"/>
        </a:defRPr>
      </a:lvl7pPr>
      <a:lvl8pPr marL="2307109" algn="l" rtl="0" fontAlgn="base">
        <a:spcBef>
          <a:spcPct val="0"/>
        </a:spcBef>
        <a:spcAft>
          <a:spcPct val="0"/>
        </a:spcAft>
        <a:defRPr sz="4000" b="1">
          <a:solidFill>
            <a:srgbClr val="0F5494"/>
          </a:solidFill>
          <a:latin typeface="Verdana" pitchFamily="34" charset="0"/>
        </a:defRPr>
      </a:lvl8pPr>
      <a:lvl9pPr marL="2916694" algn="l" rtl="0" fontAlgn="base">
        <a:spcBef>
          <a:spcPct val="0"/>
        </a:spcBef>
        <a:spcAft>
          <a:spcPct val="0"/>
        </a:spcAft>
        <a:defRPr sz="4000" b="1">
          <a:solidFill>
            <a:srgbClr val="0F5494"/>
          </a:solidFill>
          <a:latin typeface="Verdana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lang="en-GB" sz="2400" i="0" dirty="0" smtClean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Arial" panose="020B0604020202020204" pitchFamily="34" charset="0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lang="en-GB" sz="2400" b="1" i="0" dirty="0" smtClean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Arial" panose="020B0604020202020204" pitchFamily="34" charset="0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defRPr lang="en-GB" sz="2400" i="0" dirty="0" smtClean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Arial" panose="020B0604020202020204" pitchFamily="34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Arial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Arial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Arial" charset="0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Arial" charset="0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Arial" charset="0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C-JRC-logo_horizontal_EN_pos_transparent-background.png"/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02" t="10944" r="6669" b="9113"/>
          <a:stretch/>
        </p:blipFill>
        <p:spPr>
          <a:xfrm>
            <a:off x="9945930" y="6177847"/>
            <a:ext cx="1727997" cy="467228"/>
          </a:xfrm>
          <a:prstGeom prst="rect">
            <a:avLst/>
          </a:prstGeom>
        </p:spPr>
      </p:pic>
      <p:sp>
        <p:nvSpPr>
          <p:cNvPr id="4" name="TextBox 10">
            <a:extLst>
              <a:ext uri="{FF2B5EF4-FFF2-40B4-BE49-F238E27FC236}">
                <a16:creationId xmlns:a16="http://schemas.microsoft.com/office/drawing/2014/main" id="{102E28AE-5B0C-CF45-9AB9-4F4B2BA2B16F}"/>
              </a:ext>
            </a:extLst>
          </p:cNvPr>
          <p:cNvSpPr txBox="1"/>
          <p:nvPr userDrawn="1"/>
        </p:nvSpPr>
        <p:spPr>
          <a:xfrm>
            <a:off x="935318" y="6436339"/>
            <a:ext cx="444383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indent="0" algn="l">
              <a:buClr>
                <a:schemeClr val="accent5"/>
              </a:buClr>
              <a:buFont typeface="Arial"/>
              <a:buNone/>
            </a:pPr>
            <a:fld id="{7CDCD853-BF31-41A2-A1D4-0871305F302F}" type="slidenum">
              <a:rPr lang="en-GB" sz="120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</a:rPr>
              <a:pPr marL="0" indent="0" algn="l">
                <a:buClr>
                  <a:schemeClr val="accent5"/>
                </a:buClr>
                <a:buFont typeface="Arial"/>
                <a:buNone/>
              </a:pPr>
              <a:t>‹#›</a:t>
            </a:fld>
            <a:endParaRPr lang="en-GB" sz="1600" noProof="0" dirty="0">
              <a:ln>
                <a:noFill/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5" name="Straight Connector 11">
            <a:extLst>
              <a:ext uri="{FF2B5EF4-FFF2-40B4-BE49-F238E27FC236}">
                <a16:creationId xmlns:a16="http://schemas.microsoft.com/office/drawing/2014/main" id="{43FE508E-ADD9-4D41-9849-B50EAA79509F}"/>
              </a:ext>
            </a:extLst>
          </p:cNvPr>
          <p:cNvCxnSpPr/>
          <p:nvPr userDrawn="1"/>
        </p:nvCxnSpPr>
        <p:spPr>
          <a:xfrm>
            <a:off x="832313" y="6411461"/>
            <a:ext cx="1" cy="446539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59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turewater.eu/projects/hihydrosoil/" TargetMode="External"/><Relationship Id="rId2" Type="http://schemas.openxmlformats.org/officeDocument/2006/relationships/hyperlink" Target="https://www.isric.org/projects/soil-property-maps-africa-250-m-resolution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power.larc.nasa.gov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journals.ametsoc.org/view/journals/clim/30/14/jcli-d-16-0758.1.xml" TargetMode="Externa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1350" y="1546167"/>
            <a:ext cx="10657807" cy="2593571"/>
          </a:xfrm>
        </p:spPr>
        <p:txBody>
          <a:bodyPr/>
          <a:lstStyle/>
          <a:p>
            <a:pPr marL="0" indent="0" algn="ctr"/>
            <a:r>
              <a:rPr lang="en-GB" sz="4000" dirty="0">
                <a:solidFill>
                  <a:srgbClr val="FFC000"/>
                </a:solidFill>
              </a:rPr>
              <a:t>The potential of irrigation for </a:t>
            </a:r>
            <a:r>
              <a:rPr lang="en-GB" sz="4000" dirty="0" smtClean="0">
                <a:solidFill>
                  <a:srgbClr val="FFC000"/>
                </a:solidFill>
              </a:rPr>
              <a:t>cereals </a:t>
            </a:r>
            <a:r>
              <a:rPr lang="en-GB" sz="4000" dirty="0">
                <a:solidFill>
                  <a:srgbClr val="FFC000"/>
                </a:solidFill>
              </a:rPr>
              <a:t>production </a:t>
            </a:r>
            <a:r>
              <a:rPr lang="en-GB" sz="4000" dirty="0" smtClean="0">
                <a:solidFill>
                  <a:srgbClr val="FFC000"/>
                </a:solidFill>
              </a:rPr>
              <a:t/>
            </a:r>
            <a:br>
              <a:rPr lang="en-GB" sz="4000" dirty="0" smtClean="0">
                <a:solidFill>
                  <a:srgbClr val="FFC000"/>
                </a:solidFill>
              </a:rPr>
            </a:br>
            <a:r>
              <a:rPr lang="en-GB" sz="4000" dirty="0" smtClean="0">
                <a:solidFill>
                  <a:srgbClr val="FFC000"/>
                </a:solidFill>
              </a:rPr>
              <a:t>in </a:t>
            </a:r>
            <a:r>
              <a:rPr lang="en-GB" sz="4000" dirty="0">
                <a:solidFill>
                  <a:srgbClr val="FFC000"/>
                </a:solidFill>
              </a:rPr>
              <a:t>Sub-Saharan </a:t>
            </a:r>
            <a:r>
              <a:rPr lang="en-GB" sz="4000" dirty="0" smtClean="0">
                <a:solidFill>
                  <a:srgbClr val="FFC000"/>
                </a:solidFill>
              </a:rPr>
              <a:t>Africa</a:t>
            </a:r>
            <a:r>
              <a:rPr lang="en-GB" sz="4000" dirty="0">
                <a:solidFill>
                  <a:srgbClr val="FFC000"/>
                </a:solidFill>
              </a:rPr>
              <a:t>: A machine learning </a:t>
            </a:r>
            <a:r>
              <a:rPr lang="en-GB" sz="4000" dirty="0" smtClean="0">
                <a:solidFill>
                  <a:srgbClr val="FFC000"/>
                </a:solidFill>
              </a:rPr>
              <a:t/>
            </a:r>
            <a:br>
              <a:rPr lang="en-GB" sz="4000" dirty="0" smtClean="0">
                <a:solidFill>
                  <a:srgbClr val="FFC000"/>
                </a:solidFill>
              </a:rPr>
            </a:br>
            <a:r>
              <a:rPr lang="en-GB" sz="4000" dirty="0" smtClean="0">
                <a:solidFill>
                  <a:srgbClr val="FFC000"/>
                </a:solidFill>
              </a:rPr>
              <a:t>application </a:t>
            </a:r>
            <a:r>
              <a:rPr lang="en-GB" sz="4000" dirty="0">
                <a:solidFill>
                  <a:srgbClr val="FFC000"/>
                </a:solidFill>
              </a:rPr>
              <a:t>for emulating crop growth </a:t>
            </a:r>
            <a:r>
              <a:rPr lang="en-GB" sz="4000" dirty="0" smtClean="0">
                <a:solidFill>
                  <a:srgbClr val="FFC000"/>
                </a:solidFill>
              </a:rPr>
              <a:t/>
            </a:r>
            <a:br>
              <a:rPr lang="en-GB" sz="4000" dirty="0" smtClean="0">
                <a:solidFill>
                  <a:srgbClr val="FFC000"/>
                </a:solidFill>
              </a:rPr>
            </a:br>
            <a:r>
              <a:rPr lang="en-GB" sz="4000" dirty="0" smtClean="0">
                <a:solidFill>
                  <a:srgbClr val="FFC000"/>
                </a:solidFill>
              </a:rPr>
              <a:t>at </a:t>
            </a:r>
            <a:r>
              <a:rPr lang="en-GB" sz="4000" dirty="0">
                <a:solidFill>
                  <a:srgbClr val="FFC000"/>
                </a:solidFill>
              </a:rPr>
              <a:t>large scale</a:t>
            </a:r>
            <a:r>
              <a:rPr lang="en-GB" sz="4000" dirty="0"/>
              <a:t/>
            </a:r>
            <a:br>
              <a:rPr lang="en-GB" sz="4000" dirty="0"/>
            </a:br>
            <a:endParaRPr lang="nl-NL" sz="4000" dirty="0">
              <a:latin typeface="Corbel" panose="020B050302020402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350" y="4031674"/>
            <a:ext cx="10290265" cy="2144684"/>
          </a:xfrm>
        </p:spPr>
        <p:txBody>
          <a:bodyPr/>
          <a:lstStyle/>
          <a:p>
            <a:r>
              <a:rPr lang="nl-NL" sz="3200" dirty="0" err="1">
                <a:solidFill>
                  <a:schemeClr val="bg1"/>
                </a:solidFill>
              </a:rPr>
              <a:t>Klinnert</a:t>
            </a:r>
            <a:r>
              <a:rPr lang="nl-NL" sz="3200" dirty="0">
                <a:solidFill>
                  <a:schemeClr val="bg1"/>
                </a:solidFill>
              </a:rPr>
              <a:t>, Ana; </a:t>
            </a:r>
            <a:r>
              <a:rPr lang="nl-NL" sz="3200" dirty="0" err="1">
                <a:solidFill>
                  <a:schemeClr val="bg1"/>
                </a:solidFill>
              </a:rPr>
              <a:t>Rogna</a:t>
            </a:r>
            <a:r>
              <a:rPr lang="nl-NL" sz="3200" dirty="0">
                <a:solidFill>
                  <a:schemeClr val="bg1"/>
                </a:solidFill>
              </a:rPr>
              <a:t>, </a:t>
            </a:r>
            <a:r>
              <a:rPr lang="nl-NL" sz="3200" dirty="0" smtClean="0">
                <a:solidFill>
                  <a:schemeClr val="bg1"/>
                </a:solidFill>
              </a:rPr>
              <a:t>Marco; </a:t>
            </a:r>
            <a:r>
              <a:rPr lang="nl-NL" sz="3200" dirty="0" err="1">
                <a:solidFill>
                  <a:schemeClr val="bg1"/>
                </a:solidFill>
              </a:rPr>
              <a:t>Barbosa</a:t>
            </a:r>
            <a:r>
              <a:rPr lang="nl-NL" sz="3200" dirty="0">
                <a:solidFill>
                  <a:schemeClr val="bg1"/>
                </a:solidFill>
              </a:rPr>
              <a:t>, Ana Luisa; </a:t>
            </a:r>
            <a:r>
              <a:rPr lang="nl-NL" sz="3200" dirty="0" err="1">
                <a:solidFill>
                  <a:schemeClr val="bg1"/>
                </a:solidFill>
              </a:rPr>
              <a:t>Tillie</a:t>
            </a:r>
            <a:r>
              <a:rPr lang="nl-NL" sz="3200" dirty="0">
                <a:solidFill>
                  <a:schemeClr val="bg1"/>
                </a:solidFill>
              </a:rPr>
              <a:t>, </a:t>
            </a:r>
            <a:r>
              <a:rPr lang="nl-NL" sz="3200" dirty="0" smtClean="0">
                <a:solidFill>
                  <a:schemeClr val="bg1"/>
                </a:solidFill>
              </a:rPr>
              <a:t>Pascal and Edoardo </a:t>
            </a:r>
            <a:r>
              <a:rPr lang="nl-NL" sz="3200" dirty="0" err="1" smtClean="0">
                <a:solidFill>
                  <a:schemeClr val="bg1"/>
                </a:solidFill>
              </a:rPr>
              <a:t>Baldoni</a:t>
            </a:r>
            <a:endParaRPr lang="nl-NL" sz="3200" dirty="0">
              <a:solidFill>
                <a:schemeClr val="bg1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EC </a:t>
            </a:r>
            <a:r>
              <a:rPr lang="en-GB" sz="2400" dirty="0">
                <a:solidFill>
                  <a:schemeClr val="bg1"/>
                </a:solidFill>
              </a:rPr>
              <a:t>Joint Research Centre-Seville, Unit D.4 - Economics of the Food </a:t>
            </a:r>
            <a:r>
              <a:rPr lang="en-GB" sz="2400" dirty="0" smtClean="0">
                <a:solidFill>
                  <a:schemeClr val="bg1"/>
                </a:solidFill>
              </a:rPr>
              <a:t>System</a:t>
            </a:r>
          </a:p>
          <a:p>
            <a:endParaRPr lang="en-GB" sz="500" dirty="0" smtClean="0">
              <a:solidFill>
                <a:schemeClr val="bg1"/>
              </a:solidFill>
            </a:endParaRPr>
          </a:p>
          <a:p>
            <a:r>
              <a:rPr lang="en-GB" sz="3000" b="1" dirty="0" smtClean="0">
                <a:solidFill>
                  <a:srgbClr val="FFC000"/>
                </a:solidFill>
              </a:rPr>
              <a:t>European Geosciences Union (EGU) Annual Meeting 2025</a:t>
            </a:r>
            <a:endParaRPr lang="en-GB" sz="3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80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390804" y="1833952"/>
            <a:ext cx="6316985" cy="348656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on model performance…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48145" y="1579418"/>
            <a:ext cx="4538750" cy="4405746"/>
          </a:xfrm>
        </p:spPr>
        <p:txBody>
          <a:bodyPr/>
          <a:lstStyle/>
          <a:p>
            <a:r>
              <a:rPr lang="en-US" sz="1400" b="1" u="sng" dirty="0" smtClean="0"/>
              <a:t>SHAP </a:t>
            </a:r>
            <a:r>
              <a:rPr lang="en-GB" sz="1400" b="1" u="sng" dirty="0"/>
              <a:t>(</a:t>
            </a:r>
            <a:r>
              <a:rPr lang="en-GB" sz="1400" b="1" u="sng" dirty="0" err="1"/>
              <a:t>SHapley</a:t>
            </a:r>
            <a:r>
              <a:rPr lang="en-GB" sz="1400" b="1" u="sng" dirty="0"/>
              <a:t> Additive </a:t>
            </a:r>
            <a:r>
              <a:rPr lang="en-GB" sz="1400" b="1" u="sng" dirty="0" err="1"/>
              <a:t>exPlanations</a:t>
            </a:r>
            <a:r>
              <a:rPr lang="en-US" sz="1400" b="1" u="sng" dirty="0" smtClean="0"/>
              <a:t>:</a:t>
            </a:r>
          </a:p>
          <a:p>
            <a:r>
              <a:rPr lang="en-US" sz="1400" b="1" dirty="0" smtClean="0"/>
              <a:t>Interpretable </a:t>
            </a:r>
            <a:r>
              <a:rPr lang="en-US" sz="1400" b="1" dirty="0"/>
              <a:t>Model Insights</a:t>
            </a:r>
            <a:r>
              <a:rPr lang="en-US" sz="1400" dirty="0"/>
              <a:t>: SHAP values provide interpretable, feature-level insights into </a:t>
            </a:r>
            <a:r>
              <a:rPr lang="en-US" sz="1400" dirty="0" err="1"/>
              <a:t>XGBoost</a:t>
            </a:r>
            <a:r>
              <a:rPr lang="en-US" sz="1400" dirty="0"/>
              <a:t> predictions, making it easier to understand which factors drive outcomes</a:t>
            </a:r>
            <a:r>
              <a:rPr lang="en-US" sz="1400" dirty="0" smtClean="0"/>
              <a:t>.</a:t>
            </a:r>
          </a:p>
          <a:p>
            <a:r>
              <a:rPr lang="en-US" sz="1400" b="1" dirty="0"/>
              <a:t>Feature Importance by Scenario</a:t>
            </a:r>
            <a:r>
              <a:rPr lang="en-US" sz="1400" dirty="0"/>
              <a:t>: SHAP values highlight the most influential features for specific scenarios or predictions, helping identify scenario-dependent patterns in the data</a:t>
            </a:r>
            <a:r>
              <a:rPr lang="en-US" sz="1400" dirty="0" smtClean="0"/>
              <a:t>.</a:t>
            </a:r>
          </a:p>
          <a:p>
            <a:r>
              <a:rPr lang="en-US" sz="1400" b="1" dirty="0" smtClean="0"/>
              <a:t>How does it work? </a:t>
            </a:r>
            <a:r>
              <a:rPr lang="en-US" sz="1400" dirty="0" smtClean="0"/>
              <a:t>SHAP </a:t>
            </a:r>
            <a:r>
              <a:rPr lang="en-US" sz="1400" dirty="0"/>
              <a:t>values are based on Shapley values, which come from </a:t>
            </a:r>
            <a:r>
              <a:rPr lang="en-US" sz="1400" b="1" dirty="0"/>
              <a:t>cooperative game theory</a:t>
            </a:r>
            <a:r>
              <a:rPr lang="en-US" sz="1400" dirty="0"/>
              <a:t>. In this framework, each feature is treated as a “player” in a game that contributes to the final prediction</a:t>
            </a:r>
            <a:r>
              <a:rPr lang="en-US" sz="1400" dirty="0" smtClean="0"/>
              <a:t>. How does it do it?</a:t>
            </a:r>
            <a:r>
              <a:rPr lang="en-US" sz="1400" dirty="0"/>
              <a:t> </a:t>
            </a:r>
            <a:r>
              <a:rPr lang="en-US" sz="1400" dirty="0" smtClean="0"/>
              <a:t>In simple terms: Removing the feature, making a prediction with the remaining features, adding the feature back, making another prediction and calculating the difference.</a:t>
            </a:r>
          </a:p>
        </p:txBody>
      </p:sp>
    </p:spTree>
    <p:extLst>
      <p:ext uri="{BB962C8B-B14F-4D97-AF65-F5344CB8AC3E}">
        <p14:creationId xmlns:p14="http://schemas.microsoft.com/office/powerpoint/2010/main" val="1810799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70722" y="441296"/>
            <a:ext cx="10515600" cy="782357"/>
          </a:xfrm>
        </p:spPr>
        <p:txBody>
          <a:bodyPr/>
          <a:lstStyle/>
          <a:p>
            <a:r>
              <a:rPr lang="en-GB" dirty="0" smtClean="0"/>
              <a:t>Results I</a:t>
            </a:r>
            <a:endParaRPr lang="en-GB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542202" y="2271951"/>
            <a:ext cx="4692592" cy="4028724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970722" y="2271951"/>
            <a:ext cx="4571480" cy="40287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0722" y="1516969"/>
            <a:ext cx="926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400" b="1" dirty="0" smtClean="0"/>
              <a:t>Yields Differentials </a:t>
            </a:r>
            <a:r>
              <a:rPr lang="en-GB" sz="2400" dirty="0" smtClean="0"/>
              <a:t>(%)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00310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70722" y="441296"/>
            <a:ext cx="10515600" cy="782357"/>
          </a:xfrm>
        </p:spPr>
        <p:txBody>
          <a:bodyPr/>
          <a:lstStyle/>
          <a:p>
            <a:r>
              <a:rPr lang="en-GB" dirty="0" smtClean="0"/>
              <a:t>Results II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70722" y="1325846"/>
            <a:ext cx="926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400" b="1" dirty="0" smtClean="0"/>
              <a:t>Yields Differentials </a:t>
            </a:r>
            <a:r>
              <a:rPr lang="en-GB" sz="2400" dirty="0" smtClean="0"/>
              <a:t>(kg/ha)</a:t>
            </a:r>
            <a:endParaRPr lang="en-GB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58" y="2086495"/>
            <a:ext cx="4738255" cy="383217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047" y="2086495"/>
            <a:ext cx="4950762" cy="38321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42210" y="5879095"/>
            <a:ext cx="881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Maize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8335853" y="5879094"/>
            <a:ext cx="881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Millet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324234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54096" y="271844"/>
            <a:ext cx="10515600" cy="782357"/>
          </a:xfrm>
        </p:spPr>
        <p:txBody>
          <a:bodyPr/>
          <a:lstStyle/>
          <a:p>
            <a:r>
              <a:rPr lang="en-GB" dirty="0" smtClean="0"/>
              <a:t>Results III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54096" y="1327353"/>
            <a:ext cx="9280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400" b="1" dirty="0" smtClean="0"/>
              <a:t>Water requirements </a:t>
            </a:r>
            <a:r>
              <a:rPr lang="en-GB" sz="2400" dirty="0" smtClean="0"/>
              <a:t>(mm/ha per cropping season)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561294" y="5879094"/>
            <a:ext cx="881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Maize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460271" y="5879094"/>
            <a:ext cx="881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Millet</a:t>
            </a:r>
            <a:endParaRPr lang="en-GB" sz="16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22" y="1952511"/>
            <a:ext cx="4429494" cy="376309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445" y="1956788"/>
            <a:ext cx="4612803" cy="392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38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54096" y="271844"/>
            <a:ext cx="10515600" cy="782357"/>
          </a:xfrm>
        </p:spPr>
        <p:txBody>
          <a:bodyPr/>
          <a:lstStyle/>
          <a:p>
            <a:r>
              <a:rPr lang="en-GB" dirty="0" smtClean="0"/>
              <a:t>Results IV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54096" y="1327353"/>
            <a:ext cx="9628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400" b="1" dirty="0" smtClean="0"/>
              <a:t>Water productivity </a:t>
            </a:r>
            <a:r>
              <a:rPr lang="en-GB" sz="2400" dirty="0" smtClean="0"/>
              <a:t>(kg/mm yield increase per unit of added water)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812924" y="5874018"/>
            <a:ext cx="881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Maize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726678" y="5839526"/>
            <a:ext cx="881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Millet</a:t>
            </a:r>
            <a:endParaRPr lang="en-GB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96" y="2062170"/>
            <a:ext cx="4756748" cy="3698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724" y="2062170"/>
            <a:ext cx="4688377" cy="369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19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19732448"/>
              </p:ext>
            </p:extLst>
          </p:nvPr>
        </p:nvGraphicFramePr>
        <p:xfrm>
          <a:off x="2518753" y="1014145"/>
          <a:ext cx="6716686" cy="56440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3681">
                  <a:extLst>
                    <a:ext uri="{9D8B030D-6E8A-4147-A177-3AD203B41FA5}">
                      <a16:colId xmlns:a16="http://schemas.microsoft.com/office/drawing/2014/main" val="3854381616"/>
                    </a:ext>
                  </a:extLst>
                </a:gridCol>
                <a:gridCol w="533556">
                  <a:extLst>
                    <a:ext uri="{9D8B030D-6E8A-4147-A177-3AD203B41FA5}">
                      <a16:colId xmlns:a16="http://schemas.microsoft.com/office/drawing/2014/main" val="1478267495"/>
                    </a:ext>
                  </a:extLst>
                </a:gridCol>
                <a:gridCol w="622481">
                  <a:extLst>
                    <a:ext uri="{9D8B030D-6E8A-4147-A177-3AD203B41FA5}">
                      <a16:colId xmlns:a16="http://schemas.microsoft.com/office/drawing/2014/main" val="3822627643"/>
                    </a:ext>
                  </a:extLst>
                </a:gridCol>
                <a:gridCol w="622481">
                  <a:extLst>
                    <a:ext uri="{9D8B030D-6E8A-4147-A177-3AD203B41FA5}">
                      <a16:colId xmlns:a16="http://schemas.microsoft.com/office/drawing/2014/main" val="1272901639"/>
                    </a:ext>
                  </a:extLst>
                </a:gridCol>
                <a:gridCol w="622481">
                  <a:extLst>
                    <a:ext uri="{9D8B030D-6E8A-4147-A177-3AD203B41FA5}">
                      <a16:colId xmlns:a16="http://schemas.microsoft.com/office/drawing/2014/main" val="2730639560"/>
                    </a:ext>
                  </a:extLst>
                </a:gridCol>
                <a:gridCol w="622481">
                  <a:extLst>
                    <a:ext uri="{9D8B030D-6E8A-4147-A177-3AD203B41FA5}">
                      <a16:colId xmlns:a16="http://schemas.microsoft.com/office/drawing/2014/main" val="1519420863"/>
                    </a:ext>
                  </a:extLst>
                </a:gridCol>
                <a:gridCol w="725301">
                  <a:extLst>
                    <a:ext uri="{9D8B030D-6E8A-4147-A177-3AD203B41FA5}">
                      <a16:colId xmlns:a16="http://schemas.microsoft.com/office/drawing/2014/main" val="4027214210"/>
                    </a:ext>
                  </a:extLst>
                </a:gridCol>
                <a:gridCol w="533556">
                  <a:extLst>
                    <a:ext uri="{9D8B030D-6E8A-4147-A177-3AD203B41FA5}">
                      <a16:colId xmlns:a16="http://schemas.microsoft.com/office/drawing/2014/main" val="1067410247"/>
                    </a:ext>
                  </a:extLst>
                </a:gridCol>
                <a:gridCol w="533556">
                  <a:extLst>
                    <a:ext uri="{9D8B030D-6E8A-4147-A177-3AD203B41FA5}">
                      <a16:colId xmlns:a16="http://schemas.microsoft.com/office/drawing/2014/main" val="436962039"/>
                    </a:ext>
                  </a:extLst>
                </a:gridCol>
                <a:gridCol w="533556">
                  <a:extLst>
                    <a:ext uri="{9D8B030D-6E8A-4147-A177-3AD203B41FA5}">
                      <a16:colId xmlns:a16="http://schemas.microsoft.com/office/drawing/2014/main" val="1242091168"/>
                    </a:ext>
                  </a:extLst>
                </a:gridCol>
                <a:gridCol w="533556">
                  <a:extLst>
                    <a:ext uri="{9D8B030D-6E8A-4147-A177-3AD203B41FA5}">
                      <a16:colId xmlns:a16="http://schemas.microsoft.com/office/drawing/2014/main" val="3505961863"/>
                    </a:ext>
                  </a:extLst>
                </a:gridCol>
              </a:tblGrid>
              <a:tr h="155928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baseline="0" dirty="0">
                          <a:effectLst/>
                        </a:rPr>
                        <a:t>Country</a:t>
                      </a:r>
                      <a:endParaRPr lang="en-GB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u="none" strike="noStrike" baseline="0" dirty="0">
                          <a:effectLst/>
                        </a:rPr>
                        <a:t>Unit</a:t>
                      </a:r>
                      <a:endParaRPr lang="en-GB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u="none" strike="noStrike" baseline="0" dirty="0">
                          <a:effectLst/>
                        </a:rPr>
                        <a:t>Maize</a:t>
                      </a:r>
                      <a:endParaRPr lang="en-GB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u="none" strike="noStrike" baseline="0" dirty="0">
                          <a:effectLst/>
                        </a:rPr>
                        <a:t>Millet</a:t>
                      </a:r>
                      <a:endParaRPr lang="en-GB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u="none" strike="noStrike" baseline="0" dirty="0">
                          <a:effectLst/>
                        </a:rPr>
                        <a:t>Rice</a:t>
                      </a:r>
                      <a:endParaRPr lang="en-GB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u="none" strike="noStrike" baseline="0" dirty="0">
                          <a:effectLst/>
                        </a:rPr>
                        <a:t>Sorghum</a:t>
                      </a:r>
                      <a:endParaRPr lang="en-GB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baseline="0" dirty="0">
                          <a:effectLst/>
                        </a:rPr>
                        <a:t>Country</a:t>
                      </a:r>
                      <a:endParaRPr lang="en-GB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u="none" strike="noStrike" baseline="0" dirty="0">
                          <a:effectLst/>
                        </a:rPr>
                        <a:t>Maize</a:t>
                      </a:r>
                      <a:endParaRPr lang="en-GB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u="none" strike="noStrike" baseline="0" dirty="0">
                          <a:effectLst/>
                        </a:rPr>
                        <a:t>Millet</a:t>
                      </a:r>
                      <a:endParaRPr lang="en-GB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u="none" strike="noStrike" baseline="0" dirty="0">
                          <a:effectLst/>
                        </a:rPr>
                        <a:t>Rice</a:t>
                      </a:r>
                      <a:endParaRPr lang="en-GB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u="none" strike="noStrike" baseline="0" dirty="0">
                          <a:effectLst/>
                        </a:rPr>
                        <a:t>Sorghum</a:t>
                      </a:r>
                      <a:endParaRPr lang="en-GB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601568236"/>
                  </a:ext>
                </a:extLst>
              </a:tr>
              <a:tr h="14430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900" b="1" u="none" strike="noStrike" baseline="0" dirty="0">
                          <a:effectLst/>
                        </a:rPr>
                        <a:t>Angola</a:t>
                      </a:r>
                      <a:endParaRPr lang="en-GB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 dirty="0">
                          <a:effectLst/>
                        </a:rPr>
                        <a:t>Kg/ha</a:t>
                      </a:r>
                      <a:endParaRPr lang="en-GB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744.8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1567.2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1904.9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2272.4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900" b="1" u="none" strike="noStrike" baseline="0" dirty="0">
                          <a:effectLst/>
                        </a:rPr>
                        <a:t>Mali</a:t>
                      </a:r>
                      <a:endParaRPr lang="en-GB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462.7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47.7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354.0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302.5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1719728071"/>
                  </a:ext>
                </a:extLst>
              </a:tr>
              <a:tr h="1443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 dirty="0">
                          <a:effectLst/>
                        </a:rPr>
                        <a:t>PPP$/ha</a:t>
                      </a:r>
                      <a:endParaRPr lang="en-GB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 dirty="0">
                          <a:effectLst/>
                        </a:rPr>
                        <a:t>281.9</a:t>
                      </a:r>
                      <a:endParaRPr lang="en-GB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-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854.5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1652.5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229.0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-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148.6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388.5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825105448"/>
                  </a:ext>
                </a:extLst>
              </a:tr>
              <a:tr h="14430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900" b="1" u="none" strike="noStrike" baseline="0" dirty="0">
                          <a:effectLst/>
                        </a:rPr>
                        <a:t>Burundi</a:t>
                      </a:r>
                      <a:endParaRPr lang="en-GB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Kg/ha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 dirty="0">
                          <a:effectLst/>
                        </a:rPr>
                        <a:t>364.7</a:t>
                      </a:r>
                      <a:endParaRPr lang="en-GB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106.2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619.6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651.1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900" b="1" u="none" strike="noStrike" baseline="0" dirty="0">
                          <a:effectLst/>
                        </a:rPr>
                        <a:t>Mozambique</a:t>
                      </a:r>
                      <a:endParaRPr lang="en-GB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585.1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292.8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757.6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1128.3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815554349"/>
                  </a:ext>
                </a:extLst>
              </a:tr>
              <a:tr h="1443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PPP$/ha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 dirty="0">
                          <a:effectLst/>
                        </a:rPr>
                        <a:t>205.1</a:t>
                      </a:r>
                      <a:endParaRPr lang="en-GB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-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362.2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765.0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247.7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-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475.2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726.5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586763990"/>
                  </a:ext>
                </a:extLst>
              </a:tr>
              <a:tr h="14430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900" b="1" u="none" strike="noStrike" baseline="0" dirty="0">
                          <a:effectLst/>
                        </a:rPr>
                        <a:t>Benin</a:t>
                      </a:r>
                      <a:endParaRPr lang="en-GB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Kg/ha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 dirty="0">
                          <a:effectLst/>
                        </a:rPr>
                        <a:t>548.1</a:t>
                      </a:r>
                      <a:endParaRPr lang="en-GB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 dirty="0">
                          <a:effectLst/>
                        </a:rPr>
                        <a:t>389.4</a:t>
                      </a:r>
                      <a:endParaRPr lang="en-GB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171.8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329.2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900" b="1" u="none" strike="noStrike" baseline="0" dirty="0">
                          <a:effectLst/>
                        </a:rPr>
                        <a:t>Mauritania</a:t>
                      </a:r>
                      <a:endParaRPr lang="en-GB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490.7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352.5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933.3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532.9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562850164"/>
                  </a:ext>
                </a:extLst>
              </a:tr>
              <a:tr h="1443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PPP$/ha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 dirty="0">
                          <a:effectLst/>
                        </a:rPr>
                        <a:t>259.7</a:t>
                      </a:r>
                      <a:endParaRPr lang="en-GB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-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155.0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180.4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237.3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-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257.2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1016.9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48155184"/>
                  </a:ext>
                </a:extLst>
              </a:tr>
              <a:tr h="14430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900" b="1" u="none" strike="noStrike" baseline="0" dirty="0">
                          <a:effectLst/>
                        </a:rPr>
                        <a:t>Burkina Faso</a:t>
                      </a:r>
                      <a:endParaRPr lang="en-GB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Kg/ha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 dirty="0">
                          <a:effectLst/>
                        </a:rPr>
                        <a:t>617.2</a:t>
                      </a:r>
                      <a:endParaRPr lang="en-GB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 dirty="0">
                          <a:effectLst/>
                        </a:rPr>
                        <a:t>227.7</a:t>
                      </a:r>
                      <a:endParaRPr lang="en-GB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342.3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458.4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900" b="1" u="none" strike="noStrike" baseline="0" dirty="0">
                          <a:effectLst/>
                        </a:rPr>
                        <a:t>Malawi</a:t>
                      </a:r>
                      <a:endParaRPr lang="en-GB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693.4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480.5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759.0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1187.9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407584988"/>
                  </a:ext>
                </a:extLst>
              </a:tr>
              <a:tr h="1443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PPP$/ha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296.6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 dirty="0">
                          <a:effectLst/>
                        </a:rPr>
                        <a:t>-</a:t>
                      </a:r>
                      <a:endParaRPr lang="en-GB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218.9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365.9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350.7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-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595.8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839.1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759632570"/>
                  </a:ext>
                </a:extLst>
              </a:tr>
              <a:tr h="14430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900" b="1" u="none" strike="noStrike" baseline="0" dirty="0">
                          <a:effectLst/>
                        </a:rPr>
                        <a:t>Botswana</a:t>
                      </a:r>
                      <a:endParaRPr lang="en-GB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Kg/ha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1000.8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 dirty="0">
                          <a:effectLst/>
                        </a:rPr>
                        <a:t>682.1</a:t>
                      </a:r>
                      <a:endParaRPr lang="en-GB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 dirty="0">
                          <a:effectLst/>
                        </a:rPr>
                        <a:t>2235.0</a:t>
                      </a:r>
                      <a:endParaRPr lang="en-GB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1384.0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900" b="1" u="none" strike="noStrike" baseline="0" dirty="0">
                          <a:effectLst/>
                        </a:rPr>
                        <a:t>Namibia</a:t>
                      </a:r>
                      <a:endParaRPr lang="en-GB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2257.3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2109.7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3150.6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3018.9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1279395394"/>
                  </a:ext>
                </a:extLst>
              </a:tr>
              <a:tr h="1443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PPP$/ha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413.5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 dirty="0">
                          <a:effectLst/>
                        </a:rPr>
                        <a:t>-</a:t>
                      </a:r>
                      <a:endParaRPr lang="en-GB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567.6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2038.6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827.0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-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1102.4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2564.3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758972606"/>
                  </a:ext>
                </a:extLst>
              </a:tr>
              <a:tr h="14430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900" b="1" u="none" strike="noStrike" baseline="0" dirty="0">
                          <a:effectLst/>
                        </a:rPr>
                        <a:t>Central African Republic</a:t>
                      </a:r>
                      <a:endParaRPr lang="en-GB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Kg/ha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904.3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 dirty="0">
                          <a:effectLst/>
                        </a:rPr>
                        <a:t>399.4</a:t>
                      </a:r>
                      <a:endParaRPr lang="en-GB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223.0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 dirty="0">
                          <a:effectLst/>
                        </a:rPr>
                        <a:t>380.1</a:t>
                      </a:r>
                      <a:endParaRPr lang="en-GB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900" b="1" u="none" strike="noStrike" baseline="0" dirty="0">
                          <a:effectLst/>
                        </a:rPr>
                        <a:t>Niger</a:t>
                      </a:r>
                      <a:endParaRPr lang="en-GB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474.8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264.1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600.6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913.1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731797294"/>
                  </a:ext>
                </a:extLst>
              </a:tr>
              <a:tr h="1443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PPP$/ha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351.4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 dirty="0">
                          <a:effectLst/>
                        </a:rPr>
                        <a:t>-</a:t>
                      </a:r>
                      <a:endParaRPr lang="en-GB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146.2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 dirty="0">
                          <a:effectLst/>
                        </a:rPr>
                        <a:t>191.1</a:t>
                      </a:r>
                      <a:endParaRPr lang="en-GB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208.1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-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396.4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580.5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1608330816"/>
                  </a:ext>
                </a:extLst>
              </a:tr>
              <a:tr h="14430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900" b="1" u="none" strike="noStrike" baseline="0" dirty="0">
                          <a:effectLst/>
                        </a:rPr>
                        <a:t>Cote d'Ivoire</a:t>
                      </a:r>
                      <a:endParaRPr lang="en-GB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Kg/ha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523.9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361.7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233.2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 dirty="0">
                          <a:effectLst/>
                        </a:rPr>
                        <a:t>244.9</a:t>
                      </a:r>
                      <a:endParaRPr lang="en-GB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900" b="1" u="none" strike="noStrike" baseline="0" dirty="0">
                          <a:effectLst/>
                        </a:rPr>
                        <a:t>Nigeria</a:t>
                      </a:r>
                      <a:endParaRPr lang="en-GB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707.5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607.9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380.9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424.3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390627626"/>
                  </a:ext>
                </a:extLst>
              </a:tr>
              <a:tr h="1443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PPP$/ha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228.6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 dirty="0">
                          <a:effectLst/>
                        </a:rPr>
                        <a:t>-</a:t>
                      </a:r>
                      <a:endParaRPr lang="en-GB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 dirty="0">
                          <a:effectLst/>
                        </a:rPr>
                        <a:t>106.0</a:t>
                      </a:r>
                      <a:endParaRPr lang="en-GB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 dirty="0">
                          <a:effectLst/>
                        </a:rPr>
                        <a:t>225.1</a:t>
                      </a:r>
                      <a:endParaRPr lang="en-GB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292.0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-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173.7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351.1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385030834"/>
                  </a:ext>
                </a:extLst>
              </a:tr>
              <a:tr h="14430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900" b="1" u="none" strike="noStrike" baseline="0" dirty="0">
                          <a:effectLst/>
                        </a:rPr>
                        <a:t>Cameroon</a:t>
                      </a:r>
                      <a:endParaRPr lang="en-GB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Kg/ha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642.1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584.5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 dirty="0">
                          <a:effectLst/>
                        </a:rPr>
                        <a:t>460.2</a:t>
                      </a:r>
                      <a:endParaRPr lang="en-GB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572.6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900" b="1" u="none" strike="noStrike" baseline="0" dirty="0">
                          <a:effectLst/>
                        </a:rPr>
                        <a:t>Rwanda</a:t>
                      </a:r>
                      <a:endParaRPr lang="en-GB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449.0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100.2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430.6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453.1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1415118476"/>
                  </a:ext>
                </a:extLst>
              </a:tr>
              <a:tr h="1443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PPP$/ha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287.8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-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 dirty="0">
                          <a:effectLst/>
                        </a:rPr>
                        <a:t>254.9</a:t>
                      </a:r>
                      <a:endParaRPr lang="en-GB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458.1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210.5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-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210.9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448.6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102785425"/>
                  </a:ext>
                </a:extLst>
              </a:tr>
              <a:tr h="14430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900" b="1" u="none" strike="noStrike" baseline="0" dirty="0">
                          <a:effectLst/>
                        </a:rPr>
                        <a:t>Congo, Dem. Rep.</a:t>
                      </a:r>
                      <a:endParaRPr lang="en-GB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Kg/ha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538.7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199.8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636.6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591.3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900" b="1" u="none" strike="noStrike" baseline="0" dirty="0">
                          <a:effectLst/>
                        </a:rPr>
                        <a:t>Sudan</a:t>
                      </a:r>
                      <a:endParaRPr lang="en-GB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307.8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213.0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336.4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784.3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790821147"/>
                  </a:ext>
                </a:extLst>
              </a:tr>
              <a:tr h="1443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PPP$/ha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197.6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-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 dirty="0">
                          <a:effectLst/>
                        </a:rPr>
                        <a:t>215.2</a:t>
                      </a:r>
                      <a:endParaRPr lang="en-GB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 dirty="0">
                          <a:effectLst/>
                        </a:rPr>
                        <a:t>519.1</a:t>
                      </a:r>
                      <a:endParaRPr lang="en-GB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138.9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-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348.2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334.0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740340260"/>
                  </a:ext>
                </a:extLst>
              </a:tr>
              <a:tr h="14430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900" b="1" u="none" strike="noStrike" baseline="0" dirty="0">
                          <a:effectLst/>
                        </a:rPr>
                        <a:t>Congo, Rep.</a:t>
                      </a:r>
                      <a:endParaRPr lang="en-GB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Kg/ha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488.4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56.6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104.4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 dirty="0">
                          <a:effectLst/>
                        </a:rPr>
                        <a:t>56.1</a:t>
                      </a:r>
                      <a:endParaRPr lang="en-GB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900" b="1" u="none" strike="noStrike" baseline="0" dirty="0">
                          <a:effectLst/>
                        </a:rPr>
                        <a:t>Senegal</a:t>
                      </a:r>
                      <a:endParaRPr lang="en-GB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524.9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351.0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513.1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315.3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908562481"/>
                  </a:ext>
                </a:extLst>
              </a:tr>
              <a:tr h="1443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PPP$/ha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174.6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-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19.9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 dirty="0">
                          <a:effectLst/>
                        </a:rPr>
                        <a:t>83.3</a:t>
                      </a:r>
                      <a:endParaRPr lang="en-GB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 dirty="0">
                          <a:effectLst/>
                        </a:rPr>
                        <a:t>227.5</a:t>
                      </a:r>
                      <a:endParaRPr lang="en-GB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-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135.7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492.3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221145809"/>
                  </a:ext>
                </a:extLst>
              </a:tr>
              <a:tr h="14430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900" b="1" u="none" strike="noStrike" baseline="0" dirty="0">
                          <a:effectLst/>
                        </a:rPr>
                        <a:t>Eritrea</a:t>
                      </a:r>
                      <a:endParaRPr lang="en-GB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Kg/ha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1190.2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892.9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912.5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2501.4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900" b="1" u="none" strike="noStrike" baseline="0" dirty="0">
                          <a:effectLst/>
                        </a:rPr>
                        <a:t>Somalia</a:t>
                      </a:r>
                      <a:endParaRPr lang="en-GB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 dirty="0">
                          <a:effectLst/>
                        </a:rPr>
                        <a:t>605.4</a:t>
                      </a:r>
                      <a:endParaRPr lang="en-GB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535.4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529.0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845.0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1620529276"/>
                  </a:ext>
                </a:extLst>
              </a:tr>
              <a:tr h="1443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PPP$/ha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630.7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-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1311.3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 dirty="0">
                          <a:effectLst/>
                        </a:rPr>
                        <a:t>1068.6</a:t>
                      </a:r>
                      <a:endParaRPr lang="en-GB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 dirty="0">
                          <a:effectLst/>
                        </a:rPr>
                        <a:t>381.7</a:t>
                      </a:r>
                      <a:endParaRPr lang="en-GB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-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521.9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688.4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328452891"/>
                  </a:ext>
                </a:extLst>
              </a:tr>
              <a:tr h="14430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900" b="1" u="none" strike="noStrike" baseline="0" dirty="0">
                          <a:effectLst/>
                        </a:rPr>
                        <a:t>Ethiopia</a:t>
                      </a:r>
                      <a:endParaRPr lang="en-GB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Kg/ha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578.4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426.7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588.2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1548.7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900" b="1" u="none" strike="noStrike" baseline="0" dirty="0" err="1">
                          <a:effectLst/>
                        </a:rPr>
                        <a:t>Eswatini</a:t>
                      </a:r>
                      <a:endParaRPr lang="en-GB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 dirty="0">
                          <a:effectLst/>
                        </a:rPr>
                        <a:t>677.3</a:t>
                      </a:r>
                      <a:endParaRPr lang="en-GB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277.4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439.4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1031.9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571538816"/>
                  </a:ext>
                </a:extLst>
              </a:tr>
              <a:tr h="1443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PPP$/ha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325.6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-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859.5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723.6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285.1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 dirty="0">
                          <a:effectLst/>
                        </a:rPr>
                        <a:t>-</a:t>
                      </a:r>
                      <a:endParaRPr lang="en-GB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432.6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410.5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779290657"/>
                  </a:ext>
                </a:extLst>
              </a:tr>
              <a:tr h="14430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900" b="1" u="none" strike="noStrike" baseline="0" dirty="0">
                          <a:effectLst/>
                        </a:rPr>
                        <a:t>Ghana</a:t>
                      </a:r>
                      <a:endParaRPr lang="en-GB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Kg/ha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576.7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314.7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307.6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303.4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900" b="1" u="none" strike="noStrike" baseline="0" dirty="0">
                          <a:effectLst/>
                        </a:rPr>
                        <a:t>Chad</a:t>
                      </a:r>
                      <a:endParaRPr lang="en-GB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 dirty="0">
                          <a:effectLst/>
                        </a:rPr>
                        <a:t>335.4</a:t>
                      </a:r>
                      <a:endParaRPr lang="en-GB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 dirty="0">
                          <a:effectLst/>
                        </a:rPr>
                        <a:t>162.9</a:t>
                      </a:r>
                      <a:endParaRPr lang="en-GB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180.8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170.1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1083249028"/>
                  </a:ext>
                </a:extLst>
              </a:tr>
              <a:tr h="1443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PPP$/ha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283.3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-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148.4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332.8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137.2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 dirty="0">
                          <a:effectLst/>
                        </a:rPr>
                        <a:t>-</a:t>
                      </a:r>
                      <a:endParaRPr lang="en-GB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 dirty="0">
                          <a:effectLst/>
                        </a:rPr>
                        <a:t>69.2</a:t>
                      </a:r>
                      <a:endParaRPr lang="en-GB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165.4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744297597"/>
                  </a:ext>
                </a:extLst>
              </a:tr>
              <a:tr h="14430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900" b="1" u="none" strike="noStrike" baseline="0" dirty="0">
                          <a:effectLst/>
                        </a:rPr>
                        <a:t>Guinea</a:t>
                      </a:r>
                      <a:endParaRPr lang="en-GB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Kg/ha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556.6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321.2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0.0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900" b="1" u="none" strike="noStrike" baseline="0" dirty="0">
                          <a:effectLst/>
                        </a:rPr>
                        <a:t>Togo</a:t>
                      </a:r>
                      <a:endParaRPr lang="en-GB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369.7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 dirty="0">
                          <a:effectLst/>
                        </a:rPr>
                        <a:t>298.9</a:t>
                      </a:r>
                      <a:endParaRPr lang="en-GB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 dirty="0">
                          <a:effectLst/>
                        </a:rPr>
                        <a:t>393.0</a:t>
                      </a:r>
                      <a:endParaRPr lang="en-GB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312.3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933196948"/>
                  </a:ext>
                </a:extLst>
              </a:tr>
              <a:tr h="1443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PPP$/ha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299.0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0.0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381.7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167.0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 dirty="0">
                          <a:effectLst/>
                        </a:rPr>
                        <a:t>-</a:t>
                      </a:r>
                      <a:endParaRPr lang="en-GB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 dirty="0">
                          <a:effectLst/>
                        </a:rPr>
                        <a:t>140.0</a:t>
                      </a:r>
                      <a:endParaRPr lang="en-GB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393.4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473007296"/>
                  </a:ext>
                </a:extLst>
              </a:tr>
              <a:tr h="14430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900" b="1" u="none" strike="noStrike" baseline="0" dirty="0">
                          <a:effectLst/>
                        </a:rPr>
                        <a:t>Gambia, The</a:t>
                      </a:r>
                      <a:endParaRPr lang="en-GB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Kg/ha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653.8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376.7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526.2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637.4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900" b="1" u="none" strike="noStrike" baseline="0" dirty="0">
                          <a:effectLst/>
                        </a:rPr>
                        <a:t>Tanzania</a:t>
                      </a:r>
                      <a:endParaRPr lang="en-GB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691.4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311.4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 dirty="0">
                          <a:effectLst/>
                        </a:rPr>
                        <a:t>742.1</a:t>
                      </a:r>
                      <a:endParaRPr lang="en-GB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897.1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4155237757"/>
                  </a:ext>
                </a:extLst>
              </a:tr>
              <a:tr h="1443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PPP$/ha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398.0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-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385.0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703.6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346.5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-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 dirty="0">
                          <a:effectLst/>
                        </a:rPr>
                        <a:t>443.5</a:t>
                      </a:r>
                      <a:endParaRPr lang="en-GB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 dirty="0">
                          <a:effectLst/>
                        </a:rPr>
                        <a:t>818.0</a:t>
                      </a:r>
                      <a:endParaRPr lang="en-GB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549715373"/>
                  </a:ext>
                </a:extLst>
              </a:tr>
              <a:tr h="14430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900" b="1" u="none" strike="noStrike" baseline="0" dirty="0">
                          <a:effectLst/>
                        </a:rPr>
                        <a:t>Guinea-Bissau</a:t>
                      </a:r>
                      <a:endParaRPr lang="en-GB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Kg/ha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325.5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162.2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900" b="1" u="none" strike="noStrike" baseline="0" dirty="0">
                          <a:effectLst/>
                        </a:rPr>
                        <a:t>Uganda</a:t>
                      </a:r>
                      <a:endParaRPr lang="en-GB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726.3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165.7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 dirty="0">
                          <a:effectLst/>
                        </a:rPr>
                        <a:t>336.3</a:t>
                      </a:r>
                      <a:endParaRPr lang="en-GB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 dirty="0">
                          <a:effectLst/>
                        </a:rPr>
                        <a:t>342.6</a:t>
                      </a:r>
                      <a:endParaRPr lang="en-GB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897938737"/>
                  </a:ext>
                </a:extLst>
              </a:tr>
              <a:tr h="1443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PPP$/ha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75.6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338.7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390.8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-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 dirty="0">
                          <a:effectLst/>
                        </a:rPr>
                        <a:t>182.5</a:t>
                      </a:r>
                      <a:endParaRPr lang="en-GB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 dirty="0">
                          <a:effectLst/>
                        </a:rPr>
                        <a:t>398.0</a:t>
                      </a:r>
                      <a:endParaRPr lang="en-GB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720668971"/>
                  </a:ext>
                </a:extLst>
              </a:tr>
              <a:tr h="14430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900" b="1" u="none" strike="noStrike" baseline="0" dirty="0">
                          <a:effectLst/>
                        </a:rPr>
                        <a:t>Kenya</a:t>
                      </a:r>
                      <a:endParaRPr lang="en-GB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Kg/ha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628.0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499.6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753.9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645.6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900" b="1" u="none" strike="noStrike" baseline="0" dirty="0">
                          <a:effectLst/>
                        </a:rPr>
                        <a:t>South Africa</a:t>
                      </a:r>
                      <a:endParaRPr lang="en-GB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2755.1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1854.1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 dirty="0">
                          <a:effectLst/>
                        </a:rPr>
                        <a:t>3543.0</a:t>
                      </a:r>
                      <a:endParaRPr lang="en-GB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 dirty="0">
                          <a:effectLst/>
                        </a:rPr>
                        <a:t>1249.2</a:t>
                      </a:r>
                      <a:endParaRPr lang="en-GB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883395215"/>
                  </a:ext>
                </a:extLst>
              </a:tr>
              <a:tr h="1443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PPP$/ha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292.1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-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297.2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768.6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1018.9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-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 dirty="0">
                          <a:effectLst/>
                        </a:rPr>
                        <a:t>460.5</a:t>
                      </a:r>
                      <a:endParaRPr lang="en-GB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 dirty="0">
                          <a:effectLst/>
                        </a:rPr>
                        <a:t>2909.1</a:t>
                      </a:r>
                      <a:endParaRPr lang="en-GB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530518043"/>
                  </a:ext>
                </a:extLst>
              </a:tr>
              <a:tr h="14430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900" b="1" u="none" strike="noStrike" baseline="0" dirty="0">
                          <a:effectLst/>
                        </a:rPr>
                        <a:t>Lesotho</a:t>
                      </a:r>
                      <a:endParaRPr lang="en-GB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Kg/ha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1588.8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1061.4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1060.8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134.3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900" b="1" u="none" strike="noStrike" baseline="0" dirty="0">
                          <a:effectLst/>
                        </a:rPr>
                        <a:t>Zambia</a:t>
                      </a:r>
                      <a:endParaRPr lang="en-GB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624.2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287.4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 dirty="0">
                          <a:effectLst/>
                        </a:rPr>
                        <a:t>1070.7</a:t>
                      </a:r>
                      <a:endParaRPr lang="en-GB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 dirty="0">
                          <a:effectLst/>
                        </a:rPr>
                        <a:t>1901.1</a:t>
                      </a:r>
                      <a:endParaRPr lang="en-GB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1100058963"/>
                  </a:ext>
                </a:extLst>
              </a:tr>
              <a:tr h="1443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PPP$/ha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704.3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-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59.4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1045.1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278.9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-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 dirty="0">
                          <a:effectLst/>
                        </a:rPr>
                        <a:t>844.9</a:t>
                      </a:r>
                      <a:endParaRPr lang="en-GB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 dirty="0">
                          <a:effectLst/>
                        </a:rPr>
                        <a:t>1070.5</a:t>
                      </a:r>
                      <a:endParaRPr lang="en-GB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1691405687"/>
                  </a:ext>
                </a:extLst>
              </a:tr>
              <a:tr h="14430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900" b="1" u="none" strike="noStrike" baseline="0" dirty="0">
                          <a:effectLst/>
                        </a:rPr>
                        <a:t>Madagascar</a:t>
                      </a:r>
                      <a:endParaRPr lang="en-GB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Kg/ha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784.8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693.2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662.6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1163.4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900" b="1" u="none" strike="noStrike" baseline="0" dirty="0">
                          <a:effectLst/>
                        </a:rPr>
                        <a:t>Zimbabwe</a:t>
                      </a:r>
                      <a:endParaRPr lang="en-GB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936.1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445.8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 dirty="0">
                          <a:effectLst/>
                        </a:rPr>
                        <a:t>1013.4</a:t>
                      </a:r>
                      <a:endParaRPr lang="en-GB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 dirty="0">
                          <a:effectLst/>
                        </a:rPr>
                        <a:t>1520.0</a:t>
                      </a:r>
                      <a:endParaRPr lang="en-GB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1969612575"/>
                  </a:ext>
                </a:extLst>
              </a:tr>
              <a:tr h="14883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PPP$/ha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474.5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-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696.8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881.5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257.0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-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>
                          <a:effectLst/>
                        </a:rPr>
                        <a:t>432.7</a:t>
                      </a:r>
                      <a:endParaRPr lang="en-GB" sz="9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baseline="0" dirty="0">
                          <a:effectLst/>
                        </a:rPr>
                        <a:t>810.2</a:t>
                      </a:r>
                      <a:endParaRPr lang="en-GB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653071203"/>
                  </a:ext>
                </a:extLst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29159" y="0"/>
            <a:ext cx="10515600" cy="782357"/>
          </a:xfrm>
        </p:spPr>
        <p:txBody>
          <a:bodyPr/>
          <a:lstStyle/>
          <a:p>
            <a:r>
              <a:rPr lang="en-GB" dirty="0" smtClean="0"/>
              <a:t>Average Gains through Irrigation by Country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4930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70722" y="441296"/>
            <a:ext cx="10515600" cy="782357"/>
          </a:xfrm>
        </p:spPr>
        <p:txBody>
          <a:bodyPr/>
          <a:lstStyle/>
          <a:p>
            <a:r>
              <a:rPr lang="en-GB" dirty="0" smtClean="0"/>
              <a:t>Results </a:t>
            </a:r>
            <a:r>
              <a:rPr lang="en-GB" dirty="0" err="1" smtClean="0"/>
              <a:t>Va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70722" y="1363289"/>
            <a:ext cx="9021136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400" b="1" dirty="0" smtClean="0"/>
              <a:t>Water productivity </a:t>
            </a:r>
            <a:r>
              <a:rPr lang="en-GB" sz="2400" dirty="0" smtClean="0"/>
              <a:t>(kg/mm) computed by dividing yield differentials by water need 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400" dirty="0" smtClean="0"/>
              <a:t>Priority Areas (2 types): </a:t>
            </a:r>
            <a:r>
              <a:rPr lang="en-GB" sz="2400" b="1" dirty="0" smtClean="0"/>
              <a:t>water capture and storage </a:t>
            </a:r>
            <a:r>
              <a:rPr lang="en-GB" sz="2400" dirty="0" smtClean="0"/>
              <a:t>(e.g. ponds) and more </a:t>
            </a:r>
            <a:r>
              <a:rPr lang="en-GB" sz="2400" b="1" dirty="0" smtClean="0"/>
              <a:t>complex irrigation systems </a:t>
            </a:r>
            <a:r>
              <a:rPr lang="en-GB" sz="2400" dirty="0" smtClean="0"/>
              <a:t>(water sourced from rivers or from underground reserves) 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400" b="1" dirty="0" smtClean="0"/>
              <a:t>Areas </a:t>
            </a:r>
            <a:r>
              <a:rPr lang="en-GB" sz="2400" b="1" dirty="0"/>
              <a:t>1 - </a:t>
            </a:r>
            <a:r>
              <a:rPr lang="en-GB" sz="2400" b="1" dirty="0" smtClean="0"/>
              <a:t>Water Capture </a:t>
            </a:r>
            <a:r>
              <a:rPr lang="en-GB" sz="2400" b="1" dirty="0"/>
              <a:t>and </a:t>
            </a:r>
            <a:r>
              <a:rPr lang="en-GB" sz="2400" b="1" dirty="0" smtClean="0"/>
              <a:t>Storage</a:t>
            </a:r>
            <a:r>
              <a:rPr lang="en-GB" sz="2400" dirty="0" smtClean="0"/>
              <a:t>: Locations with highest water productivity (top 50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percentile) and highest total run-off values (top 25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percentile) [run-off values from </a:t>
            </a:r>
            <a:r>
              <a:rPr lang="en-GB" sz="2400" dirty="0" err="1"/>
              <a:t>Akpoti</a:t>
            </a:r>
            <a:r>
              <a:rPr lang="en-GB" sz="2400" dirty="0"/>
              <a:t> et al. (2024</a:t>
            </a:r>
            <a:r>
              <a:rPr lang="en-GB" sz="2400" dirty="0" smtClean="0"/>
              <a:t>)]</a:t>
            </a:r>
            <a:r>
              <a:rPr lang="en-GB" sz="2400" b="1" dirty="0" smtClean="0"/>
              <a:t> 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400" b="1" dirty="0" smtClean="0"/>
              <a:t>Areas 2 – Complex Irrigation Systems</a:t>
            </a:r>
            <a:r>
              <a:rPr lang="en-GB" sz="2400" dirty="0"/>
              <a:t>: Locations with highest water productivity (top </a:t>
            </a:r>
            <a:r>
              <a:rPr lang="en-GB" sz="2400" dirty="0" smtClean="0"/>
              <a:t>25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</a:t>
            </a:r>
            <a:r>
              <a:rPr lang="en-GB" sz="2400" dirty="0"/>
              <a:t>percentile</a:t>
            </a:r>
            <a:r>
              <a:rPr lang="en-GB" sz="2400" dirty="0" smtClean="0"/>
              <a:t>) and zero total run-off values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660461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895" y="1351660"/>
            <a:ext cx="5868785" cy="4372494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37471" y="200228"/>
            <a:ext cx="10515600" cy="782357"/>
          </a:xfrm>
        </p:spPr>
        <p:txBody>
          <a:bodyPr/>
          <a:lstStyle/>
          <a:p>
            <a:r>
              <a:rPr lang="en-GB" dirty="0" smtClean="0"/>
              <a:t>Run-off Values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522728" y="5724154"/>
            <a:ext cx="4607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Run-off values from </a:t>
            </a:r>
            <a:r>
              <a:rPr lang="en-GB" dirty="0" err="1"/>
              <a:t>Akpoti</a:t>
            </a:r>
            <a:r>
              <a:rPr lang="en-GB" dirty="0"/>
              <a:t> et al. (2024)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180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54096" y="271844"/>
            <a:ext cx="10515600" cy="782357"/>
          </a:xfrm>
        </p:spPr>
        <p:txBody>
          <a:bodyPr/>
          <a:lstStyle/>
          <a:p>
            <a:r>
              <a:rPr lang="en-GB" dirty="0" smtClean="0"/>
              <a:t>Results </a:t>
            </a:r>
            <a:r>
              <a:rPr lang="en-GB" dirty="0" err="1"/>
              <a:t>V</a:t>
            </a:r>
            <a:r>
              <a:rPr lang="en-GB" dirty="0" err="1" smtClean="0"/>
              <a:t>b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54096" y="1327353"/>
            <a:ext cx="9280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400" dirty="0" smtClean="0"/>
              <a:t>Areas of Type 1: </a:t>
            </a:r>
            <a:r>
              <a:rPr lang="en-GB" sz="2400" b="1" dirty="0" smtClean="0"/>
              <a:t>Water Capture and Storage </a:t>
            </a:r>
            <a:r>
              <a:rPr lang="en-GB" sz="2400" b="1" dirty="0"/>
              <a:t>D</a:t>
            </a:r>
            <a:r>
              <a:rPr lang="en-GB" sz="2400" b="1" dirty="0" smtClean="0"/>
              <a:t>evices</a:t>
            </a:r>
            <a:endParaRPr lang="en-GB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69112" y="5857527"/>
            <a:ext cx="1121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Sorghum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8432860" y="5850687"/>
            <a:ext cx="881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Millet</a:t>
            </a:r>
            <a:endParaRPr lang="en-GB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57" y="1991996"/>
            <a:ext cx="5212298" cy="37635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91" y="1991996"/>
            <a:ext cx="5212080" cy="382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68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54096" y="271844"/>
            <a:ext cx="10515600" cy="782357"/>
          </a:xfrm>
        </p:spPr>
        <p:txBody>
          <a:bodyPr/>
          <a:lstStyle/>
          <a:p>
            <a:r>
              <a:rPr lang="en-GB" dirty="0" smtClean="0"/>
              <a:t>Results </a:t>
            </a:r>
            <a:r>
              <a:rPr lang="en-GB" dirty="0" err="1" smtClean="0"/>
              <a:t>Vc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54096" y="1327353"/>
            <a:ext cx="9280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400" dirty="0" smtClean="0"/>
              <a:t>Areas of Type 2: </a:t>
            </a:r>
            <a:r>
              <a:rPr lang="en-GB" sz="2400" b="1" dirty="0" smtClean="0"/>
              <a:t>Complex Irrigation Systems</a:t>
            </a:r>
            <a:endParaRPr lang="en-GB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69111" y="5882984"/>
            <a:ext cx="1121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Sorghum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8432860" y="5850687"/>
            <a:ext cx="881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Millet</a:t>
            </a:r>
            <a:endParaRPr lang="en-GB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67" y="1991996"/>
            <a:ext cx="5474334" cy="38586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901" y="1991996"/>
            <a:ext cx="5402795" cy="385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24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198" y="1587731"/>
            <a:ext cx="10648124" cy="4596938"/>
          </a:xfrm>
        </p:spPr>
        <p:txBody>
          <a:bodyPr/>
          <a:lstStyle/>
          <a:p>
            <a:r>
              <a:rPr lang="en-GB" dirty="0" smtClean="0"/>
              <a:t>Agriculture and irrigation in </a:t>
            </a:r>
            <a:r>
              <a:rPr lang="en-GB" b="1" dirty="0" smtClean="0"/>
              <a:t>Sub-Saharan Africa</a:t>
            </a:r>
            <a:r>
              <a:rPr lang="en-GB" dirty="0" smtClean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b="1" dirty="0" smtClean="0"/>
              <a:t>Low productivity </a:t>
            </a:r>
            <a:r>
              <a:rPr lang="en-GB" dirty="0" smtClean="0"/>
              <a:t>compared to world average (e.g. Maize 2 tons/ha in SSA)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Just </a:t>
            </a:r>
            <a:r>
              <a:rPr lang="en-GB" b="1" dirty="0" smtClean="0"/>
              <a:t>3.5% of cultivated land is irrigated</a:t>
            </a:r>
            <a:r>
              <a:rPr lang="en-GB" dirty="0" smtClean="0"/>
              <a:t>, versus a world average of 17.7% (You et al., 2011)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SSA is among the most exposed and vulnerable regions to </a:t>
            </a:r>
            <a:r>
              <a:rPr lang="en-GB" b="1" dirty="0" smtClean="0"/>
              <a:t>climate change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Steady </a:t>
            </a:r>
            <a:r>
              <a:rPr lang="en-GB" b="1" dirty="0" smtClean="0"/>
              <a:t>rising population</a:t>
            </a:r>
            <a:r>
              <a:rPr lang="en-GB" dirty="0" smtClean="0"/>
              <a:t>, with one of the highest birth rate in the world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Very </a:t>
            </a:r>
            <a:r>
              <a:rPr lang="en-GB" b="1" dirty="0" smtClean="0"/>
              <a:t>limited use </a:t>
            </a:r>
            <a:r>
              <a:rPr lang="en-GB" dirty="0" smtClean="0"/>
              <a:t>of modern agricultural </a:t>
            </a:r>
            <a:r>
              <a:rPr lang="en-GB" b="1" dirty="0" smtClean="0"/>
              <a:t>inputs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High percentage of people working in the </a:t>
            </a:r>
            <a:r>
              <a:rPr lang="en-GB" b="1" dirty="0" smtClean="0"/>
              <a:t>primary sector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256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95672"/>
            <a:ext cx="10515600" cy="782357"/>
          </a:xfrm>
        </p:spPr>
        <p:txBody>
          <a:bodyPr/>
          <a:lstStyle/>
          <a:p>
            <a:r>
              <a:rPr lang="en-GB" dirty="0" smtClean="0"/>
              <a:t>Conclusions and Policy Insights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914400" y="1246469"/>
            <a:ext cx="105156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b="1" dirty="0"/>
              <a:t>Significant potentials for irrigation </a:t>
            </a:r>
            <a:r>
              <a:rPr lang="en-GB" sz="2200" dirty="0"/>
              <a:t>in terms of yields and, consequently, </a:t>
            </a:r>
            <a:r>
              <a:rPr lang="en-GB" sz="2200" dirty="0" smtClean="0"/>
              <a:t>revenues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b="1" dirty="0" smtClean="0"/>
              <a:t>High degree of variability </a:t>
            </a:r>
            <a:r>
              <a:rPr lang="en-GB" sz="2200" dirty="0" smtClean="0"/>
              <a:t>even at local level, calling for ad-hoc studies for actual irrigation plans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</a:t>
            </a:r>
            <a:r>
              <a:rPr lang="en-US" sz="2200" dirty="0" smtClean="0"/>
              <a:t>n </a:t>
            </a:r>
            <a:r>
              <a:rPr lang="en-US" sz="2200" dirty="0"/>
              <a:t>the area surrounding Pretoria, in South Africa, and in the south–eastern </a:t>
            </a:r>
            <a:r>
              <a:rPr lang="en-US" sz="2200" dirty="0" smtClean="0"/>
              <a:t>region </a:t>
            </a:r>
            <a:r>
              <a:rPr lang="en-US" sz="2200" dirty="0"/>
              <a:t>of Africa (Malawi, Zambia and Mozambique), </a:t>
            </a:r>
            <a:r>
              <a:rPr lang="en-US" sz="2200" b="1" dirty="0"/>
              <a:t>ponds and other water capture </a:t>
            </a:r>
            <a:r>
              <a:rPr lang="en-US" sz="2200" b="1" dirty="0" smtClean="0"/>
              <a:t>and</a:t>
            </a:r>
            <a:r>
              <a:rPr lang="en-GB" sz="2200" b="1" dirty="0"/>
              <a:t> </a:t>
            </a:r>
            <a:r>
              <a:rPr lang="en-US" sz="2200" b="1" dirty="0" smtClean="0"/>
              <a:t>storage </a:t>
            </a:r>
            <a:r>
              <a:rPr lang="en-US" sz="2200" b="1" dirty="0"/>
              <a:t>devices could be highly beneficial and viable</a:t>
            </a:r>
            <a:r>
              <a:rPr lang="en-US" sz="2200" dirty="0"/>
              <a:t>, since several locations exhibit </a:t>
            </a:r>
            <a:r>
              <a:rPr lang="en-US" sz="2200" dirty="0" smtClean="0"/>
              <a:t>both high </a:t>
            </a:r>
            <a:r>
              <a:rPr lang="en-US" sz="2200" dirty="0"/>
              <a:t>water productivity and total run–off </a:t>
            </a:r>
            <a:r>
              <a:rPr lang="en-US" sz="2200" dirty="0" smtClean="0"/>
              <a:t>values.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In </a:t>
            </a:r>
            <a:r>
              <a:rPr lang="en-US" sz="2200" dirty="0"/>
              <a:t>the southern border of the </a:t>
            </a:r>
            <a:r>
              <a:rPr lang="en-US" sz="2200" dirty="0" smtClean="0"/>
              <a:t>Sahara desert</a:t>
            </a:r>
            <a:r>
              <a:rPr lang="en-US" sz="2200" dirty="0"/>
              <a:t>, in Ethiopia and in the border between Kenya and Tanzania, there are also </a:t>
            </a:r>
            <a:r>
              <a:rPr lang="en-US" sz="2200" b="1" dirty="0" smtClean="0"/>
              <a:t>high concentrations </a:t>
            </a:r>
            <a:r>
              <a:rPr lang="en-US" sz="2200" b="1" dirty="0"/>
              <a:t>of </a:t>
            </a:r>
            <a:r>
              <a:rPr lang="en-US" sz="2200" b="1" dirty="0" smtClean="0"/>
              <a:t>locations </a:t>
            </a:r>
            <a:r>
              <a:rPr lang="en-US" sz="2200" b="1" dirty="0"/>
              <a:t>with a good water productivity</a:t>
            </a:r>
            <a:r>
              <a:rPr lang="en-US" sz="2200" dirty="0"/>
              <a:t>, but </a:t>
            </a:r>
            <a:r>
              <a:rPr lang="en-US" sz="2200" b="1" dirty="0"/>
              <a:t>more complex irrigation </a:t>
            </a:r>
            <a:r>
              <a:rPr lang="en-US" sz="2200" b="1" dirty="0" smtClean="0"/>
              <a:t>systems</a:t>
            </a:r>
            <a:r>
              <a:rPr lang="en-US" sz="2200" dirty="0" smtClean="0"/>
              <a:t> </a:t>
            </a:r>
            <a:r>
              <a:rPr lang="en-US" sz="2200" dirty="0"/>
              <a:t>may be necessary since these locations are characterized by total run–off values </a:t>
            </a:r>
            <a:r>
              <a:rPr lang="en-US" sz="2200" dirty="0" smtClean="0"/>
              <a:t>equal </a:t>
            </a:r>
            <a:r>
              <a:rPr lang="en-GB" sz="2200" dirty="0" smtClean="0"/>
              <a:t>to </a:t>
            </a:r>
            <a:r>
              <a:rPr lang="en-GB" sz="2200" dirty="0"/>
              <a:t>zero</a:t>
            </a:r>
          </a:p>
        </p:txBody>
      </p:sp>
    </p:spTree>
    <p:extLst>
      <p:ext uri="{BB962C8B-B14F-4D97-AF65-F5344CB8AC3E}">
        <p14:creationId xmlns:p14="http://schemas.microsoft.com/office/powerpoint/2010/main" val="378060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1944077" y="1628855"/>
            <a:ext cx="9290539" cy="4586751"/>
          </a:xfrm>
          <a:prstGeom prst="rect">
            <a:avLst/>
          </a:prstGeom>
        </p:spPr>
        <p:txBody>
          <a:bodyPr/>
          <a:lstStyle/>
          <a:p>
            <a:pPr indent="0">
              <a:lnSpc>
                <a:spcPct val="150000"/>
              </a:lnSpc>
              <a:buNone/>
            </a:pPr>
            <a:r>
              <a:rPr lang="en-GB" dirty="0">
                <a:solidFill>
                  <a:schemeClr val="accent2"/>
                </a:solidFill>
                <a:latin typeface="Corbel" panose="020B0503020204020204" pitchFamily="34" charset="0"/>
              </a:rPr>
              <a:t>EU Science Hub: </a:t>
            </a:r>
            <a:r>
              <a:rPr lang="en-GB" dirty="0">
                <a:latin typeface="Corbel" panose="020B0503020204020204" pitchFamily="34" charset="0"/>
              </a:rPr>
              <a:t>ec.europa.eu/jrc</a:t>
            </a:r>
          </a:p>
          <a:p>
            <a:pPr indent="0">
              <a:lnSpc>
                <a:spcPct val="150000"/>
              </a:lnSpc>
              <a:buNone/>
            </a:pPr>
            <a:r>
              <a:rPr lang="en-GB" dirty="0">
                <a:latin typeface="Corbel" panose="020B0503020204020204" pitchFamily="34" charset="0"/>
              </a:rPr>
              <a:t>@EU_ScienceHub</a:t>
            </a:r>
          </a:p>
          <a:p>
            <a:pPr indent="0">
              <a:lnSpc>
                <a:spcPct val="150000"/>
              </a:lnSpc>
              <a:buNone/>
            </a:pPr>
            <a:r>
              <a:rPr lang="en-GB" dirty="0">
                <a:latin typeface="Corbel" panose="020B0503020204020204" pitchFamily="34" charset="0"/>
              </a:rPr>
              <a:t>EU Science Hub – Joint Research Centre</a:t>
            </a:r>
          </a:p>
          <a:p>
            <a:pPr indent="0">
              <a:lnSpc>
                <a:spcPct val="150000"/>
              </a:lnSpc>
              <a:buNone/>
            </a:pPr>
            <a:r>
              <a:rPr lang="en-GB" dirty="0">
                <a:latin typeface="Corbel" panose="020B0503020204020204" pitchFamily="34" charset="0"/>
              </a:rPr>
              <a:t>EU Science, Research and Innovation</a:t>
            </a:r>
          </a:p>
          <a:p>
            <a:pPr indent="0">
              <a:lnSpc>
                <a:spcPct val="150000"/>
              </a:lnSpc>
              <a:buNone/>
            </a:pPr>
            <a:r>
              <a:rPr lang="en-GB" dirty="0" smtClean="0">
                <a:latin typeface="Corbel" panose="020B0503020204020204" pitchFamily="34" charset="0"/>
              </a:rPr>
              <a:t>EU </a:t>
            </a:r>
            <a:r>
              <a:rPr lang="en-GB" dirty="0">
                <a:latin typeface="Corbel" panose="020B0503020204020204" pitchFamily="34" charset="0"/>
              </a:rPr>
              <a:t>Science </a:t>
            </a:r>
            <a:r>
              <a:rPr lang="en-GB" dirty="0" smtClean="0">
                <a:latin typeface="Corbel" panose="020B0503020204020204" pitchFamily="34" charset="0"/>
              </a:rPr>
              <a:t>Hub</a:t>
            </a:r>
          </a:p>
          <a:p>
            <a:pPr indent="0">
              <a:lnSpc>
                <a:spcPct val="150000"/>
              </a:lnSpc>
              <a:buNone/>
            </a:pPr>
            <a:r>
              <a:rPr lang="en-GB" dirty="0" smtClean="0">
                <a:latin typeface="Corbel" panose="020B0503020204020204" pitchFamily="34" charset="0"/>
              </a:rPr>
              <a:t>EU science</a:t>
            </a:r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>
                <a:latin typeface="Corbel" panose="020B0503020204020204" pitchFamily="34" charset="0"/>
              </a:rPr>
              <a:t>Keep in touch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507" y="1513468"/>
            <a:ext cx="741661" cy="813147"/>
          </a:xfrm>
          <a:prstGeom prst="rect">
            <a:avLst/>
          </a:prstGeom>
        </p:spPr>
      </p:pic>
      <p:pic>
        <p:nvPicPr>
          <p:cNvPr id="26" name="Picture 25" descr="Twitter_Social_Icon_Rounded_Square_Colo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417" y="2478236"/>
            <a:ext cx="559067" cy="559067"/>
          </a:xfrm>
          <a:prstGeom prst="rect">
            <a:avLst/>
          </a:prstGeom>
        </p:spPr>
      </p:pic>
      <p:pic>
        <p:nvPicPr>
          <p:cNvPr id="28" name="Picture 27" descr="LI-In-Bug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16" y="4041258"/>
            <a:ext cx="668497" cy="568487"/>
          </a:xfrm>
          <a:prstGeom prst="rect">
            <a:avLst/>
          </a:prstGeom>
        </p:spPr>
      </p:pic>
      <p:pic>
        <p:nvPicPr>
          <p:cNvPr id="29" name="Picture 28" descr="yt_icon_rgb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669" y="4838289"/>
            <a:ext cx="662191" cy="467323"/>
          </a:xfrm>
          <a:prstGeom prst="rect">
            <a:avLst/>
          </a:prstGeom>
        </p:spPr>
      </p:pic>
      <p:pic>
        <p:nvPicPr>
          <p:cNvPr id="31" name="Picture 30" descr="f_logo_RGB-Blue_7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895" y="3178934"/>
            <a:ext cx="640984" cy="645015"/>
          </a:xfrm>
          <a:prstGeom prst="rect">
            <a:avLst/>
          </a:prstGeom>
        </p:spPr>
      </p:pic>
      <p:pic>
        <p:nvPicPr>
          <p:cNvPr id="1026" name="Picture 2" descr="Instagram — Wikipédi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3" y="5484309"/>
            <a:ext cx="648867" cy="64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81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rbel" panose="020B0503020204020204" pitchFamily="34" charset="0"/>
              </a:rPr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4386" y="4209246"/>
            <a:ext cx="10003692" cy="1925295"/>
          </a:xfrm>
        </p:spPr>
        <p:txBody>
          <a:bodyPr wrap="square" anchor="b" anchorCtr="0"/>
          <a:lstStyle/>
          <a:p>
            <a:r>
              <a:rPr lang="en-GB" sz="1333" b="1" dirty="0">
                <a:latin typeface="Corbel" panose="020B0503020204020204" pitchFamily="34" charset="0"/>
              </a:rPr>
              <a:t>© European Union 2021</a:t>
            </a:r>
          </a:p>
          <a:p>
            <a:r>
              <a:rPr lang="en-GB" sz="1333" dirty="0">
                <a:latin typeface="Corbel" panose="020B0503020204020204" pitchFamily="34" charset="0"/>
              </a:rPr>
              <a:t>Unless otherwise noted the reuse of this presentation is authorised under the </a:t>
            </a:r>
            <a:r>
              <a:rPr lang="en-GB" sz="1333" dirty="0">
                <a:latin typeface="Corbel" panose="020B0503020204020204" pitchFamily="34" charset="0"/>
                <a:hlinkClick r:id="rId3"/>
              </a:rPr>
              <a:t>CC BY 4.0 </a:t>
            </a:r>
            <a:r>
              <a:rPr lang="en-GB" sz="1333" dirty="0">
                <a:latin typeface="Corbel" panose="020B0503020204020204" pitchFamily="34" charset="0"/>
              </a:rPr>
              <a:t>license. For any use or reproduction of elements that are not owned by the EU, permission may need to be sought directly from the respective right holders.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103" y="4043694"/>
            <a:ext cx="1023496" cy="3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0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198" y="1338350"/>
            <a:ext cx="10648124" cy="4393712"/>
          </a:xfrm>
        </p:spPr>
        <p:txBody>
          <a:bodyPr/>
          <a:lstStyle/>
          <a:p>
            <a:r>
              <a:rPr lang="en-GB" sz="1800" dirty="0" smtClean="0"/>
              <a:t>Premises: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Need to </a:t>
            </a:r>
            <a:r>
              <a:rPr lang="en-GB" b="1" dirty="0" smtClean="0"/>
              <a:t>increase agricultural productivity </a:t>
            </a:r>
            <a:r>
              <a:rPr lang="en-GB" dirty="0" smtClean="0"/>
              <a:t>while stabilizing yields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b="1" dirty="0" smtClean="0"/>
              <a:t>Water</a:t>
            </a:r>
            <a:r>
              <a:rPr lang="en-GB" dirty="0" smtClean="0"/>
              <a:t> (</a:t>
            </a:r>
            <a:r>
              <a:rPr lang="en-GB" b="1" dirty="0" smtClean="0"/>
              <a:t>irrigation</a:t>
            </a:r>
            <a:r>
              <a:rPr lang="en-GB" dirty="0" smtClean="0"/>
              <a:t>) is a </a:t>
            </a:r>
            <a:r>
              <a:rPr lang="en-GB" b="1" dirty="0" smtClean="0"/>
              <a:t>fundamental input </a:t>
            </a:r>
            <a:r>
              <a:rPr lang="en-GB" dirty="0" smtClean="0"/>
              <a:t>that, by fostering both land </a:t>
            </a:r>
            <a:r>
              <a:rPr lang="en-GB" b="1" dirty="0" smtClean="0"/>
              <a:t>productivity</a:t>
            </a:r>
            <a:r>
              <a:rPr lang="en-GB" dirty="0" smtClean="0"/>
              <a:t> and yields </a:t>
            </a:r>
            <a:r>
              <a:rPr lang="en-GB" b="1" dirty="0" smtClean="0"/>
              <a:t>stability</a:t>
            </a:r>
            <a:r>
              <a:rPr lang="en-GB" dirty="0" smtClean="0"/>
              <a:t>, can improve </a:t>
            </a:r>
            <a:r>
              <a:rPr lang="en-GB" b="1" dirty="0" smtClean="0"/>
              <a:t>food security </a:t>
            </a:r>
            <a:r>
              <a:rPr lang="en-GB" dirty="0" smtClean="0"/>
              <a:t>and </a:t>
            </a:r>
            <a:r>
              <a:rPr lang="en-GB" b="1" dirty="0" smtClean="0"/>
              <a:t>incomes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Several studies have found high potentials of irrigation in different African countries or in the whole continent (e.g. </a:t>
            </a:r>
            <a:r>
              <a:rPr lang="en-GB" dirty="0"/>
              <a:t>You et al. (2011</a:t>
            </a:r>
            <a:r>
              <a:rPr lang="en-GB" dirty="0" smtClean="0"/>
              <a:t>), </a:t>
            </a:r>
            <a:r>
              <a:rPr lang="en-GB" dirty="0" err="1" smtClean="0"/>
              <a:t>Xie</a:t>
            </a:r>
            <a:r>
              <a:rPr lang="en-GB" dirty="0" smtClean="0"/>
              <a:t> et al. (2014))</a:t>
            </a:r>
          </a:p>
          <a:p>
            <a:r>
              <a:rPr lang="en-GB" dirty="0" smtClean="0"/>
              <a:t>Maximization of returns from private and public spending calls for </a:t>
            </a:r>
            <a:r>
              <a:rPr lang="en-GB" b="1" dirty="0" smtClean="0"/>
              <a:t>individuation of priority areas </a:t>
            </a:r>
            <a:r>
              <a:rPr lang="en-GB" dirty="0" smtClean="0"/>
              <a:t>(with higher returns and feasible conditions) </a:t>
            </a:r>
            <a:r>
              <a:rPr lang="en-GB" b="1" dirty="0" smtClean="0"/>
              <a:t>for irrigation projects</a:t>
            </a:r>
            <a:endParaRPr lang="en-GB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2941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198" y="1471353"/>
            <a:ext cx="10648124" cy="4530436"/>
          </a:xfrm>
        </p:spPr>
        <p:txBody>
          <a:bodyPr/>
          <a:lstStyle/>
          <a:p>
            <a:r>
              <a:rPr lang="en-GB" dirty="0" smtClean="0"/>
              <a:t>Focus on four staples: </a:t>
            </a:r>
            <a:r>
              <a:rPr lang="en-GB" b="1" dirty="0" smtClean="0"/>
              <a:t>Maize</a:t>
            </a:r>
            <a:r>
              <a:rPr lang="en-GB" dirty="0" smtClean="0"/>
              <a:t>, </a:t>
            </a:r>
            <a:r>
              <a:rPr lang="en-GB" b="1" dirty="0" smtClean="0"/>
              <a:t>Millet</a:t>
            </a:r>
            <a:r>
              <a:rPr lang="en-GB" dirty="0" smtClean="0"/>
              <a:t>, </a:t>
            </a:r>
            <a:r>
              <a:rPr lang="en-GB" b="1" dirty="0" smtClean="0"/>
              <a:t>Rice</a:t>
            </a:r>
            <a:r>
              <a:rPr lang="en-GB" dirty="0" smtClean="0"/>
              <a:t> and </a:t>
            </a:r>
            <a:r>
              <a:rPr lang="en-GB" b="1" dirty="0" smtClean="0"/>
              <a:t>Sorghum</a:t>
            </a:r>
          </a:p>
          <a:p>
            <a:r>
              <a:rPr lang="en-GB" dirty="0" smtClean="0"/>
              <a:t>Computation of </a:t>
            </a:r>
            <a:r>
              <a:rPr lang="en-GB" b="1" dirty="0" smtClean="0"/>
              <a:t>yields differentials </a:t>
            </a:r>
            <a:r>
              <a:rPr lang="en-GB" dirty="0" smtClean="0"/>
              <a:t>under rain-fed conditions and optimal irrigation for the four cereals for all SSA agricultural locations (1Km cells)</a:t>
            </a:r>
          </a:p>
          <a:p>
            <a:r>
              <a:rPr lang="en-GB" dirty="0" smtClean="0"/>
              <a:t>Computation of </a:t>
            </a:r>
            <a:r>
              <a:rPr lang="en-GB" b="1" dirty="0" smtClean="0"/>
              <a:t>water requirements </a:t>
            </a:r>
            <a:r>
              <a:rPr lang="en-GB" dirty="0" smtClean="0"/>
              <a:t>to obtain optimal irrigation</a:t>
            </a:r>
          </a:p>
          <a:p>
            <a:r>
              <a:rPr lang="en-GB" b="1" dirty="0" smtClean="0"/>
              <a:t>DSSAT crop model </a:t>
            </a:r>
            <a:r>
              <a:rPr lang="en-GB" dirty="0" smtClean="0"/>
              <a:t>used to compute yields and water requirement but…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Almost 500,000 agricultural locations in SSA (too many)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DSSAT simulations conducted on approximately 5,000 locations</a:t>
            </a:r>
          </a:p>
          <a:p>
            <a:r>
              <a:rPr lang="en-GB" b="1" dirty="0"/>
              <a:t>Machine learning </a:t>
            </a:r>
            <a:r>
              <a:rPr lang="en-GB" dirty="0"/>
              <a:t>(</a:t>
            </a:r>
            <a:r>
              <a:rPr lang="en-GB" b="1" dirty="0" err="1" smtClean="0"/>
              <a:t>XGBoost</a:t>
            </a:r>
            <a:r>
              <a:rPr lang="en-GB" dirty="0" smtClean="0"/>
              <a:t>) </a:t>
            </a:r>
            <a:r>
              <a:rPr lang="en-GB" dirty="0"/>
              <a:t>used to impute values </a:t>
            </a:r>
            <a:r>
              <a:rPr lang="en-GB" dirty="0" smtClean="0"/>
              <a:t>to remaining locations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4312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198" y="1463041"/>
            <a:ext cx="10648124" cy="4530436"/>
          </a:xfrm>
        </p:spPr>
        <p:txBody>
          <a:bodyPr/>
          <a:lstStyle/>
          <a:p>
            <a:r>
              <a:rPr lang="en-GB" dirty="0"/>
              <a:t>3 Sets of data inputs required by DSSAT: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b="1" dirty="0"/>
              <a:t>Soil characteristics</a:t>
            </a:r>
            <a:r>
              <a:rPr lang="en-GB" dirty="0"/>
              <a:t>: </a:t>
            </a:r>
            <a:r>
              <a:rPr lang="en-GB" u="sng" dirty="0">
                <a:hlinkClick r:id="rId2"/>
              </a:rPr>
              <a:t>ISRIC Africa Soil Maps</a:t>
            </a:r>
            <a:r>
              <a:rPr lang="en-GB" dirty="0"/>
              <a:t>, </a:t>
            </a:r>
            <a:r>
              <a:rPr lang="en-GB" u="sng" dirty="0" err="1">
                <a:hlinkClick r:id="rId3"/>
              </a:rPr>
              <a:t>HiHydroSoil</a:t>
            </a:r>
            <a:r>
              <a:rPr lang="en-GB" u="sng" dirty="0">
                <a:hlinkClick r:id="rId3"/>
              </a:rPr>
              <a:t> (V2.0)</a:t>
            </a:r>
            <a:endParaRPr lang="en-GB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b="1" dirty="0"/>
              <a:t>Weather data</a:t>
            </a:r>
            <a:r>
              <a:rPr lang="en-GB" dirty="0"/>
              <a:t>: </a:t>
            </a:r>
            <a:r>
              <a:rPr lang="en-GB" u="sng" dirty="0">
                <a:hlinkClick r:id="rId4"/>
              </a:rPr>
              <a:t>NASA POWER</a:t>
            </a:r>
            <a:endParaRPr lang="en-GB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b="1" dirty="0"/>
              <a:t>Management practices </a:t>
            </a:r>
            <a:r>
              <a:rPr lang="en-GB" dirty="0"/>
              <a:t>(e.g. inputs, type of irrigation, etc.): Low and moderate levels of fertilization, </a:t>
            </a:r>
            <a:r>
              <a:rPr lang="en-GB" b="1" dirty="0"/>
              <a:t>rain-fed</a:t>
            </a:r>
            <a:r>
              <a:rPr lang="en-GB" dirty="0"/>
              <a:t> (no irrigation added) and </a:t>
            </a:r>
            <a:r>
              <a:rPr lang="en-GB" b="1" dirty="0"/>
              <a:t>optimal (unconstrained) irrigation</a:t>
            </a:r>
            <a:r>
              <a:rPr lang="en-GB" dirty="0"/>
              <a:t> (water is added whenever the model registers water-stress levels)</a:t>
            </a:r>
          </a:p>
          <a:p>
            <a:r>
              <a:rPr lang="en-GB" b="1" dirty="0"/>
              <a:t>Agro Ecological Zones </a:t>
            </a:r>
            <a:r>
              <a:rPr lang="en-GB" dirty="0"/>
              <a:t>(AEZs) used as unit of </a:t>
            </a:r>
            <a:r>
              <a:rPr lang="en-GB" dirty="0" smtClean="0"/>
              <a:t>analysis</a:t>
            </a:r>
          </a:p>
          <a:p>
            <a:r>
              <a:rPr lang="en-GB" dirty="0" smtClean="0"/>
              <a:t>Soil, weather and management parameters used as </a:t>
            </a:r>
            <a:r>
              <a:rPr lang="en-GB" b="1" dirty="0" smtClean="0"/>
              <a:t>explanatory variables in </a:t>
            </a:r>
            <a:r>
              <a:rPr lang="en-GB" b="1" dirty="0" err="1" smtClean="0"/>
              <a:t>XGBoost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DSSAT Simulations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1324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198" y="1542992"/>
            <a:ext cx="5328000" cy="4882746"/>
          </a:xfrm>
        </p:spPr>
        <p:txBody>
          <a:bodyPr/>
          <a:lstStyle/>
          <a:p>
            <a:r>
              <a:rPr lang="en-GB" sz="2000" dirty="0" smtClean="0"/>
              <a:t>Global coverage</a:t>
            </a:r>
          </a:p>
          <a:p>
            <a:r>
              <a:rPr lang="en-GB" sz="2000" dirty="0" smtClean="0"/>
              <a:t>Resolution: ½° </a:t>
            </a:r>
            <a:r>
              <a:rPr lang="en-GB" sz="2000" dirty="0"/>
              <a:t>x ⅝° </a:t>
            </a:r>
            <a:r>
              <a:rPr lang="en-GB" sz="2000" dirty="0" err="1" smtClean="0"/>
              <a:t>lat</a:t>
            </a:r>
            <a:r>
              <a:rPr lang="en-GB" sz="2000" dirty="0" smtClean="0"/>
              <a:t>/</a:t>
            </a:r>
            <a:r>
              <a:rPr lang="en-GB" sz="2000" dirty="0" err="1" smtClean="0"/>
              <a:t>lon</a:t>
            </a:r>
            <a:r>
              <a:rPr lang="en-GB" sz="2000" dirty="0"/>
              <a:t> (≈ 55.5 </a:t>
            </a:r>
            <a:r>
              <a:rPr lang="en-GB" sz="2000" dirty="0" smtClean="0"/>
              <a:t>km x 69.4 km) = low resolution</a:t>
            </a:r>
          </a:p>
          <a:p>
            <a:r>
              <a:rPr lang="en-GB" sz="2000" dirty="0" smtClean="0"/>
              <a:t>Time: January1981 – current. We only focused at data from 2017 -2022.</a:t>
            </a:r>
          </a:p>
          <a:p>
            <a:r>
              <a:rPr lang="en-GB" sz="2000" dirty="0" smtClean="0"/>
              <a:t>Model: GMAO MERRA-2</a:t>
            </a:r>
          </a:p>
          <a:p>
            <a:pPr>
              <a:spcAft>
                <a:spcPts val="0"/>
              </a:spcAft>
            </a:pPr>
            <a:r>
              <a:rPr lang="en-GB" sz="1200" dirty="0">
                <a:hlinkClick r:id="rId2"/>
              </a:rPr>
              <a:t>https://</a:t>
            </a:r>
            <a:r>
              <a:rPr lang="en-GB" sz="1200" dirty="0" smtClean="0">
                <a:hlinkClick r:id="rId2"/>
              </a:rPr>
              <a:t>journals.ametsoc.org/view/journals/clim/30/14/jcli-d-16-0758.1.xml</a:t>
            </a:r>
            <a:endParaRPr lang="en-GB" sz="1200" dirty="0"/>
          </a:p>
          <a:p>
            <a:pPr>
              <a:spcAft>
                <a:spcPts val="0"/>
              </a:spcAft>
            </a:pPr>
            <a:r>
              <a:rPr lang="en-US" sz="1400" i="1" dirty="0" smtClean="0"/>
              <a:t>Modern-Era </a:t>
            </a:r>
            <a:r>
              <a:rPr lang="en-US" sz="1400" i="1" dirty="0"/>
              <a:t>Retrospective Analysis for Research and Applications, version 2 (MERRA-2</a:t>
            </a:r>
            <a:r>
              <a:rPr lang="en-US" sz="1400" i="1" dirty="0" smtClean="0"/>
              <a:t>)</a:t>
            </a:r>
          </a:p>
          <a:p>
            <a:pPr>
              <a:spcAft>
                <a:spcPts val="0"/>
              </a:spcAft>
            </a:pPr>
            <a:r>
              <a:rPr lang="en-US" sz="1400" i="1" dirty="0" smtClean="0"/>
              <a:t>Atmospheric </a:t>
            </a:r>
            <a:r>
              <a:rPr lang="en-US" sz="1400" b="1" i="1" dirty="0" smtClean="0"/>
              <a:t>reanalysis</a:t>
            </a:r>
            <a:r>
              <a:rPr lang="en-US" sz="1400" i="1" dirty="0" smtClean="0"/>
              <a:t> -&gt; data assimilation system -&gt; meteorological observations</a:t>
            </a:r>
            <a:endParaRPr lang="en-GB" sz="1400" i="1" dirty="0"/>
          </a:p>
          <a:p>
            <a:pPr>
              <a:spcAft>
                <a:spcPts val="0"/>
              </a:spcAft>
            </a:pPr>
            <a:r>
              <a:rPr lang="en-GB" sz="1400" i="1" dirty="0"/>
              <a:t>Upgrade from </a:t>
            </a:r>
            <a:r>
              <a:rPr lang="en-GB" sz="1400" i="1" dirty="0" smtClean="0"/>
              <a:t>MERRA</a:t>
            </a:r>
            <a:endParaRPr lang="en-GB" sz="1400" dirty="0"/>
          </a:p>
          <a:p>
            <a:pPr>
              <a:spcAft>
                <a:spcPts val="0"/>
              </a:spcAft>
            </a:pPr>
            <a:r>
              <a:rPr lang="en-US" sz="1400" i="1" dirty="0"/>
              <a:t>MERRA-2 is the </a:t>
            </a:r>
            <a:r>
              <a:rPr lang="en-US" sz="1400" b="1" i="1" dirty="0"/>
              <a:t>first long-term global reanalysis </a:t>
            </a:r>
            <a:r>
              <a:rPr lang="en-US" sz="1400" i="1" dirty="0"/>
              <a:t>to assimilate space-based observations of aerosols and represent their interactions with other physical processes in the climate system</a:t>
            </a:r>
            <a:r>
              <a:rPr lang="en-US" sz="1200" i="1" dirty="0"/>
              <a:t>.</a:t>
            </a:r>
            <a:endParaRPr lang="en-GB" sz="1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402250" y="1542993"/>
            <a:ext cx="5328000" cy="3793778"/>
          </a:xfrm>
        </p:spPr>
        <p:txBody>
          <a:bodyPr/>
          <a:lstStyle/>
          <a:p>
            <a:pPr marL="0" indent="0">
              <a:buNone/>
            </a:pPr>
            <a:r>
              <a:rPr lang="en-GB" b="1" u="sng" dirty="0" smtClean="0"/>
              <a:t>Extraction process: </a:t>
            </a:r>
          </a:p>
          <a:p>
            <a:r>
              <a:rPr lang="en-GB" dirty="0" smtClean="0"/>
              <a:t>POWER API – accessed through python script</a:t>
            </a:r>
          </a:p>
          <a:p>
            <a:r>
              <a:rPr lang="en-GB" dirty="0"/>
              <a:t>P</a:t>
            </a:r>
            <a:r>
              <a:rPr lang="en-GB" dirty="0" smtClean="0"/>
              <a:t>oint level (very suitable for our study – but to be improved for general use)</a:t>
            </a:r>
          </a:p>
          <a:p>
            <a:r>
              <a:rPr lang="en-GB" dirty="0" smtClean="0"/>
              <a:t>Problems encounter: blocked for too many requests - solved</a:t>
            </a:r>
          </a:p>
          <a:p>
            <a:r>
              <a:rPr lang="en-GB" dirty="0" smtClean="0"/>
              <a:t>NASA weather research team open to help and collaborate further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NASA weather data – GMAO MERRA-2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1822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89184" y="1930474"/>
            <a:ext cx="6333213" cy="3477683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XGBoost</a:t>
            </a:r>
            <a:r>
              <a:rPr lang="en-GB" dirty="0" smtClean="0"/>
              <a:t> – Tree based</a:t>
            </a:r>
            <a:endParaRPr lang="en-GB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970722" y="1653476"/>
            <a:ext cx="3925474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(body)"/>
              </a:rPr>
              <a:t>What is </a:t>
            </a:r>
            <a:r>
              <a:rPr kumimoji="0" lang="en-US" altLang="en-US" sz="1800" b="1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(body)"/>
              </a:rPr>
              <a:t>XGBoost</a:t>
            </a:r>
            <a:r>
              <a:rPr kumimoji="0" lang="en-US" altLang="en-US" sz="18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(body)"/>
              </a:rPr>
              <a:t>?</a:t>
            </a:r>
            <a:endParaRPr lang="en-US" altLang="en-US" sz="1800" i="1" dirty="0">
              <a:latin typeface="Arial (body)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altLang="en-US" sz="1800" i="1" dirty="0">
              <a:latin typeface="Arial (body)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(body)"/>
              </a:rPr>
              <a:t>An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(body)"/>
              </a:rPr>
              <a:t>optimized, scalable, and flexible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(body)"/>
              </a:rPr>
              <a:t> implementation of gradient boosting, designed to enhance model performance and speed.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altLang="en-US" sz="1800" dirty="0">
              <a:latin typeface="Arial (body)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(body)"/>
              </a:rPr>
              <a:t>Ensembles learning strategy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(body)"/>
              </a:rPr>
              <a:t>,</a:t>
            </a:r>
            <a:r>
              <a:rPr kumimoji="0" lang="en-US" alt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(body)"/>
              </a:rPr>
              <a:t> as </a:t>
            </a:r>
            <a:r>
              <a:rPr lang="en-US" altLang="en-US" sz="1800" dirty="0">
                <a:latin typeface="Arial (body)"/>
              </a:rPr>
              <a:t>i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(body)"/>
              </a:rPr>
              <a:t>t</a:t>
            </a:r>
            <a:r>
              <a:rPr kumimoji="0" lang="en-US" alt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(body)"/>
              </a:rPr>
              <a:t>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(body)"/>
              </a:rPr>
              <a:t>combines weak learners iteratively to minimize error and improve predictive accuracy.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altLang="en-US" sz="1800" dirty="0">
              <a:latin typeface="Arial (body)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(body)"/>
              </a:rPr>
              <a:t>Can be used both for regression and classification problems. Here we use it for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(body)"/>
              </a:rPr>
              <a:t>regression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(body)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79303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XGBoost</a:t>
            </a:r>
            <a:r>
              <a:rPr lang="en-GB" dirty="0"/>
              <a:t> – crop growth emulators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044" b="3044"/>
          <a:stretch>
            <a:fillRect/>
          </a:stretch>
        </p:blipFill>
        <p:spPr>
          <a:xfrm>
            <a:off x="3219710" y="2890675"/>
            <a:ext cx="2460625" cy="1638300"/>
          </a:xfrm>
          <a:prstGeom prst="rect">
            <a:avLst/>
          </a:prstGeom>
          <a:ln w="28575">
            <a:solidFill>
              <a:schemeClr val="tx1">
                <a:lumMod val="50000"/>
              </a:schemeClr>
            </a:solidFill>
          </a:ln>
        </p:spPr>
      </p:pic>
      <p:pic>
        <p:nvPicPr>
          <p:cNvPr id="4" name="Picture Placeholder 3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8046" b="8046"/>
          <a:stretch>
            <a:fillRect/>
          </a:stretch>
        </p:blipFill>
        <p:spPr>
          <a:xfrm>
            <a:off x="3219709" y="4629150"/>
            <a:ext cx="2460625" cy="1638300"/>
          </a:xfrm>
          <a:prstGeom prst="rect">
            <a:avLst/>
          </a:prstGeom>
          <a:ln w="28575">
            <a:solidFill>
              <a:schemeClr val="tx1">
                <a:lumMod val="50000"/>
              </a:schemeClr>
            </a:solidFill>
          </a:ln>
        </p:spPr>
      </p:pic>
      <p:pic>
        <p:nvPicPr>
          <p:cNvPr id="3" name="Picture Placeholder 2"/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5867" r="5867"/>
          <a:stretch>
            <a:fillRect/>
          </a:stretch>
        </p:blipFill>
        <p:spPr>
          <a:xfrm>
            <a:off x="5810508" y="2891831"/>
            <a:ext cx="2462212" cy="16383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3439646" y="1665393"/>
            <a:ext cx="4895159" cy="537480"/>
          </a:xfrm>
        </p:spPr>
        <p:txBody>
          <a:bodyPr/>
          <a:lstStyle/>
          <a:p>
            <a:pPr algn="l"/>
            <a:r>
              <a:rPr lang="en-GB" b="1" dirty="0" smtClean="0"/>
              <a:t>4 </a:t>
            </a:r>
            <a:r>
              <a:rPr lang="en-GB" b="1" dirty="0" err="1" smtClean="0"/>
              <a:t>XGBoost</a:t>
            </a:r>
            <a:r>
              <a:rPr lang="en-GB" b="1" dirty="0" smtClean="0"/>
              <a:t> crop models (trained with ca. 18’000 data points on yields from the DSSAT crop growth model)</a:t>
            </a:r>
            <a:endParaRPr lang="en-GB" b="1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9"/>
          </p:nvPr>
        </p:nvPicPr>
        <p:blipFill>
          <a:blip r:embed="rId5"/>
          <a:srcRect t="7262" b="7262"/>
          <a:stretch>
            <a:fillRect/>
          </a:stretch>
        </p:blipFill>
        <p:spPr>
          <a:xfrm>
            <a:off x="5810508" y="4650589"/>
            <a:ext cx="2462212" cy="1638300"/>
          </a:xfrm>
          <a:prstGeom prst="rect">
            <a:avLst/>
          </a:prstGeom>
          <a:ln w="28575">
            <a:solidFill>
              <a:schemeClr val="tx1">
                <a:lumMod val="50000"/>
              </a:schemeClr>
            </a:solidFill>
          </a:ln>
        </p:spPr>
      </p:pic>
      <p:sp>
        <p:nvSpPr>
          <p:cNvPr id="16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774309" y="3250275"/>
            <a:ext cx="1783111" cy="2410691"/>
          </a:xfrm>
          <a:ln>
            <a:solidFill>
              <a:schemeClr val="tx1">
                <a:lumMod val="50000"/>
              </a:schemeClr>
            </a:solidFill>
          </a:ln>
        </p:spPr>
        <p:txBody>
          <a:bodyPr/>
          <a:lstStyle/>
          <a:p>
            <a:r>
              <a:rPr lang="en-GB" dirty="0" smtClean="0"/>
              <a:t>Soil</a:t>
            </a:r>
          </a:p>
          <a:p>
            <a:r>
              <a:rPr lang="en-GB" dirty="0" smtClean="0"/>
              <a:t>Weather</a:t>
            </a:r>
          </a:p>
          <a:p>
            <a:r>
              <a:rPr lang="en-GB" dirty="0" smtClean="0"/>
              <a:t>Managements practices</a:t>
            </a:r>
            <a:endParaRPr lang="en-GB" dirty="0"/>
          </a:p>
        </p:txBody>
      </p:sp>
      <p:sp>
        <p:nvSpPr>
          <p:cNvPr id="6" name="Right Arrow 5"/>
          <p:cNvSpPr/>
          <p:nvPr/>
        </p:nvSpPr>
        <p:spPr>
          <a:xfrm>
            <a:off x="2619505" y="4296218"/>
            <a:ext cx="501072" cy="4655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8897962" y="3250276"/>
            <a:ext cx="1800427" cy="2410691"/>
          </a:xfrm>
          <a:ln>
            <a:solidFill>
              <a:schemeClr val="tx1">
                <a:lumMod val="50000"/>
              </a:schemeClr>
            </a:solidFill>
          </a:ln>
        </p:spPr>
        <p:txBody>
          <a:bodyPr/>
          <a:lstStyle/>
          <a:p>
            <a:pPr algn="l"/>
            <a:r>
              <a:rPr lang="en-GB" dirty="0" smtClean="0"/>
              <a:t>Yields (high, low fertilization with and without irrigation)</a:t>
            </a:r>
            <a:endParaRPr lang="en-GB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743266" y="2323535"/>
            <a:ext cx="1800427" cy="457111"/>
          </a:xfrm>
          <a:ln>
            <a:solidFill>
              <a:schemeClr val="tx1">
                <a:lumMod val="50000"/>
              </a:schemeClr>
            </a:solidFill>
          </a:ln>
        </p:spPr>
        <p:txBody>
          <a:bodyPr/>
          <a:lstStyle/>
          <a:p>
            <a:r>
              <a:rPr lang="en-GB" b="1" dirty="0" smtClean="0"/>
              <a:t>Input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8897961" y="2354009"/>
            <a:ext cx="1800427" cy="457111"/>
          </a:xfrm>
          <a:ln>
            <a:solidFill>
              <a:schemeClr val="tx1">
                <a:lumMod val="50000"/>
              </a:schemeClr>
            </a:solidFill>
          </a:ln>
        </p:spPr>
        <p:txBody>
          <a:bodyPr/>
          <a:lstStyle/>
          <a:p>
            <a:pPr algn="l"/>
            <a:r>
              <a:rPr lang="en-GB" b="1" dirty="0" smtClean="0"/>
              <a:t>Output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8334805" y="4357025"/>
            <a:ext cx="501072" cy="4655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985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 details</a:t>
            </a:r>
            <a:endParaRPr lang="en-GB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70722" y="4252469"/>
            <a:ext cx="5157787" cy="1165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0722" y="1537855"/>
            <a:ext cx="92853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Model details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Removed highly correlated features (not an inherent problem for tree based models – but interpretability improves)</a:t>
            </a:r>
            <a:endParaRPr lang="en-GB" dirty="0"/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Test/ train split – 70/ 30%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Hyper parameter tuning (number of trees, depth of trees, learning rate, gamma – controlling the threshold of a “”worthwhile” split)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u="sng" dirty="0"/>
              <a:t>Model </a:t>
            </a:r>
            <a:r>
              <a:rPr lang="en-GB" b="1" u="sng" dirty="0" smtClean="0"/>
              <a:t>performance</a:t>
            </a:r>
            <a:endParaRPr lang="en-GB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9189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.potx" id="{4E874F3A-6BB1-4334-AA3C-CB69D53C2FB0}" vid="{CFDAC62F-BBD6-4674-995E-7A3058955A70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Personalizzato 1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6ACBF3"/>
      </a:accent1>
      <a:accent2>
        <a:srgbClr val="3E99DA"/>
      </a:accent2>
      <a:accent3>
        <a:srgbClr val="1EC08A"/>
      </a:accent3>
      <a:accent4>
        <a:srgbClr val="ED8D2F"/>
      </a:accent4>
      <a:accent5>
        <a:srgbClr val="F8CC29"/>
      </a:accent5>
      <a:accent6>
        <a:srgbClr val="E76C53"/>
      </a:accent6>
      <a:hlink>
        <a:srgbClr val="0563C1"/>
      </a:hlink>
      <a:folHlink>
        <a:srgbClr val="24337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Clr>
            <a:schemeClr val="accent5"/>
          </a:buClr>
          <a:buFont typeface="Arial"/>
          <a:buChar char="•"/>
          <a:defRPr sz="2400" noProof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788</TotalTime>
  <Words>1736</Words>
  <Application>Microsoft Office PowerPoint</Application>
  <PresentationFormat>Widescreen</PresentationFormat>
  <Paragraphs>513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Arial (body)</vt:lpstr>
      <vt:lpstr>Calibri</vt:lpstr>
      <vt:lpstr>Corbel</vt:lpstr>
      <vt:lpstr>Segoe UI</vt:lpstr>
      <vt:lpstr>Verdana</vt:lpstr>
      <vt:lpstr>Wingdings</vt:lpstr>
      <vt:lpstr>Office Theme</vt:lpstr>
      <vt:lpstr>Default Design</vt:lpstr>
      <vt:lpstr>1_Office Theme</vt:lpstr>
      <vt:lpstr>The potential of irrigation for cereals production  in Sub-Saharan Africa: A machine learning  application for emulating crop growth  at large scale </vt:lpstr>
      <vt:lpstr>Introduction</vt:lpstr>
      <vt:lpstr>Objective</vt:lpstr>
      <vt:lpstr>Methodology</vt:lpstr>
      <vt:lpstr>DSSAT Simulations</vt:lpstr>
      <vt:lpstr>NASA weather data – GMAO MERRA-2</vt:lpstr>
      <vt:lpstr>XGBoost – Tree based</vt:lpstr>
      <vt:lpstr>XGBoost – crop growth emulators</vt:lpstr>
      <vt:lpstr>Model details</vt:lpstr>
      <vt:lpstr>More on model performance…</vt:lpstr>
      <vt:lpstr>Results I</vt:lpstr>
      <vt:lpstr>Results II</vt:lpstr>
      <vt:lpstr>Results III</vt:lpstr>
      <vt:lpstr>Results IV</vt:lpstr>
      <vt:lpstr>Average Gains through Irrigation by Country</vt:lpstr>
      <vt:lpstr>Results Va</vt:lpstr>
      <vt:lpstr>Run-off Values</vt:lpstr>
      <vt:lpstr>Results Vb</vt:lpstr>
      <vt:lpstr>Results Vc</vt:lpstr>
      <vt:lpstr>Conclusions and Policy Insights</vt:lpstr>
      <vt:lpstr>Keep in touch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NASA weather data</dc:title>
  <dc:creator>KLINNERT Ana (JRC-SEVILLA)</dc:creator>
  <cp:lastModifiedBy>ROGNA Marco (JRC-SEVILLA)</cp:lastModifiedBy>
  <cp:revision>42</cp:revision>
  <dcterms:created xsi:type="dcterms:W3CDTF">2024-11-12T11:55:39Z</dcterms:created>
  <dcterms:modified xsi:type="dcterms:W3CDTF">2025-04-22T09:36:16Z</dcterms:modified>
</cp:coreProperties>
</file>