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handoutMasterIdLst>
    <p:handoutMasterId r:id="rId17"/>
  </p:handoutMasterIdLst>
  <p:sldIdLst>
    <p:sldId id="259" r:id="rId2"/>
    <p:sldId id="260" r:id="rId3"/>
    <p:sldId id="258" r:id="rId4"/>
    <p:sldId id="404" r:id="rId5"/>
    <p:sldId id="410" r:id="rId6"/>
    <p:sldId id="405" r:id="rId7"/>
    <p:sldId id="408" r:id="rId8"/>
    <p:sldId id="393" r:id="rId9"/>
    <p:sldId id="394" r:id="rId10"/>
    <p:sldId id="395" r:id="rId11"/>
    <p:sldId id="403" r:id="rId12"/>
    <p:sldId id="409" r:id="rId13"/>
    <p:sldId id="399" r:id="rId14"/>
    <p:sldId id="289" r:id="rId15"/>
  </p:sldIdLst>
  <p:sldSz cx="12192000" cy="6858000"/>
  <p:notesSz cx="7104063" cy="10234613"/>
  <p:embeddedFontLst>
    <p:embeddedFont>
      <p:font typeface="Cambria Math" panose="02040503050406030204" pitchFamily="18" charset="0"/>
      <p:regular r:id="rId18"/>
    </p:embeddedFont>
    <p:embeddedFont>
      <p:font typeface="맑은 고딕" panose="020B0503020000020004" pitchFamily="50" charset="-127"/>
      <p:regular r:id="rId19"/>
      <p:bold r:id="rId20"/>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7" orient="horz" pos="2160" userDrawn="1">
          <p15:clr>
            <a:srgbClr val="A4A3A4"/>
          </p15:clr>
        </p15:guide>
        <p15:guide id="38"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658DBD-A3B2-A523-70F7-8B8FBE0AA34B}" name="김태용" initials="김" userId="김태용"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김 태용" initials="김태" lastIdx="28" clrIdx="0">
    <p:extLst>
      <p:ext uri="{19B8F6BF-5375-455C-9EA6-DF929625EA0E}">
        <p15:presenceInfo xmlns:p15="http://schemas.microsoft.com/office/powerpoint/2012/main" userId="6bbd5dde3d302709" providerId="Windows Live"/>
      </p:ext>
    </p:extLst>
  </p:cmAuthor>
  <p:cmAuthor id="2" name="김태용" initials="김" lastIdx="17" clrIdx="1">
    <p:extLst>
      <p:ext uri="{19B8F6BF-5375-455C-9EA6-DF929625EA0E}">
        <p15:presenceInfo xmlns:p15="http://schemas.microsoft.com/office/powerpoint/2012/main" userId="김태용"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82828"/>
    <a:srgbClr val="494949"/>
    <a:srgbClr val="FFFFFF"/>
    <a:srgbClr val="EBF2FF"/>
    <a:srgbClr val="C5D8FF"/>
    <a:srgbClr val="85AEFF"/>
    <a:srgbClr val="B8D3EE"/>
    <a:srgbClr val="F2F7FC"/>
    <a:srgbClr val="18224C"/>
    <a:srgbClr val="C44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656044-8B6B-4368-9D32-91FCC9F77C09}" v="65" dt="2025-04-29T22:23:06.542"/>
  </p1510:revLst>
</p1510:revInfo>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보통 스타일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56" autoAdjust="0"/>
    <p:restoredTop sz="85053" autoAdjust="0"/>
  </p:normalViewPr>
  <p:slideViewPr>
    <p:cSldViewPr snapToGrid="0">
      <p:cViewPr>
        <p:scale>
          <a:sx n="100" d="100"/>
          <a:sy n="100" d="100"/>
        </p:scale>
        <p:origin x="240"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07" d="100"/>
          <a:sy n="107" d="100"/>
        </p:scale>
        <p:origin x="4368"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태용 김" userId="6bbd5dde3d302709" providerId="LiveId" clId="{E2D75EB5-DDC0-4544-8884-176709C20D73}"/>
    <pc:docChg chg="modSld">
      <pc:chgData name="태용 김" userId="6bbd5dde3d302709" providerId="LiveId" clId="{E2D75EB5-DDC0-4544-8884-176709C20D73}" dt="2025-04-29T22:53:12.485" v="13" actId="20577"/>
      <pc:docMkLst>
        <pc:docMk/>
      </pc:docMkLst>
      <pc:sldChg chg="modSp mod">
        <pc:chgData name="태용 김" userId="6bbd5dde3d302709" providerId="LiveId" clId="{E2D75EB5-DDC0-4544-8884-176709C20D73}" dt="2025-04-29T22:52:24.488" v="2" actId="20577"/>
        <pc:sldMkLst>
          <pc:docMk/>
          <pc:sldMk cId="3796609618" sldId="259"/>
        </pc:sldMkLst>
        <pc:spChg chg="mod">
          <ac:chgData name="태용 김" userId="6bbd5dde3d302709" providerId="LiveId" clId="{E2D75EB5-DDC0-4544-8884-176709C20D73}" dt="2025-04-29T22:52:24.488" v="2" actId="20577"/>
          <ac:spMkLst>
            <pc:docMk/>
            <pc:sldMk cId="3796609618" sldId="259"/>
            <ac:spMk id="35" creationId="{95C8E16C-BBE5-ADDC-B7B4-F21B032273D0}"/>
          </ac:spMkLst>
        </pc:spChg>
      </pc:sldChg>
      <pc:sldChg chg="modSp mod">
        <pc:chgData name="태용 김" userId="6bbd5dde3d302709" providerId="LiveId" clId="{E2D75EB5-DDC0-4544-8884-176709C20D73}" dt="2025-04-29T22:52:33.298" v="5" actId="20577"/>
        <pc:sldMkLst>
          <pc:docMk/>
          <pc:sldMk cId="59328954" sldId="260"/>
        </pc:sldMkLst>
        <pc:spChg chg="mod">
          <ac:chgData name="태용 김" userId="6bbd5dde3d302709" providerId="LiveId" clId="{E2D75EB5-DDC0-4544-8884-176709C20D73}" dt="2025-04-29T22:52:33.298" v="5" actId="20577"/>
          <ac:spMkLst>
            <pc:docMk/>
            <pc:sldMk cId="59328954" sldId="260"/>
            <ac:spMk id="9" creationId="{07CA3888-3828-A20C-DD49-1F16D337EB95}"/>
          </ac:spMkLst>
        </pc:spChg>
      </pc:sldChg>
      <pc:sldChg chg="modSp mod">
        <pc:chgData name="태용 김" userId="6bbd5dde3d302709" providerId="LiveId" clId="{E2D75EB5-DDC0-4544-8884-176709C20D73}" dt="2025-04-29T22:53:12.485" v="13" actId="20577"/>
        <pc:sldMkLst>
          <pc:docMk/>
          <pc:sldMk cId="2955678000" sldId="408"/>
        </pc:sldMkLst>
        <pc:spChg chg="mod">
          <ac:chgData name="태용 김" userId="6bbd5dde3d302709" providerId="LiveId" clId="{E2D75EB5-DDC0-4544-8884-176709C20D73}" dt="2025-04-29T22:53:12.485" v="13" actId="20577"/>
          <ac:spMkLst>
            <pc:docMk/>
            <pc:sldMk cId="2955678000" sldId="408"/>
            <ac:spMk id="271" creationId="{73399940-7299-810A-1541-1A0EBAA8035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0"/>
            <a:ext cx="3078427" cy="513508"/>
          </a:xfrm>
          <a:prstGeom prst="rect">
            <a:avLst/>
          </a:prstGeom>
        </p:spPr>
        <p:txBody>
          <a:bodyPr vert="horz" lIns="94760" tIns="47380" rIns="94760" bIns="47380" rtlCol="0"/>
          <a:lstStyle>
            <a:lvl1pPr algn="l">
              <a:defRPr sz="1100"/>
            </a:lvl1pPr>
          </a:lstStyle>
          <a:p>
            <a:endParaRPr lang="ko-KR" altLang="en-US"/>
          </a:p>
        </p:txBody>
      </p:sp>
      <p:sp>
        <p:nvSpPr>
          <p:cNvPr id="3" name="날짜 개체 틀 2"/>
          <p:cNvSpPr>
            <a:spLocks noGrp="1"/>
          </p:cNvSpPr>
          <p:nvPr>
            <p:ph type="dt" sz="quarter" idx="1"/>
          </p:nvPr>
        </p:nvSpPr>
        <p:spPr>
          <a:xfrm>
            <a:off x="4023993" y="0"/>
            <a:ext cx="3078427" cy="513508"/>
          </a:xfrm>
          <a:prstGeom prst="rect">
            <a:avLst/>
          </a:prstGeom>
        </p:spPr>
        <p:txBody>
          <a:bodyPr vert="horz" lIns="94760" tIns="47380" rIns="94760" bIns="47380" rtlCol="0"/>
          <a:lstStyle>
            <a:lvl1pPr algn="r">
              <a:defRPr sz="1100"/>
            </a:lvl1pPr>
          </a:lstStyle>
          <a:p>
            <a:fld id="{526B1527-ACF0-4810-96C6-9A6B422F6F00}" type="datetimeFigureOut">
              <a:rPr lang="ko-KR" altLang="en-US" smtClean="0"/>
              <a:t>2025-04-30</a:t>
            </a:fld>
            <a:endParaRPr lang="ko-KR" altLang="en-US"/>
          </a:p>
        </p:txBody>
      </p:sp>
      <p:sp>
        <p:nvSpPr>
          <p:cNvPr id="4" name="바닥글 개체 틀 3"/>
          <p:cNvSpPr>
            <a:spLocks noGrp="1"/>
          </p:cNvSpPr>
          <p:nvPr>
            <p:ph type="ftr" sz="quarter" idx="2"/>
          </p:nvPr>
        </p:nvSpPr>
        <p:spPr>
          <a:xfrm>
            <a:off x="2" y="9721108"/>
            <a:ext cx="3078427" cy="513507"/>
          </a:xfrm>
          <a:prstGeom prst="rect">
            <a:avLst/>
          </a:prstGeom>
        </p:spPr>
        <p:txBody>
          <a:bodyPr vert="horz" lIns="94760" tIns="47380" rIns="94760" bIns="47380" rtlCol="0" anchor="b"/>
          <a:lstStyle>
            <a:lvl1pPr algn="l">
              <a:defRPr sz="1100"/>
            </a:lvl1pPr>
          </a:lstStyle>
          <a:p>
            <a:endParaRPr lang="ko-KR" altLang="en-US"/>
          </a:p>
        </p:txBody>
      </p:sp>
      <p:sp>
        <p:nvSpPr>
          <p:cNvPr id="5" name="슬라이드 번호 개체 틀 4"/>
          <p:cNvSpPr>
            <a:spLocks noGrp="1"/>
          </p:cNvSpPr>
          <p:nvPr>
            <p:ph type="sldNum" sz="quarter" idx="3"/>
          </p:nvPr>
        </p:nvSpPr>
        <p:spPr>
          <a:xfrm>
            <a:off x="4023993" y="9721108"/>
            <a:ext cx="3078427" cy="513507"/>
          </a:xfrm>
          <a:prstGeom prst="rect">
            <a:avLst/>
          </a:prstGeom>
        </p:spPr>
        <p:txBody>
          <a:bodyPr vert="horz" lIns="94760" tIns="47380" rIns="94760" bIns="47380" rtlCol="0" anchor="b"/>
          <a:lstStyle>
            <a:lvl1pPr algn="r">
              <a:defRPr sz="1100"/>
            </a:lvl1pPr>
          </a:lstStyle>
          <a:p>
            <a:fld id="{DE28ACCF-67BD-433C-AB45-94A4DEAB0E60}" type="slidenum">
              <a:rPr lang="ko-KR" altLang="en-US" smtClean="0"/>
              <a:t>‹#›</a:t>
            </a:fld>
            <a:endParaRPr lang="ko-KR" altLang="en-US"/>
          </a:p>
        </p:txBody>
      </p:sp>
    </p:spTree>
    <p:extLst>
      <p:ext uri="{BB962C8B-B14F-4D97-AF65-F5344CB8AC3E}">
        <p14:creationId xmlns:p14="http://schemas.microsoft.com/office/powerpoint/2010/main" val="649786668"/>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3223" userDrawn="1">
          <p15:clr>
            <a:srgbClr val="F26B43"/>
          </p15:clr>
        </p15:guide>
        <p15:guide id="2" pos="2237"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0"/>
            <a:ext cx="3078427" cy="513508"/>
          </a:xfrm>
          <a:prstGeom prst="rect">
            <a:avLst/>
          </a:prstGeom>
        </p:spPr>
        <p:txBody>
          <a:bodyPr vert="horz" lIns="94760" tIns="47380" rIns="94760" bIns="47380" rtlCol="0"/>
          <a:lstStyle>
            <a:lvl1pPr algn="l">
              <a:defRPr sz="1100"/>
            </a:lvl1pPr>
          </a:lstStyle>
          <a:p>
            <a:endParaRPr lang="ko-KR" altLang="en-US"/>
          </a:p>
        </p:txBody>
      </p:sp>
      <p:sp>
        <p:nvSpPr>
          <p:cNvPr id="3" name="날짜 개체 틀 2"/>
          <p:cNvSpPr>
            <a:spLocks noGrp="1"/>
          </p:cNvSpPr>
          <p:nvPr>
            <p:ph type="dt" idx="1"/>
          </p:nvPr>
        </p:nvSpPr>
        <p:spPr>
          <a:xfrm>
            <a:off x="4023993" y="0"/>
            <a:ext cx="3078427" cy="513508"/>
          </a:xfrm>
          <a:prstGeom prst="rect">
            <a:avLst/>
          </a:prstGeom>
        </p:spPr>
        <p:txBody>
          <a:bodyPr vert="horz" lIns="94760" tIns="47380" rIns="94760" bIns="47380" rtlCol="0"/>
          <a:lstStyle>
            <a:lvl1pPr algn="r">
              <a:defRPr sz="1100"/>
            </a:lvl1pPr>
          </a:lstStyle>
          <a:p>
            <a:fld id="{2FB72F83-F1D3-4370-933C-52C737BA7C76}" type="datetimeFigureOut">
              <a:rPr lang="ko-KR" altLang="en-US" smtClean="0"/>
              <a:t>2025-04-30</a:t>
            </a:fld>
            <a:endParaRPr lang="ko-KR" altLang="en-US"/>
          </a:p>
        </p:txBody>
      </p:sp>
      <p:sp>
        <p:nvSpPr>
          <p:cNvPr id="4" name="슬라이드 이미지 개체 틀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760" tIns="47380" rIns="94760" bIns="47380" rtlCol="0" anchor="ctr"/>
          <a:lstStyle/>
          <a:p>
            <a:endParaRPr lang="ko-KR" altLang="en-US"/>
          </a:p>
        </p:txBody>
      </p:sp>
      <p:sp>
        <p:nvSpPr>
          <p:cNvPr id="5" name="슬라이드 노트 개체 틀 4"/>
          <p:cNvSpPr>
            <a:spLocks noGrp="1"/>
          </p:cNvSpPr>
          <p:nvPr>
            <p:ph type="body" sz="quarter" idx="3"/>
          </p:nvPr>
        </p:nvSpPr>
        <p:spPr>
          <a:xfrm>
            <a:off x="710408" y="4925409"/>
            <a:ext cx="5683250" cy="4029879"/>
          </a:xfrm>
          <a:prstGeom prst="rect">
            <a:avLst/>
          </a:prstGeom>
        </p:spPr>
        <p:txBody>
          <a:bodyPr vert="horz" lIns="94760" tIns="47380" rIns="94760" bIns="4738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2" y="9721108"/>
            <a:ext cx="3078427" cy="513507"/>
          </a:xfrm>
          <a:prstGeom prst="rect">
            <a:avLst/>
          </a:prstGeom>
        </p:spPr>
        <p:txBody>
          <a:bodyPr vert="horz" lIns="94760" tIns="47380" rIns="94760" bIns="47380" rtlCol="0" anchor="b"/>
          <a:lstStyle>
            <a:lvl1pPr algn="l">
              <a:defRPr sz="1100"/>
            </a:lvl1pPr>
          </a:lstStyle>
          <a:p>
            <a:endParaRPr lang="ko-KR" altLang="en-US"/>
          </a:p>
        </p:txBody>
      </p:sp>
      <p:sp>
        <p:nvSpPr>
          <p:cNvPr id="7" name="슬라이드 번호 개체 틀 6"/>
          <p:cNvSpPr>
            <a:spLocks noGrp="1"/>
          </p:cNvSpPr>
          <p:nvPr>
            <p:ph type="sldNum" sz="quarter" idx="5"/>
          </p:nvPr>
        </p:nvSpPr>
        <p:spPr>
          <a:xfrm>
            <a:off x="4023993" y="9721108"/>
            <a:ext cx="3078427" cy="513507"/>
          </a:xfrm>
          <a:prstGeom prst="rect">
            <a:avLst/>
          </a:prstGeom>
        </p:spPr>
        <p:txBody>
          <a:bodyPr vert="horz" lIns="94760" tIns="47380" rIns="94760" bIns="47380" rtlCol="0" anchor="b"/>
          <a:lstStyle>
            <a:lvl1pPr algn="r">
              <a:defRPr sz="1100"/>
            </a:lvl1pPr>
          </a:lstStyle>
          <a:p>
            <a:fld id="{11D94337-6D12-452E-84DE-49A7D29A754D}" type="slidenum">
              <a:rPr lang="ko-KR" altLang="en-US" smtClean="0"/>
              <a:t>‹#›</a:t>
            </a:fld>
            <a:endParaRPr lang="ko-KR" altLang="en-US"/>
          </a:p>
        </p:txBody>
      </p:sp>
    </p:spTree>
    <p:extLst>
      <p:ext uri="{BB962C8B-B14F-4D97-AF65-F5344CB8AC3E}">
        <p14:creationId xmlns:p14="http://schemas.microsoft.com/office/powerpoint/2010/main" val="4242808708"/>
      </p:ext>
    </p:extLst>
  </p:cSld>
  <p:clrMap bg1="lt1" tx1="dk1" bg2="lt2" tx2="dk2" accent1="accent1" accent2="accent2" accent3="accent3" accent4="accent4" accent5="accent5" accent6="accent6" hlink="hlink" folHlink="folHlink"/>
  <p:hf sldNum="0"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3" userDrawn="1">
          <p15:clr>
            <a:srgbClr val="F26B43"/>
          </p15:clr>
        </p15:guide>
        <p15:guide id="2" pos="223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just"/>
            <a:endParaRPr lang="en-US" altLang="ko-KR" dirty="0"/>
          </a:p>
        </p:txBody>
      </p:sp>
    </p:spTree>
    <p:extLst>
      <p:ext uri="{BB962C8B-B14F-4D97-AF65-F5344CB8AC3E}">
        <p14:creationId xmlns:p14="http://schemas.microsoft.com/office/powerpoint/2010/main" val="3728406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23928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여기서 </a:t>
            </a:r>
            <a:r>
              <a:rPr lang="en-US" altLang="ko-KR" dirty="0"/>
              <a:t>LDA </a:t>
            </a:r>
            <a:r>
              <a:rPr lang="ko-KR" altLang="en-US" dirty="0"/>
              <a:t>모델이 문서를 생성하는 가정과 어떻게 </a:t>
            </a:r>
            <a:r>
              <a:rPr lang="en-US" altLang="ko-KR" dirty="0"/>
              <a:t>Inference </a:t>
            </a:r>
            <a:r>
              <a:rPr lang="ko-KR" altLang="en-US" dirty="0"/>
              <a:t>되는지를 얘기해주자</a:t>
            </a:r>
            <a:r>
              <a:rPr lang="en-US" altLang="ko-KR" dirty="0"/>
              <a:t>.</a:t>
            </a:r>
            <a:endParaRPr lang="ko-KR" altLang="en-US" dirty="0"/>
          </a:p>
        </p:txBody>
      </p:sp>
    </p:spTree>
    <p:extLst>
      <p:ext uri="{BB962C8B-B14F-4D97-AF65-F5344CB8AC3E}">
        <p14:creationId xmlns:p14="http://schemas.microsoft.com/office/powerpoint/2010/main" val="55840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여기서 </a:t>
            </a:r>
            <a:r>
              <a:rPr lang="en-US" altLang="ko-KR" dirty="0"/>
              <a:t>LDA </a:t>
            </a:r>
            <a:r>
              <a:rPr lang="ko-KR" altLang="en-US" dirty="0"/>
              <a:t>모델이 문서를 생성하는 가정과 어떻게 </a:t>
            </a:r>
            <a:r>
              <a:rPr lang="en-US" altLang="ko-KR" dirty="0"/>
              <a:t>Inference </a:t>
            </a:r>
            <a:r>
              <a:rPr lang="ko-KR" altLang="en-US" dirty="0"/>
              <a:t>되는지를 얘기해주자</a:t>
            </a:r>
            <a:r>
              <a:rPr lang="en-US" altLang="ko-KR" dirty="0"/>
              <a:t>.</a:t>
            </a:r>
            <a:endParaRPr lang="ko-KR" altLang="en-US" dirty="0"/>
          </a:p>
        </p:txBody>
      </p:sp>
    </p:spTree>
    <p:extLst>
      <p:ext uri="{BB962C8B-B14F-4D97-AF65-F5344CB8AC3E}">
        <p14:creationId xmlns:p14="http://schemas.microsoft.com/office/powerpoint/2010/main" val="635082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2927350" y="849313"/>
            <a:ext cx="4076700" cy="2293937"/>
          </a:xfrm>
          <a:prstGeom prst="rect">
            <a:avLst/>
          </a:prstGeom>
          <a:noFill/>
          <a:ln w="12700">
            <a:solidFill>
              <a:prstClr val="black"/>
            </a:solidFill>
          </a:ln>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3582216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EF4DC03A-0FBF-8C5A-5B59-6730EA92750E}"/>
              </a:ext>
            </a:extLst>
          </p:cNvPr>
          <p:cNvSpPr/>
          <p:nvPr userDrawn="1"/>
        </p:nvSpPr>
        <p:spPr>
          <a:xfrm>
            <a:off x="-1200" y="1089025"/>
            <a:ext cx="12193200" cy="72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직사각형 7">
            <a:extLst>
              <a:ext uri="{FF2B5EF4-FFF2-40B4-BE49-F238E27FC236}">
                <a16:creationId xmlns:a16="http://schemas.microsoft.com/office/drawing/2014/main" id="{84E4D4FE-B5DE-10E1-9ABD-247A5FF08F87}"/>
              </a:ext>
            </a:extLst>
          </p:cNvPr>
          <p:cNvSpPr/>
          <p:nvPr userDrawn="1"/>
        </p:nvSpPr>
        <p:spPr>
          <a:xfrm>
            <a:off x="0" y="5367603"/>
            <a:ext cx="12192000" cy="674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0" name="그룹 9">
            <a:extLst>
              <a:ext uri="{FF2B5EF4-FFF2-40B4-BE49-F238E27FC236}">
                <a16:creationId xmlns:a16="http://schemas.microsoft.com/office/drawing/2014/main" id="{6CEFE853-FB35-6424-A3D2-34DDA8566261}"/>
              </a:ext>
            </a:extLst>
          </p:cNvPr>
          <p:cNvGrpSpPr/>
          <p:nvPr userDrawn="1"/>
        </p:nvGrpSpPr>
        <p:grpSpPr>
          <a:xfrm>
            <a:off x="0" y="2040075"/>
            <a:ext cx="12192000" cy="1956034"/>
            <a:chOff x="0" y="1833008"/>
            <a:chExt cx="12192000" cy="1956034"/>
          </a:xfrm>
        </p:grpSpPr>
        <p:sp>
          <p:nvSpPr>
            <p:cNvPr id="11" name="TextBox 10">
              <a:extLst>
                <a:ext uri="{FF2B5EF4-FFF2-40B4-BE49-F238E27FC236}">
                  <a16:creationId xmlns:a16="http://schemas.microsoft.com/office/drawing/2014/main" id="{09FBF8DA-9AD9-6AE1-F289-48A9469F0F51}"/>
                </a:ext>
              </a:extLst>
            </p:cNvPr>
            <p:cNvSpPr txBox="1"/>
            <p:nvPr userDrawn="1"/>
          </p:nvSpPr>
          <p:spPr>
            <a:xfrm>
              <a:off x="515938" y="1833008"/>
              <a:ext cx="11160125" cy="588687"/>
            </a:xfrm>
            <a:prstGeom prst="rect">
              <a:avLst/>
            </a:prstGeom>
            <a:noFill/>
          </p:spPr>
          <p:txBody>
            <a:bodyPr wrap="square" rtlCol="0">
              <a:spAutoFit/>
            </a:bodyPr>
            <a:lstStyle/>
            <a:p>
              <a:pPr algn="ctr">
                <a:lnSpc>
                  <a:spcPct val="150000"/>
                </a:lnSpc>
              </a:pPr>
              <a:endParaRPr lang="en-US" altLang="ko-KR" sz="2400" dirty="0">
                <a:latin typeface="Arial" panose="020B0604020202020204" pitchFamily="34" charset="0"/>
                <a:ea typeface="KoPub돋움체 Bold" panose="02020603020101020101" pitchFamily="18" charset="-127"/>
                <a:cs typeface="Arial" panose="020B0604020202020204" pitchFamily="34" charset="0"/>
              </a:endParaRPr>
            </a:p>
          </p:txBody>
        </p:sp>
        <p:sp>
          <p:nvSpPr>
            <p:cNvPr id="12" name="TextBox 11">
              <a:extLst>
                <a:ext uri="{FF2B5EF4-FFF2-40B4-BE49-F238E27FC236}">
                  <a16:creationId xmlns:a16="http://schemas.microsoft.com/office/drawing/2014/main" id="{B404AD04-2502-1508-F4BB-E5A1D511AF1A}"/>
                </a:ext>
              </a:extLst>
            </p:cNvPr>
            <p:cNvSpPr txBox="1"/>
            <p:nvPr userDrawn="1"/>
          </p:nvSpPr>
          <p:spPr>
            <a:xfrm>
              <a:off x="0" y="3450488"/>
              <a:ext cx="12192000" cy="338554"/>
            </a:xfrm>
            <a:prstGeom prst="rect">
              <a:avLst/>
            </a:prstGeom>
            <a:noFill/>
          </p:spPr>
          <p:txBody>
            <a:bodyPr wrap="square">
              <a:spAutoFit/>
            </a:bodyPr>
            <a:lstStyle/>
            <a:p>
              <a:pPr algn="ctr"/>
              <a:endParaRPr lang="en-US" altLang="ko-KR" sz="2400" i="1" baseline="30000" dirty="0">
                <a:latin typeface="Arial" panose="020B0604020202020204" pitchFamily="34" charset="0"/>
                <a:ea typeface="KoPub돋움체 Bold" panose="02020603020101020101" pitchFamily="18" charset="-127"/>
                <a:cs typeface="Arial" panose="020B0604020202020204" pitchFamily="34" charset="0"/>
              </a:endParaRPr>
            </a:p>
          </p:txBody>
        </p:sp>
        <p:sp>
          <p:nvSpPr>
            <p:cNvPr id="13" name="TextBox 12">
              <a:extLst>
                <a:ext uri="{FF2B5EF4-FFF2-40B4-BE49-F238E27FC236}">
                  <a16:creationId xmlns:a16="http://schemas.microsoft.com/office/drawing/2014/main" id="{DC0714C2-56F9-F76E-D1E5-F72B4F786BA9}"/>
                </a:ext>
              </a:extLst>
            </p:cNvPr>
            <p:cNvSpPr txBox="1"/>
            <p:nvPr userDrawn="1"/>
          </p:nvSpPr>
          <p:spPr>
            <a:xfrm>
              <a:off x="1378088" y="2458749"/>
              <a:ext cx="9434623" cy="496996"/>
            </a:xfrm>
            <a:prstGeom prst="rect">
              <a:avLst/>
            </a:prstGeom>
            <a:noFill/>
          </p:spPr>
          <p:txBody>
            <a:bodyPr wrap="square">
              <a:spAutoFit/>
            </a:bodyPr>
            <a:lstStyle/>
            <a:p>
              <a:pPr algn="ctr">
                <a:lnSpc>
                  <a:spcPct val="150000"/>
                </a:lnSpc>
              </a:pPr>
              <a:endParaRPr lang="en-US" altLang="ko-KR" sz="2000" dirty="0">
                <a:latin typeface="Arial" panose="020B0604020202020204" pitchFamily="34" charset="0"/>
                <a:ea typeface="KoPub돋움체 Bold" panose="02020603020101020101" pitchFamily="18" charset="-127"/>
                <a:cs typeface="Arial" panose="020B0604020202020204" pitchFamily="34" charset="0"/>
              </a:endParaRPr>
            </a:p>
          </p:txBody>
        </p:sp>
      </p:grpSp>
    </p:spTree>
    <p:extLst>
      <p:ext uri="{BB962C8B-B14F-4D97-AF65-F5344CB8AC3E}">
        <p14:creationId xmlns:p14="http://schemas.microsoft.com/office/powerpoint/2010/main" val="96327142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B9776B-6322-3F12-7B75-200ACFA246A5}"/>
              </a:ext>
            </a:extLst>
          </p:cNvPr>
          <p:cNvSpPr txBox="1"/>
          <p:nvPr userDrawn="1"/>
        </p:nvSpPr>
        <p:spPr>
          <a:xfrm>
            <a:off x="-43393" y="6499470"/>
            <a:ext cx="3679469" cy="353943"/>
          </a:xfrm>
          <a:prstGeom prst="rect">
            <a:avLst/>
          </a:prstGeom>
          <a:noFill/>
        </p:spPr>
        <p:txBody>
          <a:bodyPr wrap="none" rtlCol="0">
            <a:spAutoFit/>
          </a:bodyPr>
          <a:lstStyle/>
          <a:p>
            <a:r>
              <a:rPr lang="en-US" altLang="ko-KR" sz="1700" b="1" dirty="0">
                <a:solidFill>
                  <a:schemeClr val="bg1"/>
                </a:solidFill>
              </a:rPr>
              <a:t>Environmental Hydrogeology Lab</a:t>
            </a:r>
            <a:endParaRPr lang="ko-KR" altLang="en-US" sz="1700" b="1" dirty="0">
              <a:solidFill>
                <a:schemeClr val="bg1"/>
              </a:solidFill>
            </a:endParaRPr>
          </a:p>
        </p:txBody>
      </p:sp>
      <p:sp>
        <p:nvSpPr>
          <p:cNvPr id="8" name="TextBox 7">
            <a:extLst>
              <a:ext uri="{FF2B5EF4-FFF2-40B4-BE49-F238E27FC236}">
                <a16:creationId xmlns:a16="http://schemas.microsoft.com/office/drawing/2014/main" id="{8EBE4CF7-1B02-95D6-C516-1DD5FD055157}"/>
              </a:ext>
            </a:extLst>
          </p:cNvPr>
          <p:cNvSpPr txBox="1"/>
          <p:nvPr userDrawn="1"/>
        </p:nvSpPr>
        <p:spPr>
          <a:xfrm>
            <a:off x="10946146" y="6468692"/>
            <a:ext cx="1245854" cy="384721"/>
          </a:xfrm>
          <a:prstGeom prst="rect">
            <a:avLst/>
          </a:prstGeom>
          <a:noFill/>
        </p:spPr>
        <p:txBody>
          <a:bodyPr wrap="none" rtlCol="0">
            <a:spAutoFit/>
          </a:bodyPr>
          <a:lstStyle/>
          <a:p>
            <a:r>
              <a:rPr lang="en-US" altLang="ko-KR" sz="1900" b="1" dirty="0">
                <a:solidFill>
                  <a:schemeClr val="bg1"/>
                </a:solidFill>
              </a:rPr>
              <a:t>06/22/18</a:t>
            </a:r>
            <a:endParaRPr lang="ko-KR" altLang="en-US" sz="1900" b="1" dirty="0">
              <a:solidFill>
                <a:schemeClr val="bg1"/>
              </a:solidFill>
            </a:endParaRPr>
          </a:p>
        </p:txBody>
      </p:sp>
      <p:sp>
        <p:nvSpPr>
          <p:cNvPr id="10" name="직사각형 9">
            <a:extLst>
              <a:ext uri="{FF2B5EF4-FFF2-40B4-BE49-F238E27FC236}">
                <a16:creationId xmlns:a16="http://schemas.microsoft.com/office/drawing/2014/main" id="{80810FC5-40F1-3DA1-5BEF-BA8BAA40B270}"/>
              </a:ext>
            </a:extLst>
          </p:cNvPr>
          <p:cNvSpPr/>
          <p:nvPr/>
        </p:nvSpPr>
        <p:spPr>
          <a:xfrm>
            <a:off x="0" y="6504737"/>
            <a:ext cx="12192000" cy="3533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ea typeface="KoPub돋움체 Bold" panose="02020603020101020101" pitchFamily="18" charset="-127"/>
              <a:cs typeface="Arial" panose="020B0604020202020204" pitchFamily="34" charset="0"/>
            </a:endParaRPr>
          </a:p>
        </p:txBody>
      </p:sp>
      <p:sp>
        <p:nvSpPr>
          <p:cNvPr id="11" name="TextBox 10">
            <a:extLst>
              <a:ext uri="{FF2B5EF4-FFF2-40B4-BE49-F238E27FC236}">
                <a16:creationId xmlns:a16="http://schemas.microsoft.com/office/drawing/2014/main" id="{4DD27984-FAF0-616A-8222-CE535E9C5ED6}"/>
              </a:ext>
            </a:extLst>
          </p:cNvPr>
          <p:cNvSpPr txBox="1"/>
          <p:nvPr/>
        </p:nvSpPr>
        <p:spPr>
          <a:xfrm>
            <a:off x="-2381" y="6506890"/>
            <a:ext cx="3308855" cy="353943"/>
          </a:xfrm>
          <a:prstGeom prst="rect">
            <a:avLst/>
          </a:prstGeom>
          <a:solidFill>
            <a:srgbClr val="002060"/>
          </a:solidFill>
          <a:ln>
            <a:noFill/>
          </a:ln>
        </p:spPr>
        <p:txBody>
          <a:bodyPr wrap="none" rtlCol="0">
            <a:spAutoFit/>
          </a:bodyPr>
          <a:lstStyle/>
          <a:p>
            <a:r>
              <a:rPr lang="en-US" altLang="ko-KR"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rPr>
              <a:t>Environmental Hydrology Lab</a:t>
            </a:r>
            <a:endParaRPr lang="ko-KR" altLang="en-US"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endParaRPr>
          </a:p>
        </p:txBody>
      </p:sp>
      <p:sp>
        <p:nvSpPr>
          <p:cNvPr id="12" name="슬라이드 번호 개체 틀 5">
            <a:extLst>
              <a:ext uri="{FF2B5EF4-FFF2-40B4-BE49-F238E27FC236}">
                <a16:creationId xmlns:a16="http://schemas.microsoft.com/office/drawing/2014/main" id="{262EA2AD-05D2-AC8B-0D64-39845AEE0E8F}"/>
              </a:ext>
            </a:extLst>
          </p:cNvPr>
          <p:cNvSpPr>
            <a:spLocks noGrp="1"/>
          </p:cNvSpPr>
          <p:nvPr userDrawn="1">
            <p:ph type="sldNum" sz="quarter" idx="12"/>
          </p:nvPr>
        </p:nvSpPr>
        <p:spPr>
          <a:xfrm>
            <a:off x="5817946" y="6492875"/>
            <a:ext cx="556108" cy="365125"/>
          </a:xfrm>
        </p:spPr>
        <p:txBody>
          <a:bodyPr/>
          <a:lstStyle/>
          <a:p>
            <a:pPr algn="ctr"/>
            <a:fld id="{354D1719-C65A-4617-9F72-21AF29A051DF}" type="slidenum">
              <a:rPr lang="ko-KR" altLang="en-US" sz="1800" b="1" smtClean="0">
                <a:solidFill>
                  <a:schemeClr val="bg1"/>
                </a:solidFill>
              </a:rPr>
              <a:pPr algn="ctr"/>
              <a:t>‹#›</a:t>
            </a:fld>
            <a:endParaRPr lang="ko-KR" altLang="en-US" sz="1800" b="1" dirty="0">
              <a:solidFill>
                <a:schemeClr val="bg1"/>
              </a:solidFill>
            </a:endParaRPr>
          </a:p>
        </p:txBody>
      </p:sp>
      <p:sp>
        <p:nvSpPr>
          <p:cNvPr id="13" name="TextBox 12">
            <a:extLst>
              <a:ext uri="{FF2B5EF4-FFF2-40B4-BE49-F238E27FC236}">
                <a16:creationId xmlns:a16="http://schemas.microsoft.com/office/drawing/2014/main" id="{F2D3805F-8507-3383-1B87-2852348A472F}"/>
              </a:ext>
            </a:extLst>
          </p:cNvPr>
          <p:cNvSpPr txBox="1"/>
          <p:nvPr userDrawn="1"/>
        </p:nvSpPr>
        <p:spPr>
          <a:xfrm>
            <a:off x="5300" y="72000"/>
            <a:ext cx="6553442" cy="584775"/>
          </a:xfrm>
          <a:prstGeom prst="rect">
            <a:avLst/>
          </a:prstGeom>
          <a:noFill/>
        </p:spPr>
        <p:txBody>
          <a:bodyPr wrap="square" rtlCol="0">
            <a:spAutoFit/>
          </a:bodyPr>
          <a:lstStyle/>
          <a:p>
            <a:r>
              <a:rPr lang="en-US" altLang="ko-KR" sz="3200" b="1" dirty="0">
                <a:latin typeface="나눔스퀘어OTF_ac ExtraBold" panose="020B0600000101010101" pitchFamily="34" charset="-127"/>
                <a:ea typeface="나눔스퀘어OTF_ac ExtraBold" panose="020B0600000101010101" pitchFamily="34" charset="-127"/>
                <a:cs typeface="Arial" panose="020B0604020202020204" pitchFamily="34" charset="0"/>
              </a:rPr>
              <a:t>Introduction</a:t>
            </a:r>
          </a:p>
        </p:txBody>
      </p:sp>
      <p:sp>
        <p:nvSpPr>
          <p:cNvPr id="14" name="직사각형 13">
            <a:extLst>
              <a:ext uri="{FF2B5EF4-FFF2-40B4-BE49-F238E27FC236}">
                <a16:creationId xmlns:a16="http://schemas.microsoft.com/office/drawing/2014/main" id="{82CD4E55-22AC-B892-7040-175A8111490D}"/>
              </a:ext>
            </a:extLst>
          </p:cNvPr>
          <p:cNvSpPr/>
          <p:nvPr userDrawn="1"/>
        </p:nvSpPr>
        <p:spPr>
          <a:xfrm>
            <a:off x="0" y="658193"/>
            <a:ext cx="12192000" cy="674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D32C4DBB-4BAE-DCD4-9D15-9C047DED2AC1}"/>
              </a:ext>
            </a:extLst>
          </p:cNvPr>
          <p:cNvSpPr/>
          <p:nvPr userDrawn="1"/>
        </p:nvSpPr>
        <p:spPr>
          <a:xfrm>
            <a:off x="8441758" y="5220881"/>
            <a:ext cx="361468" cy="294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TextBox 89">
            <a:extLst>
              <a:ext uri="{FF2B5EF4-FFF2-40B4-BE49-F238E27FC236}">
                <a16:creationId xmlns:a16="http://schemas.microsoft.com/office/drawing/2014/main" id="{D20B25C1-7C44-4515-4539-03678B33CC05}"/>
              </a:ext>
            </a:extLst>
          </p:cNvPr>
          <p:cNvSpPr txBox="1"/>
          <p:nvPr userDrawn="1"/>
        </p:nvSpPr>
        <p:spPr>
          <a:xfrm>
            <a:off x="8673173" y="6506890"/>
            <a:ext cx="3518827" cy="353943"/>
          </a:xfrm>
          <a:prstGeom prst="rect">
            <a:avLst/>
          </a:prstGeom>
          <a:solidFill>
            <a:srgbClr val="002060"/>
          </a:solidFill>
          <a:ln>
            <a:noFill/>
          </a:ln>
        </p:spPr>
        <p:txBody>
          <a:bodyPr wrap="square" rtlCol="0">
            <a:spAutoFit/>
          </a:bodyPr>
          <a:lstStyle/>
          <a:p>
            <a:pPr algn="r"/>
            <a:r>
              <a:rPr lang="en-US" altLang="ko-KR"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rPr>
              <a:t>Pukyong National University</a:t>
            </a:r>
            <a:endParaRPr lang="ko-KR" altLang="en-US"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endParaRPr>
          </a:p>
        </p:txBody>
      </p:sp>
    </p:spTree>
    <p:extLst>
      <p:ext uri="{BB962C8B-B14F-4D97-AF65-F5344CB8AC3E}">
        <p14:creationId xmlns:p14="http://schemas.microsoft.com/office/powerpoint/2010/main" val="26421906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B9776B-6322-3F12-7B75-200ACFA246A5}"/>
              </a:ext>
            </a:extLst>
          </p:cNvPr>
          <p:cNvSpPr txBox="1"/>
          <p:nvPr userDrawn="1"/>
        </p:nvSpPr>
        <p:spPr>
          <a:xfrm>
            <a:off x="-43393" y="6499470"/>
            <a:ext cx="3679469" cy="353943"/>
          </a:xfrm>
          <a:prstGeom prst="rect">
            <a:avLst/>
          </a:prstGeom>
          <a:noFill/>
        </p:spPr>
        <p:txBody>
          <a:bodyPr wrap="none" rtlCol="0">
            <a:spAutoFit/>
          </a:bodyPr>
          <a:lstStyle/>
          <a:p>
            <a:r>
              <a:rPr lang="en-US" altLang="ko-KR" sz="1700" b="1" dirty="0">
                <a:solidFill>
                  <a:schemeClr val="bg1"/>
                </a:solidFill>
              </a:rPr>
              <a:t>Environmental Hydrogeology Lab</a:t>
            </a:r>
            <a:endParaRPr lang="ko-KR" altLang="en-US" sz="1700" b="1" dirty="0">
              <a:solidFill>
                <a:schemeClr val="bg1"/>
              </a:solidFill>
            </a:endParaRPr>
          </a:p>
        </p:txBody>
      </p:sp>
      <p:sp>
        <p:nvSpPr>
          <p:cNvPr id="8" name="TextBox 7">
            <a:extLst>
              <a:ext uri="{FF2B5EF4-FFF2-40B4-BE49-F238E27FC236}">
                <a16:creationId xmlns:a16="http://schemas.microsoft.com/office/drawing/2014/main" id="{8EBE4CF7-1B02-95D6-C516-1DD5FD055157}"/>
              </a:ext>
            </a:extLst>
          </p:cNvPr>
          <p:cNvSpPr txBox="1"/>
          <p:nvPr userDrawn="1"/>
        </p:nvSpPr>
        <p:spPr>
          <a:xfrm>
            <a:off x="10946146" y="6468692"/>
            <a:ext cx="1245854" cy="384721"/>
          </a:xfrm>
          <a:prstGeom prst="rect">
            <a:avLst/>
          </a:prstGeom>
          <a:noFill/>
        </p:spPr>
        <p:txBody>
          <a:bodyPr wrap="none" rtlCol="0">
            <a:spAutoFit/>
          </a:bodyPr>
          <a:lstStyle/>
          <a:p>
            <a:r>
              <a:rPr lang="en-US" altLang="ko-KR" sz="1900" b="1" dirty="0">
                <a:solidFill>
                  <a:schemeClr val="bg1"/>
                </a:solidFill>
              </a:rPr>
              <a:t>06/22/18</a:t>
            </a:r>
            <a:endParaRPr lang="ko-KR" altLang="en-US" sz="1900" b="1" dirty="0">
              <a:solidFill>
                <a:schemeClr val="bg1"/>
              </a:solidFill>
            </a:endParaRPr>
          </a:p>
        </p:txBody>
      </p:sp>
      <p:sp>
        <p:nvSpPr>
          <p:cNvPr id="10" name="직사각형 9">
            <a:extLst>
              <a:ext uri="{FF2B5EF4-FFF2-40B4-BE49-F238E27FC236}">
                <a16:creationId xmlns:a16="http://schemas.microsoft.com/office/drawing/2014/main" id="{80810FC5-40F1-3DA1-5BEF-BA8BAA40B270}"/>
              </a:ext>
            </a:extLst>
          </p:cNvPr>
          <p:cNvSpPr/>
          <p:nvPr/>
        </p:nvSpPr>
        <p:spPr>
          <a:xfrm>
            <a:off x="0" y="6504737"/>
            <a:ext cx="12192000" cy="3533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ea typeface="KoPub돋움체 Bold" panose="02020603020101020101" pitchFamily="18" charset="-127"/>
              <a:cs typeface="Arial" panose="020B0604020202020204" pitchFamily="34" charset="0"/>
            </a:endParaRPr>
          </a:p>
        </p:txBody>
      </p:sp>
      <p:sp>
        <p:nvSpPr>
          <p:cNvPr id="11" name="TextBox 10">
            <a:extLst>
              <a:ext uri="{FF2B5EF4-FFF2-40B4-BE49-F238E27FC236}">
                <a16:creationId xmlns:a16="http://schemas.microsoft.com/office/drawing/2014/main" id="{4DD27984-FAF0-616A-8222-CE535E9C5ED6}"/>
              </a:ext>
            </a:extLst>
          </p:cNvPr>
          <p:cNvSpPr txBox="1"/>
          <p:nvPr/>
        </p:nvSpPr>
        <p:spPr>
          <a:xfrm>
            <a:off x="-2381" y="6506890"/>
            <a:ext cx="3308855" cy="353943"/>
          </a:xfrm>
          <a:prstGeom prst="rect">
            <a:avLst/>
          </a:prstGeom>
          <a:solidFill>
            <a:srgbClr val="002060"/>
          </a:solidFill>
          <a:ln>
            <a:noFill/>
          </a:ln>
        </p:spPr>
        <p:txBody>
          <a:bodyPr wrap="none" rtlCol="0">
            <a:spAutoFit/>
          </a:bodyPr>
          <a:lstStyle/>
          <a:p>
            <a:r>
              <a:rPr lang="en-US" altLang="ko-KR"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rPr>
              <a:t>Environmental Hydrology Lab</a:t>
            </a:r>
            <a:endParaRPr lang="ko-KR" altLang="en-US"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endParaRPr>
          </a:p>
        </p:txBody>
      </p:sp>
      <p:sp>
        <p:nvSpPr>
          <p:cNvPr id="12" name="슬라이드 번호 개체 틀 5">
            <a:extLst>
              <a:ext uri="{FF2B5EF4-FFF2-40B4-BE49-F238E27FC236}">
                <a16:creationId xmlns:a16="http://schemas.microsoft.com/office/drawing/2014/main" id="{262EA2AD-05D2-AC8B-0D64-39845AEE0E8F}"/>
              </a:ext>
            </a:extLst>
          </p:cNvPr>
          <p:cNvSpPr>
            <a:spLocks noGrp="1"/>
          </p:cNvSpPr>
          <p:nvPr userDrawn="1">
            <p:ph type="sldNum" sz="quarter" idx="12"/>
          </p:nvPr>
        </p:nvSpPr>
        <p:spPr>
          <a:xfrm>
            <a:off x="5817946" y="6492875"/>
            <a:ext cx="556108" cy="365125"/>
          </a:xfrm>
        </p:spPr>
        <p:txBody>
          <a:bodyPr/>
          <a:lstStyle/>
          <a:p>
            <a:pPr algn="ctr"/>
            <a:fld id="{354D1719-C65A-4617-9F72-21AF29A051DF}" type="slidenum">
              <a:rPr lang="ko-KR" altLang="en-US" sz="1800" b="1" smtClean="0">
                <a:solidFill>
                  <a:schemeClr val="bg1"/>
                </a:solidFill>
              </a:rPr>
              <a:pPr algn="ctr"/>
              <a:t>‹#›</a:t>
            </a:fld>
            <a:endParaRPr lang="ko-KR" altLang="en-US" sz="1800" b="1" dirty="0">
              <a:solidFill>
                <a:schemeClr val="bg1"/>
              </a:solidFill>
            </a:endParaRPr>
          </a:p>
        </p:txBody>
      </p:sp>
      <p:sp>
        <p:nvSpPr>
          <p:cNvPr id="13" name="TextBox 12">
            <a:extLst>
              <a:ext uri="{FF2B5EF4-FFF2-40B4-BE49-F238E27FC236}">
                <a16:creationId xmlns:a16="http://schemas.microsoft.com/office/drawing/2014/main" id="{F2D3805F-8507-3383-1B87-2852348A472F}"/>
              </a:ext>
            </a:extLst>
          </p:cNvPr>
          <p:cNvSpPr txBox="1"/>
          <p:nvPr userDrawn="1"/>
        </p:nvSpPr>
        <p:spPr>
          <a:xfrm>
            <a:off x="5300" y="72000"/>
            <a:ext cx="6553442" cy="584775"/>
          </a:xfrm>
          <a:prstGeom prst="rect">
            <a:avLst/>
          </a:prstGeom>
          <a:noFill/>
        </p:spPr>
        <p:txBody>
          <a:bodyPr wrap="square" rtlCol="0">
            <a:spAutoFit/>
          </a:bodyPr>
          <a:lstStyle/>
          <a:p>
            <a:r>
              <a:rPr lang="en-US" altLang="ko-KR" sz="3200" b="1" dirty="0">
                <a:latin typeface="나눔스퀘어OTF_ac ExtraBold" panose="020B0600000101010101" pitchFamily="34" charset="-127"/>
                <a:ea typeface="나눔스퀘어OTF_ac ExtraBold" panose="020B0600000101010101" pitchFamily="34" charset="-127"/>
                <a:cs typeface="Arial" panose="020B0604020202020204" pitchFamily="34" charset="0"/>
              </a:rPr>
              <a:t>Methods and materials</a:t>
            </a:r>
          </a:p>
        </p:txBody>
      </p:sp>
      <p:sp>
        <p:nvSpPr>
          <p:cNvPr id="14" name="직사각형 13">
            <a:extLst>
              <a:ext uri="{FF2B5EF4-FFF2-40B4-BE49-F238E27FC236}">
                <a16:creationId xmlns:a16="http://schemas.microsoft.com/office/drawing/2014/main" id="{82CD4E55-22AC-B892-7040-175A8111490D}"/>
              </a:ext>
            </a:extLst>
          </p:cNvPr>
          <p:cNvSpPr/>
          <p:nvPr userDrawn="1"/>
        </p:nvSpPr>
        <p:spPr>
          <a:xfrm>
            <a:off x="0" y="658193"/>
            <a:ext cx="12192000" cy="674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D32C4DBB-4BAE-DCD4-9D15-9C047DED2AC1}"/>
              </a:ext>
            </a:extLst>
          </p:cNvPr>
          <p:cNvSpPr/>
          <p:nvPr userDrawn="1"/>
        </p:nvSpPr>
        <p:spPr>
          <a:xfrm>
            <a:off x="8441758" y="5220881"/>
            <a:ext cx="361468" cy="294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TextBox 89">
            <a:extLst>
              <a:ext uri="{FF2B5EF4-FFF2-40B4-BE49-F238E27FC236}">
                <a16:creationId xmlns:a16="http://schemas.microsoft.com/office/drawing/2014/main" id="{D20B25C1-7C44-4515-4539-03678B33CC05}"/>
              </a:ext>
            </a:extLst>
          </p:cNvPr>
          <p:cNvSpPr txBox="1"/>
          <p:nvPr userDrawn="1"/>
        </p:nvSpPr>
        <p:spPr>
          <a:xfrm>
            <a:off x="8673173" y="6506890"/>
            <a:ext cx="3518827" cy="353943"/>
          </a:xfrm>
          <a:prstGeom prst="rect">
            <a:avLst/>
          </a:prstGeom>
          <a:solidFill>
            <a:srgbClr val="002060"/>
          </a:solidFill>
          <a:ln>
            <a:noFill/>
          </a:ln>
        </p:spPr>
        <p:txBody>
          <a:bodyPr wrap="square" rtlCol="0">
            <a:spAutoFit/>
          </a:bodyPr>
          <a:lstStyle/>
          <a:p>
            <a:pPr algn="r"/>
            <a:r>
              <a:rPr lang="en-US" altLang="ko-KR"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rPr>
              <a:t>Pukyong National University</a:t>
            </a:r>
            <a:endParaRPr lang="ko-KR" altLang="en-US"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endParaRPr>
          </a:p>
        </p:txBody>
      </p:sp>
    </p:spTree>
    <p:extLst>
      <p:ext uri="{BB962C8B-B14F-4D97-AF65-F5344CB8AC3E}">
        <p14:creationId xmlns:p14="http://schemas.microsoft.com/office/powerpoint/2010/main" val="2010952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제목 및 내용">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B9776B-6322-3F12-7B75-200ACFA246A5}"/>
              </a:ext>
            </a:extLst>
          </p:cNvPr>
          <p:cNvSpPr txBox="1"/>
          <p:nvPr userDrawn="1"/>
        </p:nvSpPr>
        <p:spPr>
          <a:xfrm>
            <a:off x="-43393" y="6499470"/>
            <a:ext cx="3679469" cy="353943"/>
          </a:xfrm>
          <a:prstGeom prst="rect">
            <a:avLst/>
          </a:prstGeom>
          <a:noFill/>
        </p:spPr>
        <p:txBody>
          <a:bodyPr wrap="none" rtlCol="0">
            <a:spAutoFit/>
          </a:bodyPr>
          <a:lstStyle/>
          <a:p>
            <a:r>
              <a:rPr lang="en-US" altLang="ko-KR" sz="1700" b="1" dirty="0">
                <a:solidFill>
                  <a:schemeClr val="bg1"/>
                </a:solidFill>
              </a:rPr>
              <a:t>Environmental Hydrogeology Lab</a:t>
            </a:r>
            <a:endParaRPr lang="ko-KR" altLang="en-US" sz="1700" b="1" dirty="0">
              <a:solidFill>
                <a:schemeClr val="bg1"/>
              </a:solidFill>
            </a:endParaRPr>
          </a:p>
        </p:txBody>
      </p:sp>
      <p:sp>
        <p:nvSpPr>
          <p:cNvPr id="8" name="TextBox 7">
            <a:extLst>
              <a:ext uri="{FF2B5EF4-FFF2-40B4-BE49-F238E27FC236}">
                <a16:creationId xmlns:a16="http://schemas.microsoft.com/office/drawing/2014/main" id="{8EBE4CF7-1B02-95D6-C516-1DD5FD055157}"/>
              </a:ext>
            </a:extLst>
          </p:cNvPr>
          <p:cNvSpPr txBox="1"/>
          <p:nvPr userDrawn="1"/>
        </p:nvSpPr>
        <p:spPr>
          <a:xfrm>
            <a:off x="10946146" y="6468692"/>
            <a:ext cx="1245854" cy="384721"/>
          </a:xfrm>
          <a:prstGeom prst="rect">
            <a:avLst/>
          </a:prstGeom>
          <a:noFill/>
        </p:spPr>
        <p:txBody>
          <a:bodyPr wrap="none" rtlCol="0">
            <a:spAutoFit/>
          </a:bodyPr>
          <a:lstStyle/>
          <a:p>
            <a:r>
              <a:rPr lang="en-US" altLang="ko-KR" sz="1900" b="1" dirty="0">
                <a:solidFill>
                  <a:schemeClr val="bg1"/>
                </a:solidFill>
              </a:rPr>
              <a:t>06/22/18</a:t>
            </a:r>
            <a:endParaRPr lang="ko-KR" altLang="en-US" sz="1900" b="1" dirty="0">
              <a:solidFill>
                <a:schemeClr val="bg1"/>
              </a:solidFill>
            </a:endParaRPr>
          </a:p>
        </p:txBody>
      </p:sp>
      <p:sp>
        <p:nvSpPr>
          <p:cNvPr id="10" name="직사각형 9">
            <a:extLst>
              <a:ext uri="{FF2B5EF4-FFF2-40B4-BE49-F238E27FC236}">
                <a16:creationId xmlns:a16="http://schemas.microsoft.com/office/drawing/2014/main" id="{80810FC5-40F1-3DA1-5BEF-BA8BAA40B270}"/>
              </a:ext>
            </a:extLst>
          </p:cNvPr>
          <p:cNvSpPr/>
          <p:nvPr/>
        </p:nvSpPr>
        <p:spPr>
          <a:xfrm>
            <a:off x="0" y="6504737"/>
            <a:ext cx="12192000" cy="3533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ea typeface="KoPub돋움체 Bold" panose="02020603020101020101" pitchFamily="18" charset="-127"/>
              <a:cs typeface="Arial" panose="020B0604020202020204" pitchFamily="34" charset="0"/>
            </a:endParaRPr>
          </a:p>
        </p:txBody>
      </p:sp>
      <p:sp>
        <p:nvSpPr>
          <p:cNvPr id="11" name="TextBox 10">
            <a:extLst>
              <a:ext uri="{FF2B5EF4-FFF2-40B4-BE49-F238E27FC236}">
                <a16:creationId xmlns:a16="http://schemas.microsoft.com/office/drawing/2014/main" id="{4DD27984-FAF0-616A-8222-CE535E9C5ED6}"/>
              </a:ext>
            </a:extLst>
          </p:cNvPr>
          <p:cNvSpPr txBox="1"/>
          <p:nvPr/>
        </p:nvSpPr>
        <p:spPr>
          <a:xfrm>
            <a:off x="-2381" y="6506890"/>
            <a:ext cx="3308855" cy="353943"/>
          </a:xfrm>
          <a:prstGeom prst="rect">
            <a:avLst/>
          </a:prstGeom>
          <a:solidFill>
            <a:srgbClr val="002060"/>
          </a:solidFill>
          <a:ln>
            <a:noFill/>
          </a:ln>
        </p:spPr>
        <p:txBody>
          <a:bodyPr wrap="none" rtlCol="0">
            <a:spAutoFit/>
          </a:bodyPr>
          <a:lstStyle/>
          <a:p>
            <a:r>
              <a:rPr lang="en-US" altLang="ko-KR"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rPr>
              <a:t>Environmental Hydrology Lab</a:t>
            </a:r>
            <a:endParaRPr lang="ko-KR" altLang="en-US"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endParaRPr>
          </a:p>
        </p:txBody>
      </p:sp>
      <p:sp>
        <p:nvSpPr>
          <p:cNvPr id="12" name="슬라이드 번호 개체 틀 5">
            <a:extLst>
              <a:ext uri="{FF2B5EF4-FFF2-40B4-BE49-F238E27FC236}">
                <a16:creationId xmlns:a16="http://schemas.microsoft.com/office/drawing/2014/main" id="{262EA2AD-05D2-AC8B-0D64-39845AEE0E8F}"/>
              </a:ext>
            </a:extLst>
          </p:cNvPr>
          <p:cNvSpPr>
            <a:spLocks noGrp="1"/>
          </p:cNvSpPr>
          <p:nvPr userDrawn="1">
            <p:ph type="sldNum" sz="quarter" idx="12"/>
          </p:nvPr>
        </p:nvSpPr>
        <p:spPr>
          <a:xfrm>
            <a:off x="5817946" y="6492875"/>
            <a:ext cx="556108" cy="365125"/>
          </a:xfrm>
        </p:spPr>
        <p:txBody>
          <a:bodyPr/>
          <a:lstStyle/>
          <a:p>
            <a:pPr algn="ctr"/>
            <a:fld id="{354D1719-C65A-4617-9F72-21AF29A051DF}" type="slidenum">
              <a:rPr lang="ko-KR" altLang="en-US" sz="1800" b="1" smtClean="0">
                <a:solidFill>
                  <a:schemeClr val="bg1"/>
                </a:solidFill>
              </a:rPr>
              <a:pPr algn="ctr"/>
              <a:t>‹#›</a:t>
            </a:fld>
            <a:endParaRPr lang="ko-KR" altLang="en-US" sz="1800" b="1" dirty="0">
              <a:solidFill>
                <a:schemeClr val="bg1"/>
              </a:solidFill>
            </a:endParaRPr>
          </a:p>
        </p:txBody>
      </p:sp>
      <p:sp>
        <p:nvSpPr>
          <p:cNvPr id="13" name="TextBox 12">
            <a:extLst>
              <a:ext uri="{FF2B5EF4-FFF2-40B4-BE49-F238E27FC236}">
                <a16:creationId xmlns:a16="http://schemas.microsoft.com/office/drawing/2014/main" id="{F2D3805F-8507-3383-1B87-2852348A472F}"/>
              </a:ext>
            </a:extLst>
          </p:cNvPr>
          <p:cNvSpPr txBox="1"/>
          <p:nvPr userDrawn="1"/>
        </p:nvSpPr>
        <p:spPr>
          <a:xfrm>
            <a:off x="5300" y="72000"/>
            <a:ext cx="6553442" cy="584775"/>
          </a:xfrm>
          <a:prstGeom prst="rect">
            <a:avLst/>
          </a:prstGeom>
          <a:noFill/>
        </p:spPr>
        <p:txBody>
          <a:bodyPr wrap="square" rtlCol="0">
            <a:spAutoFit/>
          </a:bodyPr>
          <a:lstStyle/>
          <a:p>
            <a:r>
              <a:rPr lang="en-US" altLang="ko-KR" sz="3200" b="1" dirty="0">
                <a:latin typeface="나눔스퀘어OTF_ac ExtraBold" panose="020B0600000101010101" pitchFamily="34" charset="-127"/>
                <a:ea typeface="나눔스퀘어OTF_ac ExtraBold" panose="020B0600000101010101" pitchFamily="34" charset="-127"/>
                <a:cs typeface="Arial" panose="020B0604020202020204" pitchFamily="34" charset="0"/>
              </a:rPr>
              <a:t>Results and discussion</a:t>
            </a:r>
          </a:p>
        </p:txBody>
      </p:sp>
      <p:sp>
        <p:nvSpPr>
          <p:cNvPr id="14" name="직사각형 13">
            <a:extLst>
              <a:ext uri="{FF2B5EF4-FFF2-40B4-BE49-F238E27FC236}">
                <a16:creationId xmlns:a16="http://schemas.microsoft.com/office/drawing/2014/main" id="{82CD4E55-22AC-B892-7040-175A8111490D}"/>
              </a:ext>
            </a:extLst>
          </p:cNvPr>
          <p:cNvSpPr/>
          <p:nvPr userDrawn="1"/>
        </p:nvSpPr>
        <p:spPr>
          <a:xfrm>
            <a:off x="0" y="658193"/>
            <a:ext cx="12192000" cy="674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D32C4DBB-4BAE-DCD4-9D15-9C047DED2AC1}"/>
              </a:ext>
            </a:extLst>
          </p:cNvPr>
          <p:cNvSpPr/>
          <p:nvPr userDrawn="1"/>
        </p:nvSpPr>
        <p:spPr>
          <a:xfrm>
            <a:off x="8441758" y="5220881"/>
            <a:ext cx="361468" cy="294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TextBox 89">
            <a:extLst>
              <a:ext uri="{FF2B5EF4-FFF2-40B4-BE49-F238E27FC236}">
                <a16:creationId xmlns:a16="http://schemas.microsoft.com/office/drawing/2014/main" id="{D20B25C1-7C44-4515-4539-03678B33CC05}"/>
              </a:ext>
            </a:extLst>
          </p:cNvPr>
          <p:cNvSpPr txBox="1"/>
          <p:nvPr userDrawn="1"/>
        </p:nvSpPr>
        <p:spPr>
          <a:xfrm>
            <a:off x="8673173" y="6506890"/>
            <a:ext cx="3518827" cy="353943"/>
          </a:xfrm>
          <a:prstGeom prst="rect">
            <a:avLst/>
          </a:prstGeom>
          <a:solidFill>
            <a:srgbClr val="002060"/>
          </a:solidFill>
          <a:ln>
            <a:noFill/>
          </a:ln>
        </p:spPr>
        <p:txBody>
          <a:bodyPr wrap="square" rtlCol="0">
            <a:spAutoFit/>
          </a:bodyPr>
          <a:lstStyle/>
          <a:p>
            <a:pPr algn="r"/>
            <a:r>
              <a:rPr lang="en-US" altLang="ko-KR"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rPr>
              <a:t>Pukyong National University</a:t>
            </a:r>
            <a:endParaRPr lang="ko-KR" altLang="en-US"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endParaRPr>
          </a:p>
        </p:txBody>
      </p:sp>
    </p:spTree>
    <p:extLst>
      <p:ext uri="{BB962C8B-B14F-4D97-AF65-F5344CB8AC3E}">
        <p14:creationId xmlns:p14="http://schemas.microsoft.com/office/powerpoint/2010/main" val="3959383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제목 및 내용">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B9776B-6322-3F12-7B75-200ACFA246A5}"/>
              </a:ext>
            </a:extLst>
          </p:cNvPr>
          <p:cNvSpPr txBox="1"/>
          <p:nvPr userDrawn="1"/>
        </p:nvSpPr>
        <p:spPr>
          <a:xfrm>
            <a:off x="-43393" y="6499470"/>
            <a:ext cx="3679469" cy="353943"/>
          </a:xfrm>
          <a:prstGeom prst="rect">
            <a:avLst/>
          </a:prstGeom>
          <a:noFill/>
        </p:spPr>
        <p:txBody>
          <a:bodyPr wrap="none" rtlCol="0">
            <a:spAutoFit/>
          </a:bodyPr>
          <a:lstStyle/>
          <a:p>
            <a:r>
              <a:rPr lang="en-US" altLang="ko-KR" sz="1700" b="1" dirty="0">
                <a:solidFill>
                  <a:schemeClr val="bg1"/>
                </a:solidFill>
              </a:rPr>
              <a:t>Environmental Hydrogeology Lab</a:t>
            </a:r>
            <a:endParaRPr lang="ko-KR" altLang="en-US" sz="1700" b="1" dirty="0">
              <a:solidFill>
                <a:schemeClr val="bg1"/>
              </a:solidFill>
            </a:endParaRPr>
          </a:p>
        </p:txBody>
      </p:sp>
      <p:sp>
        <p:nvSpPr>
          <p:cNvPr id="8" name="TextBox 7">
            <a:extLst>
              <a:ext uri="{FF2B5EF4-FFF2-40B4-BE49-F238E27FC236}">
                <a16:creationId xmlns:a16="http://schemas.microsoft.com/office/drawing/2014/main" id="{8EBE4CF7-1B02-95D6-C516-1DD5FD055157}"/>
              </a:ext>
            </a:extLst>
          </p:cNvPr>
          <p:cNvSpPr txBox="1"/>
          <p:nvPr userDrawn="1"/>
        </p:nvSpPr>
        <p:spPr>
          <a:xfrm>
            <a:off x="10946146" y="6468692"/>
            <a:ext cx="1245854" cy="384721"/>
          </a:xfrm>
          <a:prstGeom prst="rect">
            <a:avLst/>
          </a:prstGeom>
          <a:noFill/>
        </p:spPr>
        <p:txBody>
          <a:bodyPr wrap="none" rtlCol="0">
            <a:spAutoFit/>
          </a:bodyPr>
          <a:lstStyle/>
          <a:p>
            <a:r>
              <a:rPr lang="en-US" altLang="ko-KR" sz="1900" b="1" dirty="0">
                <a:solidFill>
                  <a:schemeClr val="bg1"/>
                </a:solidFill>
              </a:rPr>
              <a:t>06/22/18</a:t>
            </a:r>
            <a:endParaRPr lang="ko-KR" altLang="en-US" sz="1900" b="1" dirty="0">
              <a:solidFill>
                <a:schemeClr val="bg1"/>
              </a:solidFill>
            </a:endParaRPr>
          </a:p>
        </p:txBody>
      </p:sp>
      <p:sp>
        <p:nvSpPr>
          <p:cNvPr id="10" name="직사각형 9">
            <a:extLst>
              <a:ext uri="{FF2B5EF4-FFF2-40B4-BE49-F238E27FC236}">
                <a16:creationId xmlns:a16="http://schemas.microsoft.com/office/drawing/2014/main" id="{80810FC5-40F1-3DA1-5BEF-BA8BAA40B270}"/>
              </a:ext>
            </a:extLst>
          </p:cNvPr>
          <p:cNvSpPr/>
          <p:nvPr/>
        </p:nvSpPr>
        <p:spPr>
          <a:xfrm>
            <a:off x="0" y="6504737"/>
            <a:ext cx="12192000" cy="3533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ea typeface="KoPub돋움체 Bold" panose="02020603020101020101" pitchFamily="18" charset="-127"/>
              <a:cs typeface="Arial" panose="020B0604020202020204" pitchFamily="34" charset="0"/>
            </a:endParaRPr>
          </a:p>
        </p:txBody>
      </p:sp>
      <p:sp>
        <p:nvSpPr>
          <p:cNvPr id="11" name="TextBox 10">
            <a:extLst>
              <a:ext uri="{FF2B5EF4-FFF2-40B4-BE49-F238E27FC236}">
                <a16:creationId xmlns:a16="http://schemas.microsoft.com/office/drawing/2014/main" id="{4DD27984-FAF0-616A-8222-CE535E9C5ED6}"/>
              </a:ext>
            </a:extLst>
          </p:cNvPr>
          <p:cNvSpPr txBox="1"/>
          <p:nvPr/>
        </p:nvSpPr>
        <p:spPr>
          <a:xfrm>
            <a:off x="-2381" y="6506890"/>
            <a:ext cx="3308855" cy="353943"/>
          </a:xfrm>
          <a:prstGeom prst="rect">
            <a:avLst/>
          </a:prstGeom>
          <a:solidFill>
            <a:srgbClr val="002060"/>
          </a:solidFill>
          <a:ln>
            <a:noFill/>
          </a:ln>
        </p:spPr>
        <p:txBody>
          <a:bodyPr wrap="none" rtlCol="0">
            <a:spAutoFit/>
          </a:bodyPr>
          <a:lstStyle/>
          <a:p>
            <a:r>
              <a:rPr lang="en-US" altLang="ko-KR"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rPr>
              <a:t>Environmental Hydrology Lab</a:t>
            </a:r>
            <a:endParaRPr lang="ko-KR" altLang="en-US"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endParaRPr>
          </a:p>
        </p:txBody>
      </p:sp>
      <p:sp>
        <p:nvSpPr>
          <p:cNvPr id="12" name="슬라이드 번호 개체 틀 5">
            <a:extLst>
              <a:ext uri="{FF2B5EF4-FFF2-40B4-BE49-F238E27FC236}">
                <a16:creationId xmlns:a16="http://schemas.microsoft.com/office/drawing/2014/main" id="{262EA2AD-05D2-AC8B-0D64-39845AEE0E8F}"/>
              </a:ext>
            </a:extLst>
          </p:cNvPr>
          <p:cNvSpPr>
            <a:spLocks noGrp="1"/>
          </p:cNvSpPr>
          <p:nvPr userDrawn="1">
            <p:ph type="sldNum" sz="quarter" idx="12"/>
          </p:nvPr>
        </p:nvSpPr>
        <p:spPr>
          <a:xfrm>
            <a:off x="5817946" y="6492875"/>
            <a:ext cx="556108" cy="365125"/>
          </a:xfrm>
        </p:spPr>
        <p:txBody>
          <a:bodyPr/>
          <a:lstStyle/>
          <a:p>
            <a:pPr algn="ctr"/>
            <a:fld id="{354D1719-C65A-4617-9F72-21AF29A051DF}" type="slidenum">
              <a:rPr lang="ko-KR" altLang="en-US" sz="1800" b="1" smtClean="0">
                <a:solidFill>
                  <a:schemeClr val="bg1"/>
                </a:solidFill>
              </a:rPr>
              <a:pPr algn="ctr"/>
              <a:t>‹#›</a:t>
            </a:fld>
            <a:endParaRPr lang="ko-KR" altLang="en-US" sz="1800" b="1" dirty="0">
              <a:solidFill>
                <a:schemeClr val="bg1"/>
              </a:solidFill>
            </a:endParaRPr>
          </a:p>
        </p:txBody>
      </p:sp>
      <p:sp>
        <p:nvSpPr>
          <p:cNvPr id="13" name="TextBox 12">
            <a:extLst>
              <a:ext uri="{FF2B5EF4-FFF2-40B4-BE49-F238E27FC236}">
                <a16:creationId xmlns:a16="http://schemas.microsoft.com/office/drawing/2014/main" id="{F2D3805F-8507-3383-1B87-2852348A472F}"/>
              </a:ext>
            </a:extLst>
          </p:cNvPr>
          <p:cNvSpPr txBox="1"/>
          <p:nvPr userDrawn="1"/>
        </p:nvSpPr>
        <p:spPr>
          <a:xfrm>
            <a:off x="5300" y="72000"/>
            <a:ext cx="6553442" cy="584775"/>
          </a:xfrm>
          <a:prstGeom prst="rect">
            <a:avLst/>
          </a:prstGeom>
          <a:noFill/>
        </p:spPr>
        <p:txBody>
          <a:bodyPr wrap="square" rtlCol="0">
            <a:spAutoFit/>
          </a:bodyPr>
          <a:lstStyle/>
          <a:p>
            <a:r>
              <a:rPr lang="en-US" altLang="ko-KR" sz="3200" b="1" dirty="0">
                <a:latin typeface="나눔스퀘어OTF_ac ExtraBold" panose="020B0600000101010101" pitchFamily="34" charset="-127"/>
                <a:ea typeface="나눔스퀘어OTF_ac ExtraBold" panose="020B0600000101010101" pitchFamily="34" charset="-127"/>
                <a:cs typeface="Arial" panose="020B0604020202020204" pitchFamily="34" charset="0"/>
              </a:rPr>
              <a:t>Conclusions</a:t>
            </a:r>
          </a:p>
        </p:txBody>
      </p:sp>
      <p:sp>
        <p:nvSpPr>
          <p:cNvPr id="14" name="직사각형 13">
            <a:extLst>
              <a:ext uri="{FF2B5EF4-FFF2-40B4-BE49-F238E27FC236}">
                <a16:creationId xmlns:a16="http://schemas.microsoft.com/office/drawing/2014/main" id="{82CD4E55-22AC-B892-7040-175A8111490D}"/>
              </a:ext>
            </a:extLst>
          </p:cNvPr>
          <p:cNvSpPr/>
          <p:nvPr userDrawn="1"/>
        </p:nvSpPr>
        <p:spPr>
          <a:xfrm>
            <a:off x="0" y="658193"/>
            <a:ext cx="12192000" cy="674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D32C4DBB-4BAE-DCD4-9D15-9C047DED2AC1}"/>
              </a:ext>
            </a:extLst>
          </p:cNvPr>
          <p:cNvSpPr/>
          <p:nvPr userDrawn="1"/>
        </p:nvSpPr>
        <p:spPr>
          <a:xfrm>
            <a:off x="8441758" y="5220881"/>
            <a:ext cx="361468" cy="294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TextBox 89">
            <a:extLst>
              <a:ext uri="{FF2B5EF4-FFF2-40B4-BE49-F238E27FC236}">
                <a16:creationId xmlns:a16="http://schemas.microsoft.com/office/drawing/2014/main" id="{D20B25C1-7C44-4515-4539-03678B33CC05}"/>
              </a:ext>
            </a:extLst>
          </p:cNvPr>
          <p:cNvSpPr txBox="1"/>
          <p:nvPr userDrawn="1"/>
        </p:nvSpPr>
        <p:spPr>
          <a:xfrm>
            <a:off x="8673173" y="6506890"/>
            <a:ext cx="3518827" cy="353943"/>
          </a:xfrm>
          <a:prstGeom prst="rect">
            <a:avLst/>
          </a:prstGeom>
          <a:solidFill>
            <a:srgbClr val="002060"/>
          </a:solidFill>
          <a:ln>
            <a:noFill/>
          </a:ln>
        </p:spPr>
        <p:txBody>
          <a:bodyPr wrap="square" rtlCol="0">
            <a:spAutoFit/>
          </a:bodyPr>
          <a:lstStyle/>
          <a:p>
            <a:pPr algn="r"/>
            <a:r>
              <a:rPr lang="en-US" altLang="ko-KR"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rPr>
              <a:t>Pukyong National University</a:t>
            </a:r>
            <a:endParaRPr lang="ko-KR" altLang="en-US"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endParaRPr>
          </a:p>
        </p:txBody>
      </p:sp>
    </p:spTree>
    <p:extLst>
      <p:ext uri="{BB962C8B-B14F-4D97-AF65-F5344CB8AC3E}">
        <p14:creationId xmlns:p14="http://schemas.microsoft.com/office/powerpoint/2010/main" val="479774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B9776B-6322-3F12-7B75-200ACFA246A5}"/>
              </a:ext>
            </a:extLst>
          </p:cNvPr>
          <p:cNvSpPr txBox="1"/>
          <p:nvPr userDrawn="1"/>
        </p:nvSpPr>
        <p:spPr>
          <a:xfrm>
            <a:off x="-43393" y="6499470"/>
            <a:ext cx="3679469" cy="353943"/>
          </a:xfrm>
          <a:prstGeom prst="rect">
            <a:avLst/>
          </a:prstGeom>
          <a:noFill/>
        </p:spPr>
        <p:txBody>
          <a:bodyPr wrap="none" rtlCol="0">
            <a:spAutoFit/>
          </a:bodyPr>
          <a:lstStyle/>
          <a:p>
            <a:r>
              <a:rPr lang="en-US" altLang="ko-KR" sz="1700" b="1" dirty="0">
                <a:solidFill>
                  <a:schemeClr val="bg1"/>
                </a:solidFill>
              </a:rPr>
              <a:t>Environmental Hydrogeology Lab</a:t>
            </a:r>
            <a:endParaRPr lang="ko-KR" altLang="en-US" sz="1700" b="1" dirty="0">
              <a:solidFill>
                <a:schemeClr val="bg1"/>
              </a:solidFill>
            </a:endParaRPr>
          </a:p>
        </p:txBody>
      </p:sp>
      <p:sp>
        <p:nvSpPr>
          <p:cNvPr id="8" name="TextBox 7">
            <a:extLst>
              <a:ext uri="{FF2B5EF4-FFF2-40B4-BE49-F238E27FC236}">
                <a16:creationId xmlns:a16="http://schemas.microsoft.com/office/drawing/2014/main" id="{8EBE4CF7-1B02-95D6-C516-1DD5FD055157}"/>
              </a:ext>
            </a:extLst>
          </p:cNvPr>
          <p:cNvSpPr txBox="1"/>
          <p:nvPr userDrawn="1"/>
        </p:nvSpPr>
        <p:spPr>
          <a:xfrm>
            <a:off x="10946146" y="6468692"/>
            <a:ext cx="1245854" cy="384721"/>
          </a:xfrm>
          <a:prstGeom prst="rect">
            <a:avLst/>
          </a:prstGeom>
          <a:noFill/>
        </p:spPr>
        <p:txBody>
          <a:bodyPr wrap="none" rtlCol="0">
            <a:spAutoFit/>
          </a:bodyPr>
          <a:lstStyle/>
          <a:p>
            <a:r>
              <a:rPr lang="en-US" altLang="ko-KR" sz="1900" b="1" dirty="0">
                <a:solidFill>
                  <a:schemeClr val="bg1"/>
                </a:solidFill>
              </a:rPr>
              <a:t>06/22/18</a:t>
            </a:r>
            <a:endParaRPr lang="ko-KR" altLang="en-US" sz="1900" b="1" dirty="0">
              <a:solidFill>
                <a:schemeClr val="bg1"/>
              </a:solidFill>
            </a:endParaRPr>
          </a:p>
        </p:txBody>
      </p:sp>
      <p:sp>
        <p:nvSpPr>
          <p:cNvPr id="10" name="직사각형 9">
            <a:extLst>
              <a:ext uri="{FF2B5EF4-FFF2-40B4-BE49-F238E27FC236}">
                <a16:creationId xmlns:a16="http://schemas.microsoft.com/office/drawing/2014/main" id="{80810FC5-40F1-3DA1-5BEF-BA8BAA40B270}"/>
              </a:ext>
            </a:extLst>
          </p:cNvPr>
          <p:cNvSpPr/>
          <p:nvPr/>
        </p:nvSpPr>
        <p:spPr>
          <a:xfrm>
            <a:off x="0" y="6504737"/>
            <a:ext cx="12192000" cy="3533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ea typeface="KoPub돋움체 Bold" panose="02020603020101020101" pitchFamily="18" charset="-127"/>
              <a:cs typeface="Arial" panose="020B0604020202020204" pitchFamily="34" charset="0"/>
            </a:endParaRPr>
          </a:p>
        </p:txBody>
      </p:sp>
      <p:sp>
        <p:nvSpPr>
          <p:cNvPr id="11" name="TextBox 10">
            <a:extLst>
              <a:ext uri="{FF2B5EF4-FFF2-40B4-BE49-F238E27FC236}">
                <a16:creationId xmlns:a16="http://schemas.microsoft.com/office/drawing/2014/main" id="{4DD27984-FAF0-616A-8222-CE535E9C5ED6}"/>
              </a:ext>
            </a:extLst>
          </p:cNvPr>
          <p:cNvSpPr txBox="1"/>
          <p:nvPr/>
        </p:nvSpPr>
        <p:spPr>
          <a:xfrm>
            <a:off x="-2381" y="6506890"/>
            <a:ext cx="3308855" cy="353943"/>
          </a:xfrm>
          <a:prstGeom prst="rect">
            <a:avLst/>
          </a:prstGeom>
          <a:solidFill>
            <a:srgbClr val="002060"/>
          </a:solidFill>
          <a:ln>
            <a:noFill/>
          </a:ln>
        </p:spPr>
        <p:txBody>
          <a:bodyPr wrap="none" rtlCol="0">
            <a:spAutoFit/>
          </a:bodyPr>
          <a:lstStyle/>
          <a:p>
            <a:r>
              <a:rPr lang="en-US" altLang="ko-KR"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rPr>
              <a:t>Environmental Hydrology Lab</a:t>
            </a:r>
            <a:endParaRPr lang="ko-KR" altLang="en-US"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endParaRPr>
          </a:p>
        </p:txBody>
      </p:sp>
      <p:sp>
        <p:nvSpPr>
          <p:cNvPr id="12" name="슬라이드 번호 개체 틀 5">
            <a:extLst>
              <a:ext uri="{FF2B5EF4-FFF2-40B4-BE49-F238E27FC236}">
                <a16:creationId xmlns:a16="http://schemas.microsoft.com/office/drawing/2014/main" id="{262EA2AD-05D2-AC8B-0D64-39845AEE0E8F}"/>
              </a:ext>
            </a:extLst>
          </p:cNvPr>
          <p:cNvSpPr>
            <a:spLocks noGrp="1"/>
          </p:cNvSpPr>
          <p:nvPr userDrawn="1">
            <p:ph type="sldNum" sz="quarter" idx="12"/>
          </p:nvPr>
        </p:nvSpPr>
        <p:spPr>
          <a:xfrm>
            <a:off x="5817946" y="6492875"/>
            <a:ext cx="556108" cy="365125"/>
          </a:xfrm>
        </p:spPr>
        <p:txBody>
          <a:bodyPr/>
          <a:lstStyle/>
          <a:p>
            <a:pPr algn="ctr"/>
            <a:fld id="{354D1719-C65A-4617-9F72-21AF29A051DF}" type="slidenum">
              <a:rPr lang="ko-KR" altLang="en-US" sz="1800" b="1" smtClean="0">
                <a:solidFill>
                  <a:schemeClr val="bg1"/>
                </a:solidFill>
              </a:rPr>
              <a:pPr algn="ctr"/>
              <a:t>‹#›</a:t>
            </a:fld>
            <a:endParaRPr lang="ko-KR" altLang="en-US" sz="1800" b="1" dirty="0">
              <a:solidFill>
                <a:schemeClr val="bg1"/>
              </a:solidFill>
            </a:endParaRPr>
          </a:p>
        </p:txBody>
      </p:sp>
      <p:sp>
        <p:nvSpPr>
          <p:cNvPr id="13" name="TextBox 12">
            <a:extLst>
              <a:ext uri="{FF2B5EF4-FFF2-40B4-BE49-F238E27FC236}">
                <a16:creationId xmlns:a16="http://schemas.microsoft.com/office/drawing/2014/main" id="{F2D3805F-8507-3383-1B87-2852348A472F}"/>
              </a:ext>
            </a:extLst>
          </p:cNvPr>
          <p:cNvSpPr txBox="1"/>
          <p:nvPr userDrawn="1"/>
        </p:nvSpPr>
        <p:spPr>
          <a:xfrm>
            <a:off x="5300" y="72000"/>
            <a:ext cx="6553442" cy="584775"/>
          </a:xfrm>
          <a:prstGeom prst="rect">
            <a:avLst/>
          </a:prstGeom>
          <a:noFill/>
        </p:spPr>
        <p:txBody>
          <a:bodyPr wrap="square" rtlCol="0">
            <a:spAutoFit/>
          </a:bodyPr>
          <a:lstStyle/>
          <a:p>
            <a:r>
              <a:rPr lang="en-US" altLang="ko-KR" sz="3200" b="1" dirty="0">
                <a:latin typeface="나눔스퀘어OTF_ac ExtraBold" panose="020B0600000101010101" pitchFamily="34" charset="-127"/>
                <a:ea typeface="나눔스퀘어OTF_ac ExtraBold" panose="020B0600000101010101" pitchFamily="34" charset="-127"/>
                <a:cs typeface="Arial" panose="020B0604020202020204" pitchFamily="34" charset="0"/>
              </a:rPr>
              <a:t>Future work</a:t>
            </a:r>
          </a:p>
        </p:txBody>
      </p:sp>
      <p:sp>
        <p:nvSpPr>
          <p:cNvPr id="14" name="직사각형 13">
            <a:extLst>
              <a:ext uri="{FF2B5EF4-FFF2-40B4-BE49-F238E27FC236}">
                <a16:creationId xmlns:a16="http://schemas.microsoft.com/office/drawing/2014/main" id="{82CD4E55-22AC-B892-7040-175A8111490D}"/>
              </a:ext>
            </a:extLst>
          </p:cNvPr>
          <p:cNvSpPr/>
          <p:nvPr userDrawn="1"/>
        </p:nvSpPr>
        <p:spPr>
          <a:xfrm>
            <a:off x="0" y="658193"/>
            <a:ext cx="12192000" cy="674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D32C4DBB-4BAE-DCD4-9D15-9C047DED2AC1}"/>
              </a:ext>
            </a:extLst>
          </p:cNvPr>
          <p:cNvSpPr/>
          <p:nvPr userDrawn="1"/>
        </p:nvSpPr>
        <p:spPr>
          <a:xfrm>
            <a:off x="8441758" y="5220881"/>
            <a:ext cx="361468" cy="294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TextBox 89">
            <a:extLst>
              <a:ext uri="{FF2B5EF4-FFF2-40B4-BE49-F238E27FC236}">
                <a16:creationId xmlns:a16="http://schemas.microsoft.com/office/drawing/2014/main" id="{D20B25C1-7C44-4515-4539-03678B33CC05}"/>
              </a:ext>
            </a:extLst>
          </p:cNvPr>
          <p:cNvSpPr txBox="1"/>
          <p:nvPr userDrawn="1"/>
        </p:nvSpPr>
        <p:spPr>
          <a:xfrm>
            <a:off x="8673173" y="6506890"/>
            <a:ext cx="3518827" cy="353943"/>
          </a:xfrm>
          <a:prstGeom prst="rect">
            <a:avLst/>
          </a:prstGeom>
          <a:solidFill>
            <a:srgbClr val="002060"/>
          </a:solidFill>
          <a:ln>
            <a:noFill/>
          </a:ln>
        </p:spPr>
        <p:txBody>
          <a:bodyPr wrap="square" rtlCol="0">
            <a:spAutoFit/>
          </a:bodyPr>
          <a:lstStyle/>
          <a:p>
            <a:pPr algn="r"/>
            <a:r>
              <a:rPr lang="en-US" altLang="ko-KR"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rPr>
              <a:t>Pukyong National University</a:t>
            </a:r>
            <a:endParaRPr lang="ko-KR" altLang="en-US" sz="1700" dirty="0">
              <a:solidFill>
                <a:schemeClr val="bg1"/>
              </a:solidFill>
              <a:latin typeface="나눔스퀘어OTF_ac ExtraBold" panose="020B0600000101010101" pitchFamily="34" charset="-127"/>
              <a:ea typeface="나눔스퀘어OTF_ac ExtraBold" panose="020B0600000101010101" pitchFamily="34" charset="-127"/>
              <a:cs typeface="Arial" panose="020B0604020202020204" pitchFamily="34" charset="0"/>
            </a:endParaRPr>
          </a:p>
        </p:txBody>
      </p:sp>
    </p:spTree>
    <p:extLst>
      <p:ext uri="{BB962C8B-B14F-4D97-AF65-F5344CB8AC3E}">
        <p14:creationId xmlns:p14="http://schemas.microsoft.com/office/powerpoint/2010/main" val="18412022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EF4DC03A-0FBF-8C5A-5B59-6730EA92750E}"/>
              </a:ext>
            </a:extLst>
          </p:cNvPr>
          <p:cNvSpPr/>
          <p:nvPr userDrawn="1"/>
        </p:nvSpPr>
        <p:spPr>
          <a:xfrm>
            <a:off x="-1200" y="1089025"/>
            <a:ext cx="12193200" cy="72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직사각형 7">
            <a:extLst>
              <a:ext uri="{FF2B5EF4-FFF2-40B4-BE49-F238E27FC236}">
                <a16:creationId xmlns:a16="http://schemas.microsoft.com/office/drawing/2014/main" id="{84E4D4FE-B5DE-10E1-9ABD-247A5FF08F87}"/>
              </a:ext>
            </a:extLst>
          </p:cNvPr>
          <p:cNvSpPr/>
          <p:nvPr userDrawn="1"/>
        </p:nvSpPr>
        <p:spPr>
          <a:xfrm>
            <a:off x="0" y="5367603"/>
            <a:ext cx="12192000" cy="674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 name="그림 8">
            <a:extLst>
              <a:ext uri="{FF2B5EF4-FFF2-40B4-BE49-F238E27FC236}">
                <a16:creationId xmlns:a16="http://schemas.microsoft.com/office/drawing/2014/main" id="{3D53163A-B9E1-D0C0-92FF-C37DF92D87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686925" y="6244054"/>
            <a:ext cx="2461530" cy="587334"/>
          </a:xfrm>
          <a:prstGeom prst="rect">
            <a:avLst/>
          </a:prstGeom>
          <a:noFill/>
        </p:spPr>
      </p:pic>
      <p:pic>
        <p:nvPicPr>
          <p:cNvPr id="14" name="그림 13" descr="텍스트이(가) 표시된 사진&#10;&#10;자동 생성된 설명">
            <a:extLst>
              <a:ext uri="{FF2B5EF4-FFF2-40B4-BE49-F238E27FC236}">
                <a16:creationId xmlns:a16="http://schemas.microsoft.com/office/drawing/2014/main" id="{EA57F803-45AE-64BE-C17E-3F67E89276EF}"/>
              </a:ext>
            </a:extLst>
          </p:cNvPr>
          <p:cNvPicPr>
            <a:picLocks noChangeAspect="1"/>
          </p:cNvPicPr>
          <p:nvPr userDrawn="1"/>
        </p:nvPicPr>
        <p:blipFill>
          <a:blip r:embed="rId3"/>
          <a:stretch>
            <a:fillRect/>
          </a:stretch>
        </p:blipFill>
        <p:spPr>
          <a:xfrm>
            <a:off x="46720" y="6220569"/>
            <a:ext cx="1614556" cy="588547"/>
          </a:xfrm>
          <a:prstGeom prst="rect">
            <a:avLst/>
          </a:prstGeom>
        </p:spPr>
      </p:pic>
      <p:sp>
        <p:nvSpPr>
          <p:cNvPr id="3" name="제목 1">
            <a:extLst>
              <a:ext uri="{FF2B5EF4-FFF2-40B4-BE49-F238E27FC236}">
                <a16:creationId xmlns:a16="http://schemas.microsoft.com/office/drawing/2014/main" id="{F7A03450-8A8A-D6C2-F36D-DCDCB70B6269}"/>
              </a:ext>
            </a:extLst>
          </p:cNvPr>
          <p:cNvSpPr>
            <a:spLocks noGrp="1"/>
          </p:cNvSpPr>
          <p:nvPr>
            <p:ph type="ctrTitle" hasCustomPrompt="1"/>
          </p:nvPr>
        </p:nvSpPr>
        <p:spPr>
          <a:xfrm>
            <a:off x="0" y="2070514"/>
            <a:ext cx="12192000" cy="2387600"/>
          </a:xfrm>
        </p:spPr>
        <p:txBody>
          <a:bodyPr anchor="ctr">
            <a:noAutofit/>
          </a:bodyPr>
          <a:lstStyle>
            <a:lvl1pPr algn="ctr">
              <a:defRPr>
                <a:latin typeface="나눔스퀘어OTF Bold" panose="020B0600000101010101" pitchFamily="34" charset="-127"/>
                <a:ea typeface="나눔스퀘어OTF Bold" panose="020B0600000101010101" pitchFamily="34" charset="-127"/>
                <a:cs typeface="Angsana New" panose="02020603050405020304" pitchFamily="18" charset="-34"/>
              </a:defRPr>
            </a:lvl1pPr>
          </a:lstStyle>
          <a:p>
            <a:pPr marL="0" marR="0" lvl="0" indent="0" algn="ctr" defTabSz="914400" rtl="0" eaLnBrk="1" fontAlgn="auto" latinLnBrk="1" hangingPunct="1">
              <a:lnSpc>
                <a:spcPct val="90000"/>
              </a:lnSpc>
              <a:spcBef>
                <a:spcPct val="0"/>
              </a:spcBef>
              <a:spcAft>
                <a:spcPts val="0"/>
              </a:spcAft>
              <a:buClrTx/>
              <a:buSzTx/>
              <a:buFontTx/>
              <a:buNone/>
              <a:tabLst/>
              <a:defRPr/>
            </a:pPr>
            <a:r>
              <a:rPr lang="en-US" altLang="ko-KR" sz="5400" dirty="0">
                <a:latin typeface="나눔스퀘어OTF Bold" panose="020B0600000101010101" pitchFamily="34" charset="-127"/>
                <a:ea typeface="나눔스퀘어OTF Bold" panose="020B0600000101010101" pitchFamily="34" charset="-127"/>
                <a:cs typeface="Arial" panose="020B0604020202020204" pitchFamily="34" charset="0"/>
              </a:rPr>
              <a:t>Thank you for your attention</a:t>
            </a:r>
            <a:endParaRPr lang="ko-KR" alt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2256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마스터 부제목 스타일 편집</a:t>
            </a:r>
          </a:p>
        </p:txBody>
      </p:sp>
      <p:sp>
        <p:nvSpPr>
          <p:cNvPr id="4" name="날짜 개체 틀 3"/>
          <p:cNvSpPr>
            <a:spLocks noGrp="1"/>
          </p:cNvSpPr>
          <p:nvPr>
            <p:ph type="dt" sz="half" idx="10"/>
          </p:nvPr>
        </p:nvSpPr>
        <p:spPr/>
        <p:txBody>
          <a:bodyPr/>
          <a:lstStyle/>
          <a:p>
            <a:fld id="{0A70C7CF-2BD3-4866-B501-7CAE4DA5E901}" type="datetime1">
              <a:rPr lang="ko-KR" altLang="en-US" smtClean="0"/>
              <a:t>2025-04-30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54D1719-C65A-4617-9F72-21AF29A051DF}" type="slidenum">
              <a:rPr lang="ko-KR" altLang="en-US" smtClean="0"/>
              <a:t>‹#›</a:t>
            </a:fld>
            <a:endParaRPr lang="ko-KR" altLang="en-US"/>
          </a:p>
        </p:txBody>
      </p:sp>
    </p:spTree>
    <p:extLst>
      <p:ext uri="{BB962C8B-B14F-4D97-AF65-F5344CB8AC3E}">
        <p14:creationId xmlns:p14="http://schemas.microsoft.com/office/powerpoint/2010/main" val="4137340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55247-CFEA-49D4-9FE6-EA1C2AEB7050}" type="datetime1">
              <a:rPr lang="ko-KR" altLang="en-US" smtClean="0"/>
              <a:t>2025-04-30</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D1719-C65A-4617-9F72-21AF29A051DF}" type="slidenum">
              <a:rPr lang="ko-KR" altLang="en-US" smtClean="0"/>
              <a:t>‹#›</a:t>
            </a:fld>
            <a:endParaRPr lang="ko-KR" altLang="en-US"/>
          </a:p>
        </p:txBody>
      </p:sp>
    </p:spTree>
    <p:extLst>
      <p:ext uri="{BB962C8B-B14F-4D97-AF65-F5344CB8AC3E}">
        <p14:creationId xmlns:p14="http://schemas.microsoft.com/office/powerpoint/2010/main" val="3202914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5" r:id="rId6"/>
    <p:sldLayoutId id="2147483663" r:id="rId7"/>
    <p:sldLayoutId id="2147483664" r:id="rId8"/>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jpe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15.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g"/><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직사각형 24">
            <a:extLst>
              <a:ext uri="{FF2B5EF4-FFF2-40B4-BE49-F238E27FC236}">
                <a16:creationId xmlns:a16="http://schemas.microsoft.com/office/drawing/2014/main" id="{B96CBF3B-6667-A080-4BB9-1FE8670EF485}"/>
              </a:ext>
            </a:extLst>
          </p:cNvPr>
          <p:cNvSpPr>
            <a:spLocks/>
          </p:cNvSpPr>
          <p:nvPr/>
        </p:nvSpPr>
        <p:spPr>
          <a:xfrm>
            <a:off x="0" y="0"/>
            <a:ext cx="12191999" cy="2397821"/>
          </a:xfrm>
          <a:prstGeom prst="rect">
            <a:avLst/>
          </a:prstGeom>
          <a:solidFill>
            <a:srgbClr val="18224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래픽 9">
            <a:extLst>
              <a:ext uri="{FF2B5EF4-FFF2-40B4-BE49-F238E27FC236}">
                <a16:creationId xmlns:a16="http://schemas.microsoft.com/office/drawing/2014/main" id="{718ABF8B-D582-1B5F-678D-7C63240046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8618" y="228079"/>
            <a:ext cx="1963160" cy="511455"/>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2D78AD82-0208-D0C4-8532-6C55613B28B1}"/>
              </a:ext>
            </a:extLst>
          </p:cNvPr>
          <p:cNvSpPr txBox="1">
            <a:spLocks/>
          </p:cNvSpPr>
          <p:nvPr/>
        </p:nvSpPr>
        <p:spPr>
          <a:xfrm>
            <a:off x="92710" y="-34474"/>
            <a:ext cx="8314690" cy="958660"/>
          </a:xfrm>
          <a:prstGeom prst="rect">
            <a:avLst/>
          </a:prstGeom>
          <a:noFill/>
        </p:spPr>
        <p:txBody>
          <a:bodyPr wrap="square" rtlCol="0" anchor="ctr">
            <a:spAutoFit/>
          </a:bodyPr>
          <a:lstStyle/>
          <a:p>
            <a:pPr>
              <a:lnSpc>
                <a:spcPct val="150000"/>
              </a:lnSpc>
            </a:pPr>
            <a:r>
              <a:rPr lang="en-US" altLang="ko-KR" sz="2000" i="1" dirty="0">
                <a:solidFill>
                  <a:schemeClr val="bg1"/>
                </a:solidFill>
                <a:latin typeface="Arial" panose="020B0604020202020204" pitchFamily="34" charset="0"/>
                <a:ea typeface="KoPub돋움체 Bold" panose="02020603020101020101" pitchFamily="18" charset="-127"/>
                <a:cs typeface="Arial" panose="020B0604020202020204" pitchFamily="34" charset="0"/>
              </a:rPr>
              <a:t>Exploring Geological Research Themes and Trends in South Korea </a:t>
            </a:r>
            <a:br>
              <a:rPr lang="en-US" altLang="ko-KR" sz="2000" i="1" dirty="0">
                <a:solidFill>
                  <a:schemeClr val="bg1"/>
                </a:solidFill>
                <a:latin typeface="Arial" panose="020B0604020202020204" pitchFamily="34" charset="0"/>
                <a:ea typeface="KoPub돋움체 Bold" panose="02020603020101020101" pitchFamily="18" charset="-127"/>
                <a:cs typeface="Arial" panose="020B0604020202020204" pitchFamily="34" charset="0"/>
              </a:rPr>
            </a:br>
            <a:r>
              <a:rPr lang="en-US" altLang="ko-KR" sz="2000" i="1" dirty="0">
                <a:solidFill>
                  <a:schemeClr val="bg1"/>
                </a:solidFill>
                <a:latin typeface="Arial" panose="020B0604020202020204" pitchFamily="34" charset="0"/>
                <a:ea typeface="KoPub돋움체 Bold" panose="02020603020101020101" pitchFamily="18" charset="-127"/>
                <a:cs typeface="Arial" panose="020B0604020202020204" pitchFamily="34" charset="0"/>
              </a:rPr>
              <a:t>Using Topic Modeling</a:t>
            </a:r>
          </a:p>
        </p:txBody>
      </p:sp>
      <p:sp>
        <p:nvSpPr>
          <p:cNvPr id="13" name="TextBox 12">
            <a:extLst>
              <a:ext uri="{FF2B5EF4-FFF2-40B4-BE49-F238E27FC236}">
                <a16:creationId xmlns:a16="http://schemas.microsoft.com/office/drawing/2014/main" id="{9830EA24-B7AA-80E3-2A30-1BB7015F3148}"/>
              </a:ext>
            </a:extLst>
          </p:cNvPr>
          <p:cNvSpPr txBox="1">
            <a:spLocks/>
          </p:cNvSpPr>
          <p:nvPr/>
        </p:nvSpPr>
        <p:spPr>
          <a:xfrm>
            <a:off x="92710" y="952761"/>
            <a:ext cx="6096000" cy="375552"/>
          </a:xfrm>
          <a:prstGeom prst="rect">
            <a:avLst/>
          </a:prstGeom>
          <a:noFill/>
        </p:spPr>
        <p:txBody>
          <a:bodyPr wrap="square">
            <a:spAutoFit/>
          </a:bodyPr>
          <a:lstStyle/>
          <a:p>
            <a:pPr>
              <a:lnSpc>
                <a:spcPct val="150000"/>
              </a:lnSpc>
            </a:pPr>
            <a:r>
              <a:rPr lang="en-US" altLang="ko-KR" sz="1400" b="1" i="1" u="sng" kern="100" dirty="0">
                <a:solidFill>
                  <a:schemeClr val="bg1"/>
                </a:solidFill>
                <a:latin typeface="Arial" panose="020B0604020202020204" pitchFamily="34" charset="0"/>
                <a:ea typeface="맑은 고딕" panose="020B0503020000020004" pitchFamily="50" charset="-127"/>
                <a:cs typeface="Arial" panose="020B0604020202020204" pitchFamily="34" charset="0"/>
              </a:rPr>
              <a:t>Taeyong Kim</a:t>
            </a:r>
            <a:r>
              <a:rPr lang="en-US" altLang="ko-KR" sz="1400" i="1" kern="100" baseline="30000" dirty="0">
                <a:solidFill>
                  <a:schemeClr val="bg1"/>
                </a:solidFill>
                <a:latin typeface="Arial" panose="020B0604020202020204" pitchFamily="34" charset="0"/>
                <a:ea typeface="맑은 고딕" panose="020B0503020000020004" pitchFamily="50" charset="-127"/>
                <a:cs typeface="Arial" panose="020B0604020202020204" pitchFamily="34" charset="0"/>
              </a:rPr>
              <a:t>1</a:t>
            </a:r>
            <a:r>
              <a:rPr lang="en-US" altLang="ko-KR" sz="1400" i="1" kern="100" dirty="0">
                <a:solidFill>
                  <a:schemeClr val="bg1"/>
                </a:solidFill>
                <a:latin typeface="Arial" panose="020B0604020202020204" pitchFamily="34" charset="0"/>
                <a:ea typeface="맑은 고딕" panose="020B0503020000020004" pitchFamily="50" charset="-127"/>
                <a:cs typeface="Arial" panose="020B0604020202020204" pitchFamily="34" charset="0"/>
              </a:rPr>
              <a:t>, and Minjune Yang</a:t>
            </a:r>
            <a:r>
              <a:rPr lang="en-US" altLang="ko-KR" sz="1400" i="1" kern="100" baseline="30000" dirty="0">
                <a:solidFill>
                  <a:schemeClr val="bg1"/>
                </a:solidFill>
                <a:latin typeface="Arial" panose="020B0604020202020204" pitchFamily="34" charset="0"/>
                <a:ea typeface="맑은 고딕" panose="020B0503020000020004" pitchFamily="50" charset="-127"/>
                <a:cs typeface="Arial" panose="020B0604020202020204" pitchFamily="34" charset="0"/>
              </a:rPr>
              <a:t>2,3*</a:t>
            </a:r>
            <a:endParaRPr lang="en-US" altLang="ko-KR" sz="2000" i="1" baseline="30000" dirty="0">
              <a:solidFill>
                <a:schemeClr val="bg1"/>
              </a:solidFill>
              <a:latin typeface="Arial" panose="020B0604020202020204" pitchFamily="34" charset="0"/>
              <a:ea typeface="KoPub돋움체 Bold" panose="02020603020101020101" pitchFamily="18" charset="-127"/>
              <a:cs typeface="Arial" panose="020B0604020202020204" pitchFamily="34" charset="0"/>
            </a:endParaRPr>
          </a:p>
        </p:txBody>
      </p:sp>
      <p:pic>
        <p:nvPicPr>
          <p:cNvPr id="15" name="그래픽 14">
            <a:extLst>
              <a:ext uri="{FF2B5EF4-FFF2-40B4-BE49-F238E27FC236}">
                <a16:creationId xmlns:a16="http://schemas.microsoft.com/office/drawing/2014/main" id="{2F4A0581-F012-FE59-79FC-26E32BD24F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7835" y="887568"/>
            <a:ext cx="2003943" cy="664409"/>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FD49344D-E139-64E9-90ED-A83864B31128}"/>
              </a:ext>
            </a:extLst>
          </p:cNvPr>
          <p:cNvSpPr txBox="1">
            <a:spLocks/>
          </p:cNvSpPr>
          <p:nvPr/>
        </p:nvSpPr>
        <p:spPr>
          <a:xfrm>
            <a:off x="92709" y="1328313"/>
            <a:ext cx="11978006" cy="1021883"/>
          </a:xfrm>
          <a:prstGeom prst="rect">
            <a:avLst/>
          </a:prstGeom>
          <a:noFill/>
        </p:spPr>
        <p:txBody>
          <a:bodyPr wrap="square" anchor="t">
            <a:spAutoFit/>
          </a:bodyPr>
          <a:lstStyle/>
          <a:p>
            <a:pPr>
              <a:lnSpc>
                <a:spcPct val="150000"/>
              </a:lnSpc>
            </a:pPr>
            <a:r>
              <a:rPr lang="en-US" altLang="ko-KR" sz="1400" i="1" baseline="30000" dirty="0">
                <a:solidFill>
                  <a:schemeClr val="bg1"/>
                </a:solidFill>
                <a:latin typeface="Arial" panose="020B0604020202020204" pitchFamily="34" charset="0"/>
                <a:ea typeface="KoPub돋움체 Bold" panose="02020603020101020101" pitchFamily="18" charset="-127"/>
                <a:cs typeface="Arial" panose="020B0604020202020204" pitchFamily="34" charset="0"/>
              </a:rPr>
              <a:t>1</a:t>
            </a:r>
            <a:r>
              <a:rPr lang="en-US" altLang="ko-KR" sz="1400" i="1" dirty="0">
                <a:solidFill>
                  <a:schemeClr val="bg1"/>
                </a:solidFill>
                <a:latin typeface="Arial" panose="020B0604020202020204" pitchFamily="34" charset="0"/>
                <a:ea typeface="KoPub돋움체 Bold" panose="02020603020101020101" pitchFamily="18" charset="-127"/>
                <a:cs typeface="Arial" panose="020B0604020202020204" pitchFamily="34" charset="0"/>
              </a:rPr>
              <a:t>Division of Earth Environmental System Sciences, Pukyong National University</a:t>
            </a:r>
          </a:p>
          <a:p>
            <a:pPr>
              <a:lnSpc>
                <a:spcPct val="150000"/>
              </a:lnSpc>
            </a:pPr>
            <a:r>
              <a:rPr lang="en-US" altLang="ko-KR" sz="1400" i="1" baseline="30000" dirty="0">
                <a:solidFill>
                  <a:schemeClr val="bg1"/>
                </a:solidFill>
                <a:latin typeface="Arial" panose="020B0604020202020204" pitchFamily="34" charset="0"/>
                <a:ea typeface="KoPub돋움체 Bold" panose="02020603020101020101" pitchFamily="18" charset="-127"/>
                <a:cs typeface="Arial" panose="020B0604020202020204" pitchFamily="34" charset="0"/>
              </a:rPr>
              <a:t>2</a:t>
            </a:r>
            <a:r>
              <a:rPr lang="en-US" altLang="ko-KR" sz="1400" i="1" dirty="0">
                <a:solidFill>
                  <a:schemeClr val="bg1"/>
                </a:solidFill>
                <a:latin typeface="Arial" panose="020B0604020202020204" pitchFamily="34" charset="0"/>
                <a:ea typeface="KoPub돋움체 Bold" panose="02020603020101020101" pitchFamily="18" charset="-127"/>
                <a:cs typeface="Arial" panose="020B0604020202020204" pitchFamily="34" charset="0"/>
              </a:rPr>
              <a:t>Division of Earth and Environmental System sciences-Major of Environmental Geosciences, Pukyong National University</a:t>
            </a:r>
          </a:p>
          <a:p>
            <a:pPr>
              <a:lnSpc>
                <a:spcPct val="150000"/>
              </a:lnSpc>
            </a:pPr>
            <a:r>
              <a:rPr lang="en-US" altLang="ko-KR" sz="1400" i="1" baseline="30000" dirty="0">
                <a:solidFill>
                  <a:schemeClr val="bg1"/>
                </a:solidFill>
                <a:latin typeface="Arial" panose="020B0604020202020204" pitchFamily="34" charset="0"/>
                <a:ea typeface="KoPub돋움체 Bold" panose="02020603020101020101" pitchFamily="18" charset="-127"/>
                <a:cs typeface="Arial" panose="020B0604020202020204" pitchFamily="34" charset="0"/>
              </a:rPr>
              <a:t>3</a:t>
            </a:r>
            <a:r>
              <a:rPr lang="en-US" altLang="ko-KR" sz="1400" i="1" dirty="0">
                <a:solidFill>
                  <a:schemeClr val="bg1"/>
                </a:solidFill>
                <a:latin typeface="Arial" panose="020B0604020202020204" pitchFamily="34" charset="0"/>
                <a:ea typeface="KoPub돋움체 Bold" panose="02020603020101020101" pitchFamily="18" charset="-127"/>
                <a:cs typeface="Arial" panose="020B0604020202020204" pitchFamily="34" charset="0"/>
              </a:rPr>
              <a:t>Wible Co., Ltd</a:t>
            </a:r>
            <a:endParaRPr lang="en-US" altLang="ko-KR" sz="2400" i="1" baseline="30000" dirty="0">
              <a:solidFill>
                <a:schemeClr val="bg1"/>
              </a:solidFill>
              <a:latin typeface="Arial" panose="020B0604020202020204" pitchFamily="34" charset="0"/>
              <a:ea typeface="KoPub돋움체 Bold" panose="02020603020101020101" pitchFamily="18" charset="-127"/>
              <a:cs typeface="Arial" panose="020B0604020202020204" pitchFamily="34" charset="0"/>
            </a:endParaRPr>
          </a:p>
        </p:txBody>
      </p:sp>
      <p:grpSp>
        <p:nvGrpSpPr>
          <p:cNvPr id="30" name="그룹 29">
            <a:extLst>
              <a:ext uri="{FF2B5EF4-FFF2-40B4-BE49-F238E27FC236}">
                <a16:creationId xmlns:a16="http://schemas.microsoft.com/office/drawing/2014/main" id="{336481ED-1605-977B-7960-0F3847319068}"/>
              </a:ext>
            </a:extLst>
          </p:cNvPr>
          <p:cNvGrpSpPr/>
          <p:nvPr/>
        </p:nvGrpSpPr>
        <p:grpSpPr>
          <a:xfrm>
            <a:off x="10406330" y="199220"/>
            <a:ext cx="2191657" cy="1316074"/>
            <a:chOff x="10330130" y="261481"/>
            <a:chExt cx="2191657" cy="1316074"/>
          </a:xfrm>
        </p:grpSpPr>
        <p:pic>
          <p:nvPicPr>
            <p:cNvPr id="22" name="그림 21">
              <a:extLst>
                <a:ext uri="{FF2B5EF4-FFF2-40B4-BE49-F238E27FC236}">
                  <a16:creationId xmlns:a16="http://schemas.microsoft.com/office/drawing/2014/main" id="{4A9E1A40-D883-CDB6-D0F3-B3BAD4C441CF}"/>
                </a:ext>
              </a:extLst>
            </p:cNvPr>
            <p:cNvPicPr>
              <a:picLocks noChangeAspect="1"/>
            </p:cNvPicPr>
            <p:nvPr/>
          </p:nvPicPr>
          <p:blipFill>
            <a:blip r:embed="rId6"/>
            <a:stretch>
              <a:fillRect/>
            </a:stretch>
          </p:blipFill>
          <p:spPr>
            <a:xfrm>
              <a:off x="10921809" y="569258"/>
              <a:ext cx="1008297" cy="1008297"/>
            </a:xfrm>
            <a:prstGeom prst="rect">
              <a:avLst/>
            </a:prstGeom>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05E98D40-19B7-5332-4B4C-6C5A3F77F584}"/>
                </a:ext>
              </a:extLst>
            </p:cNvPr>
            <p:cNvSpPr txBox="1"/>
            <p:nvPr/>
          </p:nvSpPr>
          <p:spPr>
            <a:xfrm>
              <a:off x="10330130" y="261481"/>
              <a:ext cx="2191657" cy="307777"/>
            </a:xfrm>
            <a:prstGeom prst="rect">
              <a:avLst/>
            </a:prstGeom>
            <a:noFill/>
            <a:effectLst>
              <a:outerShdw blurRad="50800" dist="38100" dir="2700000" algn="tl" rotWithShape="0">
                <a:prstClr val="black">
                  <a:alpha val="40000"/>
                </a:prstClr>
              </a:outerShdw>
            </a:effectLst>
          </p:spPr>
          <p:txBody>
            <a:bodyPr wrap="square">
              <a:spAutoFit/>
            </a:bodyPr>
            <a:lstStyle/>
            <a:p>
              <a:pPr algn="ctr">
                <a:buNone/>
              </a:pPr>
              <a:r>
                <a:rPr lang="en-US" altLang="ko-KR" sz="1400" b="1" i="1" dirty="0">
                  <a:solidFill>
                    <a:schemeClr val="bg1"/>
                  </a:solidFill>
                  <a:effectLst/>
                  <a:latin typeface="Arial" panose="020B0604020202020204" pitchFamily="34" charset="0"/>
                  <a:cs typeface="Arial" panose="020B0604020202020204" pitchFamily="34" charset="0"/>
                </a:rPr>
                <a:t>EGU25-14874</a:t>
              </a:r>
            </a:p>
          </p:txBody>
        </p:sp>
      </p:grpSp>
      <p:grpSp>
        <p:nvGrpSpPr>
          <p:cNvPr id="37" name="그룹 36">
            <a:extLst>
              <a:ext uri="{FF2B5EF4-FFF2-40B4-BE49-F238E27FC236}">
                <a16:creationId xmlns:a16="http://schemas.microsoft.com/office/drawing/2014/main" id="{93066F32-C9A3-7121-F335-8F6A13E72B7E}"/>
              </a:ext>
            </a:extLst>
          </p:cNvPr>
          <p:cNvGrpSpPr/>
          <p:nvPr/>
        </p:nvGrpSpPr>
        <p:grpSpPr>
          <a:xfrm>
            <a:off x="126784" y="2533740"/>
            <a:ext cx="7188416" cy="1192394"/>
            <a:chOff x="126784" y="2590886"/>
            <a:chExt cx="7188416" cy="1192394"/>
          </a:xfrm>
        </p:grpSpPr>
        <p:sp>
          <p:nvSpPr>
            <p:cNvPr id="27" name="TextBox 26">
              <a:extLst>
                <a:ext uri="{FF2B5EF4-FFF2-40B4-BE49-F238E27FC236}">
                  <a16:creationId xmlns:a16="http://schemas.microsoft.com/office/drawing/2014/main" id="{DCCC5819-263E-D126-DED8-3FA362A4D970}"/>
                </a:ext>
              </a:extLst>
            </p:cNvPr>
            <p:cNvSpPr txBox="1"/>
            <p:nvPr/>
          </p:nvSpPr>
          <p:spPr>
            <a:xfrm>
              <a:off x="212236" y="2590886"/>
              <a:ext cx="7102964" cy="400110"/>
            </a:xfrm>
            <a:prstGeom prst="rect">
              <a:avLst/>
            </a:prstGeom>
            <a:noFill/>
          </p:spPr>
          <p:txBody>
            <a:bodyPr wrap="square">
              <a:spAutoFit/>
            </a:bodyPr>
            <a:lstStyle/>
            <a:p>
              <a:pPr algn="l">
                <a:buNone/>
              </a:pPr>
              <a:r>
                <a:rPr lang="en-US" altLang="ko-KR" sz="2000" b="1" i="1" dirty="0">
                  <a:effectLst/>
                  <a:latin typeface="Arial" panose="020B0604020202020204" pitchFamily="34" charset="0"/>
                  <a:cs typeface="Arial" panose="020B0604020202020204" pitchFamily="34" charset="0"/>
                </a:rPr>
                <a:t>Why Topic Modeling (Latent Dirichlet Allocation, LDA)?</a:t>
              </a:r>
            </a:p>
          </p:txBody>
        </p:sp>
        <p:sp>
          <p:nvSpPr>
            <p:cNvPr id="31" name="직사각형 30">
              <a:extLst>
                <a:ext uri="{FF2B5EF4-FFF2-40B4-BE49-F238E27FC236}">
                  <a16:creationId xmlns:a16="http://schemas.microsoft.com/office/drawing/2014/main" id="{7E46971B-D5A1-2A8F-8476-031B49756E56}"/>
                </a:ext>
              </a:extLst>
            </p:cNvPr>
            <p:cNvSpPr/>
            <p:nvPr/>
          </p:nvSpPr>
          <p:spPr>
            <a:xfrm>
              <a:off x="126784" y="2630087"/>
              <a:ext cx="85452" cy="1096047"/>
            </a:xfrm>
            <a:prstGeom prst="rect">
              <a:avLst/>
            </a:prstGeom>
            <a:solidFill>
              <a:srgbClr val="18224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a:extLst>
                <a:ext uri="{FF2B5EF4-FFF2-40B4-BE49-F238E27FC236}">
                  <a16:creationId xmlns:a16="http://schemas.microsoft.com/office/drawing/2014/main" id="{38F3871D-74D8-CE23-069E-EBA4B4E6BC8A}"/>
                </a:ext>
              </a:extLst>
            </p:cNvPr>
            <p:cNvSpPr txBox="1"/>
            <p:nvPr/>
          </p:nvSpPr>
          <p:spPr>
            <a:xfrm>
              <a:off x="297688" y="2911246"/>
              <a:ext cx="6671164" cy="872034"/>
            </a:xfrm>
            <a:prstGeom prst="rect">
              <a:avLst/>
            </a:prstGeom>
            <a:noFill/>
          </p:spPr>
          <p:txBody>
            <a:bodyPr wrap="square">
              <a:spAutoFit/>
            </a:bodyPr>
            <a:lstStyle/>
            <a:p>
              <a:pPr marL="180975" indent="-180975" algn="l">
                <a:lnSpc>
                  <a:spcPct val="150000"/>
                </a:lnSpc>
                <a:buFont typeface="Arial" panose="020B0604020202020204" pitchFamily="34" charset="0"/>
                <a:buChar char="•"/>
              </a:pPr>
              <a:r>
                <a:rPr lang="en-US" altLang="ko-KR" i="1" dirty="0">
                  <a:latin typeface="Arial" panose="020B0604020202020204" pitchFamily="34" charset="0"/>
                  <a:cs typeface="Arial" panose="020B0604020202020204" pitchFamily="34" charset="0"/>
                </a:rPr>
                <a:t>Too many publications to read manually</a:t>
              </a:r>
            </a:p>
            <a:p>
              <a:pPr marL="180975" indent="-180975">
                <a:lnSpc>
                  <a:spcPct val="150000"/>
                </a:lnSpc>
                <a:buFont typeface="Arial" panose="020B0604020202020204" pitchFamily="34" charset="0"/>
                <a:buChar char="•"/>
              </a:pPr>
              <a:r>
                <a:rPr lang="en-US" altLang="ko-KR" i="1" dirty="0">
                  <a:effectLst/>
                  <a:latin typeface="Arial" panose="020B0604020202020204" pitchFamily="34" charset="0"/>
                  <a:cs typeface="Arial" panose="020B0604020202020204" pitchFamily="34" charset="0"/>
                </a:rPr>
                <a:t>LDA automatically discovers key research topics and trends</a:t>
              </a:r>
            </a:p>
          </p:txBody>
        </p:sp>
      </p:grpSp>
      <p:grpSp>
        <p:nvGrpSpPr>
          <p:cNvPr id="36" name="그룹 35">
            <a:extLst>
              <a:ext uri="{FF2B5EF4-FFF2-40B4-BE49-F238E27FC236}">
                <a16:creationId xmlns:a16="http://schemas.microsoft.com/office/drawing/2014/main" id="{05B7EE74-D712-F622-C626-B8C3688E3099}"/>
              </a:ext>
            </a:extLst>
          </p:cNvPr>
          <p:cNvGrpSpPr/>
          <p:nvPr/>
        </p:nvGrpSpPr>
        <p:grpSpPr>
          <a:xfrm>
            <a:off x="126784" y="3844108"/>
            <a:ext cx="11436566" cy="1607892"/>
            <a:chOff x="126784" y="3958400"/>
            <a:chExt cx="11436566" cy="1607892"/>
          </a:xfrm>
        </p:grpSpPr>
        <p:sp>
          <p:nvSpPr>
            <p:cNvPr id="33" name="TextBox 32">
              <a:extLst>
                <a:ext uri="{FF2B5EF4-FFF2-40B4-BE49-F238E27FC236}">
                  <a16:creationId xmlns:a16="http://schemas.microsoft.com/office/drawing/2014/main" id="{8F67E201-5AC8-08A4-B3D7-D2002F717EF1}"/>
                </a:ext>
              </a:extLst>
            </p:cNvPr>
            <p:cNvSpPr txBox="1"/>
            <p:nvPr/>
          </p:nvSpPr>
          <p:spPr>
            <a:xfrm>
              <a:off x="212236" y="3958400"/>
              <a:ext cx="7102964" cy="400110"/>
            </a:xfrm>
            <a:prstGeom prst="rect">
              <a:avLst/>
            </a:prstGeom>
            <a:noFill/>
          </p:spPr>
          <p:txBody>
            <a:bodyPr wrap="square">
              <a:spAutoFit/>
            </a:bodyPr>
            <a:lstStyle/>
            <a:p>
              <a:pPr algn="l">
                <a:buNone/>
              </a:pPr>
              <a:r>
                <a:rPr lang="en-US" altLang="ko-KR" sz="2000" b="1" i="1" dirty="0">
                  <a:effectLst/>
                  <a:latin typeface="Arial" panose="020B0604020202020204" pitchFamily="34" charset="0"/>
                  <a:cs typeface="Arial" panose="020B0604020202020204" pitchFamily="34" charset="0"/>
                </a:rPr>
                <a:t>What did we do?</a:t>
              </a:r>
            </a:p>
          </p:txBody>
        </p:sp>
        <p:sp>
          <p:nvSpPr>
            <p:cNvPr id="34" name="직사각형 33">
              <a:extLst>
                <a:ext uri="{FF2B5EF4-FFF2-40B4-BE49-F238E27FC236}">
                  <a16:creationId xmlns:a16="http://schemas.microsoft.com/office/drawing/2014/main" id="{7E8C040C-14C8-CF22-A132-D54293FABE6C}"/>
                </a:ext>
              </a:extLst>
            </p:cNvPr>
            <p:cNvSpPr/>
            <p:nvPr/>
          </p:nvSpPr>
          <p:spPr>
            <a:xfrm>
              <a:off x="126784" y="3997601"/>
              <a:ext cx="85452" cy="1532086"/>
            </a:xfrm>
            <a:prstGeom prst="rect">
              <a:avLst/>
            </a:prstGeom>
            <a:solidFill>
              <a:srgbClr val="18224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a:extLst>
                <a:ext uri="{FF2B5EF4-FFF2-40B4-BE49-F238E27FC236}">
                  <a16:creationId xmlns:a16="http://schemas.microsoft.com/office/drawing/2014/main" id="{95C8E16C-BBE5-ADDC-B7B4-F21B032273D0}"/>
                </a:ext>
              </a:extLst>
            </p:cNvPr>
            <p:cNvSpPr txBox="1"/>
            <p:nvPr/>
          </p:nvSpPr>
          <p:spPr>
            <a:xfrm>
              <a:off x="297688" y="4278760"/>
              <a:ext cx="11265662" cy="1287532"/>
            </a:xfrm>
            <a:prstGeom prst="rect">
              <a:avLst/>
            </a:prstGeom>
            <a:noFill/>
          </p:spPr>
          <p:txBody>
            <a:bodyPr wrap="square">
              <a:spAutoFit/>
            </a:bodyPr>
            <a:lstStyle/>
            <a:p>
              <a:pPr marL="180975" indent="-180975" algn="l">
                <a:lnSpc>
                  <a:spcPct val="150000"/>
                </a:lnSpc>
                <a:buFont typeface="Arial" panose="020B0604020202020204" pitchFamily="34" charset="0"/>
                <a:buChar char="•"/>
              </a:pPr>
              <a:r>
                <a:rPr lang="en-US" altLang="ko-KR" i="1" dirty="0">
                  <a:latin typeface="Arial" panose="020B0604020202020204" pitchFamily="34" charset="0"/>
                  <a:cs typeface="Arial" panose="020B0604020202020204" pitchFamily="34" charset="0"/>
                </a:rPr>
                <a:t>Analyzed 10,380 publications from 10 Korean geological journals</a:t>
              </a:r>
            </a:p>
            <a:p>
              <a:pPr marL="177800" indent="-177800" algn="l">
                <a:lnSpc>
                  <a:spcPct val="150000"/>
                </a:lnSpc>
                <a:buFont typeface="Arial" panose="020B0604020202020204" pitchFamily="34" charset="0"/>
                <a:buChar char="•"/>
              </a:pPr>
              <a:r>
                <a:rPr lang="en-US" altLang="ko-KR" i="1" dirty="0">
                  <a:latin typeface="Arial" panose="020B0604020202020204" pitchFamily="34" charset="0"/>
                  <a:cs typeface="Arial" panose="020B0604020202020204" pitchFamily="34" charset="0"/>
                </a:rPr>
                <a:t>Applied </a:t>
              </a:r>
              <a:r>
                <a:rPr lang="en-US" altLang="ko-KR" b="1" i="1" dirty="0">
                  <a:highlight>
                    <a:srgbClr val="FFFF00"/>
                  </a:highlight>
                  <a:latin typeface="Arial" panose="020B0604020202020204" pitchFamily="34" charset="0"/>
                  <a:cs typeface="Arial" panose="020B0604020202020204" pitchFamily="34" charset="0"/>
                </a:rPr>
                <a:t>Topic Modeling (LDA)</a:t>
              </a:r>
              <a:r>
                <a:rPr lang="en-US" altLang="ko-KR" i="1" dirty="0">
                  <a:latin typeface="Arial" panose="020B0604020202020204" pitchFamily="34" charset="0"/>
                  <a:cs typeface="Arial" panose="020B0604020202020204" pitchFamily="34" charset="0"/>
                </a:rPr>
                <a:t> to titles, keywords, and abstracts</a:t>
              </a:r>
            </a:p>
            <a:p>
              <a:pPr marL="177800" indent="-177800" algn="l">
                <a:lnSpc>
                  <a:spcPct val="150000"/>
                </a:lnSpc>
                <a:buFont typeface="Arial" panose="020B0604020202020204" pitchFamily="34" charset="0"/>
                <a:buChar char="•"/>
              </a:pPr>
              <a:r>
                <a:rPr lang="en-US" altLang="ko-KR" i="1" dirty="0">
                  <a:latin typeface="Arial" panose="020B0604020202020204" pitchFamily="34" charset="0"/>
                  <a:cs typeface="Arial" panose="020B0604020202020204" pitchFamily="34" charset="0"/>
                </a:rPr>
                <a:t>Visualized and quantified </a:t>
              </a:r>
              <a:r>
                <a:rPr lang="en-US" altLang="ko-KR" b="1" i="1" dirty="0">
                  <a:highlight>
                    <a:srgbClr val="FFFF00"/>
                  </a:highlight>
                  <a:latin typeface="Arial" panose="020B0604020202020204" pitchFamily="34" charset="0"/>
                  <a:cs typeface="Arial" panose="020B0604020202020204" pitchFamily="34" charset="0"/>
                </a:rPr>
                <a:t>research themes, trends, and their relationships</a:t>
              </a:r>
              <a:endParaRPr lang="en-US" altLang="ko-KR" i="1" dirty="0">
                <a:effectLst/>
                <a:latin typeface="Arial" panose="020B0604020202020204" pitchFamily="34" charset="0"/>
                <a:cs typeface="Arial" panose="020B0604020202020204" pitchFamily="34" charset="0"/>
              </a:endParaRPr>
            </a:p>
          </p:txBody>
        </p:sp>
      </p:grpSp>
      <p:sp>
        <p:nvSpPr>
          <p:cNvPr id="39" name="직사각형 38">
            <a:extLst>
              <a:ext uri="{FF2B5EF4-FFF2-40B4-BE49-F238E27FC236}">
                <a16:creationId xmlns:a16="http://schemas.microsoft.com/office/drawing/2014/main" id="{57BEBC3D-4681-08C6-EFCA-07EBE55F5BD0}"/>
              </a:ext>
            </a:extLst>
          </p:cNvPr>
          <p:cNvSpPr/>
          <p:nvPr/>
        </p:nvSpPr>
        <p:spPr>
          <a:xfrm>
            <a:off x="191135" y="5703806"/>
            <a:ext cx="11943931" cy="991121"/>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직사각형 37">
            <a:extLst>
              <a:ext uri="{FF2B5EF4-FFF2-40B4-BE49-F238E27FC236}">
                <a16:creationId xmlns:a16="http://schemas.microsoft.com/office/drawing/2014/main" id="{B7815AD2-484E-5D19-9C20-E8EC0F6ECE11}"/>
              </a:ext>
            </a:extLst>
          </p:cNvPr>
          <p:cNvSpPr/>
          <p:nvPr/>
        </p:nvSpPr>
        <p:spPr>
          <a:xfrm>
            <a:off x="126784" y="5629716"/>
            <a:ext cx="11943931" cy="991121"/>
          </a:xfrm>
          <a:prstGeom prst="rect">
            <a:avLst/>
          </a:prstGeom>
          <a:solidFill>
            <a:srgbClr val="EBF2FF"/>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altLang="ko-KR" sz="2000" b="1" i="1" dirty="0">
                <a:solidFill>
                  <a:srgbClr val="18224C"/>
                </a:solidFill>
                <a:latin typeface="Arial" panose="020B0604020202020204" pitchFamily="34" charset="0"/>
                <a:cs typeface="Arial" panose="020B0604020202020204" pitchFamily="34" charset="0"/>
              </a:rPr>
              <a:t>To develop schematic literature review flow using topic modeling </a:t>
            </a:r>
            <a:br>
              <a:rPr lang="en-US" altLang="ko-KR" sz="2000" b="1" i="1" dirty="0">
                <a:solidFill>
                  <a:srgbClr val="18224C"/>
                </a:solidFill>
                <a:latin typeface="Arial" panose="020B0604020202020204" pitchFamily="34" charset="0"/>
                <a:cs typeface="Arial" panose="020B0604020202020204" pitchFamily="34" charset="0"/>
              </a:rPr>
            </a:br>
            <a:r>
              <a:rPr lang="en-US" altLang="ko-KR" sz="2000" b="1" i="1" dirty="0">
                <a:solidFill>
                  <a:srgbClr val="18224C"/>
                </a:solidFill>
                <a:latin typeface="Arial" panose="020B0604020202020204" pitchFamily="34" charset="0"/>
                <a:cs typeface="Arial" panose="020B0604020202020204" pitchFamily="34" charset="0"/>
              </a:rPr>
              <a:t>for identifying research themes and trends in large scientific literature</a:t>
            </a:r>
          </a:p>
        </p:txBody>
      </p:sp>
      <p:pic>
        <p:nvPicPr>
          <p:cNvPr id="53" name="그림 52">
            <a:extLst>
              <a:ext uri="{FF2B5EF4-FFF2-40B4-BE49-F238E27FC236}">
                <a16:creationId xmlns:a16="http://schemas.microsoft.com/office/drawing/2014/main" id="{24D0A316-59A7-0219-4CC6-9E7D244CE60F}"/>
              </a:ext>
            </a:extLst>
          </p:cNvPr>
          <p:cNvPicPr>
            <a:picLocks noChangeAspect="1"/>
          </p:cNvPicPr>
          <p:nvPr/>
        </p:nvPicPr>
        <p:blipFill>
          <a:blip r:embed="rId7"/>
          <a:srcRect r="2935" b="4348"/>
          <a:stretch/>
        </p:blipFill>
        <p:spPr>
          <a:xfrm>
            <a:off x="8677835" y="2635793"/>
            <a:ext cx="3381714" cy="28167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96609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A2C17D6-BC0C-4CE7-3FE1-CE1B45BEF50C}"/>
              </a:ext>
            </a:extLst>
          </p:cNvPr>
          <p:cNvSpPr>
            <a:spLocks noGrp="1"/>
          </p:cNvSpPr>
          <p:nvPr>
            <p:ph type="sldNum" sz="quarter" idx="12"/>
          </p:nvPr>
        </p:nvSpPr>
        <p:spPr/>
        <p:txBody>
          <a:bodyPr/>
          <a:lstStyle/>
          <a:p>
            <a:pPr algn="ctr"/>
            <a:fld id="{354D1719-C65A-4617-9F72-21AF29A051DF}" type="slidenum">
              <a:rPr lang="ko-KR" altLang="en-US" sz="1800" b="1" smtClean="0">
                <a:solidFill>
                  <a:schemeClr val="bg1"/>
                </a:solidFill>
              </a:rPr>
              <a:pPr algn="ctr"/>
              <a:t>10</a:t>
            </a:fld>
            <a:endParaRPr lang="ko-KR" altLang="en-US" sz="1800" b="1" dirty="0">
              <a:solidFill>
                <a:schemeClr val="bg1"/>
              </a:solidFill>
            </a:endParaRPr>
          </a:p>
        </p:txBody>
      </p:sp>
      <p:grpSp>
        <p:nvGrpSpPr>
          <p:cNvPr id="25" name="그룹 24">
            <a:extLst>
              <a:ext uri="{FF2B5EF4-FFF2-40B4-BE49-F238E27FC236}">
                <a16:creationId xmlns:a16="http://schemas.microsoft.com/office/drawing/2014/main" id="{4D3900FE-9FE5-D51E-76AC-A4000D480DB6}"/>
              </a:ext>
            </a:extLst>
          </p:cNvPr>
          <p:cNvGrpSpPr/>
          <p:nvPr/>
        </p:nvGrpSpPr>
        <p:grpSpPr>
          <a:xfrm>
            <a:off x="183729" y="1324835"/>
            <a:ext cx="11747146" cy="4923027"/>
            <a:chOff x="134525" y="1257232"/>
            <a:chExt cx="11747146" cy="4923027"/>
          </a:xfrm>
        </p:grpSpPr>
        <p:sp>
          <p:nvSpPr>
            <p:cNvPr id="20" name="직사각형 19">
              <a:extLst>
                <a:ext uri="{FF2B5EF4-FFF2-40B4-BE49-F238E27FC236}">
                  <a16:creationId xmlns:a16="http://schemas.microsoft.com/office/drawing/2014/main" id="{9987F149-E547-4A34-8C34-C88210002821}"/>
                </a:ext>
              </a:extLst>
            </p:cNvPr>
            <p:cNvSpPr/>
            <p:nvPr/>
          </p:nvSpPr>
          <p:spPr>
            <a:xfrm>
              <a:off x="134525" y="1323689"/>
              <a:ext cx="479211" cy="416011"/>
            </a:xfrm>
            <a:prstGeom prst="rect">
              <a:avLst/>
            </a:prstGeom>
          </p:spPr>
          <p:txBody>
            <a:bodyPr wrap="square">
              <a:spAutoFit/>
            </a:bodyPr>
            <a:lstStyle/>
            <a:p>
              <a:pPr>
                <a:lnSpc>
                  <a:spcPct val="150000"/>
                </a:lnSpc>
              </a:pPr>
              <a:r>
                <a:rPr lang="en-US" altLang="ko-KR" sz="1600" dirty="0">
                  <a:latin typeface="Arial" panose="020B0604020202020204" pitchFamily="34" charset="0"/>
                  <a:ea typeface="KoPub돋움체 Bold" panose="02020603020101020101" pitchFamily="18" charset="-127"/>
                  <a:cs typeface="Arial" panose="020B0604020202020204" pitchFamily="34" charset="0"/>
                </a:rPr>
                <a:t>(a)</a:t>
              </a:r>
              <a:endParaRPr lang="en-US" altLang="ko-KR" sz="1600" i="0" u="none" baseline="0" dirty="0">
                <a:latin typeface="Arial" panose="020B0604020202020204" pitchFamily="34" charset="0"/>
                <a:ea typeface="KoPub돋움체 Bold" panose="02020603020101020101" pitchFamily="18" charset="-127"/>
                <a:cs typeface="Arial" panose="020B0604020202020204" pitchFamily="34" charset="0"/>
              </a:endParaRPr>
            </a:p>
          </p:txBody>
        </p:sp>
        <p:grpSp>
          <p:nvGrpSpPr>
            <p:cNvPr id="24" name="그룹 23">
              <a:extLst>
                <a:ext uri="{FF2B5EF4-FFF2-40B4-BE49-F238E27FC236}">
                  <a16:creationId xmlns:a16="http://schemas.microsoft.com/office/drawing/2014/main" id="{47E86F75-4239-9763-3DD6-BD74C2758C9C}"/>
                </a:ext>
              </a:extLst>
            </p:cNvPr>
            <p:cNvGrpSpPr/>
            <p:nvPr/>
          </p:nvGrpSpPr>
          <p:grpSpPr>
            <a:xfrm>
              <a:off x="223928" y="1257232"/>
              <a:ext cx="11657743" cy="4923027"/>
              <a:chOff x="223928" y="1257232"/>
              <a:chExt cx="11657743" cy="4923027"/>
            </a:xfrm>
          </p:grpSpPr>
          <p:sp>
            <p:nvSpPr>
              <p:cNvPr id="5" name="TextBox 4">
                <a:extLst>
                  <a:ext uri="{FF2B5EF4-FFF2-40B4-BE49-F238E27FC236}">
                    <a16:creationId xmlns:a16="http://schemas.microsoft.com/office/drawing/2014/main" id="{B4B00AFB-A853-DE8A-17B8-417D6C4243BD}"/>
                  </a:ext>
                </a:extLst>
              </p:cNvPr>
              <p:cNvSpPr txBox="1"/>
              <p:nvPr/>
            </p:nvSpPr>
            <p:spPr>
              <a:xfrm>
                <a:off x="223928" y="5657039"/>
                <a:ext cx="11657743" cy="523220"/>
              </a:xfrm>
              <a:prstGeom prst="rect">
                <a:avLst/>
              </a:prstGeom>
              <a:noFill/>
            </p:spPr>
            <p:txBody>
              <a:bodyPr wrap="square" rtlCol="0">
                <a:spAutoFit/>
              </a:bodyPr>
              <a:lstStyle/>
              <a:p>
                <a:pPr algn="just"/>
                <a:r>
                  <a:rPr lang="en-US" altLang="ko-KR" sz="1400" b="1" dirty="0">
                    <a:latin typeface="Arial" panose="020B0604020202020204" pitchFamily="34" charset="0"/>
                    <a:cs typeface="Arial" panose="020B0604020202020204" pitchFamily="34" charset="0"/>
                  </a:rPr>
                  <a:t>Figure 4.</a:t>
                </a:r>
                <a:r>
                  <a:rPr lang="en-US" altLang="ko-KR" sz="1400" dirty="0">
                    <a:latin typeface="Arial" panose="020B0604020202020204" pitchFamily="34" charset="0"/>
                    <a:cs typeface="Arial" panose="020B0604020202020204" pitchFamily="34" charset="0"/>
                  </a:rPr>
                  <a:t> (a) Wordcloud of each geological topic (K = 18) in the Korean geological journals. The size of the words representing the proportion of the words in the topic from the corpus. (b) The example of topic distributions per each geological journals in South Korea.</a:t>
                </a:r>
                <a:endParaRPr lang="ko-KR" altLang="en-US" sz="1400" dirty="0">
                  <a:latin typeface="Arial" panose="020B0604020202020204" pitchFamily="34" charset="0"/>
                  <a:cs typeface="Arial" panose="020B0604020202020204" pitchFamily="34" charset="0"/>
                </a:endParaRPr>
              </a:p>
            </p:txBody>
          </p:sp>
          <p:pic>
            <p:nvPicPr>
              <p:cNvPr id="3" name="그림 2" descr="텍스트, 폰트, 인쇄, 스크린샷이(가) 표시된 사진&#10;&#10;자동 생성된 설명">
                <a:extLst>
                  <a:ext uri="{FF2B5EF4-FFF2-40B4-BE49-F238E27FC236}">
                    <a16:creationId xmlns:a16="http://schemas.microsoft.com/office/drawing/2014/main" id="{5E4A7778-D52F-F52C-3A45-DA31CED4CC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147" y="1637051"/>
                <a:ext cx="7087650" cy="3762995"/>
              </a:xfrm>
              <a:prstGeom prst="rect">
                <a:avLst/>
              </a:prstGeom>
              <a:noFill/>
              <a:ln>
                <a:noFill/>
              </a:ln>
            </p:spPr>
          </p:pic>
          <p:grpSp>
            <p:nvGrpSpPr>
              <p:cNvPr id="23" name="그룹 22">
                <a:extLst>
                  <a:ext uri="{FF2B5EF4-FFF2-40B4-BE49-F238E27FC236}">
                    <a16:creationId xmlns:a16="http://schemas.microsoft.com/office/drawing/2014/main" id="{9EAD47AA-87D7-A5DF-FD21-EFC65AA84BDE}"/>
                  </a:ext>
                </a:extLst>
              </p:cNvPr>
              <p:cNvGrpSpPr/>
              <p:nvPr/>
            </p:nvGrpSpPr>
            <p:grpSpPr>
              <a:xfrm>
                <a:off x="7628797" y="1257232"/>
                <a:ext cx="3920528" cy="4365095"/>
                <a:chOff x="7636326" y="1323689"/>
                <a:chExt cx="3920528" cy="4365095"/>
              </a:xfrm>
            </p:grpSpPr>
            <p:grpSp>
              <p:nvGrpSpPr>
                <p:cNvPr id="19" name="그룹 18">
                  <a:extLst>
                    <a:ext uri="{FF2B5EF4-FFF2-40B4-BE49-F238E27FC236}">
                      <a16:creationId xmlns:a16="http://schemas.microsoft.com/office/drawing/2014/main" id="{6E3F60D4-CC56-1FAB-3F4F-43C4640F940C}"/>
                    </a:ext>
                  </a:extLst>
                </p:cNvPr>
                <p:cNvGrpSpPr/>
                <p:nvPr/>
              </p:nvGrpSpPr>
              <p:grpSpPr>
                <a:xfrm>
                  <a:off x="7875931" y="1590033"/>
                  <a:ext cx="3680923" cy="4098751"/>
                  <a:chOff x="7817477" y="1483632"/>
                  <a:chExt cx="3680923" cy="4098751"/>
                </a:xfrm>
              </p:grpSpPr>
              <p:grpSp>
                <p:nvGrpSpPr>
                  <p:cNvPr id="13" name="그룹 12">
                    <a:extLst>
                      <a:ext uri="{FF2B5EF4-FFF2-40B4-BE49-F238E27FC236}">
                        <a16:creationId xmlns:a16="http://schemas.microsoft.com/office/drawing/2014/main" id="{524C63BF-5951-F2F7-2800-AF009FC7C86A}"/>
                      </a:ext>
                    </a:extLst>
                  </p:cNvPr>
                  <p:cNvGrpSpPr/>
                  <p:nvPr/>
                </p:nvGrpSpPr>
                <p:grpSpPr>
                  <a:xfrm>
                    <a:off x="7921044" y="1483632"/>
                    <a:ext cx="3577356" cy="4098751"/>
                    <a:chOff x="8811663" y="2219777"/>
                    <a:chExt cx="2978080" cy="3412131"/>
                  </a:xfrm>
                </p:grpSpPr>
                <p:grpSp>
                  <p:nvGrpSpPr>
                    <p:cNvPr id="11" name="그룹 10">
                      <a:extLst>
                        <a:ext uri="{FF2B5EF4-FFF2-40B4-BE49-F238E27FC236}">
                          <a16:creationId xmlns:a16="http://schemas.microsoft.com/office/drawing/2014/main" id="{5D4B04BC-CCB4-9509-EB94-28529065466B}"/>
                        </a:ext>
                      </a:extLst>
                    </p:cNvPr>
                    <p:cNvGrpSpPr/>
                    <p:nvPr/>
                  </p:nvGrpSpPr>
                  <p:grpSpPr>
                    <a:xfrm>
                      <a:off x="8949588" y="2219777"/>
                      <a:ext cx="2840154" cy="3132320"/>
                      <a:chOff x="8949588" y="2219777"/>
                      <a:chExt cx="2840154" cy="3132320"/>
                    </a:xfrm>
                  </p:grpSpPr>
                  <p:pic>
                    <p:nvPicPr>
                      <p:cNvPr id="7" name="그림 6" descr="텍스트, 스크린샷, 번호, 폰트이(가) 표시된 사진&#10;&#10;자동 생성된 설명">
                        <a:extLst>
                          <a:ext uri="{FF2B5EF4-FFF2-40B4-BE49-F238E27FC236}">
                            <a16:creationId xmlns:a16="http://schemas.microsoft.com/office/drawing/2014/main" id="{B8C72483-1BB4-956E-BB6E-4A942102C55A}"/>
                          </a:ext>
                        </a:extLst>
                      </p:cNvPr>
                      <p:cNvPicPr>
                        <a:picLocks noChangeAspect="1"/>
                      </p:cNvPicPr>
                      <p:nvPr/>
                    </p:nvPicPr>
                    <p:blipFill rotWithShape="1">
                      <a:blip r:embed="rId3"/>
                      <a:srcRect l="4631" t="1" b="42856"/>
                      <a:stretch/>
                    </p:blipFill>
                    <p:spPr>
                      <a:xfrm>
                        <a:off x="8949588" y="2219777"/>
                        <a:ext cx="2840154" cy="3109461"/>
                      </a:xfrm>
                      <a:prstGeom prst="rect">
                        <a:avLst/>
                      </a:prstGeom>
                    </p:spPr>
                  </p:pic>
                  <p:sp>
                    <p:nvSpPr>
                      <p:cNvPr id="9" name="직사각형 8">
                        <a:extLst>
                          <a:ext uri="{FF2B5EF4-FFF2-40B4-BE49-F238E27FC236}">
                            <a16:creationId xmlns:a16="http://schemas.microsoft.com/office/drawing/2014/main" id="{29F0E9BC-5F05-B07F-4E6B-423B6A54BECA}"/>
                          </a:ext>
                        </a:extLst>
                      </p:cNvPr>
                      <p:cNvSpPr/>
                      <p:nvPr/>
                    </p:nvSpPr>
                    <p:spPr>
                      <a:xfrm>
                        <a:off x="9344025" y="5306378"/>
                        <a:ext cx="2085975"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2" name="그림 11" descr="텍스트, 스크린샷, 번호, 폰트이(가) 표시된 사진&#10;&#10;자동 생성된 설명">
                      <a:extLst>
                        <a:ext uri="{FF2B5EF4-FFF2-40B4-BE49-F238E27FC236}">
                          <a16:creationId xmlns:a16="http://schemas.microsoft.com/office/drawing/2014/main" id="{78BEAC9F-E7B5-2BF4-BF47-DF721DE373BC}"/>
                        </a:ext>
                      </a:extLst>
                    </p:cNvPr>
                    <p:cNvPicPr>
                      <a:picLocks noChangeAspect="1"/>
                    </p:cNvPicPr>
                    <p:nvPr/>
                  </p:nvPicPr>
                  <p:blipFill rotWithShape="1">
                    <a:blip r:embed="rId3"/>
                    <a:srcRect t="94359" b="-228"/>
                    <a:stretch/>
                  </p:blipFill>
                  <p:spPr>
                    <a:xfrm>
                      <a:off x="8811663" y="5312502"/>
                      <a:ext cx="2978080" cy="319406"/>
                    </a:xfrm>
                    <a:prstGeom prst="rect">
                      <a:avLst/>
                    </a:prstGeom>
                  </p:spPr>
                </p:pic>
              </p:grpSp>
              <p:pic>
                <p:nvPicPr>
                  <p:cNvPr id="17" name="그림 16" descr="텍스트, 스크린샷, 번호, 폰트이(가) 표시된 사진&#10;&#10;자동 생성된 설명">
                    <a:extLst>
                      <a:ext uri="{FF2B5EF4-FFF2-40B4-BE49-F238E27FC236}">
                        <a16:creationId xmlns:a16="http://schemas.microsoft.com/office/drawing/2014/main" id="{D35E08CC-4143-3257-1DF2-22736953FC85}"/>
                      </a:ext>
                    </a:extLst>
                  </p:cNvPr>
                  <p:cNvPicPr>
                    <a:picLocks noChangeAspect="1"/>
                  </p:cNvPicPr>
                  <p:nvPr/>
                </p:nvPicPr>
                <p:blipFill rotWithShape="1">
                  <a:blip r:embed="rId3"/>
                  <a:srcRect t="43084" r="94861" b="46096"/>
                  <a:stretch/>
                </p:blipFill>
                <p:spPr>
                  <a:xfrm>
                    <a:off x="7817477" y="3035760"/>
                    <a:ext cx="204460" cy="786480"/>
                  </a:xfrm>
                  <a:prstGeom prst="rect">
                    <a:avLst/>
                  </a:prstGeom>
                </p:spPr>
              </p:pic>
            </p:grpSp>
            <p:sp>
              <p:nvSpPr>
                <p:cNvPr id="22" name="직사각형 21">
                  <a:extLst>
                    <a:ext uri="{FF2B5EF4-FFF2-40B4-BE49-F238E27FC236}">
                      <a16:creationId xmlns:a16="http://schemas.microsoft.com/office/drawing/2014/main" id="{EE3C963E-1848-42F9-3047-36FC0C8E3DD2}"/>
                    </a:ext>
                  </a:extLst>
                </p:cNvPr>
                <p:cNvSpPr/>
                <p:nvPr/>
              </p:nvSpPr>
              <p:spPr>
                <a:xfrm>
                  <a:off x="7636326" y="1323689"/>
                  <a:ext cx="479211" cy="416011"/>
                </a:xfrm>
                <a:prstGeom prst="rect">
                  <a:avLst/>
                </a:prstGeom>
              </p:spPr>
              <p:txBody>
                <a:bodyPr wrap="square">
                  <a:spAutoFit/>
                </a:bodyPr>
                <a:lstStyle/>
                <a:p>
                  <a:pPr>
                    <a:lnSpc>
                      <a:spcPct val="150000"/>
                    </a:lnSpc>
                  </a:pPr>
                  <a:r>
                    <a:rPr lang="en-US" altLang="ko-KR" sz="1600" dirty="0">
                      <a:latin typeface="Arial" panose="020B0604020202020204" pitchFamily="34" charset="0"/>
                      <a:ea typeface="KoPub돋움체 Bold" panose="02020603020101020101" pitchFamily="18" charset="-127"/>
                      <a:cs typeface="Arial" panose="020B0604020202020204" pitchFamily="34" charset="0"/>
                    </a:rPr>
                    <a:t>(b)</a:t>
                  </a:r>
                  <a:endParaRPr lang="en-US" altLang="ko-KR" sz="1600" i="0" u="none" baseline="0" dirty="0">
                    <a:latin typeface="Arial" panose="020B0604020202020204" pitchFamily="34" charset="0"/>
                    <a:ea typeface="KoPub돋움체 Bold" panose="02020603020101020101" pitchFamily="18" charset="-127"/>
                    <a:cs typeface="Arial" panose="020B0604020202020204" pitchFamily="34" charset="0"/>
                  </a:endParaRPr>
                </a:p>
              </p:txBody>
            </p:sp>
          </p:grpSp>
        </p:grpSp>
      </p:grpSp>
      <p:sp>
        <p:nvSpPr>
          <p:cNvPr id="26" name="TextBox 25">
            <a:extLst>
              <a:ext uri="{FF2B5EF4-FFF2-40B4-BE49-F238E27FC236}">
                <a16:creationId xmlns:a16="http://schemas.microsoft.com/office/drawing/2014/main" id="{28B60C18-82DA-BB18-F4E8-A088C26F3751}"/>
              </a:ext>
            </a:extLst>
          </p:cNvPr>
          <p:cNvSpPr txBox="1"/>
          <p:nvPr/>
        </p:nvSpPr>
        <p:spPr>
          <a:xfrm>
            <a:off x="183728" y="884163"/>
            <a:ext cx="7276251" cy="400110"/>
          </a:xfrm>
          <a:prstGeom prst="rect">
            <a:avLst/>
          </a:prstGeom>
          <a:noFill/>
        </p:spPr>
        <p:txBody>
          <a:bodyPr wrap="square">
            <a:spAutoFit/>
          </a:bodyPr>
          <a:lstStyle>
            <a:defPPr>
              <a:defRPr lang="ko-KR"/>
            </a:defPPr>
            <a:lvl1pPr>
              <a:defRPr sz="2000">
                <a:latin typeface="나눔스퀘어OTF_ac Bold" panose="020B0600000101010101" pitchFamily="34" charset="-127"/>
                <a:ea typeface="나눔스퀘어OTF_ac Bold" panose="020B0600000101010101" pitchFamily="34" charset="-127"/>
                <a:cs typeface="Arial" panose="020B0604020202020204" pitchFamily="34" charset="0"/>
              </a:defRPr>
            </a:lvl1pPr>
          </a:lstStyle>
          <a:p>
            <a:r>
              <a:rPr lang="en-US" altLang="ko-KR" sz="2000" dirty="0">
                <a:latin typeface="Arial" panose="020B0604020202020204" pitchFamily="34" charset="0"/>
                <a:ea typeface="KoPub돋움체 Bold" panose="02020603020101020101" pitchFamily="18" charset="-127"/>
                <a:cs typeface="Arial" panose="020B0604020202020204" pitchFamily="34" charset="0"/>
              </a:rPr>
              <a:t>3.1. Discovering topics in the Korean geological journals</a:t>
            </a:r>
            <a:endParaRPr lang="en-US" altLang="ko-KR" sz="2000" i="0" u="none" baseline="0" dirty="0">
              <a:latin typeface="Arial" panose="020B0604020202020204" pitchFamily="34" charset="0"/>
              <a:ea typeface="KoPub돋움체 Bold" panose="02020603020101020101" pitchFamily="18" charset="-127"/>
              <a:cs typeface="Arial" panose="020B0604020202020204" pitchFamily="34" charset="0"/>
            </a:endParaRPr>
          </a:p>
        </p:txBody>
      </p:sp>
      <p:pic>
        <p:nvPicPr>
          <p:cNvPr id="4" name="Picture 2">
            <a:extLst>
              <a:ext uri="{FF2B5EF4-FFF2-40B4-BE49-F238E27FC236}">
                <a16:creationId xmlns:a16="http://schemas.microsoft.com/office/drawing/2014/main" id="{A48EA119-2E21-7041-D2FD-D36601B78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6544" y="18394"/>
            <a:ext cx="449737" cy="599095"/>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a:extLst>
              <a:ext uri="{FF2B5EF4-FFF2-40B4-BE49-F238E27FC236}">
                <a16:creationId xmlns:a16="http://schemas.microsoft.com/office/drawing/2014/main" id="{D27ACA2D-D47D-F93B-8A9D-97E92FF4CD22}"/>
              </a:ext>
            </a:extLst>
          </p:cNvPr>
          <p:cNvPicPr>
            <a:picLocks noChangeAspect="1"/>
          </p:cNvPicPr>
          <p:nvPr/>
        </p:nvPicPr>
        <p:blipFill>
          <a:blip r:embed="rId5"/>
          <a:stretch>
            <a:fillRect/>
          </a:stretch>
        </p:blipFill>
        <p:spPr>
          <a:xfrm>
            <a:off x="11055574" y="18394"/>
            <a:ext cx="618219" cy="618219"/>
          </a:xfrm>
          <a:prstGeom prst="rect">
            <a:avLst/>
          </a:prstGeom>
          <a:effectLst/>
        </p:spPr>
      </p:pic>
    </p:spTree>
    <p:extLst>
      <p:ext uri="{BB962C8B-B14F-4D97-AF65-F5344CB8AC3E}">
        <p14:creationId xmlns:p14="http://schemas.microsoft.com/office/powerpoint/2010/main" val="4029896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A2C17D6-BC0C-4CE7-3FE1-CE1B45BEF50C}"/>
              </a:ext>
            </a:extLst>
          </p:cNvPr>
          <p:cNvSpPr>
            <a:spLocks noGrp="1"/>
          </p:cNvSpPr>
          <p:nvPr>
            <p:ph type="sldNum" sz="quarter" idx="12"/>
          </p:nvPr>
        </p:nvSpPr>
        <p:spPr/>
        <p:txBody>
          <a:bodyPr/>
          <a:lstStyle/>
          <a:p>
            <a:pPr algn="ctr"/>
            <a:fld id="{354D1719-C65A-4617-9F72-21AF29A051DF}" type="slidenum">
              <a:rPr lang="ko-KR" altLang="en-US" sz="1800" b="1" smtClean="0">
                <a:solidFill>
                  <a:schemeClr val="bg1"/>
                </a:solidFill>
              </a:rPr>
              <a:pPr algn="ctr"/>
              <a:t>11</a:t>
            </a:fld>
            <a:endParaRPr lang="ko-KR" altLang="en-US" sz="1800" b="1" dirty="0">
              <a:solidFill>
                <a:schemeClr val="bg1"/>
              </a:solidFill>
            </a:endParaRPr>
          </a:p>
        </p:txBody>
      </p:sp>
      <p:pic>
        <p:nvPicPr>
          <p:cNvPr id="6" name="그림 5" descr="텍스트, 스크린샷, 도표, 폰트이(가) 표시된 사진&#10;&#10;자동 생성된 설명">
            <a:extLst>
              <a:ext uri="{FF2B5EF4-FFF2-40B4-BE49-F238E27FC236}">
                <a16:creationId xmlns:a16="http://schemas.microsoft.com/office/drawing/2014/main" id="{5C9756AC-E850-9A45-7332-0C8957614B83}"/>
              </a:ext>
            </a:extLst>
          </p:cNvPr>
          <p:cNvPicPr>
            <a:picLocks noChangeAspect="1"/>
          </p:cNvPicPr>
          <p:nvPr/>
        </p:nvPicPr>
        <p:blipFill>
          <a:blip r:embed="rId2"/>
          <a:stretch>
            <a:fillRect/>
          </a:stretch>
        </p:blipFill>
        <p:spPr>
          <a:xfrm>
            <a:off x="183729" y="1408655"/>
            <a:ext cx="8621268" cy="4453145"/>
          </a:xfrm>
          <a:prstGeom prst="rect">
            <a:avLst/>
          </a:prstGeom>
        </p:spPr>
      </p:pic>
      <p:sp>
        <p:nvSpPr>
          <p:cNvPr id="13" name="TextBox 12">
            <a:extLst>
              <a:ext uri="{FF2B5EF4-FFF2-40B4-BE49-F238E27FC236}">
                <a16:creationId xmlns:a16="http://schemas.microsoft.com/office/drawing/2014/main" id="{005CB251-EF53-C829-DC75-28A0DF2E32EA}"/>
              </a:ext>
            </a:extLst>
          </p:cNvPr>
          <p:cNvSpPr txBox="1"/>
          <p:nvPr/>
        </p:nvSpPr>
        <p:spPr>
          <a:xfrm>
            <a:off x="273132" y="5818242"/>
            <a:ext cx="11657743" cy="523220"/>
          </a:xfrm>
          <a:prstGeom prst="rect">
            <a:avLst/>
          </a:prstGeom>
          <a:noFill/>
        </p:spPr>
        <p:txBody>
          <a:bodyPr wrap="square" rtlCol="0">
            <a:spAutoFit/>
          </a:bodyPr>
          <a:lstStyle/>
          <a:p>
            <a:pPr algn="just"/>
            <a:r>
              <a:rPr lang="en-US" altLang="ko-KR" sz="1400" b="1" dirty="0">
                <a:latin typeface="Arial" panose="020B0604020202020204" pitchFamily="34" charset="0"/>
                <a:cs typeface="Arial" panose="020B0604020202020204" pitchFamily="34" charset="0"/>
              </a:rPr>
              <a:t>Figure 5.</a:t>
            </a:r>
            <a:r>
              <a:rPr lang="en-US" altLang="ko-KR" sz="1400" dirty="0">
                <a:latin typeface="Arial" panose="020B0604020202020204" pitchFamily="34" charset="0"/>
                <a:cs typeface="Arial" panose="020B0604020202020204" pitchFamily="34" charset="0"/>
              </a:rPr>
              <a:t> (a) Popularity analysis representing the trend states of the topic with t-test. (b) the significant topic proportion over time based on the results of popularity analysis. (c) generality analysis showing the scope of each topic (</a:t>
            </a:r>
            <a:r>
              <a:rPr lang="en-US" altLang="ko-KR" sz="1400" b="1" dirty="0">
                <a:solidFill>
                  <a:srgbClr val="007630"/>
                </a:solidFill>
                <a:latin typeface="Arial" panose="020B0604020202020204" pitchFamily="34" charset="0"/>
                <a:cs typeface="Arial" panose="020B0604020202020204" pitchFamily="34" charset="0"/>
              </a:rPr>
              <a:t>general</a:t>
            </a:r>
            <a:r>
              <a:rPr lang="en-US" altLang="ko-KR" sz="1400" dirty="0">
                <a:latin typeface="Arial" panose="020B0604020202020204" pitchFamily="34" charset="0"/>
                <a:cs typeface="Arial" panose="020B0604020202020204" pitchFamily="34" charset="0"/>
              </a:rPr>
              <a:t> or </a:t>
            </a:r>
            <a:r>
              <a:rPr lang="en-US" altLang="ko-KR" sz="1400" b="1" dirty="0">
                <a:solidFill>
                  <a:srgbClr val="011657"/>
                </a:solidFill>
                <a:latin typeface="Arial" panose="020B0604020202020204" pitchFamily="34" charset="0"/>
                <a:cs typeface="Arial" panose="020B0604020202020204" pitchFamily="34" charset="0"/>
              </a:rPr>
              <a:t>specific</a:t>
            </a:r>
            <a:r>
              <a:rPr lang="en-US" altLang="ko-KR" sz="1400" dirty="0">
                <a:latin typeface="Arial" panose="020B0604020202020204" pitchFamily="34" charset="0"/>
                <a:cs typeface="Arial" panose="020B0604020202020204" pitchFamily="34" charset="0"/>
              </a:rPr>
              <a:t>) with 1-D plot.</a:t>
            </a:r>
            <a:endParaRPr lang="ko-KR" alt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AFA3532-78DC-034E-F737-B0E88C4EB996}"/>
              </a:ext>
            </a:extLst>
          </p:cNvPr>
          <p:cNvSpPr txBox="1"/>
          <p:nvPr/>
        </p:nvSpPr>
        <p:spPr>
          <a:xfrm>
            <a:off x="5660593" y="4470577"/>
            <a:ext cx="1614487" cy="276999"/>
          </a:xfrm>
          <a:prstGeom prst="rect">
            <a:avLst/>
          </a:prstGeom>
          <a:noFill/>
        </p:spPr>
        <p:txBody>
          <a:bodyPr wrap="square" rtlCol="0">
            <a:spAutoFit/>
          </a:bodyPr>
          <a:lstStyle/>
          <a:p>
            <a:pPr algn="ctr"/>
            <a:r>
              <a:rPr lang="en-US" altLang="ko-KR" sz="1200" dirty="0">
                <a:solidFill>
                  <a:srgbClr val="011657"/>
                </a:solidFill>
                <a:latin typeface="Arial" panose="020B0604020202020204" pitchFamily="34" charset="0"/>
                <a:cs typeface="Arial" panose="020B0604020202020204" pitchFamily="34" charset="0"/>
              </a:rPr>
              <a:t>Specific topics</a:t>
            </a:r>
            <a:endParaRPr lang="ko-KR" altLang="en-US" sz="1200" dirty="0">
              <a:solidFill>
                <a:srgbClr val="011657"/>
              </a:solidFill>
              <a:latin typeface="Arial" panose="020B0604020202020204" pitchFamily="34" charset="0"/>
              <a:cs typeface="Arial" panose="020B0604020202020204" pitchFamily="34" charset="0"/>
            </a:endParaRPr>
          </a:p>
        </p:txBody>
      </p:sp>
      <p:cxnSp>
        <p:nvCxnSpPr>
          <p:cNvPr id="16" name="직선 연결선 15">
            <a:extLst>
              <a:ext uri="{FF2B5EF4-FFF2-40B4-BE49-F238E27FC236}">
                <a16:creationId xmlns:a16="http://schemas.microsoft.com/office/drawing/2014/main" id="{4AF9A854-B37D-8E21-2895-74BD1C2356F3}"/>
              </a:ext>
            </a:extLst>
          </p:cNvPr>
          <p:cNvCxnSpPr>
            <a:cxnSpLocks/>
          </p:cNvCxnSpPr>
          <p:nvPr/>
        </p:nvCxnSpPr>
        <p:spPr>
          <a:xfrm>
            <a:off x="5516001" y="4747576"/>
            <a:ext cx="1843649" cy="0"/>
          </a:xfrm>
          <a:prstGeom prst="line">
            <a:avLst/>
          </a:prstGeom>
          <a:ln w="9525">
            <a:solidFill>
              <a:srgbClr val="001946"/>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8" name="직선 연결선 17">
            <a:extLst>
              <a:ext uri="{FF2B5EF4-FFF2-40B4-BE49-F238E27FC236}">
                <a16:creationId xmlns:a16="http://schemas.microsoft.com/office/drawing/2014/main" id="{0072695F-BBE3-2005-DB58-E61B25CDFDF0}"/>
              </a:ext>
            </a:extLst>
          </p:cNvPr>
          <p:cNvCxnSpPr>
            <a:cxnSpLocks/>
          </p:cNvCxnSpPr>
          <p:nvPr/>
        </p:nvCxnSpPr>
        <p:spPr>
          <a:xfrm>
            <a:off x="550301" y="4747576"/>
            <a:ext cx="4965700" cy="0"/>
          </a:xfrm>
          <a:prstGeom prst="line">
            <a:avLst/>
          </a:prstGeom>
          <a:ln w="9525">
            <a:solidFill>
              <a:srgbClr val="00763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406889C-8D07-1DCB-854D-51922CA69C02}"/>
              </a:ext>
            </a:extLst>
          </p:cNvPr>
          <p:cNvSpPr txBox="1"/>
          <p:nvPr/>
        </p:nvSpPr>
        <p:spPr>
          <a:xfrm>
            <a:off x="2225907" y="4470577"/>
            <a:ext cx="1614487" cy="276999"/>
          </a:xfrm>
          <a:prstGeom prst="rect">
            <a:avLst/>
          </a:prstGeom>
          <a:noFill/>
        </p:spPr>
        <p:txBody>
          <a:bodyPr wrap="square" rtlCol="0">
            <a:spAutoFit/>
          </a:bodyPr>
          <a:lstStyle/>
          <a:p>
            <a:pPr algn="ctr"/>
            <a:r>
              <a:rPr lang="en-US" altLang="ko-KR" sz="1200" dirty="0">
                <a:solidFill>
                  <a:srgbClr val="007630"/>
                </a:solidFill>
                <a:latin typeface="Arial" panose="020B0604020202020204" pitchFamily="34" charset="0"/>
                <a:cs typeface="Arial" panose="020B0604020202020204" pitchFamily="34" charset="0"/>
              </a:rPr>
              <a:t>General topics</a:t>
            </a:r>
            <a:endParaRPr lang="ko-KR" altLang="en-US" sz="1200" dirty="0">
              <a:solidFill>
                <a:srgbClr val="00763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5941201-95F1-C8C4-15C0-21B4461EBB71}"/>
              </a:ext>
            </a:extLst>
          </p:cNvPr>
          <p:cNvSpPr txBox="1"/>
          <p:nvPr/>
        </p:nvSpPr>
        <p:spPr>
          <a:xfrm>
            <a:off x="8919297" y="1563183"/>
            <a:ext cx="3291840" cy="3472554"/>
          </a:xfrm>
          <a:prstGeom prst="rect">
            <a:avLst/>
          </a:prstGeom>
          <a:noFill/>
        </p:spPr>
        <p:txBody>
          <a:bodyPr wrap="square" rtlCol="0">
            <a:spAutoFit/>
          </a:bodyPr>
          <a:lstStyle/>
          <a:p>
            <a:pPr marL="285750" indent="-285750">
              <a:lnSpc>
                <a:spcPct val="200000"/>
              </a:lnSpc>
              <a:buFont typeface="Wingdings" panose="05000000000000000000" pitchFamily="2" charset="2"/>
              <a:buChar char="ü"/>
            </a:pPr>
            <a:r>
              <a:rPr lang="en-US" altLang="ko-KR" sz="1400" dirty="0">
                <a:solidFill>
                  <a:srgbClr val="011657"/>
                </a:solidFill>
                <a:latin typeface="Arial" panose="020B0604020202020204" pitchFamily="34" charset="0"/>
                <a:cs typeface="Arial" panose="020B0604020202020204" pitchFamily="34" charset="0"/>
              </a:rPr>
              <a:t>Topic #1: Economic geology</a:t>
            </a:r>
          </a:p>
          <a:p>
            <a:pPr marL="285750" indent="-285750">
              <a:lnSpc>
                <a:spcPct val="200000"/>
              </a:lnSpc>
              <a:buFont typeface="Wingdings" panose="05000000000000000000" pitchFamily="2" charset="2"/>
              <a:buChar char="ü"/>
            </a:pPr>
            <a:r>
              <a:rPr lang="en-US" altLang="ko-KR" sz="1400" dirty="0">
                <a:solidFill>
                  <a:srgbClr val="011657"/>
                </a:solidFill>
                <a:latin typeface="Arial" panose="020B0604020202020204" pitchFamily="34" charset="0"/>
                <a:cs typeface="Arial" panose="020B0604020202020204" pitchFamily="34" charset="0"/>
              </a:rPr>
              <a:t>Topic #3: Petrology</a:t>
            </a:r>
          </a:p>
          <a:p>
            <a:pPr marL="285750" indent="-285750">
              <a:lnSpc>
                <a:spcPct val="200000"/>
              </a:lnSpc>
              <a:buFont typeface="Wingdings" panose="05000000000000000000" pitchFamily="2" charset="2"/>
              <a:buChar char="ü"/>
            </a:pPr>
            <a:r>
              <a:rPr lang="en-US" altLang="ko-KR" sz="1400" dirty="0">
                <a:solidFill>
                  <a:srgbClr val="011657"/>
                </a:solidFill>
                <a:latin typeface="Arial" panose="020B0604020202020204" pitchFamily="34" charset="0"/>
                <a:cs typeface="Arial" panose="020B0604020202020204" pitchFamily="34" charset="0"/>
              </a:rPr>
              <a:t>Topic #6: Stratigraphy</a:t>
            </a:r>
            <a:endParaRPr lang="en-US" altLang="ko-KR" sz="1400" dirty="0">
              <a:solidFill>
                <a:srgbClr val="B30200"/>
              </a:solidFill>
              <a:latin typeface="Arial" panose="020B0604020202020204" pitchFamily="34" charset="0"/>
              <a:cs typeface="Arial" panose="020B0604020202020204" pitchFamily="34" charset="0"/>
            </a:endParaRPr>
          </a:p>
          <a:p>
            <a:pPr marL="285750" indent="-285750">
              <a:lnSpc>
                <a:spcPct val="200000"/>
              </a:lnSpc>
              <a:buFont typeface="Wingdings" panose="05000000000000000000" pitchFamily="2" charset="2"/>
              <a:buChar char="ü"/>
            </a:pPr>
            <a:r>
              <a:rPr lang="en-US" altLang="ko-KR" sz="1400" dirty="0">
                <a:solidFill>
                  <a:srgbClr val="B30200"/>
                </a:solidFill>
                <a:latin typeface="Arial" panose="020B0604020202020204" pitchFamily="34" charset="0"/>
                <a:cs typeface="Arial" panose="020B0604020202020204" pitchFamily="34" charset="0"/>
              </a:rPr>
              <a:t>Topic #4: Environmental geology</a:t>
            </a:r>
          </a:p>
          <a:p>
            <a:pPr marL="285750" indent="-285750">
              <a:lnSpc>
                <a:spcPct val="200000"/>
              </a:lnSpc>
              <a:buFont typeface="Wingdings" panose="05000000000000000000" pitchFamily="2" charset="2"/>
              <a:buChar char="ü"/>
            </a:pPr>
            <a:r>
              <a:rPr lang="en-US" altLang="ko-KR" sz="1400" dirty="0">
                <a:solidFill>
                  <a:srgbClr val="B30200"/>
                </a:solidFill>
                <a:latin typeface="Arial" panose="020B0604020202020204" pitchFamily="34" charset="0"/>
                <a:cs typeface="Arial" panose="020B0604020202020204" pitchFamily="34" charset="0"/>
              </a:rPr>
              <a:t>Topic #7: Hydrogeology </a:t>
            </a:r>
          </a:p>
          <a:p>
            <a:pPr marL="285750" indent="-285750">
              <a:lnSpc>
                <a:spcPct val="200000"/>
              </a:lnSpc>
              <a:buFont typeface="Wingdings" panose="05000000000000000000" pitchFamily="2" charset="2"/>
              <a:buChar char="ü"/>
            </a:pPr>
            <a:r>
              <a:rPr lang="en-US" altLang="ko-KR" sz="1400" dirty="0">
                <a:solidFill>
                  <a:srgbClr val="B30200"/>
                </a:solidFill>
                <a:latin typeface="Arial" panose="020B0604020202020204" pitchFamily="34" charset="0"/>
                <a:cs typeface="Arial" panose="020B0604020202020204" pitchFamily="34" charset="0"/>
              </a:rPr>
              <a:t>Topic #2: Geophysics</a:t>
            </a:r>
          </a:p>
          <a:p>
            <a:pPr marL="285750" indent="-285750">
              <a:lnSpc>
                <a:spcPct val="200000"/>
              </a:lnSpc>
              <a:buFont typeface="Wingdings" panose="05000000000000000000" pitchFamily="2" charset="2"/>
              <a:buChar char="ü"/>
            </a:pPr>
            <a:r>
              <a:rPr lang="en-US" altLang="ko-KR" sz="1400" dirty="0">
                <a:solidFill>
                  <a:srgbClr val="007630"/>
                </a:solidFill>
                <a:latin typeface="Arial" panose="020B0604020202020204" pitchFamily="34" charset="0"/>
                <a:cs typeface="Arial" panose="020B0604020202020204" pitchFamily="34" charset="0"/>
              </a:rPr>
              <a:t>Topic #5: Geochemistry</a:t>
            </a:r>
          </a:p>
          <a:p>
            <a:pPr marL="285750" indent="-285750">
              <a:lnSpc>
                <a:spcPct val="200000"/>
              </a:lnSpc>
              <a:buFont typeface="Wingdings" panose="05000000000000000000" pitchFamily="2" charset="2"/>
              <a:buChar char="ü"/>
            </a:pPr>
            <a:r>
              <a:rPr lang="en-US" altLang="ko-KR" sz="1400" dirty="0">
                <a:solidFill>
                  <a:srgbClr val="007630"/>
                </a:solidFill>
                <a:latin typeface="Arial" panose="020B0604020202020204" pitchFamily="34" charset="0"/>
                <a:cs typeface="Arial" panose="020B0604020202020204" pitchFamily="34" charset="0"/>
              </a:rPr>
              <a:t>Topic #11: Isotope geology</a:t>
            </a:r>
          </a:p>
        </p:txBody>
      </p:sp>
      <p:sp>
        <p:nvSpPr>
          <p:cNvPr id="27" name="TextBox 26">
            <a:extLst>
              <a:ext uri="{FF2B5EF4-FFF2-40B4-BE49-F238E27FC236}">
                <a16:creationId xmlns:a16="http://schemas.microsoft.com/office/drawing/2014/main" id="{CB303A98-5A3E-8FF1-1FB6-BA53623B7E51}"/>
              </a:ext>
            </a:extLst>
          </p:cNvPr>
          <p:cNvSpPr txBox="1"/>
          <p:nvPr/>
        </p:nvSpPr>
        <p:spPr>
          <a:xfrm>
            <a:off x="183728" y="884163"/>
            <a:ext cx="7276251" cy="400110"/>
          </a:xfrm>
          <a:prstGeom prst="rect">
            <a:avLst/>
          </a:prstGeom>
          <a:noFill/>
        </p:spPr>
        <p:txBody>
          <a:bodyPr wrap="square">
            <a:spAutoFit/>
          </a:bodyPr>
          <a:lstStyle>
            <a:defPPr>
              <a:defRPr lang="ko-KR"/>
            </a:defPPr>
            <a:lvl1pPr>
              <a:defRPr sz="2000">
                <a:latin typeface="나눔스퀘어OTF_ac Bold" panose="020B0600000101010101" pitchFamily="34" charset="-127"/>
                <a:ea typeface="나눔스퀘어OTF_ac Bold" panose="020B0600000101010101" pitchFamily="34" charset="-127"/>
                <a:cs typeface="Arial" panose="020B0604020202020204" pitchFamily="34" charset="0"/>
              </a:defRPr>
            </a:lvl1pPr>
          </a:lstStyle>
          <a:p>
            <a:r>
              <a:rPr lang="en-US" altLang="ko-KR" sz="2000" dirty="0">
                <a:latin typeface="Arial" panose="020B0604020202020204" pitchFamily="34" charset="0"/>
                <a:ea typeface="KoPub돋움체 Bold" panose="02020603020101020101" pitchFamily="18" charset="-127"/>
                <a:cs typeface="Arial" panose="020B0604020202020204" pitchFamily="34" charset="0"/>
              </a:rPr>
              <a:t>3.2. The result of popularity and generality analysis</a:t>
            </a:r>
            <a:endParaRPr lang="en-US" altLang="ko-KR" sz="2000" i="0" u="none" baseline="0" dirty="0">
              <a:latin typeface="Arial" panose="020B0604020202020204" pitchFamily="34" charset="0"/>
              <a:ea typeface="KoPub돋움체 Bold" panose="02020603020101020101" pitchFamily="18" charset="-127"/>
              <a:cs typeface="Arial" panose="020B0604020202020204" pitchFamily="34" charset="0"/>
            </a:endParaRPr>
          </a:p>
        </p:txBody>
      </p:sp>
      <p:pic>
        <p:nvPicPr>
          <p:cNvPr id="3" name="Picture 2">
            <a:extLst>
              <a:ext uri="{FF2B5EF4-FFF2-40B4-BE49-F238E27FC236}">
                <a16:creationId xmlns:a16="http://schemas.microsoft.com/office/drawing/2014/main" id="{628A36A6-570C-54D6-3611-6AE93DA52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6544" y="18394"/>
            <a:ext cx="449737" cy="599095"/>
          </a:xfrm>
          <a:prstGeom prst="rect">
            <a:avLst/>
          </a:prstGeom>
          <a:noFill/>
          <a:extLst>
            <a:ext uri="{909E8E84-426E-40DD-AFC4-6F175D3DCCD1}">
              <a14:hiddenFill xmlns:a14="http://schemas.microsoft.com/office/drawing/2010/main">
                <a:solidFill>
                  <a:srgbClr val="FFFFFF"/>
                </a:solidFill>
              </a14:hiddenFill>
            </a:ext>
          </a:extLst>
        </p:spPr>
      </p:pic>
      <p:pic>
        <p:nvPicPr>
          <p:cNvPr id="4" name="그림 3">
            <a:extLst>
              <a:ext uri="{FF2B5EF4-FFF2-40B4-BE49-F238E27FC236}">
                <a16:creationId xmlns:a16="http://schemas.microsoft.com/office/drawing/2014/main" id="{517C3266-4214-02C4-E4B5-C9E534B15BC8}"/>
              </a:ext>
            </a:extLst>
          </p:cNvPr>
          <p:cNvPicPr>
            <a:picLocks noChangeAspect="1"/>
          </p:cNvPicPr>
          <p:nvPr/>
        </p:nvPicPr>
        <p:blipFill>
          <a:blip r:embed="rId4"/>
          <a:stretch>
            <a:fillRect/>
          </a:stretch>
        </p:blipFill>
        <p:spPr>
          <a:xfrm>
            <a:off x="11055574" y="18394"/>
            <a:ext cx="618219" cy="618219"/>
          </a:xfrm>
          <a:prstGeom prst="rect">
            <a:avLst/>
          </a:prstGeom>
          <a:effectLst/>
        </p:spPr>
      </p:pic>
    </p:spTree>
    <p:extLst>
      <p:ext uri="{BB962C8B-B14F-4D97-AF65-F5344CB8AC3E}">
        <p14:creationId xmlns:p14="http://schemas.microsoft.com/office/powerpoint/2010/main" val="2997936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descr="스크린샷, 원이(가) 표시된 사진&#10;&#10;자동 생성된 설명">
            <a:extLst>
              <a:ext uri="{FF2B5EF4-FFF2-40B4-BE49-F238E27FC236}">
                <a16:creationId xmlns:a16="http://schemas.microsoft.com/office/drawing/2014/main" id="{E873F3FC-928A-1183-89FB-00EBA431929D}"/>
              </a:ext>
            </a:extLst>
          </p:cNvPr>
          <p:cNvPicPr>
            <a:picLocks noChangeAspect="1"/>
          </p:cNvPicPr>
          <p:nvPr/>
        </p:nvPicPr>
        <p:blipFill>
          <a:blip r:embed="rId2"/>
          <a:stretch>
            <a:fillRect/>
          </a:stretch>
        </p:blipFill>
        <p:spPr>
          <a:xfrm>
            <a:off x="14400" y="1198618"/>
            <a:ext cx="12192000" cy="4705564"/>
          </a:xfrm>
          <a:prstGeom prst="rect">
            <a:avLst/>
          </a:prstGeom>
        </p:spPr>
      </p:pic>
      <p:sp>
        <p:nvSpPr>
          <p:cNvPr id="2" name="슬라이드 번호 개체 틀 1">
            <a:extLst>
              <a:ext uri="{FF2B5EF4-FFF2-40B4-BE49-F238E27FC236}">
                <a16:creationId xmlns:a16="http://schemas.microsoft.com/office/drawing/2014/main" id="{6335A5AB-77F7-1DF1-24A2-AE2E45220CB9}"/>
              </a:ext>
            </a:extLst>
          </p:cNvPr>
          <p:cNvSpPr>
            <a:spLocks noGrp="1"/>
          </p:cNvSpPr>
          <p:nvPr>
            <p:ph type="sldNum" sz="quarter" idx="12"/>
          </p:nvPr>
        </p:nvSpPr>
        <p:spPr/>
        <p:txBody>
          <a:bodyPr/>
          <a:lstStyle/>
          <a:p>
            <a:pPr algn="ctr"/>
            <a:fld id="{354D1719-C65A-4617-9F72-21AF29A051DF}" type="slidenum">
              <a:rPr lang="ko-KR" altLang="en-US" sz="1800" b="1" smtClean="0">
                <a:solidFill>
                  <a:schemeClr val="bg1"/>
                </a:solidFill>
              </a:rPr>
              <a:pPr algn="ctr"/>
              <a:t>12</a:t>
            </a:fld>
            <a:endParaRPr lang="ko-KR" altLang="en-US" sz="1800" b="1" dirty="0">
              <a:solidFill>
                <a:schemeClr val="bg1"/>
              </a:solidFill>
            </a:endParaRPr>
          </a:p>
        </p:txBody>
      </p:sp>
      <p:sp>
        <p:nvSpPr>
          <p:cNvPr id="17" name="TextBox 16">
            <a:extLst>
              <a:ext uri="{FF2B5EF4-FFF2-40B4-BE49-F238E27FC236}">
                <a16:creationId xmlns:a16="http://schemas.microsoft.com/office/drawing/2014/main" id="{9DBCF8BA-8ADC-C8ED-C8DD-72AF545F21B1}"/>
              </a:ext>
            </a:extLst>
          </p:cNvPr>
          <p:cNvSpPr txBox="1"/>
          <p:nvPr/>
        </p:nvSpPr>
        <p:spPr>
          <a:xfrm>
            <a:off x="183728" y="884163"/>
            <a:ext cx="7276251" cy="400110"/>
          </a:xfrm>
          <a:prstGeom prst="rect">
            <a:avLst/>
          </a:prstGeom>
          <a:noFill/>
        </p:spPr>
        <p:txBody>
          <a:bodyPr wrap="square">
            <a:spAutoFit/>
          </a:bodyPr>
          <a:lstStyle>
            <a:defPPr>
              <a:defRPr lang="ko-KR"/>
            </a:defPPr>
            <a:lvl1pPr>
              <a:defRPr sz="2000">
                <a:latin typeface="나눔스퀘어OTF_ac Bold" panose="020B0600000101010101" pitchFamily="34" charset="-127"/>
                <a:ea typeface="나눔스퀘어OTF_ac Bold" panose="020B0600000101010101" pitchFamily="34" charset="-127"/>
                <a:cs typeface="Arial" panose="020B0604020202020204" pitchFamily="34" charset="0"/>
              </a:defRPr>
            </a:lvl1pPr>
          </a:lstStyle>
          <a:p>
            <a:r>
              <a:rPr lang="en-US" altLang="ko-KR" sz="2000" dirty="0">
                <a:latin typeface="Arial" panose="020B0604020202020204" pitchFamily="34" charset="0"/>
                <a:ea typeface="KoPub돋움체 Bold" panose="02020603020101020101" pitchFamily="18" charset="-127"/>
                <a:cs typeface="Arial" panose="020B0604020202020204" pitchFamily="34" charset="0"/>
              </a:rPr>
              <a:t>3.3. The result of similarity and network analysis</a:t>
            </a:r>
            <a:endParaRPr lang="en-US" altLang="ko-KR" sz="2000" i="0" u="none" baseline="0" dirty="0">
              <a:latin typeface="Arial" panose="020B0604020202020204" pitchFamily="34" charset="0"/>
              <a:ea typeface="KoPub돋움체 Bold" panose="02020603020101020101" pitchFamily="18" charset="-127"/>
              <a:cs typeface="Arial" panose="020B0604020202020204" pitchFamily="34" charset="0"/>
            </a:endParaRPr>
          </a:p>
        </p:txBody>
      </p:sp>
      <p:sp>
        <p:nvSpPr>
          <p:cNvPr id="8" name="TextBox 7">
            <a:extLst>
              <a:ext uri="{FF2B5EF4-FFF2-40B4-BE49-F238E27FC236}">
                <a16:creationId xmlns:a16="http://schemas.microsoft.com/office/drawing/2014/main" id="{9F6699B1-E38D-A983-3C12-1AD66C1C651F}"/>
              </a:ext>
            </a:extLst>
          </p:cNvPr>
          <p:cNvSpPr txBox="1"/>
          <p:nvPr/>
        </p:nvSpPr>
        <p:spPr>
          <a:xfrm>
            <a:off x="273132" y="5818242"/>
            <a:ext cx="11657743" cy="523220"/>
          </a:xfrm>
          <a:prstGeom prst="rect">
            <a:avLst/>
          </a:prstGeom>
          <a:noFill/>
        </p:spPr>
        <p:txBody>
          <a:bodyPr wrap="square" rtlCol="0">
            <a:spAutoFit/>
          </a:bodyPr>
          <a:lstStyle/>
          <a:p>
            <a:pPr algn="just"/>
            <a:r>
              <a:rPr lang="en-US" altLang="ko-KR" sz="1400" b="1" dirty="0">
                <a:latin typeface="Arial" panose="020B0604020202020204" pitchFamily="34" charset="0"/>
                <a:cs typeface="Arial" panose="020B0604020202020204" pitchFamily="34" charset="0"/>
              </a:rPr>
              <a:t>Figure 6.</a:t>
            </a:r>
            <a:r>
              <a:rPr lang="en-US" altLang="ko-KR" sz="1400" dirty="0">
                <a:latin typeface="Arial" panose="020B0604020202020204" pitchFamily="34" charset="0"/>
                <a:cs typeface="Arial" panose="020B0604020202020204" pitchFamily="34" charset="0"/>
              </a:rPr>
              <a:t> (a) Similarity analysis of the distance between each topics by categorizing four groups. (b) Association network of the relationship between 4 groups using the topic-topic connectivity.</a:t>
            </a:r>
          </a:p>
        </p:txBody>
      </p:sp>
      <p:grpSp>
        <p:nvGrpSpPr>
          <p:cNvPr id="24" name="그룹 23">
            <a:extLst>
              <a:ext uri="{FF2B5EF4-FFF2-40B4-BE49-F238E27FC236}">
                <a16:creationId xmlns:a16="http://schemas.microsoft.com/office/drawing/2014/main" id="{5D0761B5-7807-ED7E-D111-01988D75FD55}"/>
              </a:ext>
            </a:extLst>
          </p:cNvPr>
          <p:cNvGrpSpPr/>
          <p:nvPr/>
        </p:nvGrpSpPr>
        <p:grpSpPr>
          <a:xfrm>
            <a:off x="8583087" y="3290231"/>
            <a:ext cx="4240974" cy="1677383"/>
            <a:chOff x="8583087" y="3136612"/>
            <a:chExt cx="4240974" cy="1677383"/>
          </a:xfrm>
        </p:grpSpPr>
        <p:sp>
          <p:nvSpPr>
            <p:cNvPr id="11" name="TextBox 10">
              <a:extLst>
                <a:ext uri="{FF2B5EF4-FFF2-40B4-BE49-F238E27FC236}">
                  <a16:creationId xmlns:a16="http://schemas.microsoft.com/office/drawing/2014/main" id="{1FBB2C5A-20E3-7957-0129-B5A8D78A9FFF}"/>
                </a:ext>
              </a:extLst>
            </p:cNvPr>
            <p:cNvSpPr txBox="1"/>
            <p:nvPr/>
          </p:nvSpPr>
          <p:spPr>
            <a:xfrm>
              <a:off x="8583087" y="3429000"/>
              <a:ext cx="4240974" cy="1384995"/>
            </a:xfrm>
            <a:prstGeom prst="rect">
              <a:avLst/>
            </a:prstGeom>
            <a:noFill/>
          </p:spPr>
          <p:txBody>
            <a:bodyPr wrap="square" rtlCol="0">
              <a:spAutoFit/>
            </a:bodyPr>
            <a:lstStyle/>
            <a:p>
              <a:pPr marL="179388" indent="-179388">
                <a:buClr>
                  <a:schemeClr val="tx1"/>
                </a:buClr>
                <a:buFont typeface="+mj-lt"/>
                <a:buAutoNum type="arabicPeriod"/>
              </a:pPr>
              <a:r>
                <a:rPr lang="en-US" altLang="ko-KR" sz="1200" dirty="0">
                  <a:solidFill>
                    <a:srgbClr val="C4B145"/>
                  </a:solidFill>
                  <a:latin typeface="Arial" panose="020B0604020202020204" pitchFamily="34" charset="0"/>
                  <a:cs typeface="Arial" panose="020B0604020202020204" pitchFamily="34" charset="0"/>
                </a:rPr>
                <a:t>Environmental</a:t>
              </a:r>
              <a:r>
                <a:rPr lang="ko-KR" altLang="en-US" sz="1200" dirty="0">
                  <a:solidFill>
                    <a:srgbClr val="C4B145"/>
                  </a:solidFill>
                  <a:latin typeface="Arial" panose="020B0604020202020204" pitchFamily="34" charset="0"/>
                  <a:cs typeface="Arial" panose="020B0604020202020204" pitchFamily="34" charset="0"/>
                </a:rPr>
                <a:t> </a:t>
              </a:r>
              <a:r>
                <a:rPr lang="en-US" altLang="ko-KR" sz="1200" dirty="0">
                  <a:solidFill>
                    <a:srgbClr val="C4B145"/>
                  </a:solidFill>
                  <a:latin typeface="Arial" panose="020B0604020202020204" pitchFamily="34" charset="0"/>
                  <a:cs typeface="Arial" panose="020B0604020202020204" pitchFamily="34" charset="0"/>
                </a:rPr>
                <a:t>geology</a:t>
              </a:r>
              <a:r>
                <a:rPr lang="en-US" altLang="ko-KR" sz="1200" dirty="0">
                  <a:latin typeface="Arial" panose="020B0604020202020204" pitchFamily="34" charset="0"/>
                  <a:cs typeface="Arial" panose="020B0604020202020204" pitchFamily="34" charset="0"/>
                </a:rPr>
                <a:t>-</a:t>
              </a:r>
              <a:r>
                <a:rPr lang="en-US" altLang="ko-KR" sz="1200" dirty="0">
                  <a:solidFill>
                    <a:srgbClr val="C44545"/>
                  </a:solidFill>
                  <a:latin typeface="Arial" panose="020B0604020202020204" pitchFamily="34" charset="0"/>
                  <a:cs typeface="Arial" panose="020B0604020202020204" pitchFamily="34" charset="0"/>
                </a:rPr>
                <a:t>Hydrogeology</a:t>
              </a:r>
              <a:r>
                <a:rPr lang="en-US" altLang="ko-KR" sz="1200" dirty="0">
                  <a:latin typeface="Arial" panose="020B0604020202020204" pitchFamily="34" charset="0"/>
                  <a:cs typeface="Arial" panose="020B0604020202020204" pitchFamily="34" charset="0"/>
                </a:rPr>
                <a:t> (#4-#7)</a:t>
              </a:r>
            </a:p>
            <a:p>
              <a:pPr marL="179388" indent="-179388">
                <a:buFont typeface="+mj-lt"/>
                <a:buAutoNum type="arabicPeriod"/>
              </a:pPr>
              <a:endParaRPr lang="en-US" altLang="ko-KR" sz="600" dirty="0">
                <a:latin typeface="Arial" panose="020B0604020202020204" pitchFamily="34" charset="0"/>
                <a:cs typeface="Arial" panose="020B0604020202020204" pitchFamily="34" charset="0"/>
              </a:endParaRPr>
            </a:p>
            <a:p>
              <a:pPr marL="179388" indent="-179388">
                <a:buClr>
                  <a:schemeClr val="tx1"/>
                </a:buClr>
                <a:buFont typeface="+mj-lt"/>
                <a:buAutoNum type="arabicPeriod"/>
              </a:pPr>
              <a:r>
                <a:rPr lang="en-US" altLang="ko-KR" sz="1200" dirty="0">
                  <a:solidFill>
                    <a:srgbClr val="C4B145"/>
                  </a:solidFill>
                  <a:latin typeface="Arial" panose="020B0604020202020204" pitchFamily="34" charset="0"/>
                  <a:cs typeface="Arial" panose="020B0604020202020204" pitchFamily="34" charset="0"/>
                </a:rPr>
                <a:t>Environmental geology</a:t>
              </a:r>
              <a:r>
                <a:rPr lang="en-US" altLang="ko-KR" sz="1200" dirty="0">
                  <a:latin typeface="Arial" panose="020B0604020202020204" pitchFamily="34" charset="0"/>
                  <a:cs typeface="Arial" panose="020B0604020202020204" pitchFamily="34" charset="0"/>
                </a:rPr>
                <a:t>-</a:t>
              </a:r>
              <a:r>
                <a:rPr lang="en-US" altLang="ko-KR" sz="1200" dirty="0">
                  <a:solidFill>
                    <a:srgbClr val="C4B145"/>
                  </a:solidFill>
                  <a:latin typeface="Arial" panose="020B0604020202020204" pitchFamily="34" charset="0"/>
                  <a:cs typeface="Arial" panose="020B0604020202020204" pitchFamily="34" charset="0"/>
                </a:rPr>
                <a:t>Clay geology</a:t>
              </a:r>
              <a:r>
                <a:rPr lang="en-US" altLang="ko-KR" sz="1200" dirty="0">
                  <a:latin typeface="Arial" panose="020B0604020202020204" pitchFamily="34" charset="0"/>
                  <a:cs typeface="Arial" panose="020B0604020202020204" pitchFamily="34" charset="0"/>
                </a:rPr>
                <a:t> (#4-#12)</a:t>
              </a:r>
            </a:p>
            <a:p>
              <a:pPr marL="179388" indent="-179388">
                <a:buFont typeface="+mj-lt"/>
                <a:buAutoNum type="arabicPeriod"/>
              </a:pPr>
              <a:endParaRPr lang="en-US" altLang="ko-KR" sz="800" dirty="0">
                <a:latin typeface="Arial" panose="020B0604020202020204" pitchFamily="34" charset="0"/>
                <a:cs typeface="Arial" panose="020B0604020202020204" pitchFamily="34" charset="0"/>
              </a:endParaRPr>
            </a:p>
            <a:p>
              <a:pPr marL="179388" indent="-179388">
                <a:buClr>
                  <a:schemeClr val="tx1"/>
                </a:buClr>
                <a:buFont typeface="+mj-lt"/>
                <a:buAutoNum type="arabicPeriod"/>
              </a:pPr>
              <a:r>
                <a:rPr lang="en-US" altLang="ko-KR" sz="1200" dirty="0">
                  <a:solidFill>
                    <a:srgbClr val="CC4747"/>
                  </a:solidFill>
                  <a:latin typeface="Arial" panose="020B0604020202020204" pitchFamily="34" charset="0"/>
                  <a:cs typeface="Arial" panose="020B0604020202020204" pitchFamily="34" charset="0"/>
                </a:rPr>
                <a:t>Geophysics</a:t>
              </a:r>
              <a:r>
                <a:rPr lang="en-US" altLang="ko-KR" sz="1200" dirty="0">
                  <a:latin typeface="Arial" panose="020B0604020202020204" pitchFamily="34" charset="0"/>
                  <a:cs typeface="Arial" panose="020B0604020202020204" pitchFamily="34" charset="0"/>
                </a:rPr>
                <a:t>-</a:t>
              </a:r>
              <a:r>
                <a:rPr lang="en-US" altLang="ko-KR" sz="1200" dirty="0">
                  <a:solidFill>
                    <a:srgbClr val="2B7B2C"/>
                  </a:solidFill>
                  <a:latin typeface="Arial" panose="020B0604020202020204" pitchFamily="34" charset="0"/>
                  <a:cs typeface="Arial" panose="020B0604020202020204" pitchFamily="34" charset="0"/>
                </a:rPr>
                <a:t>Structural geology</a:t>
              </a:r>
              <a:r>
                <a:rPr lang="en-US" altLang="ko-KR" sz="1200" dirty="0">
                  <a:latin typeface="Arial" panose="020B0604020202020204" pitchFamily="34" charset="0"/>
                  <a:cs typeface="Arial" panose="020B0604020202020204" pitchFamily="34" charset="0"/>
                </a:rPr>
                <a:t> (#2-#8)</a:t>
              </a:r>
            </a:p>
            <a:p>
              <a:pPr marL="179388" indent="-179388">
                <a:buClr>
                  <a:schemeClr val="tx1"/>
                </a:buClr>
                <a:buFont typeface="+mj-lt"/>
                <a:buAutoNum type="arabicPeriod"/>
              </a:pPr>
              <a:endParaRPr lang="en-US" altLang="ko-KR" sz="800" dirty="0">
                <a:latin typeface="Arial" panose="020B0604020202020204" pitchFamily="34" charset="0"/>
                <a:cs typeface="Arial" panose="020B0604020202020204" pitchFamily="34" charset="0"/>
              </a:endParaRPr>
            </a:p>
            <a:p>
              <a:pPr marL="179388" indent="-179388">
                <a:buClr>
                  <a:schemeClr val="tx1"/>
                </a:buClr>
                <a:buFont typeface="+mj-lt"/>
                <a:buAutoNum type="arabicPeriod"/>
              </a:pPr>
              <a:r>
                <a:rPr lang="en-US" altLang="ko-KR" sz="1200" dirty="0">
                  <a:solidFill>
                    <a:srgbClr val="CC4747"/>
                  </a:solidFill>
                  <a:latin typeface="Arial" panose="020B0604020202020204" pitchFamily="34" charset="0"/>
                  <a:cs typeface="Arial" panose="020B0604020202020204" pitchFamily="34" charset="0"/>
                </a:rPr>
                <a:t>Engineering geology</a:t>
              </a:r>
              <a:r>
                <a:rPr lang="en-US" altLang="ko-KR" sz="1200" dirty="0">
                  <a:latin typeface="Arial" panose="020B0604020202020204" pitchFamily="34" charset="0"/>
                  <a:cs typeface="Arial" panose="020B0604020202020204" pitchFamily="34" charset="0"/>
                </a:rPr>
                <a:t>-</a:t>
              </a:r>
              <a:r>
                <a:rPr lang="en-US" altLang="ko-KR" sz="1200" dirty="0">
                  <a:solidFill>
                    <a:srgbClr val="CC4747"/>
                  </a:solidFill>
                  <a:latin typeface="Arial" panose="020B0604020202020204" pitchFamily="34" charset="0"/>
                  <a:cs typeface="Arial" panose="020B0604020202020204" pitchFamily="34" charset="0"/>
                </a:rPr>
                <a:t>Rock engineering</a:t>
              </a:r>
              <a:r>
                <a:rPr lang="en-US" altLang="ko-KR" sz="1200" dirty="0">
                  <a:latin typeface="Arial" panose="020B0604020202020204" pitchFamily="34" charset="0"/>
                  <a:cs typeface="Arial" panose="020B0604020202020204" pitchFamily="34" charset="0"/>
                </a:rPr>
                <a:t> (#9-#17)</a:t>
              </a:r>
            </a:p>
            <a:p>
              <a:pPr marL="179388" indent="-179388">
                <a:buFont typeface="+mj-lt"/>
                <a:buAutoNum type="arabicPeriod"/>
              </a:pPr>
              <a:endParaRPr lang="en-US" altLang="ko-KR" sz="14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3DF95BE-93B1-26A9-D572-35FA1495F95B}"/>
                </a:ext>
              </a:extLst>
            </p:cNvPr>
            <p:cNvSpPr txBox="1"/>
            <p:nvPr/>
          </p:nvSpPr>
          <p:spPr>
            <a:xfrm>
              <a:off x="8583087" y="3136612"/>
              <a:ext cx="3525926" cy="292388"/>
            </a:xfrm>
            <a:prstGeom prst="rect">
              <a:avLst/>
            </a:prstGeom>
            <a:noFill/>
          </p:spPr>
          <p:txBody>
            <a:bodyPr wrap="square" rtlCol="0">
              <a:spAutoFit/>
            </a:bodyPr>
            <a:lstStyle/>
            <a:p>
              <a:pPr algn="ctr"/>
              <a:r>
                <a:rPr lang="en-US" altLang="ko-KR" sz="1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highest connectivity within topics</a:t>
              </a:r>
              <a:endParaRPr lang="ko-KR" altLang="en-US" sz="1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5" name="그룹 24">
            <a:extLst>
              <a:ext uri="{FF2B5EF4-FFF2-40B4-BE49-F238E27FC236}">
                <a16:creationId xmlns:a16="http://schemas.microsoft.com/office/drawing/2014/main" id="{9713B767-DA38-C90A-CDBF-4E2CCDA3A8E2}"/>
              </a:ext>
            </a:extLst>
          </p:cNvPr>
          <p:cNvGrpSpPr/>
          <p:nvPr/>
        </p:nvGrpSpPr>
        <p:grpSpPr>
          <a:xfrm>
            <a:off x="8583087" y="1613831"/>
            <a:ext cx="4240974" cy="1400384"/>
            <a:chOff x="8583087" y="3136612"/>
            <a:chExt cx="4240974" cy="1400384"/>
          </a:xfrm>
        </p:grpSpPr>
        <p:sp>
          <p:nvSpPr>
            <p:cNvPr id="26" name="TextBox 25">
              <a:extLst>
                <a:ext uri="{FF2B5EF4-FFF2-40B4-BE49-F238E27FC236}">
                  <a16:creationId xmlns:a16="http://schemas.microsoft.com/office/drawing/2014/main" id="{D8771FF8-A8B3-E196-6054-271B5B1738A3}"/>
                </a:ext>
              </a:extLst>
            </p:cNvPr>
            <p:cNvSpPr txBox="1"/>
            <p:nvPr/>
          </p:nvSpPr>
          <p:spPr>
            <a:xfrm>
              <a:off x="8583087" y="3429000"/>
              <a:ext cx="4240974" cy="1107996"/>
            </a:xfrm>
            <a:prstGeom prst="rect">
              <a:avLst/>
            </a:prstGeom>
            <a:noFill/>
          </p:spPr>
          <p:txBody>
            <a:bodyPr wrap="square" rtlCol="0">
              <a:spAutoFit/>
            </a:bodyPr>
            <a:lstStyle/>
            <a:p>
              <a:r>
                <a:rPr lang="en-US" altLang="ko-KR" sz="1200" b="1" dirty="0">
                  <a:solidFill>
                    <a:srgbClr val="4898A4"/>
                  </a:solidFill>
                  <a:latin typeface="Arial" panose="020B0604020202020204" pitchFamily="34" charset="0"/>
                  <a:cs typeface="Arial" panose="020B0604020202020204" pitchFamily="34" charset="0"/>
                </a:rPr>
                <a:t>Group #1</a:t>
              </a:r>
              <a:r>
                <a:rPr lang="en-US" altLang="ko-KR" sz="1200" dirty="0">
                  <a:latin typeface="Arial" panose="020B0604020202020204" pitchFamily="34" charset="0"/>
                  <a:cs typeface="Arial" panose="020B0604020202020204" pitchFamily="34" charset="0"/>
                </a:rPr>
                <a:t>: Petrology (Topic #3)</a:t>
              </a:r>
            </a:p>
            <a:p>
              <a:endParaRPr lang="en-US" altLang="ko-KR" sz="600" dirty="0">
                <a:latin typeface="Arial" panose="020B0604020202020204" pitchFamily="34" charset="0"/>
                <a:cs typeface="Arial" panose="020B0604020202020204" pitchFamily="34" charset="0"/>
              </a:endParaRPr>
            </a:p>
            <a:p>
              <a:r>
                <a:rPr lang="en-US" altLang="ko-KR" sz="1200" b="1" dirty="0">
                  <a:solidFill>
                    <a:srgbClr val="2A792B"/>
                  </a:solidFill>
                  <a:latin typeface="Arial" panose="020B0604020202020204" pitchFamily="34" charset="0"/>
                  <a:cs typeface="Arial" panose="020B0604020202020204" pitchFamily="34" charset="0"/>
                </a:rPr>
                <a:t>Group #2</a:t>
              </a:r>
              <a:r>
                <a:rPr lang="en-US" altLang="ko-KR" sz="1200" dirty="0">
                  <a:latin typeface="Arial" panose="020B0604020202020204" pitchFamily="34" charset="0"/>
                  <a:cs typeface="Arial" panose="020B0604020202020204" pitchFamily="34" charset="0"/>
                </a:rPr>
                <a:t>: Stratigraphy (Topic #6)</a:t>
              </a:r>
            </a:p>
            <a:p>
              <a:endParaRPr lang="en-US" altLang="ko-KR" sz="600" dirty="0">
                <a:latin typeface="Arial" panose="020B0604020202020204" pitchFamily="34" charset="0"/>
                <a:cs typeface="Arial" panose="020B0604020202020204" pitchFamily="34" charset="0"/>
              </a:endParaRPr>
            </a:p>
            <a:p>
              <a:r>
                <a:rPr lang="en-US" altLang="ko-KR" sz="1200" b="1" dirty="0">
                  <a:solidFill>
                    <a:srgbClr val="CBB643"/>
                  </a:solidFill>
                  <a:latin typeface="Arial" panose="020B0604020202020204" pitchFamily="34" charset="0"/>
                  <a:cs typeface="Arial" panose="020B0604020202020204" pitchFamily="34" charset="0"/>
                </a:rPr>
                <a:t>Group #3</a:t>
              </a:r>
              <a:r>
                <a:rPr lang="en-US" altLang="ko-KR" sz="1200" dirty="0">
                  <a:latin typeface="Arial" panose="020B0604020202020204" pitchFamily="34" charset="0"/>
                  <a:cs typeface="Arial" panose="020B0604020202020204" pitchFamily="34" charset="0"/>
                </a:rPr>
                <a:t>: Clay geology (Topic #12)</a:t>
              </a:r>
            </a:p>
            <a:p>
              <a:endParaRPr lang="en-US" altLang="ko-KR" sz="600" dirty="0">
                <a:latin typeface="Arial" panose="020B0604020202020204" pitchFamily="34" charset="0"/>
                <a:cs typeface="Arial" panose="020B0604020202020204" pitchFamily="34" charset="0"/>
              </a:endParaRPr>
            </a:p>
            <a:p>
              <a:r>
                <a:rPr lang="en-US" altLang="ko-KR" sz="1200" b="1" dirty="0">
                  <a:solidFill>
                    <a:srgbClr val="C44545"/>
                  </a:solidFill>
                  <a:latin typeface="Arial" panose="020B0604020202020204" pitchFamily="34" charset="0"/>
                  <a:cs typeface="Arial" panose="020B0604020202020204" pitchFamily="34" charset="0"/>
                </a:rPr>
                <a:t>Group #4</a:t>
              </a:r>
              <a:r>
                <a:rPr lang="en-US" altLang="ko-KR" sz="1200" dirty="0">
                  <a:latin typeface="Arial" panose="020B0604020202020204" pitchFamily="34" charset="0"/>
                  <a:cs typeface="Arial" panose="020B0604020202020204" pitchFamily="34" charset="0"/>
                </a:rPr>
                <a:t>: Engineering geology (Topic #9)</a:t>
              </a:r>
            </a:p>
          </p:txBody>
        </p:sp>
        <p:sp>
          <p:nvSpPr>
            <p:cNvPr id="27" name="TextBox 26">
              <a:extLst>
                <a:ext uri="{FF2B5EF4-FFF2-40B4-BE49-F238E27FC236}">
                  <a16:creationId xmlns:a16="http://schemas.microsoft.com/office/drawing/2014/main" id="{B52F91FF-9DE1-D2B3-4D26-E84FB3276D76}"/>
                </a:ext>
              </a:extLst>
            </p:cNvPr>
            <p:cNvSpPr txBox="1"/>
            <p:nvPr/>
          </p:nvSpPr>
          <p:spPr>
            <a:xfrm>
              <a:off x="8583087" y="3136612"/>
              <a:ext cx="3525926" cy="292388"/>
            </a:xfrm>
            <a:prstGeom prst="rect">
              <a:avLst/>
            </a:prstGeom>
            <a:noFill/>
          </p:spPr>
          <p:txBody>
            <a:bodyPr wrap="square" rtlCol="0">
              <a:spAutoFit/>
            </a:bodyPr>
            <a:lstStyle/>
            <a:p>
              <a:pPr algn="ctr"/>
              <a:r>
                <a:rPr lang="en-US" altLang="ko-KR" sz="1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most central topics in each groups</a:t>
              </a:r>
              <a:endParaRPr lang="ko-KR" altLang="en-US" sz="1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B6B0262E-24EF-8B6A-CBB6-BB729A838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6544" y="18394"/>
            <a:ext cx="449737" cy="599095"/>
          </a:xfrm>
          <a:prstGeom prst="rect">
            <a:avLst/>
          </a:prstGeom>
          <a:noFill/>
          <a:extLst>
            <a:ext uri="{909E8E84-426E-40DD-AFC4-6F175D3DCCD1}">
              <a14:hiddenFill xmlns:a14="http://schemas.microsoft.com/office/drawing/2010/main">
                <a:solidFill>
                  <a:srgbClr val="FFFFFF"/>
                </a:solidFill>
              </a14:hiddenFill>
            </a:ext>
          </a:extLst>
        </p:spPr>
      </p:pic>
      <p:pic>
        <p:nvPicPr>
          <p:cNvPr id="4" name="그림 3">
            <a:extLst>
              <a:ext uri="{FF2B5EF4-FFF2-40B4-BE49-F238E27FC236}">
                <a16:creationId xmlns:a16="http://schemas.microsoft.com/office/drawing/2014/main" id="{6790C181-9888-A4A4-8060-A583C313E266}"/>
              </a:ext>
            </a:extLst>
          </p:cNvPr>
          <p:cNvPicPr>
            <a:picLocks noChangeAspect="1"/>
          </p:cNvPicPr>
          <p:nvPr/>
        </p:nvPicPr>
        <p:blipFill>
          <a:blip r:embed="rId4"/>
          <a:stretch>
            <a:fillRect/>
          </a:stretch>
        </p:blipFill>
        <p:spPr>
          <a:xfrm>
            <a:off x="11055574" y="18394"/>
            <a:ext cx="618219" cy="618219"/>
          </a:xfrm>
          <a:prstGeom prst="rect">
            <a:avLst/>
          </a:prstGeom>
          <a:effectLst/>
        </p:spPr>
      </p:pic>
    </p:spTree>
    <p:extLst>
      <p:ext uri="{BB962C8B-B14F-4D97-AF65-F5344CB8AC3E}">
        <p14:creationId xmlns:p14="http://schemas.microsoft.com/office/powerpoint/2010/main" val="3716190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F53FECA-C24B-8758-5D8A-8269B39B881F}"/>
              </a:ext>
            </a:extLst>
          </p:cNvPr>
          <p:cNvSpPr>
            <a:spLocks noGrp="1"/>
          </p:cNvSpPr>
          <p:nvPr>
            <p:ph type="sldNum" sz="quarter" idx="12"/>
          </p:nvPr>
        </p:nvSpPr>
        <p:spPr/>
        <p:txBody>
          <a:bodyPr/>
          <a:lstStyle/>
          <a:p>
            <a:pPr algn="ctr"/>
            <a:fld id="{354D1719-C65A-4617-9F72-21AF29A051DF}" type="slidenum">
              <a:rPr lang="ko-KR" altLang="en-US" sz="1800" b="1" smtClean="0">
                <a:solidFill>
                  <a:schemeClr val="bg1"/>
                </a:solidFill>
              </a:rPr>
              <a:pPr algn="ctr"/>
              <a:t>13</a:t>
            </a:fld>
            <a:endParaRPr lang="ko-KR" altLang="en-US" sz="1800" b="1" dirty="0">
              <a:solidFill>
                <a:schemeClr val="bg1"/>
              </a:solidFill>
            </a:endParaRPr>
          </a:p>
        </p:txBody>
      </p:sp>
      <p:sp>
        <p:nvSpPr>
          <p:cNvPr id="45" name="직사각형 44">
            <a:extLst>
              <a:ext uri="{FF2B5EF4-FFF2-40B4-BE49-F238E27FC236}">
                <a16:creationId xmlns:a16="http://schemas.microsoft.com/office/drawing/2014/main" id="{54B4FA77-A26A-1AC9-F02F-8986B5CB6B82}"/>
              </a:ext>
            </a:extLst>
          </p:cNvPr>
          <p:cNvSpPr/>
          <p:nvPr/>
        </p:nvSpPr>
        <p:spPr>
          <a:xfrm>
            <a:off x="515938" y="1242819"/>
            <a:ext cx="11160125" cy="4438395"/>
          </a:xfrm>
          <a:prstGeom prst="rect">
            <a:avLst/>
          </a:prstGeom>
        </p:spPr>
        <p:txBody>
          <a:bodyPr wrap="square">
            <a:spAutoFit/>
          </a:bodyPr>
          <a:lstStyle/>
          <a:p>
            <a:pPr marL="285750" indent="-285750" algn="just">
              <a:lnSpc>
                <a:spcPct val="200000"/>
              </a:lnSpc>
              <a:buFont typeface="Arial" panose="020B0604020202020204" pitchFamily="34" charset="0"/>
              <a:buChar char="•"/>
            </a:pPr>
            <a:r>
              <a:rPr lang="en-US" altLang="ko-KR" dirty="0">
                <a:latin typeface="Arial" panose="020B0604020202020204" pitchFamily="34" charset="0"/>
                <a:cs typeface="Arial" panose="020B0604020202020204" pitchFamily="34" charset="0"/>
              </a:rPr>
              <a:t>This study aimed to introduce how to </a:t>
            </a:r>
            <a:r>
              <a:rPr lang="en-US" altLang="ko-KR" b="1" dirty="0">
                <a:solidFill>
                  <a:srgbClr val="002060"/>
                </a:solidFill>
                <a:latin typeface="Arial" panose="020B0604020202020204" pitchFamily="34" charset="0"/>
                <a:cs typeface="Arial" panose="020B0604020202020204" pitchFamily="34" charset="0"/>
              </a:rPr>
              <a:t>classify</a:t>
            </a:r>
            <a:r>
              <a:rPr lang="en-US" altLang="ko-KR" dirty="0">
                <a:latin typeface="Arial" panose="020B0604020202020204" pitchFamily="34" charset="0"/>
                <a:cs typeface="Arial" panose="020B0604020202020204" pitchFamily="34" charset="0"/>
              </a:rPr>
              <a:t> the research themes and </a:t>
            </a:r>
            <a:r>
              <a:rPr lang="en-US" altLang="ko-KR" b="1" dirty="0">
                <a:solidFill>
                  <a:srgbClr val="002060"/>
                </a:solidFill>
                <a:latin typeface="Arial" panose="020B0604020202020204" pitchFamily="34" charset="0"/>
                <a:cs typeface="Arial" panose="020B0604020202020204" pitchFamily="34" charset="0"/>
              </a:rPr>
              <a:t>estimate</a:t>
            </a:r>
            <a:r>
              <a:rPr lang="en-US" altLang="ko-KR" dirty="0">
                <a:latin typeface="Arial" panose="020B0604020202020204" pitchFamily="34" charset="0"/>
                <a:cs typeface="Arial" panose="020B0604020202020204" pitchFamily="34" charset="0"/>
              </a:rPr>
              <a:t> the </a:t>
            </a:r>
            <a:r>
              <a:rPr lang="en-US" altLang="ko-KR" b="1" dirty="0">
                <a:solidFill>
                  <a:srgbClr val="002060"/>
                </a:solidFill>
                <a:latin typeface="Arial" panose="020B0604020202020204" pitchFamily="34" charset="0"/>
                <a:cs typeface="Arial" panose="020B0604020202020204" pitchFamily="34" charset="0"/>
              </a:rPr>
              <a:t>research</a:t>
            </a:r>
            <a:r>
              <a:rPr lang="en-US" altLang="ko-KR" dirty="0">
                <a:solidFill>
                  <a:srgbClr val="002060"/>
                </a:solidFill>
                <a:latin typeface="Arial" panose="020B0604020202020204" pitchFamily="34" charset="0"/>
                <a:cs typeface="Arial" panose="020B0604020202020204" pitchFamily="34" charset="0"/>
              </a:rPr>
              <a:t> </a:t>
            </a:r>
            <a:r>
              <a:rPr lang="en-US" altLang="ko-KR" b="1" dirty="0">
                <a:solidFill>
                  <a:srgbClr val="002060"/>
                </a:solidFill>
                <a:latin typeface="Arial" panose="020B0604020202020204" pitchFamily="34" charset="0"/>
                <a:cs typeface="Arial" panose="020B0604020202020204" pitchFamily="34" charset="0"/>
              </a:rPr>
              <a:t>trends</a:t>
            </a:r>
            <a:r>
              <a:rPr lang="en-US" altLang="ko-KR" dirty="0">
                <a:solidFill>
                  <a:srgbClr val="002060"/>
                </a:solidFill>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rPr>
              <a:t>of each geological topic in South Korea using Latent Dirichlet Allocation (LDA).</a:t>
            </a:r>
          </a:p>
          <a:p>
            <a:pPr marL="285750" indent="-285750" algn="just">
              <a:lnSpc>
                <a:spcPct val="200000"/>
              </a:lnSpc>
              <a:buFont typeface="Arial" panose="020B0604020202020204" pitchFamily="34" charset="0"/>
              <a:buChar char="•"/>
            </a:pPr>
            <a:r>
              <a:rPr lang="en-US" altLang="ko-KR" dirty="0">
                <a:latin typeface="Arial" panose="020B0604020202020204" pitchFamily="34" charset="0"/>
                <a:cs typeface="Arial" panose="020B0604020202020204" pitchFamily="34" charset="0"/>
              </a:rPr>
              <a:t>The optimal number of identified topics was </a:t>
            </a:r>
            <a:r>
              <a:rPr lang="en-US" altLang="ko-KR" b="1" dirty="0">
                <a:solidFill>
                  <a:srgbClr val="002060"/>
                </a:solidFill>
                <a:latin typeface="Arial" panose="020B0604020202020204" pitchFamily="34" charset="0"/>
                <a:cs typeface="Arial" panose="020B0604020202020204" pitchFamily="34" charset="0"/>
              </a:rPr>
              <a:t>18</a:t>
            </a:r>
            <a:r>
              <a:rPr lang="en-US" altLang="ko-KR" dirty="0">
                <a:latin typeface="Arial" panose="020B0604020202020204" pitchFamily="34" charset="0"/>
                <a:cs typeface="Arial" panose="020B0604020202020204" pitchFamily="34" charset="0"/>
              </a:rPr>
              <a:t>,</a:t>
            </a:r>
            <a:r>
              <a:rPr lang="en-US" altLang="ko-KR" b="1" dirty="0">
                <a:solidFill>
                  <a:srgbClr val="002060"/>
                </a:solidFill>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rPr>
              <a:t>and this study presented the </a:t>
            </a:r>
            <a:r>
              <a:rPr lang="en-US" altLang="ko-KR" b="1" dirty="0">
                <a:solidFill>
                  <a:srgbClr val="002060"/>
                </a:solidFill>
                <a:latin typeface="Arial" panose="020B0604020202020204" pitchFamily="34" charset="0"/>
                <a:cs typeface="Arial" panose="020B0604020202020204" pitchFamily="34" charset="0"/>
              </a:rPr>
              <a:t>trend</a:t>
            </a:r>
            <a:r>
              <a:rPr lang="en-US" altLang="ko-KR" dirty="0">
                <a:latin typeface="Arial" panose="020B0604020202020204" pitchFamily="34" charset="0"/>
                <a:cs typeface="Arial" panose="020B0604020202020204" pitchFamily="34" charset="0"/>
              </a:rPr>
              <a:t> of each topic (classic topics, stable topics, and emerging topics).</a:t>
            </a:r>
          </a:p>
          <a:p>
            <a:pPr marL="285750" indent="-285750" algn="just">
              <a:lnSpc>
                <a:spcPct val="200000"/>
              </a:lnSpc>
              <a:buFont typeface="Arial" panose="020B0604020202020204" pitchFamily="34" charset="0"/>
              <a:buChar char="•"/>
            </a:pPr>
            <a:r>
              <a:rPr lang="en-US" altLang="ko-KR" dirty="0">
                <a:latin typeface="Arial" panose="020B0604020202020204" pitchFamily="34" charset="0"/>
                <a:cs typeface="Arial" panose="020B0604020202020204" pitchFamily="34" charset="0"/>
              </a:rPr>
              <a:t>The results of this study showed the</a:t>
            </a:r>
            <a:r>
              <a:rPr lang="en-US" altLang="ko-KR" b="1" dirty="0">
                <a:latin typeface="Arial" panose="020B0604020202020204" pitchFamily="34" charset="0"/>
                <a:cs typeface="Arial" panose="020B0604020202020204" pitchFamily="34" charset="0"/>
              </a:rPr>
              <a:t> </a:t>
            </a:r>
            <a:r>
              <a:rPr lang="en-US" altLang="ko-KR" b="1" dirty="0">
                <a:solidFill>
                  <a:srgbClr val="002060"/>
                </a:solidFill>
                <a:latin typeface="Arial" panose="020B0604020202020204" pitchFamily="34" charset="0"/>
                <a:cs typeface="Arial" panose="020B0604020202020204" pitchFamily="34" charset="0"/>
              </a:rPr>
              <a:t>relationships between topics </a:t>
            </a:r>
            <a:r>
              <a:rPr lang="en-US" altLang="ko-KR" dirty="0">
                <a:latin typeface="Arial" panose="020B0604020202020204" pitchFamily="34" charset="0"/>
                <a:cs typeface="Arial" panose="020B0604020202020204" pitchFamily="34" charset="0"/>
              </a:rPr>
              <a:t>to apply the various statistical analysis methods (trend analysis, generality analysis, similarity analysis, and network analysis).</a:t>
            </a:r>
          </a:p>
          <a:p>
            <a:pPr marL="285750" indent="-285750" algn="just">
              <a:lnSpc>
                <a:spcPct val="200000"/>
              </a:lnSpc>
              <a:buFont typeface="Arial" panose="020B0604020202020204" pitchFamily="34" charset="0"/>
              <a:buChar char="•"/>
            </a:pPr>
            <a:r>
              <a:rPr lang="en-US" altLang="ko-KR" dirty="0">
                <a:latin typeface="Arial" panose="020B0604020202020204" pitchFamily="34" charset="0"/>
                <a:cs typeface="Arial" panose="020B0604020202020204" pitchFamily="34" charset="0"/>
              </a:rPr>
              <a:t>The </a:t>
            </a:r>
            <a:r>
              <a:rPr lang="en-US" altLang="ko-KR" b="1" dirty="0">
                <a:solidFill>
                  <a:srgbClr val="002060"/>
                </a:solidFill>
                <a:latin typeface="Arial" panose="020B0604020202020204" pitchFamily="34" charset="0"/>
                <a:cs typeface="Arial" panose="020B0604020202020204" pitchFamily="34" charset="0"/>
              </a:rPr>
              <a:t>corpus review tool </a:t>
            </a:r>
            <a:r>
              <a:rPr lang="en-US" altLang="ko-KR" dirty="0">
                <a:latin typeface="Arial" panose="020B0604020202020204" pitchFamily="34" charset="0"/>
                <a:cs typeface="Arial" panose="020B0604020202020204" pitchFamily="34" charset="0"/>
              </a:rPr>
              <a:t>used in this study can help the interdisciplinary researcher who needs to review large archives of documents published from diverse disciplines.</a:t>
            </a:r>
          </a:p>
        </p:txBody>
      </p:sp>
      <p:pic>
        <p:nvPicPr>
          <p:cNvPr id="3" name="Picture 2">
            <a:extLst>
              <a:ext uri="{FF2B5EF4-FFF2-40B4-BE49-F238E27FC236}">
                <a16:creationId xmlns:a16="http://schemas.microsoft.com/office/drawing/2014/main" id="{02B6F5CE-65D9-F491-01ED-E8C1EDE8F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6544" y="18394"/>
            <a:ext cx="449737" cy="599095"/>
          </a:xfrm>
          <a:prstGeom prst="rect">
            <a:avLst/>
          </a:prstGeom>
          <a:noFill/>
          <a:extLst>
            <a:ext uri="{909E8E84-426E-40DD-AFC4-6F175D3DCCD1}">
              <a14:hiddenFill xmlns:a14="http://schemas.microsoft.com/office/drawing/2010/main">
                <a:solidFill>
                  <a:srgbClr val="FFFFFF"/>
                </a:solidFill>
              </a14:hiddenFill>
            </a:ext>
          </a:extLst>
        </p:spPr>
      </p:pic>
      <p:pic>
        <p:nvPicPr>
          <p:cNvPr id="4" name="그림 3">
            <a:extLst>
              <a:ext uri="{FF2B5EF4-FFF2-40B4-BE49-F238E27FC236}">
                <a16:creationId xmlns:a16="http://schemas.microsoft.com/office/drawing/2014/main" id="{EB427212-1F58-3348-8F5D-E34610D7E5D9}"/>
              </a:ext>
            </a:extLst>
          </p:cNvPr>
          <p:cNvPicPr>
            <a:picLocks noChangeAspect="1"/>
          </p:cNvPicPr>
          <p:nvPr/>
        </p:nvPicPr>
        <p:blipFill>
          <a:blip r:embed="rId3"/>
          <a:stretch>
            <a:fillRect/>
          </a:stretch>
        </p:blipFill>
        <p:spPr>
          <a:xfrm>
            <a:off x="11055574" y="18394"/>
            <a:ext cx="618219" cy="618219"/>
          </a:xfrm>
          <a:prstGeom prst="rect">
            <a:avLst/>
          </a:prstGeom>
          <a:effectLst/>
        </p:spPr>
      </p:pic>
    </p:spTree>
    <p:extLst>
      <p:ext uri="{BB962C8B-B14F-4D97-AF65-F5344CB8AC3E}">
        <p14:creationId xmlns:p14="http://schemas.microsoft.com/office/powerpoint/2010/main" val="3525177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503068" y="2111397"/>
            <a:ext cx="11185864" cy="2387600"/>
          </a:xfrm>
        </p:spPr>
        <p:txBody>
          <a:bodyPr anchor="ctr">
            <a:noAutofit/>
          </a:bodyPr>
          <a:lstStyle/>
          <a:p>
            <a:r>
              <a:rPr lang="en-US" altLang="ko-KR" sz="5400" dirty="0">
                <a:latin typeface="Arial" panose="020B0604020202020204" pitchFamily="34" charset="0"/>
                <a:cs typeface="Arial" panose="020B0604020202020204" pitchFamily="34" charset="0"/>
              </a:rPr>
              <a:t>Thank you for your attention</a:t>
            </a:r>
            <a:endParaRPr lang="ko-KR" altLang="en-US" sz="5400" dirty="0">
              <a:latin typeface="Arial" panose="020B0604020202020204" pitchFamily="34" charset="0"/>
              <a:cs typeface="Arial" panose="020B0604020202020204" pitchFamily="34" charset="0"/>
            </a:endParaRPr>
          </a:p>
        </p:txBody>
      </p:sp>
      <p:sp>
        <p:nvSpPr>
          <p:cNvPr id="4" name="직사각형 3"/>
          <p:cNvSpPr/>
          <p:nvPr/>
        </p:nvSpPr>
        <p:spPr>
          <a:xfrm>
            <a:off x="0" y="1175354"/>
            <a:ext cx="12192000" cy="674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직사각형 5"/>
          <p:cNvSpPr/>
          <p:nvPr/>
        </p:nvSpPr>
        <p:spPr>
          <a:xfrm>
            <a:off x="0" y="5367603"/>
            <a:ext cx="12192000" cy="674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8" name="그림 7">
            <a:extLst>
              <a:ext uri="{FF2B5EF4-FFF2-40B4-BE49-F238E27FC236}">
                <a16:creationId xmlns:a16="http://schemas.microsoft.com/office/drawing/2014/main" id="{44DA229E-4657-4379-BDF2-CDD2240D38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62182" y="6360962"/>
            <a:ext cx="2083098" cy="497038"/>
          </a:xfrm>
          <a:prstGeom prst="rect">
            <a:avLst/>
          </a:prstGeom>
          <a:noFill/>
        </p:spPr>
      </p:pic>
      <p:pic>
        <p:nvPicPr>
          <p:cNvPr id="3" name="Picture 2">
            <a:extLst>
              <a:ext uri="{FF2B5EF4-FFF2-40B4-BE49-F238E27FC236}">
                <a16:creationId xmlns:a16="http://schemas.microsoft.com/office/drawing/2014/main" id="{71B3D290-2D39-7ECE-C534-CA497CD2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4630" y="5518655"/>
            <a:ext cx="966097" cy="1286938"/>
          </a:xfrm>
          <a:prstGeom prst="rect">
            <a:avLst/>
          </a:prstGeom>
          <a:noFill/>
          <a:extLst>
            <a:ext uri="{909E8E84-426E-40DD-AFC4-6F175D3DCCD1}">
              <a14:hiddenFill xmlns:a14="http://schemas.microsoft.com/office/drawing/2010/main">
                <a:solidFill>
                  <a:srgbClr val="FFFFFF"/>
                </a:solidFill>
              </a14:hiddenFill>
            </a:ext>
          </a:extLst>
        </p:spPr>
      </p:pic>
      <p:pic>
        <p:nvPicPr>
          <p:cNvPr id="5" name="그림 4" descr="텍스트이(가) 표시된 사진&#10;&#10;자동 생성된 설명">
            <a:extLst>
              <a:ext uri="{FF2B5EF4-FFF2-40B4-BE49-F238E27FC236}">
                <a16:creationId xmlns:a16="http://schemas.microsoft.com/office/drawing/2014/main" id="{965E3972-05AA-6626-9B94-6733253EDB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329" y="5951150"/>
            <a:ext cx="2343986" cy="854442"/>
          </a:xfrm>
          <a:prstGeom prst="rect">
            <a:avLst/>
          </a:prstGeom>
        </p:spPr>
      </p:pic>
      <p:pic>
        <p:nvPicPr>
          <p:cNvPr id="7" name="그래픽 6">
            <a:extLst>
              <a:ext uri="{FF2B5EF4-FFF2-40B4-BE49-F238E27FC236}">
                <a16:creationId xmlns:a16="http://schemas.microsoft.com/office/drawing/2014/main" id="{6491488F-9620-4B5A-F7A6-20411F0BB6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192" y="101428"/>
            <a:ext cx="3261748" cy="849771"/>
          </a:xfrm>
          <a:prstGeom prst="rect">
            <a:avLst/>
          </a:prstGeom>
        </p:spPr>
      </p:pic>
      <p:pic>
        <p:nvPicPr>
          <p:cNvPr id="9" name="그림 8">
            <a:extLst>
              <a:ext uri="{FF2B5EF4-FFF2-40B4-BE49-F238E27FC236}">
                <a16:creationId xmlns:a16="http://schemas.microsoft.com/office/drawing/2014/main" id="{D5FE14A9-59D8-8985-A9FC-96F990D9BB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9180" y="22843"/>
            <a:ext cx="1024628" cy="1017634"/>
          </a:xfrm>
          <a:prstGeom prst="rect">
            <a:avLst/>
          </a:prstGeom>
        </p:spPr>
      </p:pic>
      <p:grpSp>
        <p:nvGrpSpPr>
          <p:cNvPr id="10" name="그룹 9">
            <a:extLst>
              <a:ext uri="{FF2B5EF4-FFF2-40B4-BE49-F238E27FC236}">
                <a16:creationId xmlns:a16="http://schemas.microsoft.com/office/drawing/2014/main" id="{A109D312-BD39-0358-320F-3B22EC08E864}"/>
              </a:ext>
            </a:extLst>
          </p:cNvPr>
          <p:cNvGrpSpPr/>
          <p:nvPr/>
        </p:nvGrpSpPr>
        <p:grpSpPr>
          <a:xfrm>
            <a:off x="3229596" y="5466692"/>
            <a:ext cx="2191657" cy="1316074"/>
            <a:chOff x="10330130" y="261481"/>
            <a:chExt cx="2191657" cy="1316074"/>
          </a:xfrm>
        </p:grpSpPr>
        <p:pic>
          <p:nvPicPr>
            <p:cNvPr id="11" name="그림 10">
              <a:extLst>
                <a:ext uri="{FF2B5EF4-FFF2-40B4-BE49-F238E27FC236}">
                  <a16:creationId xmlns:a16="http://schemas.microsoft.com/office/drawing/2014/main" id="{53C1612F-B9A5-2293-54D2-870A9138F0D8}"/>
                </a:ext>
              </a:extLst>
            </p:cNvPr>
            <p:cNvPicPr>
              <a:picLocks noChangeAspect="1"/>
            </p:cNvPicPr>
            <p:nvPr/>
          </p:nvPicPr>
          <p:blipFill>
            <a:blip r:embed="rId9"/>
            <a:stretch>
              <a:fillRect/>
            </a:stretch>
          </p:blipFill>
          <p:spPr>
            <a:xfrm>
              <a:off x="10921809" y="569258"/>
              <a:ext cx="1008297" cy="1008297"/>
            </a:xfrm>
            <a:prstGeom prst="rect">
              <a:avLst/>
            </a:prstGeom>
            <a:effectLst/>
          </p:spPr>
        </p:pic>
        <p:sp>
          <p:nvSpPr>
            <p:cNvPr id="12" name="TextBox 11">
              <a:extLst>
                <a:ext uri="{FF2B5EF4-FFF2-40B4-BE49-F238E27FC236}">
                  <a16:creationId xmlns:a16="http://schemas.microsoft.com/office/drawing/2014/main" id="{B991A136-DD0A-CEBA-BB3F-AB5A6B5015C5}"/>
                </a:ext>
              </a:extLst>
            </p:cNvPr>
            <p:cNvSpPr txBox="1"/>
            <p:nvPr/>
          </p:nvSpPr>
          <p:spPr>
            <a:xfrm>
              <a:off x="10330130" y="261481"/>
              <a:ext cx="2191657" cy="307777"/>
            </a:xfrm>
            <a:prstGeom prst="rect">
              <a:avLst/>
            </a:prstGeom>
            <a:noFill/>
            <a:effectLst/>
          </p:spPr>
          <p:txBody>
            <a:bodyPr wrap="square">
              <a:spAutoFit/>
            </a:bodyPr>
            <a:lstStyle/>
            <a:p>
              <a:pPr algn="ctr">
                <a:buNone/>
              </a:pPr>
              <a:r>
                <a:rPr lang="en-US" altLang="ko-KR" sz="1400" b="1" i="1" dirty="0">
                  <a:effectLst/>
                  <a:latin typeface="Arial" panose="020B0604020202020204" pitchFamily="34" charset="0"/>
                  <a:cs typeface="Arial" panose="020B0604020202020204" pitchFamily="34" charset="0"/>
                </a:rPr>
                <a:t>EGU25-14874</a:t>
              </a:r>
            </a:p>
          </p:txBody>
        </p:sp>
      </p:grpSp>
    </p:spTree>
    <p:extLst>
      <p:ext uri="{BB962C8B-B14F-4D97-AF65-F5344CB8AC3E}">
        <p14:creationId xmlns:p14="http://schemas.microsoft.com/office/powerpoint/2010/main" val="1756478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18FD9-A72C-53F2-28EE-4A7C854043DD}"/>
            </a:ext>
          </a:extLst>
        </p:cNvPr>
        <p:cNvGrpSpPr/>
        <p:nvPr/>
      </p:nvGrpSpPr>
      <p:grpSpPr>
        <a:xfrm>
          <a:off x="0" y="0"/>
          <a:ext cx="0" cy="0"/>
          <a:chOff x="0" y="0"/>
          <a:chExt cx="0" cy="0"/>
        </a:xfrm>
      </p:grpSpPr>
      <p:grpSp>
        <p:nvGrpSpPr>
          <p:cNvPr id="6" name="그룹 5">
            <a:extLst>
              <a:ext uri="{FF2B5EF4-FFF2-40B4-BE49-F238E27FC236}">
                <a16:creationId xmlns:a16="http://schemas.microsoft.com/office/drawing/2014/main" id="{16480030-14ED-7F17-32C7-42BF8A728F15}"/>
              </a:ext>
            </a:extLst>
          </p:cNvPr>
          <p:cNvGrpSpPr/>
          <p:nvPr/>
        </p:nvGrpSpPr>
        <p:grpSpPr>
          <a:xfrm>
            <a:off x="126784" y="158840"/>
            <a:ext cx="8737816" cy="1607892"/>
            <a:chOff x="126784" y="2590886"/>
            <a:chExt cx="8737816" cy="1607892"/>
          </a:xfrm>
        </p:grpSpPr>
        <p:sp>
          <p:nvSpPr>
            <p:cNvPr id="7" name="TextBox 6">
              <a:extLst>
                <a:ext uri="{FF2B5EF4-FFF2-40B4-BE49-F238E27FC236}">
                  <a16:creationId xmlns:a16="http://schemas.microsoft.com/office/drawing/2014/main" id="{0FEFB1C3-6512-516F-B0FE-AA2F5E5F535E}"/>
                </a:ext>
              </a:extLst>
            </p:cNvPr>
            <p:cNvSpPr txBox="1"/>
            <p:nvPr/>
          </p:nvSpPr>
          <p:spPr>
            <a:xfrm>
              <a:off x="212236" y="2590886"/>
              <a:ext cx="7102964" cy="400110"/>
            </a:xfrm>
            <a:prstGeom prst="rect">
              <a:avLst/>
            </a:prstGeom>
            <a:noFill/>
          </p:spPr>
          <p:txBody>
            <a:bodyPr wrap="square">
              <a:spAutoFit/>
            </a:bodyPr>
            <a:lstStyle/>
            <a:p>
              <a:pPr algn="l">
                <a:buNone/>
              </a:pPr>
              <a:r>
                <a:rPr lang="en-US" altLang="ko-KR" sz="2000" b="1" i="1" dirty="0">
                  <a:effectLst/>
                  <a:latin typeface="Arial" panose="020B0604020202020204" pitchFamily="34" charset="0"/>
                  <a:cs typeface="Arial" panose="020B0604020202020204" pitchFamily="34" charset="0"/>
                </a:rPr>
                <a:t>Key Results &amp; Insights</a:t>
              </a:r>
            </a:p>
          </p:txBody>
        </p:sp>
        <p:sp>
          <p:nvSpPr>
            <p:cNvPr id="8" name="직사각형 7">
              <a:extLst>
                <a:ext uri="{FF2B5EF4-FFF2-40B4-BE49-F238E27FC236}">
                  <a16:creationId xmlns:a16="http://schemas.microsoft.com/office/drawing/2014/main" id="{26EEC6F2-4717-BC4C-AF13-72FC59B56391}"/>
                </a:ext>
              </a:extLst>
            </p:cNvPr>
            <p:cNvSpPr/>
            <p:nvPr/>
          </p:nvSpPr>
          <p:spPr>
            <a:xfrm>
              <a:off x="126784" y="2630087"/>
              <a:ext cx="85452" cy="1538684"/>
            </a:xfrm>
            <a:prstGeom prst="rect">
              <a:avLst/>
            </a:prstGeom>
            <a:solidFill>
              <a:srgbClr val="18224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a:extLst>
                <a:ext uri="{FF2B5EF4-FFF2-40B4-BE49-F238E27FC236}">
                  <a16:creationId xmlns:a16="http://schemas.microsoft.com/office/drawing/2014/main" id="{07CA3888-3828-A20C-DD49-1F16D337EB95}"/>
                </a:ext>
              </a:extLst>
            </p:cNvPr>
            <p:cNvSpPr txBox="1"/>
            <p:nvPr/>
          </p:nvSpPr>
          <p:spPr>
            <a:xfrm>
              <a:off x="297688" y="2911246"/>
              <a:ext cx="8566912" cy="1287532"/>
            </a:xfrm>
            <a:prstGeom prst="rect">
              <a:avLst/>
            </a:prstGeom>
            <a:noFill/>
          </p:spPr>
          <p:txBody>
            <a:bodyPr wrap="square">
              <a:spAutoFit/>
            </a:bodyPr>
            <a:lstStyle/>
            <a:p>
              <a:pPr marL="180975" indent="-180975" algn="l">
                <a:lnSpc>
                  <a:spcPct val="150000"/>
                </a:lnSpc>
                <a:buFont typeface="Arial" panose="020B0604020202020204" pitchFamily="34" charset="0"/>
                <a:buChar char="•"/>
              </a:pPr>
              <a:r>
                <a:rPr lang="en-US" altLang="ko-KR" i="1" dirty="0">
                  <a:latin typeface="Arial" panose="020B0604020202020204" pitchFamily="34" charset="0"/>
                  <a:cs typeface="Arial" panose="020B0604020202020204" pitchFamily="34" charset="0"/>
                </a:rPr>
                <a:t>18 main research topics identified in 10,380 publications</a:t>
              </a:r>
            </a:p>
            <a:p>
              <a:pPr marL="180975" indent="-180975">
                <a:lnSpc>
                  <a:spcPct val="150000"/>
                </a:lnSpc>
                <a:buFont typeface="Arial" panose="020B0604020202020204" pitchFamily="34" charset="0"/>
                <a:buChar char="•"/>
              </a:pPr>
              <a:r>
                <a:rPr lang="en-US" altLang="ko-KR" i="1" dirty="0">
                  <a:effectLst/>
                  <a:latin typeface="Arial" panose="020B0604020202020204" pitchFamily="34" charset="0"/>
                  <a:cs typeface="Arial" panose="020B0604020202020204" pitchFamily="34" charset="0"/>
                </a:rPr>
                <a:t>Research focus shifted significantly over 60 years</a:t>
              </a:r>
            </a:p>
            <a:p>
              <a:pPr marL="180975" indent="-180975">
                <a:lnSpc>
                  <a:spcPct val="150000"/>
                </a:lnSpc>
                <a:buFont typeface="Arial" panose="020B0604020202020204" pitchFamily="34" charset="0"/>
                <a:buChar char="•"/>
              </a:pPr>
              <a:r>
                <a:rPr lang="en-US" altLang="ko-KR" i="1" dirty="0">
                  <a:latin typeface="Arial" panose="020B0604020202020204" pitchFamily="34" charset="0"/>
                  <a:cs typeface="Arial" panose="020B0604020202020204" pitchFamily="34" charset="0"/>
                </a:rPr>
                <a:t>Strong links found between environmental and hydrogeology topics</a:t>
              </a:r>
              <a:endParaRPr lang="en-US" altLang="ko-KR" i="1" dirty="0">
                <a:effectLst/>
                <a:latin typeface="Arial" panose="020B0604020202020204" pitchFamily="34" charset="0"/>
                <a:cs typeface="Arial" panose="020B0604020202020204" pitchFamily="34" charset="0"/>
              </a:endParaRPr>
            </a:p>
          </p:txBody>
        </p:sp>
      </p:grpSp>
      <p:pic>
        <p:nvPicPr>
          <p:cNvPr id="12" name="그림 11" descr="텍스트, 폰트, 인쇄, 스크린샷이(가) 표시된 사진&#10;&#10;자동 생성된 설명">
            <a:extLst>
              <a:ext uri="{FF2B5EF4-FFF2-40B4-BE49-F238E27FC236}">
                <a16:creationId xmlns:a16="http://schemas.microsoft.com/office/drawing/2014/main" id="{29423669-0D71-DF5D-C921-888A51C356F1}"/>
              </a:ext>
            </a:extLst>
          </p:cNvPr>
          <p:cNvPicPr>
            <a:picLocks noChangeAspect="1"/>
          </p:cNvPicPr>
          <p:nvPr/>
        </p:nvPicPr>
        <p:blipFill>
          <a:blip r:embed="rId2" cstate="print">
            <a:extLst>
              <a:ext uri="{28A0092B-C50C-407E-A947-70E740481C1C}">
                <a14:useLocalDpi xmlns:a14="http://schemas.microsoft.com/office/drawing/2010/main" val="0"/>
              </a:ext>
            </a:extLst>
          </a:blip>
          <a:srcRect r="16741" b="33979"/>
          <a:stretch/>
        </p:blipFill>
        <p:spPr bwMode="auto">
          <a:xfrm>
            <a:off x="7555428" y="146536"/>
            <a:ext cx="4424336" cy="1862658"/>
          </a:xfrm>
          <a:prstGeom prst="rect">
            <a:avLst/>
          </a:prstGeom>
          <a:noFill/>
          <a:ln>
            <a:noFill/>
          </a:ln>
        </p:spPr>
      </p:pic>
      <p:pic>
        <p:nvPicPr>
          <p:cNvPr id="14" name="그림 13" descr="텍스트, 스크린샷, 도표, 폰트이(가) 표시된 사진&#10;&#10;자동 생성된 설명">
            <a:extLst>
              <a:ext uri="{FF2B5EF4-FFF2-40B4-BE49-F238E27FC236}">
                <a16:creationId xmlns:a16="http://schemas.microsoft.com/office/drawing/2014/main" id="{A72B0D4C-1FB4-7191-C8DC-D1599B4C24B7}"/>
              </a:ext>
            </a:extLst>
          </p:cNvPr>
          <p:cNvPicPr>
            <a:picLocks noChangeAspect="1"/>
          </p:cNvPicPr>
          <p:nvPr/>
        </p:nvPicPr>
        <p:blipFill>
          <a:blip r:embed="rId3"/>
          <a:stretch>
            <a:fillRect/>
          </a:stretch>
        </p:blipFill>
        <p:spPr>
          <a:xfrm>
            <a:off x="126784" y="2151537"/>
            <a:ext cx="6270380" cy="3238840"/>
          </a:xfrm>
          <a:prstGeom prst="rect">
            <a:avLst/>
          </a:prstGeom>
        </p:spPr>
      </p:pic>
      <p:grpSp>
        <p:nvGrpSpPr>
          <p:cNvPr id="40" name="그룹 39">
            <a:extLst>
              <a:ext uri="{FF2B5EF4-FFF2-40B4-BE49-F238E27FC236}">
                <a16:creationId xmlns:a16="http://schemas.microsoft.com/office/drawing/2014/main" id="{9FBD8D40-79F2-42BD-2F53-FCA10D18147C}"/>
              </a:ext>
            </a:extLst>
          </p:cNvPr>
          <p:cNvGrpSpPr/>
          <p:nvPr/>
        </p:nvGrpSpPr>
        <p:grpSpPr>
          <a:xfrm>
            <a:off x="6397164" y="2151537"/>
            <a:ext cx="5611255" cy="3181433"/>
            <a:chOff x="6451843" y="2065475"/>
            <a:chExt cx="5361666" cy="3025794"/>
          </a:xfrm>
        </p:grpSpPr>
        <p:pic>
          <p:nvPicPr>
            <p:cNvPr id="16" name="그림 15" descr="스크린샷, 원이(가) 표시된 사진&#10;&#10;자동 생성된 설명">
              <a:extLst>
                <a:ext uri="{FF2B5EF4-FFF2-40B4-BE49-F238E27FC236}">
                  <a16:creationId xmlns:a16="http://schemas.microsoft.com/office/drawing/2014/main" id="{4D02E8E0-9C86-B5E9-7BBC-90075C7AFC77}"/>
                </a:ext>
              </a:extLst>
            </p:cNvPr>
            <p:cNvPicPr>
              <a:picLocks noChangeAspect="1"/>
            </p:cNvPicPr>
            <p:nvPr/>
          </p:nvPicPr>
          <p:blipFill>
            <a:blip r:embed="rId4"/>
            <a:srcRect l="-1" r="32128"/>
            <a:stretch/>
          </p:blipFill>
          <p:spPr>
            <a:xfrm>
              <a:off x="6451843" y="2065475"/>
              <a:ext cx="5321058" cy="3025794"/>
            </a:xfrm>
            <a:prstGeom prst="rect">
              <a:avLst/>
            </a:prstGeom>
          </p:spPr>
        </p:pic>
        <p:sp>
          <p:nvSpPr>
            <p:cNvPr id="28" name="직사각형 27">
              <a:extLst>
                <a:ext uri="{FF2B5EF4-FFF2-40B4-BE49-F238E27FC236}">
                  <a16:creationId xmlns:a16="http://schemas.microsoft.com/office/drawing/2014/main" id="{E6C98478-CAEC-BD9D-355A-56466B0B9375}"/>
                </a:ext>
              </a:extLst>
            </p:cNvPr>
            <p:cNvSpPr/>
            <p:nvPr/>
          </p:nvSpPr>
          <p:spPr>
            <a:xfrm>
              <a:off x="11684000" y="4391025"/>
              <a:ext cx="129509" cy="444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1" name="직사각형 40">
            <a:extLst>
              <a:ext uri="{FF2B5EF4-FFF2-40B4-BE49-F238E27FC236}">
                <a16:creationId xmlns:a16="http://schemas.microsoft.com/office/drawing/2014/main" id="{7A73237D-2C0F-1749-EBFC-648633292229}"/>
              </a:ext>
            </a:extLst>
          </p:cNvPr>
          <p:cNvSpPr/>
          <p:nvPr/>
        </p:nvSpPr>
        <p:spPr>
          <a:xfrm>
            <a:off x="191135" y="5703806"/>
            <a:ext cx="11943931" cy="991121"/>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직사각형 41">
            <a:extLst>
              <a:ext uri="{FF2B5EF4-FFF2-40B4-BE49-F238E27FC236}">
                <a16:creationId xmlns:a16="http://schemas.microsoft.com/office/drawing/2014/main" id="{5B616053-A930-B52C-748C-B9C09BDABCD3}"/>
              </a:ext>
            </a:extLst>
          </p:cNvPr>
          <p:cNvSpPr/>
          <p:nvPr/>
        </p:nvSpPr>
        <p:spPr>
          <a:xfrm>
            <a:off x="126784" y="5629716"/>
            <a:ext cx="11943931" cy="991121"/>
          </a:xfrm>
          <a:prstGeom prst="rect">
            <a:avLst/>
          </a:prstGeom>
          <a:solidFill>
            <a:srgbClr val="EBF2FF"/>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ko-KR" sz="2000" b="1" i="1" dirty="0">
                <a:solidFill>
                  <a:schemeClr val="tx1"/>
                </a:solidFill>
                <a:latin typeface="Arial" panose="020B0604020202020204" pitchFamily="34" charset="0"/>
                <a:cs typeface="Arial" panose="020B0604020202020204" pitchFamily="34" charset="0"/>
              </a:rPr>
              <a:t>Scalability &amp; Adaptability</a:t>
            </a:r>
          </a:p>
          <a:p>
            <a:pPr algn="ctr">
              <a:lnSpc>
                <a:spcPct val="130000"/>
              </a:lnSpc>
            </a:pPr>
            <a:r>
              <a:rPr lang="en-US" altLang="ko-KR" sz="2000" b="1" i="1" dirty="0">
                <a:solidFill>
                  <a:srgbClr val="18224C"/>
                </a:solidFill>
                <a:latin typeface="Arial" panose="020B0604020202020204" pitchFamily="34" charset="0"/>
                <a:cs typeface="Arial" panose="020B0604020202020204" pitchFamily="34" charset="0"/>
              </a:rPr>
              <a:t>This workflow can be easily adapted for large-scale literature analysis in any scientific field</a:t>
            </a:r>
          </a:p>
        </p:txBody>
      </p:sp>
    </p:spTree>
    <p:extLst>
      <p:ext uri="{BB962C8B-B14F-4D97-AF65-F5344CB8AC3E}">
        <p14:creationId xmlns:p14="http://schemas.microsoft.com/office/powerpoint/2010/main" val="59328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직사각형 15"/>
          <p:cNvSpPr/>
          <p:nvPr/>
        </p:nvSpPr>
        <p:spPr>
          <a:xfrm>
            <a:off x="-1200" y="1089025"/>
            <a:ext cx="12193200" cy="72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p:cNvSpPr/>
          <p:nvPr/>
        </p:nvSpPr>
        <p:spPr>
          <a:xfrm>
            <a:off x="0" y="5367603"/>
            <a:ext cx="12192000" cy="674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 name="TextBox 14">
            <a:extLst>
              <a:ext uri="{FF2B5EF4-FFF2-40B4-BE49-F238E27FC236}">
                <a16:creationId xmlns:a16="http://schemas.microsoft.com/office/drawing/2014/main" id="{C3B27B87-8D3A-4A9C-8807-3637D5F180CA}"/>
              </a:ext>
            </a:extLst>
          </p:cNvPr>
          <p:cNvSpPr txBox="1"/>
          <p:nvPr/>
        </p:nvSpPr>
        <p:spPr>
          <a:xfrm>
            <a:off x="1100255" y="3310056"/>
            <a:ext cx="9998925" cy="1437381"/>
          </a:xfrm>
          <a:prstGeom prst="rect">
            <a:avLst/>
          </a:prstGeom>
          <a:noFill/>
        </p:spPr>
        <p:txBody>
          <a:bodyPr wrap="square" anchor="t">
            <a:spAutoFit/>
          </a:bodyPr>
          <a:lstStyle/>
          <a:p>
            <a:pPr algn="ctr">
              <a:lnSpc>
                <a:spcPct val="150000"/>
              </a:lnSpc>
            </a:pPr>
            <a:r>
              <a:rPr lang="en-US" altLang="ko-KR" sz="1600" b="1" u="sng" kern="100" dirty="0">
                <a:latin typeface="Arial" panose="020B0604020202020204" pitchFamily="34" charset="0"/>
                <a:ea typeface="맑은 고딕" panose="020B0503020000020004" pitchFamily="50" charset="-127"/>
                <a:cs typeface="Arial" panose="020B0604020202020204" pitchFamily="34" charset="0"/>
              </a:rPr>
              <a:t>Taeyong Kim</a:t>
            </a:r>
            <a:r>
              <a:rPr lang="en-US" altLang="ko-KR" sz="1600" kern="100" baseline="30000" dirty="0">
                <a:latin typeface="Arial" panose="020B0604020202020204" pitchFamily="34" charset="0"/>
                <a:ea typeface="맑은 고딕" panose="020B0503020000020004" pitchFamily="50" charset="-127"/>
                <a:cs typeface="Arial" panose="020B0604020202020204" pitchFamily="34" charset="0"/>
              </a:rPr>
              <a:t>1</a:t>
            </a:r>
            <a:r>
              <a:rPr lang="en-US" altLang="ko-KR" sz="1600" kern="100" dirty="0">
                <a:latin typeface="Arial" panose="020B0604020202020204" pitchFamily="34" charset="0"/>
                <a:ea typeface="맑은 고딕" panose="020B0503020000020004" pitchFamily="50" charset="-127"/>
                <a:cs typeface="Arial" panose="020B0604020202020204" pitchFamily="34" charset="0"/>
              </a:rPr>
              <a:t>, and Minjune Yang</a:t>
            </a:r>
            <a:r>
              <a:rPr lang="en-US" altLang="ko-KR" sz="1600" kern="100" baseline="30000" dirty="0">
                <a:latin typeface="Arial" panose="020B0604020202020204" pitchFamily="34" charset="0"/>
                <a:ea typeface="맑은 고딕" panose="020B0503020000020004" pitchFamily="50" charset="-127"/>
                <a:cs typeface="Arial" panose="020B0604020202020204" pitchFamily="34" charset="0"/>
              </a:rPr>
              <a:t>2*</a:t>
            </a:r>
            <a:endParaRPr lang="en-US" altLang="ko-KR" sz="2400" i="1" baseline="30000" dirty="0">
              <a:latin typeface="Arial" panose="020B0604020202020204" pitchFamily="34" charset="0"/>
              <a:ea typeface="KoPub돋움체 Bold" panose="02020603020101020101" pitchFamily="18" charset="-127"/>
              <a:cs typeface="Arial" panose="020B0604020202020204" pitchFamily="34" charset="0"/>
            </a:endParaRPr>
          </a:p>
          <a:p>
            <a:pPr algn="ctr">
              <a:lnSpc>
                <a:spcPct val="150000"/>
              </a:lnSpc>
            </a:pPr>
            <a:r>
              <a:rPr lang="en-US" altLang="ko-KR" sz="1400" i="1" baseline="30000" dirty="0">
                <a:latin typeface="Arial" panose="020B0604020202020204" pitchFamily="34" charset="0"/>
                <a:ea typeface="KoPub돋움체 Bold" panose="02020603020101020101" pitchFamily="18" charset="-127"/>
                <a:cs typeface="Arial" panose="020B0604020202020204" pitchFamily="34" charset="0"/>
              </a:rPr>
              <a:t>1</a:t>
            </a:r>
            <a:r>
              <a:rPr lang="en-US" altLang="ko-KR" sz="1400" i="1" dirty="0">
                <a:latin typeface="Arial" panose="020B0604020202020204" pitchFamily="34" charset="0"/>
                <a:ea typeface="KoPub돋움체 Bold" panose="02020603020101020101" pitchFamily="18" charset="-127"/>
                <a:cs typeface="Arial" panose="020B0604020202020204" pitchFamily="34" charset="0"/>
              </a:rPr>
              <a:t>Division of Earth Environmental System Sciences, Pukyong National University</a:t>
            </a:r>
            <a:r>
              <a:rPr lang="en-US" altLang="ko-KR" sz="2400" i="1" baseline="30000" dirty="0">
                <a:latin typeface="Arial" panose="020B0604020202020204" pitchFamily="34" charset="0"/>
                <a:ea typeface="KoPub돋움체 Bold" panose="02020603020101020101" pitchFamily="18" charset="-127"/>
                <a:cs typeface="Arial" panose="020B0604020202020204" pitchFamily="34" charset="0"/>
              </a:rPr>
              <a:t> </a:t>
            </a:r>
          </a:p>
          <a:p>
            <a:pPr algn="ctr">
              <a:lnSpc>
                <a:spcPct val="150000"/>
              </a:lnSpc>
            </a:pPr>
            <a:r>
              <a:rPr lang="en-US" altLang="ko-KR" sz="1400" i="1" baseline="30000" dirty="0">
                <a:latin typeface="Arial" panose="020B0604020202020204" pitchFamily="34" charset="0"/>
                <a:ea typeface="KoPub돋움체 Bold" panose="02020603020101020101" pitchFamily="18" charset="-127"/>
                <a:cs typeface="Arial" panose="020B0604020202020204" pitchFamily="34" charset="0"/>
              </a:rPr>
              <a:t>2</a:t>
            </a:r>
            <a:r>
              <a:rPr lang="en-US" altLang="ko-KR" sz="1400" i="1" dirty="0">
                <a:latin typeface="Arial" panose="020B0604020202020204" pitchFamily="34" charset="0"/>
                <a:ea typeface="KoPub돋움체 Bold" panose="02020603020101020101" pitchFamily="18" charset="-127"/>
                <a:cs typeface="Arial" panose="020B0604020202020204" pitchFamily="34" charset="0"/>
              </a:rPr>
              <a:t>Division of Earth and Environmental System sciences-Major of Environmental Geosciences, Pukyong National University</a:t>
            </a:r>
          </a:p>
          <a:p>
            <a:pPr algn="ctr">
              <a:lnSpc>
                <a:spcPct val="150000"/>
              </a:lnSpc>
            </a:pPr>
            <a:r>
              <a:rPr lang="en-US" altLang="ko-KR" sz="1400" i="1" baseline="30000" dirty="0">
                <a:latin typeface="Arial" panose="020B0604020202020204" pitchFamily="34" charset="0"/>
                <a:ea typeface="KoPub돋움체 Bold" panose="02020603020101020101" pitchFamily="18" charset="-127"/>
                <a:cs typeface="Arial" panose="020B0604020202020204" pitchFamily="34" charset="0"/>
              </a:rPr>
              <a:t>3</a:t>
            </a:r>
            <a:r>
              <a:rPr lang="en-US" altLang="ko-KR" sz="1400" i="1" dirty="0">
                <a:latin typeface="Arial" panose="020B0604020202020204" pitchFamily="34" charset="0"/>
                <a:ea typeface="KoPub돋움체 Bold" panose="02020603020101020101" pitchFamily="18" charset="-127"/>
                <a:cs typeface="Arial" panose="020B0604020202020204" pitchFamily="34" charset="0"/>
              </a:rPr>
              <a:t>Wible Co., Ltd</a:t>
            </a:r>
            <a:endParaRPr lang="en-US" altLang="ko-KR" sz="2400" i="1" baseline="30000" dirty="0">
              <a:latin typeface="Arial" panose="020B0604020202020204" pitchFamily="34" charset="0"/>
              <a:ea typeface="KoPub돋움체 Bold" panose="02020603020101020101" pitchFamily="18" charset="-127"/>
              <a:cs typeface="Arial" panose="020B0604020202020204" pitchFamily="34" charset="0"/>
            </a:endParaRPr>
          </a:p>
        </p:txBody>
      </p:sp>
      <p:sp>
        <p:nvSpPr>
          <p:cNvPr id="19" name="TextBox 18">
            <a:extLst>
              <a:ext uri="{FF2B5EF4-FFF2-40B4-BE49-F238E27FC236}">
                <a16:creationId xmlns:a16="http://schemas.microsoft.com/office/drawing/2014/main" id="{D21EFE4F-445B-4109-8AA6-E0B551F6731C}"/>
              </a:ext>
            </a:extLst>
          </p:cNvPr>
          <p:cNvSpPr txBox="1"/>
          <p:nvPr/>
        </p:nvSpPr>
        <p:spPr>
          <a:xfrm>
            <a:off x="-2381" y="2232875"/>
            <a:ext cx="12194381" cy="1045223"/>
          </a:xfrm>
          <a:prstGeom prst="rect">
            <a:avLst/>
          </a:prstGeom>
          <a:noFill/>
        </p:spPr>
        <p:txBody>
          <a:bodyPr wrap="square">
            <a:spAutoFit/>
          </a:bodyPr>
          <a:lstStyle/>
          <a:p>
            <a:pPr algn="ctr">
              <a:lnSpc>
                <a:spcPct val="150000"/>
              </a:lnSpc>
            </a:pPr>
            <a:r>
              <a:rPr lang="en-US" altLang="ko-KR" sz="2200" dirty="0">
                <a:latin typeface="Arial" panose="020B0604020202020204" pitchFamily="34" charset="0"/>
                <a:ea typeface="KoPub돋움체 Bold" panose="02020603020101020101" pitchFamily="18" charset="-127"/>
                <a:cs typeface="Arial" panose="020B0604020202020204" pitchFamily="34" charset="0"/>
              </a:rPr>
              <a:t>Exploring Geological Research Themes and Trends </a:t>
            </a:r>
          </a:p>
          <a:p>
            <a:pPr algn="ctr">
              <a:lnSpc>
                <a:spcPct val="150000"/>
              </a:lnSpc>
            </a:pPr>
            <a:r>
              <a:rPr lang="en-US" altLang="ko-KR" sz="2200" dirty="0">
                <a:latin typeface="Arial" panose="020B0604020202020204" pitchFamily="34" charset="0"/>
                <a:ea typeface="KoPub돋움체 Bold" panose="02020603020101020101" pitchFamily="18" charset="-127"/>
                <a:cs typeface="Arial" panose="020B0604020202020204" pitchFamily="34" charset="0"/>
              </a:rPr>
              <a:t>in South Korea Using Topic Modeling</a:t>
            </a:r>
          </a:p>
        </p:txBody>
      </p:sp>
      <p:pic>
        <p:nvPicPr>
          <p:cNvPr id="2" name="그림 1" descr="텍스트이(가) 표시된 사진&#10;&#10;자동 생성된 설명">
            <a:extLst>
              <a:ext uri="{FF2B5EF4-FFF2-40B4-BE49-F238E27FC236}">
                <a16:creationId xmlns:a16="http://schemas.microsoft.com/office/drawing/2014/main" id="{DC5B8243-564B-5398-9374-61A0029DAE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329" y="5951150"/>
            <a:ext cx="2343986" cy="854442"/>
          </a:xfrm>
          <a:prstGeom prst="rect">
            <a:avLst/>
          </a:prstGeom>
        </p:spPr>
      </p:pic>
      <p:pic>
        <p:nvPicPr>
          <p:cNvPr id="4" name="그림 3">
            <a:extLst>
              <a:ext uri="{FF2B5EF4-FFF2-40B4-BE49-F238E27FC236}">
                <a16:creationId xmlns:a16="http://schemas.microsoft.com/office/drawing/2014/main" id="{B960B588-B2C6-C2F4-570C-0C0E4E6D06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9180" y="22843"/>
            <a:ext cx="1024628" cy="1017634"/>
          </a:xfrm>
          <a:prstGeom prst="rect">
            <a:avLst/>
          </a:prstGeom>
        </p:spPr>
      </p:pic>
      <p:pic>
        <p:nvPicPr>
          <p:cNvPr id="5" name="그래픽 4">
            <a:extLst>
              <a:ext uri="{FF2B5EF4-FFF2-40B4-BE49-F238E27FC236}">
                <a16:creationId xmlns:a16="http://schemas.microsoft.com/office/drawing/2014/main" id="{48BAA579-565B-6B42-FA59-FDC9E1FE58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192" y="101428"/>
            <a:ext cx="3261748" cy="849771"/>
          </a:xfrm>
          <a:prstGeom prst="rect">
            <a:avLst/>
          </a:prstGeom>
        </p:spPr>
      </p:pic>
      <p:pic>
        <p:nvPicPr>
          <p:cNvPr id="1026" name="Picture 2">
            <a:extLst>
              <a:ext uri="{FF2B5EF4-FFF2-40B4-BE49-F238E27FC236}">
                <a16:creationId xmlns:a16="http://schemas.microsoft.com/office/drawing/2014/main" id="{6D7B5BEB-F1A0-5123-1A85-A9D028C597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4630" y="5518655"/>
            <a:ext cx="966097" cy="1286938"/>
          </a:xfrm>
          <a:prstGeom prst="rect">
            <a:avLst/>
          </a:prstGeom>
          <a:noFill/>
          <a:extLst>
            <a:ext uri="{909E8E84-426E-40DD-AFC4-6F175D3DCCD1}">
              <a14:hiddenFill xmlns:a14="http://schemas.microsoft.com/office/drawing/2010/main">
                <a:solidFill>
                  <a:srgbClr val="FFFFFF"/>
                </a:solidFill>
              </a14:hiddenFill>
            </a:ext>
          </a:extLst>
        </p:spPr>
      </p:pic>
      <p:pic>
        <p:nvPicPr>
          <p:cNvPr id="3" name="그림 2">
            <a:extLst>
              <a:ext uri="{FF2B5EF4-FFF2-40B4-BE49-F238E27FC236}">
                <a16:creationId xmlns:a16="http://schemas.microsoft.com/office/drawing/2014/main" id="{4E7F6A53-96FA-603E-F1AB-16CCC8009AE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062182" y="6360962"/>
            <a:ext cx="2083098" cy="497038"/>
          </a:xfrm>
          <a:prstGeom prst="rect">
            <a:avLst/>
          </a:prstGeom>
          <a:noFill/>
        </p:spPr>
      </p:pic>
      <p:grpSp>
        <p:nvGrpSpPr>
          <p:cNvPr id="8" name="그룹 7">
            <a:extLst>
              <a:ext uri="{FF2B5EF4-FFF2-40B4-BE49-F238E27FC236}">
                <a16:creationId xmlns:a16="http://schemas.microsoft.com/office/drawing/2014/main" id="{7BB2AB7D-74DB-D1A8-376A-60144C7EA2E3}"/>
              </a:ext>
            </a:extLst>
          </p:cNvPr>
          <p:cNvGrpSpPr/>
          <p:nvPr/>
        </p:nvGrpSpPr>
        <p:grpSpPr>
          <a:xfrm>
            <a:off x="3229596" y="5466692"/>
            <a:ext cx="2191657" cy="1316074"/>
            <a:chOff x="10330130" y="261481"/>
            <a:chExt cx="2191657" cy="1316074"/>
          </a:xfrm>
        </p:grpSpPr>
        <p:pic>
          <p:nvPicPr>
            <p:cNvPr id="10" name="그림 9">
              <a:extLst>
                <a:ext uri="{FF2B5EF4-FFF2-40B4-BE49-F238E27FC236}">
                  <a16:creationId xmlns:a16="http://schemas.microsoft.com/office/drawing/2014/main" id="{DE148983-54D4-8888-E833-22F3D4087141}"/>
                </a:ext>
              </a:extLst>
            </p:cNvPr>
            <p:cNvPicPr>
              <a:picLocks noChangeAspect="1"/>
            </p:cNvPicPr>
            <p:nvPr/>
          </p:nvPicPr>
          <p:blipFill>
            <a:blip r:embed="rId9"/>
            <a:stretch>
              <a:fillRect/>
            </a:stretch>
          </p:blipFill>
          <p:spPr>
            <a:xfrm>
              <a:off x="10921809" y="569258"/>
              <a:ext cx="1008297" cy="1008297"/>
            </a:xfrm>
            <a:prstGeom prst="rect">
              <a:avLst/>
            </a:prstGeom>
            <a:effectLst/>
          </p:spPr>
        </p:pic>
        <p:sp>
          <p:nvSpPr>
            <p:cNvPr id="12" name="TextBox 11">
              <a:extLst>
                <a:ext uri="{FF2B5EF4-FFF2-40B4-BE49-F238E27FC236}">
                  <a16:creationId xmlns:a16="http://schemas.microsoft.com/office/drawing/2014/main" id="{C0019A4B-2A57-0B10-7A62-8B3BA99AFD23}"/>
                </a:ext>
              </a:extLst>
            </p:cNvPr>
            <p:cNvSpPr txBox="1"/>
            <p:nvPr/>
          </p:nvSpPr>
          <p:spPr>
            <a:xfrm>
              <a:off x="10330130" y="261481"/>
              <a:ext cx="2191657" cy="307777"/>
            </a:xfrm>
            <a:prstGeom prst="rect">
              <a:avLst/>
            </a:prstGeom>
            <a:noFill/>
            <a:effectLst/>
          </p:spPr>
          <p:txBody>
            <a:bodyPr wrap="square">
              <a:spAutoFit/>
            </a:bodyPr>
            <a:lstStyle/>
            <a:p>
              <a:pPr algn="ctr">
                <a:buNone/>
              </a:pPr>
              <a:r>
                <a:rPr lang="en-US" altLang="ko-KR" sz="1400" b="1" i="1" dirty="0">
                  <a:effectLst/>
                  <a:latin typeface="Arial" panose="020B0604020202020204" pitchFamily="34" charset="0"/>
                  <a:cs typeface="Arial" panose="020B0604020202020204" pitchFamily="34" charset="0"/>
                </a:rPr>
                <a:t>EGU25-14874</a:t>
              </a:r>
            </a:p>
          </p:txBody>
        </p:sp>
      </p:grpSp>
    </p:spTree>
    <p:extLst>
      <p:ext uri="{BB962C8B-B14F-4D97-AF65-F5344CB8AC3E}">
        <p14:creationId xmlns:p14="http://schemas.microsoft.com/office/powerpoint/2010/main" val="1739486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BC5170C-B51E-722E-23B8-E7A192954343}"/>
              </a:ext>
            </a:extLst>
          </p:cNvPr>
          <p:cNvSpPr>
            <a:spLocks noGrp="1"/>
          </p:cNvSpPr>
          <p:nvPr>
            <p:ph type="sldNum" sz="quarter" idx="12"/>
          </p:nvPr>
        </p:nvSpPr>
        <p:spPr/>
        <p:txBody>
          <a:bodyPr/>
          <a:lstStyle/>
          <a:p>
            <a:pPr algn="ctr"/>
            <a:fld id="{354D1719-C65A-4617-9F72-21AF29A051DF}" type="slidenum">
              <a:rPr lang="ko-KR" altLang="en-US" sz="1800" b="1" smtClean="0">
                <a:solidFill>
                  <a:schemeClr val="bg1"/>
                </a:solidFill>
              </a:rPr>
              <a:pPr algn="ctr"/>
              <a:t>4</a:t>
            </a:fld>
            <a:endParaRPr lang="ko-KR" altLang="en-US" sz="1800" b="1" dirty="0">
              <a:solidFill>
                <a:schemeClr val="bg1"/>
              </a:solidFill>
            </a:endParaRPr>
          </a:p>
        </p:txBody>
      </p:sp>
      <p:sp>
        <p:nvSpPr>
          <p:cNvPr id="4" name="TextBox 3">
            <a:extLst>
              <a:ext uri="{FF2B5EF4-FFF2-40B4-BE49-F238E27FC236}">
                <a16:creationId xmlns:a16="http://schemas.microsoft.com/office/drawing/2014/main" id="{753EDF44-0B5C-DF68-4AAF-793065E9E5A1}"/>
              </a:ext>
            </a:extLst>
          </p:cNvPr>
          <p:cNvSpPr txBox="1"/>
          <p:nvPr/>
        </p:nvSpPr>
        <p:spPr>
          <a:xfrm>
            <a:off x="183729" y="884163"/>
            <a:ext cx="6193892" cy="400110"/>
          </a:xfrm>
          <a:prstGeom prst="rect">
            <a:avLst/>
          </a:prstGeom>
          <a:noFill/>
        </p:spPr>
        <p:txBody>
          <a:bodyPr wrap="square">
            <a:spAutoFit/>
          </a:bodyPr>
          <a:lstStyle>
            <a:defPPr>
              <a:defRPr lang="ko-KR"/>
            </a:defPPr>
            <a:lvl1pPr>
              <a:defRPr sz="2000">
                <a:latin typeface="나눔스퀘어OTF_ac Bold" panose="020B0600000101010101" pitchFamily="34" charset="-127"/>
                <a:ea typeface="나눔스퀘어OTF_ac Bold" panose="020B0600000101010101" pitchFamily="34" charset="-127"/>
                <a:cs typeface="Arial" panose="020B0604020202020204" pitchFamily="34" charset="0"/>
              </a:defRPr>
            </a:lvl1pPr>
          </a:lstStyle>
          <a:p>
            <a:r>
              <a:rPr lang="en-US" altLang="ko-KR" dirty="0">
                <a:latin typeface="Arial" panose="020B0604020202020204" pitchFamily="34" charset="0"/>
              </a:rPr>
              <a:t>1.1. Study rationale</a:t>
            </a:r>
          </a:p>
        </p:txBody>
      </p:sp>
      <p:grpSp>
        <p:nvGrpSpPr>
          <p:cNvPr id="1031" name="그룹 1030">
            <a:extLst>
              <a:ext uri="{FF2B5EF4-FFF2-40B4-BE49-F238E27FC236}">
                <a16:creationId xmlns:a16="http://schemas.microsoft.com/office/drawing/2014/main" id="{79882B62-81BB-499B-4999-6E698196D905}"/>
              </a:ext>
            </a:extLst>
          </p:cNvPr>
          <p:cNvGrpSpPr/>
          <p:nvPr/>
        </p:nvGrpSpPr>
        <p:grpSpPr>
          <a:xfrm>
            <a:off x="7129601" y="884163"/>
            <a:ext cx="4924800" cy="4160907"/>
            <a:chOff x="6998401" y="1320093"/>
            <a:chExt cx="4924800" cy="4160907"/>
          </a:xfrm>
        </p:grpSpPr>
        <p:grpSp>
          <p:nvGrpSpPr>
            <p:cNvPr id="14" name="그룹 13">
              <a:extLst>
                <a:ext uri="{FF2B5EF4-FFF2-40B4-BE49-F238E27FC236}">
                  <a16:creationId xmlns:a16="http://schemas.microsoft.com/office/drawing/2014/main" id="{25BD3CF2-9631-BE68-E701-D7F8BAC77E1D}"/>
                </a:ext>
              </a:extLst>
            </p:cNvPr>
            <p:cNvGrpSpPr/>
            <p:nvPr/>
          </p:nvGrpSpPr>
          <p:grpSpPr>
            <a:xfrm>
              <a:off x="6998401" y="1376999"/>
              <a:ext cx="4924800" cy="4104001"/>
              <a:chOff x="6998401" y="884162"/>
              <a:chExt cx="4924800" cy="4104001"/>
            </a:xfrm>
          </p:grpSpPr>
          <p:pic>
            <p:nvPicPr>
              <p:cNvPr id="5" name="그림 4" descr="텍스트, 도표, 그래프, 폰트이(가) 표시된 사진&#10;&#10;자동 생성된 설명">
                <a:extLst>
                  <a:ext uri="{FF2B5EF4-FFF2-40B4-BE49-F238E27FC236}">
                    <a16:creationId xmlns:a16="http://schemas.microsoft.com/office/drawing/2014/main" id="{FEC51003-870C-A269-E1A1-FB71086DCB5C}"/>
                  </a:ext>
                </a:extLst>
              </p:cNvPr>
              <p:cNvPicPr>
                <a:picLocks noChangeAspect="1"/>
              </p:cNvPicPr>
              <p:nvPr/>
            </p:nvPicPr>
            <p:blipFill>
              <a:blip r:embed="rId3"/>
              <a:stretch>
                <a:fillRect/>
              </a:stretch>
            </p:blipFill>
            <p:spPr>
              <a:xfrm>
                <a:off x="6998401" y="884162"/>
                <a:ext cx="4924800" cy="4104001"/>
              </a:xfrm>
              <a:prstGeom prst="rect">
                <a:avLst/>
              </a:prstGeom>
            </p:spPr>
          </p:pic>
          <p:cxnSp>
            <p:nvCxnSpPr>
              <p:cNvPr id="10" name="직선 연결선 9">
                <a:extLst>
                  <a:ext uri="{FF2B5EF4-FFF2-40B4-BE49-F238E27FC236}">
                    <a16:creationId xmlns:a16="http://schemas.microsoft.com/office/drawing/2014/main" id="{B5F6C7FC-14CB-1522-7F7D-9796F47C89B1}"/>
                  </a:ext>
                </a:extLst>
              </p:cNvPr>
              <p:cNvCxnSpPr>
                <a:cxnSpLocks/>
              </p:cNvCxnSpPr>
              <p:nvPr/>
            </p:nvCxnSpPr>
            <p:spPr>
              <a:xfrm>
                <a:off x="9610725" y="1405318"/>
                <a:ext cx="0" cy="2807907"/>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029" name="그룹 1028">
              <a:extLst>
                <a:ext uri="{FF2B5EF4-FFF2-40B4-BE49-F238E27FC236}">
                  <a16:creationId xmlns:a16="http://schemas.microsoft.com/office/drawing/2014/main" id="{76617F28-71CF-4CCE-DB91-773EA569BFBD}"/>
                </a:ext>
              </a:extLst>
            </p:cNvPr>
            <p:cNvGrpSpPr/>
            <p:nvPr/>
          </p:nvGrpSpPr>
          <p:grpSpPr>
            <a:xfrm>
              <a:off x="8031361" y="1320093"/>
              <a:ext cx="3067246" cy="618740"/>
              <a:chOff x="8031361" y="1320093"/>
              <a:chExt cx="3067246" cy="618740"/>
            </a:xfrm>
          </p:grpSpPr>
          <p:sp>
            <p:nvSpPr>
              <p:cNvPr id="18" name="직사각형 17">
                <a:extLst>
                  <a:ext uri="{FF2B5EF4-FFF2-40B4-BE49-F238E27FC236}">
                    <a16:creationId xmlns:a16="http://schemas.microsoft.com/office/drawing/2014/main" id="{1C14F46D-BE04-A3C4-7DF4-81E1A45F6081}"/>
                  </a:ext>
                </a:extLst>
              </p:cNvPr>
              <p:cNvSpPr/>
              <p:nvPr/>
            </p:nvSpPr>
            <p:spPr>
              <a:xfrm>
                <a:off x="8072439" y="1621156"/>
                <a:ext cx="2940841" cy="8135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a:extLst>
                  <a:ext uri="{FF2B5EF4-FFF2-40B4-BE49-F238E27FC236}">
                    <a16:creationId xmlns:a16="http://schemas.microsoft.com/office/drawing/2014/main" id="{6D5BF9BE-F1B4-B2B3-2093-D4DC217FC963}"/>
                  </a:ext>
                </a:extLst>
              </p:cNvPr>
              <p:cNvSpPr txBox="1"/>
              <p:nvPr/>
            </p:nvSpPr>
            <p:spPr>
              <a:xfrm>
                <a:off x="8031361" y="1320093"/>
                <a:ext cx="1614487" cy="276999"/>
              </a:xfrm>
              <a:prstGeom prst="rect">
                <a:avLst/>
              </a:prstGeom>
              <a:noFill/>
            </p:spPr>
            <p:txBody>
              <a:bodyPr wrap="square" rtlCol="0">
                <a:spAutoFit/>
              </a:bodyPr>
              <a:lstStyle/>
              <a:p>
                <a:pPr algn="ctr"/>
                <a:r>
                  <a:rPr lang="en-US" altLang="ko-KR" sz="1200" dirty="0">
                    <a:solidFill>
                      <a:srgbClr val="B90101"/>
                    </a:solidFill>
                    <a:latin typeface="Arial" panose="020B0604020202020204" pitchFamily="34" charset="0"/>
                    <a:cs typeface="Arial" panose="020B0604020202020204" pitchFamily="34" charset="0"/>
                  </a:rPr>
                  <a:t>Pre-modern geology</a:t>
                </a:r>
                <a:endParaRPr lang="ko-KR" altLang="en-US" sz="1200" dirty="0">
                  <a:solidFill>
                    <a:srgbClr val="B9010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5913674-EAA2-9136-20D2-9139E44923E9}"/>
                  </a:ext>
                </a:extLst>
              </p:cNvPr>
              <p:cNvSpPr txBox="1"/>
              <p:nvPr/>
            </p:nvSpPr>
            <p:spPr>
              <a:xfrm>
                <a:off x="9484120" y="1320093"/>
                <a:ext cx="1614487" cy="276999"/>
              </a:xfrm>
              <a:prstGeom prst="rect">
                <a:avLst/>
              </a:prstGeom>
              <a:noFill/>
            </p:spPr>
            <p:txBody>
              <a:bodyPr wrap="square" rtlCol="0">
                <a:spAutoFit/>
              </a:bodyPr>
              <a:lstStyle/>
              <a:p>
                <a:pPr algn="ctr"/>
                <a:r>
                  <a:rPr lang="en-US" altLang="ko-KR" sz="1200" dirty="0">
                    <a:solidFill>
                      <a:srgbClr val="011657"/>
                    </a:solidFill>
                    <a:latin typeface="Arial" panose="020B0604020202020204" pitchFamily="34" charset="0"/>
                    <a:cs typeface="Arial" panose="020B0604020202020204" pitchFamily="34" charset="0"/>
                  </a:rPr>
                  <a:t>Modern geology</a:t>
                </a:r>
                <a:endParaRPr lang="ko-KR" altLang="en-US" sz="1200" dirty="0">
                  <a:solidFill>
                    <a:srgbClr val="011657"/>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0CF60E3-D44B-7C5D-D722-353773E521D2}"/>
                  </a:ext>
                </a:extLst>
              </p:cNvPr>
              <p:cNvSpPr txBox="1"/>
              <p:nvPr/>
            </p:nvSpPr>
            <p:spPr>
              <a:xfrm>
                <a:off x="8803481" y="1661834"/>
                <a:ext cx="1614487" cy="276999"/>
              </a:xfrm>
              <a:prstGeom prst="rect">
                <a:avLst/>
              </a:prstGeom>
              <a:noFill/>
            </p:spPr>
            <p:txBody>
              <a:bodyPr wrap="square" rtlCol="0">
                <a:spAutoFit/>
              </a:bodyPr>
              <a:lstStyle/>
              <a:p>
                <a:pPr algn="ctr"/>
                <a:r>
                  <a:rPr lang="en-US" altLang="ko-KR" sz="1200" dirty="0">
                    <a:solidFill>
                      <a:srgbClr val="595959"/>
                    </a:solidFill>
                    <a:latin typeface="Arial" panose="020B0604020202020204" pitchFamily="34" charset="0"/>
                    <a:cs typeface="Arial" panose="020B0604020202020204" pitchFamily="34" charset="0"/>
                  </a:rPr>
                  <a:t>1994</a:t>
                </a:r>
                <a:endParaRPr lang="ko-KR" altLang="en-US" sz="1200" dirty="0">
                  <a:solidFill>
                    <a:srgbClr val="595959"/>
                  </a:solidFill>
                  <a:latin typeface="Arial" panose="020B0604020202020204" pitchFamily="34" charset="0"/>
                  <a:cs typeface="Arial" panose="020B0604020202020204" pitchFamily="34" charset="0"/>
                </a:endParaRPr>
              </a:p>
            </p:txBody>
          </p:sp>
          <p:cxnSp>
            <p:nvCxnSpPr>
              <p:cNvPr id="20" name="직선 연결선 19">
                <a:extLst>
                  <a:ext uri="{FF2B5EF4-FFF2-40B4-BE49-F238E27FC236}">
                    <a16:creationId xmlns:a16="http://schemas.microsoft.com/office/drawing/2014/main" id="{D3E1EB9B-497E-6615-EBF0-E1D0EE3773B9}"/>
                  </a:ext>
                </a:extLst>
              </p:cNvPr>
              <p:cNvCxnSpPr>
                <a:cxnSpLocks/>
                <a:endCxn id="18" idx="0"/>
              </p:cNvCxnSpPr>
              <p:nvPr/>
            </p:nvCxnSpPr>
            <p:spPr>
              <a:xfrm>
                <a:off x="8134351" y="1621156"/>
                <a:ext cx="1408509" cy="0"/>
              </a:xfrm>
              <a:prstGeom prst="line">
                <a:avLst/>
              </a:prstGeom>
              <a:ln w="19050">
                <a:solidFill>
                  <a:srgbClr val="B9010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3" name="직선 연결선 22">
                <a:extLst>
                  <a:ext uri="{FF2B5EF4-FFF2-40B4-BE49-F238E27FC236}">
                    <a16:creationId xmlns:a16="http://schemas.microsoft.com/office/drawing/2014/main" id="{3C17D96E-37D8-F99F-5036-738C32DF0525}"/>
                  </a:ext>
                </a:extLst>
              </p:cNvPr>
              <p:cNvCxnSpPr>
                <a:cxnSpLocks/>
              </p:cNvCxnSpPr>
              <p:nvPr/>
            </p:nvCxnSpPr>
            <p:spPr>
              <a:xfrm>
                <a:off x="9569449" y="1621156"/>
                <a:ext cx="1443831" cy="0"/>
              </a:xfrm>
              <a:prstGeom prst="line">
                <a:avLst/>
              </a:prstGeom>
              <a:ln w="19050">
                <a:solidFill>
                  <a:srgbClr val="011657"/>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sp>
        <p:nvSpPr>
          <p:cNvPr id="30" name="이등변 삼각형 29">
            <a:extLst>
              <a:ext uri="{FF2B5EF4-FFF2-40B4-BE49-F238E27FC236}">
                <a16:creationId xmlns:a16="http://schemas.microsoft.com/office/drawing/2014/main" id="{A644D5AB-226E-185A-CD29-9059D3ACC33A}"/>
              </a:ext>
            </a:extLst>
          </p:cNvPr>
          <p:cNvSpPr/>
          <p:nvPr/>
        </p:nvSpPr>
        <p:spPr>
          <a:xfrm rot="5400000">
            <a:off x="3270595" y="2257296"/>
            <a:ext cx="758125" cy="501590"/>
          </a:xfrm>
          <a:prstGeom prst="triangle">
            <a:avLst>
              <a:gd name="adj" fmla="val 50000"/>
            </a:avLst>
          </a:prstGeom>
          <a:gradFill flip="none" rotWithShape="1">
            <a:gsLst>
              <a:gs pos="0">
                <a:schemeClr val="bg1">
                  <a:lumMod val="5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28" name="Picture 4">
            <a:extLst>
              <a:ext uri="{FF2B5EF4-FFF2-40B4-BE49-F238E27FC236}">
                <a16:creationId xmlns:a16="http://schemas.microsoft.com/office/drawing/2014/main" id="{05CAD371-E852-BA0D-BD55-655402027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697" y="1502903"/>
            <a:ext cx="1413748" cy="2010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0DD4E80-1E37-BB02-8016-FC71AB8DDF82}"/>
              </a:ext>
            </a:extLst>
          </p:cNvPr>
          <p:cNvSpPr txBox="1"/>
          <p:nvPr/>
        </p:nvSpPr>
        <p:spPr>
          <a:xfrm>
            <a:off x="609946" y="3610141"/>
            <a:ext cx="3143250" cy="523220"/>
          </a:xfrm>
          <a:prstGeom prst="rect">
            <a:avLst/>
          </a:prstGeom>
          <a:noFill/>
        </p:spPr>
        <p:txBody>
          <a:bodyPr wrap="square" rtlCol="0">
            <a:spAutoFit/>
          </a:bodyPr>
          <a:lstStyle/>
          <a:p>
            <a:pPr algn="ctr"/>
            <a:r>
              <a:rPr lang="en-US" altLang="ko-KR" sz="1400" dirty="0">
                <a:latin typeface="Arial" panose="020B0604020202020204" pitchFamily="34" charset="0"/>
                <a:cs typeface="Arial" panose="020B0604020202020204" pitchFamily="34" charset="0"/>
              </a:rPr>
              <a:t>The first geological issue </a:t>
            </a:r>
          </a:p>
          <a:p>
            <a:pPr algn="ctr"/>
            <a:r>
              <a:rPr lang="en-US" altLang="ko-KR" sz="1400" dirty="0">
                <a:latin typeface="Arial" panose="020B0604020202020204" pitchFamily="34" charset="0"/>
                <a:cs typeface="Arial" panose="020B0604020202020204" pitchFamily="34" charset="0"/>
              </a:rPr>
              <a:t>in South Korea (1964.08)</a:t>
            </a:r>
            <a:endParaRPr lang="ko-KR" altLang="en-US" sz="1400" dirty="0">
              <a:latin typeface="Arial" panose="020B0604020202020204" pitchFamily="34" charset="0"/>
              <a:cs typeface="Arial" panose="020B0604020202020204" pitchFamily="34" charset="0"/>
            </a:endParaRPr>
          </a:p>
        </p:txBody>
      </p:sp>
      <p:pic>
        <p:nvPicPr>
          <p:cNvPr id="1032" name="Picture 8" descr="권호 표지">
            <a:extLst>
              <a:ext uri="{FF2B5EF4-FFF2-40B4-BE49-F238E27FC236}">
                <a16:creationId xmlns:a16="http://schemas.microsoft.com/office/drawing/2014/main" id="{45E559A9-6B79-B335-D361-0B9E832D95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018" y="1502903"/>
            <a:ext cx="1420758" cy="2010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25" name="TextBox 1024">
            <a:extLst>
              <a:ext uri="{FF2B5EF4-FFF2-40B4-BE49-F238E27FC236}">
                <a16:creationId xmlns:a16="http://schemas.microsoft.com/office/drawing/2014/main" id="{1260FDA8-3C26-AE95-8167-42285D10E18E}"/>
              </a:ext>
            </a:extLst>
          </p:cNvPr>
          <p:cNvSpPr txBox="1"/>
          <p:nvPr/>
        </p:nvSpPr>
        <p:spPr>
          <a:xfrm>
            <a:off x="3552258" y="3610141"/>
            <a:ext cx="3143250" cy="523220"/>
          </a:xfrm>
          <a:prstGeom prst="rect">
            <a:avLst/>
          </a:prstGeom>
          <a:noFill/>
        </p:spPr>
        <p:txBody>
          <a:bodyPr wrap="square" rtlCol="0">
            <a:spAutoFit/>
          </a:bodyPr>
          <a:lstStyle/>
          <a:p>
            <a:pPr algn="ctr"/>
            <a:r>
              <a:rPr lang="en-US" altLang="ko-KR" sz="1400" dirty="0">
                <a:latin typeface="Arial" panose="020B0604020202020204" pitchFamily="34" charset="0"/>
                <a:cs typeface="Arial" panose="020B0604020202020204" pitchFamily="34" charset="0"/>
              </a:rPr>
              <a:t>The first geological paradigm shifting</a:t>
            </a:r>
          </a:p>
          <a:p>
            <a:pPr algn="ctr"/>
            <a:r>
              <a:rPr lang="en-US" altLang="ko-KR" sz="1400" dirty="0">
                <a:latin typeface="Arial" panose="020B0604020202020204" pitchFamily="34" charset="0"/>
                <a:cs typeface="Arial" panose="020B0604020202020204" pitchFamily="34" charset="0"/>
              </a:rPr>
              <a:t>in South Korea (1994.02)</a:t>
            </a:r>
            <a:endParaRPr lang="ko-KR" altLang="en-US" sz="1400" dirty="0">
              <a:latin typeface="Arial" panose="020B0604020202020204" pitchFamily="34" charset="0"/>
              <a:cs typeface="Arial" panose="020B0604020202020204" pitchFamily="34" charset="0"/>
            </a:endParaRPr>
          </a:p>
        </p:txBody>
      </p:sp>
      <p:pic>
        <p:nvPicPr>
          <p:cNvPr id="1036" name="Picture 12" descr="cover">
            <a:extLst>
              <a:ext uri="{FF2B5EF4-FFF2-40B4-BE49-F238E27FC236}">
                <a16:creationId xmlns:a16="http://schemas.microsoft.com/office/drawing/2014/main" id="{48A1EC6C-9B60-D7E6-818E-2C0B139A7E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599" y="4395973"/>
            <a:ext cx="1086973" cy="15778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GEO DATA">
            <a:extLst>
              <a:ext uri="{FF2B5EF4-FFF2-40B4-BE49-F238E27FC236}">
                <a16:creationId xmlns:a16="http://schemas.microsoft.com/office/drawing/2014/main" id="{E59C23C8-F636-32E9-F5C5-4DC14D7327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9476"/>
          <a:stretch/>
        </p:blipFill>
        <p:spPr bwMode="auto">
          <a:xfrm>
            <a:off x="5531527" y="4386363"/>
            <a:ext cx="1189969" cy="15866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0" name="Picture 16" descr="만장광상 중앙광체와 본광체의 광화작용과 생성환경 - 광물과 암석 - 한국광물학회 - KISS">
            <a:extLst>
              <a:ext uri="{FF2B5EF4-FFF2-40B4-BE49-F238E27FC236}">
                <a16:creationId xmlns:a16="http://schemas.microsoft.com/office/drawing/2014/main" id="{BD7DB54E-F98D-506C-5D8F-480F5665D3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3659" y="4389436"/>
            <a:ext cx="1086973" cy="15886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Geophysics and Geophysical Exploration (지구물리와물리탐사)">
            <a:extLst>
              <a:ext uri="{FF2B5EF4-FFF2-40B4-BE49-F238E27FC236}">
                <a16:creationId xmlns:a16="http://schemas.microsoft.com/office/drawing/2014/main" id="{4F73352D-63B7-65DF-7082-72237A9A33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9719" y="4386363"/>
            <a:ext cx="1189969" cy="15940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4" name="Picture 20" descr="고생물학회지 - 한국고생물학회 논문 : 학술저널 - DBpia">
            <a:extLst>
              <a:ext uri="{FF2B5EF4-FFF2-40B4-BE49-F238E27FC236}">
                <a16:creationId xmlns:a16="http://schemas.microsoft.com/office/drawing/2014/main" id="{F55F41B8-68FE-B87C-F014-4951CBDC62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8775" y="4395175"/>
            <a:ext cx="1153666" cy="15786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37" name="TextBox 1036">
            <a:extLst>
              <a:ext uri="{FF2B5EF4-FFF2-40B4-BE49-F238E27FC236}">
                <a16:creationId xmlns:a16="http://schemas.microsoft.com/office/drawing/2014/main" id="{34733E5F-DC4C-E79C-DB0B-605808927C76}"/>
              </a:ext>
            </a:extLst>
          </p:cNvPr>
          <p:cNvSpPr txBox="1"/>
          <p:nvPr/>
        </p:nvSpPr>
        <p:spPr>
          <a:xfrm>
            <a:off x="7258012" y="4918721"/>
            <a:ext cx="4714615" cy="954107"/>
          </a:xfrm>
          <a:prstGeom prst="rect">
            <a:avLst/>
          </a:prstGeom>
          <a:noFill/>
        </p:spPr>
        <p:txBody>
          <a:bodyPr wrap="square" rtlCol="0">
            <a:spAutoFit/>
          </a:bodyPr>
          <a:lstStyle/>
          <a:p>
            <a:pPr algn="just"/>
            <a:r>
              <a:rPr lang="en-US" altLang="ko-KR" sz="1400" b="1" dirty="0">
                <a:latin typeface="Arial" panose="020B0604020202020204" pitchFamily="34" charset="0"/>
                <a:cs typeface="Arial" panose="020B0604020202020204" pitchFamily="34" charset="0"/>
              </a:rPr>
              <a:t>Figure 1.</a:t>
            </a:r>
            <a:r>
              <a:rPr lang="en-US" altLang="ko-KR" sz="1400" dirty="0">
                <a:latin typeface="Arial" panose="020B0604020202020204" pitchFamily="34" charset="0"/>
                <a:cs typeface="Arial" panose="020B0604020202020204" pitchFamily="34" charset="0"/>
              </a:rPr>
              <a:t> The number of publications per year (</a:t>
            </a:r>
            <a:r>
              <a:rPr lang="en-US" altLang="ko-KR" sz="1400" b="1" dirty="0">
                <a:latin typeface="Arial" panose="020B0604020202020204" pitchFamily="34" charset="0"/>
                <a:cs typeface="Arial" panose="020B0604020202020204" pitchFamily="34" charset="0"/>
              </a:rPr>
              <a:t>black line plot</a:t>
            </a:r>
            <a:r>
              <a:rPr lang="en-US" altLang="ko-KR" sz="1400" dirty="0">
                <a:latin typeface="Arial" panose="020B0604020202020204" pitchFamily="34" charset="0"/>
                <a:cs typeface="Arial" panose="020B0604020202020204" pitchFamily="34" charset="0"/>
              </a:rPr>
              <a:t>) and the cumulative number of publications (</a:t>
            </a:r>
            <a:r>
              <a:rPr lang="en-US" altLang="ko-KR" sz="1400" b="1" dirty="0">
                <a:solidFill>
                  <a:srgbClr val="595959"/>
                </a:solidFill>
                <a:latin typeface="Arial" panose="020B0604020202020204" pitchFamily="34" charset="0"/>
                <a:cs typeface="Arial" panose="020B0604020202020204" pitchFamily="34" charset="0"/>
              </a:rPr>
              <a:t>grey area plot</a:t>
            </a:r>
            <a:r>
              <a:rPr lang="en-US" altLang="ko-KR" sz="1400" dirty="0">
                <a:latin typeface="Arial" panose="020B0604020202020204" pitchFamily="34" charset="0"/>
                <a:cs typeface="Arial" panose="020B0604020202020204" pitchFamily="34" charset="0"/>
              </a:rPr>
              <a:t>) from 1964 to 2023 in Korean geological journals (n=10).</a:t>
            </a:r>
            <a:endParaRPr lang="ko-KR" altLang="en-US"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E3195A1-2F2D-7387-4F3C-D4E498226E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06544" y="18394"/>
            <a:ext cx="449737" cy="599095"/>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a:extLst>
              <a:ext uri="{FF2B5EF4-FFF2-40B4-BE49-F238E27FC236}">
                <a16:creationId xmlns:a16="http://schemas.microsoft.com/office/drawing/2014/main" id="{960F6141-E2F8-625D-7FD4-A505BAF8037D}"/>
              </a:ext>
            </a:extLst>
          </p:cNvPr>
          <p:cNvPicPr>
            <a:picLocks noChangeAspect="1"/>
          </p:cNvPicPr>
          <p:nvPr/>
        </p:nvPicPr>
        <p:blipFill>
          <a:blip r:embed="rId12"/>
          <a:stretch>
            <a:fillRect/>
          </a:stretch>
        </p:blipFill>
        <p:spPr>
          <a:xfrm>
            <a:off x="11055574" y="18394"/>
            <a:ext cx="618219" cy="618219"/>
          </a:xfrm>
          <a:prstGeom prst="rect">
            <a:avLst/>
          </a:prstGeom>
          <a:effectLst/>
        </p:spPr>
      </p:pic>
    </p:spTree>
    <p:extLst>
      <p:ext uri="{BB962C8B-B14F-4D97-AF65-F5344CB8AC3E}">
        <p14:creationId xmlns:p14="http://schemas.microsoft.com/office/powerpoint/2010/main" val="343687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descr="텍스트, 스크린샷, 폰트, 도표이(가) 표시된 사진&#10;&#10;자동 생성된 설명">
            <a:extLst>
              <a:ext uri="{FF2B5EF4-FFF2-40B4-BE49-F238E27FC236}">
                <a16:creationId xmlns:a16="http://schemas.microsoft.com/office/drawing/2014/main" id="{80458B47-FEAE-785D-DEFD-A5351BA649B8}"/>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536467" y="969948"/>
            <a:ext cx="11119066" cy="4116402"/>
          </a:xfrm>
          <a:prstGeom prst="rect">
            <a:avLst/>
          </a:prstGeom>
        </p:spPr>
      </p:pic>
      <p:sp>
        <p:nvSpPr>
          <p:cNvPr id="2" name="슬라이드 번호 개체 틀 1">
            <a:extLst>
              <a:ext uri="{FF2B5EF4-FFF2-40B4-BE49-F238E27FC236}">
                <a16:creationId xmlns:a16="http://schemas.microsoft.com/office/drawing/2014/main" id="{1BC5170C-B51E-722E-23B8-E7A192954343}"/>
              </a:ext>
            </a:extLst>
          </p:cNvPr>
          <p:cNvSpPr>
            <a:spLocks noGrp="1"/>
          </p:cNvSpPr>
          <p:nvPr>
            <p:ph type="sldNum" sz="quarter" idx="12"/>
          </p:nvPr>
        </p:nvSpPr>
        <p:spPr/>
        <p:txBody>
          <a:bodyPr/>
          <a:lstStyle/>
          <a:p>
            <a:pPr algn="ctr"/>
            <a:fld id="{354D1719-C65A-4617-9F72-21AF29A051DF}" type="slidenum">
              <a:rPr lang="ko-KR" altLang="en-US" sz="1800" b="1" smtClean="0">
                <a:solidFill>
                  <a:schemeClr val="bg1"/>
                </a:solidFill>
              </a:rPr>
              <a:pPr algn="ctr"/>
              <a:t>5</a:t>
            </a:fld>
            <a:endParaRPr lang="ko-KR" altLang="en-US" sz="1800" b="1" dirty="0">
              <a:solidFill>
                <a:schemeClr val="bg1"/>
              </a:solidFill>
            </a:endParaRPr>
          </a:p>
        </p:txBody>
      </p:sp>
      <p:sp>
        <p:nvSpPr>
          <p:cNvPr id="4" name="TextBox 3">
            <a:extLst>
              <a:ext uri="{FF2B5EF4-FFF2-40B4-BE49-F238E27FC236}">
                <a16:creationId xmlns:a16="http://schemas.microsoft.com/office/drawing/2014/main" id="{753EDF44-0B5C-DF68-4AAF-793065E9E5A1}"/>
              </a:ext>
            </a:extLst>
          </p:cNvPr>
          <p:cNvSpPr txBox="1"/>
          <p:nvPr/>
        </p:nvSpPr>
        <p:spPr>
          <a:xfrm>
            <a:off x="183729" y="884163"/>
            <a:ext cx="6193892" cy="400110"/>
          </a:xfrm>
          <a:prstGeom prst="rect">
            <a:avLst/>
          </a:prstGeom>
          <a:noFill/>
        </p:spPr>
        <p:txBody>
          <a:bodyPr wrap="square">
            <a:spAutoFit/>
          </a:bodyPr>
          <a:lstStyle>
            <a:defPPr>
              <a:defRPr lang="ko-KR"/>
            </a:defPPr>
            <a:lvl1pPr>
              <a:defRPr sz="2000">
                <a:latin typeface="나눔스퀘어OTF_ac Bold" panose="020B0600000101010101" pitchFamily="34" charset="-127"/>
                <a:ea typeface="나눔스퀘어OTF_ac Bold" panose="020B0600000101010101" pitchFamily="34" charset="-127"/>
                <a:cs typeface="Arial" panose="020B0604020202020204" pitchFamily="34" charset="0"/>
              </a:defRPr>
            </a:lvl1pPr>
          </a:lstStyle>
          <a:p>
            <a:r>
              <a:rPr lang="en-US" altLang="ko-KR" dirty="0">
                <a:latin typeface="Arial" panose="020B0604020202020204" pitchFamily="34" charset="0"/>
              </a:rPr>
              <a:t>1.1. Study rationale</a:t>
            </a:r>
          </a:p>
        </p:txBody>
      </p:sp>
      <p:sp>
        <p:nvSpPr>
          <p:cNvPr id="10" name="TextBox 9">
            <a:extLst>
              <a:ext uri="{FF2B5EF4-FFF2-40B4-BE49-F238E27FC236}">
                <a16:creationId xmlns:a16="http://schemas.microsoft.com/office/drawing/2014/main" id="{7E51112E-D5DD-A04F-9B3E-E8CEBDEDFBC1}"/>
              </a:ext>
            </a:extLst>
          </p:cNvPr>
          <p:cNvSpPr txBox="1"/>
          <p:nvPr/>
        </p:nvSpPr>
        <p:spPr>
          <a:xfrm>
            <a:off x="695324" y="5101803"/>
            <a:ext cx="11184441" cy="872034"/>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ko-KR" dirty="0">
                <a:latin typeface="Arial" panose="020B0604020202020204" pitchFamily="34" charset="0"/>
                <a:ea typeface="나눔스퀘어 Bold" panose="020B0600000101010101" pitchFamily="50" charset="-127"/>
                <a:cs typeface="Arial" panose="020B0604020202020204" pitchFamily="34" charset="0"/>
              </a:rPr>
              <a:t>Modern geology has expanded through interdisciplinary studies, blurring the boundaries between fields.</a:t>
            </a:r>
          </a:p>
          <a:p>
            <a:pPr marL="285750" indent="-285750">
              <a:lnSpc>
                <a:spcPct val="150000"/>
              </a:lnSpc>
              <a:buFont typeface="Wingdings" panose="05000000000000000000" pitchFamily="2" charset="2"/>
              <a:buChar char="Ø"/>
            </a:pPr>
            <a:r>
              <a:rPr lang="en-US" altLang="ko-KR" dirty="0">
                <a:latin typeface="Arial" panose="020B0604020202020204" pitchFamily="34" charset="0"/>
                <a:ea typeface="나눔스퀘어 Bold" panose="020B0600000101010101" pitchFamily="50" charset="-127"/>
                <a:cs typeface="Arial" panose="020B0604020202020204" pitchFamily="34" charset="0"/>
              </a:rPr>
              <a:t>However, comprehensive research covering the entire field of geology remains lacking.</a:t>
            </a:r>
          </a:p>
        </p:txBody>
      </p:sp>
      <p:pic>
        <p:nvPicPr>
          <p:cNvPr id="3" name="Picture 2">
            <a:extLst>
              <a:ext uri="{FF2B5EF4-FFF2-40B4-BE49-F238E27FC236}">
                <a16:creationId xmlns:a16="http://schemas.microsoft.com/office/drawing/2014/main" id="{32E2FBC2-A6E9-2AEA-6BF0-BEA379187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6544" y="18394"/>
            <a:ext cx="449737" cy="599095"/>
          </a:xfrm>
          <a:prstGeom prst="rect">
            <a:avLst/>
          </a:prstGeom>
          <a:noFill/>
          <a:extLst>
            <a:ext uri="{909E8E84-426E-40DD-AFC4-6F175D3DCCD1}">
              <a14:hiddenFill xmlns:a14="http://schemas.microsoft.com/office/drawing/2010/main">
                <a:solidFill>
                  <a:srgbClr val="FFFFFF"/>
                </a:solidFill>
              </a14:hiddenFill>
            </a:ext>
          </a:extLst>
        </p:spPr>
      </p:pic>
      <p:pic>
        <p:nvPicPr>
          <p:cNvPr id="5" name="그림 4">
            <a:extLst>
              <a:ext uri="{FF2B5EF4-FFF2-40B4-BE49-F238E27FC236}">
                <a16:creationId xmlns:a16="http://schemas.microsoft.com/office/drawing/2014/main" id="{03D1E55A-5B7B-6E60-9033-E22F333A68D4}"/>
              </a:ext>
            </a:extLst>
          </p:cNvPr>
          <p:cNvPicPr>
            <a:picLocks noChangeAspect="1"/>
          </p:cNvPicPr>
          <p:nvPr/>
        </p:nvPicPr>
        <p:blipFill>
          <a:blip r:embed="rId5"/>
          <a:stretch>
            <a:fillRect/>
          </a:stretch>
        </p:blipFill>
        <p:spPr>
          <a:xfrm>
            <a:off x="11055574" y="18394"/>
            <a:ext cx="618219" cy="618219"/>
          </a:xfrm>
          <a:prstGeom prst="rect">
            <a:avLst/>
          </a:prstGeom>
          <a:effectLst/>
        </p:spPr>
      </p:pic>
    </p:spTree>
    <p:extLst>
      <p:ext uri="{BB962C8B-B14F-4D97-AF65-F5344CB8AC3E}">
        <p14:creationId xmlns:p14="http://schemas.microsoft.com/office/powerpoint/2010/main" val="3224421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BC5170C-B51E-722E-23B8-E7A192954343}"/>
              </a:ext>
            </a:extLst>
          </p:cNvPr>
          <p:cNvSpPr>
            <a:spLocks noGrp="1"/>
          </p:cNvSpPr>
          <p:nvPr>
            <p:ph type="sldNum" sz="quarter" idx="12"/>
          </p:nvPr>
        </p:nvSpPr>
        <p:spPr/>
        <p:txBody>
          <a:bodyPr/>
          <a:lstStyle/>
          <a:p>
            <a:pPr algn="ctr"/>
            <a:fld id="{354D1719-C65A-4617-9F72-21AF29A051DF}" type="slidenum">
              <a:rPr lang="ko-KR" altLang="en-US" sz="1800" b="1" smtClean="0">
                <a:solidFill>
                  <a:schemeClr val="bg1"/>
                </a:solidFill>
              </a:rPr>
              <a:pPr algn="ctr"/>
              <a:t>6</a:t>
            </a:fld>
            <a:endParaRPr lang="ko-KR" altLang="en-US" sz="1800" b="1" dirty="0">
              <a:solidFill>
                <a:schemeClr val="bg1"/>
              </a:solidFill>
            </a:endParaRPr>
          </a:p>
        </p:txBody>
      </p:sp>
      <p:sp>
        <p:nvSpPr>
          <p:cNvPr id="4" name="TextBox 3">
            <a:extLst>
              <a:ext uri="{FF2B5EF4-FFF2-40B4-BE49-F238E27FC236}">
                <a16:creationId xmlns:a16="http://schemas.microsoft.com/office/drawing/2014/main" id="{753EDF44-0B5C-DF68-4AAF-793065E9E5A1}"/>
              </a:ext>
            </a:extLst>
          </p:cNvPr>
          <p:cNvSpPr txBox="1"/>
          <p:nvPr/>
        </p:nvSpPr>
        <p:spPr>
          <a:xfrm>
            <a:off x="183729" y="884163"/>
            <a:ext cx="6193892" cy="400110"/>
          </a:xfrm>
          <a:prstGeom prst="rect">
            <a:avLst/>
          </a:prstGeom>
          <a:noFill/>
        </p:spPr>
        <p:txBody>
          <a:bodyPr wrap="square">
            <a:spAutoFit/>
          </a:bodyPr>
          <a:lstStyle>
            <a:defPPr>
              <a:defRPr lang="ko-KR"/>
            </a:defPPr>
            <a:lvl1pPr>
              <a:defRPr sz="2000">
                <a:latin typeface="나눔스퀘어OTF_ac Bold" panose="020B0600000101010101" pitchFamily="34" charset="-127"/>
                <a:ea typeface="나눔스퀘어OTF_ac Bold" panose="020B0600000101010101" pitchFamily="34" charset="-127"/>
                <a:cs typeface="Arial" panose="020B0604020202020204" pitchFamily="34" charset="0"/>
              </a:defRPr>
            </a:lvl1pPr>
          </a:lstStyle>
          <a:p>
            <a:r>
              <a:rPr lang="en-US" altLang="ko-KR" dirty="0">
                <a:latin typeface="Arial" panose="020B0604020202020204" pitchFamily="34" charset="0"/>
              </a:rPr>
              <a:t>1.1. Study rationale</a:t>
            </a:r>
          </a:p>
        </p:txBody>
      </p:sp>
      <p:grpSp>
        <p:nvGrpSpPr>
          <p:cNvPr id="3" name="그룹 2">
            <a:extLst>
              <a:ext uri="{FF2B5EF4-FFF2-40B4-BE49-F238E27FC236}">
                <a16:creationId xmlns:a16="http://schemas.microsoft.com/office/drawing/2014/main" id="{19E5C77F-EC59-962E-DEAA-62D554F808A8}"/>
              </a:ext>
            </a:extLst>
          </p:cNvPr>
          <p:cNvGrpSpPr/>
          <p:nvPr/>
        </p:nvGrpSpPr>
        <p:grpSpPr>
          <a:xfrm>
            <a:off x="1707523" y="1221782"/>
            <a:ext cx="8776953" cy="4839608"/>
            <a:chOff x="1745574" y="1203952"/>
            <a:chExt cx="8776953" cy="4839608"/>
          </a:xfrm>
        </p:grpSpPr>
        <p:pic>
          <p:nvPicPr>
            <p:cNvPr id="5" name="그림 4">
              <a:extLst>
                <a:ext uri="{FF2B5EF4-FFF2-40B4-BE49-F238E27FC236}">
                  <a16:creationId xmlns:a16="http://schemas.microsoft.com/office/drawing/2014/main" id="{1EC10748-0A79-929E-4274-0660397E4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671" y="1801596"/>
              <a:ext cx="6747683" cy="3568286"/>
            </a:xfrm>
            <a:prstGeom prst="rect">
              <a:avLst/>
            </a:prstGeom>
          </p:spPr>
        </p:pic>
        <p:sp>
          <p:nvSpPr>
            <p:cNvPr id="6" name="TextBox 5">
              <a:extLst>
                <a:ext uri="{FF2B5EF4-FFF2-40B4-BE49-F238E27FC236}">
                  <a16:creationId xmlns:a16="http://schemas.microsoft.com/office/drawing/2014/main" id="{FFA3546E-18D5-8BEE-A2AA-6863BA2F2540}"/>
                </a:ext>
              </a:extLst>
            </p:cNvPr>
            <p:cNvSpPr txBox="1"/>
            <p:nvPr/>
          </p:nvSpPr>
          <p:spPr>
            <a:xfrm>
              <a:off x="1745574" y="5397229"/>
              <a:ext cx="8776953" cy="646331"/>
            </a:xfrm>
            <a:prstGeom prst="rect">
              <a:avLst/>
            </a:prstGeom>
            <a:noFill/>
          </p:spPr>
          <p:txBody>
            <a:bodyPr wrap="square" rtlCol="0">
              <a:spAutoFit/>
            </a:bodyPr>
            <a:lstStyle/>
            <a:p>
              <a:pPr algn="just"/>
              <a:r>
                <a:rPr lang="en-US" altLang="ko-KR" i="1" dirty="0">
                  <a:latin typeface="Arial" panose="020B0604020202020204" pitchFamily="34" charset="0"/>
                  <a:cs typeface="Arial" panose="020B0604020202020204" pitchFamily="34" charset="0"/>
                </a:rPr>
                <a:t>“Probabilistic topic models are a suite of algorithms whose aim is to discover </a:t>
              </a:r>
              <a:br>
                <a:rPr lang="en-US" altLang="ko-KR" i="1" dirty="0">
                  <a:latin typeface="Arial" panose="020B0604020202020204" pitchFamily="34" charset="0"/>
                  <a:cs typeface="Arial" panose="020B0604020202020204" pitchFamily="34" charset="0"/>
                </a:rPr>
              </a:br>
              <a:r>
                <a:rPr lang="en-US" altLang="ko-KR" i="1" dirty="0">
                  <a:latin typeface="Arial" panose="020B0604020202020204" pitchFamily="34" charset="0"/>
                  <a:cs typeface="Arial" panose="020B0604020202020204" pitchFamily="34" charset="0"/>
                </a:rPr>
                <a:t>the hidden thematic structure in large archives of documents.” (</a:t>
              </a:r>
              <a:r>
                <a:rPr lang="en-US" altLang="ko-KR" i="1" dirty="0" err="1">
                  <a:latin typeface="Arial" panose="020B0604020202020204" pitchFamily="34" charset="0"/>
                  <a:cs typeface="Arial" panose="020B0604020202020204" pitchFamily="34" charset="0"/>
                </a:rPr>
                <a:t>Blei</a:t>
              </a:r>
              <a:r>
                <a:rPr lang="en-US" altLang="ko-KR" i="1" dirty="0">
                  <a:latin typeface="Arial" panose="020B0604020202020204" pitchFamily="34" charset="0"/>
                  <a:cs typeface="Arial" panose="020B0604020202020204" pitchFamily="34" charset="0"/>
                </a:rPr>
                <a:t> et al., 2012)</a:t>
              </a:r>
            </a:p>
          </p:txBody>
        </p:sp>
        <p:sp>
          <p:nvSpPr>
            <p:cNvPr id="7" name="TextBox 6">
              <a:extLst>
                <a:ext uri="{FF2B5EF4-FFF2-40B4-BE49-F238E27FC236}">
                  <a16:creationId xmlns:a16="http://schemas.microsoft.com/office/drawing/2014/main" id="{ACDAE3AD-1BDD-2C7E-D520-6AC6DC768652}"/>
                </a:ext>
              </a:extLst>
            </p:cNvPr>
            <p:cNvSpPr txBox="1"/>
            <p:nvPr/>
          </p:nvSpPr>
          <p:spPr>
            <a:xfrm>
              <a:off x="4137996" y="1203952"/>
              <a:ext cx="3989034" cy="707886"/>
            </a:xfrm>
            <a:prstGeom prst="rect">
              <a:avLst/>
            </a:prstGeom>
            <a:noFill/>
          </p:spPr>
          <p:txBody>
            <a:bodyPr wrap="square" rtlCol="0">
              <a:spAutoFit/>
            </a:bodyPr>
            <a:lstStyle/>
            <a:p>
              <a:pPr algn="ctr"/>
              <a:r>
                <a:rPr lang="en-US" altLang="ko-KR" sz="2000" b="1" dirty="0">
                  <a:solidFill>
                    <a:srgbClr val="002060"/>
                  </a:solidFill>
                  <a:latin typeface="Arial" panose="020B0604020202020204" pitchFamily="34" charset="0"/>
                  <a:cs typeface="Arial" panose="020B0604020202020204" pitchFamily="34" charset="0"/>
                </a:rPr>
                <a:t>Topic modeling</a:t>
              </a:r>
            </a:p>
            <a:p>
              <a:pPr algn="ctr"/>
              <a:r>
                <a:rPr lang="en-US" altLang="ko-KR" sz="2000" dirty="0">
                  <a:latin typeface="Arial" panose="020B0604020202020204" pitchFamily="34" charset="0"/>
                  <a:cs typeface="Arial" panose="020B0604020202020204" pitchFamily="34" charset="0"/>
                </a:rPr>
                <a:t>Latent Dirichlet Allocation (LDA)</a:t>
              </a:r>
            </a:p>
          </p:txBody>
        </p:sp>
      </p:grpSp>
      <p:pic>
        <p:nvPicPr>
          <p:cNvPr id="8" name="Picture 2">
            <a:extLst>
              <a:ext uri="{FF2B5EF4-FFF2-40B4-BE49-F238E27FC236}">
                <a16:creationId xmlns:a16="http://schemas.microsoft.com/office/drawing/2014/main" id="{7796DE17-E905-C192-2A0D-EC2C26D73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6544" y="18394"/>
            <a:ext cx="449737" cy="599095"/>
          </a:xfrm>
          <a:prstGeom prst="rect">
            <a:avLst/>
          </a:prstGeom>
          <a:noFill/>
          <a:extLst>
            <a:ext uri="{909E8E84-426E-40DD-AFC4-6F175D3DCCD1}">
              <a14:hiddenFill xmlns:a14="http://schemas.microsoft.com/office/drawing/2010/main">
                <a:solidFill>
                  <a:srgbClr val="FFFFFF"/>
                </a:solidFill>
              </a14:hiddenFill>
            </a:ext>
          </a:extLst>
        </p:spPr>
      </p:pic>
      <p:pic>
        <p:nvPicPr>
          <p:cNvPr id="9" name="그림 8">
            <a:extLst>
              <a:ext uri="{FF2B5EF4-FFF2-40B4-BE49-F238E27FC236}">
                <a16:creationId xmlns:a16="http://schemas.microsoft.com/office/drawing/2014/main" id="{26E08A0B-4A72-F495-CD77-1971D8A433C1}"/>
              </a:ext>
            </a:extLst>
          </p:cNvPr>
          <p:cNvPicPr>
            <a:picLocks noChangeAspect="1"/>
          </p:cNvPicPr>
          <p:nvPr/>
        </p:nvPicPr>
        <p:blipFill>
          <a:blip r:embed="rId4"/>
          <a:stretch>
            <a:fillRect/>
          </a:stretch>
        </p:blipFill>
        <p:spPr>
          <a:xfrm>
            <a:off x="11055574" y="18394"/>
            <a:ext cx="618219" cy="618219"/>
          </a:xfrm>
          <a:prstGeom prst="rect">
            <a:avLst/>
          </a:prstGeom>
          <a:effectLst/>
        </p:spPr>
      </p:pic>
    </p:spTree>
    <p:extLst>
      <p:ext uri="{BB962C8B-B14F-4D97-AF65-F5344CB8AC3E}">
        <p14:creationId xmlns:p14="http://schemas.microsoft.com/office/powerpoint/2010/main" val="4010152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A2C17D6-BC0C-4CE7-3FE1-CE1B45BEF50C}"/>
              </a:ext>
            </a:extLst>
          </p:cNvPr>
          <p:cNvSpPr>
            <a:spLocks noGrp="1"/>
          </p:cNvSpPr>
          <p:nvPr>
            <p:ph type="sldNum" sz="quarter" idx="12"/>
          </p:nvPr>
        </p:nvSpPr>
        <p:spPr/>
        <p:txBody>
          <a:bodyPr/>
          <a:lstStyle/>
          <a:p>
            <a:pPr algn="ctr"/>
            <a:fld id="{354D1719-C65A-4617-9F72-21AF29A051DF}" type="slidenum">
              <a:rPr lang="ko-KR" altLang="en-US" sz="1800" b="1" smtClean="0">
                <a:solidFill>
                  <a:schemeClr val="bg1"/>
                </a:solidFill>
              </a:rPr>
              <a:pPr algn="ctr"/>
              <a:t>7</a:t>
            </a:fld>
            <a:endParaRPr lang="ko-KR" altLang="en-US" sz="1800" b="1" dirty="0">
              <a:solidFill>
                <a:schemeClr val="bg1"/>
              </a:solidFill>
            </a:endParaRPr>
          </a:p>
        </p:txBody>
      </p:sp>
      <p:sp>
        <p:nvSpPr>
          <p:cNvPr id="6" name="TextBox 5">
            <a:extLst>
              <a:ext uri="{FF2B5EF4-FFF2-40B4-BE49-F238E27FC236}">
                <a16:creationId xmlns:a16="http://schemas.microsoft.com/office/drawing/2014/main" id="{A276EF63-80C2-3F05-E97E-1B8E9641C61E}"/>
              </a:ext>
            </a:extLst>
          </p:cNvPr>
          <p:cNvSpPr txBox="1"/>
          <p:nvPr/>
        </p:nvSpPr>
        <p:spPr>
          <a:xfrm>
            <a:off x="183729" y="884163"/>
            <a:ext cx="6193892" cy="400110"/>
          </a:xfrm>
          <a:prstGeom prst="rect">
            <a:avLst/>
          </a:prstGeom>
          <a:noFill/>
        </p:spPr>
        <p:txBody>
          <a:bodyPr wrap="square">
            <a:spAutoFit/>
          </a:bodyPr>
          <a:lstStyle>
            <a:defPPr>
              <a:defRPr lang="ko-KR"/>
            </a:defPPr>
            <a:lvl1pPr>
              <a:defRPr sz="2000">
                <a:latin typeface="나눔스퀘어OTF_ac Bold" panose="020B0600000101010101" pitchFamily="34" charset="-127"/>
                <a:ea typeface="나눔스퀘어OTF_ac Bold" panose="020B0600000101010101" pitchFamily="34" charset="-127"/>
                <a:cs typeface="Arial" panose="020B0604020202020204" pitchFamily="34" charset="0"/>
              </a:defRPr>
            </a:lvl1pPr>
          </a:lstStyle>
          <a:p>
            <a:r>
              <a:rPr lang="en-US" altLang="ko-KR" sz="2000" dirty="0">
                <a:latin typeface="Arial" panose="020B0604020202020204" pitchFamily="34" charset="0"/>
                <a:ea typeface="KoPub돋움체 Bold" panose="02020603020101020101" pitchFamily="18" charset="-127"/>
                <a:cs typeface="Arial" panose="020B0604020202020204" pitchFamily="34" charset="0"/>
              </a:rPr>
              <a:t>2.1. Data collection and pre-processing</a:t>
            </a:r>
            <a:endParaRPr lang="en-US" altLang="ko-KR" sz="2000" b="1" dirty="0">
              <a:latin typeface="Arial" panose="020B0604020202020204" pitchFamily="34" charset="0"/>
              <a:ea typeface="KoPub돋움체 Bold" panose="02020603020101020101" pitchFamily="18" charset="-127"/>
              <a:cs typeface="Arial" panose="020B0604020202020204" pitchFamily="34" charset="0"/>
            </a:endParaRPr>
          </a:p>
        </p:txBody>
      </p:sp>
      <p:pic>
        <p:nvPicPr>
          <p:cNvPr id="254" name="그림 253" descr="텍스트, 도표, 그래프, 폰트이(가) 표시된 사진&#10;&#10;자동 생성된 설명">
            <a:extLst>
              <a:ext uri="{FF2B5EF4-FFF2-40B4-BE49-F238E27FC236}">
                <a16:creationId xmlns:a16="http://schemas.microsoft.com/office/drawing/2014/main" id="{3778D7BB-B485-DB74-F262-5C13C4A01B55}"/>
              </a:ext>
            </a:extLst>
          </p:cNvPr>
          <p:cNvPicPr>
            <a:picLocks noChangeAspect="1"/>
          </p:cNvPicPr>
          <p:nvPr/>
        </p:nvPicPr>
        <p:blipFill>
          <a:blip r:embed="rId3"/>
          <a:stretch>
            <a:fillRect/>
          </a:stretch>
        </p:blipFill>
        <p:spPr>
          <a:xfrm>
            <a:off x="6580276" y="941069"/>
            <a:ext cx="4924800" cy="4104001"/>
          </a:xfrm>
          <a:prstGeom prst="rect">
            <a:avLst/>
          </a:prstGeom>
        </p:spPr>
      </p:pic>
      <p:sp>
        <p:nvSpPr>
          <p:cNvPr id="269" name="TextBox 268">
            <a:extLst>
              <a:ext uri="{FF2B5EF4-FFF2-40B4-BE49-F238E27FC236}">
                <a16:creationId xmlns:a16="http://schemas.microsoft.com/office/drawing/2014/main" id="{B795AE1C-F0B2-8D19-3081-01731A4B42AD}"/>
              </a:ext>
            </a:extLst>
          </p:cNvPr>
          <p:cNvSpPr txBox="1"/>
          <p:nvPr/>
        </p:nvSpPr>
        <p:spPr>
          <a:xfrm>
            <a:off x="6708687" y="4918721"/>
            <a:ext cx="4714615" cy="954107"/>
          </a:xfrm>
          <a:prstGeom prst="rect">
            <a:avLst/>
          </a:prstGeom>
          <a:noFill/>
        </p:spPr>
        <p:txBody>
          <a:bodyPr wrap="square" rtlCol="0">
            <a:spAutoFit/>
          </a:bodyPr>
          <a:lstStyle/>
          <a:p>
            <a:pPr algn="just"/>
            <a:r>
              <a:rPr lang="en-US" altLang="ko-KR" sz="1400" b="1" dirty="0">
                <a:latin typeface="Arial" panose="020B0604020202020204" pitchFamily="34" charset="0"/>
                <a:cs typeface="Arial" panose="020B0604020202020204" pitchFamily="34" charset="0"/>
              </a:rPr>
              <a:t>Figure 1.</a:t>
            </a:r>
            <a:r>
              <a:rPr lang="en-US" altLang="ko-KR" sz="1400" dirty="0">
                <a:latin typeface="Arial" panose="020B0604020202020204" pitchFamily="34" charset="0"/>
                <a:cs typeface="Arial" panose="020B0604020202020204" pitchFamily="34" charset="0"/>
              </a:rPr>
              <a:t> The number of publications per year (</a:t>
            </a:r>
            <a:r>
              <a:rPr lang="en-US" altLang="ko-KR" sz="1400" b="1" dirty="0">
                <a:latin typeface="Arial" panose="020B0604020202020204" pitchFamily="34" charset="0"/>
                <a:cs typeface="Arial" panose="020B0604020202020204" pitchFamily="34" charset="0"/>
              </a:rPr>
              <a:t>black line plot</a:t>
            </a:r>
            <a:r>
              <a:rPr lang="en-US" altLang="ko-KR" sz="1400" dirty="0">
                <a:latin typeface="Arial" panose="020B0604020202020204" pitchFamily="34" charset="0"/>
                <a:cs typeface="Arial" panose="020B0604020202020204" pitchFamily="34" charset="0"/>
              </a:rPr>
              <a:t>) and the cumulative number of publications (</a:t>
            </a:r>
            <a:r>
              <a:rPr lang="en-US" altLang="ko-KR" sz="1400" b="1" dirty="0">
                <a:solidFill>
                  <a:srgbClr val="595959"/>
                </a:solidFill>
                <a:latin typeface="Arial" panose="020B0604020202020204" pitchFamily="34" charset="0"/>
                <a:cs typeface="Arial" panose="020B0604020202020204" pitchFamily="34" charset="0"/>
              </a:rPr>
              <a:t>grey area plot</a:t>
            </a:r>
            <a:r>
              <a:rPr lang="en-US" altLang="ko-KR" sz="1400" dirty="0">
                <a:latin typeface="Arial" panose="020B0604020202020204" pitchFamily="34" charset="0"/>
                <a:cs typeface="Arial" panose="020B0604020202020204" pitchFamily="34" charset="0"/>
              </a:rPr>
              <a:t>) from 1964 to 2023 in Korean geological journals (n=10).</a:t>
            </a:r>
            <a:endParaRPr lang="ko-KR" altLang="en-US" sz="1400" dirty="0">
              <a:latin typeface="Arial" panose="020B0604020202020204" pitchFamily="34" charset="0"/>
              <a:cs typeface="Arial" panose="020B0604020202020204" pitchFamily="34" charset="0"/>
            </a:endParaRPr>
          </a:p>
        </p:txBody>
      </p:sp>
      <p:sp>
        <p:nvSpPr>
          <p:cNvPr id="271" name="직사각형 270">
            <a:extLst>
              <a:ext uri="{FF2B5EF4-FFF2-40B4-BE49-F238E27FC236}">
                <a16:creationId xmlns:a16="http://schemas.microsoft.com/office/drawing/2014/main" id="{73399940-7299-810A-1541-1A0EBAA8035B}"/>
              </a:ext>
            </a:extLst>
          </p:cNvPr>
          <p:cNvSpPr/>
          <p:nvPr/>
        </p:nvSpPr>
        <p:spPr>
          <a:xfrm>
            <a:off x="315270" y="1053126"/>
            <a:ext cx="5668113" cy="3192156"/>
          </a:xfrm>
          <a:prstGeom prst="rect">
            <a:avLst/>
          </a:prstGeom>
        </p:spPr>
        <p:txBody>
          <a:bodyPr wrap="square">
            <a:spAutoFit/>
          </a:bodyPr>
          <a:lstStyle/>
          <a:p>
            <a:pPr marL="342900" indent="-342900">
              <a:lnSpc>
                <a:spcPct val="160000"/>
              </a:lnSpc>
              <a:buFont typeface="Arial" panose="020B0604020202020204" pitchFamily="34" charset="0"/>
              <a:buChar char="•"/>
            </a:pPr>
            <a:endParaRPr lang="en-US" altLang="ko-KR" sz="1600" dirty="0">
              <a:latin typeface="Arial" panose="020B0604020202020204" pitchFamily="34" charset="0"/>
              <a:ea typeface="KoPub돋움체 Medium" panose="02020603020101020101" pitchFamily="18" charset="-127"/>
              <a:cs typeface="Arial" panose="020B0604020202020204" pitchFamily="34" charset="0"/>
            </a:endParaRPr>
          </a:p>
          <a:p>
            <a:pPr marL="342900" indent="-342900">
              <a:lnSpc>
                <a:spcPct val="160000"/>
              </a:lnSpc>
              <a:buFont typeface="Arial" panose="020B0604020202020204" pitchFamily="34" charset="0"/>
              <a:buChar char="•"/>
            </a:pPr>
            <a:r>
              <a:rPr lang="en-US" altLang="ko-KR" sz="1600" dirty="0">
                <a:latin typeface="Arial" panose="020B0604020202020204" pitchFamily="34" charset="0"/>
                <a:ea typeface="KoPub돋움체 Medium" panose="02020603020101020101" pitchFamily="18" charset="-127"/>
                <a:cs typeface="Arial" panose="020B0604020202020204" pitchFamily="34" charset="0"/>
              </a:rPr>
              <a:t>Collected from RISS (Korean academic DB)</a:t>
            </a:r>
          </a:p>
          <a:p>
            <a:pPr marL="342900" indent="-342900">
              <a:lnSpc>
                <a:spcPct val="160000"/>
              </a:lnSpc>
              <a:buFont typeface="Arial" panose="020B0604020202020204" pitchFamily="34" charset="0"/>
              <a:buChar char="•"/>
            </a:pPr>
            <a:r>
              <a:rPr lang="en-US" altLang="ko-KR" sz="1600" dirty="0">
                <a:latin typeface="Arial" panose="020B0604020202020204" pitchFamily="34" charset="0"/>
                <a:ea typeface="KoPub돋움체 Medium" panose="02020603020101020101" pitchFamily="18" charset="-127"/>
                <a:cs typeface="Arial" panose="020B0604020202020204" pitchFamily="34" charset="0"/>
              </a:rPr>
              <a:t>Duration : 1964 ~ 2023, total 60 years</a:t>
            </a:r>
            <a:endParaRPr lang="en-US" altLang="ko-KR" sz="2000" dirty="0">
              <a:latin typeface="Arial" panose="020B0604020202020204" pitchFamily="34" charset="0"/>
              <a:ea typeface="KoPub돋움체 Medium" panose="02020603020101020101" pitchFamily="18" charset="-127"/>
              <a:cs typeface="Arial" panose="020B0604020202020204" pitchFamily="34" charset="0"/>
            </a:endParaRPr>
          </a:p>
          <a:p>
            <a:pPr marL="342900" indent="-342900">
              <a:lnSpc>
                <a:spcPct val="160000"/>
              </a:lnSpc>
              <a:buFont typeface="Arial" panose="020B0604020202020204" pitchFamily="34" charset="0"/>
              <a:buChar char="•"/>
            </a:pPr>
            <a:r>
              <a:rPr lang="en-US" altLang="ko-KR" sz="1600" dirty="0">
                <a:latin typeface="Arial" panose="020B0604020202020204" pitchFamily="34" charset="0"/>
                <a:ea typeface="KoPub돋움체 Medium" panose="02020603020101020101" pitchFamily="18" charset="-127"/>
                <a:cs typeface="Arial" panose="020B0604020202020204" pitchFamily="34" charset="0"/>
              </a:rPr>
              <a:t>Total publications : 10,380</a:t>
            </a:r>
          </a:p>
          <a:p>
            <a:pPr marL="342900" indent="-342900">
              <a:lnSpc>
                <a:spcPct val="160000"/>
              </a:lnSpc>
              <a:buFont typeface="Arial" panose="020B0604020202020204" pitchFamily="34" charset="0"/>
              <a:buChar char="•"/>
            </a:pPr>
            <a:r>
              <a:rPr lang="en-US" altLang="ko-KR" sz="1600" dirty="0">
                <a:latin typeface="Arial" panose="020B0604020202020204" pitchFamily="34" charset="0"/>
                <a:ea typeface="KoPub돋움체 Medium" panose="02020603020101020101" pitchFamily="18" charset="-127"/>
                <a:cs typeface="Arial" panose="020B0604020202020204" pitchFamily="34" charset="0"/>
              </a:rPr>
              <a:t>Using titles, keywords, and abstract of papers</a:t>
            </a:r>
          </a:p>
          <a:p>
            <a:pPr marL="342900" indent="-342900">
              <a:lnSpc>
                <a:spcPct val="160000"/>
              </a:lnSpc>
              <a:buFont typeface="Arial" panose="020B0604020202020204" pitchFamily="34" charset="0"/>
              <a:buChar char="•"/>
            </a:pPr>
            <a:r>
              <a:rPr lang="en-US" altLang="ko-KR" sz="1600" dirty="0">
                <a:latin typeface="Arial" panose="020B0604020202020204" pitchFamily="34" charset="0"/>
                <a:ea typeface="+mj-ea"/>
                <a:cs typeface="Arial" panose="020B0604020202020204" pitchFamily="34" charset="0"/>
              </a:rPr>
              <a:t>Nature Language Processing (NLP)</a:t>
            </a:r>
          </a:p>
          <a:p>
            <a:pPr>
              <a:lnSpc>
                <a:spcPct val="160000"/>
              </a:lnSpc>
            </a:pPr>
            <a:r>
              <a:rPr lang="en-US" altLang="ko-KR" sz="1600" dirty="0">
                <a:latin typeface="Arial" panose="020B0604020202020204" pitchFamily="34" charset="0"/>
                <a:ea typeface="+mj-ea"/>
                <a:cs typeface="Arial" panose="020B0604020202020204" pitchFamily="34" charset="0"/>
              </a:rPr>
              <a:t>     - Removing the stop words </a:t>
            </a:r>
          </a:p>
          <a:p>
            <a:pPr>
              <a:lnSpc>
                <a:spcPct val="160000"/>
              </a:lnSpc>
            </a:pPr>
            <a:r>
              <a:rPr lang="en-US" altLang="ko-KR" sz="1600" dirty="0">
                <a:latin typeface="Arial" panose="020B0604020202020204" pitchFamily="34" charset="0"/>
                <a:ea typeface="+mj-ea"/>
                <a:cs typeface="Arial" panose="020B0604020202020204" pitchFamily="34" charset="0"/>
              </a:rPr>
              <a:t>     - Using stemming, transform to root word</a:t>
            </a:r>
          </a:p>
        </p:txBody>
      </p:sp>
      <p:sp>
        <p:nvSpPr>
          <p:cNvPr id="272" name="이등변 삼각형 271">
            <a:extLst>
              <a:ext uri="{FF2B5EF4-FFF2-40B4-BE49-F238E27FC236}">
                <a16:creationId xmlns:a16="http://schemas.microsoft.com/office/drawing/2014/main" id="{09D78C36-22C5-5FA5-7B81-C33B1F6C2A1F}"/>
              </a:ext>
            </a:extLst>
          </p:cNvPr>
          <p:cNvSpPr/>
          <p:nvPr/>
        </p:nvSpPr>
        <p:spPr>
          <a:xfrm rot="10800000">
            <a:off x="2281142" y="4528282"/>
            <a:ext cx="868184" cy="382001"/>
          </a:xfrm>
          <a:prstGeom prst="triangle">
            <a:avLst/>
          </a:prstGeom>
          <a:gradFill flip="none" rotWithShape="1">
            <a:gsLst>
              <a:gs pos="0">
                <a:schemeClr val="bg1">
                  <a:lumMod val="5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3" name="직사각형 272">
            <a:extLst>
              <a:ext uri="{FF2B5EF4-FFF2-40B4-BE49-F238E27FC236}">
                <a16:creationId xmlns:a16="http://schemas.microsoft.com/office/drawing/2014/main" id="{68AD0BF9-2ACC-9471-ED53-B8C0B2CACBA6}"/>
              </a:ext>
            </a:extLst>
          </p:cNvPr>
          <p:cNvSpPr/>
          <p:nvPr/>
        </p:nvSpPr>
        <p:spPr>
          <a:xfrm>
            <a:off x="-118824" y="4953512"/>
            <a:ext cx="5668113" cy="562783"/>
          </a:xfrm>
          <a:prstGeom prst="rect">
            <a:avLst/>
          </a:prstGeom>
        </p:spPr>
        <p:txBody>
          <a:bodyPr wrap="square">
            <a:spAutoFit/>
          </a:bodyPr>
          <a:lstStyle/>
          <a:p>
            <a:pPr algn="ctr">
              <a:lnSpc>
                <a:spcPct val="160000"/>
              </a:lnSpc>
            </a:pPr>
            <a:r>
              <a:rPr lang="en-US" altLang="ko-KR" sz="2200" u="sng" dirty="0">
                <a:effectLst>
                  <a:outerShdw blurRad="38100" dist="38100" dir="2700000" algn="tl">
                    <a:srgbClr val="000000">
                      <a:alpha val="43137"/>
                    </a:srgbClr>
                  </a:outerShdw>
                </a:effectLst>
                <a:latin typeface="Arial" panose="020B0604020202020204" pitchFamily="34" charset="0"/>
                <a:ea typeface="KoPub돋움체 Medium" panose="02020603020101020101" pitchFamily="18" charset="-127"/>
                <a:cs typeface="Arial" panose="020B0604020202020204" pitchFamily="34" charset="0"/>
              </a:rPr>
              <a:t>Building data set for modeling</a:t>
            </a:r>
            <a:endParaRPr lang="en-US" altLang="ko-KR" sz="2200" u="sng" dirty="0">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6B85AB9F-105A-F935-C2E8-955B7570B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6544" y="18394"/>
            <a:ext cx="449737" cy="599095"/>
          </a:xfrm>
          <a:prstGeom prst="rect">
            <a:avLst/>
          </a:prstGeom>
          <a:noFill/>
          <a:extLst>
            <a:ext uri="{909E8E84-426E-40DD-AFC4-6F175D3DCCD1}">
              <a14:hiddenFill xmlns:a14="http://schemas.microsoft.com/office/drawing/2010/main">
                <a:solidFill>
                  <a:srgbClr val="FFFFFF"/>
                </a:solidFill>
              </a14:hiddenFill>
            </a:ext>
          </a:extLst>
        </p:spPr>
      </p:pic>
      <p:pic>
        <p:nvPicPr>
          <p:cNvPr id="4" name="그림 3">
            <a:extLst>
              <a:ext uri="{FF2B5EF4-FFF2-40B4-BE49-F238E27FC236}">
                <a16:creationId xmlns:a16="http://schemas.microsoft.com/office/drawing/2014/main" id="{65550F5C-EF0E-BD29-9CCF-CC3154FFD020}"/>
              </a:ext>
            </a:extLst>
          </p:cNvPr>
          <p:cNvPicPr>
            <a:picLocks noChangeAspect="1"/>
          </p:cNvPicPr>
          <p:nvPr/>
        </p:nvPicPr>
        <p:blipFill>
          <a:blip r:embed="rId5"/>
          <a:stretch>
            <a:fillRect/>
          </a:stretch>
        </p:blipFill>
        <p:spPr>
          <a:xfrm>
            <a:off x="11055574" y="18394"/>
            <a:ext cx="618219" cy="618219"/>
          </a:xfrm>
          <a:prstGeom prst="rect">
            <a:avLst/>
          </a:prstGeom>
          <a:effectLst/>
        </p:spPr>
      </p:pic>
    </p:spTree>
    <p:extLst>
      <p:ext uri="{BB962C8B-B14F-4D97-AF65-F5344CB8AC3E}">
        <p14:creationId xmlns:p14="http://schemas.microsoft.com/office/powerpoint/2010/main" val="2955678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A2C17D6-BC0C-4CE7-3FE1-CE1B45BEF50C}"/>
              </a:ext>
            </a:extLst>
          </p:cNvPr>
          <p:cNvSpPr>
            <a:spLocks noGrp="1"/>
          </p:cNvSpPr>
          <p:nvPr>
            <p:ph type="sldNum" sz="quarter" idx="12"/>
          </p:nvPr>
        </p:nvSpPr>
        <p:spPr/>
        <p:txBody>
          <a:bodyPr/>
          <a:lstStyle/>
          <a:p>
            <a:pPr algn="ctr"/>
            <a:fld id="{354D1719-C65A-4617-9F72-21AF29A051DF}" type="slidenum">
              <a:rPr lang="ko-KR" altLang="en-US" sz="1800" b="1" smtClean="0">
                <a:solidFill>
                  <a:schemeClr val="bg1"/>
                </a:solidFill>
              </a:rPr>
              <a:pPr algn="ctr"/>
              <a:t>8</a:t>
            </a:fld>
            <a:endParaRPr lang="ko-KR" altLang="en-US" sz="1800" b="1" dirty="0">
              <a:solidFill>
                <a:schemeClr val="bg1"/>
              </a:solidFill>
            </a:endParaRPr>
          </a:p>
        </p:txBody>
      </p:sp>
      <p:pic>
        <p:nvPicPr>
          <p:cNvPr id="255" name="그림 254">
            <a:extLst>
              <a:ext uri="{FF2B5EF4-FFF2-40B4-BE49-F238E27FC236}">
                <a16:creationId xmlns:a16="http://schemas.microsoft.com/office/drawing/2014/main" id="{3B42599A-7B0E-B987-24A6-DEC2F93854D2}"/>
              </a:ext>
            </a:extLst>
          </p:cNvPr>
          <p:cNvPicPr>
            <a:picLocks noChangeAspect="1"/>
          </p:cNvPicPr>
          <p:nvPr/>
        </p:nvPicPr>
        <p:blipFill>
          <a:blip r:embed="rId3"/>
          <a:stretch>
            <a:fillRect/>
          </a:stretch>
        </p:blipFill>
        <p:spPr>
          <a:xfrm>
            <a:off x="976517" y="1336376"/>
            <a:ext cx="10258163" cy="4469912"/>
          </a:xfrm>
          <a:prstGeom prst="rect">
            <a:avLst/>
          </a:prstGeom>
        </p:spPr>
      </p:pic>
      <p:sp>
        <p:nvSpPr>
          <p:cNvPr id="3" name="TextBox 2">
            <a:extLst>
              <a:ext uri="{FF2B5EF4-FFF2-40B4-BE49-F238E27FC236}">
                <a16:creationId xmlns:a16="http://schemas.microsoft.com/office/drawing/2014/main" id="{0C89CF82-F732-8544-1AED-9C8BF60D27D4}"/>
              </a:ext>
            </a:extLst>
          </p:cNvPr>
          <p:cNvSpPr txBox="1"/>
          <p:nvPr/>
        </p:nvSpPr>
        <p:spPr>
          <a:xfrm>
            <a:off x="183729" y="884163"/>
            <a:ext cx="6193892" cy="400110"/>
          </a:xfrm>
          <a:prstGeom prst="rect">
            <a:avLst/>
          </a:prstGeom>
          <a:noFill/>
        </p:spPr>
        <p:txBody>
          <a:bodyPr wrap="square">
            <a:spAutoFit/>
          </a:bodyPr>
          <a:lstStyle>
            <a:defPPr>
              <a:defRPr lang="ko-KR"/>
            </a:defPPr>
            <a:lvl1pPr>
              <a:defRPr sz="2000">
                <a:latin typeface="나눔스퀘어OTF_ac Bold" panose="020B0600000101010101" pitchFamily="34" charset="-127"/>
                <a:ea typeface="나눔스퀘어OTF_ac Bold" panose="020B0600000101010101" pitchFamily="34" charset="-127"/>
                <a:cs typeface="Arial" panose="020B0604020202020204" pitchFamily="34" charset="0"/>
              </a:defRPr>
            </a:lvl1pPr>
          </a:lstStyle>
          <a:p>
            <a:r>
              <a:rPr lang="en-US" altLang="ko-KR" sz="2000" dirty="0">
                <a:latin typeface="Arial" panose="020B0604020202020204" pitchFamily="34" charset="0"/>
                <a:ea typeface="KoPub돋움체 Bold" panose="02020603020101020101" pitchFamily="18" charset="-127"/>
                <a:cs typeface="Arial" panose="020B0604020202020204" pitchFamily="34" charset="0"/>
              </a:rPr>
              <a:t>2.2. Latent Dirichlet Allocation (LDA)</a:t>
            </a:r>
            <a:r>
              <a:rPr lang="en-US" altLang="ko-KR" sz="2000" b="1" dirty="0">
                <a:latin typeface="Arial" panose="020B0604020202020204" pitchFamily="34" charset="0"/>
                <a:ea typeface="KoPub돋움체 Bold" panose="02020603020101020101" pitchFamily="18" charset="-127"/>
                <a:cs typeface="Arial" panose="020B0604020202020204" pitchFamily="34" charset="0"/>
              </a:rPr>
              <a:t>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20D86E3-6AAF-7A70-9993-F7AB6FAF8471}"/>
                  </a:ext>
                </a:extLst>
              </p:cNvPr>
              <p:cNvSpPr txBox="1"/>
              <p:nvPr/>
            </p:nvSpPr>
            <p:spPr>
              <a:xfrm>
                <a:off x="316800" y="5845966"/>
                <a:ext cx="11577599" cy="523220"/>
              </a:xfrm>
              <a:prstGeom prst="rect">
                <a:avLst/>
              </a:prstGeom>
              <a:noFill/>
            </p:spPr>
            <p:txBody>
              <a:bodyPr wrap="square" rtlCol="0">
                <a:spAutoFit/>
              </a:bodyPr>
              <a:lstStyle/>
              <a:p>
                <a:pPr algn="just"/>
                <a:r>
                  <a:rPr lang="en-US" altLang="ko-KR" sz="1400" b="1" dirty="0">
                    <a:latin typeface="Arial" panose="020B0604020202020204" pitchFamily="34" charset="0"/>
                    <a:cs typeface="Arial" panose="020B0604020202020204" pitchFamily="34" charset="0"/>
                  </a:rPr>
                  <a:t>Figure 2.</a:t>
                </a:r>
                <a:r>
                  <a:rPr lang="en-US" altLang="ko-KR" sz="1400" dirty="0">
                    <a:latin typeface="Arial" panose="020B0604020202020204" pitchFamily="34" charset="0"/>
                    <a:cs typeface="Arial" panose="020B0604020202020204" pitchFamily="34" charset="0"/>
                  </a:rPr>
                  <a:t> Latent Dirichlet allocation (LDA) process and its two outputs. (a) LDA document generation process, (b) An illustrative example of the LDA document generation process, (c) Two outputs of LDA; 1) Word distribution per topic(</a:t>
                </a:r>
                <a14:m>
                  <m:oMath xmlns:m="http://schemas.openxmlformats.org/officeDocument/2006/math">
                    <m:sSub>
                      <m:sSubPr>
                        <m:ctrlPr>
                          <a:rPr lang="en-US" altLang="ko-KR" sz="1400" i="1" smtClean="0">
                            <a:latin typeface="Cambria Math" panose="02040503050406030204" pitchFamily="18" charset="0"/>
                            <a:cs typeface="Arial" panose="020B0604020202020204" pitchFamily="34" charset="0"/>
                          </a:rPr>
                        </m:ctrlPr>
                      </m:sSubPr>
                      <m:e>
                        <m:r>
                          <a:rPr lang="ko-KR" altLang="en-US" sz="1400" i="1" smtClean="0">
                            <a:latin typeface="Cambria Math" panose="02040503050406030204" pitchFamily="18" charset="0"/>
                            <a:cs typeface="Arial" panose="020B0604020202020204" pitchFamily="34" charset="0"/>
                          </a:rPr>
                          <m:t>𝛽</m:t>
                        </m:r>
                      </m:e>
                      <m:sub>
                        <m:r>
                          <a:rPr lang="en-US" altLang="ko-KR" sz="1400" b="0" i="1" smtClean="0">
                            <a:latin typeface="Cambria Math" panose="02040503050406030204" pitchFamily="18" charset="0"/>
                            <a:cs typeface="Arial" panose="020B0604020202020204" pitchFamily="34" charset="0"/>
                          </a:rPr>
                          <m:t>𝑘</m:t>
                        </m:r>
                      </m:sub>
                    </m:sSub>
                  </m:oMath>
                </a14:m>
                <a:r>
                  <a:rPr lang="en-US" altLang="ko-KR" sz="1400" dirty="0">
                    <a:latin typeface="Arial" panose="020B0604020202020204" pitchFamily="34" charset="0"/>
                    <a:cs typeface="Arial" panose="020B0604020202020204" pitchFamily="34" charset="0"/>
                  </a:rPr>
                  <a:t>) and 2) Topic distribution per-document (</a:t>
                </a:r>
                <a14:m>
                  <m:oMath xmlns:m="http://schemas.openxmlformats.org/officeDocument/2006/math">
                    <m:sSub>
                      <m:sSubPr>
                        <m:ctrlPr>
                          <a:rPr lang="en-US" altLang="ko-KR" sz="1400" i="1">
                            <a:latin typeface="Cambria Math" panose="02040503050406030204" pitchFamily="18" charset="0"/>
                            <a:cs typeface="Arial" panose="020B0604020202020204" pitchFamily="34" charset="0"/>
                          </a:rPr>
                        </m:ctrlPr>
                      </m:sSubPr>
                      <m:e>
                        <m:r>
                          <a:rPr lang="ko-KR" altLang="en-US" sz="1400" i="1" smtClean="0">
                            <a:latin typeface="Cambria Math" panose="02040503050406030204" pitchFamily="18" charset="0"/>
                            <a:cs typeface="Arial" panose="020B0604020202020204" pitchFamily="34" charset="0"/>
                          </a:rPr>
                          <m:t>𝜃</m:t>
                        </m:r>
                      </m:e>
                      <m:sub>
                        <m:r>
                          <a:rPr lang="en-US" altLang="ko-KR" sz="1400" b="0" i="1" smtClean="0">
                            <a:latin typeface="Cambria Math" panose="02040503050406030204" pitchFamily="18" charset="0"/>
                            <a:cs typeface="Arial" panose="020B0604020202020204" pitchFamily="34" charset="0"/>
                          </a:rPr>
                          <m:t>𝑑</m:t>
                        </m:r>
                      </m:sub>
                    </m:sSub>
                  </m:oMath>
                </a14:m>
                <a:r>
                  <a:rPr lang="en-US" altLang="ko-KR" sz="1400" dirty="0">
                    <a:latin typeface="Arial" panose="020B0604020202020204" pitchFamily="34" charset="0"/>
                    <a:cs typeface="Arial" panose="020B0604020202020204" pitchFamily="34" charset="0"/>
                  </a:rPr>
                  <a:t>).</a:t>
                </a:r>
                <a:endParaRPr lang="ko-KR" altLang="en-US" sz="1400" dirty="0">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520D86E3-6AAF-7A70-9993-F7AB6FAF8471}"/>
                  </a:ext>
                </a:extLst>
              </p:cNvPr>
              <p:cNvSpPr txBox="1">
                <a:spLocks noRot="1" noChangeAspect="1" noMove="1" noResize="1" noEditPoints="1" noAdjustHandles="1" noChangeArrowheads="1" noChangeShapeType="1" noTextEdit="1"/>
              </p:cNvSpPr>
              <p:nvPr/>
            </p:nvSpPr>
            <p:spPr>
              <a:xfrm>
                <a:off x="316800" y="5845966"/>
                <a:ext cx="11577599" cy="523220"/>
              </a:xfrm>
              <a:prstGeom prst="rect">
                <a:avLst/>
              </a:prstGeom>
              <a:blipFill>
                <a:blip r:embed="rId4"/>
                <a:stretch>
                  <a:fillRect l="-158" t="-2326" r="-158" b="-10465"/>
                </a:stretch>
              </a:blipFill>
            </p:spPr>
            <p:txBody>
              <a:bodyPr/>
              <a:lstStyle/>
              <a:p>
                <a:r>
                  <a:rPr lang="ko-KR" altLang="en-US">
                    <a:noFill/>
                  </a:rPr>
                  <a:t> </a:t>
                </a:r>
              </a:p>
            </p:txBody>
          </p:sp>
        </mc:Fallback>
      </mc:AlternateContent>
      <p:pic>
        <p:nvPicPr>
          <p:cNvPr id="4" name="Picture 2">
            <a:extLst>
              <a:ext uri="{FF2B5EF4-FFF2-40B4-BE49-F238E27FC236}">
                <a16:creationId xmlns:a16="http://schemas.microsoft.com/office/drawing/2014/main" id="{CDAFD856-682E-E56B-0650-CB74DDF01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6544" y="18394"/>
            <a:ext cx="449737" cy="599095"/>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a:extLst>
              <a:ext uri="{FF2B5EF4-FFF2-40B4-BE49-F238E27FC236}">
                <a16:creationId xmlns:a16="http://schemas.microsoft.com/office/drawing/2014/main" id="{DD68C397-1C2E-F286-6896-A67A9F4383DE}"/>
              </a:ext>
            </a:extLst>
          </p:cNvPr>
          <p:cNvPicPr>
            <a:picLocks noChangeAspect="1"/>
          </p:cNvPicPr>
          <p:nvPr/>
        </p:nvPicPr>
        <p:blipFill>
          <a:blip r:embed="rId6"/>
          <a:stretch>
            <a:fillRect/>
          </a:stretch>
        </p:blipFill>
        <p:spPr>
          <a:xfrm>
            <a:off x="11055574" y="18394"/>
            <a:ext cx="618219" cy="618219"/>
          </a:xfrm>
          <a:prstGeom prst="rect">
            <a:avLst/>
          </a:prstGeom>
          <a:effectLst/>
        </p:spPr>
      </p:pic>
    </p:spTree>
    <p:extLst>
      <p:ext uri="{BB962C8B-B14F-4D97-AF65-F5344CB8AC3E}">
        <p14:creationId xmlns:p14="http://schemas.microsoft.com/office/powerpoint/2010/main" val="984569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A2C17D6-BC0C-4CE7-3FE1-CE1B45BEF50C}"/>
              </a:ext>
            </a:extLst>
          </p:cNvPr>
          <p:cNvSpPr>
            <a:spLocks noGrp="1"/>
          </p:cNvSpPr>
          <p:nvPr>
            <p:ph type="sldNum" sz="quarter" idx="12"/>
          </p:nvPr>
        </p:nvSpPr>
        <p:spPr/>
        <p:txBody>
          <a:bodyPr/>
          <a:lstStyle/>
          <a:p>
            <a:pPr algn="ctr"/>
            <a:fld id="{354D1719-C65A-4617-9F72-21AF29A051DF}" type="slidenum">
              <a:rPr lang="ko-KR" altLang="en-US" sz="1800" b="1" smtClean="0">
                <a:solidFill>
                  <a:schemeClr val="bg1"/>
                </a:solidFill>
              </a:rPr>
              <a:pPr algn="ctr"/>
              <a:t>9</a:t>
            </a:fld>
            <a:endParaRPr lang="ko-KR" altLang="en-US" sz="1800" b="1" dirty="0">
              <a:solidFill>
                <a:schemeClr val="bg1"/>
              </a:solidFill>
            </a:endParaRPr>
          </a:p>
        </p:txBody>
      </p:sp>
      <p:sp>
        <p:nvSpPr>
          <p:cNvPr id="143" name="TextBox 142">
            <a:extLst>
              <a:ext uri="{FF2B5EF4-FFF2-40B4-BE49-F238E27FC236}">
                <a16:creationId xmlns:a16="http://schemas.microsoft.com/office/drawing/2014/main" id="{F1C6A412-F695-8915-979E-CAC4AE247922}"/>
              </a:ext>
            </a:extLst>
          </p:cNvPr>
          <p:cNvSpPr txBox="1"/>
          <p:nvPr/>
        </p:nvSpPr>
        <p:spPr>
          <a:xfrm>
            <a:off x="183729" y="5851775"/>
            <a:ext cx="9104271" cy="536622"/>
          </a:xfrm>
          <a:prstGeom prst="rect">
            <a:avLst/>
          </a:prstGeom>
          <a:noFill/>
        </p:spPr>
        <p:txBody>
          <a:bodyPr wrap="square" rtlCol="0">
            <a:spAutoFit/>
          </a:bodyPr>
          <a:lstStyle/>
          <a:p>
            <a:pPr algn="just" latinLnBrk="1">
              <a:lnSpc>
                <a:spcPct val="107000"/>
              </a:lnSpc>
              <a:spcAft>
                <a:spcPts val="800"/>
              </a:spcAft>
            </a:pPr>
            <a:r>
              <a:rPr lang="en-US" altLang="ko-KR" sz="1400" b="1" dirty="0">
                <a:latin typeface="Arial" panose="020B0604020202020204" pitchFamily="34" charset="0"/>
                <a:cs typeface="Arial" panose="020B0604020202020204" pitchFamily="34" charset="0"/>
              </a:rPr>
              <a:t>Figure 3. </a:t>
            </a:r>
            <a:r>
              <a:rPr lang="en-US" altLang="ko-KR" sz="1400" dirty="0">
                <a:latin typeface="Arial" panose="020B0604020202020204" pitchFamily="34" charset="0"/>
                <a:cs typeface="Arial" panose="020B0604020202020204" pitchFamily="34" charset="0"/>
              </a:rPr>
              <a:t>The flow charts of LDA and topic analysis with various statistical models consist of (a) Topic clustering, (b) Popularity analysis, (c) Generality analysis, (d) Similarity analysis, and (e) Network analysis. </a:t>
            </a:r>
            <a:endParaRPr lang="ko-KR" altLang="ko-KR" sz="1400" dirty="0">
              <a:latin typeface="Arial" panose="020B0604020202020204" pitchFamily="34" charset="0"/>
              <a:cs typeface="Arial" panose="020B0604020202020204" pitchFamily="34" charset="0"/>
            </a:endParaRPr>
          </a:p>
        </p:txBody>
      </p:sp>
      <p:pic>
        <p:nvPicPr>
          <p:cNvPr id="4" name="그림 3" descr="텍스트, 도표, 평면도, 기술 도면이(가) 표시된 사진&#10;&#10;자동 생성된 설명">
            <a:extLst>
              <a:ext uri="{FF2B5EF4-FFF2-40B4-BE49-F238E27FC236}">
                <a16:creationId xmlns:a16="http://schemas.microsoft.com/office/drawing/2014/main" id="{63284615-8D5A-7152-195D-DD55479E37E1}"/>
              </a:ext>
            </a:extLst>
          </p:cNvPr>
          <p:cNvPicPr>
            <a:picLocks noChangeAspect="1"/>
          </p:cNvPicPr>
          <p:nvPr/>
        </p:nvPicPr>
        <p:blipFill>
          <a:blip r:embed="rId2"/>
          <a:stretch>
            <a:fillRect/>
          </a:stretch>
        </p:blipFill>
        <p:spPr>
          <a:xfrm>
            <a:off x="183729" y="1324835"/>
            <a:ext cx="7793910" cy="4502931"/>
          </a:xfrm>
          <a:prstGeom prst="rect">
            <a:avLst/>
          </a:prstGeom>
        </p:spPr>
      </p:pic>
      <p:sp>
        <p:nvSpPr>
          <p:cNvPr id="5" name="TextBox 4">
            <a:extLst>
              <a:ext uri="{FF2B5EF4-FFF2-40B4-BE49-F238E27FC236}">
                <a16:creationId xmlns:a16="http://schemas.microsoft.com/office/drawing/2014/main" id="{FB7B1B3D-3121-570E-C6AA-30F748A05B95}"/>
              </a:ext>
            </a:extLst>
          </p:cNvPr>
          <p:cNvSpPr txBox="1"/>
          <p:nvPr/>
        </p:nvSpPr>
        <p:spPr>
          <a:xfrm>
            <a:off x="7977639" y="1621919"/>
            <a:ext cx="4092000" cy="3908762"/>
          </a:xfrm>
          <a:prstGeom prst="rect">
            <a:avLst/>
          </a:prstGeom>
          <a:noFill/>
        </p:spPr>
        <p:txBody>
          <a:bodyPr wrap="square" rtlCol="0">
            <a:spAutoFit/>
          </a:bodyPr>
          <a:lstStyle/>
          <a:p>
            <a:pPr algn="ctr"/>
            <a:r>
              <a:rPr lang="en-US" altLang="ko-KR"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Statistical analysis</a:t>
            </a:r>
          </a:p>
          <a:p>
            <a:endParaRPr lang="en-US" altLang="ko-KR" dirty="0">
              <a:latin typeface="Arial" panose="020B0604020202020204" pitchFamily="34" charset="0"/>
              <a:cs typeface="Arial" panose="020B0604020202020204" pitchFamily="34" charset="0"/>
            </a:endParaRPr>
          </a:p>
          <a:p>
            <a:pPr>
              <a:lnSpc>
                <a:spcPct val="150000"/>
              </a:lnSpc>
            </a:pPr>
            <a:r>
              <a:rPr lang="en-US" altLang="ko-KR" b="1" dirty="0">
                <a:latin typeface="Arial" panose="020B0604020202020204" pitchFamily="34" charset="0"/>
                <a:cs typeface="Arial" panose="020B0604020202020204" pitchFamily="34" charset="0"/>
              </a:rPr>
              <a:t>(b)</a:t>
            </a:r>
            <a:r>
              <a:rPr lang="en-US" altLang="ko-KR" dirty="0">
                <a:latin typeface="Arial" panose="020B0604020202020204" pitchFamily="34" charset="0"/>
                <a:cs typeface="Arial" panose="020B0604020202020204" pitchFamily="34" charset="0"/>
              </a:rPr>
              <a:t> </a:t>
            </a:r>
            <a:r>
              <a:rPr lang="en-US" altLang="ko-KR"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Linear regression</a:t>
            </a:r>
            <a:r>
              <a:rPr lang="en-US" altLang="ko-KR"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rPr>
              <a:t>with t-test</a:t>
            </a:r>
          </a:p>
          <a:p>
            <a:pPr>
              <a:lnSpc>
                <a:spcPct val="150000"/>
              </a:lnSpc>
            </a:pPr>
            <a:endParaRPr lang="en-US" altLang="ko-KR" sz="600" dirty="0">
              <a:latin typeface="Arial" panose="020B0604020202020204" pitchFamily="34" charset="0"/>
              <a:cs typeface="Arial" panose="020B0604020202020204" pitchFamily="34" charset="0"/>
            </a:endParaRPr>
          </a:p>
          <a:p>
            <a:pPr>
              <a:lnSpc>
                <a:spcPct val="150000"/>
              </a:lnSpc>
            </a:pPr>
            <a:r>
              <a:rPr lang="en-US" altLang="ko-KR" b="1" dirty="0">
                <a:latin typeface="Arial" panose="020B0604020202020204" pitchFamily="34" charset="0"/>
                <a:cs typeface="Arial" panose="020B0604020202020204" pitchFamily="34" charset="0"/>
              </a:rPr>
              <a:t>(c)</a:t>
            </a:r>
            <a:r>
              <a:rPr lang="en-US" altLang="ko-KR" dirty="0">
                <a:latin typeface="Arial" panose="020B0604020202020204" pitchFamily="34" charset="0"/>
                <a:cs typeface="Arial" panose="020B0604020202020204" pitchFamily="34" charset="0"/>
              </a:rPr>
              <a:t> </a:t>
            </a:r>
            <a:r>
              <a:rPr lang="en-US" altLang="ko-KR"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PCA</a:t>
            </a:r>
            <a:r>
              <a:rPr lang="en-US" altLang="ko-KR" dirty="0">
                <a:latin typeface="Arial" panose="020B0604020202020204" pitchFamily="34" charset="0"/>
                <a:cs typeface="Arial" panose="020B0604020202020204" pitchFamily="34" charset="0"/>
              </a:rPr>
              <a:t> (principal component analysis)</a:t>
            </a:r>
          </a:p>
          <a:p>
            <a:pPr marL="720725" indent="-360363">
              <a:lnSpc>
                <a:spcPct val="150000"/>
              </a:lnSpc>
            </a:pPr>
            <a:r>
              <a:rPr lang="en-US" altLang="ko-KR" dirty="0">
                <a:latin typeface="Arial" panose="020B0604020202020204" pitchFamily="34" charset="0"/>
                <a:cs typeface="Arial" panose="020B0604020202020204" pitchFamily="34" charset="0"/>
              </a:rPr>
              <a:t>→ Visualized as 1-D plots</a:t>
            </a:r>
          </a:p>
          <a:p>
            <a:pPr>
              <a:lnSpc>
                <a:spcPct val="150000"/>
              </a:lnSpc>
            </a:pPr>
            <a:endParaRPr lang="en-US" altLang="ko-KR" sz="600" dirty="0">
              <a:latin typeface="Arial" panose="020B0604020202020204" pitchFamily="34" charset="0"/>
              <a:cs typeface="Arial" panose="020B0604020202020204" pitchFamily="34" charset="0"/>
            </a:endParaRPr>
          </a:p>
          <a:p>
            <a:pPr marL="360363" indent="-360363">
              <a:lnSpc>
                <a:spcPct val="150000"/>
              </a:lnSpc>
              <a:tabLst>
                <a:tab pos="360363" algn="l"/>
              </a:tabLst>
            </a:pPr>
            <a:r>
              <a:rPr lang="en-US" altLang="ko-KR" b="1" dirty="0">
                <a:latin typeface="Arial" panose="020B0604020202020204" pitchFamily="34" charset="0"/>
                <a:cs typeface="Arial" panose="020B0604020202020204" pitchFamily="34" charset="0"/>
              </a:rPr>
              <a:t>(d)</a:t>
            </a:r>
            <a:r>
              <a:rPr lang="en-US" altLang="ko-KR" dirty="0">
                <a:latin typeface="Arial" panose="020B0604020202020204" pitchFamily="34" charset="0"/>
                <a:cs typeface="Arial" panose="020B0604020202020204" pitchFamily="34" charset="0"/>
              </a:rPr>
              <a:t> </a:t>
            </a:r>
            <a:r>
              <a:rPr lang="en-US" altLang="ko-KR"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Hierarchical clustering</a:t>
            </a:r>
            <a:r>
              <a:rPr lang="en-US" altLang="ko-KR" dirty="0">
                <a:latin typeface="Arial" panose="020B0604020202020204" pitchFamily="34" charset="0"/>
                <a:cs typeface="Arial" panose="020B0604020202020204" pitchFamily="34" charset="0"/>
              </a:rPr>
              <a:t> based on </a:t>
            </a:r>
            <a:r>
              <a:rPr lang="en-US" altLang="ko-KR" dirty="0" err="1">
                <a:latin typeface="Arial" panose="020B0604020202020204" pitchFamily="34" charset="0"/>
                <a:cs typeface="Arial" panose="020B0604020202020204" pitchFamily="34" charset="0"/>
              </a:rPr>
              <a:t>euclidean</a:t>
            </a:r>
            <a:r>
              <a:rPr lang="en-US" altLang="ko-KR" dirty="0">
                <a:latin typeface="Arial" panose="020B0604020202020204" pitchFamily="34" charset="0"/>
                <a:cs typeface="Arial" panose="020B0604020202020204" pitchFamily="34" charset="0"/>
              </a:rPr>
              <a:t> distance</a:t>
            </a:r>
          </a:p>
          <a:p>
            <a:pPr marL="360363" indent="-360363">
              <a:lnSpc>
                <a:spcPct val="150000"/>
              </a:lnSpc>
              <a:tabLst>
                <a:tab pos="360363" algn="l"/>
              </a:tabLst>
            </a:pPr>
            <a:r>
              <a:rPr lang="en-US" altLang="ko-KR" sz="800" dirty="0">
                <a:latin typeface="Arial" panose="020B0604020202020204" pitchFamily="34" charset="0"/>
                <a:cs typeface="Arial" panose="020B0604020202020204" pitchFamily="34" charset="0"/>
              </a:rPr>
              <a:t> </a:t>
            </a:r>
            <a:endParaRPr lang="en-US" altLang="ko-KR" dirty="0">
              <a:latin typeface="Arial" panose="020B0604020202020204" pitchFamily="34" charset="0"/>
              <a:cs typeface="Arial" panose="020B0604020202020204" pitchFamily="34" charset="0"/>
            </a:endParaRPr>
          </a:p>
          <a:p>
            <a:pPr marL="360363" indent="-360363">
              <a:lnSpc>
                <a:spcPct val="150000"/>
              </a:lnSpc>
              <a:tabLst>
                <a:tab pos="360363" algn="l"/>
              </a:tabLst>
            </a:pPr>
            <a:r>
              <a:rPr lang="en-US" altLang="ko-KR" b="1" dirty="0">
                <a:latin typeface="Arial" panose="020B0604020202020204" pitchFamily="34" charset="0"/>
                <a:cs typeface="Arial" panose="020B0604020202020204" pitchFamily="34" charset="0"/>
              </a:rPr>
              <a:t>(e)</a:t>
            </a:r>
            <a:r>
              <a:rPr lang="en-US" altLang="ko-KR" dirty="0">
                <a:latin typeface="Arial" panose="020B0604020202020204" pitchFamily="34" charset="0"/>
                <a:cs typeface="Arial" panose="020B0604020202020204" pitchFamily="34" charset="0"/>
              </a:rPr>
              <a:t> </a:t>
            </a:r>
            <a:r>
              <a:rPr lang="en-US" altLang="ko-KR"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Network analysis</a:t>
            </a:r>
          </a:p>
          <a:p>
            <a:endParaRPr lang="en-US" altLang="ko-K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AA9FE2B-F535-B98D-17B3-239CA65EE49B}"/>
              </a:ext>
            </a:extLst>
          </p:cNvPr>
          <p:cNvSpPr txBox="1"/>
          <p:nvPr/>
        </p:nvSpPr>
        <p:spPr>
          <a:xfrm>
            <a:off x="183729" y="884163"/>
            <a:ext cx="6193892" cy="400110"/>
          </a:xfrm>
          <a:prstGeom prst="rect">
            <a:avLst/>
          </a:prstGeom>
          <a:noFill/>
        </p:spPr>
        <p:txBody>
          <a:bodyPr wrap="square">
            <a:spAutoFit/>
          </a:bodyPr>
          <a:lstStyle>
            <a:defPPr>
              <a:defRPr lang="ko-KR"/>
            </a:defPPr>
            <a:lvl1pPr>
              <a:defRPr sz="2000">
                <a:latin typeface="나눔스퀘어OTF_ac Bold" panose="020B0600000101010101" pitchFamily="34" charset="-127"/>
                <a:ea typeface="나눔스퀘어OTF_ac Bold" panose="020B0600000101010101" pitchFamily="34" charset="-127"/>
                <a:cs typeface="Arial" panose="020B0604020202020204" pitchFamily="34" charset="0"/>
              </a:defRPr>
            </a:lvl1pPr>
          </a:lstStyle>
          <a:p>
            <a:r>
              <a:rPr lang="en-US" altLang="ko-KR" sz="2000" dirty="0">
                <a:latin typeface="Arial" panose="020B0604020202020204" pitchFamily="34" charset="0"/>
                <a:ea typeface="KoPub돋움체 Bold" panose="02020603020101020101" pitchFamily="18" charset="-127"/>
                <a:cs typeface="Arial" panose="020B0604020202020204" pitchFamily="34" charset="0"/>
              </a:rPr>
              <a:t>2.3. Topic</a:t>
            </a:r>
            <a:r>
              <a:rPr lang="ko-KR" altLang="en-US" sz="2000" dirty="0">
                <a:latin typeface="Arial" panose="020B0604020202020204" pitchFamily="34" charset="0"/>
                <a:ea typeface="KoPub돋움체 Bold" panose="02020603020101020101" pitchFamily="18" charset="-127"/>
                <a:cs typeface="Arial" panose="020B0604020202020204" pitchFamily="34" charset="0"/>
              </a:rPr>
              <a:t> </a:t>
            </a:r>
            <a:r>
              <a:rPr lang="en-US" altLang="ko-KR" sz="2000" dirty="0">
                <a:latin typeface="Arial" panose="020B0604020202020204" pitchFamily="34" charset="0"/>
                <a:ea typeface="KoPub돋움체 Bold" panose="02020603020101020101" pitchFamily="18" charset="-127"/>
                <a:cs typeface="Arial" panose="020B0604020202020204" pitchFamily="34" charset="0"/>
              </a:rPr>
              <a:t>analysis with various statistical approach</a:t>
            </a:r>
            <a:endParaRPr lang="en-US" altLang="ko-KR" sz="2000" b="1" dirty="0">
              <a:latin typeface="Arial" panose="020B0604020202020204" pitchFamily="34" charset="0"/>
              <a:ea typeface="KoPub돋움체 Bold" panose="02020603020101020101" pitchFamily="18" charset="-127"/>
              <a:cs typeface="Arial" panose="020B0604020202020204" pitchFamily="34" charset="0"/>
            </a:endParaRPr>
          </a:p>
        </p:txBody>
      </p:sp>
      <p:pic>
        <p:nvPicPr>
          <p:cNvPr id="3" name="Picture 2">
            <a:extLst>
              <a:ext uri="{FF2B5EF4-FFF2-40B4-BE49-F238E27FC236}">
                <a16:creationId xmlns:a16="http://schemas.microsoft.com/office/drawing/2014/main" id="{FECC5D7B-2110-3455-4EA7-FF6DA83C3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6544" y="18394"/>
            <a:ext cx="449737" cy="599095"/>
          </a:xfrm>
          <a:prstGeom prst="rect">
            <a:avLst/>
          </a:prstGeom>
          <a:noFill/>
          <a:extLst>
            <a:ext uri="{909E8E84-426E-40DD-AFC4-6F175D3DCCD1}">
              <a14:hiddenFill xmlns:a14="http://schemas.microsoft.com/office/drawing/2010/main">
                <a:solidFill>
                  <a:srgbClr val="FFFFFF"/>
                </a:solidFill>
              </a14:hiddenFill>
            </a:ext>
          </a:extLst>
        </p:spPr>
      </p:pic>
      <p:pic>
        <p:nvPicPr>
          <p:cNvPr id="7" name="그림 6">
            <a:extLst>
              <a:ext uri="{FF2B5EF4-FFF2-40B4-BE49-F238E27FC236}">
                <a16:creationId xmlns:a16="http://schemas.microsoft.com/office/drawing/2014/main" id="{1AE17851-04C7-7DB7-6DFF-EF2929BE6DEF}"/>
              </a:ext>
            </a:extLst>
          </p:cNvPr>
          <p:cNvPicPr>
            <a:picLocks noChangeAspect="1"/>
          </p:cNvPicPr>
          <p:nvPr/>
        </p:nvPicPr>
        <p:blipFill>
          <a:blip r:embed="rId4"/>
          <a:stretch>
            <a:fillRect/>
          </a:stretch>
        </p:blipFill>
        <p:spPr>
          <a:xfrm>
            <a:off x="11055574" y="18394"/>
            <a:ext cx="618219" cy="618219"/>
          </a:xfrm>
          <a:prstGeom prst="rect">
            <a:avLst/>
          </a:prstGeom>
          <a:effectLst/>
        </p:spPr>
      </p:pic>
    </p:spTree>
    <p:extLst>
      <p:ext uri="{BB962C8B-B14F-4D97-AF65-F5344CB8AC3E}">
        <p14:creationId xmlns:p14="http://schemas.microsoft.com/office/powerpoint/2010/main" val="2471098831"/>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79810</TotalTime>
  <Words>1093</Words>
  <Application>Microsoft Office PowerPoint</Application>
  <PresentationFormat>와이드스크린</PresentationFormat>
  <Paragraphs>120</Paragraphs>
  <Slides>14</Slides>
  <Notes>5</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14</vt:i4>
      </vt:variant>
    </vt:vector>
  </HeadingPairs>
  <TitlesOfParts>
    <vt:vector size="21" baseType="lpstr">
      <vt:lpstr>나눔스퀘어OTF_ac ExtraBold</vt:lpstr>
      <vt:lpstr>Arial</vt:lpstr>
      <vt:lpstr>맑은 고딕</vt:lpstr>
      <vt:lpstr>Cambria Math</vt:lpstr>
      <vt:lpstr>Wingdings</vt:lpstr>
      <vt:lpstr>나눔스퀘어OTF Bold</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HDB</dc:creator>
  <cp:lastModifiedBy>태용 김</cp:lastModifiedBy>
  <cp:revision>7262</cp:revision>
  <cp:lastPrinted>2024-06-13T23:57:42Z</cp:lastPrinted>
  <dcterms:created xsi:type="dcterms:W3CDTF">2018-06-19T06:47:14Z</dcterms:created>
  <dcterms:modified xsi:type="dcterms:W3CDTF">2025-04-29T22:53:18Z</dcterms:modified>
</cp:coreProperties>
</file>