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5" r:id="rId2"/>
  </p:sldMasterIdLst>
  <p:notesMasterIdLst>
    <p:notesMasterId r:id="rId4"/>
  </p:notesMasterIdLst>
  <p:handoutMasterIdLst>
    <p:handoutMasterId r:id="rId5"/>
  </p:handoutMasterIdLst>
  <p:sldIdLst>
    <p:sldId id="261" r:id="rId3"/>
  </p:sldIdLst>
  <p:sldSz cx="43891200" cy="32918400"/>
  <p:notesSz cx="6858000" cy="9144000"/>
  <p:defaultTextStyle>
    <a:defPPr>
      <a:defRPr lang="en-US"/>
    </a:defPPr>
    <a:lvl1pPr marL="0" algn="l" defTabSz="2821185" rtl="0" eaLnBrk="1" latinLnBrk="0" hangingPunct="1">
      <a:defRPr sz="5528" kern="1200">
        <a:solidFill>
          <a:schemeClr val="tx1"/>
        </a:solidFill>
        <a:latin typeface="+mn-lt"/>
        <a:ea typeface="+mn-ea"/>
        <a:cs typeface="+mn-cs"/>
      </a:defRPr>
    </a:lvl1pPr>
    <a:lvl2pPr marL="1410593" algn="l" defTabSz="2821185" rtl="0" eaLnBrk="1" latinLnBrk="0" hangingPunct="1">
      <a:defRPr sz="5528" kern="1200">
        <a:solidFill>
          <a:schemeClr val="tx1"/>
        </a:solidFill>
        <a:latin typeface="+mn-lt"/>
        <a:ea typeface="+mn-ea"/>
        <a:cs typeface="+mn-cs"/>
      </a:defRPr>
    </a:lvl2pPr>
    <a:lvl3pPr marL="2821185" algn="l" defTabSz="2821185" rtl="0" eaLnBrk="1" latinLnBrk="0" hangingPunct="1">
      <a:defRPr sz="5528" kern="1200">
        <a:solidFill>
          <a:schemeClr val="tx1"/>
        </a:solidFill>
        <a:latin typeface="+mn-lt"/>
        <a:ea typeface="+mn-ea"/>
        <a:cs typeface="+mn-cs"/>
      </a:defRPr>
    </a:lvl3pPr>
    <a:lvl4pPr marL="4231778" algn="l" defTabSz="2821185" rtl="0" eaLnBrk="1" latinLnBrk="0" hangingPunct="1">
      <a:defRPr sz="5528" kern="1200">
        <a:solidFill>
          <a:schemeClr val="tx1"/>
        </a:solidFill>
        <a:latin typeface="+mn-lt"/>
        <a:ea typeface="+mn-ea"/>
        <a:cs typeface="+mn-cs"/>
      </a:defRPr>
    </a:lvl4pPr>
    <a:lvl5pPr marL="5642370" algn="l" defTabSz="2821185" rtl="0" eaLnBrk="1" latinLnBrk="0" hangingPunct="1">
      <a:defRPr sz="5528" kern="1200">
        <a:solidFill>
          <a:schemeClr val="tx1"/>
        </a:solidFill>
        <a:latin typeface="+mn-lt"/>
        <a:ea typeface="+mn-ea"/>
        <a:cs typeface="+mn-cs"/>
      </a:defRPr>
    </a:lvl5pPr>
    <a:lvl6pPr marL="7052964" algn="l" defTabSz="2821185" rtl="0" eaLnBrk="1" latinLnBrk="0" hangingPunct="1">
      <a:defRPr sz="5528" kern="1200">
        <a:solidFill>
          <a:schemeClr val="tx1"/>
        </a:solidFill>
        <a:latin typeface="+mn-lt"/>
        <a:ea typeface="+mn-ea"/>
        <a:cs typeface="+mn-cs"/>
      </a:defRPr>
    </a:lvl6pPr>
    <a:lvl7pPr marL="8463557" algn="l" defTabSz="2821185" rtl="0" eaLnBrk="1" latinLnBrk="0" hangingPunct="1">
      <a:defRPr sz="5528" kern="1200">
        <a:solidFill>
          <a:schemeClr val="tx1"/>
        </a:solidFill>
        <a:latin typeface="+mn-lt"/>
        <a:ea typeface="+mn-ea"/>
        <a:cs typeface="+mn-cs"/>
      </a:defRPr>
    </a:lvl7pPr>
    <a:lvl8pPr marL="9874149" algn="l" defTabSz="2821185" rtl="0" eaLnBrk="1" latinLnBrk="0" hangingPunct="1">
      <a:defRPr sz="5528" kern="1200">
        <a:solidFill>
          <a:schemeClr val="tx1"/>
        </a:solidFill>
        <a:latin typeface="+mn-lt"/>
        <a:ea typeface="+mn-ea"/>
        <a:cs typeface="+mn-cs"/>
      </a:defRPr>
    </a:lvl8pPr>
    <a:lvl9pPr marL="11284742" algn="l" defTabSz="2821185" rtl="0" eaLnBrk="1" latinLnBrk="0" hangingPunct="1">
      <a:defRPr sz="552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5ED"/>
    <a:srgbClr val="F6F8FC"/>
    <a:srgbClr val="545554"/>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94045" autoAdjust="0"/>
  </p:normalViewPr>
  <p:slideViewPr>
    <p:cSldViewPr snapToGrid="0" snapToObjects="1" showGuides="1">
      <p:cViewPr>
        <p:scale>
          <a:sx n="116" d="100"/>
          <a:sy n="116" d="100"/>
        </p:scale>
        <p:origin x="1616" y="-957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notesViewPr>
    <p:cSldViewPr snapToGrid="0" snapToObjects="1" showGuides="1">
      <p:cViewPr varScale="1">
        <p:scale>
          <a:sx n="135" d="100"/>
          <a:sy n="135" d="100"/>
        </p:scale>
        <p:origin x="5120"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4/22/25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4/22/25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2821185" rtl="0" eaLnBrk="1" latinLnBrk="0" hangingPunct="1">
      <a:defRPr sz="3728" kern="1200">
        <a:solidFill>
          <a:schemeClr val="tx1"/>
        </a:solidFill>
        <a:latin typeface="+mn-lt"/>
        <a:ea typeface="+mn-ea"/>
        <a:cs typeface="+mn-cs"/>
      </a:defRPr>
    </a:lvl1pPr>
    <a:lvl2pPr marL="1410593" algn="l" defTabSz="2821185" rtl="0" eaLnBrk="1" latinLnBrk="0" hangingPunct="1">
      <a:defRPr sz="3728" kern="1200">
        <a:solidFill>
          <a:schemeClr val="tx1"/>
        </a:solidFill>
        <a:latin typeface="+mn-lt"/>
        <a:ea typeface="+mn-ea"/>
        <a:cs typeface="+mn-cs"/>
      </a:defRPr>
    </a:lvl2pPr>
    <a:lvl3pPr marL="2821185" algn="l" defTabSz="2821185" rtl="0" eaLnBrk="1" latinLnBrk="0" hangingPunct="1">
      <a:defRPr sz="3728" kern="1200">
        <a:solidFill>
          <a:schemeClr val="tx1"/>
        </a:solidFill>
        <a:latin typeface="+mn-lt"/>
        <a:ea typeface="+mn-ea"/>
        <a:cs typeface="+mn-cs"/>
      </a:defRPr>
    </a:lvl3pPr>
    <a:lvl4pPr marL="4231778" algn="l" defTabSz="2821185" rtl="0" eaLnBrk="1" latinLnBrk="0" hangingPunct="1">
      <a:defRPr sz="3728" kern="1200">
        <a:solidFill>
          <a:schemeClr val="tx1"/>
        </a:solidFill>
        <a:latin typeface="+mn-lt"/>
        <a:ea typeface="+mn-ea"/>
        <a:cs typeface="+mn-cs"/>
      </a:defRPr>
    </a:lvl4pPr>
    <a:lvl5pPr marL="5642370" algn="l" defTabSz="2821185" rtl="0" eaLnBrk="1" latinLnBrk="0" hangingPunct="1">
      <a:defRPr sz="3728" kern="1200">
        <a:solidFill>
          <a:schemeClr val="tx1"/>
        </a:solidFill>
        <a:latin typeface="+mn-lt"/>
        <a:ea typeface="+mn-ea"/>
        <a:cs typeface="+mn-cs"/>
      </a:defRPr>
    </a:lvl5pPr>
    <a:lvl6pPr marL="7052964" algn="l" defTabSz="2821185" rtl="0" eaLnBrk="1" latinLnBrk="0" hangingPunct="1">
      <a:defRPr sz="3728" kern="1200">
        <a:solidFill>
          <a:schemeClr val="tx1"/>
        </a:solidFill>
        <a:latin typeface="+mn-lt"/>
        <a:ea typeface="+mn-ea"/>
        <a:cs typeface="+mn-cs"/>
      </a:defRPr>
    </a:lvl6pPr>
    <a:lvl7pPr marL="8463557" algn="l" defTabSz="2821185" rtl="0" eaLnBrk="1" latinLnBrk="0" hangingPunct="1">
      <a:defRPr sz="3728" kern="1200">
        <a:solidFill>
          <a:schemeClr val="tx1"/>
        </a:solidFill>
        <a:latin typeface="+mn-lt"/>
        <a:ea typeface="+mn-ea"/>
        <a:cs typeface="+mn-cs"/>
      </a:defRPr>
    </a:lvl7pPr>
    <a:lvl8pPr marL="9874149" algn="l" defTabSz="2821185" rtl="0" eaLnBrk="1" latinLnBrk="0" hangingPunct="1">
      <a:defRPr sz="3728" kern="1200">
        <a:solidFill>
          <a:schemeClr val="tx1"/>
        </a:solidFill>
        <a:latin typeface="+mn-lt"/>
        <a:ea typeface="+mn-ea"/>
        <a:cs typeface="+mn-cs"/>
      </a:defRPr>
    </a:lvl8pPr>
    <a:lvl9pPr marL="11284742" algn="l" defTabSz="2821185" rtl="0" eaLnBrk="1" latinLnBrk="0" hangingPunct="1">
      <a:defRPr sz="3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3232419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 Guide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6E18C0-5E19-4D47-9237-14BD7C2930F7}"/>
              </a:ext>
            </a:extLst>
          </p:cNvPr>
          <p:cNvSpPr>
            <a:spLocks noGrp="1"/>
          </p:cNvSpPr>
          <p:nvPr>
            <p:ph type="body" sz="quarter" idx="10" hasCustomPrompt="1"/>
          </p:nvPr>
        </p:nvSpPr>
        <p:spPr>
          <a:xfrm>
            <a:off x="11430000" y="2901984"/>
            <a:ext cx="21069300" cy="830997"/>
          </a:xfrm>
          <a:prstGeom prst="rect">
            <a:avLst/>
          </a:prstGeom>
        </p:spPr>
        <p:txBody>
          <a:bodyPr wrap="square">
            <a:spAutoFit/>
          </a:bodyPr>
          <a:lstStyle>
            <a:lvl1pPr marL="0" indent="0" algn="ctr">
              <a:buNone/>
              <a:defRPr sz="4800" b="1" i="0">
                <a:solidFill>
                  <a:schemeClr val="bg1"/>
                </a:solidFill>
                <a:latin typeface="+mj-lt"/>
                <a:cs typeface="Arial" panose="020B0604020202020204" pitchFamily="34" charset="0"/>
              </a:defRPr>
            </a:lvl1pPr>
            <a:lvl2pPr marL="0" indent="0">
              <a:buNone/>
              <a:defRPr b="0" i="0">
                <a:latin typeface="Arial Narrow" panose="020B0604020202020204" pitchFamily="34" charset="0"/>
                <a:cs typeface="Arial Narrow" panose="020B0604020202020204" pitchFamily="34" charset="0"/>
              </a:defRPr>
            </a:lvl2pPr>
            <a:lvl3pPr marL="0" indent="0">
              <a:buNone/>
              <a:defRPr b="0" i="0">
                <a:latin typeface="Arial Narrow" panose="020B0604020202020204" pitchFamily="34" charset="0"/>
                <a:cs typeface="Arial Narrow" panose="020B0604020202020204" pitchFamily="34" charset="0"/>
              </a:defRPr>
            </a:lvl3pPr>
            <a:lvl4pPr marL="0" indent="0">
              <a:buNone/>
              <a:defRPr b="0" i="0">
                <a:latin typeface="Arial Narrow" panose="020B0604020202020204" pitchFamily="34" charset="0"/>
                <a:cs typeface="Arial Narrow" panose="020B0604020202020204" pitchFamily="34" charset="0"/>
              </a:defRPr>
            </a:lvl4pPr>
            <a:lvl5pPr marL="0" indent="0">
              <a:buNone/>
              <a:defRPr b="0" i="0">
                <a:latin typeface="Arial Narrow" panose="020B0604020202020204" pitchFamily="34" charset="0"/>
                <a:cs typeface="Arial Narrow" panose="020B0604020202020204" pitchFamily="34" charset="0"/>
              </a:defRPr>
            </a:lvl5pPr>
          </a:lstStyle>
          <a:p>
            <a:pPr lvl="0"/>
            <a:r>
              <a:rPr lang="en-US" dirty="0"/>
              <a:t>List of affiliated programs, institutions, organizations, schools, etc.</a:t>
            </a:r>
          </a:p>
        </p:txBody>
      </p:sp>
      <p:sp>
        <p:nvSpPr>
          <p:cNvPr id="19" name="Text Placeholder 17">
            <a:extLst>
              <a:ext uri="{FF2B5EF4-FFF2-40B4-BE49-F238E27FC236}">
                <a16:creationId xmlns:a16="http://schemas.microsoft.com/office/drawing/2014/main" id="{EECA4861-B93C-0849-A47D-17FACB135140}"/>
              </a:ext>
            </a:extLst>
          </p:cNvPr>
          <p:cNvSpPr>
            <a:spLocks noGrp="1"/>
          </p:cNvSpPr>
          <p:nvPr>
            <p:ph type="body" sz="quarter" idx="11" hasCustomPrompt="1"/>
          </p:nvPr>
        </p:nvSpPr>
        <p:spPr>
          <a:xfrm>
            <a:off x="11430000" y="1714548"/>
            <a:ext cx="21069300" cy="923330"/>
          </a:xfrm>
          <a:prstGeom prst="rect">
            <a:avLst/>
          </a:prstGeom>
        </p:spPr>
        <p:txBody>
          <a:bodyPr wrap="square">
            <a:spAutoFit/>
          </a:bodyPr>
          <a:lstStyle>
            <a:lvl1pPr marL="0" indent="0" algn="ctr">
              <a:buNone/>
              <a:defRPr sz="5400" b="1" i="0">
                <a:solidFill>
                  <a:schemeClr val="bg1"/>
                </a:solidFill>
                <a:latin typeface="+mj-lt"/>
                <a:cs typeface="Arial" panose="020B0604020202020204" pitchFamily="34" charset="0"/>
              </a:defRPr>
            </a:lvl1pPr>
            <a:lvl2pPr marL="0" indent="0">
              <a:buNone/>
              <a:defRPr b="0" i="0">
                <a:latin typeface="Arial Narrow" panose="020B0604020202020204" pitchFamily="34" charset="0"/>
                <a:cs typeface="Arial Narrow" panose="020B0604020202020204" pitchFamily="34" charset="0"/>
              </a:defRPr>
            </a:lvl2pPr>
            <a:lvl3pPr marL="0" indent="0">
              <a:buNone/>
              <a:defRPr b="0" i="0">
                <a:latin typeface="Arial Narrow" panose="020B0604020202020204" pitchFamily="34" charset="0"/>
                <a:cs typeface="Arial Narrow" panose="020B0604020202020204" pitchFamily="34" charset="0"/>
              </a:defRPr>
            </a:lvl3pPr>
            <a:lvl4pPr marL="0" indent="0">
              <a:buNone/>
              <a:defRPr b="0" i="0">
                <a:latin typeface="Arial Narrow" panose="020B0604020202020204" pitchFamily="34" charset="0"/>
                <a:cs typeface="Arial Narrow" panose="020B0604020202020204" pitchFamily="34" charset="0"/>
              </a:defRPr>
            </a:lvl4pPr>
            <a:lvl5pPr marL="0" indent="0">
              <a:buNone/>
              <a:defRPr b="0" i="0">
                <a:latin typeface="Arial Narrow" panose="020B0604020202020204" pitchFamily="34" charset="0"/>
                <a:cs typeface="Arial Narrow" panose="020B0604020202020204" pitchFamily="34" charset="0"/>
              </a:defRPr>
            </a:lvl5pPr>
          </a:lstStyle>
          <a:p>
            <a:pPr lvl="0"/>
            <a:r>
              <a:rPr lang="en-US" dirty="0"/>
              <a:t>List of Authors and co-Authors / collaborators</a:t>
            </a:r>
          </a:p>
        </p:txBody>
      </p:sp>
      <p:sp>
        <p:nvSpPr>
          <p:cNvPr id="20" name="Text Placeholder 17">
            <a:extLst>
              <a:ext uri="{FF2B5EF4-FFF2-40B4-BE49-F238E27FC236}">
                <a16:creationId xmlns:a16="http://schemas.microsoft.com/office/drawing/2014/main" id="{053CD722-9E93-6049-839B-8A79A9C42804}"/>
              </a:ext>
            </a:extLst>
          </p:cNvPr>
          <p:cNvSpPr>
            <a:spLocks noGrp="1"/>
          </p:cNvSpPr>
          <p:nvPr>
            <p:ph type="body" sz="quarter" idx="12" hasCustomPrompt="1"/>
          </p:nvPr>
        </p:nvSpPr>
        <p:spPr>
          <a:xfrm>
            <a:off x="11430000" y="266652"/>
            <a:ext cx="21069300" cy="1200329"/>
          </a:xfrm>
          <a:prstGeom prst="rect">
            <a:avLst/>
          </a:prstGeom>
        </p:spPr>
        <p:txBody>
          <a:bodyPr wrap="square">
            <a:spAutoFit/>
          </a:bodyPr>
          <a:lstStyle>
            <a:lvl1pPr marL="0" indent="0" algn="ctr">
              <a:buNone/>
              <a:defRPr sz="7200" b="1" i="0">
                <a:solidFill>
                  <a:schemeClr val="bg1"/>
                </a:solidFill>
                <a:latin typeface="+mj-lt"/>
                <a:cs typeface="Arial" panose="020B0604020202020204" pitchFamily="34" charset="0"/>
              </a:defRPr>
            </a:lvl1pPr>
            <a:lvl2pPr marL="0" indent="0">
              <a:buNone/>
              <a:defRPr b="0" i="0">
                <a:latin typeface="Arial Narrow" panose="020B0604020202020204" pitchFamily="34" charset="0"/>
                <a:cs typeface="Arial Narrow" panose="020B0604020202020204" pitchFamily="34" charset="0"/>
              </a:defRPr>
            </a:lvl2pPr>
            <a:lvl3pPr marL="0" indent="0">
              <a:buNone/>
              <a:defRPr b="0" i="0">
                <a:latin typeface="Arial Narrow" panose="020B0604020202020204" pitchFamily="34" charset="0"/>
                <a:cs typeface="Arial Narrow" panose="020B0604020202020204" pitchFamily="34" charset="0"/>
              </a:defRPr>
            </a:lvl3pPr>
            <a:lvl4pPr marL="0" indent="0">
              <a:buNone/>
              <a:defRPr b="0" i="0">
                <a:latin typeface="Arial Narrow" panose="020B0604020202020204" pitchFamily="34" charset="0"/>
                <a:cs typeface="Arial Narrow" panose="020B0604020202020204" pitchFamily="34" charset="0"/>
              </a:defRPr>
            </a:lvl4pPr>
            <a:lvl5pPr marL="0" indent="0">
              <a:buNone/>
              <a:defRPr b="0" i="0">
                <a:latin typeface="Arial Narrow" panose="020B0604020202020204" pitchFamily="34" charset="0"/>
                <a:cs typeface="Arial Narrow" panose="020B0604020202020204" pitchFamily="34" charset="0"/>
              </a:defRPr>
            </a:lvl5pPr>
          </a:lstStyle>
          <a:p>
            <a:pPr lvl="0"/>
            <a:r>
              <a:rPr lang="en-US" dirty="0"/>
              <a:t>Poster presentation title</a:t>
            </a:r>
          </a:p>
        </p:txBody>
      </p:sp>
      <p:sp>
        <p:nvSpPr>
          <p:cNvPr id="27" name="Text Placeholder 9">
            <a:extLst>
              <a:ext uri="{FF2B5EF4-FFF2-40B4-BE49-F238E27FC236}">
                <a16:creationId xmlns:a16="http://schemas.microsoft.com/office/drawing/2014/main" id="{0022466D-7E9F-0541-8791-ADE9FFDEB5D2}"/>
              </a:ext>
            </a:extLst>
          </p:cNvPr>
          <p:cNvSpPr>
            <a:spLocks noGrp="1"/>
          </p:cNvSpPr>
          <p:nvPr>
            <p:ph type="body" sz="quarter" idx="15" hasCustomPrompt="1"/>
          </p:nvPr>
        </p:nvSpPr>
        <p:spPr>
          <a:xfrm>
            <a:off x="456500" y="4997541"/>
            <a:ext cx="10059099" cy="553998"/>
          </a:xfrm>
          <a:prstGeom prst="rect">
            <a:avLst/>
          </a:prstGeom>
        </p:spPr>
        <p:txBody>
          <a:bodyPr wrap="square">
            <a:spAutoFit/>
          </a:bodyPr>
          <a:lstStyle>
            <a:lvl1pPr marL="0" indent="0" algn="ctr">
              <a:buNone/>
              <a:defRPr lang="en-US" sz="3000" b="1" dirty="0">
                <a:solidFill>
                  <a:schemeClr val="accent1">
                    <a:lumMod val="50000"/>
                  </a:schemeClr>
                </a:solidFill>
                <a:latin typeface="+mj-lt"/>
              </a:defRPr>
            </a:lvl1pPr>
            <a:lvl2pPr>
              <a:defRPr lang="en-US" sz="3200" smtClean="0"/>
            </a:lvl2pPr>
            <a:lvl3pPr>
              <a:defRPr lang="en-US" sz="2000" smtClean="0"/>
            </a:lvl3pPr>
            <a:lvl4pPr>
              <a:defRPr lang="en-US" sz="1600" smtClean="0"/>
            </a:lvl4pPr>
            <a:lvl5pPr>
              <a:defRPr lang="en-US" sz="1600"/>
            </a:lvl5pPr>
          </a:lstStyle>
          <a:p>
            <a:r>
              <a:rPr lang="en-US" dirty="0">
                <a:effectLst/>
                <a:latin typeface="Calibri" panose="020F0502020204030204" pitchFamily="34" charset="0"/>
              </a:rPr>
              <a:t>(click to edit) INTRODUCTION or ABSTRACT</a:t>
            </a:r>
          </a:p>
        </p:txBody>
      </p:sp>
      <p:sp>
        <p:nvSpPr>
          <p:cNvPr id="28" name="Text Placeholder 9">
            <a:extLst>
              <a:ext uri="{FF2B5EF4-FFF2-40B4-BE49-F238E27FC236}">
                <a16:creationId xmlns:a16="http://schemas.microsoft.com/office/drawing/2014/main" id="{8BA21A8B-51D3-DF46-9C47-207CAE71FBEA}"/>
              </a:ext>
            </a:extLst>
          </p:cNvPr>
          <p:cNvSpPr>
            <a:spLocks noGrp="1"/>
          </p:cNvSpPr>
          <p:nvPr>
            <p:ph type="body" sz="quarter" idx="17" hasCustomPrompt="1"/>
          </p:nvPr>
        </p:nvSpPr>
        <p:spPr>
          <a:xfrm>
            <a:off x="457199" y="14728805"/>
            <a:ext cx="10059099" cy="553998"/>
          </a:xfrm>
          <a:prstGeom prst="rect">
            <a:avLst/>
          </a:prstGeom>
        </p:spPr>
        <p:txBody>
          <a:bodyPr wrap="square">
            <a:spAutoFit/>
          </a:bodyPr>
          <a:lstStyle>
            <a:lvl1pPr marL="0" indent="0" algn="ctr">
              <a:buNone/>
              <a:defRPr lang="en-US" sz="3000" b="1" dirty="0">
                <a:solidFill>
                  <a:schemeClr val="accent1">
                    <a:lumMod val="50000"/>
                  </a:schemeClr>
                </a:solidFill>
                <a:latin typeface="+mj-lt"/>
              </a:defRPr>
            </a:lvl1pPr>
            <a:lvl2pPr>
              <a:defRPr lang="en-US" sz="3200" smtClean="0"/>
            </a:lvl2pPr>
            <a:lvl3pPr>
              <a:defRPr lang="en-US" sz="2000" smtClean="0"/>
            </a:lvl3pPr>
            <a:lvl4pPr>
              <a:defRPr lang="en-US" sz="1600" smtClean="0"/>
            </a:lvl4pPr>
            <a:lvl5pPr>
              <a:defRPr lang="en-US" sz="1600"/>
            </a:lvl5pPr>
          </a:lstStyle>
          <a:p>
            <a:r>
              <a:rPr lang="en-US" dirty="0">
                <a:effectLst/>
                <a:latin typeface="Calibri" panose="020F0502020204030204" pitchFamily="34" charset="0"/>
              </a:rPr>
              <a:t>(click to edit)  OBJECTIVES</a:t>
            </a:r>
          </a:p>
        </p:txBody>
      </p:sp>
      <p:sp>
        <p:nvSpPr>
          <p:cNvPr id="29" name="Text Placeholder 9">
            <a:extLst>
              <a:ext uri="{FF2B5EF4-FFF2-40B4-BE49-F238E27FC236}">
                <a16:creationId xmlns:a16="http://schemas.microsoft.com/office/drawing/2014/main" id="{6B7BCEDA-48FE-554E-B697-5222E92C0303}"/>
              </a:ext>
            </a:extLst>
          </p:cNvPr>
          <p:cNvSpPr>
            <a:spLocks noGrp="1"/>
          </p:cNvSpPr>
          <p:nvPr>
            <p:ph type="body" sz="quarter" idx="18" hasCustomPrompt="1"/>
          </p:nvPr>
        </p:nvSpPr>
        <p:spPr>
          <a:xfrm>
            <a:off x="11430000" y="4997540"/>
            <a:ext cx="10058400" cy="553998"/>
          </a:xfrm>
          <a:prstGeom prst="rect">
            <a:avLst/>
          </a:prstGeom>
        </p:spPr>
        <p:txBody>
          <a:bodyPr wrap="square">
            <a:spAutoFit/>
          </a:bodyPr>
          <a:lstStyle>
            <a:lvl1pPr marL="0" indent="0" algn="ctr">
              <a:buNone/>
              <a:defRPr lang="en-US" sz="3000" b="1" dirty="0">
                <a:solidFill>
                  <a:schemeClr val="accent1">
                    <a:lumMod val="50000"/>
                  </a:schemeClr>
                </a:solidFill>
                <a:latin typeface="+mj-lt"/>
              </a:defRPr>
            </a:lvl1pPr>
            <a:lvl2pPr>
              <a:defRPr lang="en-US" sz="3200" smtClean="0"/>
            </a:lvl2pPr>
            <a:lvl3pPr>
              <a:defRPr lang="en-US" sz="2000" smtClean="0"/>
            </a:lvl3pPr>
            <a:lvl4pPr>
              <a:defRPr lang="en-US" sz="1600" smtClean="0"/>
            </a:lvl4pPr>
            <a:lvl5pPr>
              <a:defRPr lang="en-US" sz="1600"/>
            </a:lvl5pPr>
          </a:lstStyle>
          <a:p>
            <a:r>
              <a:rPr lang="en-US" dirty="0">
                <a:effectLst/>
                <a:latin typeface="Calibri" panose="020F0502020204030204" pitchFamily="34" charset="0"/>
              </a:rPr>
              <a:t>(click to edit)  MATERIALS &amp; METHODS</a:t>
            </a:r>
          </a:p>
        </p:txBody>
      </p:sp>
      <p:sp>
        <p:nvSpPr>
          <p:cNvPr id="30" name="Text Placeholder 9">
            <a:extLst>
              <a:ext uri="{FF2B5EF4-FFF2-40B4-BE49-F238E27FC236}">
                <a16:creationId xmlns:a16="http://schemas.microsoft.com/office/drawing/2014/main" id="{195A2674-63FD-C54C-9DAA-0C31B6481A1A}"/>
              </a:ext>
            </a:extLst>
          </p:cNvPr>
          <p:cNvSpPr>
            <a:spLocks noGrp="1"/>
          </p:cNvSpPr>
          <p:nvPr>
            <p:ph type="body" sz="quarter" idx="19" hasCustomPrompt="1"/>
          </p:nvPr>
        </p:nvSpPr>
        <p:spPr>
          <a:xfrm>
            <a:off x="22402800" y="4997539"/>
            <a:ext cx="10058400" cy="553998"/>
          </a:xfrm>
          <a:prstGeom prst="rect">
            <a:avLst/>
          </a:prstGeom>
        </p:spPr>
        <p:txBody>
          <a:bodyPr wrap="square">
            <a:spAutoFit/>
          </a:bodyPr>
          <a:lstStyle>
            <a:lvl1pPr marL="0" indent="0" algn="ctr">
              <a:buNone/>
              <a:defRPr lang="en-US" sz="3000" b="1" dirty="0">
                <a:solidFill>
                  <a:schemeClr val="accent1">
                    <a:lumMod val="50000"/>
                  </a:schemeClr>
                </a:solidFill>
                <a:latin typeface="+mj-lt"/>
              </a:defRPr>
            </a:lvl1pPr>
            <a:lvl2pPr>
              <a:defRPr lang="en-US" sz="3200" smtClean="0"/>
            </a:lvl2pPr>
            <a:lvl3pPr>
              <a:defRPr lang="en-US" sz="2000" smtClean="0"/>
            </a:lvl3pPr>
            <a:lvl4pPr>
              <a:defRPr lang="en-US" sz="1600" smtClean="0"/>
            </a:lvl4pPr>
            <a:lvl5pPr>
              <a:defRPr lang="en-US" sz="1600"/>
            </a:lvl5pPr>
          </a:lstStyle>
          <a:p>
            <a:r>
              <a:rPr lang="en-US" dirty="0">
                <a:effectLst/>
                <a:latin typeface="Calibri" panose="020F0502020204030204" pitchFamily="34" charset="0"/>
              </a:rPr>
              <a:t>(click to edit)  RESULTS</a:t>
            </a:r>
          </a:p>
        </p:txBody>
      </p:sp>
      <p:sp>
        <p:nvSpPr>
          <p:cNvPr id="31" name="Text Placeholder 9">
            <a:extLst>
              <a:ext uri="{FF2B5EF4-FFF2-40B4-BE49-F238E27FC236}">
                <a16:creationId xmlns:a16="http://schemas.microsoft.com/office/drawing/2014/main" id="{515A5891-6D49-BD40-81DC-C833CD1D5A59}"/>
              </a:ext>
            </a:extLst>
          </p:cNvPr>
          <p:cNvSpPr>
            <a:spLocks noGrp="1"/>
          </p:cNvSpPr>
          <p:nvPr>
            <p:ph type="body" sz="quarter" idx="20" hasCustomPrompt="1"/>
          </p:nvPr>
        </p:nvSpPr>
        <p:spPr>
          <a:xfrm>
            <a:off x="33375600" y="4997539"/>
            <a:ext cx="10058400" cy="553998"/>
          </a:xfrm>
          <a:prstGeom prst="rect">
            <a:avLst/>
          </a:prstGeom>
        </p:spPr>
        <p:txBody>
          <a:bodyPr wrap="square">
            <a:spAutoFit/>
          </a:bodyPr>
          <a:lstStyle>
            <a:lvl1pPr marL="0" indent="0" algn="ctr">
              <a:buNone/>
              <a:defRPr lang="en-US" sz="3000" b="1" dirty="0">
                <a:solidFill>
                  <a:schemeClr val="accent1">
                    <a:lumMod val="50000"/>
                  </a:schemeClr>
                </a:solidFill>
                <a:latin typeface="+mj-lt"/>
              </a:defRPr>
            </a:lvl1pPr>
            <a:lvl2pPr>
              <a:defRPr lang="en-US" sz="3200" smtClean="0"/>
            </a:lvl2pPr>
            <a:lvl3pPr>
              <a:defRPr lang="en-US" sz="2000" smtClean="0"/>
            </a:lvl3pPr>
            <a:lvl4pPr>
              <a:defRPr lang="en-US" sz="1600" smtClean="0"/>
            </a:lvl4pPr>
            <a:lvl5pPr>
              <a:defRPr lang="en-US" sz="1600"/>
            </a:lvl5pPr>
          </a:lstStyle>
          <a:p>
            <a:r>
              <a:rPr lang="en-US" dirty="0">
                <a:effectLst/>
                <a:latin typeface="Calibri" panose="020F0502020204030204" pitchFamily="34" charset="0"/>
              </a:rPr>
              <a:t>(click to edit)  CONCLUSIONS</a:t>
            </a:r>
          </a:p>
        </p:txBody>
      </p:sp>
      <p:sp>
        <p:nvSpPr>
          <p:cNvPr id="32" name="Text Placeholder 9">
            <a:extLst>
              <a:ext uri="{FF2B5EF4-FFF2-40B4-BE49-F238E27FC236}">
                <a16:creationId xmlns:a16="http://schemas.microsoft.com/office/drawing/2014/main" id="{9BFF821D-FD9D-2744-B5A1-4A148A0C6B5C}"/>
              </a:ext>
            </a:extLst>
          </p:cNvPr>
          <p:cNvSpPr>
            <a:spLocks noGrp="1"/>
          </p:cNvSpPr>
          <p:nvPr>
            <p:ph type="body" sz="quarter" idx="21" hasCustomPrompt="1"/>
          </p:nvPr>
        </p:nvSpPr>
        <p:spPr>
          <a:xfrm>
            <a:off x="33375600" y="19751103"/>
            <a:ext cx="10058400" cy="553998"/>
          </a:xfrm>
          <a:prstGeom prst="rect">
            <a:avLst/>
          </a:prstGeom>
        </p:spPr>
        <p:txBody>
          <a:bodyPr wrap="square">
            <a:spAutoFit/>
          </a:bodyPr>
          <a:lstStyle>
            <a:lvl1pPr marL="0" indent="0" algn="ctr">
              <a:buNone/>
              <a:defRPr lang="en-US" sz="3000" b="1" dirty="0">
                <a:solidFill>
                  <a:schemeClr val="accent1">
                    <a:lumMod val="50000"/>
                  </a:schemeClr>
                </a:solidFill>
                <a:latin typeface="+mj-lt"/>
              </a:defRPr>
            </a:lvl1pPr>
            <a:lvl2pPr>
              <a:defRPr lang="en-US" sz="3200" smtClean="0"/>
            </a:lvl2pPr>
            <a:lvl3pPr>
              <a:defRPr lang="en-US" sz="2000" smtClean="0"/>
            </a:lvl3pPr>
            <a:lvl4pPr>
              <a:defRPr lang="en-US" sz="1600" smtClean="0"/>
            </a:lvl4pPr>
            <a:lvl5pPr>
              <a:defRPr lang="en-US" sz="1600"/>
            </a:lvl5pPr>
          </a:lstStyle>
          <a:p>
            <a:r>
              <a:rPr lang="en-US" dirty="0">
                <a:effectLst/>
                <a:latin typeface="Calibri" panose="020F0502020204030204" pitchFamily="34" charset="0"/>
              </a:rPr>
              <a:t>(click to edit)  REFERENCES</a:t>
            </a:r>
          </a:p>
        </p:txBody>
      </p:sp>
      <p:sp>
        <p:nvSpPr>
          <p:cNvPr id="33" name="Text Placeholder 9">
            <a:extLst>
              <a:ext uri="{FF2B5EF4-FFF2-40B4-BE49-F238E27FC236}">
                <a16:creationId xmlns:a16="http://schemas.microsoft.com/office/drawing/2014/main" id="{FF9A2537-AAFE-CB4B-BEDA-42E072DEA8B5}"/>
              </a:ext>
            </a:extLst>
          </p:cNvPr>
          <p:cNvSpPr>
            <a:spLocks noGrp="1"/>
          </p:cNvSpPr>
          <p:nvPr>
            <p:ph type="body" sz="quarter" idx="22" hasCustomPrompt="1"/>
          </p:nvPr>
        </p:nvSpPr>
        <p:spPr>
          <a:xfrm>
            <a:off x="33375600" y="28607770"/>
            <a:ext cx="10058400" cy="553998"/>
          </a:xfrm>
          <a:prstGeom prst="rect">
            <a:avLst/>
          </a:prstGeom>
        </p:spPr>
        <p:txBody>
          <a:bodyPr wrap="square">
            <a:spAutoFit/>
          </a:bodyPr>
          <a:lstStyle>
            <a:lvl1pPr marL="0" indent="0" algn="ctr">
              <a:buNone/>
              <a:defRPr lang="en-US" sz="3000" b="1" dirty="0">
                <a:solidFill>
                  <a:schemeClr val="accent1">
                    <a:lumMod val="50000"/>
                  </a:schemeClr>
                </a:solidFill>
                <a:latin typeface="+mj-lt"/>
              </a:defRPr>
            </a:lvl1pPr>
            <a:lvl2pPr>
              <a:defRPr lang="en-US" sz="3200" smtClean="0"/>
            </a:lvl2pPr>
            <a:lvl3pPr>
              <a:defRPr lang="en-US" sz="2000" smtClean="0"/>
            </a:lvl3pPr>
            <a:lvl4pPr>
              <a:defRPr lang="en-US" sz="1600" smtClean="0"/>
            </a:lvl4pPr>
            <a:lvl5pPr>
              <a:defRPr lang="en-US" sz="1600"/>
            </a:lvl5pPr>
          </a:lstStyle>
          <a:p>
            <a:r>
              <a:rPr lang="en-US" dirty="0">
                <a:effectLst/>
                <a:latin typeface="Calibri" panose="020F0502020204030204" pitchFamily="34" charset="0"/>
              </a:rPr>
              <a:t>(click to edit)  ACKNOWLEDGEMENTS or  CONTACT</a:t>
            </a:r>
          </a:p>
        </p:txBody>
      </p:sp>
      <p:sp>
        <p:nvSpPr>
          <p:cNvPr id="35" name="Text Placeholder 13">
            <a:extLst>
              <a:ext uri="{FF2B5EF4-FFF2-40B4-BE49-F238E27FC236}">
                <a16:creationId xmlns:a16="http://schemas.microsoft.com/office/drawing/2014/main" id="{6120AEE4-BDF6-7945-B2A2-8844FB735B2D}"/>
              </a:ext>
            </a:extLst>
          </p:cNvPr>
          <p:cNvSpPr>
            <a:spLocks noGrp="1"/>
          </p:cNvSpPr>
          <p:nvPr>
            <p:ph type="body" sz="quarter" idx="16" hasCustomPrompt="1"/>
          </p:nvPr>
        </p:nvSpPr>
        <p:spPr>
          <a:xfrm>
            <a:off x="457200" y="5703005"/>
            <a:ext cx="10058400" cy="2523768"/>
          </a:xfrm>
          <a:prstGeom prst="rect">
            <a:avLst/>
          </a:prstGeom>
        </p:spPr>
        <p:txBody>
          <a:bodyPr wrap="square" lIns="365760" tIns="365760" rIns="365760" bIns="365760">
            <a:spAutoFit/>
          </a:bodyPr>
          <a:lstStyle>
            <a:lvl1pPr marL="0" indent="0">
              <a:buNone/>
              <a:tabLst/>
              <a:defRPr lang="en-US" sz="3200" dirty="0"/>
            </a:lvl1pPr>
            <a:lvl2pPr marL="461963" indent="-231775">
              <a:tabLst/>
              <a:defRPr lang="en-US" sz="2400" dirty="0"/>
            </a:lvl2pPr>
            <a:lvl3pPr marL="461963" indent="-231775">
              <a:tabLst/>
              <a:defRPr lang="en-US" sz="1800" dirty="0"/>
            </a:lvl3pPr>
            <a:lvl4pPr marL="461963" indent="-231775">
              <a:tabLst/>
              <a:defRPr lang="en-US" sz="1200" dirty="0"/>
            </a:lvl4pPr>
            <a:lvl5pPr marL="461963" indent="-231775">
              <a:tabLst/>
              <a:defRPr lang="en-US" sz="1200"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13">
            <a:extLst>
              <a:ext uri="{FF2B5EF4-FFF2-40B4-BE49-F238E27FC236}">
                <a16:creationId xmlns:a16="http://schemas.microsoft.com/office/drawing/2014/main" id="{C56249E3-4AC9-E749-A90B-24CA40349A13}"/>
              </a:ext>
            </a:extLst>
          </p:cNvPr>
          <p:cNvSpPr>
            <a:spLocks noGrp="1"/>
          </p:cNvSpPr>
          <p:nvPr>
            <p:ph type="body" sz="quarter" idx="23" hasCustomPrompt="1"/>
          </p:nvPr>
        </p:nvSpPr>
        <p:spPr>
          <a:xfrm>
            <a:off x="457199" y="15402433"/>
            <a:ext cx="10058399" cy="2523768"/>
          </a:xfrm>
          <a:prstGeom prst="rect">
            <a:avLst/>
          </a:prstGeom>
        </p:spPr>
        <p:txBody>
          <a:bodyPr wrap="square" lIns="365760" tIns="365760" rIns="365760" bIns="365760">
            <a:spAutoFit/>
          </a:bodyPr>
          <a:lstStyle>
            <a:lvl1pPr marL="0" indent="0">
              <a:buNone/>
              <a:tabLst/>
              <a:defRPr lang="en-US" sz="3200" dirty="0"/>
            </a:lvl1pPr>
            <a:lvl2pPr marL="461963" indent="-231775">
              <a:tabLst/>
              <a:defRPr lang="en-US" sz="2400" dirty="0"/>
            </a:lvl2pPr>
            <a:lvl3pPr marL="461963" indent="-231775">
              <a:tabLst/>
              <a:defRPr lang="en-US" sz="1800" dirty="0"/>
            </a:lvl3pPr>
            <a:lvl4pPr marL="461963" indent="-231775">
              <a:tabLst/>
              <a:defRPr lang="en-US" sz="1200" dirty="0"/>
            </a:lvl4pPr>
            <a:lvl5pPr marL="461963" indent="-231775">
              <a:tabLst/>
              <a:defRPr lang="en-US" sz="1200"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13">
            <a:extLst>
              <a:ext uri="{FF2B5EF4-FFF2-40B4-BE49-F238E27FC236}">
                <a16:creationId xmlns:a16="http://schemas.microsoft.com/office/drawing/2014/main" id="{8BEEB820-A1CB-3F40-B75D-663BC6D90D04}"/>
              </a:ext>
            </a:extLst>
          </p:cNvPr>
          <p:cNvSpPr>
            <a:spLocks noGrp="1"/>
          </p:cNvSpPr>
          <p:nvPr>
            <p:ph type="body" sz="quarter" idx="24" hasCustomPrompt="1"/>
          </p:nvPr>
        </p:nvSpPr>
        <p:spPr>
          <a:xfrm>
            <a:off x="11430000" y="5671167"/>
            <a:ext cx="10058400" cy="2523768"/>
          </a:xfrm>
          <a:prstGeom prst="rect">
            <a:avLst/>
          </a:prstGeom>
        </p:spPr>
        <p:txBody>
          <a:bodyPr wrap="square" lIns="365760" tIns="365760" rIns="365760" bIns="365760">
            <a:spAutoFit/>
          </a:bodyPr>
          <a:lstStyle>
            <a:lvl1pPr marL="0" indent="0">
              <a:buNone/>
              <a:tabLst/>
              <a:defRPr lang="en-US" sz="3200" dirty="0"/>
            </a:lvl1pPr>
            <a:lvl2pPr marL="461963" indent="-231775">
              <a:tabLst/>
              <a:defRPr lang="en-US" sz="2400" dirty="0"/>
            </a:lvl2pPr>
            <a:lvl3pPr marL="461963" indent="-231775">
              <a:tabLst/>
              <a:defRPr lang="en-US" sz="1800" dirty="0"/>
            </a:lvl3pPr>
            <a:lvl4pPr marL="461963" indent="-231775">
              <a:tabLst/>
              <a:defRPr lang="en-US" sz="1200" dirty="0"/>
            </a:lvl4pPr>
            <a:lvl5pPr marL="461963" indent="-231775">
              <a:tabLst/>
              <a:defRPr lang="en-US" sz="1200"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13">
            <a:extLst>
              <a:ext uri="{FF2B5EF4-FFF2-40B4-BE49-F238E27FC236}">
                <a16:creationId xmlns:a16="http://schemas.microsoft.com/office/drawing/2014/main" id="{3F09E665-6DA1-6A4E-ACE4-DA4B580D6E3B}"/>
              </a:ext>
            </a:extLst>
          </p:cNvPr>
          <p:cNvSpPr>
            <a:spLocks noGrp="1"/>
          </p:cNvSpPr>
          <p:nvPr>
            <p:ph type="body" sz="quarter" idx="25" hasCustomPrompt="1"/>
          </p:nvPr>
        </p:nvSpPr>
        <p:spPr>
          <a:xfrm>
            <a:off x="22402800" y="5671167"/>
            <a:ext cx="10058400" cy="2523768"/>
          </a:xfrm>
          <a:prstGeom prst="rect">
            <a:avLst/>
          </a:prstGeom>
        </p:spPr>
        <p:txBody>
          <a:bodyPr wrap="square" lIns="365760" tIns="365760" rIns="365760" bIns="365760">
            <a:spAutoFit/>
          </a:bodyPr>
          <a:lstStyle>
            <a:lvl1pPr marL="0" indent="0">
              <a:buNone/>
              <a:tabLst/>
              <a:defRPr lang="en-US" sz="3200" dirty="0"/>
            </a:lvl1pPr>
            <a:lvl2pPr marL="461963" indent="-231775">
              <a:tabLst/>
              <a:defRPr lang="en-US" sz="2400" dirty="0"/>
            </a:lvl2pPr>
            <a:lvl3pPr marL="461963" indent="-231775">
              <a:tabLst/>
              <a:defRPr lang="en-US" sz="1800" dirty="0"/>
            </a:lvl3pPr>
            <a:lvl4pPr marL="461963" indent="-231775">
              <a:tabLst/>
              <a:defRPr lang="en-US" sz="1200" dirty="0"/>
            </a:lvl4pPr>
            <a:lvl5pPr marL="461963" indent="-231775">
              <a:tabLst/>
              <a:defRPr lang="en-US" sz="1200"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13">
            <a:extLst>
              <a:ext uri="{FF2B5EF4-FFF2-40B4-BE49-F238E27FC236}">
                <a16:creationId xmlns:a16="http://schemas.microsoft.com/office/drawing/2014/main" id="{A73D55F4-EA3C-CB4B-B623-F9FB1411F615}"/>
              </a:ext>
            </a:extLst>
          </p:cNvPr>
          <p:cNvSpPr>
            <a:spLocks noGrp="1"/>
          </p:cNvSpPr>
          <p:nvPr>
            <p:ph type="body" sz="quarter" idx="26" hasCustomPrompt="1"/>
          </p:nvPr>
        </p:nvSpPr>
        <p:spPr>
          <a:xfrm>
            <a:off x="33375600" y="5703005"/>
            <a:ext cx="10058400" cy="2523768"/>
          </a:xfrm>
          <a:prstGeom prst="rect">
            <a:avLst/>
          </a:prstGeom>
        </p:spPr>
        <p:txBody>
          <a:bodyPr wrap="square" lIns="365760" tIns="365760" rIns="365760" bIns="365760">
            <a:spAutoFit/>
          </a:bodyPr>
          <a:lstStyle>
            <a:lvl1pPr marL="0" indent="0">
              <a:buNone/>
              <a:tabLst/>
              <a:defRPr lang="en-US" sz="3200" dirty="0"/>
            </a:lvl1pPr>
            <a:lvl2pPr marL="461963" indent="-231775">
              <a:tabLst/>
              <a:defRPr lang="en-US" sz="2400" dirty="0"/>
            </a:lvl2pPr>
            <a:lvl3pPr marL="461963" indent="-231775">
              <a:tabLst/>
              <a:defRPr lang="en-US" sz="1800" dirty="0"/>
            </a:lvl3pPr>
            <a:lvl4pPr marL="461963" indent="-231775">
              <a:tabLst/>
              <a:defRPr lang="en-US" sz="1200" dirty="0"/>
            </a:lvl4pPr>
            <a:lvl5pPr marL="461963" indent="-231775">
              <a:tabLst/>
              <a:defRPr lang="en-US" sz="1200"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Text Placeholder 13">
            <a:extLst>
              <a:ext uri="{FF2B5EF4-FFF2-40B4-BE49-F238E27FC236}">
                <a16:creationId xmlns:a16="http://schemas.microsoft.com/office/drawing/2014/main" id="{901D1A8D-240B-ED4E-BD04-4E9EB9663055}"/>
              </a:ext>
            </a:extLst>
          </p:cNvPr>
          <p:cNvSpPr>
            <a:spLocks noGrp="1"/>
          </p:cNvSpPr>
          <p:nvPr>
            <p:ph type="body" sz="quarter" idx="27" hasCustomPrompt="1"/>
          </p:nvPr>
        </p:nvSpPr>
        <p:spPr>
          <a:xfrm>
            <a:off x="33375600" y="20473588"/>
            <a:ext cx="10058400" cy="2523768"/>
          </a:xfrm>
          <a:prstGeom prst="rect">
            <a:avLst/>
          </a:prstGeom>
        </p:spPr>
        <p:txBody>
          <a:bodyPr wrap="square" lIns="365760" tIns="365760" rIns="365760" bIns="365760">
            <a:spAutoFit/>
          </a:bodyPr>
          <a:lstStyle>
            <a:lvl1pPr marL="0" indent="0">
              <a:buNone/>
              <a:tabLst/>
              <a:defRPr lang="en-US" sz="3200" dirty="0"/>
            </a:lvl1pPr>
            <a:lvl2pPr marL="461963" indent="-231775">
              <a:tabLst/>
              <a:defRPr lang="en-US" sz="2400" dirty="0"/>
            </a:lvl2pPr>
            <a:lvl3pPr marL="461963" indent="-231775">
              <a:tabLst/>
              <a:defRPr lang="en-US" sz="1800" dirty="0"/>
            </a:lvl3pPr>
            <a:lvl4pPr marL="461963" indent="-231775">
              <a:tabLst/>
              <a:defRPr lang="en-US" sz="1200" dirty="0"/>
            </a:lvl4pPr>
            <a:lvl5pPr marL="461963" indent="-231775">
              <a:tabLst/>
              <a:defRPr lang="en-US" sz="1200"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13">
            <a:extLst>
              <a:ext uri="{FF2B5EF4-FFF2-40B4-BE49-F238E27FC236}">
                <a16:creationId xmlns:a16="http://schemas.microsoft.com/office/drawing/2014/main" id="{2D400D92-52AF-2641-BAD0-BCC05B329A1C}"/>
              </a:ext>
            </a:extLst>
          </p:cNvPr>
          <p:cNvSpPr>
            <a:spLocks noGrp="1"/>
          </p:cNvSpPr>
          <p:nvPr>
            <p:ph type="body" sz="quarter" idx="28" hasCustomPrompt="1"/>
          </p:nvPr>
        </p:nvSpPr>
        <p:spPr>
          <a:xfrm>
            <a:off x="33375600" y="29362052"/>
            <a:ext cx="10058400" cy="2523768"/>
          </a:xfrm>
          <a:prstGeom prst="rect">
            <a:avLst/>
          </a:prstGeom>
        </p:spPr>
        <p:txBody>
          <a:bodyPr wrap="square" lIns="365760" tIns="365760" rIns="365760" bIns="365760">
            <a:spAutoFit/>
          </a:bodyPr>
          <a:lstStyle>
            <a:lvl1pPr marL="0" indent="0">
              <a:buNone/>
              <a:tabLst/>
              <a:defRPr lang="en-US" sz="3200" dirty="0"/>
            </a:lvl1pPr>
            <a:lvl2pPr marL="461963" indent="-231775">
              <a:tabLst/>
              <a:defRPr lang="en-US" sz="2400" dirty="0"/>
            </a:lvl2pPr>
            <a:lvl3pPr marL="461963" indent="-231775">
              <a:tabLst/>
              <a:defRPr lang="en-US" sz="1800" dirty="0"/>
            </a:lvl3pPr>
            <a:lvl4pPr marL="461963" indent="-231775">
              <a:tabLst/>
              <a:defRPr lang="en-US" sz="1200" dirty="0"/>
            </a:lvl4pPr>
            <a:lvl5pPr marL="461963" indent="-231775">
              <a:tabLst/>
              <a:defRPr lang="en-US" sz="1200" dirty="0"/>
            </a:lvl5pPr>
          </a:lstStyle>
          <a:p>
            <a:pPr lvl="0"/>
            <a:r>
              <a:rPr lang="en-US" dirty="0"/>
              <a:t>Type in or paste your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7582369"/>
      </p:ext>
    </p:extLst>
  </p:cSld>
  <p:clrMapOvr>
    <a:masterClrMapping/>
  </p:clrMapOvr>
  <p:extLst>
    <p:ext uri="{DCECCB84-F9BA-43D5-87BE-67443E8EF086}">
      <p15:sldGuideLst xmlns:p15="http://schemas.microsoft.com/office/powerpoint/2012/main">
        <p15:guide id="1" orient="horz" pos="20208" userDrawn="1">
          <p15:clr>
            <a:srgbClr val="FBAE40"/>
          </p15:clr>
        </p15:guide>
        <p15:guide id="2" pos="288" userDrawn="1">
          <p15:clr>
            <a:srgbClr val="FBAE40"/>
          </p15:clr>
        </p15:guide>
        <p15:guide id="3" pos="6624" userDrawn="1">
          <p15:clr>
            <a:srgbClr val="FBAE40"/>
          </p15:clr>
        </p15:guide>
        <p15:guide id="4" pos="7200" userDrawn="1">
          <p15:clr>
            <a:srgbClr val="FBAE40"/>
          </p15:clr>
        </p15:guide>
        <p15:guide id="5" pos="13536" userDrawn="1">
          <p15:clr>
            <a:srgbClr val="FBAE40"/>
          </p15:clr>
        </p15:guide>
        <p15:guide id="6" pos="14112" userDrawn="1">
          <p15:clr>
            <a:srgbClr val="FBAE40"/>
          </p15:clr>
        </p15:guide>
        <p15:guide id="7" pos="20448" userDrawn="1">
          <p15:clr>
            <a:srgbClr val="FBAE40"/>
          </p15:clr>
        </p15:guide>
        <p15:guide id="8" pos="21024" userDrawn="1">
          <p15:clr>
            <a:srgbClr val="FBAE40"/>
          </p15:clr>
        </p15:guide>
        <p15:guide id="9" pos="27360" userDrawn="1">
          <p15:clr>
            <a:srgbClr val="FBAE40"/>
          </p15:clr>
        </p15:guide>
        <p15:guide id="10" orient="horz" pos="2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28230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20000"/>
                <a:lumOff val="80000"/>
              </a:schemeClr>
            </a:gs>
            <a:gs pos="99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10" name="Rectangle 36">
            <a:extLst>
              <a:ext uri="{FF2B5EF4-FFF2-40B4-BE49-F238E27FC236}">
                <a16:creationId xmlns:a16="http://schemas.microsoft.com/office/drawing/2014/main" id="{B82F2237-BAB6-704C-82F3-FA64CC22DF29}"/>
              </a:ext>
            </a:extLst>
          </p:cNvPr>
          <p:cNvSpPr>
            <a:spLocks noChangeArrowheads="1"/>
          </p:cNvSpPr>
          <p:nvPr userDrawn="1"/>
        </p:nvSpPr>
        <p:spPr bwMode="auto">
          <a:xfrm>
            <a:off x="0" y="14098"/>
            <a:ext cx="43891200" cy="4172264"/>
          </a:xfrm>
          <a:prstGeom prst="rect">
            <a:avLst/>
          </a:prstGeom>
          <a:solidFill>
            <a:schemeClr val="accent1"/>
          </a:solidFill>
          <a:ln w="9525">
            <a:noFill/>
            <a:miter lim="800000"/>
            <a:headEnd/>
            <a:tailEnd/>
          </a:ln>
          <a:effectLst/>
        </p:spPr>
        <p:txBody>
          <a:bodyPr wrap="none" lIns="162554" tIns="81277" rIns="162554" bIns="81277" anchor="ctr"/>
          <a:lstStyle/>
          <a:p>
            <a:pPr>
              <a:defRPr/>
            </a:pPr>
            <a:endParaRPr lang="en-US" sz="8736" dirty="0"/>
          </a:p>
        </p:txBody>
      </p:sp>
      <p:sp>
        <p:nvSpPr>
          <p:cNvPr id="12" name="Text Box 14">
            <a:extLst>
              <a:ext uri="{FF2B5EF4-FFF2-40B4-BE49-F238E27FC236}">
                <a16:creationId xmlns:a16="http://schemas.microsoft.com/office/drawing/2014/main" id="{4FAAEDB7-9BBE-8D43-950B-E1D906765494}"/>
              </a:ext>
            </a:extLst>
          </p:cNvPr>
          <p:cNvSpPr txBox="1">
            <a:spLocks noChangeArrowheads="1"/>
          </p:cNvSpPr>
          <p:nvPr userDrawn="1"/>
        </p:nvSpPr>
        <p:spPr bwMode="auto">
          <a:xfrm>
            <a:off x="640080" y="32214790"/>
            <a:ext cx="5182176" cy="523644"/>
          </a:xfrm>
          <a:prstGeom prst="rect">
            <a:avLst/>
          </a:prstGeom>
          <a:noFill/>
          <a:ln w="9525">
            <a:noFill/>
            <a:miter lim="800000"/>
            <a:headEnd/>
            <a:tailEnd/>
          </a:ln>
          <a:effectLst/>
        </p:spPr>
        <p:txBody>
          <a:bodyPr wrap="square" lIns="162246" tIns="81109" rIns="162246" bIns="81109">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TEMPLATE © 2019</a:t>
            </a:r>
          </a:p>
          <a:p>
            <a:pPr eaLnBrk="0" hangingPunct="0">
              <a:lnSpc>
                <a:spcPct val="65000"/>
              </a:lnSpc>
              <a:spcBef>
                <a:spcPct val="50000"/>
              </a:spcBef>
              <a:defRPr/>
            </a:pPr>
            <a:r>
              <a:rPr lang="en-US" sz="1600" b="1" dirty="0">
                <a:solidFill>
                  <a:schemeClr val="bg1">
                    <a:lumMod val="75000"/>
                  </a:schemeClr>
                </a:solidFill>
                <a:latin typeface="Arial" charset="0"/>
              </a:rPr>
              <a:t>www.PosterPresentations.com</a:t>
            </a:r>
          </a:p>
        </p:txBody>
      </p:sp>
      <p:cxnSp>
        <p:nvCxnSpPr>
          <p:cNvPr id="34" name="Straight Connector 33">
            <a:extLst>
              <a:ext uri="{FF2B5EF4-FFF2-40B4-BE49-F238E27FC236}">
                <a16:creationId xmlns:a16="http://schemas.microsoft.com/office/drawing/2014/main" id="{457BE808-A53B-994E-80E2-9E761219D543}"/>
              </a:ext>
            </a:extLst>
          </p:cNvPr>
          <p:cNvCxnSpPr>
            <a:cxnSpLocks/>
          </p:cNvCxnSpPr>
          <p:nvPr userDrawn="1"/>
        </p:nvCxnSpPr>
        <p:spPr>
          <a:xfrm>
            <a:off x="0" y="4169847"/>
            <a:ext cx="438912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42071E14-BFBA-5041-9B7B-1EAD5CCACC7D}"/>
              </a:ext>
            </a:extLst>
          </p:cNvPr>
          <p:cNvSpPr/>
          <p:nvPr userDrawn="1"/>
        </p:nvSpPr>
        <p:spPr>
          <a:xfrm>
            <a:off x="457198" y="4643562"/>
            <a:ext cx="10058400"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sp>
        <p:nvSpPr>
          <p:cNvPr id="18" name="Rounded Rectangle 17">
            <a:extLst>
              <a:ext uri="{FF2B5EF4-FFF2-40B4-BE49-F238E27FC236}">
                <a16:creationId xmlns:a16="http://schemas.microsoft.com/office/drawing/2014/main" id="{4128F8C5-8AC2-BE40-A83F-D9C512F88994}"/>
              </a:ext>
            </a:extLst>
          </p:cNvPr>
          <p:cNvSpPr/>
          <p:nvPr userDrawn="1"/>
        </p:nvSpPr>
        <p:spPr>
          <a:xfrm>
            <a:off x="33375600" y="4643562"/>
            <a:ext cx="10058400"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sp>
        <p:nvSpPr>
          <p:cNvPr id="19" name="Rounded Rectangle 18">
            <a:extLst>
              <a:ext uri="{FF2B5EF4-FFF2-40B4-BE49-F238E27FC236}">
                <a16:creationId xmlns:a16="http://schemas.microsoft.com/office/drawing/2014/main" id="{B721DE94-4EEC-9240-AF22-5C3C7AAC4669}"/>
              </a:ext>
            </a:extLst>
          </p:cNvPr>
          <p:cNvSpPr/>
          <p:nvPr userDrawn="1"/>
        </p:nvSpPr>
        <p:spPr>
          <a:xfrm>
            <a:off x="11427882" y="4643562"/>
            <a:ext cx="10061575"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sp>
        <p:nvSpPr>
          <p:cNvPr id="20" name="Rounded Rectangle 19">
            <a:extLst>
              <a:ext uri="{FF2B5EF4-FFF2-40B4-BE49-F238E27FC236}">
                <a16:creationId xmlns:a16="http://schemas.microsoft.com/office/drawing/2014/main" id="{681182F3-81E6-0A46-A2C3-461A26B01FE5}"/>
              </a:ext>
            </a:extLst>
          </p:cNvPr>
          <p:cNvSpPr/>
          <p:nvPr userDrawn="1"/>
        </p:nvSpPr>
        <p:spPr>
          <a:xfrm>
            <a:off x="22401741" y="4643562"/>
            <a:ext cx="10061575"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graphicFrame>
        <p:nvGraphicFramePr>
          <p:cNvPr id="11" name="Table 10">
            <a:extLst>
              <a:ext uri="{FF2B5EF4-FFF2-40B4-BE49-F238E27FC236}">
                <a16:creationId xmlns:a16="http://schemas.microsoft.com/office/drawing/2014/main" id="{DE37045F-60FA-B54F-B9F4-EBEC7F8172D6}"/>
              </a:ext>
            </a:extLst>
          </p:cNvPr>
          <p:cNvGraphicFramePr>
            <a:graphicFrameLocks noGrp="1"/>
          </p:cNvGraphicFramePr>
          <p:nvPr userDrawn="1">
            <p:extLst>
              <p:ext uri="{D42A27DB-BD31-4B8C-83A1-F6EECF244321}">
                <p14:modId xmlns:p14="http://schemas.microsoft.com/office/powerpoint/2010/main" val="1694054245"/>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15" name="Table 14">
            <a:extLst>
              <a:ext uri="{FF2B5EF4-FFF2-40B4-BE49-F238E27FC236}">
                <a16:creationId xmlns:a16="http://schemas.microsoft.com/office/drawing/2014/main" id="{D12C2650-43B9-B245-8FE3-21F2B87DBA6E}"/>
              </a:ext>
            </a:extLst>
          </p:cNvPr>
          <p:cNvGraphicFramePr>
            <a:graphicFrameLocks noGrp="1"/>
          </p:cNvGraphicFramePr>
          <p:nvPr userDrawn="1">
            <p:extLst>
              <p:ext uri="{D42A27DB-BD31-4B8C-83A1-F6EECF244321}">
                <p14:modId xmlns:p14="http://schemas.microsoft.com/office/powerpoint/2010/main" val="2429028199"/>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41000801"/>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7802411" rtl="0" eaLnBrk="1" latinLnBrk="0" hangingPunct="1">
        <a:spcBef>
          <a:spcPct val="0"/>
        </a:spcBef>
        <a:buNone/>
        <a:defRPr sz="15645" kern="1200">
          <a:solidFill>
            <a:schemeClr val="bg1"/>
          </a:solidFill>
          <a:latin typeface="Trebuchet MS" pitchFamily="34" charset="0"/>
          <a:ea typeface="+mj-ea"/>
          <a:cs typeface="+mj-cs"/>
        </a:defRPr>
      </a:lvl1pPr>
    </p:titleStyle>
    <p:bodyStyle>
      <a:lvl1pPr marL="1354653" indent="-1354653" algn="l" defTabSz="7802411" rtl="0" eaLnBrk="1" latinLnBrk="0" hangingPunct="1">
        <a:spcBef>
          <a:spcPct val="20000"/>
        </a:spcBef>
        <a:buFont typeface="Arial" pitchFamily="34" charset="0"/>
        <a:buChar char="•"/>
        <a:tabLst/>
        <a:defRPr sz="8533" kern="1200">
          <a:solidFill>
            <a:schemeClr val="tx1"/>
          </a:solidFill>
          <a:latin typeface="+mn-lt"/>
          <a:ea typeface="+mn-ea"/>
          <a:cs typeface="+mn-cs"/>
        </a:defRPr>
      </a:lvl1pPr>
      <a:lvl2pPr marL="1354653" indent="-1354653" algn="l" defTabSz="7802411" rtl="0" eaLnBrk="1" latinLnBrk="0" hangingPunct="1">
        <a:spcBef>
          <a:spcPct val="20000"/>
        </a:spcBef>
        <a:buFont typeface="Arial" pitchFamily="34" charset="0"/>
        <a:buChar char="–"/>
        <a:tabLst/>
        <a:defRPr sz="7110" kern="1200">
          <a:solidFill>
            <a:schemeClr val="tx1"/>
          </a:solidFill>
          <a:latin typeface="+mn-lt"/>
          <a:ea typeface="+mn-ea"/>
          <a:cs typeface="+mn-cs"/>
        </a:defRPr>
      </a:lvl2pPr>
      <a:lvl3pPr marL="1354653" indent="-1354653" algn="l" defTabSz="7802411" rtl="0" eaLnBrk="1" latinLnBrk="0" hangingPunct="1">
        <a:spcBef>
          <a:spcPct val="20000"/>
        </a:spcBef>
        <a:buFont typeface="Arial" pitchFamily="34" charset="0"/>
        <a:buChar char="•"/>
        <a:tabLst/>
        <a:defRPr sz="5690" kern="1200">
          <a:solidFill>
            <a:schemeClr val="tx1"/>
          </a:solidFill>
          <a:latin typeface="+mn-lt"/>
          <a:ea typeface="+mn-ea"/>
          <a:cs typeface="+mn-cs"/>
        </a:defRPr>
      </a:lvl3pPr>
      <a:lvl4pPr marL="1354653" indent="-1354653" algn="l" defTabSz="7802411" rtl="0" eaLnBrk="1" latinLnBrk="0" hangingPunct="1">
        <a:spcBef>
          <a:spcPct val="20000"/>
        </a:spcBef>
        <a:buFont typeface="Arial" pitchFamily="34" charset="0"/>
        <a:buChar char="–"/>
        <a:tabLst/>
        <a:defRPr sz="4267" kern="1200">
          <a:solidFill>
            <a:schemeClr val="tx1"/>
          </a:solidFill>
          <a:latin typeface="+mn-lt"/>
          <a:ea typeface="+mn-ea"/>
          <a:cs typeface="+mn-cs"/>
        </a:defRPr>
      </a:lvl4pPr>
      <a:lvl5pPr marL="1354653" indent="-1354653" algn="l" defTabSz="7802411" rtl="0" eaLnBrk="1" latinLnBrk="0" hangingPunct="1">
        <a:spcBef>
          <a:spcPct val="20000"/>
        </a:spcBef>
        <a:buFont typeface="Arial" pitchFamily="34" charset="0"/>
        <a:buChar char="»"/>
        <a:tabLst/>
        <a:defRPr sz="4267" kern="120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p:bodyStyle>
    <p:otherStyle>
      <a:defPPr>
        <a:defRPr lang="en-US"/>
      </a:defPPr>
      <a:lvl1pPr marL="0" algn="l" defTabSz="7802411" rtl="0" eaLnBrk="1" latinLnBrk="0" hangingPunct="1">
        <a:defRPr sz="15288" kern="1200">
          <a:solidFill>
            <a:schemeClr val="tx1"/>
          </a:solidFill>
          <a:latin typeface="+mn-lt"/>
          <a:ea typeface="+mn-ea"/>
          <a:cs typeface="+mn-cs"/>
        </a:defRPr>
      </a:lvl1pPr>
      <a:lvl2pPr marL="3901210" algn="l" defTabSz="7802411" rtl="0" eaLnBrk="1" latinLnBrk="0" hangingPunct="1">
        <a:defRPr sz="15288" kern="1200">
          <a:solidFill>
            <a:schemeClr val="tx1"/>
          </a:solidFill>
          <a:latin typeface="+mn-lt"/>
          <a:ea typeface="+mn-ea"/>
          <a:cs typeface="+mn-cs"/>
        </a:defRPr>
      </a:lvl2pPr>
      <a:lvl3pPr marL="7802411" algn="l" defTabSz="7802411" rtl="0" eaLnBrk="1" latinLnBrk="0" hangingPunct="1">
        <a:defRPr sz="15288" kern="1200">
          <a:solidFill>
            <a:schemeClr val="tx1"/>
          </a:solidFill>
          <a:latin typeface="+mn-lt"/>
          <a:ea typeface="+mn-ea"/>
          <a:cs typeface="+mn-cs"/>
        </a:defRPr>
      </a:lvl3pPr>
      <a:lvl4pPr marL="11703619" algn="l" defTabSz="7802411" rtl="0" eaLnBrk="1" latinLnBrk="0" hangingPunct="1">
        <a:defRPr sz="15288" kern="1200">
          <a:solidFill>
            <a:schemeClr val="tx1"/>
          </a:solidFill>
          <a:latin typeface="+mn-lt"/>
          <a:ea typeface="+mn-ea"/>
          <a:cs typeface="+mn-cs"/>
        </a:defRPr>
      </a:lvl4pPr>
      <a:lvl5pPr marL="15604826" algn="l" defTabSz="7802411" rtl="0" eaLnBrk="1" latinLnBrk="0" hangingPunct="1">
        <a:defRPr sz="15288" kern="1200">
          <a:solidFill>
            <a:schemeClr val="tx1"/>
          </a:solidFill>
          <a:latin typeface="+mn-lt"/>
          <a:ea typeface="+mn-ea"/>
          <a:cs typeface="+mn-cs"/>
        </a:defRPr>
      </a:lvl5pPr>
      <a:lvl6pPr marL="19506030" algn="l" defTabSz="7802411" rtl="0" eaLnBrk="1" latinLnBrk="0" hangingPunct="1">
        <a:defRPr sz="15288" kern="1200">
          <a:solidFill>
            <a:schemeClr val="tx1"/>
          </a:solidFill>
          <a:latin typeface="+mn-lt"/>
          <a:ea typeface="+mn-ea"/>
          <a:cs typeface="+mn-cs"/>
        </a:defRPr>
      </a:lvl6pPr>
      <a:lvl7pPr marL="23407240" algn="l" defTabSz="7802411" rtl="0" eaLnBrk="1" latinLnBrk="0" hangingPunct="1">
        <a:defRPr sz="15288" kern="1200">
          <a:solidFill>
            <a:schemeClr val="tx1"/>
          </a:solidFill>
          <a:latin typeface="+mn-lt"/>
          <a:ea typeface="+mn-ea"/>
          <a:cs typeface="+mn-cs"/>
        </a:defRPr>
      </a:lvl7pPr>
      <a:lvl8pPr marL="27308442" algn="l" defTabSz="7802411" rtl="0" eaLnBrk="1" latinLnBrk="0" hangingPunct="1">
        <a:defRPr sz="15288" kern="1200">
          <a:solidFill>
            <a:schemeClr val="tx1"/>
          </a:solidFill>
          <a:latin typeface="+mn-lt"/>
          <a:ea typeface="+mn-ea"/>
          <a:cs typeface="+mn-cs"/>
        </a:defRPr>
      </a:lvl8pPr>
      <a:lvl9pPr marL="31209651" algn="l" defTabSz="7802411" rtl="0" eaLnBrk="1" latinLnBrk="0" hangingPunct="1">
        <a:defRPr sz="1528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20000"/>
                <a:lumOff val="80000"/>
              </a:schemeClr>
            </a:gs>
            <a:gs pos="99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10" name="Rectangle 36">
            <a:extLst>
              <a:ext uri="{FF2B5EF4-FFF2-40B4-BE49-F238E27FC236}">
                <a16:creationId xmlns:a16="http://schemas.microsoft.com/office/drawing/2014/main" id="{B82F2237-BAB6-704C-82F3-FA64CC22DF29}"/>
              </a:ext>
            </a:extLst>
          </p:cNvPr>
          <p:cNvSpPr>
            <a:spLocks noChangeArrowheads="1"/>
          </p:cNvSpPr>
          <p:nvPr userDrawn="1"/>
        </p:nvSpPr>
        <p:spPr bwMode="auto">
          <a:xfrm>
            <a:off x="0" y="14098"/>
            <a:ext cx="43891200" cy="4172264"/>
          </a:xfrm>
          <a:prstGeom prst="rect">
            <a:avLst/>
          </a:prstGeom>
          <a:solidFill>
            <a:schemeClr val="accent1"/>
          </a:solidFill>
          <a:ln w="9525">
            <a:noFill/>
            <a:miter lim="800000"/>
            <a:headEnd/>
            <a:tailEnd/>
          </a:ln>
          <a:effectLst/>
        </p:spPr>
        <p:txBody>
          <a:bodyPr wrap="none" lIns="162554" tIns="81277" rIns="162554" bIns="81277" anchor="ctr"/>
          <a:lstStyle/>
          <a:p>
            <a:pPr>
              <a:defRPr/>
            </a:pPr>
            <a:endParaRPr lang="en-US" sz="8736" dirty="0"/>
          </a:p>
        </p:txBody>
      </p:sp>
      <p:sp>
        <p:nvSpPr>
          <p:cNvPr id="12" name="Text Box 14">
            <a:extLst>
              <a:ext uri="{FF2B5EF4-FFF2-40B4-BE49-F238E27FC236}">
                <a16:creationId xmlns:a16="http://schemas.microsoft.com/office/drawing/2014/main" id="{4FAAEDB7-9BBE-8D43-950B-E1D906765494}"/>
              </a:ext>
            </a:extLst>
          </p:cNvPr>
          <p:cNvSpPr txBox="1">
            <a:spLocks noChangeArrowheads="1"/>
          </p:cNvSpPr>
          <p:nvPr userDrawn="1"/>
        </p:nvSpPr>
        <p:spPr bwMode="auto">
          <a:xfrm>
            <a:off x="640080" y="32214790"/>
            <a:ext cx="5182176" cy="523644"/>
          </a:xfrm>
          <a:prstGeom prst="rect">
            <a:avLst/>
          </a:prstGeom>
          <a:noFill/>
          <a:ln w="9525">
            <a:noFill/>
            <a:miter lim="800000"/>
            <a:headEnd/>
            <a:tailEnd/>
          </a:ln>
          <a:effectLst/>
        </p:spPr>
        <p:txBody>
          <a:bodyPr wrap="square" lIns="162246" tIns="81109" rIns="162246" bIns="81109">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TEMPLATE © 2019</a:t>
            </a:r>
          </a:p>
          <a:p>
            <a:pPr eaLnBrk="0" hangingPunct="0">
              <a:lnSpc>
                <a:spcPct val="65000"/>
              </a:lnSpc>
              <a:spcBef>
                <a:spcPct val="50000"/>
              </a:spcBef>
              <a:defRPr/>
            </a:pPr>
            <a:r>
              <a:rPr lang="en-US" sz="1600" b="1" dirty="0">
                <a:solidFill>
                  <a:schemeClr val="bg1">
                    <a:lumMod val="75000"/>
                  </a:schemeClr>
                </a:solidFill>
                <a:latin typeface="Arial" charset="0"/>
              </a:rPr>
              <a:t>www.PosterPresentations.com</a:t>
            </a:r>
          </a:p>
        </p:txBody>
      </p:sp>
      <p:cxnSp>
        <p:nvCxnSpPr>
          <p:cNvPr id="34" name="Straight Connector 33">
            <a:extLst>
              <a:ext uri="{FF2B5EF4-FFF2-40B4-BE49-F238E27FC236}">
                <a16:creationId xmlns:a16="http://schemas.microsoft.com/office/drawing/2014/main" id="{457BE808-A53B-994E-80E2-9E761219D543}"/>
              </a:ext>
            </a:extLst>
          </p:cNvPr>
          <p:cNvCxnSpPr>
            <a:cxnSpLocks/>
          </p:cNvCxnSpPr>
          <p:nvPr userDrawn="1"/>
        </p:nvCxnSpPr>
        <p:spPr>
          <a:xfrm>
            <a:off x="0" y="4169847"/>
            <a:ext cx="438912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42071E14-BFBA-5041-9B7B-1EAD5CCACC7D}"/>
              </a:ext>
            </a:extLst>
          </p:cNvPr>
          <p:cNvSpPr/>
          <p:nvPr userDrawn="1"/>
        </p:nvSpPr>
        <p:spPr>
          <a:xfrm>
            <a:off x="457198" y="4643562"/>
            <a:ext cx="10058400"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sp>
        <p:nvSpPr>
          <p:cNvPr id="18" name="Rounded Rectangle 17">
            <a:extLst>
              <a:ext uri="{FF2B5EF4-FFF2-40B4-BE49-F238E27FC236}">
                <a16:creationId xmlns:a16="http://schemas.microsoft.com/office/drawing/2014/main" id="{4128F8C5-8AC2-BE40-A83F-D9C512F88994}"/>
              </a:ext>
            </a:extLst>
          </p:cNvPr>
          <p:cNvSpPr/>
          <p:nvPr userDrawn="1"/>
        </p:nvSpPr>
        <p:spPr>
          <a:xfrm>
            <a:off x="33375600" y="4643562"/>
            <a:ext cx="10058400"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sp>
        <p:nvSpPr>
          <p:cNvPr id="19" name="Rounded Rectangle 18">
            <a:extLst>
              <a:ext uri="{FF2B5EF4-FFF2-40B4-BE49-F238E27FC236}">
                <a16:creationId xmlns:a16="http://schemas.microsoft.com/office/drawing/2014/main" id="{B721DE94-4EEC-9240-AF22-5C3C7AAC4669}"/>
              </a:ext>
            </a:extLst>
          </p:cNvPr>
          <p:cNvSpPr/>
          <p:nvPr userDrawn="1"/>
        </p:nvSpPr>
        <p:spPr>
          <a:xfrm>
            <a:off x="11427882" y="4643562"/>
            <a:ext cx="10061575"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sp>
        <p:nvSpPr>
          <p:cNvPr id="20" name="Rounded Rectangle 19">
            <a:extLst>
              <a:ext uri="{FF2B5EF4-FFF2-40B4-BE49-F238E27FC236}">
                <a16:creationId xmlns:a16="http://schemas.microsoft.com/office/drawing/2014/main" id="{681182F3-81E6-0A46-A2C3-461A26B01FE5}"/>
              </a:ext>
            </a:extLst>
          </p:cNvPr>
          <p:cNvSpPr/>
          <p:nvPr userDrawn="1"/>
        </p:nvSpPr>
        <p:spPr>
          <a:xfrm>
            <a:off x="22401741" y="4643562"/>
            <a:ext cx="10061575" cy="27432649"/>
          </a:xfrm>
          <a:prstGeom prst="roundRect">
            <a:avLst>
              <a:gd name="adj" fmla="val 1610"/>
            </a:avLst>
          </a:prstGeom>
          <a:gradFill>
            <a:gsLst>
              <a:gs pos="0">
                <a:schemeClr val="accent1">
                  <a:lumMod val="5000"/>
                  <a:lumOff val="95000"/>
                </a:schemeClr>
              </a:gs>
              <a:gs pos="100000">
                <a:schemeClr val="accent1">
                  <a:lumMod val="10000"/>
                  <a:lumOff val="90000"/>
                </a:schemeClr>
              </a:gs>
            </a:gsLst>
            <a:lin ang="5400000" scaled="1"/>
          </a:gradFill>
          <a:ln w="31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36"/>
          </a:p>
        </p:txBody>
      </p:sp>
    </p:spTree>
    <p:extLst>
      <p:ext uri="{BB962C8B-B14F-4D97-AF65-F5344CB8AC3E}">
        <p14:creationId xmlns:p14="http://schemas.microsoft.com/office/powerpoint/2010/main" val="2324832553"/>
      </p:ext>
    </p:extLst>
  </p:cSld>
  <p:clrMap bg1="lt1" tx1="dk1" bg2="lt2" tx2="dk2" accent1="accent1" accent2="accent2" accent3="accent3" accent4="accent4" accent5="accent5" accent6="accent6" hlink="hlink" folHlink="folHlink"/>
  <p:sldLayoutIdLst>
    <p:sldLayoutId id="2147483656" r:id="rId1"/>
  </p:sldLayoutIdLst>
  <p:txStyles>
    <p:titleStyle>
      <a:lvl1pPr algn="ctr" defTabSz="7802411" rtl="0" eaLnBrk="1" latinLnBrk="0" hangingPunct="1">
        <a:spcBef>
          <a:spcPct val="0"/>
        </a:spcBef>
        <a:buNone/>
        <a:defRPr sz="15645" kern="1200">
          <a:solidFill>
            <a:schemeClr val="bg1"/>
          </a:solidFill>
          <a:latin typeface="Trebuchet MS" pitchFamily="34" charset="0"/>
          <a:ea typeface="+mj-ea"/>
          <a:cs typeface="+mj-cs"/>
        </a:defRPr>
      </a:lvl1pPr>
    </p:titleStyle>
    <p:bodyStyle>
      <a:lvl1pPr marL="1354653" indent="-1354653" algn="l" defTabSz="7802411" rtl="0" eaLnBrk="1" latinLnBrk="0" hangingPunct="1">
        <a:spcBef>
          <a:spcPct val="20000"/>
        </a:spcBef>
        <a:buFont typeface="Arial" pitchFamily="34" charset="0"/>
        <a:buChar char="•"/>
        <a:tabLst/>
        <a:defRPr sz="8533" kern="1200">
          <a:solidFill>
            <a:schemeClr val="tx1"/>
          </a:solidFill>
          <a:latin typeface="+mn-lt"/>
          <a:ea typeface="+mn-ea"/>
          <a:cs typeface="+mn-cs"/>
        </a:defRPr>
      </a:lvl1pPr>
      <a:lvl2pPr marL="1354653" indent="-1354653" algn="l" defTabSz="7802411" rtl="0" eaLnBrk="1" latinLnBrk="0" hangingPunct="1">
        <a:spcBef>
          <a:spcPct val="20000"/>
        </a:spcBef>
        <a:buFont typeface="Arial" pitchFamily="34" charset="0"/>
        <a:buChar char="–"/>
        <a:tabLst/>
        <a:defRPr sz="7110" kern="1200">
          <a:solidFill>
            <a:schemeClr val="tx1"/>
          </a:solidFill>
          <a:latin typeface="+mn-lt"/>
          <a:ea typeface="+mn-ea"/>
          <a:cs typeface="+mn-cs"/>
        </a:defRPr>
      </a:lvl2pPr>
      <a:lvl3pPr marL="1354653" indent="-1354653" algn="l" defTabSz="7802411" rtl="0" eaLnBrk="1" latinLnBrk="0" hangingPunct="1">
        <a:spcBef>
          <a:spcPct val="20000"/>
        </a:spcBef>
        <a:buFont typeface="Arial" pitchFamily="34" charset="0"/>
        <a:buChar char="•"/>
        <a:tabLst/>
        <a:defRPr sz="5690" kern="1200">
          <a:solidFill>
            <a:schemeClr val="tx1"/>
          </a:solidFill>
          <a:latin typeface="+mn-lt"/>
          <a:ea typeface="+mn-ea"/>
          <a:cs typeface="+mn-cs"/>
        </a:defRPr>
      </a:lvl3pPr>
      <a:lvl4pPr marL="1354653" indent="-1354653" algn="l" defTabSz="7802411" rtl="0" eaLnBrk="1" latinLnBrk="0" hangingPunct="1">
        <a:spcBef>
          <a:spcPct val="20000"/>
        </a:spcBef>
        <a:buFont typeface="Arial" pitchFamily="34" charset="0"/>
        <a:buChar char="–"/>
        <a:tabLst/>
        <a:defRPr sz="4267" kern="1200">
          <a:solidFill>
            <a:schemeClr val="tx1"/>
          </a:solidFill>
          <a:latin typeface="+mn-lt"/>
          <a:ea typeface="+mn-ea"/>
          <a:cs typeface="+mn-cs"/>
        </a:defRPr>
      </a:lvl4pPr>
      <a:lvl5pPr marL="1354653" indent="-1354653" algn="l" defTabSz="7802411" rtl="0" eaLnBrk="1" latinLnBrk="0" hangingPunct="1">
        <a:spcBef>
          <a:spcPct val="20000"/>
        </a:spcBef>
        <a:buFont typeface="Arial" pitchFamily="34" charset="0"/>
        <a:buChar char="»"/>
        <a:tabLst/>
        <a:defRPr sz="4267" kern="120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p:bodyStyle>
    <p:otherStyle>
      <a:defPPr>
        <a:defRPr lang="en-US"/>
      </a:defPPr>
      <a:lvl1pPr marL="0" algn="l" defTabSz="7802411" rtl="0" eaLnBrk="1" latinLnBrk="0" hangingPunct="1">
        <a:defRPr sz="15288" kern="1200">
          <a:solidFill>
            <a:schemeClr val="tx1"/>
          </a:solidFill>
          <a:latin typeface="+mn-lt"/>
          <a:ea typeface="+mn-ea"/>
          <a:cs typeface="+mn-cs"/>
        </a:defRPr>
      </a:lvl1pPr>
      <a:lvl2pPr marL="3901210" algn="l" defTabSz="7802411" rtl="0" eaLnBrk="1" latinLnBrk="0" hangingPunct="1">
        <a:defRPr sz="15288" kern="1200">
          <a:solidFill>
            <a:schemeClr val="tx1"/>
          </a:solidFill>
          <a:latin typeface="+mn-lt"/>
          <a:ea typeface="+mn-ea"/>
          <a:cs typeface="+mn-cs"/>
        </a:defRPr>
      </a:lvl2pPr>
      <a:lvl3pPr marL="7802411" algn="l" defTabSz="7802411" rtl="0" eaLnBrk="1" latinLnBrk="0" hangingPunct="1">
        <a:defRPr sz="15288" kern="1200">
          <a:solidFill>
            <a:schemeClr val="tx1"/>
          </a:solidFill>
          <a:latin typeface="+mn-lt"/>
          <a:ea typeface="+mn-ea"/>
          <a:cs typeface="+mn-cs"/>
        </a:defRPr>
      </a:lvl3pPr>
      <a:lvl4pPr marL="11703619" algn="l" defTabSz="7802411" rtl="0" eaLnBrk="1" latinLnBrk="0" hangingPunct="1">
        <a:defRPr sz="15288" kern="1200">
          <a:solidFill>
            <a:schemeClr val="tx1"/>
          </a:solidFill>
          <a:latin typeface="+mn-lt"/>
          <a:ea typeface="+mn-ea"/>
          <a:cs typeface="+mn-cs"/>
        </a:defRPr>
      </a:lvl4pPr>
      <a:lvl5pPr marL="15604826" algn="l" defTabSz="7802411" rtl="0" eaLnBrk="1" latinLnBrk="0" hangingPunct="1">
        <a:defRPr sz="15288" kern="1200">
          <a:solidFill>
            <a:schemeClr val="tx1"/>
          </a:solidFill>
          <a:latin typeface="+mn-lt"/>
          <a:ea typeface="+mn-ea"/>
          <a:cs typeface="+mn-cs"/>
        </a:defRPr>
      </a:lvl5pPr>
      <a:lvl6pPr marL="19506030" algn="l" defTabSz="7802411" rtl="0" eaLnBrk="1" latinLnBrk="0" hangingPunct="1">
        <a:defRPr sz="15288" kern="1200">
          <a:solidFill>
            <a:schemeClr val="tx1"/>
          </a:solidFill>
          <a:latin typeface="+mn-lt"/>
          <a:ea typeface="+mn-ea"/>
          <a:cs typeface="+mn-cs"/>
        </a:defRPr>
      </a:lvl6pPr>
      <a:lvl7pPr marL="23407240" algn="l" defTabSz="7802411" rtl="0" eaLnBrk="1" latinLnBrk="0" hangingPunct="1">
        <a:defRPr sz="15288" kern="1200">
          <a:solidFill>
            <a:schemeClr val="tx1"/>
          </a:solidFill>
          <a:latin typeface="+mn-lt"/>
          <a:ea typeface="+mn-ea"/>
          <a:cs typeface="+mn-cs"/>
        </a:defRPr>
      </a:lvl7pPr>
      <a:lvl8pPr marL="27308442" algn="l" defTabSz="7802411" rtl="0" eaLnBrk="1" latinLnBrk="0" hangingPunct="1">
        <a:defRPr sz="15288" kern="1200">
          <a:solidFill>
            <a:schemeClr val="tx1"/>
          </a:solidFill>
          <a:latin typeface="+mn-lt"/>
          <a:ea typeface="+mn-ea"/>
          <a:cs typeface="+mn-cs"/>
        </a:defRPr>
      </a:lvl8pPr>
      <a:lvl9pPr marL="31209651" algn="l" defTabSz="7802411" rtl="0" eaLnBrk="1" latinLnBrk="0" hangingPunct="1">
        <a:defRPr sz="1528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image" Target="../media/image25.png"/><Relationship Id="rId3" Type="http://schemas.openxmlformats.org/officeDocument/2006/relationships/image" Target="../media/image9.png"/><Relationship Id="rId21" Type="http://schemas.openxmlformats.org/officeDocument/2006/relationships/image" Target="../media/image24.png"/><Relationship Id="rId12" Type="http://schemas.openxmlformats.org/officeDocument/2006/relationships/image" Target="../media/image18.png"/><Relationship Id="rId17" Type="http://schemas.openxmlformats.org/officeDocument/2006/relationships/image" Target="../media/image17.png"/><Relationship Id="rId25" Type="http://schemas.openxmlformats.org/officeDocument/2006/relationships/image" Target="../media/image23.png"/><Relationship Id="rId2" Type="http://schemas.openxmlformats.org/officeDocument/2006/relationships/notesSlide" Target="../notesSlides/notesSlide1.xml"/><Relationship Id="rId20" Type="http://schemas.openxmlformats.org/officeDocument/2006/relationships/image" Target="../media/image21.png"/><Relationship Id="rId1" Type="http://schemas.openxmlformats.org/officeDocument/2006/relationships/slideLayout" Target="../slideLayouts/slideLayout1.xml"/><Relationship Id="rId24" Type="http://schemas.openxmlformats.org/officeDocument/2006/relationships/image" Target="../media/image22.png"/><Relationship Id="rId5" Type="http://schemas.openxmlformats.org/officeDocument/2006/relationships/image" Target="../media/image11.png"/><Relationship Id="rId15" Type="http://schemas.openxmlformats.org/officeDocument/2006/relationships/image" Target="../media/image14.png"/><Relationship Id="rId23" Type="http://schemas.openxmlformats.org/officeDocument/2006/relationships/image" Target="../media/image19.png"/><Relationship Id="rId19" Type="http://schemas.openxmlformats.org/officeDocument/2006/relationships/image" Target="../media/image20.png"/><Relationship Id="rId4"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Placeholder 5">
            <a:extLst>
              <a:ext uri="{FF2B5EF4-FFF2-40B4-BE49-F238E27FC236}">
                <a16:creationId xmlns:a16="http://schemas.microsoft.com/office/drawing/2014/main" id="{B7AACA22-CB7A-E44A-B347-4293AC386F16}"/>
              </a:ext>
            </a:extLst>
          </p:cNvPr>
          <p:cNvSpPr txBox="1">
            <a:spLocks/>
          </p:cNvSpPr>
          <p:nvPr/>
        </p:nvSpPr>
        <p:spPr>
          <a:xfrm>
            <a:off x="457200" y="17805028"/>
            <a:ext cx="10059100" cy="1200329"/>
          </a:xfrm>
          <a:prstGeom prst="rect">
            <a:avLst/>
          </a:prstGeom>
        </p:spPr>
        <p:txBody>
          <a:bodyPr wrap="square">
            <a:spAutoFit/>
          </a:bodyPr>
          <a:lstStyle>
            <a:lvl1pPr marL="0" indent="0" algn="ctr" defTabSz="7802411" rtl="0" eaLnBrk="1" latinLnBrk="0" hangingPunct="1">
              <a:spcBef>
                <a:spcPct val="20000"/>
              </a:spcBef>
              <a:buFont typeface="Arial" pitchFamily="34" charset="0"/>
              <a:buNone/>
              <a:tabLst/>
              <a:defRPr lang="en-US" sz="3000" b="1" kern="1200" dirty="0">
                <a:solidFill>
                  <a:schemeClr val="accent1">
                    <a:lumMod val="50000"/>
                  </a:schemeClr>
                </a:solidFill>
                <a:latin typeface="+mj-lt"/>
                <a:ea typeface="+mn-ea"/>
                <a:cs typeface="+mn-cs"/>
              </a:defRPr>
            </a:lvl1pPr>
            <a:lvl2pPr marL="1354653" indent="-1354653" algn="l" defTabSz="7802411" rtl="0" eaLnBrk="1" latinLnBrk="0" hangingPunct="1">
              <a:spcBef>
                <a:spcPct val="20000"/>
              </a:spcBef>
              <a:buFont typeface="Arial" pitchFamily="34" charset="0"/>
              <a:buChar char="–"/>
              <a:tabLst/>
              <a:defRPr lang="en-US" sz="3200" kern="1200" smtClean="0">
                <a:solidFill>
                  <a:schemeClr val="tx1"/>
                </a:solidFill>
                <a:latin typeface="+mn-lt"/>
                <a:ea typeface="+mn-ea"/>
                <a:cs typeface="+mn-cs"/>
              </a:defRPr>
            </a:lvl2pPr>
            <a:lvl3pPr marL="1354653" indent="-1354653" algn="l" defTabSz="7802411" rtl="0" eaLnBrk="1" latinLnBrk="0" hangingPunct="1">
              <a:spcBef>
                <a:spcPct val="20000"/>
              </a:spcBef>
              <a:buFont typeface="Arial" pitchFamily="34" charset="0"/>
              <a:buChar char="•"/>
              <a:tabLst/>
              <a:defRPr lang="en-US" sz="2000" kern="1200" smtClean="0">
                <a:solidFill>
                  <a:schemeClr val="tx1"/>
                </a:solidFill>
                <a:latin typeface="+mn-lt"/>
                <a:ea typeface="+mn-ea"/>
                <a:cs typeface="+mn-cs"/>
              </a:defRPr>
            </a:lvl3pPr>
            <a:lvl4pPr marL="1354653" indent="-1354653" algn="l" defTabSz="7802411" rtl="0" eaLnBrk="1" latinLnBrk="0" hangingPunct="1">
              <a:spcBef>
                <a:spcPct val="20000"/>
              </a:spcBef>
              <a:buFont typeface="Arial" pitchFamily="34" charset="0"/>
              <a:buChar char="–"/>
              <a:tabLst/>
              <a:defRPr lang="en-US" sz="1600" kern="1200" smtClean="0">
                <a:solidFill>
                  <a:schemeClr val="tx1"/>
                </a:solidFill>
                <a:latin typeface="+mn-lt"/>
                <a:ea typeface="+mn-ea"/>
                <a:cs typeface="+mn-cs"/>
              </a:defRPr>
            </a:lvl4pPr>
            <a:lvl5pPr marL="1354653" indent="-1354653" algn="l" defTabSz="7802411" rtl="0" eaLnBrk="1" latinLnBrk="0" hangingPunct="1">
              <a:spcBef>
                <a:spcPct val="20000"/>
              </a:spcBef>
              <a:buFont typeface="Arial" pitchFamily="34" charset="0"/>
              <a:buChar char="»"/>
              <a:tabLst/>
              <a:defRPr lang="en-US" sz="1600" kern="120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r>
              <a:rPr lang="en-US" sz="3600" dirty="0"/>
              <a:t>2. Methods: observations and Global simulation  </a:t>
            </a:r>
          </a:p>
        </p:txBody>
      </p:sp>
      <p:sp>
        <p:nvSpPr>
          <p:cNvPr id="2" name="Text Placeholder 1">
            <a:extLst>
              <a:ext uri="{FF2B5EF4-FFF2-40B4-BE49-F238E27FC236}">
                <a16:creationId xmlns:a16="http://schemas.microsoft.com/office/drawing/2014/main" id="{4A88C56A-C898-9F4E-8933-9EC817B96972}"/>
              </a:ext>
            </a:extLst>
          </p:cNvPr>
          <p:cNvSpPr>
            <a:spLocks noGrp="1"/>
          </p:cNvSpPr>
          <p:nvPr>
            <p:ph type="body" sz="quarter" idx="10"/>
          </p:nvPr>
        </p:nvSpPr>
        <p:spPr>
          <a:xfrm>
            <a:off x="0" y="2901984"/>
            <a:ext cx="43891200" cy="830997"/>
          </a:xfrm>
        </p:spPr>
        <p:txBody>
          <a:bodyPr/>
          <a:lstStyle/>
          <a:p>
            <a:r>
              <a:rPr lang="en-US" sz="4800" dirty="0"/>
              <a:t>1 Boston University; 2 University of Michigan; 3 West Virginia University; 4 NASA; 5 </a:t>
            </a:r>
            <a:r>
              <a:rPr lang="en-US" sz="4800"/>
              <a:t>Nagoya University</a:t>
            </a:r>
            <a:endParaRPr lang="en-US" sz="4800"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68F42AB-0B38-6240-B455-4EAD6491D21A}"/>
                  </a:ext>
                </a:extLst>
              </p:cNvPr>
              <p:cNvSpPr>
                <a:spLocks noGrp="1"/>
              </p:cNvSpPr>
              <p:nvPr>
                <p:ph type="body" sz="quarter" idx="11"/>
              </p:nvPr>
            </p:nvSpPr>
            <p:spPr>
              <a:xfrm>
                <a:off x="-336884" y="1714548"/>
                <a:ext cx="44228084" cy="932691"/>
              </a:xfrm>
            </p:spPr>
            <p:txBody>
              <a:bodyPr/>
              <a:lstStyle/>
              <a:p>
                <a:r>
                  <a:rPr lang="en-US" altLang="zh-CN" sz="5400" dirty="0"/>
                  <a:t>W. Zhang</a:t>
                </a:r>
                <a14:m>
                  <m:oMath xmlns:m="http://schemas.openxmlformats.org/officeDocument/2006/math">
                    <m:sSup>
                      <m:sSupPr>
                        <m:ctrlPr>
                          <a:rPr lang="en-US" altLang="zh-CN" sz="5400" i="1" smtClean="0">
                            <a:latin typeface="Cambria Math" panose="02040503050406030204" pitchFamily="18" charset="0"/>
                          </a:rPr>
                        </m:ctrlPr>
                      </m:sSupPr>
                      <m:e>
                        <m:r>
                          <a:rPr lang="en-US" altLang="zh-CN" sz="5400" b="0" i="1" smtClean="0">
                            <a:latin typeface="Cambria Math" panose="02040503050406030204" pitchFamily="18" charset="0"/>
                          </a:rPr>
                          <m:t> </m:t>
                        </m:r>
                      </m:e>
                      <m:sup>
                        <m:r>
                          <a:rPr lang="en-US" altLang="zh-CN" sz="5400" b="0" i="1" smtClean="0">
                            <a:latin typeface="Cambria Math" panose="02040503050406030204" pitchFamily="18" charset="0"/>
                          </a:rPr>
                          <m:t>1</m:t>
                        </m:r>
                      </m:sup>
                    </m:sSup>
                  </m:oMath>
                </a14:m>
                <a:r>
                  <a:rPr lang="en-US" altLang="zh-CN" sz="5400" dirty="0"/>
                  <a:t>(wzhang1@bu.edu), Y. Nishimura</a:t>
                </a:r>
                <a14:m>
                  <m:oMath xmlns:m="http://schemas.openxmlformats.org/officeDocument/2006/math">
                    <m:sSup>
                      <m:sSupPr>
                        <m:ctrlPr>
                          <a:rPr lang="en-US" altLang="zh-CN" sz="5400" i="1">
                            <a:latin typeface="Cambria Math" panose="02040503050406030204" pitchFamily="18" charset="0"/>
                          </a:rPr>
                        </m:ctrlPr>
                      </m:sSupPr>
                      <m:e>
                        <m:r>
                          <a:rPr lang="en-US" altLang="zh-CN" sz="5400" i="1">
                            <a:latin typeface="Cambria Math" panose="02040503050406030204" pitchFamily="18" charset="0"/>
                          </a:rPr>
                          <m:t> </m:t>
                        </m:r>
                      </m:e>
                      <m:sup>
                        <m:r>
                          <a:rPr lang="en-US" altLang="zh-CN" sz="5400" i="1">
                            <a:latin typeface="Cambria Math" panose="02040503050406030204" pitchFamily="18" charset="0"/>
                          </a:rPr>
                          <m:t>1</m:t>
                        </m:r>
                      </m:sup>
                    </m:sSup>
                  </m:oMath>
                </a14:m>
                <a:r>
                  <a:rPr lang="en-US" altLang="zh-CN" sz="5400" dirty="0"/>
                  <a:t>, Y. Chen</a:t>
                </a:r>
                <a14:m>
                  <m:oMath xmlns:m="http://schemas.openxmlformats.org/officeDocument/2006/math">
                    <m:sSup>
                      <m:sSupPr>
                        <m:ctrlPr>
                          <a:rPr lang="en-US" altLang="zh-CN" sz="5400" i="1" smtClean="0">
                            <a:latin typeface="Cambria Math" panose="02040503050406030204" pitchFamily="18" charset="0"/>
                          </a:rPr>
                        </m:ctrlPr>
                      </m:sSupPr>
                      <m:e>
                        <m:r>
                          <a:rPr lang="en-US" altLang="zh-CN" sz="5400" i="1">
                            <a:latin typeface="Cambria Math" panose="02040503050406030204" pitchFamily="18" charset="0"/>
                          </a:rPr>
                          <m:t> </m:t>
                        </m:r>
                      </m:e>
                      <m:sup>
                        <m:r>
                          <a:rPr lang="en-US" altLang="zh-CN" sz="5400" b="0" i="1" smtClean="0">
                            <a:latin typeface="Cambria Math" panose="02040503050406030204" pitchFamily="18" charset="0"/>
                          </a:rPr>
                          <m:t>2</m:t>
                        </m:r>
                      </m:sup>
                    </m:sSup>
                  </m:oMath>
                </a14:m>
                <a:r>
                  <a:rPr lang="en-US" altLang="zh-CN" sz="5400" dirty="0"/>
                  <a:t>, P. </a:t>
                </a:r>
                <a:r>
                  <a:rPr lang="en-US" altLang="zh-CN" sz="5400" dirty="0" err="1"/>
                  <a:t>Cassak</a:t>
                </a:r>
                <a14:m>
                  <m:oMath xmlns:m="http://schemas.openxmlformats.org/officeDocument/2006/math">
                    <m:sSup>
                      <m:sSupPr>
                        <m:ctrlPr>
                          <a:rPr lang="en-US" altLang="zh-CN" sz="5400" i="1" smtClean="0">
                            <a:latin typeface="Cambria Math" panose="02040503050406030204" pitchFamily="18" charset="0"/>
                          </a:rPr>
                        </m:ctrlPr>
                      </m:sSupPr>
                      <m:e>
                        <m:r>
                          <a:rPr lang="en-US" altLang="zh-CN" sz="5400" i="1">
                            <a:latin typeface="Cambria Math" panose="02040503050406030204" pitchFamily="18" charset="0"/>
                          </a:rPr>
                          <m:t> </m:t>
                        </m:r>
                      </m:e>
                      <m:sup>
                        <m:r>
                          <a:rPr lang="en-US" altLang="zh-CN" sz="5400" b="0" i="1" smtClean="0">
                            <a:latin typeface="Cambria Math" panose="02040503050406030204" pitchFamily="18" charset="0"/>
                          </a:rPr>
                          <m:t>3</m:t>
                        </m:r>
                      </m:sup>
                    </m:sSup>
                  </m:oMath>
                </a14:m>
                <a:r>
                  <a:rPr lang="en-US" altLang="zh-CN" sz="5400" dirty="0"/>
                  <a:t>, G. </a:t>
                </a:r>
                <a:r>
                  <a:rPr lang="en-US" altLang="zh-CN" sz="5400" dirty="0" err="1"/>
                  <a:t>Poh</a:t>
                </a:r>
                <a14:m>
                  <m:oMath xmlns:m="http://schemas.openxmlformats.org/officeDocument/2006/math">
                    <m:sSup>
                      <m:sSupPr>
                        <m:ctrlPr>
                          <a:rPr lang="en-US" altLang="zh-CN" sz="5400" i="1">
                            <a:latin typeface="Cambria Math" panose="02040503050406030204" pitchFamily="18" charset="0"/>
                          </a:rPr>
                        </m:ctrlPr>
                      </m:sSupPr>
                      <m:e>
                        <m:r>
                          <a:rPr lang="en-US" altLang="zh-CN" sz="5400" i="1">
                            <a:latin typeface="Cambria Math" panose="02040503050406030204" pitchFamily="18" charset="0"/>
                          </a:rPr>
                          <m:t> </m:t>
                        </m:r>
                      </m:e>
                      <m:sup>
                        <m:r>
                          <a:rPr lang="en-US" altLang="zh-CN" sz="5400" b="0" i="1" smtClean="0">
                            <a:latin typeface="Cambria Math" panose="02040503050406030204" pitchFamily="18" charset="0"/>
                          </a:rPr>
                          <m:t>4</m:t>
                        </m:r>
                      </m:sup>
                    </m:sSup>
                  </m:oMath>
                </a14:m>
                <a:r>
                  <a:rPr lang="en-US" altLang="zh-CN" sz="5400" dirty="0"/>
                  <a:t>, N. </a:t>
                </a:r>
                <a:r>
                  <a:rPr lang="en-US" altLang="zh-CN" sz="5400" dirty="0" err="1"/>
                  <a:t>Nishitani</a:t>
                </a:r>
                <a14:m>
                  <m:oMath xmlns:m="http://schemas.openxmlformats.org/officeDocument/2006/math">
                    <m:sSup>
                      <m:sSupPr>
                        <m:ctrlPr>
                          <a:rPr lang="en-US" altLang="zh-CN" sz="5400" i="1">
                            <a:latin typeface="Cambria Math" panose="02040503050406030204" pitchFamily="18" charset="0"/>
                          </a:rPr>
                        </m:ctrlPr>
                      </m:sSupPr>
                      <m:e>
                        <m:r>
                          <a:rPr lang="en-US" altLang="zh-CN" sz="5400" i="1">
                            <a:latin typeface="Cambria Math" panose="02040503050406030204" pitchFamily="18" charset="0"/>
                          </a:rPr>
                          <m:t> </m:t>
                        </m:r>
                      </m:e>
                      <m:sup>
                        <m:r>
                          <a:rPr lang="en-US" altLang="zh-CN" sz="5400" b="0" i="1" smtClean="0">
                            <a:latin typeface="Cambria Math" panose="02040503050406030204" pitchFamily="18" charset="0"/>
                          </a:rPr>
                          <m:t>5</m:t>
                        </m:r>
                      </m:sup>
                    </m:sSup>
                  </m:oMath>
                </a14:m>
                <a:endParaRPr lang="en-US" sz="5400" dirty="0"/>
              </a:p>
            </p:txBody>
          </p:sp>
        </mc:Choice>
        <mc:Fallback xmlns="">
          <p:sp>
            <p:nvSpPr>
              <p:cNvPr id="3" name="Text Placeholder 2">
                <a:extLst>
                  <a:ext uri="{FF2B5EF4-FFF2-40B4-BE49-F238E27FC236}">
                    <a16:creationId xmlns:a16="http://schemas.microsoft.com/office/drawing/2014/main" id="{368F42AB-0B38-6240-B455-4EAD6491D21A}"/>
                  </a:ext>
                </a:extLst>
              </p:cNvPr>
              <p:cNvSpPr>
                <a:spLocks noGrp="1" noRot="1" noChangeAspect="1" noMove="1" noResize="1" noEditPoints="1" noAdjustHandles="1" noChangeArrowheads="1" noChangeShapeType="1" noTextEdit="1"/>
              </p:cNvSpPr>
              <p:nvPr>
                <p:ph type="body" sz="quarter" idx="11"/>
              </p:nvPr>
            </p:nvSpPr>
            <p:spPr>
              <a:xfrm>
                <a:off x="-336884" y="1714548"/>
                <a:ext cx="44228084" cy="932691"/>
              </a:xfrm>
              <a:blipFill>
                <a:blip r:embed="rId3"/>
                <a:stretch>
                  <a:fillRect t="-17333" b="-37333"/>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C92934C5-F417-4547-A178-F9454BBDDA4A}"/>
              </a:ext>
            </a:extLst>
          </p:cNvPr>
          <p:cNvSpPr>
            <a:spLocks noGrp="1"/>
          </p:cNvSpPr>
          <p:nvPr>
            <p:ph type="body" sz="quarter" idx="12"/>
          </p:nvPr>
        </p:nvSpPr>
        <p:spPr>
          <a:xfrm>
            <a:off x="0" y="266652"/>
            <a:ext cx="43891199" cy="1200329"/>
          </a:xfrm>
        </p:spPr>
        <p:txBody>
          <a:bodyPr/>
          <a:lstStyle/>
          <a:p>
            <a:r>
              <a:rPr lang="en-US" b="0" i="0" dirty="0">
                <a:effectLst/>
                <a:latin typeface="Arial" panose="020B0604020202020204" pitchFamily="34" charset="0"/>
              </a:rPr>
              <a:t>Ionosphere Plasma Response to Magnetopause X-line Evolution for Ideal MHD</a:t>
            </a:r>
            <a:endParaRPr lang="en-US" dirty="0"/>
          </a:p>
        </p:txBody>
      </p:sp>
      <p:sp>
        <p:nvSpPr>
          <p:cNvPr id="5" name="Text Placeholder 4">
            <a:extLst>
              <a:ext uri="{FF2B5EF4-FFF2-40B4-BE49-F238E27FC236}">
                <a16:creationId xmlns:a16="http://schemas.microsoft.com/office/drawing/2014/main" id="{03371DE7-DCBD-E143-8BC8-F10EEF67D84C}"/>
              </a:ext>
            </a:extLst>
          </p:cNvPr>
          <p:cNvSpPr>
            <a:spLocks noGrp="1"/>
          </p:cNvSpPr>
          <p:nvPr>
            <p:ph type="body" sz="quarter" idx="15"/>
          </p:nvPr>
        </p:nvSpPr>
        <p:spPr>
          <a:xfrm>
            <a:off x="456500" y="4997541"/>
            <a:ext cx="10059099" cy="707886"/>
          </a:xfrm>
        </p:spPr>
        <p:txBody>
          <a:bodyPr/>
          <a:lstStyle/>
          <a:p>
            <a:r>
              <a:rPr lang="en-US" sz="4000" dirty="0"/>
              <a:t>1. Introduction and motivation</a:t>
            </a:r>
          </a:p>
        </p:txBody>
      </p:sp>
      <p:sp>
        <p:nvSpPr>
          <p:cNvPr id="7" name="Text Placeholder 6">
            <a:extLst>
              <a:ext uri="{FF2B5EF4-FFF2-40B4-BE49-F238E27FC236}">
                <a16:creationId xmlns:a16="http://schemas.microsoft.com/office/drawing/2014/main" id="{8A19A437-04D4-5F45-A616-3A5D998A1D8E}"/>
              </a:ext>
            </a:extLst>
          </p:cNvPr>
          <p:cNvSpPr>
            <a:spLocks noGrp="1"/>
          </p:cNvSpPr>
          <p:nvPr>
            <p:ph type="body" sz="quarter" idx="18"/>
          </p:nvPr>
        </p:nvSpPr>
        <p:spPr>
          <a:xfrm>
            <a:off x="11447503" y="4984066"/>
            <a:ext cx="10058400" cy="615553"/>
          </a:xfrm>
        </p:spPr>
        <p:txBody>
          <a:bodyPr/>
          <a:lstStyle/>
          <a:p>
            <a:r>
              <a:rPr lang="en-US" sz="3400" dirty="0">
                <a:latin typeface="Amaranth" panose="02000503050000020004" pitchFamily="2" charset="0"/>
              </a:rPr>
              <a:t>3. Results: observation and simulation in Ionosphere.</a:t>
            </a:r>
            <a:endParaRPr lang="en-US" sz="3400" dirty="0"/>
          </a:p>
        </p:txBody>
      </p:sp>
      <p:sp>
        <p:nvSpPr>
          <p:cNvPr id="8" name="Text Placeholder 7">
            <a:extLst>
              <a:ext uri="{FF2B5EF4-FFF2-40B4-BE49-F238E27FC236}">
                <a16:creationId xmlns:a16="http://schemas.microsoft.com/office/drawing/2014/main" id="{527E62BD-C7ED-5840-AD8F-AB2265CC8F56}"/>
              </a:ext>
            </a:extLst>
          </p:cNvPr>
          <p:cNvSpPr>
            <a:spLocks noGrp="1"/>
          </p:cNvSpPr>
          <p:nvPr>
            <p:ph type="body" sz="quarter" idx="19"/>
          </p:nvPr>
        </p:nvSpPr>
        <p:spPr>
          <a:xfrm>
            <a:off x="11500489" y="19538727"/>
            <a:ext cx="10058400" cy="707886"/>
          </a:xfrm>
        </p:spPr>
        <p:txBody>
          <a:bodyPr/>
          <a:lstStyle/>
          <a:p>
            <a:r>
              <a:rPr lang="en-US" sz="4000" dirty="0">
                <a:latin typeface="Amaranth" panose="02000503050000020004" pitchFamily="2" charset="0"/>
              </a:rPr>
              <a:t>4. Results: magnetopause analysis</a:t>
            </a:r>
            <a:endParaRPr lang="en-US" dirty="0"/>
          </a:p>
        </p:txBody>
      </p:sp>
      <p:sp>
        <p:nvSpPr>
          <p:cNvPr id="9" name="Text Placeholder 8">
            <a:extLst>
              <a:ext uri="{FF2B5EF4-FFF2-40B4-BE49-F238E27FC236}">
                <a16:creationId xmlns:a16="http://schemas.microsoft.com/office/drawing/2014/main" id="{24A6263A-4C35-7147-8D90-4054A0A02347}"/>
              </a:ext>
            </a:extLst>
          </p:cNvPr>
          <p:cNvSpPr>
            <a:spLocks noGrp="1"/>
          </p:cNvSpPr>
          <p:nvPr>
            <p:ph type="body" sz="quarter" idx="20"/>
          </p:nvPr>
        </p:nvSpPr>
        <p:spPr>
          <a:xfrm>
            <a:off x="33414049" y="13555254"/>
            <a:ext cx="10058400" cy="707886"/>
          </a:xfrm>
        </p:spPr>
        <p:txBody>
          <a:bodyPr/>
          <a:lstStyle/>
          <a:p>
            <a:r>
              <a:rPr lang="en-US" sz="4000" dirty="0">
                <a:latin typeface="Amaranth" panose="02000503050000020004" pitchFamily="2" charset="0"/>
              </a:rPr>
              <a:t>5. Results: magnetosheath upstream condition</a:t>
            </a:r>
            <a:endParaRPr lang="en-US" sz="4000" dirty="0"/>
          </a:p>
        </p:txBody>
      </p:sp>
      <p:sp>
        <p:nvSpPr>
          <p:cNvPr id="13" name="Text Placeholder 12">
            <a:extLst>
              <a:ext uri="{FF2B5EF4-FFF2-40B4-BE49-F238E27FC236}">
                <a16:creationId xmlns:a16="http://schemas.microsoft.com/office/drawing/2014/main" id="{4DD4B619-430D-8A45-B4E0-96F5F4B5F4A9}"/>
              </a:ext>
            </a:extLst>
          </p:cNvPr>
          <p:cNvSpPr>
            <a:spLocks noGrp="1"/>
          </p:cNvSpPr>
          <p:nvPr>
            <p:ph type="body" sz="quarter" idx="23"/>
          </p:nvPr>
        </p:nvSpPr>
        <p:spPr>
          <a:xfrm>
            <a:off x="17945100" y="5375987"/>
            <a:ext cx="3505413" cy="8494185"/>
          </a:xfrm>
        </p:spPr>
        <p:txBody>
          <a:bodyPr/>
          <a:lstStyle/>
          <a:p>
            <a:pPr marL="0" marR="0">
              <a:lnSpc>
                <a:spcPct val="115000"/>
              </a:lnSpc>
              <a:spcBef>
                <a:spcPts val="0"/>
              </a:spcBef>
              <a:spcAft>
                <a:spcPts val="0"/>
              </a:spcAft>
            </a:pP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Figure </a:t>
            </a:r>
            <a:r>
              <a:rPr lang="en-US" sz="2200" b="1" dirty="0">
                <a:latin typeface="Times New Roman" panose="02020603050405020304" pitchFamily="18" charset="0"/>
                <a:ea typeface="Arial" panose="020B0604020202020204" pitchFamily="34" charset="0"/>
                <a:cs typeface="Times New Roman" panose="02020603050405020304" pitchFamily="18" charset="0"/>
              </a:rPr>
              <a:t>3</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dirty="0">
                <a:effectLst/>
                <a:latin typeface="Times New Roman" panose="02020603050405020304" pitchFamily="18" charset="0"/>
                <a:ea typeface="Arial" panose="020B0604020202020204" pitchFamily="34" charset="0"/>
                <a:cs typeface="Times New Roman" panose="02020603050405020304" pitchFamily="18" charset="0"/>
              </a:rPr>
              <a:t>Panels (a) and (b) show the IMF condition and the AU-AL indices. Panels (c) and (d) present keograms of SuperDARN LOS velocity with MLAT and MLT distributions. Panel (e) and (f) display the poleward component of plasma velocity from SECS model and ideal MHD simulation, respectively. The black dashed line marks the IMF southward turning and the orange dashed lines denote the plasma flow channel expansion. </a:t>
            </a:r>
          </a:p>
        </p:txBody>
      </p:sp>
      <p:sp>
        <p:nvSpPr>
          <p:cNvPr id="18" name="Text Placeholder 17">
            <a:extLst>
              <a:ext uri="{FF2B5EF4-FFF2-40B4-BE49-F238E27FC236}">
                <a16:creationId xmlns:a16="http://schemas.microsoft.com/office/drawing/2014/main" id="{E641D930-5617-634E-B179-DBF1A8A3CF60}"/>
              </a:ext>
            </a:extLst>
          </p:cNvPr>
          <p:cNvSpPr>
            <a:spLocks noGrp="1"/>
          </p:cNvSpPr>
          <p:nvPr>
            <p:ph type="body" sz="quarter" idx="28"/>
          </p:nvPr>
        </p:nvSpPr>
        <p:spPr>
          <a:xfrm>
            <a:off x="33298716" y="22825080"/>
            <a:ext cx="10532167" cy="2548390"/>
          </a:xfrm>
        </p:spPr>
        <p:txBody>
          <a:bodyPr/>
          <a:lstStyle/>
          <a:p>
            <a:pPr marL="457200" indent="-457200" defTabSz="2821185">
              <a:buClr>
                <a:schemeClr val="tx1"/>
              </a:buClr>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rPr>
              <a:t>The off-equator region is under the effect of upstream flows, rather than solely the magnetopause X-line region. </a:t>
            </a:r>
          </a:p>
          <a:p>
            <a:pPr marL="457200" indent="-457200" defTabSz="2821185">
              <a:buClr>
                <a:schemeClr val="tx1"/>
              </a:buClr>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rPr>
              <a:t>The upstream flows decelerate in the magnetosheath region and then accelerate in the magnetosheath flanks.</a:t>
            </a:r>
          </a:p>
        </p:txBody>
      </p:sp>
      <p:pic>
        <p:nvPicPr>
          <p:cNvPr id="19" name="Google Shape;386;p10">
            <a:extLst>
              <a:ext uri="{FF2B5EF4-FFF2-40B4-BE49-F238E27FC236}">
                <a16:creationId xmlns:a16="http://schemas.microsoft.com/office/drawing/2014/main" id="{CFC3B02A-C23C-8D48-B2EA-A7B49492410B}"/>
              </a:ext>
            </a:extLst>
          </p:cNvPr>
          <p:cNvPicPr preferRelativeResize="0"/>
          <p:nvPr/>
        </p:nvPicPr>
        <p:blipFill rotWithShape="1">
          <a:blip r:embed="rId4">
            <a:alphaModFix/>
          </a:blip>
          <a:srcRect/>
          <a:stretch/>
        </p:blipFill>
        <p:spPr>
          <a:xfrm>
            <a:off x="5669118" y="6252424"/>
            <a:ext cx="4846482" cy="2863593"/>
          </a:xfrm>
          <a:prstGeom prst="rect">
            <a:avLst/>
          </a:prstGeom>
          <a:noFill/>
          <a:ln>
            <a:noFill/>
          </a:ln>
        </p:spPr>
      </p:pic>
      <p:pic>
        <p:nvPicPr>
          <p:cNvPr id="26" name="Picture 25" descr="A screenshot of a graph&#10;&#10;Description automatically generated">
            <a:extLst>
              <a:ext uri="{FF2B5EF4-FFF2-40B4-BE49-F238E27FC236}">
                <a16:creationId xmlns:a16="http://schemas.microsoft.com/office/drawing/2014/main" id="{441F87F2-7DD3-A148-999B-18A5A7DDC8B7}"/>
              </a:ext>
            </a:extLst>
          </p:cNvPr>
          <p:cNvPicPr>
            <a:picLocks noChangeAspect="1"/>
          </p:cNvPicPr>
          <p:nvPr/>
        </p:nvPicPr>
        <p:blipFill>
          <a:blip r:embed="rId5"/>
          <a:stretch>
            <a:fillRect/>
          </a:stretch>
        </p:blipFill>
        <p:spPr>
          <a:xfrm>
            <a:off x="33756387" y="4727198"/>
            <a:ext cx="5727344" cy="7104363"/>
          </a:xfrm>
          <a:prstGeom prst="rect">
            <a:avLst/>
          </a:prstGeom>
        </p:spPr>
      </p:pic>
      <p:sp>
        <p:nvSpPr>
          <p:cNvPr id="54" name="Text Placeholder 12">
            <a:extLst>
              <a:ext uri="{FF2B5EF4-FFF2-40B4-BE49-F238E27FC236}">
                <a16:creationId xmlns:a16="http://schemas.microsoft.com/office/drawing/2014/main" id="{6D0502BA-1B4E-3842-9E64-C267AB45C0B0}"/>
              </a:ext>
            </a:extLst>
          </p:cNvPr>
          <p:cNvSpPr txBox="1">
            <a:spLocks/>
          </p:cNvSpPr>
          <p:nvPr/>
        </p:nvSpPr>
        <p:spPr>
          <a:xfrm>
            <a:off x="39483731" y="4472087"/>
            <a:ext cx="4008435" cy="7075591"/>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a:lnSpc>
                <a:spcPct val="115000"/>
              </a:lnSpc>
              <a:spcBef>
                <a:spcPts val="0"/>
              </a:spcBef>
            </a:pPr>
            <a:r>
              <a:rPr lang="en-US" sz="2400" b="1" dirty="0">
                <a:latin typeface="Times New Roman" panose="02020603050405020304" pitchFamily="18" charset="0"/>
                <a:cs typeface="Times New Roman" panose="02020603050405020304" pitchFamily="18" charset="0"/>
              </a:rPr>
              <a:t>Figure 7. </a:t>
            </a:r>
            <a:r>
              <a:rPr lang="en-US" sz="2400" dirty="0">
                <a:latin typeface="Times New Roman" panose="02020603050405020304" pitchFamily="18" charset="0"/>
                <a:cs typeface="Times New Roman" panose="02020603050405020304" pitchFamily="18" charset="0"/>
              </a:rPr>
              <a:t>Keograms of the poleward component of forces along the magnetopause in the X-line region. Panels (a–e) show the total force, </a:t>
            </a:r>
            <a:r>
              <a:rPr lang="en-US" sz="2400" dirty="0" err="1">
                <a:latin typeface="Times New Roman" panose="02020603050405020304" pitchFamily="18" charset="0"/>
                <a:cs typeface="Times New Roman" panose="02020603050405020304" pitchFamily="18" charset="0"/>
              </a:rPr>
              <a:t>JxB</a:t>
            </a:r>
            <a:r>
              <a:rPr lang="en-US" sz="2400" dirty="0">
                <a:latin typeface="Times New Roman" panose="02020603050405020304" pitchFamily="18" charset="0"/>
                <a:cs typeface="Times New Roman" panose="02020603050405020304" pitchFamily="18" charset="0"/>
              </a:rPr>
              <a:t>, thermal pressure gradient, magnetic tension force, and magnetic pressure gradient, respectively. Aqua lines represent the flow channel boundaries traced from the ionosphere to the magnetopause X-line region.</a:t>
            </a:r>
          </a:p>
        </p:txBody>
      </p:sp>
      <mc:AlternateContent xmlns:mc="http://schemas.openxmlformats.org/markup-compatibility/2006" xmlns:a14="http://schemas.microsoft.com/office/drawing/2010/main">
        <mc:Choice Requires="a14">
          <p:sp>
            <p:nvSpPr>
              <p:cNvPr id="56" name="Text Placeholder 12">
                <a:extLst>
                  <a:ext uri="{FF2B5EF4-FFF2-40B4-BE49-F238E27FC236}">
                    <a16:creationId xmlns:a16="http://schemas.microsoft.com/office/drawing/2014/main" id="{05C43416-1382-4146-A0A4-1D4FB66E616B}"/>
                  </a:ext>
                </a:extLst>
              </p:cNvPr>
              <p:cNvSpPr txBox="1">
                <a:spLocks/>
              </p:cNvSpPr>
              <p:nvPr/>
            </p:nvSpPr>
            <p:spPr>
              <a:xfrm>
                <a:off x="33265435" y="20987846"/>
                <a:ext cx="10649590" cy="2462918"/>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a:lnSpc>
                    <a:spcPct val="115000"/>
                  </a:lnSpc>
                  <a:spcBef>
                    <a:spcPts val="0"/>
                  </a:spcBef>
                </a:pPr>
                <a:r>
                  <a:rPr lang="en-US" sz="2400" b="1" dirty="0">
                    <a:latin typeface="Times New Roman" panose="02020603050405020304" pitchFamily="18" charset="0"/>
                    <a:cs typeface="Times New Roman" panose="02020603050405020304" pitchFamily="18" charset="0"/>
                  </a:rPr>
                  <a:t>Figure 8 </a:t>
                </a:r>
                <a:r>
                  <a:rPr lang="en-US" sz="2400" dirty="0">
                    <a:latin typeface="Times New Roman" panose="02020603050405020304" pitchFamily="18" charset="0"/>
                    <a:cs typeface="Times New Roman" panose="02020603050405020304" pitchFamily="18" charset="0"/>
                  </a:rPr>
                  <a:t>shows the </a:t>
                </a:r>
                <a14:m>
                  <m:oMath xmlns:m="http://schemas.openxmlformats.org/officeDocument/2006/math">
                    <m:sSub>
                      <m:sSubPr>
                        <m:ctrlPr>
                          <a:rPr lang="en-US" sz="2400" b="1" i="1" dirty="0" smtClean="0">
                            <a:latin typeface="Cambria Math" panose="02040503050406030204" pitchFamily="18" charset="0"/>
                          </a:rPr>
                        </m:ctrlPr>
                      </m:sSubPr>
                      <m:e>
                        <m:r>
                          <a:rPr lang="en-US" sz="2400" b="1" i="1" dirty="0">
                            <a:latin typeface="Cambria Math" panose="02040503050406030204" pitchFamily="18" charset="0"/>
                          </a:rPr>
                          <m:t>𝑼</m:t>
                        </m:r>
                      </m:e>
                      <m:sub>
                        <m:r>
                          <a:rPr lang="en-US" sz="2400" b="1" i="1" dirty="0">
                            <a:latin typeface="Cambria Math" panose="02040503050406030204" pitchFamily="18" charset="0"/>
                          </a:rPr>
                          <m:t>⟂ </m:t>
                        </m:r>
                      </m:sub>
                    </m:sSub>
                  </m:oMath>
                </a14:m>
                <a:r>
                  <a:rPr lang="en-US" sz="2400" dirty="0">
                    <a:latin typeface="Times New Roman" panose="02020603050405020304" pitchFamily="18" charset="0"/>
                    <a:cs typeface="Times New Roman" panose="02020603050405020304" pitchFamily="18" charset="0"/>
                  </a:rPr>
                  <a:t> Streamlines traced from solar wind. The magnetopause contour illustrates the tangential </a:t>
                </a:r>
                <a14:m>
                  <m:oMath xmlns:m="http://schemas.openxmlformats.org/officeDocument/2006/math">
                    <m:sSub>
                      <m:sSubPr>
                        <m:ctrlPr>
                          <a:rPr lang="en-US" sz="2400" b="1" i="1" dirty="0">
                            <a:latin typeface="Cambria Math" panose="02040503050406030204" pitchFamily="18" charset="0"/>
                          </a:rPr>
                        </m:ctrlPr>
                      </m:sSubPr>
                      <m:e>
                        <m:r>
                          <a:rPr lang="en-US" sz="2400" b="1" i="1" dirty="0">
                            <a:latin typeface="Cambria Math" panose="02040503050406030204" pitchFamily="18" charset="0"/>
                          </a:rPr>
                          <m:t>𝑼</m:t>
                        </m:r>
                      </m:e>
                      <m:sub>
                        <m:r>
                          <a:rPr lang="en-US" sz="2400" b="1" i="1" dirty="0">
                            <a:latin typeface="Cambria Math" panose="02040503050406030204" pitchFamily="18" charset="0"/>
                          </a:rPr>
                          <m:t>⟂ </m:t>
                        </m:r>
                      </m:sub>
                    </m:sSub>
                  </m:oMath>
                </a14:m>
                <a:r>
                  <a:rPr lang="en-US" sz="2400" dirty="0">
                    <a:latin typeface="Times New Roman" panose="02020603050405020304" pitchFamily="18" charset="0"/>
                    <a:cs typeface="Times New Roman" panose="02020603050405020304" pitchFamily="18" charset="0"/>
                  </a:rPr>
                  <a:t> in the X direction. Arrows indicate the direction and magnitude of </a:t>
                </a:r>
                <a14:m>
                  <m:oMath xmlns:m="http://schemas.openxmlformats.org/officeDocument/2006/math">
                    <m:sSub>
                      <m:sSubPr>
                        <m:ctrlPr>
                          <a:rPr lang="en-US" sz="2400" b="1" i="1" dirty="0">
                            <a:latin typeface="Cambria Math" panose="02040503050406030204" pitchFamily="18" charset="0"/>
                          </a:rPr>
                        </m:ctrlPr>
                      </m:sSubPr>
                      <m:e>
                        <m:r>
                          <a:rPr lang="en-US" sz="2400" b="1" i="1" dirty="0">
                            <a:latin typeface="Cambria Math" panose="02040503050406030204" pitchFamily="18" charset="0"/>
                          </a:rPr>
                          <m:t>𝑼</m:t>
                        </m:r>
                      </m:e>
                      <m:sub>
                        <m:r>
                          <a:rPr lang="en-US" sz="2400" b="1" i="1" dirty="0">
                            <a:latin typeface="Cambria Math" panose="02040503050406030204" pitchFamily="18" charset="0"/>
                          </a:rPr>
                          <m:t>⟂ </m:t>
                        </m:r>
                      </m:sub>
                    </m:sSub>
                  </m:oMath>
                </a14:m>
                <a:r>
                  <a:rPr lang="en-US" sz="2400" dirty="0">
                    <a:latin typeface="Times New Roman" panose="02020603050405020304" pitchFamily="18" charset="0"/>
                    <a:cs typeface="Times New Roman" panose="02020603050405020304" pitchFamily="18" charset="0"/>
                  </a:rPr>
                  <a:t>. X-line locations are marked by black dots. The geoeffective length (orange line) is approximately 7 Re. </a:t>
                </a:r>
              </a:p>
            </p:txBody>
          </p:sp>
        </mc:Choice>
        <mc:Fallback xmlns="">
          <p:sp>
            <p:nvSpPr>
              <p:cNvPr id="56" name="Text Placeholder 12">
                <a:extLst>
                  <a:ext uri="{FF2B5EF4-FFF2-40B4-BE49-F238E27FC236}">
                    <a16:creationId xmlns:a16="http://schemas.microsoft.com/office/drawing/2014/main" id="{05C43416-1382-4146-A0A4-1D4FB66E616B}"/>
                  </a:ext>
                </a:extLst>
              </p:cNvPr>
              <p:cNvSpPr txBox="1">
                <a:spLocks noRot="1" noChangeAspect="1" noMove="1" noResize="1" noEditPoints="1" noAdjustHandles="1" noChangeArrowheads="1" noChangeShapeType="1" noTextEdit="1"/>
              </p:cNvSpPr>
              <p:nvPr/>
            </p:nvSpPr>
            <p:spPr>
              <a:xfrm>
                <a:off x="33265435" y="20987846"/>
                <a:ext cx="10649590" cy="2462918"/>
              </a:xfrm>
              <a:prstGeom prst="rect">
                <a:avLst/>
              </a:prstGeom>
              <a:blipFill>
                <a:blip r:embed="rId12"/>
                <a:stretch>
                  <a:fillRect/>
                </a:stretch>
              </a:blipFill>
            </p:spPr>
            <p:txBody>
              <a:bodyPr/>
              <a:lstStyle/>
              <a:p>
                <a:r>
                  <a:rPr lang="en-US">
                    <a:noFill/>
                  </a:rPr>
                  <a:t> </a:t>
                </a:r>
              </a:p>
            </p:txBody>
          </p:sp>
        </mc:Fallback>
      </mc:AlternateContent>
      <p:sp>
        <p:nvSpPr>
          <p:cNvPr id="57" name="Text Placeholder 12">
            <a:extLst>
              <a:ext uri="{FF2B5EF4-FFF2-40B4-BE49-F238E27FC236}">
                <a16:creationId xmlns:a16="http://schemas.microsoft.com/office/drawing/2014/main" id="{A11387D1-AE14-484D-A541-F105B5B2BF4D}"/>
              </a:ext>
            </a:extLst>
          </p:cNvPr>
          <p:cNvSpPr txBox="1">
            <a:spLocks/>
          </p:cNvSpPr>
          <p:nvPr/>
        </p:nvSpPr>
        <p:spPr>
          <a:xfrm>
            <a:off x="6347516" y="19174230"/>
            <a:ext cx="4425486" cy="8774518"/>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a:lnSpc>
                <a:spcPct val="115000"/>
              </a:lnSpc>
              <a:spcBef>
                <a:spcPts val="0"/>
              </a:spcBef>
            </a:pPr>
            <a:r>
              <a:rPr lang="en-US" sz="2400" b="1" dirty="0">
                <a:latin typeface="Times New Roman" panose="02020603050405020304" pitchFamily="18" charset="0"/>
                <a:cs typeface="Times New Roman" panose="02020603050405020304" pitchFamily="18" charset="0"/>
              </a:rPr>
              <a:t>Figure 2</a:t>
            </a:r>
            <a:r>
              <a:rPr lang="en-US" sz="2400" dirty="0">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Dayside ionosphere convection maps from (a) SuperDARN LOS velocity, (b) SECS model results and </a:t>
            </a:r>
            <a:r>
              <a:rPr lang="en-US" sz="2400" dirty="0">
                <a:latin typeface="Times New Roman" panose="02020603050405020304" pitchFamily="18" charset="0"/>
                <a:ea typeface="Arial" panose="020B0604020202020204" pitchFamily="34" charset="0"/>
                <a:cs typeface="Times New Roman" panose="02020603050405020304" pitchFamily="18" charset="0"/>
              </a:rPr>
              <a:t>(c)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ideal MHD simulation. Length and direction of vectors show the magnitude and direction of plasma velocity. In panel a, the color of arrow represents LOS velocity, while it shows the poleward component of plasma velocity in panels b-c. The OCB region are highlighted. In panel b, the flow channel boundaries identified using FWHM method are marked with magenta lines.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56050955-BBCD-3F4D-B4E4-C79A8DFCAD9F}"/>
              </a:ext>
            </a:extLst>
          </p:cNvPr>
          <p:cNvSpPr txBox="1"/>
          <p:nvPr/>
        </p:nvSpPr>
        <p:spPr>
          <a:xfrm>
            <a:off x="492961" y="6482857"/>
            <a:ext cx="4846483" cy="3194721"/>
          </a:xfrm>
          <a:prstGeom prst="rect">
            <a:avLst/>
          </a:prstGeom>
          <a:noFill/>
        </p:spPr>
        <p:txBody>
          <a:bodyPr wrap="square">
            <a:spAutoFit/>
          </a:bodyPr>
          <a:lstStyle/>
          <a:p>
            <a:pPr defTabSz="4388900">
              <a:spcBef>
                <a:spcPct val="20000"/>
              </a:spcBef>
              <a:buClr>
                <a:srgbClr val="2675B4"/>
              </a:buClr>
              <a:buSzPts val="1800"/>
            </a:pPr>
            <a:r>
              <a:rPr lang="en-US" sz="2800" dirty="0">
                <a:solidFill>
                  <a:schemeClr val="dk1"/>
                </a:solidFill>
                <a:latin typeface="Arial"/>
                <a:cs typeface="Arial"/>
                <a:sym typeface="Arial"/>
              </a:rPr>
              <a:t>1. IMF orientation affects the X-line </a:t>
            </a:r>
            <a:r>
              <a:rPr lang="en-US" sz="2800" dirty="0">
                <a:solidFill>
                  <a:schemeClr val="dk1"/>
                </a:solidFill>
                <a:latin typeface="Arial"/>
                <a:cs typeface="Arial"/>
              </a:rPr>
              <a:t>geometry and extent </a:t>
            </a:r>
            <a:r>
              <a:rPr lang="en-US" sz="2800" dirty="0">
                <a:solidFill>
                  <a:schemeClr val="dk1"/>
                </a:solidFill>
                <a:latin typeface="Arial"/>
                <a:cs typeface="Arial"/>
                <a:sym typeface="Arial"/>
              </a:rPr>
              <a:t>(</a:t>
            </a:r>
            <a:r>
              <a:rPr lang="en-US" sz="2800" dirty="0" err="1">
                <a:solidFill>
                  <a:schemeClr val="dk1"/>
                </a:solidFill>
                <a:latin typeface="Arial"/>
                <a:cs typeface="Arial"/>
                <a:sym typeface="Arial"/>
              </a:rPr>
              <a:t>Palmroth</a:t>
            </a:r>
            <a:r>
              <a:rPr lang="en-US" sz="2800" dirty="0">
                <a:solidFill>
                  <a:schemeClr val="dk1"/>
                </a:solidFill>
                <a:latin typeface="Arial"/>
                <a:cs typeface="Arial"/>
                <a:sym typeface="Arial"/>
              </a:rPr>
              <a:t> et al., 2006 ). </a:t>
            </a:r>
            <a:endParaRPr lang="en-US" sz="2800" dirty="0">
              <a:solidFill>
                <a:srgbClr val="000000"/>
              </a:solidFill>
              <a:latin typeface="Arial" panose="020B0604020202020204" pitchFamily="34" charset="0"/>
              <a:cs typeface="Arial" panose="020B0604020202020204" pitchFamily="34" charset="0"/>
              <a:sym typeface="Arial"/>
            </a:endParaRPr>
          </a:p>
          <a:p>
            <a:pPr defTabSz="4388900">
              <a:spcBef>
                <a:spcPct val="20000"/>
              </a:spcBef>
            </a:pPr>
            <a:r>
              <a:rPr lang="en-US" altLang="zh-CN" sz="2800" dirty="0">
                <a:solidFill>
                  <a:srgbClr val="000000"/>
                </a:solidFill>
                <a:latin typeface="Arial" panose="020B0604020202020204" pitchFamily="34" charset="0"/>
                <a:cs typeface="Arial" panose="020B0604020202020204" pitchFamily="34" charset="0"/>
              </a:rPr>
              <a:t>2. A large continuous </a:t>
            </a:r>
            <a:r>
              <a:rPr lang="en-US" sz="2800" dirty="0">
                <a:solidFill>
                  <a:schemeClr val="dk1"/>
                </a:solidFill>
                <a:latin typeface="Arial"/>
                <a:cs typeface="Arial"/>
                <a:sym typeface="Arial"/>
              </a:rPr>
              <a:t>X-line or multiple X-lines can exist over the magnetopause (</a:t>
            </a:r>
            <a:r>
              <a:rPr lang="en-US" sz="2800" dirty="0" err="1">
                <a:solidFill>
                  <a:schemeClr val="dk1"/>
                </a:solidFill>
                <a:latin typeface="Arial"/>
                <a:cs typeface="Arial"/>
                <a:sym typeface="Arial"/>
              </a:rPr>
              <a:t>Trattner</a:t>
            </a:r>
            <a:r>
              <a:rPr lang="en-US" sz="2800" dirty="0">
                <a:solidFill>
                  <a:schemeClr val="dk1"/>
                </a:solidFill>
                <a:latin typeface="Arial"/>
                <a:cs typeface="Arial"/>
                <a:sym typeface="Arial"/>
              </a:rPr>
              <a:t> et al., 2021 ). </a:t>
            </a:r>
            <a:endParaRPr lang="en-US" sz="2800" dirty="0">
              <a:solidFill>
                <a:srgbClr val="0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714D2909-170E-964C-B49A-938B458B50CC}"/>
              </a:ext>
            </a:extLst>
          </p:cNvPr>
          <p:cNvSpPr txBox="1"/>
          <p:nvPr/>
        </p:nvSpPr>
        <p:spPr>
          <a:xfrm>
            <a:off x="472513" y="9405460"/>
            <a:ext cx="10019657" cy="3970318"/>
          </a:xfrm>
          <a:prstGeom prst="rect">
            <a:avLst/>
          </a:prstGeom>
          <a:noFill/>
        </p:spPr>
        <p:txBody>
          <a:bodyPr wrap="square">
            <a:spAutoFit/>
          </a:bodyPr>
          <a:lstStyle/>
          <a:p>
            <a:endParaRPr lang="en-US" sz="2800" dirty="0">
              <a:solidFill>
                <a:srgbClr val="000000"/>
              </a:solidFill>
              <a:latin typeface="Arial"/>
              <a:cs typeface="Arial"/>
              <a:sym typeface="Arial"/>
            </a:endParaRPr>
          </a:p>
          <a:p>
            <a:r>
              <a:rPr lang="en-US" sz="2800" dirty="0">
                <a:solidFill>
                  <a:srgbClr val="000000"/>
                </a:solidFill>
                <a:latin typeface="Arial"/>
                <a:cs typeface="Arial"/>
                <a:sym typeface="Arial"/>
              </a:rPr>
              <a:t>3. </a:t>
            </a:r>
            <a:r>
              <a:rPr lang="en-US" sz="2800" dirty="0">
                <a:latin typeface="Arial" panose="020B0604020202020204" pitchFamily="34" charset="0"/>
                <a:cs typeface="Arial" panose="020B0604020202020204" pitchFamily="34" charset="0"/>
              </a:rPr>
              <a:t>The magnetopause X-line is dynamic, and the extent varies because of IMF condition, X-line spreading by the tension forces or </a:t>
            </a:r>
            <a:r>
              <a:rPr lang="en-US" sz="2800">
                <a:latin typeface="Arial" panose="020B0604020202020204" pitchFamily="34" charset="0"/>
                <a:cs typeface="Arial" panose="020B0604020202020204" pitchFamily="34" charset="0"/>
              </a:rPr>
              <a:t>guide field, </a:t>
            </a:r>
            <a:r>
              <a:rPr lang="en-US" sz="2800" dirty="0">
                <a:latin typeface="Arial" panose="020B0604020202020204" pitchFamily="34" charset="0"/>
                <a:cs typeface="Arial" panose="020B0604020202020204" pitchFamily="34" charset="0"/>
              </a:rPr>
              <a:t>and localized perturbations (Zou et al., 2019). </a:t>
            </a:r>
          </a:p>
          <a:p>
            <a:r>
              <a:rPr lang="en-US" sz="2800" dirty="0">
                <a:solidFill>
                  <a:srgbClr val="000000"/>
                </a:solidFill>
                <a:latin typeface="Arial"/>
                <a:cs typeface="Arial"/>
                <a:sym typeface="Arial"/>
              </a:rPr>
              <a:t>4. The X-line affects the ionosphere convection, controlling the poleward </a:t>
            </a:r>
            <a:r>
              <a:rPr lang="en-US" sz="2800" dirty="0">
                <a:solidFill>
                  <a:schemeClr val="dk1"/>
                </a:solidFill>
                <a:latin typeface="Arial"/>
                <a:cs typeface="Arial"/>
              </a:rPr>
              <a:t>plasma flows in the dayside open-closed boundary (OCB) region (Milan et al., 2016; Zou et al., 2018 ). </a:t>
            </a:r>
            <a:endParaRPr lang="en-US" sz="2800" dirty="0">
              <a:solidFill>
                <a:schemeClr val="dk1"/>
              </a:solidFill>
              <a:highlight>
                <a:srgbClr val="FFFF00"/>
              </a:highlight>
              <a:latin typeface="Arial"/>
              <a:cs typeface="Arial"/>
            </a:endParaRPr>
          </a:p>
          <a:p>
            <a:endParaRPr lang="en-US" sz="2800" dirty="0">
              <a:solidFill>
                <a:srgbClr val="000000"/>
              </a:solidFill>
              <a:latin typeface="Arial"/>
              <a:cs typeface="Arial"/>
            </a:endParaRPr>
          </a:p>
        </p:txBody>
      </p:sp>
      <p:pic>
        <p:nvPicPr>
          <p:cNvPr id="62" name="Picture 61">
            <a:extLst>
              <a:ext uri="{FF2B5EF4-FFF2-40B4-BE49-F238E27FC236}">
                <a16:creationId xmlns:a16="http://schemas.microsoft.com/office/drawing/2014/main" id="{CC6088DE-EA90-7D4F-A61B-B832B30E4B28}"/>
              </a:ext>
            </a:extLst>
          </p:cNvPr>
          <p:cNvPicPr>
            <a:picLocks noChangeAspect="1"/>
          </p:cNvPicPr>
          <p:nvPr/>
        </p:nvPicPr>
        <p:blipFill>
          <a:blip r:embed="rId13"/>
          <a:stretch>
            <a:fillRect/>
          </a:stretch>
        </p:blipFill>
        <p:spPr>
          <a:xfrm>
            <a:off x="-43543" y="-1"/>
            <a:ext cx="4230626" cy="4223657"/>
          </a:xfrm>
          <a:prstGeom prst="rect">
            <a:avLst/>
          </a:prstGeom>
        </p:spPr>
      </p:pic>
      <p:pic>
        <p:nvPicPr>
          <p:cNvPr id="64" name="Picture 63" descr="A blue and white logo&#10;&#10;Description automatically generated">
            <a:extLst>
              <a:ext uri="{FF2B5EF4-FFF2-40B4-BE49-F238E27FC236}">
                <a16:creationId xmlns:a16="http://schemas.microsoft.com/office/drawing/2014/main" id="{D4907212-A92B-934A-9028-A3120A3CC1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685241" y="24708"/>
            <a:ext cx="5249501" cy="4166270"/>
          </a:xfrm>
          <a:prstGeom prst="rect">
            <a:avLst/>
          </a:prstGeom>
        </p:spPr>
      </p:pic>
      <p:sp>
        <p:nvSpPr>
          <p:cNvPr id="68" name="TextBox 67">
            <a:extLst>
              <a:ext uri="{FF2B5EF4-FFF2-40B4-BE49-F238E27FC236}">
                <a16:creationId xmlns:a16="http://schemas.microsoft.com/office/drawing/2014/main" id="{58F31051-B327-2348-A296-43AD01955DBD}"/>
              </a:ext>
            </a:extLst>
          </p:cNvPr>
          <p:cNvSpPr txBox="1"/>
          <p:nvPr/>
        </p:nvSpPr>
        <p:spPr>
          <a:xfrm>
            <a:off x="5067300" y="9188177"/>
            <a:ext cx="5434260" cy="830997"/>
          </a:xfrm>
          <a:prstGeom prst="rect">
            <a:avLst/>
          </a:prstGeom>
          <a:noFill/>
        </p:spPr>
        <p:txBody>
          <a:bodyPr wrap="square" rtlCol="0">
            <a:spAutoFit/>
          </a:bodyPr>
          <a:lstStyle/>
          <a:p>
            <a:pPr algn="ctr">
              <a:spcBef>
                <a:spcPct val="0"/>
              </a:spcBef>
              <a:buClrTx/>
              <a:buFontTx/>
              <a:buNone/>
            </a:pPr>
            <a:r>
              <a:rPr lang="en-US" sz="2400" b="1" dirty="0">
                <a:latin typeface="Times New Roman" panose="02020603050405020304" pitchFamily="18" charset="0"/>
                <a:cs typeface="Times New Roman" panose="02020603050405020304" pitchFamily="18" charset="0"/>
              </a:rPr>
              <a:t>Figure 1</a:t>
            </a:r>
            <a:r>
              <a:rPr lang="en-US" sz="2400" dirty="0">
                <a:latin typeface="Times New Roman" panose="02020603050405020304" pitchFamily="18" charset="0"/>
                <a:cs typeface="Times New Roman" panose="02020603050405020304" pitchFamily="18" charset="0"/>
              </a:rPr>
              <a:t>.  X-line with negative  IMF By</a:t>
            </a:r>
            <a:endParaRPr lang="en-US" altLang="zh-CN" sz="2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zh-C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Fuselier et al., 2019</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69" name="Text Placeholder 13">
            <a:extLst>
              <a:ext uri="{FF2B5EF4-FFF2-40B4-BE49-F238E27FC236}">
                <a16:creationId xmlns:a16="http://schemas.microsoft.com/office/drawing/2014/main" id="{81EC84A5-C40A-D544-84FB-273F96EEAA94}"/>
              </a:ext>
            </a:extLst>
          </p:cNvPr>
          <p:cNvSpPr txBox="1">
            <a:spLocks/>
          </p:cNvSpPr>
          <p:nvPr/>
        </p:nvSpPr>
        <p:spPr>
          <a:xfrm>
            <a:off x="423062" y="5494911"/>
            <a:ext cx="10058400" cy="1292662"/>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r>
              <a:rPr lang="en-US" sz="3400" b="1" dirty="0"/>
              <a:t>Background</a:t>
            </a:r>
          </a:p>
        </p:txBody>
      </p:sp>
      <p:sp>
        <p:nvSpPr>
          <p:cNvPr id="70" name="Text Placeholder 13">
            <a:extLst>
              <a:ext uri="{FF2B5EF4-FFF2-40B4-BE49-F238E27FC236}">
                <a16:creationId xmlns:a16="http://schemas.microsoft.com/office/drawing/2014/main" id="{7AAEC429-49D6-704A-B127-FCF34CEE7E7A}"/>
              </a:ext>
            </a:extLst>
          </p:cNvPr>
          <p:cNvSpPr txBox="1">
            <a:spLocks/>
          </p:cNvSpPr>
          <p:nvPr/>
        </p:nvSpPr>
        <p:spPr>
          <a:xfrm>
            <a:off x="310244" y="12516290"/>
            <a:ext cx="10058400" cy="1292662"/>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r>
              <a:rPr lang="en-US" sz="3400" b="1" dirty="0"/>
              <a:t>Challenges</a:t>
            </a:r>
          </a:p>
        </p:txBody>
      </p:sp>
      <p:sp>
        <p:nvSpPr>
          <p:cNvPr id="73" name="Text Placeholder 13">
            <a:extLst>
              <a:ext uri="{FF2B5EF4-FFF2-40B4-BE49-F238E27FC236}">
                <a16:creationId xmlns:a16="http://schemas.microsoft.com/office/drawing/2014/main" id="{DB3EC9E5-C1D9-2B42-8E3B-24ABAAB972C2}"/>
              </a:ext>
            </a:extLst>
          </p:cNvPr>
          <p:cNvSpPr txBox="1">
            <a:spLocks/>
          </p:cNvSpPr>
          <p:nvPr/>
        </p:nvSpPr>
        <p:spPr>
          <a:xfrm>
            <a:off x="492961" y="13018264"/>
            <a:ext cx="10058400" cy="2979277"/>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radar line-of-sight (LOS) velocity convolutes poleward and azimuthal flows, and the fitting technique depends on empirical model (Nishimura et al., 2024).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extent of magnetopause X-line has been difficult to determine due to satellite observation limitations.</a:t>
            </a:r>
          </a:p>
        </p:txBody>
      </p:sp>
      <p:sp>
        <p:nvSpPr>
          <p:cNvPr id="74" name="Text Placeholder 13">
            <a:extLst>
              <a:ext uri="{FF2B5EF4-FFF2-40B4-BE49-F238E27FC236}">
                <a16:creationId xmlns:a16="http://schemas.microsoft.com/office/drawing/2014/main" id="{6FE6DA11-4722-9D43-87B1-E3B50F5E25C2}"/>
              </a:ext>
            </a:extLst>
          </p:cNvPr>
          <p:cNvSpPr txBox="1">
            <a:spLocks/>
          </p:cNvSpPr>
          <p:nvPr/>
        </p:nvSpPr>
        <p:spPr>
          <a:xfrm>
            <a:off x="443160" y="15426525"/>
            <a:ext cx="10058400" cy="1292662"/>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r>
              <a:rPr lang="en-US" sz="3400" b="1" dirty="0"/>
              <a:t>Objectives</a:t>
            </a:r>
          </a:p>
        </p:txBody>
      </p:sp>
      <p:sp>
        <p:nvSpPr>
          <p:cNvPr id="76" name="TextBox 75">
            <a:extLst>
              <a:ext uri="{FF2B5EF4-FFF2-40B4-BE49-F238E27FC236}">
                <a16:creationId xmlns:a16="http://schemas.microsoft.com/office/drawing/2014/main" id="{0BFD6EF7-3F84-0D46-81AB-46ECC7DD5B77}"/>
              </a:ext>
            </a:extLst>
          </p:cNvPr>
          <p:cNvSpPr txBox="1"/>
          <p:nvPr/>
        </p:nvSpPr>
        <p:spPr>
          <a:xfrm>
            <a:off x="502017" y="16356937"/>
            <a:ext cx="9999543" cy="1384995"/>
          </a:xfrm>
          <a:prstGeom prst="rect">
            <a:avLst/>
          </a:prstGeom>
          <a:noFill/>
        </p:spPr>
        <p:txBody>
          <a:bodyPr wrap="square">
            <a:spAutoFit/>
          </a:bodyPr>
          <a:lstStyle/>
          <a:p>
            <a:r>
              <a:rPr lang="en-US" sz="2800" dirty="0">
                <a:solidFill>
                  <a:schemeClr val="tx1"/>
                </a:solidFill>
                <a:latin typeface="Arial" panose="020B0604020202020204" pitchFamily="34" charset="0"/>
                <a:cs typeface="Arial" panose="020B0604020202020204" pitchFamily="34" charset="0"/>
                <a:sym typeface="Arial"/>
              </a:rPr>
              <a:t>Determine the magnetopause X-line evolution under IMF southward turning through SuperDARN remote sensing and global MHD simulation. </a:t>
            </a:r>
            <a:endParaRPr lang="en-US" sz="2800" dirty="0">
              <a:solidFill>
                <a:schemeClr val="tx1"/>
              </a:solidFill>
              <a:latin typeface="Arial" panose="020B0604020202020204" pitchFamily="34" charset="0"/>
              <a:cs typeface="Arial" panose="020B0604020202020204" pitchFamily="34" charset="0"/>
            </a:endParaRPr>
          </a:p>
        </p:txBody>
      </p:sp>
      <p:sp>
        <p:nvSpPr>
          <p:cNvPr id="81" name="Text Placeholder 4">
            <a:extLst>
              <a:ext uri="{FF2B5EF4-FFF2-40B4-BE49-F238E27FC236}">
                <a16:creationId xmlns:a16="http://schemas.microsoft.com/office/drawing/2014/main" id="{F54BC194-EE2B-854E-991E-F04BFDD8C1AB}"/>
              </a:ext>
            </a:extLst>
          </p:cNvPr>
          <p:cNvSpPr txBox="1">
            <a:spLocks/>
          </p:cNvSpPr>
          <p:nvPr/>
        </p:nvSpPr>
        <p:spPr>
          <a:xfrm>
            <a:off x="492961" y="28372797"/>
            <a:ext cx="10355752" cy="2251139"/>
          </a:xfrm>
          <a:prstGeom prst="rect">
            <a:avLst/>
          </a:prstGeom>
        </p:spPr>
        <p:txBody>
          <a:bodyPr wrap="square" lIns="261244" tIns="261244" rIns="261244" bIns="261244" anchor="t" anchorCtr="0">
            <a:spAutoFit/>
          </a:bodyPr>
          <a:lstStyle>
            <a:lvl1pPr marL="0" indent="0" algn="l" defTabSz="5014913" rtl="0" eaLnBrk="0" fontAlgn="base" hangingPunct="0">
              <a:spcBef>
                <a:spcPct val="20000"/>
              </a:spcBef>
              <a:spcAft>
                <a:spcPct val="0"/>
              </a:spcAft>
              <a:buFont typeface="Arial" charset="0"/>
              <a:buNone/>
              <a:defRPr sz="2800" kern="1200">
                <a:solidFill>
                  <a:schemeClr val="tx1"/>
                </a:solidFill>
                <a:latin typeface="Times New Roman" panose="02020603050405020304" pitchFamily="18" charset="0"/>
                <a:ea typeface="+mn-ea"/>
                <a:cs typeface="Times New Roman" panose="02020603050405020304" pitchFamily="18" charset="0"/>
              </a:defRPr>
            </a:lvl1pPr>
            <a:lvl2pPr marL="169808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235119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3pPr>
            <a:lvl4pPr marL="3069618" indent="-718422"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4pPr>
            <a:lvl5pPr marL="3592106" indent="-522488"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The Spherical Elementary Current System (SECS) model uses the SuperDARN data to give the high-resolution plasma convection pattern. SECS d</a:t>
            </a:r>
            <a:r>
              <a:rPr lang="en-US" dirty="0">
                <a:latin typeface="Arial" panose="020B0604020202020204" pitchFamily="34" charset="0"/>
                <a:cs typeface="Arial" panose="020B0604020202020204" pitchFamily="34" charset="0"/>
              </a:rPr>
              <a:t>oes not rely on any empirical convection models or fitting functions (Nishimura et al., 2024).</a:t>
            </a:r>
            <a:endParaRPr lang="en-US" dirty="0"/>
          </a:p>
        </p:txBody>
      </p:sp>
      <p:sp>
        <p:nvSpPr>
          <p:cNvPr id="82" name="TextBox 81">
            <a:extLst>
              <a:ext uri="{FF2B5EF4-FFF2-40B4-BE49-F238E27FC236}">
                <a16:creationId xmlns:a16="http://schemas.microsoft.com/office/drawing/2014/main" id="{830041C4-7802-8F41-AFCE-5FB493940BED}"/>
              </a:ext>
            </a:extLst>
          </p:cNvPr>
          <p:cNvSpPr txBox="1"/>
          <p:nvPr/>
        </p:nvSpPr>
        <p:spPr>
          <a:xfrm>
            <a:off x="618449" y="30295911"/>
            <a:ext cx="9938927" cy="1815882"/>
          </a:xfrm>
          <a:prstGeom prst="rect">
            <a:avLst/>
          </a:prstGeom>
          <a:noFill/>
        </p:spPr>
        <p:txBody>
          <a:bodyPr wrap="square">
            <a:spAutoFit/>
          </a:bodyPr>
          <a:lstStyle/>
          <a:p>
            <a:r>
              <a:rPr lang="en-US" altLang="zh-CN" sz="2800" dirty="0">
                <a:latin typeface="Arial" panose="020B0604020202020204" pitchFamily="34" charset="0"/>
                <a:cs typeface="Arial" panose="020B0604020202020204" pitchFamily="34" charset="0"/>
              </a:rPr>
              <a:t>The global MHD simulation based on the Space Weather Modeling Framework (SWMF) (Toth et al., 2005) uses the 2-D ionospheric dynamic model (Ridley et al., 2004) in the ionosphere. The input is from OMNI dataset.</a:t>
            </a:r>
          </a:p>
        </p:txBody>
      </p:sp>
      <p:sp>
        <p:nvSpPr>
          <p:cNvPr id="51" name="Text Placeholder 4">
            <a:extLst>
              <a:ext uri="{FF2B5EF4-FFF2-40B4-BE49-F238E27FC236}">
                <a16:creationId xmlns:a16="http://schemas.microsoft.com/office/drawing/2014/main" id="{309BA8D2-F2A1-9141-96F0-9D436A5E7BDB}"/>
              </a:ext>
            </a:extLst>
          </p:cNvPr>
          <p:cNvSpPr txBox="1">
            <a:spLocks/>
          </p:cNvSpPr>
          <p:nvPr/>
        </p:nvSpPr>
        <p:spPr>
          <a:xfrm>
            <a:off x="11447503" y="14364645"/>
            <a:ext cx="10308143" cy="3797963"/>
          </a:xfrm>
          <a:prstGeom prst="rect">
            <a:avLst/>
          </a:prstGeom>
        </p:spPr>
        <p:txBody>
          <a:bodyPr wrap="square">
            <a:spAutoFit/>
          </a:bodyPr>
          <a:lstStyle>
            <a:lvl1pPr marL="0" indent="0" algn="ctr" defTabSz="7802411" rtl="0" eaLnBrk="1" latinLnBrk="0" hangingPunct="1">
              <a:spcBef>
                <a:spcPct val="20000"/>
              </a:spcBef>
              <a:buFont typeface="Arial" pitchFamily="34" charset="0"/>
              <a:buNone/>
              <a:tabLst/>
              <a:defRPr lang="en-US" sz="3000" b="1" kern="1200" dirty="0">
                <a:solidFill>
                  <a:schemeClr val="accent1">
                    <a:lumMod val="50000"/>
                  </a:schemeClr>
                </a:solidFill>
                <a:latin typeface="+mj-lt"/>
                <a:ea typeface="+mn-ea"/>
                <a:cs typeface="+mn-cs"/>
              </a:defRPr>
            </a:lvl1pPr>
            <a:lvl2pPr marL="1354653" indent="-1354653" algn="l" defTabSz="7802411" rtl="0" eaLnBrk="1" latinLnBrk="0" hangingPunct="1">
              <a:spcBef>
                <a:spcPct val="20000"/>
              </a:spcBef>
              <a:buFont typeface="Arial" pitchFamily="34" charset="0"/>
              <a:buChar char="–"/>
              <a:tabLst/>
              <a:defRPr lang="en-US" sz="3200" kern="1200" smtClean="0">
                <a:solidFill>
                  <a:schemeClr val="tx1"/>
                </a:solidFill>
                <a:latin typeface="+mn-lt"/>
                <a:ea typeface="+mn-ea"/>
                <a:cs typeface="+mn-cs"/>
              </a:defRPr>
            </a:lvl2pPr>
            <a:lvl3pPr marL="1354653" indent="-1354653" algn="l" defTabSz="7802411" rtl="0" eaLnBrk="1" latinLnBrk="0" hangingPunct="1">
              <a:spcBef>
                <a:spcPct val="20000"/>
              </a:spcBef>
              <a:buFont typeface="Arial" pitchFamily="34" charset="0"/>
              <a:buChar char="•"/>
              <a:tabLst/>
              <a:defRPr lang="en-US" sz="2000" kern="1200" smtClean="0">
                <a:solidFill>
                  <a:schemeClr val="tx1"/>
                </a:solidFill>
                <a:latin typeface="+mn-lt"/>
                <a:ea typeface="+mn-ea"/>
                <a:cs typeface="+mn-cs"/>
              </a:defRPr>
            </a:lvl3pPr>
            <a:lvl4pPr marL="1354653" indent="-1354653" algn="l" defTabSz="7802411" rtl="0" eaLnBrk="1" latinLnBrk="0" hangingPunct="1">
              <a:spcBef>
                <a:spcPct val="20000"/>
              </a:spcBef>
              <a:buFont typeface="Arial" pitchFamily="34" charset="0"/>
              <a:buChar char="–"/>
              <a:tabLst/>
              <a:defRPr lang="en-US" sz="1600" kern="1200" smtClean="0">
                <a:solidFill>
                  <a:schemeClr val="tx1"/>
                </a:solidFill>
                <a:latin typeface="+mn-lt"/>
                <a:ea typeface="+mn-ea"/>
                <a:cs typeface="+mn-cs"/>
              </a:defRPr>
            </a:lvl4pPr>
            <a:lvl5pPr marL="1354653" indent="-1354653" algn="l" defTabSz="7802411" rtl="0" eaLnBrk="1" latinLnBrk="0" hangingPunct="1">
              <a:spcBef>
                <a:spcPct val="20000"/>
              </a:spcBef>
              <a:buFont typeface="Arial" pitchFamily="34" charset="0"/>
              <a:buChar char="»"/>
              <a:tabLst/>
              <a:defRPr lang="en-US" sz="1600" kern="120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marL="457200" indent="-457200" algn="l">
              <a:buClr>
                <a:schemeClr val="tx1"/>
              </a:buClr>
              <a:buSzPct val="100000"/>
              <a:buFont typeface="Arial" pitchFamily="34" charset="0"/>
              <a:buChar char="•"/>
            </a:pPr>
            <a:r>
              <a:rPr lang="en-US" sz="2800" b="0" dirty="0">
                <a:solidFill>
                  <a:schemeClr val="tx1"/>
                </a:solidFill>
                <a:latin typeface="Arial" panose="020B0604020202020204" pitchFamily="34" charset="0"/>
                <a:cs typeface="Arial" panose="020B0604020202020204" pitchFamily="34" charset="0"/>
                <a:sym typeface="Arial"/>
              </a:rPr>
              <a:t>IMF southward turning was at 2114 UT </a:t>
            </a:r>
            <a:r>
              <a:rPr lang="en-US" sz="2800" b="0" dirty="0">
                <a:solidFill>
                  <a:schemeClr val="tx1"/>
                </a:solidFill>
                <a:latin typeface="Arial"/>
                <a:cs typeface="Arial"/>
                <a:sym typeface="Arial"/>
              </a:rPr>
              <a:t>(black dashed line)</a:t>
            </a:r>
            <a:r>
              <a:rPr lang="en-US" sz="2800" b="0" dirty="0">
                <a:solidFill>
                  <a:schemeClr val="tx1"/>
                </a:solidFill>
                <a:latin typeface="Arial" panose="020B0604020202020204" pitchFamily="34" charset="0"/>
                <a:cs typeface="Arial" panose="020B0604020202020204" pitchFamily="34" charset="0"/>
                <a:sym typeface="Arial"/>
              </a:rPr>
              <a:t>. IMF By was steadily negative.</a:t>
            </a:r>
          </a:p>
          <a:p>
            <a:pPr marL="457200" indent="-457200" algn="l">
              <a:buClr>
                <a:schemeClr val="tx1"/>
              </a:buClr>
              <a:buSzPct val="100000"/>
              <a:buFont typeface="Arial" pitchFamily="34" charset="0"/>
              <a:buChar char="•"/>
            </a:pPr>
            <a:r>
              <a:rPr lang="en-US" sz="2800" b="0" dirty="0">
                <a:solidFill>
                  <a:schemeClr val="tx1"/>
                </a:solidFill>
                <a:latin typeface="Arial"/>
                <a:cs typeface="Arial"/>
                <a:sym typeface="Arial"/>
              </a:rPr>
              <a:t>The reconnection signal arrival to the ionosphere can be seen as the AL decreases (orange dashed line).</a:t>
            </a:r>
            <a:endParaRPr lang="en-US" sz="2800" b="0" dirty="0">
              <a:solidFill>
                <a:schemeClr val="tx1"/>
              </a:solidFill>
              <a:latin typeface="Arial" panose="020B0604020202020204" pitchFamily="34" charset="0"/>
              <a:cs typeface="Arial" panose="020B0604020202020204" pitchFamily="34" charset="0"/>
              <a:sym typeface="Arial"/>
            </a:endParaRPr>
          </a:p>
          <a:p>
            <a:pPr marL="457200" indent="-457200" algn="l">
              <a:buClr>
                <a:schemeClr val="tx1"/>
              </a:buClr>
              <a:buSzPct val="100000"/>
              <a:buFont typeface="Arial" pitchFamily="34" charset="0"/>
              <a:buChar char="•"/>
            </a:pPr>
            <a:r>
              <a:rPr lang="en-US" sz="2800" b="0" dirty="0">
                <a:solidFill>
                  <a:schemeClr val="tx1"/>
                </a:solidFill>
                <a:latin typeface="Arial"/>
                <a:cs typeface="Arial"/>
                <a:sym typeface="Arial"/>
              </a:rPr>
              <a:t>SuperDARN LOS velocity and SECS poleward velocity both show duskward expansion.</a:t>
            </a:r>
          </a:p>
          <a:p>
            <a:pPr marL="457200" indent="-457200" algn="l">
              <a:buClr>
                <a:schemeClr val="tx1"/>
              </a:buClr>
              <a:buSzPct val="100000"/>
              <a:buFont typeface="Arial" pitchFamily="34" charset="0"/>
              <a:buChar char="•"/>
            </a:pPr>
            <a:r>
              <a:rPr lang="en-US" sz="2800" b="0" dirty="0">
                <a:solidFill>
                  <a:schemeClr val="tx1"/>
                </a:solidFill>
                <a:latin typeface="Arial"/>
                <a:cs typeface="Arial"/>
                <a:sym typeface="Arial"/>
              </a:rPr>
              <a:t>The kinetic effect may be important for the inconsistency between panel e and f and will be investigated in the future.</a:t>
            </a:r>
          </a:p>
        </p:txBody>
      </p:sp>
      <p:sp>
        <p:nvSpPr>
          <p:cNvPr id="52" name="TextBox 51">
            <a:extLst>
              <a:ext uri="{FF2B5EF4-FFF2-40B4-BE49-F238E27FC236}">
                <a16:creationId xmlns:a16="http://schemas.microsoft.com/office/drawing/2014/main" id="{6C4EE66A-F60B-2747-A355-3A034750E0ED}"/>
              </a:ext>
            </a:extLst>
          </p:cNvPr>
          <p:cNvSpPr txBox="1"/>
          <p:nvPr/>
        </p:nvSpPr>
        <p:spPr>
          <a:xfrm>
            <a:off x="11406097" y="18066907"/>
            <a:ext cx="10082303" cy="1569660"/>
          </a:xfrm>
          <a:prstGeom prst="rect">
            <a:avLst/>
          </a:prstGeom>
          <a:noFill/>
        </p:spPr>
        <p:txBody>
          <a:bodyPr wrap="square">
            <a:spAutoFit/>
          </a:bodyPr>
          <a:lstStyle/>
          <a:p>
            <a:pPr>
              <a:buClr>
                <a:schemeClr val="tx1"/>
              </a:buClr>
              <a:buSzPct val="100000"/>
            </a:pPr>
            <a:r>
              <a:rPr lang="en-US" sz="3200" b="0" dirty="0">
                <a:solidFill>
                  <a:srgbClr val="C00000"/>
                </a:solidFill>
                <a:latin typeface="Arial"/>
                <a:cs typeface="Arial"/>
                <a:sym typeface="Arial"/>
              </a:rPr>
              <a:t>Ideal MHD shows a flow enhancement during the same timespan, with a preference for the </a:t>
            </a:r>
            <a:r>
              <a:rPr lang="en-US" sz="3200" b="0" dirty="0" err="1">
                <a:solidFill>
                  <a:srgbClr val="C00000"/>
                </a:solidFill>
                <a:latin typeface="Arial"/>
                <a:cs typeface="Arial"/>
                <a:sym typeface="Arial"/>
              </a:rPr>
              <a:t>postnoon</a:t>
            </a:r>
            <a:r>
              <a:rPr lang="en-US" sz="3200" b="0" dirty="0">
                <a:solidFill>
                  <a:srgbClr val="C00000"/>
                </a:solidFill>
                <a:latin typeface="Arial"/>
                <a:cs typeface="Arial"/>
                <a:sym typeface="Arial"/>
              </a:rPr>
              <a:t> sector. </a:t>
            </a:r>
            <a:r>
              <a:rPr lang="en-US" sz="3000" b="1" dirty="0">
                <a:solidFill>
                  <a:srgbClr val="C00000"/>
                </a:solidFill>
                <a:latin typeface="Arial"/>
                <a:cs typeface="Arial"/>
                <a:sym typeface="Arial"/>
              </a:rPr>
              <a:t>Ideal MHD provides insights for the event. </a:t>
            </a:r>
            <a:endParaRPr lang="en-US" sz="3000" b="1" dirty="0">
              <a:solidFill>
                <a:srgbClr val="C00000"/>
              </a:solidFill>
            </a:endParaRPr>
          </a:p>
        </p:txBody>
      </p:sp>
      <p:grpSp>
        <p:nvGrpSpPr>
          <p:cNvPr id="6" name="Group 5">
            <a:extLst>
              <a:ext uri="{FF2B5EF4-FFF2-40B4-BE49-F238E27FC236}">
                <a16:creationId xmlns:a16="http://schemas.microsoft.com/office/drawing/2014/main" id="{EBD66BBD-90A0-864B-B3F0-E23226F829D8}"/>
              </a:ext>
            </a:extLst>
          </p:cNvPr>
          <p:cNvGrpSpPr/>
          <p:nvPr/>
        </p:nvGrpSpPr>
        <p:grpSpPr>
          <a:xfrm>
            <a:off x="22386541" y="20321902"/>
            <a:ext cx="10344150" cy="11631925"/>
            <a:chOff x="11429314" y="20422272"/>
            <a:chExt cx="10344150" cy="11631925"/>
          </a:xfrm>
        </p:grpSpPr>
        <p:pic>
          <p:nvPicPr>
            <p:cNvPr id="36" name="Picture 35" descr="A close-up of a sphere&#10;&#10;Description automatically generated">
              <a:extLst>
                <a:ext uri="{FF2B5EF4-FFF2-40B4-BE49-F238E27FC236}">
                  <a16:creationId xmlns:a16="http://schemas.microsoft.com/office/drawing/2014/main" id="{FEB8ECB8-D1EF-E544-BA4B-299853953F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008618" y="20422272"/>
              <a:ext cx="5439478" cy="4940443"/>
            </a:xfrm>
            <a:prstGeom prst="rect">
              <a:avLst/>
            </a:prstGeom>
          </p:spPr>
        </p:pic>
        <mc:AlternateContent xmlns:mc="http://schemas.openxmlformats.org/markup-compatibility/2006" xmlns:a14="http://schemas.microsoft.com/office/drawing/2010/main">
          <mc:Choice Requires="a14">
            <p:sp>
              <p:nvSpPr>
                <p:cNvPr id="55" name="Text Placeholder 12">
                  <a:extLst>
                    <a:ext uri="{FF2B5EF4-FFF2-40B4-BE49-F238E27FC236}">
                      <a16:creationId xmlns:a16="http://schemas.microsoft.com/office/drawing/2014/main" id="{EBE002DC-5DD9-3342-9CB5-17569CF93724}"/>
                    </a:ext>
                  </a:extLst>
                </p:cNvPr>
                <p:cNvSpPr txBox="1">
                  <a:spLocks/>
                </p:cNvSpPr>
                <p:nvPr/>
              </p:nvSpPr>
              <p:spPr>
                <a:xfrm>
                  <a:off x="11429314" y="25256214"/>
                  <a:ext cx="10344150" cy="3677738"/>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a:lnSpc>
                      <a:spcPct val="115000"/>
                    </a:lnSpc>
                    <a:spcBef>
                      <a:spcPts val="0"/>
                    </a:spcBef>
                  </a:pPr>
                  <a:r>
                    <a:rPr lang="en-US" sz="2400" b="1" dirty="0">
                      <a:latin typeface="Times New Roman" panose="02020603050405020304" pitchFamily="18" charset="0"/>
                      <a:cs typeface="Times New Roman" panose="02020603050405020304" pitchFamily="18" charset="0"/>
                    </a:rPr>
                    <a:t>Figure 6. </a:t>
                  </a:r>
                  <a:r>
                    <a:rPr lang="en-US" sz="2400" dirty="0">
                      <a:latin typeface="Times New Roman" panose="02020603050405020304" pitchFamily="18" charset="0"/>
                      <a:cs typeface="Times New Roman" panose="02020603050405020304" pitchFamily="18" charset="0"/>
                    </a:rPr>
                    <a:t>Panel (a) shows the thermal pressure contour. Arrows show the magnetic field direction. Aqua line and yellow dots indicate the location of 9.5 Re and magnetopause surface location, respectively. Panel b shows the contour of total force in the GSM Y direction. Arrows indicate the directions and magnitude of plasma flow perpendicular to the local magnetic field (</a:t>
                  </a:r>
                  <a14:m>
                    <m:oMath xmlns:m="http://schemas.openxmlformats.org/officeDocument/2006/math">
                      <m:sSub>
                        <m:sSubPr>
                          <m:ctrlPr>
                            <a:rPr lang="en-US" sz="2400" b="1" i="1" dirty="0" smtClean="0">
                              <a:latin typeface="Cambria Math" panose="02040503050406030204" pitchFamily="18" charset="0"/>
                            </a:rPr>
                          </m:ctrlPr>
                        </m:sSubPr>
                        <m:e>
                          <m:r>
                            <a:rPr lang="en-US" sz="2400" b="1" i="1" dirty="0">
                              <a:latin typeface="Cambria Math" panose="02040503050406030204" pitchFamily="18" charset="0"/>
                            </a:rPr>
                            <m:t>𝑼</m:t>
                          </m:r>
                        </m:e>
                        <m:sub>
                          <m:r>
                            <a:rPr lang="en-US" sz="2400" b="1" i="1" dirty="0">
                              <a:latin typeface="Cambria Math" panose="02040503050406030204" pitchFamily="18" charset="0"/>
                            </a:rPr>
                            <m:t>⟂ </m:t>
                          </m:r>
                        </m:sub>
                      </m:sSub>
                    </m:oMath>
                  </a14:m>
                  <a:r>
                    <a:rPr lang="en-US" sz="2400" dirty="0">
                      <a:latin typeface="Times New Roman" panose="02020603050405020304" pitchFamily="18" charset="0"/>
                      <a:cs typeface="Times New Roman" panose="02020603050405020304" pitchFamily="18" charset="0"/>
                    </a:rPr>
                    <a:t>). Black lines are the dawnside and duskside flow channel boundaries traced from the ionosphere. </a:t>
                  </a:r>
                </a:p>
              </p:txBody>
            </p:sp>
          </mc:Choice>
          <mc:Fallback xmlns="">
            <p:sp>
              <p:nvSpPr>
                <p:cNvPr id="55" name="Text Placeholder 12">
                  <a:extLst>
                    <a:ext uri="{FF2B5EF4-FFF2-40B4-BE49-F238E27FC236}">
                      <a16:creationId xmlns:a16="http://schemas.microsoft.com/office/drawing/2014/main" id="{EBE002DC-5DD9-3342-9CB5-17569CF93724}"/>
                    </a:ext>
                  </a:extLst>
                </p:cNvPr>
                <p:cNvSpPr txBox="1">
                  <a:spLocks noRot="1" noChangeAspect="1" noMove="1" noResize="1" noEditPoints="1" noAdjustHandles="1" noChangeArrowheads="1" noChangeShapeType="1" noTextEdit="1"/>
                </p:cNvSpPr>
                <p:nvPr/>
              </p:nvSpPr>
              <p:spPr>
                <a:xfrm>
                  <a:off x="11429314" y="25256214"/>
                  <a:ext cx="10344150" cy="3677738"/>
                </a:xfrm>
                <a:prstGeom prst="rect">
                  <a:avLst/>
                </a:prstGeom>
                <a:blipFill>
                  <a:blip r:embed="rId17"/>
                  <a:stretch>
                    <a:fillRect/>
                  </a:stretch>
                </a:blipFill>
              </p:spPr>
              <p:txBody>
                <a:bodyPr/>
                <a:lstStyle/>
                <a:p>
                  <a:r>
                    <a:rPr lang="en-US">
                      <a:noFill/>
                    </a:rPr>
                    <a:t> </a:t>
                  </a:r>
                </a:p>
              </p:txBody>
            </p:sp>
          </mc:Fallback>
        </mc:AlternateContent>
        <p:sp>
          <p:nvSpPr>
            <p:cNvPr id="63" name="Text Placeholder 4">
              <a:extLst>
                <a:ext uri="{FF2B5EF4-FFF2-40B4-BE49-F238E27FC236}">
                  <a16:creationId xmlns:a16="http://schemas.microsoft.com/office/drawing/2014/main" id="{9C3FB588-8061-874B-B96B-0EE8F42EF20A}"/>
                </a:ext>
              </a:extLst>
            </p:cNvPr>
            <p:cNvSpPr txBox="1">
              <a:spLocks/>
            </p:cNvSpPr>
            <p:nvPr/>
          </p:nvSpPr>
          <p:spPr>
            <a:xfrm>
              <a:off x="11463345" y="28773299"/>
              <a:ext cx="9984751" cy="3280898"/>
            </a:xfrm>
            <a:prstGeom prst="rect">
              <a:avLst/>
            </a:prstGeom>
          </p:spPr>
          <p:txBody>
            <a:bodyPr wrap="square">
              <a:spAutoFit/>
            </a:bodyPr>
            <a:lstStyle>
              <a:lvl1pPr marL="0" indent="0" algn="ctr" defTabSz="7802411" rtl="0" eaLnBrk="1" latinLnBrk="0" hangingPunct="1">
                <a:spcBef>
                  <a:spcPct val="20000"/>
                </a:spcBef>
                <a:buFont typeface="Arial" pitchFamily="34" charset="0"/>
                <a:buNone/>
                <a:tabLst/>
                <a:defRPr lang="en-US" sz="3000" b="1" kern="1200" dirty="0">
                  <a:solidFill>
                    <a:schemeClr val="accent1">
                      <a:lumMod val="50000"/>
                    </a:schemeClr>
                  </a:solidFill>
                  <a:latin typeface="+mj-lt"/>
                  <a:ea typeface="+mn-ea"/>
                  <a:cs typeface="+mn-cs"/>
                </a:defRPr>
              </a:lvl1pPr>
              <a:lvl2pPr marL="1354653" indent="-1354653" algn="l" defTabSz="7802411" rtl="0" eaLnBrk="1" latinLnBrk="0" hangingPunct="1">
                <a:spcBef>
                  <a:spcPct val="20000"/>
                </a:spcBef>
                <a:buFont typeface="Arial" pitchFamily="34" charset="0"/>
                <a:buChar char="–"/>
                <a:tabLst/>
                <a:defRPr lang="en-US" sz="3200" kern="1200" smtClean="0">
                  <a:solidFill>
                    <a:schemeClr val="tx1"/>
                  </a:solidFill>
                  <a:latin typeface="+mn-lt"/>
                  <a:ea typeface="+mn-ea"/>
                  <a:cs typeface="+mn-cs"/>
                </a:defRPr>
              </a:lvl2pPr>
              <a:lvl3pPr marL="1354653" indent="-1354653" algn="l" defTabSz="7802411" rtl="0" eaLnBrk="1" latinLnBrk="0" hangingPunct="1">
                <a:spcBef>
                  <a:spcPct val="20000"/>
                </a:spcBef>
                <a:buFont typeface="Arial" pitchFamily="34" charset="0"/>
                <a:buChar char="•"/>
                <a:tabLst/>
                <a:defRPr lang="en-US" sz="2000" kern="1200" smtClean="0">
                  <a:solidFill>
                    <a:schemeClr val="tx1"/>
                  </a:solidFill>
                  <a:latin typeface="+mn-lt"/>
                  <a:ea typeface="+mn-ea"/>
                  <a:cs typeface="+mn-cs"/>
                </a:defRPr>
              </a:lvl3pPr>
              <a:lvl4pPr marL="1354653" indent="-1354653" algn="l" defTabSz="7802411" rtl="0" eaLnBrk="1" latinLnBrk="0" hangingPunct="1">
                <a:spcBef>
                  <a:spcPct val="20000"/>
                </a:spcBef>
                <a:buFont typeface="Arial" pitchFamily="34" charset="0"/>
                <a:buChar char="–"/>
                <a:tabLst/>
                <a:defRPr lang="en-US" sz="1600" kern="1200" smtClean="0">
                  <a:solidFill>
                    <a:schemeClr val="tx1"/>
                  </a:solidFill>
                  <a:latin typeface="+mn-lt"/>
                  <a:ea typeface="+mn-ea"/>
                  <a:cs typeface="+mn-cs"/>
                </a:defRPr>
              </a:lvl4pPr>
              <a:lvl5pPr marL="1354653" indent="-1354653" algn="l" defTabSz="7802411" rtl="0" eaLnBrk="1" latinLnBrk="0" hangingPunct="1">
                <a:spcBef>
                  <a:spcPct val="20000"/>
                </a:spcBef>
                <a:buFont typeface="Arial" pitchFamily="34" charset="0"/>
                <a:buChar char="»"/>
                <a:tabLst/>
                <a:defRPr lang="en-US" sz="1600" kern="120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marL="457200" indent="-457200" algn="l">
                <a:buClr>
                  <a:schemeClr val="tx1"/>
                </a:buClr>
                <a:buSzPct val="100000"/>
                <a:buFont typeface="Arial" pitchFamily="34" charset="0"/>
                <a:buChar char="•"/>
              </a:pPr>
              <a:r>
                <a:rPr lang="en-US" sz="2800" b="0" dirty="0">
                  <a:solidFill>
                    <a:schemeClr val="tx1"/>
                  </a:solidFill>
                  <a:latin typeface="Arial" panose="020B0604020202020204" pitchFamily="34" charset="0"/>
                  <a:cs typeface="Arial" panose="020B0604020202020204" pitchFamily="34" charset="0"/>
                  <a:sym typeface="Arial"/>
                </a:rPr>
                <a:t>Panel (a) illustrates the magnetospheric geometry, magnetopause locations (marked by yellow dots), and magnetic field lines. </a:t>
              </a:r>
            </a:p>
            <a:p>
              <a:pPr marL="457200" indent="-457200" algn="l">
                <a:buClr>
                  <a:schemeClr val="tx1"/>
                </a:buClr>
                <a:buSzPct val="100000"/>
                <a:buFont typeface="Arial" pitchFamily="34" charset="0"/>
                <a:buChar char="•"/>
              </a:pPr>
              <a:r>
                <a:rPr lang="en-US" sz="2800" b="0" dirty="0">
                  <a:solidFill>
                    <a:schemeClr val="tx1"/>
                  </a:solidFill>
                  <a:latin typeface="Arial"/>
                  <a:cs typeface="Arial"/>
                  <a:sym typeface="Arial"/>
                </a:rPr>
                <a:t>Field lines at the flow channel boundaries (red lines in Figure 3f) are traced toward magnetopause. </a:t>
              </a:r>
            </a:p>
            <a:p>
              <a:pPr marL="457200" indent="-457200" algn="l">
                <a:buClr>
                  <a:schemeClr val="tx1"/>
                </a:buClr>
                <a:buSzPct val="100000"/>
                <a:buFont typeface="Arial" pitchFamily="34" charset="0"/>
                <a:buChar char="•"/>
              </a:pPr>
              <a:r>
                <a:rPr lang="en-US" sz="2800" b="0" dirty="0">
                  <a:solidFill>
                    <a:schemeClr val="tx1"/>
                  </a:solidFill>
                  <a:latin typeface="Arial"/>
                  <a:cs typeface="Arial"/>
                  <a:sym typeface="Arial"/>
                </a:rPr>
                <a:t>Panel b demonstrates that the flows between the channel boundaries are affected by the forces in the cusp region.</a:t>
              </a:r>
            </a:p>
          </p:txBody>
        </p:sp>
      </p:grpSp>
      <p:grpSp>
        <p:nvGrpSpPr>
          <p:cNvPr id="10" name="Group 9">
            <a:extLst>
              <a:ext uri="{FF2B5EF4-FFF2-40B4-BE49-F238E27FC236}">
                <a16:creationId xmlns:a16="http://schemas.microsoft.com/office/drawing/2014/main" id="{34391F9F-E9D2-2442-AB79-0577824EB18E}"/>
              </a:ext>
            </a:extLst>
          </p:cNvPr>
          <p:cNvGrpSpPr/>
          <p:nvPr/>
        </p:nvGrpSpPr>
        <p:grpSpPr>
          <a:xfrm>
            <a:off x="11405310" y="20307135"/>
            <a:ext cx="10475704" cy="11704388"/>
            <a:chOff x="22328396" y="5760269"/>
            <a:chExt cx="10475704" cy="11704388"/>
          </a:xfrm>
        </p:grpSpPr>
        <p:pic>
          <p:nvPicPr>
            <p:cNvPr id="48" name="Picture 47" descr="A close-up of a map&#10;&#10;Description automatically generated">
              <a:extLst>
                <a:ext uri="{FF2B5EF4-FFF2-40B4-BE49-F238E27FC236}">
                  <a16:creationId xmlns:a16="http://schemas.microsoft.com/office/drawing/2014/main" id="{9ED97DE2-7422-A84F-935C-C23BA1DE1EE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574592" y="5760269"/>
              <a:ext cx="9758136" cy="6933830"/>
            </a:xfrm>
            <a:prstGeom prst="rect">
              <a:avLst/>
            </a:prstGeom>
          </p:spPr>
        </p:pic>
        <mc:AlternateContent xmlns:mc="http://schemas.openxmlformats.org/markup-compatibility/2006" xmlns:a14="http://schemas.microsoft.com/office/drawing/2010/main">
          <mc:Choice Requires="a14">
            <p:sp>
              <p:nvSpPr>
                <p:cNvPr id="58" name="Text Placeholder 12">
                  <a:extLst>
                    <a:ext uri="{FF2B5EF4-FFF2-40B4-BE49-F238E27FC236}">
                      <a16:creationId xmlns:a16="http://schemas.microsoft.com/office/drawing/2014/main" id="{F4FB578A-FDCE-5A44-B133-E9D77D43BA6B}"/>
                    </a:ext>
                  </a:extLst>
                </p:cNvPr>
                <p:cNvSpPr txBox="1">
                  <a:spLocks/>
                </p:cNvSpPr>
                <p:nvPr/>
              </p:nvSpPr>
              <p:spPr>
                <a:xfrm>
                  <a:off x="22328396" y="12472545"/>
                  <a:ext cx="10475704" cy="2828275"/>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pPr>
                    <a:lnSpc>
                      <a:spcPct val="115000"/>
                    </a:lnSpc>
                    <a:spcBef>
                      <a:spcPts val="0"/>
                    </a:spcBef>
                  </a:pPr>
                  <a:r>
                    <a:rPr lang="en-US" sz="2400" b="1" dirty="0">
                      <a:latin typeface="Times New Roman" panose="02020603050405020304" pitchFamily="18" charset="0"/>
                      <a:cs typeface="Times New Roman" panose="02020603050405020304" pitchFamily="18" charset="0"/>
                    </a:rPr>
                    <a:t>Figure 4 </a:t>
                  </a:r>
                  <a:r>
                    <a:rPr lang="en-US" sz="2400" dirty="0">
                      <a:latin typeface="Times New Roman" panose="02020603050405020304" pitchFamily="18" charset="0"/>
                      <a:cs typeface="Times New Roman" panose="02020603050405020304" pitchFamily="18" charset="0"/>
                    </a:rPr>
                    <a:t>shows the magnetopause surface (</a:t>
                  </a:r>
                  <a:r>
                    <a:rPr lang="en-US" sz="2400" dirty="0" err="1">
                      <a:latin typeface="Times New Roman" panose="02020603050405020304" pitchFamily="18" charset="0"/>
                      <a:cs typeface="Times New Roman" panose="02020603050405020304" pitchFamily="18" charset="0"/>
                    </a:rPr>
                    <a:t>Bz</a:t>
                  </a:r>
                  <a:r>
                    <a:rPr lang="en-US" sz="2400" dirty="0">
                      <a:latin typeface="Times New Roman" panose="02020603050405020304" pitchFamily="18" charset="0"/>
                      <a:cs typeface="Times New Roman" panose="02020603050405020304" pitchFamily="18" charset="0"/>
                    </a:rPr>
                    <a:t>=0). The X-line and off-equator regions are indicated by solid and dashed yellow lines. The contour is colored by the Z component of plasma velocity and arrows represent </a:t>
                  </a:r>
                  <a14:m>
                    <m:oMath xmlns:m="http://schemas.openxmlformats.org/officeDocument/2006/math">
                      <m:sSub>
                        <m:sSubPr>
                          <m:ctrlPr>
                            <a:rPr lang="en-US" sz="2400" b="1" i="1" dirty="0" smtClean="0">
                              <a:latin typeface="Cambria Math" panose="02040503050406030204" pitchFamily="18" charset="0"/>
                            </a:rPr>
                          </m:ctrlPr>
                        </m:sSubPr>
                        <m:e>
                          <m:r>
                            <a:rPr lang="en-US" sz="2400" b="1" i="1" dirty="0">
                              <a:latin typeface="Cambria Math" panose="02040503050406030204" pitchFamily="18" charset="0"/>
                            </a:rPr>
                            <m:t>𝑼</m:t>
                          </m:r>
                        </m:e>
                        <m:sub>
                          <m:r>
                            <a:rPr lang="en-US" sz="2400" b="1" i="1" dirty="0">
                              <a:latin typeface="Cambria Math" panose="02040503050406030204" pitchFamily="18" charset="0"/>
                            </a:rPr>
                            <m:t>⟂ </m:t>
                          </m:r>
                        </m:sub>
                      </m:sSub>
                    </m:oMath>
                  </a14:m>
                  <a:r>
                    <a:rPr lang="en-US" sz="2400" dirty="0">
                      <a:latin typeface="Times New Roman" panose="02020603050405020304" pitchFamily="18" charset="0"/>
                      <a:cs typeface="Times New Roman" panose="02020603050405020304" pitchFamily="18" charset="0"/>
                    </a:rPr>
                    <a:t> that is along the magnetopause surface. Black lines are the traced magnetic field lines originated from the ionosphere flow channel boundary. </a:t>
                  </a:r>
                </a:p>
              </p:txBody>
            </p:sp>
          </mc:Choice>
          <mc:Fallback xmlns="">
            <p:sp>
              <p:nvSpPr>
                <p:cNvPr id="58" name="Text Placeholder 12">
                  <a:extLst>
                    <a:ext uri="{FF2B5EF4-FFF2-40B4-BE49-F238E27FC236}">
                      <a16:creationId xmlns:a16="http://schemas.microsoft.com/office/drawing/2014/main" id="{F4FB578A-FDCE-5A44-B133-E9D77D43BA6B}"/>
                    </a:ext>
                  </a:extLst>
                </p:cNvPr>
                <p:cNvSpPr txBox="1">
                  <a:spLocks noRot="1" noChangeAspect="1" noMove="1" noResize="1" noEditPoints="1" noAdjustHandles="1" noChangeArrowheads="1" noChangeShapeType="1" noTextEdit="1"/>
                </p:cNvSpPr>
                <p:nvPr/>
              </p:nvSpPr>
              <p:spPr>
                <a:xfrm>
                  <a:off x="22328396" y="12472545"/>
                  <a:ext cx="10475704" cy="2828275"/>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597CE4A-AFBD-F34D-9D75-244F84510DA7}"/>
                    </a:ext>
                  </a:extLst>
                </p:cNvPr>
                <p:cNvSpPr txBox="1"/>
                <p:nvPr/>
              </p:nvSpPr>
              <p:spPr>
                <a:xfrm>
                  <a:off x="22402800" y="15217888"/>
                  <a:ext cx="10101261" cy="2246769"/>
                </a:xfrm>
                <a:prstGeom prst="rect">
                  <a:avLst/>
                </a:prstGeom>
                <a:noFill/>
              </p:spPr>
              <p:txBody>
                <a:bodyPr wrap="square">
                  <a:spAutoFit/>
                </a:bodyPr>
                <a:lstStyle/>
                <a:p>
                  <a:pPr marL="457200" indent="-457200">
                    <a:buClr>
                      <a:schemeClr val="tx1"/>
                    </a:buClr>
                    <a:buSzPct val="100000"/>
                    <a:buFont typeface="Arial" panose="020B0604020202020204" pitchFamily="34" charset="0"/>
                    <a:buChar char="•"/>
                  </a:pPr>
                  <a14:m>
                    <m:oMath xmlns:m="http://schemas.openxmlformats.org/officeDocument/2006/math">
                      <m:sSub>
                        <m:sSubPr>
                          <m:ctrlPr>
                            <a:rPr lang="en-US" sz="2800" b="1" i="1" dirty="0" smtClean="0">
                              <a:latin typeface="Cambria Math" panose="02040503050406030204" pitchFamily="18" charset="0"/>
                            </a:rPr>
                          </m:ctrlPr>
                        </m:sSubPr>
                        <m:e>
                          <m:r>
                            <a:rPr lang="en-US" sz="2800" b="1" i="1" dirty="0">
                              <a:latin typeface="Cambria Math" panose="02040503050406030204" pitchFamily="18" charset="0"/>
                            </a:rPr>
                            <m:t>𝑼</m:t>
                          </m:r>
                        </m:e>
                        <m:sub>
                          <m:r>
                            <a:rPr lang="en-US" sz="2800" b="1" i="1" dirty="0">
                              <a:latin typeface="Cambria Math" panose="02040503050406030204" pitchFamily="18" charset="0"/>
                            </a:rPr>
                            <m:t>⟂ </m:t>
                          </m:r>
                        </m:sub>
                      </m:sSub>
                    </m:oMath>
                  </a14:m>
                  <a:r>
                    <a:rPr lang="en-US" sz="2800" dirty="0">
                      <a:cs typeface="Arial" panose="020B0604020202020204" pitchFamily="34" charset="0"/>
                      <a:sym typeface="Arial"/>
                    </a:rPr>
                    <a:t>is uniform near X-line region but localized at off-equator region. </a:t>
                  </a:r>
                </a:p>
                <a:p>
                  <a:pPr marL="457200" indent="-457200">
                    <a:buClr>
                      <a:schemeClr val="tx1"/>
                    </a:buClr>
                    <a:buSzPct val="100000"/>
                    <a:buFont typeface="Arial" panose="020B0604020202020204" pitchFamily="34" charset="0"/>
                    <a:buChar char="•"/>
                  </a:pPr>
                  <a:r>
                    <a:rPr lang="en-US" sz="2800" dirty="0">
                      <a:cs typeface="Arial" panose="020B0604020202020204" pitchFamily="34" charset="0"/>
                      <a:sym typeface="Arial"/>
                    </a:rPr>
                    <a:t>The magnetopause shows weak and wide </a:t>
                  </a:r>
                  <a14:m>
                    <m:oMath xmlns:m="http://schemas.openxmlformats.org/officeDocument/2006/math">
                      <m:sSub>
                        <m:sSubPr>
                          <m:ctrlPr>
                            <a:rPr lang="en-US" sz="2800" b="1" i="1" dirty="0" smtClean="0">
                              <a:latin typeface="Cambria Math" panose="02040503050406030204" pitchFamily="18" charset="0"/>
                            </a:rPr>
                          </m:ctrlPr>
                        </m:sSubPr>
                        <m:e>
                          <m:r>
                            <a:rPr lang="en-US" sz="2800" b="1" i="1" dirty="0">
                              <a:latin typeface="Cambria Math" panose="02040503050406030204" pitchFamily="18" charset="0"/>
                            </a:rPr>
                            <m:t>𝑼</m:t>
                          </m:r>
                        </m:e>
                        <m:sub>
                          <m:r>
                            <a:rPr lang="en-US" sz="2800" b="1" i="1" dirty="0">
                              <a:latin typeface="Cambria Math" panose="02040503050406030204" pitchFamily="18" charset="0"/>
                            </a:rPr>
                            <m:t>⟂ </m:t>
                          </m:r>
                        </m:sub>
                      </m:sSub>
                    </m:oMath>
                  </a14:m>
                  <a:r>
                    <a:rPr lang="en-US" sz="2800" dirty="0">
                      <a:cs typeface="Arial" panose="020B0604020202020204" pitchFamily="34" charset="0"/>
                      <a:sym typeface="Arial"/>
                    </a:rPr>
                    <a:t>at low latitude region and strong </a:t>
                  </a:r>
                  <a14:m>
                    <m:oMath xmlns:m="http://schemas.openxmlformats.org/officeDocument/2006/math">
                      <m:sSub>
                        <m:sSubPr>
                          <m:ctrlPr>
                            <a:rPr lang="en-US" sz="2800" b="1" i="1" dirty="0">
                              <a:latin typeface="Cambria Math" panose="02040503050406030204" pitchFamily="18" charset="0"/>
                            </a:rPr>
                          </m:ctrlPr>
                        </m:sSubPr>
                        <m:e>
                          <m:r>
                            <a:rPr lang="en-US" sz="2800" b="1" i="1" dirty="0">
                              <a:latin typeface="Cambria Math" panose="02040503050406030204" pitchFamily="18" charset="0"/>
                            </a:rPr>
                            <m:t>𝑼</m:t>
                          </m:r>
                        </m:e>
                        <m:sub>
                          <m:r>
                            <a:rPr lang="en-US" sz="2800" b="1" i="1" dirty="0">
                              <a:latin typeface="Cambria Math" panose="02040503050406030204" pitchFamily="18" charset="0"/>
                            </a:rPr>
                            <m:t>⟂ </m:t>
                          </m:r>
                        </m:sub>
                      </m:sSub>
                    </m:oMath>
                  </a14:m>
                  <a:r>
                    <a:rPr lang="en-US" sz="2800" dirty="0">
                      <a:cs typeface="Arial" panose="020B0604020202020204" pitchFamily="34" charset="0"/>
                      <a:sym typeface="Arial"/>
                    </a:rPr>
                    <a:t>at high latitude region, indicating acceleration from X-line region.</a:t>
                  </a:r>
                </a:p>
              </p:txBody>
            </p:sp>
          </mc:Choice>
          <mc:Fallback xmlns="">
            <p:sp>
              <p:nvSpPr>
                <p:cNvPr id="66" name="TextBox 65">
                  <a:extLst>
                    <a:ext uri="{FF2B5EF4-FFF2-40B4-BE49-F238E27FC236}">
                      <a16:creationId xmlns:a16="http://schemas.microsoft.com/office/drawing/2014/main" id="{B597CE4A-AFBD-F34D-9D75-244F84510DA7}"/>
                    </a:ext>
                  </a:extLst>
                </p:cNvPr>
                <p:cNvSpPr txBox="1">
                  <a:spLocks noRot="1" noChangeAspect="1" noMove="1" noResize="1" noEditPoints="1" noAdjustHandles="1" noChangeArrowheads="1" noChangeShapeType="1" noTextEdit="1"/>
                </p:cNvSpPr>
                <p:nvPr/>
              </p:nvSpPr>
              <p:spPr>
                <a:xfrm>
                  <a:off x="22402800" y="15217888"/>
                  <a:ext cx="10101261" cy="2246769"/>
                </a:xfrm>
                <a:prstGeom prst="rect">
                  <a:avLst/>
                </a:prstGeom>
                <a:blipFill>
                  <a:blip r:embed="rId20"/>
                  <a:stretch>
                    <a:fillRect l="-1004" t="-2809" r="-2133" b="-674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24DC13D0-68A7-0B4C-B336-593951371C9E}"/>
                  </a:ext>
                </a:extLst>
              </p:cNvPr>
              <p:cNvSpPr txBox="1"/>
              <p:nvPr/>
            </p:nvSpPr>
            <p:spPr>
              <a:xfrm>
                <a:off x="33418920" y="11918466"/>
                <a:ext cx="10101261" cy="1384995"/>
              </a:xfrm>
              <a:prstGeom prst="rect">
                <a:avLst/>
              </a:prstGeom>
              <a:noFill/>
            </p:spPr>
            <p:txBody>
              <a:bodyPr wrap="square">
                <a:spAutoFit/>
              </a:bodyPr>
              <a:lstStyle/>
              <a:p>
                <a:pPr marL="457200" indent="-457200">
                  <a:buClr>
                    <a:schemeClr val="tx1"/>
                  </a:buClr>
                  <a:buSzPct val="100000"/>
                  <a:buFont typeface="Arial" panose="020B0604020202020204" pitchFamily="34" charset="0"/>
                  <a:buChar char="•"/>
                </a:pPr>
                <a:r>
                  <a:rPr lang="en-US" sz="2800" b="1" dirty="0">
                    <a:solidFill>
                      <a:schemeClr val="dk1"/>
                    </a:solidFill>
                    <a:cs typeface="Arial" panose="020B0604020202020204" pitchFamily="34" charset="0"/>
                    <a:sym typeface="Arial"/>
                  </a:rPr>
                  <a:t>The total force in poleward (= </a:t>
                </a:r>
                <a:r>
                  <a:rPr lang="en-US" sz="2800" b="1" dirty="0" err="1">
                    <a:solidFill>
                      <a:schemeClr val="dk1"/>
                    </a:solidFill>
                    <a:cs typeface="Arial" panose="020B0604020202020204" pitchFamily="34" charset="0"/>
                    <a:sym typeface="Arial"/>
                  </a:rPr>
                  <a:t>JxB</a:t>
                </a:r>
                <a:r>
                  <a:rPr lang="en-US" sz="2800" b="1" dirty="0">
                    <a:solidFill>
                      <a:schemeClr val="dk1"/>
                    </a:solidFill>
                    <a:cs typeface="Arial" panose="020B0604020202020204" pitchFamily="34" charset="0"/>
                    <a:sym typeface="Arial"/>
                  </a:rPr>
                  <a:t> - </a:t>
                </a:r>
                <a14:m>
                  <m:oMath xmlns:m="http://schemas.openxmlformats.org/officeDocument/2006/math">
                    <m:r>
                      <a:rPr lang="en-US" sz="2800" b="1" i="0" smtClean="0">
                        <a:solidFill>
                          <a:schemeClr val="dk1"/>
                        </a:solidFill>
                        <a:latin typeface="Cambria Math" panose="02040503050406030204" pitchFamily="18" charset="0"/>
                        <a:cs typeface="Arial"/>
                        <a:sym typeface="Arial"/>
                      </a:rPr>
                      <m:t>𝛁</m:t>
                    </m:r>
                    <m:sSub>
                      <m:sSubPr>
                        <m:ctrlPr>
                          <a:rPr lang="en-US" sz="2800" b="1" i="1" smtClean="0">
                            <a:solidFill>
                              <a:schemeClr val="dk1"/>
                            </a:solidFill>
                            <a:latin typeface="Cambria Math" panose="02040503050406030204" pitchFamily="18" charset="0"/>
                            <a:cs typeface="Arial"/>
                            <a:sym typeface="Arial"/>
                          </a:rPr>
                        </m:ctrlPr>
                      </m:sSubPr>
                      <m:e>
                        <m:r>
                          <a:rPr lang="en-US" sz="2800" b="1" i="1" smtClean="0">
                            <a:solidFill>
                              <a:schemeClr val="dk1"/>
                            </a:solidFill>
                            <a:latin typeface="Cambria Math" panose="02040503050406030204" pitchFamily="18" charset="0"/>
                            <a:cs typeface="Arial"/>
                            <a:sym typeface="Arial"/>
                          </a:rPr>
                          <m:t>𝑷</m:t>
                        </m:r>
                      </m:e>
                      <m:sub>
                        <m:r>
                          <a:rPr lang="en-US" sz="2800" b="1" i="1" smtClean="0">
                            <a:solidFill>
                              <a:schemeClr val="dk1"/>
                            </a:solidFill>
                            <a:latin typeface="Cambria Math" panose="02040503050406030204" pitchFamily="18" charset="0"/>
                            <a:cs typeface="Arial"/>
                            <a:sym typeface="Arial"/>
                          </a:rPr>
                          <m:t>𝒕𝒉</m:t>
                        </m:r>
                      </m:sub>
                    </m:sSub>
                  </m:oMath>
                </a14:m>
                <a:r>
                  <a:rPr lang="en-US" sz="2800" b="1" dirty="0">
                    <a:solidFill>
                      <a:schemeClr val="dk1"/>
                    </a:solidFill>
                    <a:cs typeface="Arial" panose="020B0604020202020204" pitchFamily="34" charset="0"/>
                    <a:sym typeface="Arial"/>
                  </a:rPr>
                  <a:t>) can partially explain the localized flow near noon, indicating other mechanism is necessary.</a:t>
                </a:r>
              </a:p>
            </p:txBody>
          </p:sp>
        </mc:Choice>
        <mc:Fallback xmlns="">
          <p:sp>
            <p:nvSpPr>
              <p:cNvPr id="72" name="TextBox 71">
                <a:extLst>
                  <a:ext uri="{FF2B5EF4-FFF2-40B4-BE49-F238E27FC236}">
                    <a16:creationId xmlns:a16="http://schemas.microsoft.com/office/drawing/2014/main" id="{24DC13D0-68A7-0B4C-B336-593951371C9E}"/>
                  </a:ext>
                </a:extLst>
              </p:cNvPr>
              <p:cNvSpPr txBox="1">
                <a:spLocks noRot="1" noChangeAspect="1" noMove="1" noResize="1" noEditPoints="1" noAdjustHandles="1" noChangeArrowheads="1" noChangeShapeType="1" noTextEdit="1"/>
              </p:cNvSpPr>
              <p:nvPr/>
            </p:nvSpPr>
            <p:spPr>
              <a:xfrm>
                <a:off x="33418920" y="11918466"/>
                <a:ext cx="10101261" cy="1384995"/>
              </a:xfrm>
              <a:prstGeom prst="rect">
                <a:avLst/>
              </a:prstGeom>
              <a:blipFill>
                <a:blip r:embed="rId21"/>
                <a:stretch>
                  <a:fillRect l="-1131" t="-4545" b="-10909"/>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ACA0D571-84FF-ED4A-9DE1-C8C92046585C}"/>
              </a:ext>
            </a:extLst>
          </p:cNvPr>
          <p:cNvGrpSpPr/>
          <p:nvPr/>
        </p:nvGrpSpPr>
        <p:grpSpPr>
          <a:xfrm>
            <a:off x="22339821" y="4802538"/>
            <a:ext cx="10128565" cy="14698898"/>
            <a:chOff x="22049625" y="18046163"/>
            <a:chExt cx="10128565" cy="14698898"/>
          </a:xfrm>
        </p:grpSpPr>
        <p:pic>
          <p:nvPicPr>
            <p:cNvPr id="38" name="Picture 37" descr="A screenshot of a graph&#10;&#10;Description automatically generated">
              <a:extLst>
                <a:ext uri="{FF2B5EF4-FFF2-40B4-BE49-F238E27FC236}">
                  <a16:creationId xmlns:a16="http://schemas.microsoft.com/office/drawing/2014/main" id="{FFA54520-DCEE-6A46-AEF3-294D0D023CC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642088" y="18046163"/>
              <a:ext cx="9158802" cy="9654660"/>
            </a:xfrm>
            <a:prstGeom prst="rect">
              <a:avLst/>
            </a:prstGeom>
          </p:spPr>
        </p:pic>
        <p:sp>
          <p:nvSpPr>
            <p:cNvPr id="53" name="Text Placeholder 12">
              <a:extLst>
                <a:ext uri="{FF2B5EF4-FFF2-40B4-BE49-F238E27FC236}">
                  <a16:creationId xmlns:a16="http://schemas.microsoft.com/office/drawing/2014/main" id="{F2D1C514-8A33-CC4D-8632-9F7258AC86A8}"/>
                </a:ext>
              </a:extLst>
            </p:cNvPr>
            <p:cNvSpPr txBox="1">
              <a:spLocks/>
            </p:cNvSpPr>
            <p:nvPr/>
          </p:nvSpPr>
          <p:spPr>
            <a:xfrm>
              <a:off x="22049625" y="27355387"/>
              <a:ext cx="10058399" cy="2954655"/>
            </a:xfrm>
            <a:prstGeom prst="rect">
              <a:avLst/>
            </a:prstGeom>
          </p:spPr>
          <p:txBody>
            <a:bodyPr wrap="square" lIns="365760" tIns="365760" rIns="365760" bIns="365760">
              <a:spAutoFit/>
            </a:bodyPr>
            <a:lstStyle>
              <a:lvl1pPr marL="0" indent="0" algn="l" defTabSz="7802411" rtl="0" eaLnBrk="1" latinLnBrk="0" hangingPunct="1">
                <a:spcBef>
                  <a:spcPct val="20000"/>
                </a:spcBef>
                <a:buFont typeface="Arial" pitchFamily="34" charset="0"/>
                <a:buNone/>
                <a:tabLst/>
                <a:defRPr lang="en-US" sz="3200" kern="1200" dirty="0">
                  <a:solidFill>
                    <a:schemeClr val="tx1"/>
                  </a:solidFill>
                  <a:latin typeface="+mn-lt"/>
                  <a:ea typeface="+mn-ea"/>
                  <a:cs typeface="+mn-cs"/>
                </a:defRPr>
              </a:lvl1pPr>
              <a:lvl2pPr marL="461963" indent="-231775" algn="l" defTabSz="7802411" rtl="0" eaLnBrk="1" latinLnBrk="0" hangingPunct="1">
                <a:spcBef>
                  <a:spcPct val="20000"/>
                </a:spcBef>
                <a:buFont typeface="Arial" pitchFamily="34" charset="0"/>
                <a:buChar char="–"/>
                <a:tabLst/>
                <a:defRPr lang="en-US" sz="2400" kern="1200" dirty="0">
                  <a:solidFill>
                    <a:schemeClr val="tx1"/>
                  </a:solidFill>
                  <a:latin typeface="+mn-lt"/>
                  <a:ea typeface="+mn-ea"/>
                  <a:cs typeface="+mn-cs"/>
                </a:defRPr>
              </a:lvl2pPr>
              <a:lvl3pPr marL="461963" indent="-231775" algn="l" defTabSz="7802411" rtl="0" eaLnBrk="1" latinLnBrk="0" hangingPunct="1">
                <a:spcBef>
                  <a:spcPct val="20000"/>
                </a:spcBef>
                <a:buFont typeface="Arial" pitchFamily="34" charset="0"/>
                <a:buChar char="•"/>
                <a:tabLst/>
                <a:defRPr lang="en-US" sz="1800" kern="1200" dirty="0">
                  <a:solidFill>
                    <a:schemeClr val="tx1"/>
                  </a:solidFill>
                  <a:latin typeface="+mn-lt"/>
                  <a:ea typeface="+mn-ea"/>
                  <a:cs typeface="+mn-cs"/>
                </a:defRPr>
              </a:lvl3pPr>
              <a:lvl4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4pPr>
              <a:lvl5pPr marL="461963" indent="-231775" algn="l" defTabSz="7802411" rtl="0" eaLnBrk="1" latinLnBrk="0" hangingPunct="1">
                <a:spcBef>
                  <a:spcPct val="20000"/>
                </a:spcBef>
                <a:buFont typeface="Arial" pitchFamily="34" charset="0"/>
                <a:buChar char="»"/>
                <a:tabLst/>
                <a:defRPr lang="en-US" sz="1200" kern="1200" dirty="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r>
                <a:rPr lang="en-US" sz="2400" b="1" dirty="0">
                  <a:latin typeface="Times New Roman" panose="02020603050405020304" pitchFamily="18" charset="0"/>
                  <a:cs typeface="Times New Roman" panose="02020603050405020304" pitchFamily="18" charset="0"/>
                </a:rPr>
                <a:t>Figure 5</a:t>
              </a:r>
              <a:r>
                <a:rPr lang="en-US" sz="2400" dirty="0">
                  <a:latin typeface="Times New Roman" panose="02020603050405020304" pitchFamily="18" charset="0"/>
                  <a:cs typeface="Times New Roman" panose="02020603050405020304" pitchFamily="18" charset="0"/>
                </a:rPr>
                <a:t>. Poleward component of plasma velocity shown at (a) the ionosphere OCB, (b) the magnetosphere OCB at 9.5 Re, (c) along the magnetopause off-equator, and (d) along the magnetopause X-line. In panel a, aqua lines denote the flow channel boundaries identified using the FWHM method. In panel (b-d) aqua lines represent magnetic field lines traced from panel (a).</a:t>
              </a:r>
            </a:p>
          </p:txBody>
        </p:sp>
        <p:sp>
          <p:nvSpPr>
            <p:cNvPr id="75" name="TextBox 74">
              <a:extLst>
                <a:ext uri="{FF2B5EF4-FFF2-40B4-BE49-F238E27FC236}">
                  <a16:creationId xmlns:a16="http://schemas.microsoft.com/office/drawing/2014/main" id="{BE612F1D-599C-2649-ADA2-5F4C91FCB743}"/>
                </a:ext>
              </a:extLst>
            </p:cNvPr>
            <p:cNvSpPr txBox="1"/>
            <p:nvPr/>
          </p:nvSpPr>
          <p:spPr>
            <a:xfrm>
              <a:off x="22119790" y="30067405"/>
              <a:ext cx="10058400" cy="2677656"/>
            </a:xfrm>
            <a:prstGeom prst="rect">
              <a:avLst/>
            </a:prstGeom>
            <a:noFill/>
          </p:spPr>
          <p:txBody>
            <a:bodyPr wrap="square">
              <a:spAutoFit/>
            </a:bodyPr>
            <a:lstStyle/>
            <a:p>
              <a:pPr marL="457200" indent="-457200">
                <a:buClr>
                  <a:schemeClr val="tx1"/>
                </a:buClr>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sym typeface="Arial"/>
                </a:rPr>
                <a:t>Plasma flow channel in the X-line region does not agree with the ionosphere plasma flow channel based on the field lines tracing.</a:t>
              </a:r>
            </a:p>
            <a:p>
              <a:pPr marL="457200" indent="-457200">
                <a:buClr>
                  <a:schemeClr val="tx1"/>
                </a:buClr>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sym typeface="Arial"/>
                </a:rPr>
                <a:t>From the magnetopause X-line region to off-equator region and to 9.5 Re in the magnetosphere, the flow channel becomes more consistent with the ionosphere.</a:t>
              </a:r>
            </a:p>
          </p:txBody>
        </p:sp>
      </p:grpSp>
      <p:pic>
        <p:nvPicPr>
          <p:cNvPr id="33" name="Picture 32" descr="A diagram of a sphere with different colored lines&#10;&#10;Description automatically generated">
            <a:extLst>
              <a:ext uri="{FF2B5EF4-FFF2-40B4-BE49-F238E27FC236}">
                <a16:creationId xmlns:a16="http://schemas.microsoft.com/office/drawing/2014/main" id="{AA86EC52-EFB8-5B49-96AE-C3C3FDABADD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442774" y="14263140"/>
            <a:ext cx="8445500" cy="6896100"/>
          </a:xfrm>
          <a:prstGeom prst="rect">
            <a:avLst/>
          </a:prstGeom>
        </p:spPr>
      </p:pic>
      <p:sp>
        <p:nvSpPr>
          <p:cNvPr id="78" name="Text Placeholder 8">
            <a:extLst>
              <a:ext uri="{FF2B5EF4-FFF2-40B4-BE49-F238E27FC236}">
                <a16:creationId xmlns:a16="http://schemas.microsoft.com/office/drawing/2014/main" id="{FA39153B-9A8D-0640-8E8A-7C7DF8D0D2B7}"/>
              </a:ext>
            </a:extLst>
          </p:cNvPr>
          <p:cNvSpPr txBox="1">
            <a:spLocks/>
          </p:cNvSpPr>
          <p:nvPr/>
        </p:nvSpPr>
        <p:spPr>
          <a:xfrm>
            <a:off x="33494525" y="25057229"/>
            <a:ext cx="10058400" cy="707886"/>
          </a:xfrm>
          <a:prstGeom prst="rect">
            <a:avLst/>
          </a:prstGeom>
        </p:spPr>
        <p:txBody>
          <a:bodyPr wrap="square">
            <a:spAutoFit/>
          </a:bodyPr>
          <a:lstStyle>
            <a:lvl1pPr marL="0" indent="0" algn="ctr" defTabSz="7802411" rtl="0" eaLnBrk="1" latinLnBrk="0" hangingPunct="1">
              <a:spcBef>
                <a:spcPct val="20000"/>
              </a:spcBef>
              <a:buFont typeface="Arial" pitchFamily="34" charset="0"/>
              <a:buNone/>
              <a:tabLst/>
              <a:defRPr lang="en-US" sz="3000" b="1" kern="1200" dirty="0">
                <a:solidFill>
                  <a:schemeClr val="accent1">
                    <a:lumMod val="50000"/>
                  </a:schemeClr>
                </a:solidFill>
                <a:latin typeface="+mj-lt"/>
                <a:ea typeface="+mn-ea"/>
                <a:cs typeface="+mn-cs"/>
              </a:defRPr>
            </a:lvl1pPr>
            <a:lvl2pPr marL="1354653" indent="-1354653" algn="l" defTabSz="7802411" rtl="0" eaLnBrk="1" latinLnBrk="0" hangingPunct="1">
              <a:spcBef>
                <a:spcPct val="20000"/>
              </a:spcBef>
              <a:buFont typeface="Arial" pitchFamily="34" charset="0"/>
              <a:buChar char="–"/>
              <a:tabLst/>
              <a:defRPr lang="en-US" sz="3200" kern="1200" smtClean="0">
                <a:solidFill>
                  <a:schemeClr val="tx1"/>
                </a:solidFill>
                <a:latin typeface="+mn-lt"/>
                <a:ea typeface="+mn-ea"/>
                <a:cs typeface="+mn-cs"/>
              </a:defRPr>
            </a:lvl2pPr>
            <a:lvl3pPr marL="1354653" indent="-1354653" algn="l" defTabSz="7802411" rtl="0" eaLnBrk="1" latinLnBrk="0" hangingPunct="1">
              <a:spcBef>
                <a:spcPct val="20000"/>
              </a:spcBef>
              <a:buFont typeface="Arial" pitchFamily="34" charset="0"/>
              <a:buChar char="•"/>
              <a:tabLst/>
              <a:defRPr lang="en-US" sz="2000" kern="1200" smtClean="0">
                <a:solidFill>
                  <a:schemeClr val="tx1"/>
                </a:solidFill>
                <a:latin typeface="+mn-lt"/>
                <a:ea typeface="+mn-ea"/>
                <a:cs typeface="+mn-cs"/>
              </a:defRPr>
            </a:lvl3pPr>
            <a:lvl4pPr marL="1354653" indent="-1354653" algn="l" defTabSz="7802411" rtl="0" eaLnBrk="1" latinLnBrk="0" hangingPunct="1">
              <a:spcBef>
                <a:spcPct val="20000"/>
              </a:spcBef>
              <a:buFont typeface="Arial" pitchFamily="34" charset="0"/>
              <a:buChar char="–"/>
              <a:tabLst/>
              <a:defRPr lang="en-US" sz="1600" kern="1200" smtClean="0">
                <a:solidFill>
                  <a:schemeClr val="tx1"/>
                </a:solidFill>
                <a:latin typeface="+mn-lt"/>
                <a:ea typeface="+mn-ea"/>
                <a:cs typeface="+mn-cs"/>
              </a:defRPr>
            </a:lvl4pPr>
            <a:lvl5pPr marL="1354653" indent="-1354653" algn="l" defTabSz="7802411" rtl="0" eaLnBrk="1" latinLnBrk="0" hangingPunct="1">
              <a:spcBef>
                <a:spcPct val="20000"/>
              </a:spcBef>
              <a:buFont typeface="Arial" pitchFamily="34" charset="0"/>
              <a:buChar char="»"/>
              <a:tabLst/>
              <a:defRPr lang="en-US" sz="1600" kern="1200">
                <a:solidFill>
                  <a:schemeClr val="tx1"/>
                </a:solidFill>
                <a:latin typeface="+mn-lt"/>
                <a:ea typeface="+mn-ea"/>
                <a:cs typeface="+mn-cs"/>
              </a:defRPr>
            </a:lvl5pPr>
            <a:lvl6pPr marL="21456635"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6pPr>
            <a:lvl7pPr marL="25357837"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7pPr>
            <a:lvl8pPr marL="29259046"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8pPr>
            <a:lvl9pPr marL="33160251" indent="-1950605" algn="l" defTabSz="7802411" rtl="0" eaLnBrk="1" latinLnBrk="0" hangingPunct="1">
              <a:spcBef>
                <a:spcPct val="20000"/>
              </a:spcBef>
              <a:buFont typeface="Arial" pitchFamily="34" charset="0"/>
              <a:buChar char="•"/>
              <a:defRPr sz="17067" kern="1200">
                <a:solidFill>
                  <a:schemeClr val="tx1"/>
                </a:solidFill>
                <a:latin typeface="+mn-lt"/>
                <a:ea typeface="+mn-ea"/>
                <a:cs typeface="+mn-cs"/>
              </a:defRPr>
            </a:lvl9pPr>
          </a:lstStyle>
          <a:p>
            <a:r>
              <a:rPr lang="en-US" sz="4000" dirty="0">
                <a:latin typeface="Amaranth" panose="02000503050000020004" pitchFamily="2" charset="0"/>
              </a:rPr>
              <a:t>6. Conclusion</a:t>
            </a:r>
            <a:endParaRPr lang="en-US" sz="4000" dirty="0"/>
          </a:p>
        </p:txBody>
      </p:sp>
      <p:sp>
        <p:nvSpPr>
          <p:cNvPr id="79" name="TextBox 78">
            <a:extLst>
              <a:ext uri="{FF2B5EF4-FFF2-40B4-BE49-F238E27FC236}">
                <a16:creationId xmlns:a16="http://schemas.microsoft.com/office/drawing/2014/main" id="{3491DFC9-9B79-6B46-87B1-1022296B35CF}"/>
              </a:ext>
            </a:extLst>
          </p:cNvPr>
          <p:cNvSpPr txBox="1"/>
          <p:nvPr/>
        </p:nvSpPr>
        <p:spPr>
          <a:xfrm>
            <a:off x="33458764" y="25765115"/>
            <a:ext cx="10039208" cy="6273577"/>
          </a:xfrm>
          <a:prstGeom prst="rect">
            <a:avLst/>
          </a:prstGeom>
          <a:noFill/>
        </p:spPr>
        <p:txBody>
          <a:bodyPr wrap="square">
            <a:spAutoFit/>
          </a:bodyPr>
          <a:lstStyle/>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SimSun" panose="02010600030101010101" pitchFamily="2" charset="-122"/>
              </a:rPr>
              <a:t>The observation reveals that the enhanced plasma flows emerge approximate 20 min after IMF southward turning in the ionosphere OCB region. </a:t>
            </a:r>
          </a:p>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SimSun" panose="02010600030101010101" pitchFamily="2" charset="-122"/>
              </a:rPr>
              <a:t>Ideal MHD simulation shows the same flow enhancement period. The enhanced flow </a:t>
            </a:r>
            <a:r>
              <a:rPr lang="en-US" sz="3200" dirty="0">
                <a:latin typeface="Arial" panose="020B0604020202020204" pitchFamily="34" charset="0"/>
                <a:ea typeface="SimSun" panose="02010600030101010101" pitchFamily="2" charset="-122"/>
              </a:rPr>
              <a:t>becomes more</a:t>
            </a:r>
            <a:r>
              <a:rPr lang="en-US" sz="3200" dirty="0">
                <a:effectLst/>
                <a:latin typeface="Arial" panose="020B0604020202020204" pitchFamily="34" charset="0"/>
                <a:ea typeface="SimSun" panose="02010600030101010101" pitchFamily="2" charset="-122"/>
              </a:rPr>
              <a:t> consistent with the magnetopause off-equator region compared with the reconnection X-line site. </a:t>
            </a:r>
          </a:p>
          <a:p>
            <a:pPr marL="342900" marR="0" lvl="0" indent="-342900">
              <a:lnSpc>
                <a:spcPct val="115000"/>
              </a:lnSpc>
              <a:spcBef>
                <a:spcPts val="0"/>
              </a:spcBef>
              <a:spcAft>
                <a:spcPts val="0"/>
              </a:spcAft>
              <a:buFont typeface="+mj-lt"/>
              <a:buAutoNum type="arabicPeriod"/>
            </a:pPr>
            <a:r>
              <a:rPr lang="en-US" sz="3200" dirty="0">
                <a:effectLst/>
                <a:latin typeface="Arial" panose="020B0604020202020204" pitchFamily="34" charset="0"/>
                <a:ea typeface="SimSun" panose="02010600030101010101" pitchFamily="2" charset="-122"/>
              </a:rPr>
              <a:t>The generation mechanism for the plasma flows in the magnetopause off-equator region is not solely driven by the X-line reconnection but also by the upstream flows and </a:t>
            </a:r>
            <a:r>
              <a:rPr lang="en-US" sz="3200" dirty="0" err="1">
                <a:effectLst/>
                <a:latin typeface="Arial" panose="020B0604020202020204" pitchFamily="34" charset="0"/>
                <a:ea typeface="SimSun" panose="02010600030101010101" pitchFamily="2" charset="-122"/>
              </a:rPr>
              <a:t>JxB</a:t>
            </a:r>
            <a:r>
              <a:rPr lang="en-US" sz="3200" dirty="0">
                <a:effectLst/>
                <a:latin typeface="Arial" panose="020B0604020202020204" pitchFamily="34" charset="0"/>
                <a:ea typeface="SimSun" panose="02010600030101010101" pitchFamily="2" charset="-122"/>
              </a:rPr>
              <a:t> force in the cusp. </a:t>
            </a:r>
          </a:p>
        </p:txBody>
      </p:sp>
      <p:pic>
        <p:nvPicPr>
          <p:cNvPr id="14" name="Picture 13" descr="A diagram of a blue circle with white circles and red lines&#10;&#10;Description automatically generated">
            <a:extLst>
              <a:ext uri="{FF2B5EF4-FFF2-40B4-BE49-F238E27FC236}">
                <a16:creationId xmlns:a16="http://schemas.microsoft.com/office/drawing/2014/main" id="{AC2CDB8A-4D7E-624F-AFFF-E57BA93039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481560" y="20321902"/>
            <a:ext cx="4572000" cy="5207000"/>
          </a:xfrm>
          <a:prstGeom prst="rect">
            <a:avLst/>
          </a:prstGeom>
        </p:spPr>
      </p:pic>
      <p:sp>
        <p:nvSpPr>
          <p:cNvPr id="67" name="TextBox 66">
            <a:extLst>
              <a:ext uri="{FF2B5EF4-FFF2-40B4-BE49-F238E27FC236}">
                <a16:creationId xmlns:a16="http://schemas.microsoft.com/office/drawing/2014/main" id="{7F46723A-B374-D540-8200-1BE89E479BC9}"/>
              </a:ext>
            </a:extLst>
          </p:cNvPr>
          <p:cNvSpPr txBox="1"/>
          <p:nvPr/>
        </p:nvSpPr>
        <p:spPr>
          <a:xfrm>
            <a:off x="22539097" y="20464626"/>
            <a:ext cx="732141" cy="523220"/>
          </a:xfrm>
          <a:prstGeom prst="rect">
            <a:avLst/>
          </a:prstGeom>
          <a:noFill/>
        </p:spPr>
        <p:txBody>
          <a:bodyPr wrap="square">
            <a:spAutoFit/>
          </a:bodyPr>
          <a:lstStyle/>
          <a:p>
            <a:pPr>
              <a:buClr>
                <a:schemeClr val="tx1"/>
              </a:buClr>
              <a:buSzPct val="100000"/>
            </a:pPr>
            <a:r>
              <a:rPr lang="en-US" sz="2800" dirty="0">
                <a:latin typeface="Arial" panose="020B0604020202020204" pitchFamily="34" charset="0"/>
                <a:cs typeface="Arial" panose="020B0604020202020204" pitchFamily="34" charset="0"/>
                <a:sym typeface="Arial"/>
              </a:rPr>
              <a:t>(a)</a:t>
            </a:r>
          </a:p>
        </p:txBody>
      </p:sp>
      <p:sp>
        <p:nvSpPr>
          <p:cNvPr id="71" name="TextBox 70">
            <a:extLst>
              <a:ext uri="{FF2B5EF4-FFF2-40B4-BE49-F238E27FC236}">
                <a16:creationId xmlns:a16="http://schemas.microsoft.com/office/drawing/2014/main" id="{F498C911-8008-8D4B-98A6-560F968E1165}"/>
              </a:ext>
            </a:extLst>
          </p:cNvPr>
          <p:cNvSpPr txBox="1"/>
          <p:nvPr/>
        </p:nvSpPr>
        <p:spPr>
          <a:xfrm>
            <a:off x="27141004" y="20477001"/>
            <a:ext cx="732141" cy="523220"/>
          </a:xfrm>
          <a:prstGeom prst="rect">
            <a:avLst/>
          </a:prstGeom>
          <a:noFill/>
        </p:spPr>
        <p:txBody>
          <a:bodyPr wrap="square">
            <a:spAutoFit/>
          </a:bodyPr>
          <a:lstStyle/>
          <a:p>
            <a:pPr>
              <a:buClr>
                <a:schemeClr val="tx1"/>
              </a:buClr>
              <a:buSzPct val="100000"/>
            </a:pPr>
            <a:r>
              <a:rPr lang="en-US" sz="2800" dirty="0">
                <a:latin typeface="Arial" panose="020B0604020202020204" pitchFamily="34" charset="0"/>
                <a:cs typeface="Arial" panose="020B0604020202020204" pitchFamily="34" charset="0"/>
                <a:sym typeface="Arial"/>
              </a:rPr>
              <a:t>(b)</a:t>
            </a:r>
          </a:p>
        </p:txBody>
      </p:sp>
      <p:pic>
        <p:nvPicPr>
          <p:cNvPr id="15" name="Picture 14" descr="A close-up of a map&#10;&#10;Description automatically generated">
            <a:extLst>
              <a:ext uri="{FF2B5EF4-FFF2-40B4-BE49-F238E27FC236}">
                <a16:creationId xmlns:a16="http://schemas.microsoft.com/office/drawing/2014/main" id="{BCC1B7F4-DF9A-0D44-9956-227B6E8E75A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6796" y="18920585"/>
            <a:ext cx="5856601" cy="9752344"/>
          </a:xfrm>
          <a:prstGeom prst="rect">
            <a:avLst/>
          </a:prstGeom>
        </p:spPr>
      </p:pic>
      <p:pic>
        <p:nvPicPr>
          <p:cNvPr id="16" name="Picture 15" descr="A close-up of a chart&#10;&#10;Description automatically generated">
            <a:extLst>
              <a:ext uri="{FF2B5EF4-FFF2-40B4-BE49-F238E27FC236}">
                <a16:creationId xmlns:a16="http://schemas.microsoft.com/office/drawing/2014/main" id="{509E0E7F-EB6D-4048-BA24-47B058CE782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487195" y="5495882"/>
            <a:ext cx="6527803" cy="8948530"/>
          </a:xfrm>
          <a:prstGeom prst="rect">
            <a:avLst/>
          </a:prstGeom>
        </p:spPr>
      </p:pic>
    </p:spTree>
    <p:extLst>
      <p:ext uri="{BB962C8B-B14F-4D97-AF65-F5344CB8AC3E}">
        <p14:creationId xmlns:p14="http://schemas.microsoft.com/office/powerpoint/2010/main" val="183389920"/>
      </p:ext>
    </p:extLst>
  </p:cSld>
  <p:clrMapOvr>
    <a:masterClrMapping/>
  </p:clrMapOvr>
</p:sld>
</file>

<file path=ppt/theme/theme1.xml><?xml version="1.0" encoding="utf-8"?>
<a:theme xmlns:a="http://schemas.openxmlformats.org/drawingml/2006/main" name="With Gu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sterPresentations.com-36x48-Template-V001" id="{2709450C-FB62-A044-B777-6465EEDF651E}" vid="{FA1BCBBE-DDC6-9342-80DD-73272B52D67C}"/>
    </a:ext>
  </a:extLst>
</a:theme>
</file>

<file path=ppt/theme/theme2.xml><?xml version="1.0" encoding="utf-8"?>
<a:theme xmlns:a="http://schemas.openxmlformats.org/drawingml/2006/main" name="Without Gu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sterPresentations.com-36x48-Template-V001" id="{2709450C-FB62-A044-B777-6465EEDF651E}" vid="{917552B4-2336-2548-AC25-7992FF197E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6236</TotalTime>
  <Words>1294</Words>
  <Application>Microsoft Macintosh PowerPoint</Application>
  <PresentationFormat>Custom</PresentationFormat>
  <Paragraphs>52</Paragraphs>
  <Slides>1</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vt:i4>
      </vt:variant>
    </vt:vector>
  </HeadingPairs>
  <TitlesOfParts>
    <vt:vector size="11" baseType="lpstr">
      <vt:lpstr>Amaranth</vt:lpstr>
      <vt:lpstr>Arial</vt:lpstr>
      <vt:lpstr>Arial Black</vt:lpstr>
      <vt:lpstr>Arial Narrow</vt:lpstr>
      <vt:lpstr>Calibri</vt:lpstr>
      <vt:lpstr>Cambria Math</vt:lpstr>
      <vt:lpstr>Times New Roman</vt:lpstr>
      <vt:lpstr>Trebuchet MS</vt:lpstr>
      <vt:lpstr>With Guides</vt:lpstr>
      <vt:lpstr>Without Guides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Argyris Kotoulas</dc:creator>
  <dc:description>This template is the property of PosterPresentations.com. Call us if you need help with this poster template._x000d_
1-866-649-3004           _x000d_
 (c)PosterPresentations.com</dc:description>
  <cp:lastModifiedBy>Zhang, Wei</cp:lastModifiedBy>
  <cp:revision>40</cp:revision>
  <dcterms:created xsi:type="dcterms:W3CDTF">2019-01-07T21:49:45Z</dcterms:created>
  <dcterms:modified xsi:type="dcterms:W3CDTF">2025-04-22T20:48:46Z</dcterms:modified>
</cp:coreProperties>
</file>