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9" r:id="rId2"/>
  </p:sldIdLst>
  <p:sldSz cx="51120675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EAEAEA"/>
    <a:srgbClr val="91C56D"/>
    <a:srgbClr val="FFFFCC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95" autoAdjust="0"/>
  </p:normalViewPr>
  <p:slideViewPr>
    <p:cSldViewPr snapToGrid="0">
      <p:cViewPr>
        <p:scale>
          <a:sx n="20" d="100"/>
          <a:sy n="20" d="100"/>
        </p:scale>
        <p:origin x="156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D6E77-0464-41FD-BF72-22F6E23A459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9375" y="857250"/>
            <a:ext cx="39052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D8026-9B25-4A60-9CC0-294974D97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1pPr>
    <a:lvl2pPr marL="3268922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2pPr>
    <a:lvl3pPr marL="6537851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3pPr>
    <a:lvl4pPr marL="9806772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4pPr>
    <a:lvl5pPr marL="13075694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5pPr>
    <a:lvl6pPr marL="16344616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6pPr>
    <a:lvl7pPr marL="19613545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7pPr>
    <a:lvl8pPr marL="22882466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8pPr>
    <a:lvl9pPr marL="26151388" algn="l" defTabSz="6537851" rtl="0" eaLnBrk="1" latinLnBrk="0" hangingPunct="1">
      <a:defRPr sz="85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9375" y="857250"/>
            <a:ext cx="39052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8026-9B25-4A60-9CC0-294974D97B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954765"/>
            <a:ext cx="38340506" cy="10540259"/>
          </a:xfrm>
        </p:spPr>
        <p:txBody>
          <a:bodyPr anchor="b"/>
          <a:lstStyle>
            <a:lvl1pPr algn="ctr">
              <a:defRPr sz="25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901497"/>
            <a:ext cx="38340506" cy="730949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7040" indent="0" algn="ctr">
              <a:buNone/>
              <a:defRPr sz="8386"/>
            </a:lvl2pPr>
            <a:lvl3pPr marL="3834079" indent="0" algn="ctr">
              <a:buNone/>
              <a:defRPr sz="7547"/>
            </a:lvl3pPr>
            <a:lvl4pPr marL="5751119" indent="0" algn="ctr">
              <a:buNone/>
              <a:defRPr sz="6709"/>
            </a:lvl4pPr>
            <a:lvl5pPr marL="7668158" indent="0" algn="ctr">
              <a:buNone/>
              <a:defRPr sz="6709"/>
            </a:lvl5pPr>
            <a:lvl6pPr marL="9585198" indent="0" algn="ctr">
              <a:buNone/>
              <a:defRPr sz="6709"/>
            </a:lvl6pPr>
            <a:lvl7pPr marL="11502238" indent="0" algn="ctr">
              <a:buNone/>
              <a:defRPr sz="6709"/>
            </a:lvl7pPr>
            <a:lvl8pPr marL="13419277" indent="0" algn="ctr">
              <a:buNone/>
              <a:defRPr sz="6709"/>
            </a:lvl8pPr>
            <a:lvl9pPr marL="15336317" indent="0" algn="ctr">
              <a:buNone/>
              <a:defRPr sz="67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611875"/>
            <a:ext cx="11022896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611875"/>
            <a:ext cx="32429678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547783"/>
            <a:ext cx="44091582" cy="12593645"/>
          </a:xfrm>
        </p:spPr>
        <p:txBody>
          <a:bodyPr anchor="b"/>
          <a:lstStyle>
            <a:lvl1pPr>
              <a:defRPr sz="25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20260569"/>
            <a:ext cx="44091582" cy="6622701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7040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4079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1119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4pPr>
            <a:lvl5pPr marL="766815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5pPr>
            <a:lvl6pPr marL="958519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6pPr>
            <a:lvl7pPr marL="1150223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7pPr>
            <a:lvl8pPr marL="13419277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8pPr>
            <a:lvl9pPr marL="15336317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8059374"/>
            <a:ext cx="21726287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8059374"/>
            <a:ext cx="21726287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611877"/>
            <a:ext cx="44091582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421634"/>
            <a:ext cx="21626440" cy="363722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7040" indent="0">
              <a:buNone/>
              <a:defRPr sz="8386" b="1"/>
            </a:lvl2pPr>
            <a:lvl3pPr marL="3834079" indent="0">
              <a:buNone/>
              <a:defRPr sz="7547" b="1"/>
            </a:lvl3pPr>
            <a:lvl4pPr marL="5751119" indent="0">
              <a:buNone/>
              <a:defRPr sz="6709" b="1"/>
            </a:lvl4pPr>
            <a:lvl5pPr marL="7668158" indent="0">
              <a:buNone/>
              <a:defRPr sz="6709" b="1"/>
            </a:lvl5pPr>
            <a:lvl6pPr marL="9585198" indent="0">
              <a:buNone/>
              <a:defRPr sz="6709" b="1"/>
            </a:lvl6pPr>
            <a:lvl7pPr marL="11502238" indent="0">
              <a:buNone/>
              <a:defRPr sz="6709" b="1"/>
            </a:lvl7pPr>
            <a:lvl8pPr marL="13419277" indent="0">
              <a:buNone/>
              <a:defRPr sz="6709" b="1"/>
            </a:lvl8pPr>
            <a:lvl9pPr marL="15336317" indent="0">
              <a:buNone/>
              <a:defRPr sz="67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1058863"/>
            <a:ext cx="21626440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421634"/>
            <a:ext cx="21732945" cy="363722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7040" indent="0">
              <a:buNone/>
              <a:defRPr sz="8386" b="1"/>
            </a:lvl2pPr>
            <a:lvl3pPr marL="3834079" indent="0">
              <a:buNone/>
              <a:defRPr sz="7547" b="1"/>
            </a:lvl3pPr>
            <a:lvl4pPr marL="5751119" indent="0">
              <a:buNone/>
              <a:defRPr sz="6709" b="1"/>
            </a:lvl4pPr>
            <a:lvl5pPr marL="7668158" indent="0">
              <a:buNone/>
              <a:defRPr sz="6709" b="1"/>
            </a:lvl5pPr>
            <a:lvl6pPr marL="9585198" indent="0">
              <a:buNone/>
              <a:defRPr sz="6709" b="1"/>
            </a:lvl6pPr>
            <a:lvl7pPr marL="11502238" indent="0">
              <a:buNone/>
              <a:defRPr sz="6709" b="1"/>
            </a:lvl7pPr>
            <a:lvl8pPr marL="13419277" indent="0">
              <a:buNone/>
              <a:defRPr sz="6709" b="1"/>
            </a:lvl8pPr>
            <a:lvl9pPr marL="15336317" indent="0">
              <a:buNone/>
              <a:defRPr sz="67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1058863"/>
            <a:ext cx="2173294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2018348"/>
            <a:ext cx="16487747" cy="7064216"/>
          </a:xfrm>
        </p:spPr>
        <p:txBody>
          <a:bodyPr anchor="b"/>
          <a:lstStyle>
            <a:lvl1pPr>
              <a:defRPr sz="134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359072"/>
            <a:ext cx="25879842" cy="21515024"/>
          </a:xfrm>
        </p:spPr>
        <p:txBody>
          <a:bodyPr/>
          <a:lstStyle>
            <a:lvl1pPr>
              <a:defRPr sz="13418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9082564"/>
            <a:ext cx="16487747" cy="16826573"/>
          </a:xfrm>
        </p:spPr>
        <p:txBody>
          <a:bodyPr/>
          <a:lstStyle>
            <a:lvl1pPr marL="0" indent="0">
              <a:buNone/>
              <a:defRPr sz="6709"/>
            </a:lvl1pPr>
            <a:lvl2pPr marL="1917040" indent="0">
              <a:buNone/>
              <a:defRPr sz="5870"/>
            </a:lvl2pPr>
            <a:lvl3pPr marL="3834079" indent="0">
              <a:buNone/>
              <a:defRPr sz="5032"/>
            </a:lvl3pPr>
            <a:lvl4pPr marL="5751119" indent="0">
              <a:buNone/>
              <a:defRPr sz="4193"/>
            </a:lvl4pPr>
            <a:lvl5pPr marL="7668158" indent="0">
              <a:buNone/>
              <a:defRPr sz="4193"/>
            </a:lvl5pPr>
            <a:lvl6pPr marL="9585198" indent="0">
              <a:buNone/>
              <a:defRPr sz="4193"/>
            </a:lvl6pPr>
            <a:lvl7pPr marL="11502238" indent="0">
              <a:buNone/>
              <a:defRPr sz="4193"/>
            </a:lvl7pPr>
            <a:lvl8pPr marL="13419277" indent="0">
              <a:buNone/>
              <a:defRPr sz="4193"/>
            </a:lvl8pPr>
            <a:lvl9pPr marL="15336317" indent="0">
              <a:buNone/>
              <a:defRPr sz="41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2018348"/>
            <a:ext cx="16487747" cy="7064216"/>
          </a:xfrm>
        </p:spPr>
        <p:txBody>
          <a:bodyPr anchor="b"/>
          <a:lstStyle>
            <a:lvl1pPr>
              <a:defRPr sz="134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359072"/>
            <a:ext cx="25879842" cy="21515024"/>
          </a:xfrm>
        </p:spPr>
        <p:txBody>
          <a:bodyPr anchor="t"/>
          <a:lstStyle>
            <a:lvl1pPr marL="0" indent="0">
              <a:buNone/>
              <a:defRPr sz="13418"/>
            </a:lvl1pPr>
            <a:lvl2pPr marL="1917040" indent="0">
              <a:buNone/>
              <a:defRPr sz="11740"/>
            </a:lvl2pPr>
            <a:lvl3pPr marL="3834079" indent="0">
              <a:buNone/>
              <a:defRPr sz="10063"/>
            </a:lvl3pPr>
            <a:lvl4pPr marL="5751119" indent="0">
              <a:buNone/>
              <a:defRPr sz="8386"/>
            </a:lvl4pPr>
            <a:lvl5pPr marL="7668158" indent="0">
              <a:buNone/>
              <a:defRPr sz="8386"/>
            </a:lvl5pPr>
            <a:lvl6pPr marL="9585198" indent="0">
              <a:buNone/>
              <a:defRPr sz="8386"/>
            </a:lvl6pPr>
            <a:lvl7pPr marL="11502238" indent="0">
              <a:buNone/>
              <a:defRPr sz="8386"/>
            </a:lvl7pPr>
            <a:lvl8pPr marL="13419277" indent="0">
              <a:buNone/>
              <a:defRPr sz="8386"/>
            </a:lvl8pPr>
            <a:lvl9pPr marL="15336317" indent="0">
              <a:buNone/>
              <a:defRPr sz="83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9082564"/>
            <a:ext cx="16487747" cy="16826573"/>
          </a:xfrm>
        </p:spPr>
        <p:txBody>
          <a:bodyPr/>
          <a:lstStyle>
            <a:lvl1pPr marL="0" indent="0">
              <a:buNone/>
              <a:defRPr sz="6709"/>
            </a:lvl1pPr>
            <a:lvl2pPr marL="1917040" indent="0">
              <a:buNone/>
              <a:defRPr sz="5870"/>
            </a:lvl2pPr>
            <a:lvl3pPr marL="3834079" indent="0">
              <a:buNone/>
              <a:defRPr sz="5032"/>
            </a:lvl3pPr>
            <a:lvl4pPr marL="5751119" indent="0">
              <a:buNone/>
              <a:defRPr sz="4193"/>
            </a:lvl4pPr>
            <a:lvl5pPr marL="7668158" indent="0">
              <a:buNone/>
              <a:defRPr sz="4193"/>
            </a:lvl5pPr>
            <a:lvl6pPr marL="9585198" indent="0">
              <a:buNone/>
              <a:defRPr sz="4193"/>
            </a:lvl6pPr>
            <a:lvl7pPr marL="11502238" indent="0">
              <a:buNone/>
              <a:defRPr sz="4193"/>
            </a:lvl7pPr>
            <a:lvl8pPr marL="13419277" indent="0">
              <a:buNone/>
              <a:defRPr sz="4193"/>
            </a:lvl8pPr>
            <a:lvl9pPr marL="15336317" indent="0">
              <a:buNone/>
              <a:defRPr sz="41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6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611877"/>
            <a:ext cx="44091582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8059374"/>
            <a:ext cx="44091582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8060639"/>
            <a:ext cx="11502152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153B-A8A6-4BF2-AA67-77EEEA09107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8060639"/>
            <a:ext cx="17253228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8060639"/>
            <a:ext cx="11502152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99E7-4913-4BE5-AB1B-E065B82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34079" rtl="0" eaLnBrk="1" latinLnBrk="0" hangingPunct="1">
        <a:lnSpc>
          <a:spcPct val="90000"/>
        </a:lnSpc>
        <a:spcBef>
          <a:spcPct val="0"/>
        </a:spcBef>
        <a:buNone/>
        <a:defRPr sz="184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520" indent="-958520" algn="l" defTabSz="3834079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55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59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63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678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718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75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79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83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7040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4079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1119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815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519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223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9277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6317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9CB0425E-74B2-8B58-6DCC-CD9B6D8CF891}"/>
              </a:ext>
            </a:extLst>
          </p:cNvPr>
          <p:cNvSpPr/>
          <p:nvPr/>
        </p:nvSpPr>
        <p:spPr>
          <a:xfrm>
            <a:off x="35561437" y="19093200"/>
            <a:ext cx="12175330" cy="14586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510" dirty="0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358E0D80-C5DF-AA47-F526-0F37C2B6AAD3}"/>
              </a:ext>
            </a:extLst>
          </p:cNvPr>
          <p:cNvSpPr/>
          <p:nvPr/>
        </p:nvSpPr>
        <p:spPr>
          <a:xfrm>
            <a:off x="17670658" y="6627352"/>
            <a:ext cx="10149603" cy="148554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51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237E37-1594-6B69-D20D-D67673BF6CB6}"/>
              </a:ext>
            </a:extLst>
          </p:cNvPr>
          <p:cNvGrpSpPr/>
          <p:nvPr/>
        </p:nvGrpSpPr>
        <p:grpSpPr>
          <a:xfrm>
            <a:off x="7074568" y="26672711"/>
            <a:ext cx="9735595" cy="2942350"/>
            <a:chOff x="3060920" y="6309113"/>
            <a:chExt cx="6313308" cy="374932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6A785E-1198-C934-A29A-85E86FA0051B}"/>
                </a:ext>
              </a:extLst>
            </p:cNvPr>
            <p:cNvSpPr/>
            <p:nvPr/>
          </p:nvSpPr>
          <p:spPr>
            <a:xfrm>
              <a:off x="3226543" y="6597132"/>
              <a:ext cx="5985998" cy="814607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976" b="1" dirty="0"/>
                <a:t>CONTACT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5215ADB-B10A-DE13-4387-EDDB7885478D}"/>
                </a:ext>
              </a:extLst>
            </p:cNvPr>
            <p:cNvSpPr/>
            <p:nvPr/>
          </p:nvSpPr>
          <p:spPr>
            <a:xfrm>
              <a:off x="3060920" y="6309113"/>
              <a:ext cx="6313308" cy="3749323"/>
            </a:xfrm>
            <a:prstGeom prst="rect">
              <a:avLst/>
            </a:prstGeom>
            <a:noFill/>
            <a:ln w="304800"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71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6F18C7-1840-2588-CA43-6B7DB28B4266}"/>
              </a:ext>
            </a:extLst>
          </p:cNvPr>
          <p:cNvSpPr txBox="1"/>
          <p:nvPr/>
        </p:nvSpPr>
        <p:spPr>
          <a:xfrm>
            <a:off x="1003333" y="6088445"/>
            <a:ext cx="15130731" cy="4694847"/>
          </a:xfrm>
          <a:prstGeom prst="rect">
            <a:avLst/>
          </a:prstGeom>
          <a:noFill/>
        </p:spPr>
        <p:txBody>
          <a:bodyPr wrap="square" lIns="255891" tIns="255891" rIns="255891" bIns="255891" rtlCol="0">
            <a:spAutoFit/>
          </a:bodyPr>
          <a:lstStyle/>
          <a:p>
            <a:pPr defTabSz="6499647" eaLnBrk="0" fontAlgn="base" hangingPunct="0">
              <a:lnSpc>
                <a:spcPts val="426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marL="631910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Cities in the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Global South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face heightened vulnerabilities from climate change – urban heat islands, extreme rainfall, and spatial inequities.</a:t>
            </a:r>
          </a:p>
          <a:p>
            <a:pPr marL="631910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Nature-Based Solutions (NBS)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offer sustainable pathways for urban areas</a:t>
            </a:r>
          </a:p>
          <a:p>
            <a:pPr marL="631910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ts val="1422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Urban Green Spaces (UGS)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are key NBS for mitigation and resilience.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4ECE1-BFE5-C203-936E-71D2B45B7303}"/>
              </a:ext>
            </a:extLst>
          </p:cNvPr>
          <p:cNvSpPr txBox="1"/>
          <p:nvPr/>
        </p:nvSpPr>
        <p:spPr>
          <a:xfrm>
            <a:off x="933049" y="14718588"/>
            <a:ext cx="14688433" cy="4170601"/>
          </a:xfrm>
          <a:prstGeom prst="rect">
            <a:avLst/>
          </a:prstGeom>
          <a:noFill/>
        </p:spPr>
        <p:txBody>
          <a:bodyPr wrap="square" lIns="255891" tIns="255891" rIns="255891" bIns="255891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Our Goals in Realizing the </a:t>
            </a:r>
            <a:r>
              <a:rPr lang="en-US" sz="2800" b="1" dirty="0">
                <a:latin typeface="Arial" panose="020B0604020202020204" pitchFamily="34" charset="0"/>
              </a:rPr>
              <a:t>3–30–300 rule</a:t>
            </a:r>
            <a:r>
              <a:rPr lang="en-US" altLang="en-US" sz="2800" b="1" dirty="0">
                <a:latin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</a:endParaRPr>
          </a:p>
          <a:p>
            <a:pPr marL="620630" indent="-383837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</a:rPr>
              <a:t>Assess the feasibility of implementing the </a:t>
            </a:r>
            <a:r>
              <a:rPr lang="en-US" sz="2600" b="1" dirty="0">
                <a:latin typeface="Arial" panose="020B0604020202020204" pitchFamily="34" charset="0"/>
              </a:rPr>
              <a:t>rule in Indian City </a:t>
            </a:r>
          </a:p>
          <a:p>
            <a:pPr marL="620630" indent="-383837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</a:rPr>
              <a:t>Compare urban greenness exposure in </a:t>
            </a:r>
            <a:r>
              <a:rPr lang="en-US" sz="2600" b="1" dirty="0">
                <a:latin typeface="Arial" panose="020B0604020202020204" pitchFamily="34" charset="0"/>
              </a:rPr>
              <a:t>Nagpur </a:t>
            </a:r>
            <a:r>
              <a:rPr lang="en-US" sz="2600" dirty="0">
                <a:latin typeface="Arial" panose="020B0604020202020204" pitchFamily="34" charset="0"/>
              </a:rPr>
              <a:t>and Jaipur</a:t>
            </a:r>
          </a:p>
          <a:p>
            <a:pPr marL="620630" indent="-383837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</a:rPr>
              <a:t>Develop a replicable spatial and statistical framework</a:t>
            </a:r>
          </a:p>
          <a:p>
            <a:pPr marL="620630" indent="-383837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</a:rPr>
              <a:t>Inform urban policy and planning in resource-constrained contexts</a:t>
            </a:r>
          </a:p>
          <a:p>
            <a:pPr>
              <a:lnSpc>
                <a:spcPts val="36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Case Study Site: Nagpur City, India </a:t>
            </a:r>
            <a:endParaRPr lang="en-US" sz="2800" b="1" dirty="0">
              <a:latin typeface="Arial" panose="020B0604020202020204" pitchFamily="34" charset="0"/>
            </a:endParaRPr>
          </a:p>
          <a:p>
            <a:pPr marL="620630" indent="-383837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</a:endParaRPr>
          </a:p>
          <a:p>
            <a:pPr marL="620630" indent="-383837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6972B-534F-F7CE-CB78-76E9AD7BB4FC}"/>
              </a:ext>
            </a:extLst>
          </p:cNvPr>
          <p:cNvSpPr txBox="1"/>
          <p:nvPr/>
        </p:nvSpPr>
        <p:spPr>
          <a:xfrm>
            <a:off x="1135511" y="19501820"/>
            <a:ext cx="15609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Nagpur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Tier II city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central India, covering ~218 km² with a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population of 2.4 million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city is governed by the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Nagpur Municipal Corporation (NMC)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divided into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 administrative zones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Historically known for its greenery, the city has experienced a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decline in natural green spaces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 and blue infrastructure includes urban forests, parks, institutional greens, river basins, lakes, playgrounds, and roadside plantations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2400" b="1" dirty="0">
                <a:latin typeface="Arial" panose="020B0604020202020204" pitchFamily="34" charset="0"/>
              </a:rPr>
              <a:t>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isparities in the distribution and availability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public UGSs across zones.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 UGS per capita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3.65 m²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below the WHO standard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significant inter-zonal variation.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124C1-9D8A-F64C-C89D-EE39529E6CA2}"/>
              </a:ext>
            </a:extLst>
          </p:cNvPr>
          <p:cNvSpPr txBox="1"/>
          <p:nvPr/>
        </p:nvSpPr>
        <p:spPr>
          <a:xfrm>
            <a:off x="4060640" y="481934"/>
            <a:ext cx="44241877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Open Sans" panose="020B0606030504020204" pitchFamily="34" charset="0"/>
              </a:rPr>
              <a:t>Implementing the 3-30-300 Rule in Indian Cities: A Framework </a:t>
            </a:r>
          </a:p>
          <a:p>
            <a:pPr algn="ctr"/>
            <a:r>
              <a:rPr lang="en-US" sz="8800" b="1" dirty="0">
                <a:latin typeface="Open Sans" panose="020B0606030504020204" pitchFamily="34" charset="0"/>
              </a:rPr>
              <a:t>for Addressing Urban Challenges</a:t>
            </a:r>
            <a:endParaRPr lang="en-US" sz="8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EAD2790-AE33-E799-26F3-594D1CB45839}"/>
              </a:ext>
            </a:extLst>
          </p:cNvPr>
          <p:cNvSpPr/>
          <p:nvPr/>
        </p:nvSpPr>
        <p:spPr>
          <a:xfrm>
            <a:off x="961264" y="5848746"/>
            <a:ext cx="11219868" cy="7617660"/>
          </a:xfrm>
          <a:prstGeom prst="roundRect">
            <a:avLst/>
          </a:prstGeom>
          <a:noFill/>
          <a:ln w="101600" cap="flat">
            <a:noFill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400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8E7197-4A5C-B2A6-FDEA-9CC75EB9A17E}"/>
              </a:ext>
            </a:extLst>
          </p:cNvPr>
          <p:cNvSpPr txBox="1"/>
          <p:nvPr/>
        </p:nvSpPr>
        <p:spPr>
          <a:xfrm>
            <a:off x="7329971" y="27864649"/>
            <a:ext cx="8948543" cy="63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54" dirty="0">
                <a:latin typeface="Arial" panose="020B0604020202020204" pitchFamily="34" charset="0"/>
                <a:cs typeface="Arial" panose="020B0604020202020204" pitchFamily="34" charset="0"/>
              </a:rPr>
              <a:t>Shruti Lahoti - lahoti@iges.or.jp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530D5F-6F14-88BA-E579-F289AAA84986}"/>
              </a:ext>
            </a:extLst>
          </p:cNvPr>
          <p:cNvSpPr txBox="1"/>
          <p:nvPr/>
        </p:nvSpPr>
        <p:spPr>
          <a:xfrm>
            <a:off x="6611085" y="3774797"/>
            <a:ext cx="40836427" cy="1676364"/>
          </a:xfrm>
          <a:prstGeom prst="rect">
            <a:avLst/>
          </a:prstGeom>
          <a:noFill/>
        </p:spPr>
        <p:txBody>
          <a:bodyPr wrap="square" tIns="180048" bIns="180048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200" dirty="0"/>
              <a:t>1 -Institute for Global Environmental Strategies (IGES), Japan, 2- CSIR-National Environmental Engineering Research Institute, Nagpur, Maharashtra, India</a:t>
            </a:r>
          </a:p>
        </p:txBody>
      </p:sp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5BF74BC0-C766-6CE0-C790-E8F69899A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72" y="329707"/>
            <a:ext cx="3127784" cy="43789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D7B6AB-7D30-0A46-A440-89EF6282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43" y="-2064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37E3B63D-9BA4-A185-9883-7E04612D06BF}"/>
              </a:ext>
            </a:extLst>
          </p:cNvPr>
          <p:cNvGrpSpPr/>
          <p:nvPr/>
        </p:nvGrpSpPr>
        <p:grpSpPr>
          <a:xfrm>
            <a:off x="823917" y="5395801"/>
            <a:ext cx="15986247" cy="12569441"/>
            <a:chOff x="846967" y="5577708"/>
            <a:chExt cx="11491512" cy="773598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0A6CA97-BCA1-EC2B-2D9B-79619A7BD41A}"/>
                </a:ext>
              </a:extLst>
            </p:cNvPr>
            <p:cNvSpPr/>
            <p:nvPr/>
          </p:nvSpPr>
          <p:spPr>
            <a:xfrm>
              <a:off x="846967" y="5577708"/>
              <a:ext cx="11491512" cy="7735982"/>
            </a:xfrm>
            <a:prstGeom prst="rect">
              <a:avLst/>
            </a:prstGeom>
            <a:noFill/>
            <a:ln w="304800"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711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3757BA-C746-7349-C815-512BFB07F2E3}"/>
                </a:ext>
              </a:extLst>
            </p:cNvPr>
            <p:cNvSpPr/>
            <p:nvPr/>
          </p:nvSpPr>
          <p:spPr>
            <a:xfrm>
              <a:off x="994388" y="5718996"/>
              <a:ext cx="11164859" cy="386309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976" b="1" dirty="0"/>
                <a:t>INTRODUCTION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014974F-7A22-AE11-7A1F-9DC9B87F898C}"/>
              </a:ext>
            </a:extLst>
          </p:cNvPr>
          <p:cNvGrpSpPr/>
          <p:nvPr/>
        </p:nvGrpSpPr>
        <p:grpSpPr>
          <a:xfrm>
            <a:off x="823918" y="18416359"/>
            <a:ext cx="16016984" cy="7707245"/>
            <a:chOff x="846967" y="5577707"/>
            <a:chExt cx="11897421" cy="121504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9F0EA74-C7F6-617B-F7D7-F8637A694169}"/>
                </a:ext>
              </a:extLst>
            </p:cNvPr>
            <p:cNvSpPr/>
            <p:nvPr/>
          </p:nvSpPr>
          <p:spPr>
            <a:xfrm>
              <a:off x="846967" y="5577707"/>
              <a:ext cx="11897421" cy="12150485"/>
            </a:xfrm>
            <a:prstGeom prst="rect">
              <a:avLst/>
            </a:prstGeom>
            <a:noFill/>
            <a:ln w="304800"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711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9A2C797-A11F-565F-B594-B1304A33A64C}"/>
                </a:ext>
              </a:extLst>
            </p:cNvPr>
            <p:cNvSpPr/>
            <p:nvPr/>
          </p:nvSpPr>
          <p:spPr>
            <a:xfrm>
              <a:off x="994388" y="5926163"/>
              <a:ext cx="11594641" cy="992198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976" b="1" dirty="0"/>
                <a:t>METHODS and MATERIALS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C9880E4-ADA1-E251-75E7-2A618E4C5B14}"/>
              </a:ext>
            </a:extLst>
          </p:cNvPr>
          <p:cNvGrpSpPr/>
          <p:nvPr/>
        </p:nvGrpSpPr>
        <p:grpSpPr>
          <a:xfrm>
            <a:off x="17310625" y="5394511"/>
            <a:ext cx="33097245" cy="20729093"/>
            <a:chOff x="1275647" y="5577708"/>
            <a:chExt cx="28350193" cy="1552645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F263C05-69F2-C22F-ABE5-FF7ED14B4493}"/>
                </a:ext>
              </a:extLst>
            </p:cNvPr>
            <p:cNvSpPr/>
            <p:nvPr/>
          </p:nvSpPr>
          <p:spPr>
            <a:xfrm>
              <a:off x="1275647" y="5577708"/>
              <a:ext cx="28350193" cy="15526452"/>
            </a:xfrm>
            <a:prstGeom prst="rect">
              <a:avLst/>
            </a:prstGeom>
            <a:noFill/>
            <a:ln w="304800"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711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E875959-7D54-E7EC-802A-D504AC4FE70A}"/>
                </a:ext>
              </a:extLst>
            </p:cNvPr>
            <p:cNvSpPr/>
            <p:nvPr/>
          </p:nvSpPr>
          <p:spPr>
            <a:xfrm>
              <a:off x="1457049" y="5738850"/>
              <a:ext cx="27966132" cy="5142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4976" b="1" dirty="0"/>
                <a:t>RESULTS                                                                                                                 DISCUSSION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1E5C8D7-221D-7973-2DD0-753C67D9E7A8}"/>
              </a:ext>
            </a:extLst>
          </p:cNvPr>
          <p:cNvGrpSpPr/>
          <p:nvPr/>
        </p:nvGrpSpPr>
        <p:grpSpPr>
          <a:xfrm>
            <a:off x="17323995" y="26649184"/>
            <a:ext cx="33097245" cy="2942350"/>
            <a:chOff x="793201" y="5577708"/>
            <a:chExt cx="11545278" cy="37493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1DBBA91-7BCB-DE68-BE9E-B323A0275398}"/>
                </a:ext>
              </a:extLst>
            </p:cNvPr>
            <p:cNvSpPr/>
            <p:nvPr/>
          </p:nvSpPr>
          <p:spPr>
            <a:xfrm>
              <a:off x="793201" y="5577708"/>
              <a:ext cx="11545278" cy="3749323"/>
            </a:xfrm>
            <a:prstGeom prst="rect">
              <a:avLst/>
            </a:prstGeom>
            <a:noFill/>
            <a:ln w="304800"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711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B4946A-B3A7-E6D6-5C73-44A1DC7B46C0}"/>
                </a:ext>
              </a:extLst>
            </p:cNvPr>
            <p:cNvSpPr/>
            <p:nvPr/>
          </p:nvSpPr>
          <p:spPr>
            <a:xfrm>
              <a:off x="862411" y="5904153"/>
              <a:ext cx="11397304" cy="817775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1C5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976" b="1" dirty="0"/>
                <a:t>ACKNOWLEDGEMENTS</a:t>
              </a:r>
            </a:p>
          </p:txBody>
        </p:sp>
      </p:grp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AC233037-21F6-FB6E-E7E2-6FB8D68E3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4" y="430917"/>
            <a:ext cx="5234041" cy="4148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2F701-4BC7-58E0-9B5D-B857BA03C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/>
          <a:stretch/>
        </p:blipFill>
        <p:spPr>
          <a:xfrm>
            <a:off x="170329" y="26388143"/>
            <a:ext cx="6367311" cy="388317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A992911-428E-72EF-9A0F-BD6F07B4B5D2}"/>
              </a:ext>
            </a:extLst>
          </p:cNvPr>
          <p:cNvGrpSpPr/>
          <p:nvPr/>
        </p:nvGrpSpPr>
        <p:grpSpPr>
          <a:xfrm>
            <a:off x="9813769" y="8947290"/>
            <a:ext cx="6295956" cy="2562875"/>
            <a:chOff x="511408" y="1612445"/>
            <a:chExt cx="769931" cy="31206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47B810-3A04-31B8-2522-0FF9BB9850BF}"/>
                </a:ext>
              </a:extLst>
            </p:cNvPr>
            <p:cNvGrpSpPr/>
            <p:nvPr/>
          </p:nvGrpSpPr>
          <p:grpSpPr>
            <a:xfrm>
              <a:off x="511408" y="1612445"/>
              <a:ext cx="769931" cy="312062"/>
              <a:chOff x="511408" y="1612445"/>
              <a:chExt cx="769931" cy="31206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04D3FE-BBFE-3161-CD6B-B65C2E5B9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408" y="1612445"/>
                <a:ext cx="769931" cy="312062"/>
              </a:xfrm>
              <a:prstGeom prst="rect">
                <a:avLst/>
              </a:prstGeom>
              <a:ln w="6350">
                <a:noFill/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9F0526-66B6-4251-0F21-CE21A0D2E1F6}"/>
                  </a:ext>
                </a:extLst>
              </p:cNvPr>
              <p:cNvSpPr/>
              <p:nvPr/>
            </p:nvSpPr>
            <p:spPr>
              <a:xfrm>
                <a:off x="534969" y="1799030"/>
                <a:ext cx="247256" cy="11973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151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4659729-1BE9-F127-ECFC-0C52DAD33917}"/>
                  </a:ext>
                </a:extLst>
              </p:cNvPr>
              <p:cNvSpPr/>
              <p:nvPr/>
            </p:nvSpPr>
            <p:spPr>
              <a:xfrm>
                <a:off x="708246" y="1801803"/>
                <a:ext cx="91002" cy="4571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1510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BA9B34-F3E5-BB5E-BDCB-7D594C75FCBA}"/>
                </a:ext>
              </a:extLst>
            </p:cNvPr>
            <p:cNvSpPr txBox="1"/>
            <p:nvPr/>
          </p:nvSpPr>
          <p:spPr>
            <a:xfrm>
              <a:off x="629790" y="1750334"/>
              <a:ext cx="155532" cy="105709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43" b="1" dirty="0"/>
                <a:t>3</a:t>
              </a:r>
              <a:r>
                <a:rPr lang="en-US" sz="5686" dirty="0"/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1E2BAC-431E-C568-224F-CD2D05AB9EC9}"/>
                </a:ext>
              </a:extLst>
            </p:cNvPr>
            <p:cNvSpPr txBox="1"/>
            <p:nvPr/>
          </p:nvSpPr>
          <p:spPr>
            <a:xfrm>
              <a:off x="511408" y="1839158"/>
              <a:ext cx="275599" cy="7927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132" dirty="0"/>
                <a:t>trees are visible </a:t>
              </a:r>
            </a:p>
            <a:p>
              <a:pPr algn="ctr"/>
              <a:r>
                <a:rPr lang="en-US" sz="2132" dirty="0"/>
                <a:t>from every home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954C3C9-3C65-A4A5-2054-D6338E8504D5}"/>
              </a:ext>
            </a:extLst>
          </p:cNvPr>
          <p:cNvSpPr txBox="1"/>
          <p:nvPr/>
        </p:nvSpPr>
        <p:spPr>
          <a:xfrm>
            <a:off x="758496" y="11649097"/>
            <a:ext cx="15341380" cy="316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910" indent="-255892">
              <a:spcAft>
                <a:spcPts val="711"/>
              </a:spcAft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Urbanization &amp; Well-Being -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 urban populations grow, green spaces become essential for supporting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physical and psychological health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31910" indent="-255892">
              <a:spcAft>
                <a:spcPts val="711"/>
              </a:spcAft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Measurable Framework - 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lear, actionable criteria:</a:t>
            </a:r>
          </a:p>
          <a:p>
            <a:pPr marL="631910" indent="-255892">
              <a:spcAft>
                <a:spcPts val="711"/>
              </a:spcAft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Proven Co-Benefits -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Green spaces help reduce stress, improve air quality, cool urban heat islands, and support biodiversity.</a:t>
            </a:r>
          </a:p>
          <a:p>
            <a:pPr marL="631910" indent="-255892">
              <a:spcAft>
                <a:spcPts val="711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Focus on Implementation- practical assessment and mapping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to guide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equitable and resilient city planning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5176E2C-813A-01DB-EE62-2E1C8E932C8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40" t="3004" r="3234" b="4297"/>
          <a:stretch/>
        </p:blipFill>
        <p:spPr>
          <a:xfrm>
            <a:off x="10820656" y="22176312"/>
            <a:ext cx="5740174" cy="374884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A1E9C39-77C9-851B-8B46-3990D43D1A68}"/>
              </a:ext>
            </a:extLst>
          </p:cNvPr>
          <p:cNvGrpSpPr/>
          <p:nvPr/>
        </p:nvGrpSpPr>
        <p:grpSpPr>
          <a:xfrm>
            <a:off x="17743046" y="12381637"/>
            <a:ext cx="10149603" cy="5657242"/>
            <a:chOff x="2518430" y="1759624"/>
            <a:chExt cx="1427895" cy="795888"/>
          </a:xfrm>
        </p:grpSpPr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CFA0A480-2D07-CEC2-4978-30FF8C121FB7}"/>
                </a:ext>
              </a:extLst>
            </p:cNvPr>
            <p:cNvSpPr/>
            <p:nvPr/>
          </p:nvSpPr>
          <p:spPr>
            <a:xfrm>
              <a:off x="2518430" y="1759624"/>
              <a:ext cx="1427895" cy="20899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510" dirty="0"/>
            </a:p>
          </p:txBody>
        </p:sp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0C999B60-0A61-F11E-7CD8-B44586025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807" y="1820478"/>
              <a:ext cx="1394386" cy="735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32498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843" b="1" dirty="0">
                  <a:latin typeface="Arial" panose="020B0604020202020204" pitchFamily="34" charset="0"/>
                  <a:cs typeface="Arial" panose="020B0604020202020204" pitchFamily="34" charset="0"/>
                </a:rPr>
                <a:t>30% Canopy Cover (Canopy Component)</a:t>
              </a:r>
            </a:p>
            <a:p>
              <a:pPr>
                <a:buNone/>
              </a:pPr>
              <a:endParaRPr lang="en-US" sz="2488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5892" indent="-383837">
                <a:lnSpc>
                  <a:spcPts val="3554"/>
                </a:lnSpc>
                <a:buFont typeface="Courier New" panose="02070309020205020404" pitchFamily="49" charset="0"/>
                <a:buChar char="o"/>
              </a:pPr>
              <a:r>
                <a:rPr lang="en-US" sz="2488" b="1" dirty="0">
                  <a:latin typeface="Arial" panose="020B0604020202020204" pitchFamily="34" charset="0"/>
                  <a:cs typeface="Arial" panose="020B0604020202020204" pitchFamily="34" charset="0"/>
                </a:rPr>
                <a:t>Significant difference</a:t>
              </a: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 in canopy cover across zones </a:t>
              </a:r>
            </a:p>
            <a:p>
              <a:pPr marL="255892" indent="-383837">
                <a:lnSpc>
                  <a:spcPts val="3554"/>
                </a:lnSpc>
                <a:buFont typeface="Courier New" panose="02070309020205020404" pitchFamily="49" charset="0"/>
                <a:buChar char="o"/>
              </a:pPr>
              <a:r>
                <a:rPr lang="en-US" sz="2488" i="1" dirty="0">
                  <a:latin typeface="Arial" panose="020B0604020202020204" pitchFamily="34" charset="0"/>
                  <a:cs typeface="Arial" panose="020B0604020202020204" pitchFamily="34" charset="0"/>
                </a:rPr>
                <a:t> (ANOVA: F = 4.75, p = 0.0498)</a:t>
              </a:r>
              <a:endParaRPr lang="en-US" sz="2488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5892" indent="-383837">
                <a:lnSpc>
                  <a:spcPts val="3554"/>
                </a:lnSpc>
                <a:buFont typeface="Courier New" panose="02070309020205020404" pitchFamily="49" charset="0"/>
                <a:buChar char="o"/>
              </a:pP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Average canopy cover:  High-greenness: ~26%</a:t>
              </a:r>
            </a:p>
            <a:p>
              <a:pPr marL="3825316" lvl="1">
                <a:lnSpc>
                  <a:spcPts val="3554"/>
                </a:lnSpc>
              </a:pP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Mid-greenness: ~13%</a:t>
              </a:r>
            </a:p>
            <a:p>
              <a:pPr marL="3825316" lvl="1">
                <a:lnSpc>
                  <a:spcPts val="3554"/>
                </a:lnSpc>
              </a:pP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Low-greenness: ~7%</a:t>
              </a:r>
            </a:p>
            <a:p>
              <a:pPr marL="255892" indent="-383837">
                <a:lnSpc>
                  <a:spcPts val="3554"/>
                </a:lnSpc>
                <a:buFont typeface="Courier New" panose="02070309020205020404" pitchFamily="49" charset="0"/>
                <a:buChar char="o"/>
              </a:pP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Citywide average: </a:t>
              </a:r>
              <a:r>
                <a:rPr lang="en-US" sz="2488" b="1" dirty="0">
                  <a:latin typeface="Arial" panose="020B0604020202020204" pitchFamily="34" charset="0"/>
                  <a:cs typeface="Arial" panose="020B0604020202020204" pitchFamily="34" charset="0"/>
                </a:rPr>
                <a:t>~15.9%</a:t>
              </a: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, well below the </a:t>
              </a:r>
              <a:r>
                <a:rPr lang="en-US" sz="2488" b="1" dirty="0">
                  <a:latin typeface="Arial" panose="020B0604020202020204" pitchFamily="34" charset="0"/>
                  <a:cs typeface="Arial" panose="020B0604020202020204" pitchFamily="34" charset="0"/>
                </a:rPr>
                <a:t>30% benchmark</a:t>
              </a:r>
            </a:p>
            <a:p>
              <a:pPr marL="255892" indent="-383837">
                <a:lnSpc>
                  <a:spcPts val="3554"/>
                </a:lnSpc>
                <a:buFont typeface="Courier New" panose="02070309020205020404" pitchFamily="49" charset="0"/>
                <a:buChar char="o"/>
              </a:pP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Some </a:t>
              </a:r>
              <a:r>
                <a:rPr lang="en-US" sz="2488" b="1" dirty="0">
                  <a:latin typeface="Arial" panose="020B0604020202020204" pitchFamily="34" charset="0"/>
                  <a:cs typeface="Arial" panose="020B0604020202020204" pitchFamily="34" charset="0"/>
                </a:rPr>
                <a:t>mid-greenness zones had poor visibility</a:t>
              </a:r>
              <a:r>
                <a:rPr lang="en-US" sz="2488" dirty="0">
                  <a:latin typeface="Arial" panose="020B0604020202020204" pitchFamily="34" charset="0"/>
                  <a:cs typeface="Arial" panose="020B0604020202020204" pitchFamily="34" charset="0"/>
                </a:rPr>
                <a:t>, showing greenery may be in </a:t>
              </a:r>
              <a:r>
                <a:rPr lang="en-US" sz="2488" b="1" dirty="0">
                  <a:latin typeface="Arial" panose="020B0604020202020204" pitchFamily="34" charset="0"/>
                  <a:cs typeface="Arial" panose="020B0604020202020204" pitchFamily="34" charset="0"/>
                </a:rPr>
                <a:t>non-residential/ inaccessible areas</a:t>
              </a:r>
              <a:endParaRPr lang="en-US" sz="2488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49964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8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83E309C-B5EC-48C1-177C-5E1F70CFC5D8}"/>
              </a:ext>
            </a:extLst>
          </p:cNvPr>
          <p:cNvSpPr/>
          <p:nvPr/>
        </p:nvSpPr>
        <p:spPr>
          <a:xfrm>
            <a:off x="17959557" y="11188760"/>
            <a:ext cx="9963130" cy="8217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Greenness is not evenly distributed, indicating structural inequality in everyday exposure to nature.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90E9AD-E9D0-897F-CE72-F22093B4491A}"/>
              </a:ext>
            </a:extLst>
          </p:cNvPr>
          <p:cNvSpPr/>
          <p:nvPr/>
        </p:nvSpPr>
        <p:spPr>
          <a:xfrm>
            <a:off x="17815949" y="17599199"/>
            <a:ext cx="9963130" cy="8217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canopy alone does not guarantee residential exposure; placement and accessibility are key.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44A26E1-FC73-5EEB-2AAF-F2DF1C850F2F}"/>
              </a:ext>
            </a:extLst>
          </p:cNvPr>
          <p:cNvSpPr/>
          <p:nvPr/>
        </p:nvSpPr>
        <p:spPr>
          <a:xfrm>
            <a:off x="17697786" y="24772429"/>
            <a:ext cx="9963130" cy="8217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space proximity is spatially uneven, revealing critical planning gaps in equitable access.</a:t>
            </a:r>
          </a:p>
        </p:txBody>
      </p:sp>
      <p:sp>
        <p:nvSpPr>
          <p:cNvPr id="91" name="Right Brace 90">
            <a:extLst>
              <a:ext uri="{FF2B5EF4-FFF2-40B4-BE49-F238E27FC236}">
                <a16:creationId xmlns:a16="http://schemas.microsoft.com/office/drawing/2014/main" id="{579D227E-D0BD-5A26-7E54-E23DB4E57B74}"/>
              </a:ext>
            </a:extLst>
          </p:cNvPr>
          <p:cNvSpPr/>
          <p:nvPr/>
        </p:nvSpPr>
        <p:spPr>
          <a:xfrm>
            <a:off x="35084799" y="9042736"/>
            <a:ext cx="787104" cy="13051907"/>
          </a:xfrm>
          <a:prstGeom prst="rightBrace">
            <a:avLst>
              <a:gd name="adj1" fmla="val 8333"/>
              <a:gd name="adj2" fmla="val 50299"/>
            </a:avLst>
          </a:prstGeom>
          <a:ln w="28575">
            <a:solidFill>
              <a:srgbClr val="91C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151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D1B100A-AC4A-4109-3CDB-03D2A5F93F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10" t="7465" b="8444"/>
          <a:stretch/>
        </p:blipFill>
        <p:spPr bwMode="auto">
          <a:xfrm>
            <a:off x="35799149" y="13842462"/>
            <a:ext cx="5781086" cy="446190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ectangle 4">
            <a:extLst>
              <a:ext uri="{FF2B5EF4-FFF2-40B4-BE49-F238E27FC236}">
                <a16:creationId xmlns:a16="http://schemas.microsoft.com/office/drawing/2014/main" id="{82276BFB-3D6A-ED52-9C48-CA5534AD0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5949" y="7331649"/>
            <a:ext cx="10350855" cy="43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324982" numCol="1" anchor="ctr" anchorCtr="0" compatLnSpc="1">
            <a:prstTxWarp prst="textNoShape">
              <a:avLst/>
            </a:prstTxWarp>
            <a:spAutoFit/>
          </a:bodyPr>
          <a:lstStyle/>
          <a:p>
            <a:pPr defTabSz="6499647" eaLnBrk="0" fontAlgn="base" hangingPunct="0">
              <a:lnSpc>
                <a:spcPts val="1422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43" b="1" dirty="0">
                <a:latin typeface="Arial" panose="020B0604020202020204" pitchFamily="34" charset="0"/>
              </a:rPr>
              <a:t>3 Trees Visible (Tree Visibility Component</a:t>
            </a:r>
            <a:r>
              <a:rPr lang="en-US" altLang="en-US" sz="2488" b="1" dirty="0">
                <a:latin typeface="Arial" panose="020B0604020202020204" pitchFamily="34" charset="0"/>
              </a:rPr>
              <a:t>)</a:t>
            </a:r>
          </a:p>
          <a:p>
            <a:pPr defTabSz="6499647" eaLnBrk="0" fontAlgn="base" hangingPunct="0">
              <a:lnSpc>
                <a:spcPts val="1422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88" b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88" b="1" dirty="0">
                <a:latin typeface="Arial" panose="020B0604020202020204" pitchFamily="34" charset="0"/>
              </a:rPr>
              <a:t>Significant variation</a:t>
            </a:r>
            <a:r>
              <a:rPr lang="en-US" altLang="en-US" sz="2488" dirty="0">
                <a:latin typeface="Arial" panose="020B0604020202020204" pitchFamily="34" charset="0"/>
              </a:rPr>
              <a:t> by greenness zone </a:t>
            </a:r>
          </a:p>
          <a:p>
            <a:pPr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88" i="1" dirty="0">
                <a:latin typeface="Arial" panose="020B0604020202020204" pitchFamily="34" charset="0"/>
              </a:rPr>
              <a:t>    (χ² = 18.87, p = 0.0044)</a:t>
            </a:r>
            <a:endParaRPr lang="en-US" altLang="en-US" sz="2488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88" dirty="0">
                <a:latin typeface="Arial" panose="020B0604020202020204" pitchFamily="34" charset="0"/>
              </a:rPr>
              <a:t>70% of residents in </a:t>
            </a:r>
            <a:r>
              <a:rPr lang="en-US" altLang="en-US" sz="2488" b="1" dirty="0">
                <a:latin typeface="Arial" panose="020B0604020202020204" pitchFamily="34" charset="0"/>
              </a:rPr>
              <a:t>mid</a:t>
            </a:r>
            <a:r>
              <a:rPr lang="en-US" altLang="en-US" sz="2488" dirty="0">
                <a:latin typeface="Arial" panose="020B0604020202020204" pitchFamily="34" charset="0"/>
              </a:rPr>
              <a:t> &amp; </a:t>
            </a:r>
            <a:r>
              <a:rPr lang="en-US" altLang="en-US" sz="2488" b="1" dirty="0">
                <a:latin typeface="Arial" panose="020B0604020202020204" pitchFamily="34" charset="0"/>
              </a:rPr>
              <a:t>high-greenness</a:t>
            </a:r>
            <a:r>
              <a:rPr lang="en-US" altLang="en-US" sz="2488" dirty="0">
                <a:latin typeface="Arial" panose="020B0604020202020204" pitchFamily="34" charset="0"/>
              </a:rPr>
              <a:t> areas saw 3+ trees</a:t>
            </a: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88" dirty="0">
                <a:latin typeface="Arial" panose="020B0604020202020204" pitchFamily="34" charset="0"/>
              </a:rPr>
              <a:t>Only ~25% in </a:t>
            </a:r>
            <a:r>
              <a:rPr lang="en-US" altLang="en-US" sz="2488" b="1" dirty="0">
                <a:latin typeface="Arial" panose="020B0604020202020204" pitchFamily="34" charset="0"/>
              </a:rPr>
              <a:t>low-greenness</a:t>
            </a:r>
            <a:r>
              <a:rPr lang="en-US" altLang="en-US" sz="2488" dirty="0">
                <a:latin typeface="Arial" panose="020B0604020202020204" pitchFamily="34" charset="0"/>
              </a:rPr>
              <a:t> zones reported seeing even 2 trees</a:t>
            </a: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88" dirty="0">
                <a:latin typeface="Arial" panose="020B0604020202020204" pitchFamily="34" charset="0"/>
              </a:rPr>
              <a:t>Visibility of 10+ trees was </a:t>
            </a:r>
            <a:r>
              <a:rPr lang="en-US" altLang="en-US" sz="2488" b="1" dirty="0">
                <a:latin typeface="Arial" panose="020B0604020202020204" pitchFamily="34" charset="0"/>
              </a:rPr>
              <a:t>lowest in low-greenness</a:t>
            </a:r>
            <a:endParaRPr lang="en-US" altLang="en-US" sz="2488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88" dirty="0">
                <a:latin typeface="Arial" panose="020B0604020202020204" pitchFamily="34" charset="0"/>
              </a:rPr>
              <a:t>Tree visibility </a:t>
            </a:r>
            <a:r>
              <a:rPr lang="en-US" altLang="en-US" sz="2488" b="1" dirty="0">
                <a:latin typeface="Arial" panose="020B0604020202020204" pitchFamily="34" charset="0"/>
              </a:rPr>
              <a:t>varies systematically</a:t>
            </a:r>
            <a:r>
              <a:rPr lang="en-US" altLang="en-US" sz="2488" dirty="0">
                <a:latin typeface="Arial" panose="020B0604020202020204" pitchFamily="34" charset="0"/>
              </a:rPr>
              <a:t>, reflecting </a:t>
            </a:r>
            <a:r>
              <a:rPr lang="en-US" altLang="en-US" sz="2488" b="1" dirty="0">
                <a:latin typeface="Arial" panose="020B0604020202020204" pitchFamily="34" charset="0"/>
              </a:rPr>
              <a:t>inequitable tree cover distribution</a:t>
            </a:r>
            <a:endParaRPr lang="en-US" altLang="en-US" sz="2488" dirty="0">
              <a:latin typeface="Arial" panose="020B0604020202020204" pitchFamily="34" charset="0"/>
            </a:endParaRPr>
          </a:p>
          <a:p>
            <a:pPr defTabSz="64996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88" dirty="0">
              <a:latin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8C89A6-5C7D-9ECB-DEF8-7A250367B13E}"/>
              </a:ext>
            </a:extLst>
          </p:cNvPr>
          <p:cNvGrpSpPr/>
          <p:nvPr/>
        </p:nvGrpSpPr>
        <p:grpSpPr>
          <a:xfrm>
            <a:off x="17854633" y="19036059"/>
            <a:ext cx="17155951" cy="6306394"/>
            <a:chOff x="2529220" y="2631508"/>
            <a:chExt cx="2413582" cy="887214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FDC1CCEB-7B5E-D50C-FC88-2BE2175D1909}"/>
                </a:ext>
              </a:extLst>
            </p:cNvPr>
            <p:cNvSpPr/>
            <p:nvPr/>
          </p:nvSpPr>
          <p:spPr>
            <a:xfrm>
              <a:off x="2529220" y="2631508"/>
              <a:ext cx="1427895" cy="20899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510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156128F-301E-3D5D-BDDE-4AC046B73458}"/>
                </a:ext>
              </a:extLst>
            </p:cNvPr>
            <p:cNvGrpSpPr/>
            <p:nvPr/>
          </p:nvGrpSpPr>
          <p:grpSpPr>
            <a:xfrm>
              <a:off x="2533910" y="2668786"/>
              <a:ext cx="2408892" cy="849936"/>
              <a:chOff x="2533910" y="2636943"/>
              <a:chExt cx="2408892" cy="84993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6679003-3349-A495-B540-1DF137CE2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l="4197" r="4194"/>
              <a:stretch/>
            </p:blipFill>
            <p:spPr>
              <a:xfrm>
                <a:off x="4018205" y="2636943"/>
                <a:ext cx="924597" cy="849936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44781A7-34BE-6C38-6B65-7C50982F2321}"/>
                  </a:ext>
                </a:extLst>
              </p:cNvPr>
              <p:cNvSpPr txBox="1"/>
              <p:nvPr/>
            </p:nvSpPr>
            <p:spPr>
              <a:xfrm>
                <a:off x="2533910" y="2672674"/>
                <a:ext cx="1484295" cy="714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4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300 m Access to UGS (Access Component)</a:t>
                </a:r>
              </a:p>
              <a:p>
                <a:endParaRPr lang="en-US" sz="2843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5892" indent="-383837">
                  <a:lnSpc>
                    <a:spcPts val="3554"/>
                  </a:lnSpc>
                  <a:buFont typeface="Courier New" panose="02070309020205020404" pitchFamily="49" charset="0"/>
                  <a:buChar char="o"/>
                </a:pP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Accessibility strongly linked to greenness (χ² = 8792.52, p &lt; 0.0001)</a:t>
                </a:r>
              </a:p>
              <a:p>
                <a:pPr marL="255892" indent="-383837">
                  <a:lnSpc>
                    <a:spcPts val="3554"/>
                  </a:lnSpc>
                  <a:buFont typeface="Courier New" panose="02070309020205020404" pitchFamily="49" charset="0"/>
                  <a:buChar char="o"/>
                </a:pP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% of population without UGS access:</a:t>
                </a:r>
              </a:p>
              <a:p>
                <a:pPr marL="0" lvl="1" indent="3836597">
                  <a:lnSpc>
                    <a:spcPts val="3554"/>
                  </a:lnSpc>
                </a:pP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High-greenness: 64%</a:t>
                </a:r>
              </a:p>
              <a:p>
                <a:pPr marL="0" lvl="1" indent="3836597">
                  <a:lnSpc>
                    <a:spcPts val="3554"/>
                  </a:lnSpc>
                </a:pP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Mid-greenness: 79%</a:t>
                </a:r>
              </a:p>
              <a:p>
                <a:pPr marL="0" lvl="1" indent="3836597">
                  <a:lnSpc>
                    <a:spcPts val="3554"/>
                  </a:lnSpc>
                </a:pP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Low-greenness: 81%</a:t>
                </a:r>
              </a:p>
              <a:p>
                <a:pPr marL="255892" lvl="1" indent="-383837">
                  <a:lnSpc>
                    <a:spcPts val="3554"/>
                  </a:lnSpc>
                  <a:buFont typeface="Courier New" panose="02070309020205020404" pitchFamily="49" charset="0"/>
                  <a:buChar char="o"/>
                </a:pP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Access</a:t>
                </a:r>
                <a:r>
                  <a:rPr lang="en-US" sz="248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inequalities persist</a:t>
                </a: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48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tree cover doesn’t guarantee UGS availability</a:t>
                </a:r>
              </a:p>
              <a:p>
                <a:pPr marL="255892" lvl="1" indent="-383837">
                  <a:lnSpc>
                    <a:spcPts val="3554"/>
                  </a:lnSpc>
                  <a:buFont typeface="Courier New" panose="02070309020205020404" pitchFamily="49" charset="0"/>
                  <a:buChar char="o"/>
                </a:pP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Some mid-greenness zones had </a:t>
                </a:r>
                <a:r>
                  <a:rPr lang="en-US" sz="248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unexpectedly poor access</a:t>
                </a:r>
                <a:r>
                  <a:rPr lang="en-US" sz="2488" dirty="0">
                    <a:latin typeface="Arial" panose="020B0604020202020204" pitchFamily="34" charset="0"/>
                    <a:cs typeface="Arial" panose="020B0604020202020204" pitchFamily="34" charset="0"/>
                  </a:rPr>
                  <a:t>, suggesting </a:t>
                </a:r>
                <a:r>
                  <a:rPr lang="en-US" sz="248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tree distribution ≠ functional access</a:t>
                </a:r>
                <a:endParaRPr lang="en-US" sz="248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386432EE-3389-AD74-9B40-A17FA7628071}"/>
              </a:ext>
            </a:extLst>
          </p:cNvPr>
          <p:cNvSpPr/>
          <p:nvPr/>
        </p:nvSpPr>
        <p:spPr>
          <a:xfrm>
            <a:off x="28227884" y="6552461"/>
            <a:ext cx="6856915" cy="19222189"/>
          </a:xfrm>
          <a:prstGeom prst="rect">
            <a:avLst/>
          </a:prstGeom>
          <a:noFill/>
          <a:ln w="76200">
            <a:solidFill>
              <a:srgbClr val="91C5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510"/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D49F1E82-6486-F382-9A2B-727EB0B3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4981" y="6200310"/>
            <a:ext cx="15062707" cy="1207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964" tIns="324982" rIns="649964" bIns="324982" numCol="1" anchor="ctr" anchorCtr="0" compatLnSpc="1">
            <a:prstTxWarp prst="textNoShape">
              <a:avLst/>
            </a:prstTxWarp>
            <a:spAutoFit/>
          </a:bodyPr>
          <a:lstStyle/>
          <a:p>
            <a:pPr marL="255892" indent="-383837" defTabSz="6499647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latin typeface="Arial" panose="020B0604020202020204" pitchFamily="34" charset="0"/>
              </a:rPr>
              <a:t>First Empirical Assessment in </a:t>
            </a:r>
            <a:r>
              <a:rPr lang="en-US" altLang="en-US" sz="2600" dirty="0">
                <a:latin typeface="Arial" panose="020B0604020202020204" pitchFamily="34" charset="0"/>
              </a:rPr>
              <a:t>a rapidly urbanizing Indian city, addressing its feasibility and limitations in terms of the application of the 3-30-300 rule.</a:t>
            </a:r>
          </a:p>
          <a:p>
            <a:pPr marL="255892" indent="-383837" defTabSz="6499647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latin typeface="Arial" panose="020B0604020202020204" pitchFamily="34" charset="0"/>
              </a:rPr>
              <a:t>Tree Visibility Must Go Beyond Public UGS - </a:t>
            </a:r>
            <a:r>
              <a:rPr lang="en-US" altLang="en-US" sz="2600" i="1" dirty="0">
                <a:latin typeface="Arial" panose="020B0604020202020204" pitchFamily="34" charset="0"/>
              </a:rPr>
              <a:t>Street trees, private gardens, and vertical greenery should be factored into visibility assessments.</a:t>
            </a:r>
            <a:endParaRPr lang="en-US" altLang="en-US" sz="2600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latin typeface="Arial" panose="020B0604020202020204" pitchFamily="34" charset="0"/>
              </a:rPr>
              <a:t>30% Canopy Cover May Not Be Uniformly Attainable—</a:t>
            </a:r>
            <a:r>
              <a:rPr lang="en-US" altLang="en-US" sz="2600" dirty="0">
                <a:latin typeface="Arial" panose="020B0604020202020204" pitchFamily="34" charset="0"/>
              </a:rPr>
              <a:t>Land scarcity, high-density areas in the city, and socio-economic disparities challenge the 30% benchmark.</a:t>
            </a:r>
          </a:p>
          <a:p>
            <a:pPr marL="255892" indent="-383837" defTabSz="6499647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latin typeface="Arial" panose="020B0604020202020204" pitchFamily="34" charset="0"/>
              </a:rPr>
              <a:t>Proximity ≠ Accessibility ≠ Usability - </a:t>
            </a:r>
            <a:r>
              <a:rPr lang="en-US" altLang="en-US" sz="2600" dirty="0">
                <a:latin typeface="Arial" panose="020B0604020202020204" pitchFamily="34" charset="0"/>
              </a:rPr>
              <a:t>Over 80% of residents in low-greenness zones lacked access to UGS within 300 m. </a:t>
            </a:r>
            <a:r>
              <a:rPr lang="en-US" altLang="en-US" sz="2600" i="1" dirty="0">
                <a:latin typeface="Arial" panose="020B0604020202020204" pitchFamily="34" charset="0"/>
              </a:rPr>
              <a:t>However, access alone is insufficient—functionality, safety, and quality also matter for meaningful use.</a:t>
            </a:r>
          </a:p>
          <a:p>
            <a:pPr marL="255892" indent="-383837" defTabSz="6499647" eaLnBrk="0" fontAlgn="base" hangingPunct="0">
              <a:lnSpc>
                <a:spcPts val="4400"/>
              </a:lnSpc>
              <a:spcBef>
                <a:spcPts val="1422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Arial" panose="020B0604020202020204" pitchFamily="34" charset="0"/>
              </a:rPr>
              <a:t>Global</a:t>
            </a:r>
            <a:r>
              <a:rPr lang="en-US" altLang="en-US" sz="2600" b="1" dirty="0">
                <a:latin typeface="Arial" panose="020B0604020202020204" pitchFamily="34" charset="0"/>
              </a:rPr>
              <a:t> Framework, Local Fit - </a:t>
            </a:r>
            <a:r>
              <a:rPr lang="en-US" altLang="en-US" sz="2600" dirty="0">
                <a:latin typeface="Arial" panose="020B0604020202020204" pitchFamily="34" charset="0"/>
              </a:rPr>
              <a:t>The rule, though developed in European/North American contexts, holds promise if adapted for the spatial and social realities of the </a:t>
            </a:r>
            <a:r>
              <a:rPr lang="en-US" altLang="en-US" sz="2600" b="1" dirty="0">
                <a:latin typeface="Arial" panose="020B0604020202020204" pitchFamily="34" charset="0"/>
              </a:rPr>
              <a:t>Global South</a:t>
            </a:r>
            <a:r>
              <a:rPr lang="en-US" altLang="en-US" sz="2600" dirty="0">
                <a:latin typeface="Arial" panose="020B0604020202020204" pitchFamily="34" charset="0"/>
              </a:rPr>
              <a:t>.</a:t>
            </a: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i="1" dirty="0">
              <a:latin typeface="Arial" panose="020B0604020202020204" pitchFamily="34" charset="0"/>
            </a:endParaRPr>
          </a:p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88" dirty="0">
              <a:latin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F6B8A85-F5B1-DB4E-BC20-F67FBADFD7DF}"/>
              </a:ext>
            </a:extLst>
          </p:cNvPr>
          <p:cNvSpPr txBox="1"/>
          <p:nvPr/>
        </p:nvSpPr>
        <p:spPr>
          <a:xfrm>
            <a:off x="17522402" y="27779517"/>
            <a:ext cx="32600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research was funded by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Special Research Fund of the Institute for Global Environmental Strategies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(Grant No. SRF2-UNature). We sincerely thank the researchers from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CSIR-NEERI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for their valuable support in data collection. Special thanks to Manu Thomas for data curation related to the 30% canopy cover component, and to Prajakta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Pimpalshende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for conducting the household questionnaire survey.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D989757-72E3-5EC0-D98B-CF937E550685}"/>
              </a:ext>
            </a:extLst>
          </p:cNvPr>
          <p:cNvGrpSpPr/>
          <p:nvPr/>
        </p:nvGrpSpPr>
        <p:grpSpPr>
          <a:xfrm>
            <a:off x="48302517" y="19458748"/>
            <a:ext cx="1761000" cy="6017188"/>
            <a:chOff x="6731099" y="2638644"/>
            <a:chExt cx="247746" cy="846527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8E160318-E589-51E8-F662-2A28A8E1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31099" y="2638644"/>
              <a:ext cx="224666" cy="22056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799E8868-4F1D-ACBF-55DD-D537D3EAE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3497" t="2861" r="15910" b="4249"/>
            <a:stretch/>
          </p:blipFill>
          <p:spPr>
            <a:xfrm>
              <a:off x="6731099" y="2887276"/>
              <a:ext cx="247746" cy="33136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F039DC2-158B-8E31-48FC-95D0B5FE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31099" y="3246714"/>
              <a:ext cx="233704" cy="238457"/>
            </a:xfrm>
            <a:prstGeom prst="rect">
              <a:avLst/>
            </a:prstGeom>
            <a:ln>
              <a:solidFill>
                <a:srgbClr val="EAEAEA"/>
              </a:solidFill>
            </a:ln>
          </p:spPr>
        </p:pic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D94F65FE-C519-7DB6-EF78-FD9F89C90CA8}"/>
              </a:ext>
            </a:extLst>
          </p:cNvPr>
          <p:cNvSpPr txBox="1"/>
          <p:nvPr/>
        </p:nvSpPr>
        <p:spPr>
          <a:xfrm>
            <a:off x="35738535" y="18455319"/>
            <a:ext cx="8056762" cy="765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88" i="1" dirty="0">
                <a:latin typeface="Arial" panose="020B0604020202020204" pitchFamily="34" charset="0"/>
                <a:cs typeface="Arial" panose="020B0604020202020204" pitchFamily="34" charset="0"/>
              </a:rPr>
              <a:t>Correlation between 3-30-300 component</a:t>
            </a:r>
          </a:p>
          <a:p>
            <a:endParaRPr lang="en-US" sz="2488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36FF5E2-5FB2-2A7E-12DC-AC2E4554E2F7}"/>
              </a:ext>
            </a:extLst>
          </p:cNvPr>
          <p:cNvSpPr txBox="1"/>
          <p:nvPr/>
        </p:nvSpPr>
        <p:spPr>
          <a:xfrm>
            <a:off x="35617161" y="19529852"/>
            <a:ext cx="12646856" cy="591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Policy Alignment &amp; Global Relevance</a:t>
            </a:r>
          </a:p>
          <a:p>
            <a:pPr marL="255892" indent="-383837">
              <a:lnSpc>
                <a:spcPts val="3554"/>
              </a:lnSpc>
              <a:spcAft>
                <a:spcPts val="1422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3–30–300 can be a powerful planning framework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when localized, promoting equitable, resilient, and inclusive urban greening.</a:t>
            </a:r>
          </a:p>
          <a:p>
            <a:pPr marL="255892" indent="-383837">
              <a:lnSpc>
                <a:spcPts val="3554"/>
              </a:lnSpc>
              <a:spcAft>
                <a:spcPts val="1422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Supports India's national greening and urban resilience goals: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Aligned with the Urban Greening Guidelines, Green India Mission (GIM), NCAP, and the Climate Smart Cities Assessment Framework (CSCAF), reinforcing the role of data-driven, evidence-based urban planning.</a:t>
            </a:r>
          </a:p>
          <a:p>
            <a:pPr marL="255892" indent="-383837">
              <a:lnSpc>
                <a:spcPts val="3554"/>
              </a:lnSpc>
              <a:spcAft>
                <a:spcPts val="1422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Advances global sustainability commitments: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Contributes to SDG 11 (Sustainable Cities and Communities) and the Paris Agreement by promoting nature-based solutions for equitable and climate-resilient cities.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DB54EF-EF36-E228-9142-94391012946C}"/>
              </a:ext>
            </a:extLst>
          </p:cNvPr>
          <p:cNvSpPr txBox="1"/>
          <p:nvPr/>
        </p:nvSpPr>
        <p:spPr>
          <a:xfrm>
            <a:off x="41821451" y="14051757"/>
            <a:ext cx="8415372" cy="4169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892" indent="-383837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ts val="1066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latin typeface="Arial" panose="020B0604020202020204" pitchFamily="34" charset="0"/>
              </a:rPr>
              <a:t>Adaptation Is Key–High pace transitioning cities </a:t>
            </a:r>
            <a:r>
              <a:rPr lang="en-US" altLang="en-US" sz="2600" dirty="0">
                <a:latin typeface="Arial" panose="020B0604020202020204" pitchFamily="34" charset="0"/>
              </a:rPr>
              <a:t>must </a:t>
            </a:r>
            <a:r>
              <a:rPr lang="en-US" altLang="en-US" sz="2600" b="1" dirty="0">
                <a:latin typeface="Arial" panose="020B0604020202020204" pitchFamily="34" charset="0"/>
              </a:rPr>
              <a:t>reinterpret</a:t>
            </a:r>
            <a:r>
              <a:rPr lang="en-US" altLang="en-US" sz="2600" dirty="0">
                <a:latin typeface="Arial" panose="020B0604020202020204" pitchFamily="34" charset="0"/>
              </a:rPr>
              <a:t> the 3–30–300 rule:</a:t>
            </a:r>
          </a:p>
          <a:p>
            <a:pPr marL="654478" indent="-33856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ts val="1066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" panose="020B0604020202020204" pitchFamily="34" charset="0"/>
              </a:rPr>
              <a:t>Integrate </a:t>
            </a:r>
            <a:r>
              <a:rPr lang="en-US" altLang="en-US" sz="2600" b="1" dirty="0">
                <a:latin typeface="Arial" panose="020B0604020202020204" pitchFamily="34" charset="0"/>
              </a:rPr>
              <a:t>street-level greening</a:t>
            </a:r>
            <a:r>
              <a:rPr lang="en-US" altLang="en-US" sz="2600" dirty="0">
                <a:latin typeface="Arial" panose="020B0604020202020204" pitchFamily="34" charset="0"/>
              </a:rPr>
              <a:t> into planning norms</a:t>
            </a:r>
          </a:p>
          <a:p>
            <a:pPr marL="654478" indent="-33856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ts val="1066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" panose="020B0604020202020204" pitchFamily="34" charset="0"/>
              </a:rPr>
              <a:t>Expand </a:t>
            </a:r>
            <a:r>
              <a:rPr lang="en-US" altLang="en-US" sz="2600" b="1" dirty="0">
                <a:latin typeface="Arial" panose="020B0604020202020204" pitchFamily="34" charset="0"/>
              </a:rPr>
              <a:t>community-based greenery</a:t>
            </a:r>
            <a:r>
              <a:rPr lang="en-US" altLang="en-US" sz="2600" dirty="0">
                <a:latin typeface="Arial" panose="020B0604020202020204" pitchFamily="34" charset="0"/>
              </a:rPr>
              <a:t> in vacant or underused spaces</a:t>
            </a:r>
          </a:p>
          <a:p>
            <a:pPr marL="654478" indent="-33856" defTabSz="6499647" eaLnBrk="0" fontAlgn="base" hangingPunct="0">
              <a:lnSpc>
                <a:spcPts val="3554"/>
              </a:lnSpc>
              <a:spcBef>
                <a:spcPct val="0"/>
              </a:spcBef>
              <a:spcAft>
                <a:spcPts val="1066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" panose="020B0604020202020204" pitchFamily="34" charset="0"/>
              </a:rPr>
              <a:t>Consider </a:t>
            </a:r>
            <a:r>
              <a:rPr lang="en-US" altLang="en-US" sz="2600" b="1" dirty="0">
                <a:latin typeface="Arial" panose="020B0604020202020204" pitchFamily="34" charset="0"/>
              </a:rPr>
              <a:t>composite greenness metrics</a:t>
            </a:r>
            <a:r>
              <a:rPr lang="en-US" altLang="en-US" sz="2600" dirty="0">
                <a:latin typeface="Arial" panose="020B0604020202020204" pitchFamily="34" charset="0"/>
              </a:rPr>
              <a:t> that reflect visibility, access, and functionality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806FD-0D29-76A0-2EBB-822E7EE9FDA1}"/>
              </a:ext>
            </a:extLst>
          </p:cNvPr>
          <p:cNvSpPr txBox="1"/>
          <p:nvPr/>
        </p:nvSpPr>
        <p:spPr>
          <a:xfrm>
            <a:off x="1307393" y="9143839"/>
            <a:ext cx="8379820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99647" eaLnBrk="0" fontAlgn="base" hangingPunct="0">
              <a:lnSpc>
                <a:spcPts val="4265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and Why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3–30–300 rule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34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Proposed by urban forestry expert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Konijnendijk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the rule offers a simple, science-based guideline to enhance the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presence, accessibility, and impact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of UGSs.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0630" indent="-620630" defTabSz="6499647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4996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CAFB70-8973-0778-1609-267DD5973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454" y="12381637"/>
            <a:ext cx="6299703" cy="6474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9C0331-EDF4-5159-71D5-87410B213A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78" y="6935536"/>
            <a:ext cx="6418943" cy="50012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DA3941-DC1F-5ACA-C4B8-BE6C664611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471" b="3454"/>
          <a:stretch/>
        </p:blipFill>
        <p:spPr>
          <a:xfrm>
            <a:off x="6951054" y="22153546"/>
            <a:ext cx="3677349" cy="38037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D0B426-D8D3-B3BC-3EE6-7012EA584D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"/>
          <a:stretch/>
        </p:blipFill>
        <p:spPr>
          <a:xfrm>
            <a:off x="1183883" y="22179476"/>
            <a:ext cx="5386853" cy="3777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BA4F6C-943D-0995-3D52-8539B810CEB0}"/>
              </a:ext>
            </a:extLst>
          </p:cNvPr>
          <p:cNvSpPr txBox="1"/>
          <p:nvPr/>
        </p:nvSpPr>
        <p:spPr>
          <a:xfrm>
            <a:off x="4984046" y="3459666"/>
            <a:ext cx="4275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Shruti Lahoti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Manu Thomas 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Pankaj Kumar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, Shalini Dhyani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and Prajakta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Pimpalshende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0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1704</TotalTime>
  <Words>1006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Open Sans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Dilip Naidu</dc:creator>
  <cp:lastModifiedBy>Shruti Lahoti</cp:lastModifiedBy>
  <cp:revision>331</cp:revision>
  <dcterms:created xsi:type="dcterms:W3CDTF">2023-04-10T14:54:34Z</dcterms:created>
  <dcterms:modified xsi:type="dcterms:W3CDTF">2025-04-24T00:32:49Z</dcterms:modified>
</cp:coreProperties>
</file>