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64" r:id="rId2"/>
    <p:sldId id="257" r:id="rId3"/>
    <p:sldId id="299" r:id="rId4"/>
    <p:sldId id="258" r:id="rId5"/>
    <p:sldId id="300" r:id="rId6"/>
    <p:sldId id="307" r:id="rId7"/>
    <p:sldId id="308" r:id="rId8"/>
    <p:sldId id="297" r:id="rId9"/>
    <p:sldId id="305" r:id="rId10"/>
    <p:sldId id="298" r:id="rId11"/>
    <p:sldId id="301" r:id="rId12"/>
    <p:sldId id="302" r:id="rId13"/>
    <p:sldId id="303" r:id="rId14"/>
    <p:sldId id="306" r:id="rId15"/>
    <p:sldId id="30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E90"/>
    <a:srgbClr val="87C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75" d="100"/>
          <a:sy n="75" d="100"/>
        </p:scale>
        <p:origin x="105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5E0B4"/>
            </a:solidFill>
            <a:ln>
              <a:solidFill>
                <a:schemeClr val="tx1"/>
              </a:solidFill>
            </a:ln>
            <a:effectLst/>
          </c:spPr>
          <c:invertIfNegative val="0"/>
          <c:cat>
            <c:strRef>
              <c:f>Sheet1!$B$16:$B$30</c:f>
              <c:strCache>
                <c:ptCount val="15"/>
                <c:pt idx="0">
                  <c:v>Year</c:v>
                </c:pt>
                <c:pt idx="1">
                  <c:v>Month</c:v>
                </c:pt>
                <c:pt idx="2">
                  <c:v>Day</c:v>
                </c:pt>
                <c:pt idx="3">
                  <c:v>Tmax</c:v>
                </c:pt>
                <c:pt idx="4">
                  <c:v>Tmin</c:v>
                </c:pt>
                <c:pt idx="5">
                  <c:v>Q</c:v>
                </c:pt>
                <c:pt idx="6">
                  <c:v>Qt-1/P1</c:v>
                </c:pt>
                <c:pt idx="7">
                  <c:v>Qt-2/P2</c:v>
                </c:pt>
                <c:pt idx="8">
                  <c:v>Qt-3/P3</c:v>
                </c:pt>
                <c:pt idx="9">
                  <c:v>Qt-4/P4</c:v>
                </c:pt>
                <c:pt idx="10">
                  <c:v>Qt-5/P5</c:v>
                </c:pt>
                <c:pt idx="11">
                  <c:v>Qt-6/P6</c:v>
                </c:pt>
                <c:pt idx="12">
                  <c:v>Qt-7/P7</c:v>
                </c:pt>
                <c:pt idx="13">
                  <c:v>Qt-8/P8</c:v>
                </c:pt>
                <c:pt idx="14">
                  <c:v>Qt-9/P9</c:v>
                </c:pt>
              </c:strCache>
            </c:strRef>
          </c:cat>
          <c:val>
            <c:numRef>
              <c:f>Sheet1!$C$16:$C$30</c:f>
              <c:numCache>
                <c:formatCode>General</c:formatCode>
                <c:ptCount val="15"/>
                <c:pt idx="0">
                  <c:v>7.5999999999999998E-2</c:v>
                </c:pt>
                <c:pt idx="1">
                  <c:v>0.25</c:v>
                </c:pt>
                <c:pt idx="2">
                  <c:v>1.4999999999999999E-2</c:v>
                </c:pt>
                <c:pt idx="3">
                  <c:v>-0.31</c:v>
                </c:pt>
                <c:pt idx="4">
                  <c:v>0.19</c:v>
                </c:pt>
                <c:pt idx="5">
                  <c:v>0.78134199999999998</c:v>
                </c:pt>
                <c:pt idx="6">
                  <c:v>0.73966399999999999</c:v>
                </c:pt>
                <c:pt idx="7">
                  <c:v>0.66430599999999995</c:v>
                </c:pt>
                <c:pt idx="8">
                  <c:v>0.60051699999999997</c:v>
                </c:pt>
                <c:pt idx="9">
                  <c:v>0.556508</c:v>
                </c:pt>
                <c:pt idx="10">
                  <c:v>0.52391200000000004</c:v>
                </c:pt>
                <c:pt idx="11">
                  <c:v>0.49815799999999999</c:v>
                </c:pt>
                <c:pt idx="12">
                  <c:v>0.47636899999999999</c:v>
                </c:pt>
                <c:pt idx="13">
                  <c:v>0.45688200000000001</c:v>
                </c:pt>
                <c:pt idx="14">
                  <c:v>0.44158999999999998</c:v>
                </c:pt>
              </c:numCache>
            </c:numRef>
          </c:val>
          <c:extLst>
            <c:ext xmlns:c16="http://schemas.microsoft.com/office/drawing/2014/chart" uri="{C3380CC4-5D6E-409C-BE32-E72D297353CC}">
              <c16:uniqueId val="{00000000-2EBB-45A1-B254-0399A5ECD3FD}"/>
            </c:ext>
          </c:extLst>
        </c:ser>
        <c:ser>
          <c:idx val="1"/>
          <c:order val="1"/>
          <c:spPr>
            <a:solidFill>
              <a:schemeClr val="accent2">
                <a:lumMod val="40000"/>
                <a:lumOff val="60000"/>
              </a:schemeClr>
            </a:solidFill>
            <a:ln>
              <a:solidFill>
                <a:schemeClr val="tx1"/>
              </a:solidFill>
            </a:ln>
            <a:effectLst/>
          </c:spPr>
          <c:invertIfNegative val="0"/>
          <c:cat>
            <c:strRef>
              <c:f>Sheet1!$B$16:$B$30</c:f>
              <c:strCache>
                <c:ptCount val="15"/>
                <c:pt idx="0">
                  <c:v>Year</c:v>
                </c:pt>
                <c:pt idx="1">
                  <c:v>Month</c:v>
                </c:pt>
                <c:pt idx="2">
                  <c:v>Day</c:v>
                </c:pt>
                <c:pt idx="3">
                  <c:v>Tmax</c:v>
                </c:pt>
                <c:pt idx="4">
                  <c:v>Tmin</c:v>
                </c:pt>
                <c:pt idx="5">
                  <c:v>Q</c:v>
                </c:pt>
                <c:pt idx="6">
                  <c:v>Qt-1/P1</c:v>
                </c:pt>
                <c:pt idx="7">
                  <c:v>Qt-2/P2</c:v>
                </c:pt>
                <c:pt idx="8">
                  <c:v>Qt-3/P3</c:v>
                </c:pt>
                <c:pt idx="9">
                  <c:v>Qt-4/P4</c:v>
                </c:pt>
                <c:pt idx="10">
                  <c:v>Qt-5/P5</c:v>
                </c:pt>
                <c:pt idx="11">
                  <c:v>Qt-6/P6</c:v>
                </c:pt>
                <c:pt idx="12">
                  <c:v>Qt-7/P7</c:v>
                </c:pt>
                <c:pt idx="13">
                  <c:v>Qt-8/P8</c:v>
                </c:pt>
                <c:pt idx="14">
                  <c:v>Qt-9/P9</c:v>
                </c:pt>
              </c:strCache>
            </c:strRef>
          </c:cat>
          <c:val>
            <c:numRef>
              <c:f>Sheet1!$E$16:$E$30</c:f>
              <c:numCache>
                <c:formatCode>General</c:formatCode>
                <c:ptCount val="15"/>
                <c:pt idx="6">
                  <c:v>0.48</c:v>
                </c:pt>
                <c:pt idx="7">
                  <c:v>0.59</c:v>
                </c:pt>
                <c:pt idx="8">
                  <c:v>0.68</c:v>
                </c:pt>
                <c:pt idx="9">
                  <c:v>0.72</c:v>
                </c:pt>
                <c:pt idx="10">
                  <c:v>0.75</c:v>
                </c:pt>
                <c:pt idx="11">
                  <c:v>0.76</c:v>
                </c:pt>
                <c:pt idx="12">
                  <c:v>0.76</c:v>
                </c:pt>
                <c:pt idx="13">
                  <c:v>0.77</c:v>
                </c:pt>
                <c:pt idx="14">
                  <c:v>0.77</c:v>
                </c:pt>
              </c:numCache>
            </c:numRef>
          </c:val>
          <c:extLst>
            <c:ext xmlns:c16="http://schemas.microsoft.com/office/drawing/2014/chart" uri="{C3380CC4-5D6E-409C-BE32-E72D297353CC}">
              <c16:uniqueId val="{00000001-2EBB-45A1-B254-0399A5ECD3FD}"/>
            </c:ext>
          </c:extLst>
        </c:ser>
        <c:dLbls>
          <c:showLegendKey val="0"/>
          <c:showVal val="0"/>
          <c:showCatName val="0"/>
          <c:showSerName val="0"/>
          <c:showPercent val="0"/>
          <c:showBubbleSize val="0"/>
        </c:dLbls>
        <c:gapWidth val="219"/>
        <c:overlap val="-27"/>
        <c:axId val="546401231"/>
        <c:axId val="546402191"/>
      </c:barChart>
      <c:catAx>
        <c:axId val="546401231"/>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crossAx val="546402191"/>
        <c:crosses val="autoZero"/>
        <c:auto val="1"/>
        <c:lblAlgn val="ctr"/>
        <c:lblOffset val="100"/>
        <c:noMultiLvlLbl val="0"/>
      </c:catAx>
      <c:valAx>
        <c:axId val="546402191"/>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r>
                  <a:rPr lang="en-IN"/>
                  <a:t>Correlation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title>
        <c:numFmt formatCode="General" sourceLinked="1"/>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crossAx val="546401231"/>
        <c:crosses val="autoZero"/>
        <c:crossBetween val="between"/>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solidFill>
          <a:latin typeface="+mn-lt"/>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46891-5785-49C7-B130-40D7F48F7E69}"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IN"/>
        </a:p>
      </dgm:t>
    </dgm:pt>
    <dgm:pt modelId="{330E78D8-19CD-4E10-B172-3DDB4390EF81}">
      <dgm:prSet phldrT="[Text]" custT="1"/>
      <dgm:spPr/>
      <dgm:t>
        <a:bodyPr/>
        <a:lstStyle/>
        <a:p>
          <a:r>
            <a:rPr lang="en-IN" sz="1400" dirty="0">
              <a:solidFill>
                <a:schemeClr val="tx1"/>
              </a:solidFill>
              <a:latin typeface="Arial" panose="020B0604020202020204" pitchFamily="34" charset="0"/>
              <a:cs typeface="Arial" panose="020B0604020202020204" pitchFamily="34" charset="0"/>
            </a:rPr>
            <a:t>Instrumentation issues</a:t>
          </a:r>
        </a:p>
      </dgm:t>
    </dgm:pt>
    <dgm:pt modelId="{47B2EF62-B652-4320-BA4B-9CD828F0D441}" type="parTrans" cxnId="{19A9B63E-9D99-43B7-A536-69DECF2B560E}">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66E3C0FA-0103-40CB-8AB0-3F6CD8776E87}" type="sibTrans" cxnId="{19A9B63E-9D99-43B7-A536-69DECF2B560E}">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F20DE5DD-6122-407E-ACAC-9EB0EABC0AB0}">
      <dgm:prSet phldrT="[Text]" custT="1"/>
      <dgm:spPr/>
      <dgm:t>
        <a:bodyPr/>
        <a:lstStyle/>
        <a:p>
          <a:r>
            <a:rPr lang="en-IN" sz="1400" dirty="0">
              <a:solidFill>
                <a:schemeClr val="tx1"/>
              </a:solidFill>
              <a:latin typeface="Arial" panose="020B0604020202020204" pitchFamily="34" charset="0"/>
              <a:cs typeface="Arial" panose="020B0604020202020204" pitchFamily="34" charset="0"/>
            </a:rPr>
            <a:t>Data processing or quality control issues</a:t>
          </a:r>
        </a:p>
      </dgm:t>
    </dgm:pt>
    <dgm:pt modelId="{DD79DC67-715D-49DD-9A58-37E8677C3227}" type="parTrans" cxnId="{8671533D-B858-4DA3-BBFD-98C626C141A8}">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A2F2C6DC-3784-4BEE-969E-F8551737BA65}" type="sibTrans" cxnId="{8671533D-B858-4DA3-BBFD-98C626C141A8}">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CEE48D14-953B-4F05-98C1-B4B379B0A359}">
      <dgm:prSet custT="1"/>
      <dgm:spPr/>
      <dgm:t>
        <a:bodyPr/>
        <a:lstStyle/>
        <a:p>
          <a:r>
            <a:rPr lang="en-IN" sz="1400">
              <a:solidFill>
                <a:schemeClr val="tx1"/>
              </a:solidFill>
              <a:latin typeface="Arial" panose="020B0604020202020204" pitchFamily="34" charset="0"/>
              <a:cs typeface="Arial" panose="020B0604020202020204" pitchFamily="34" charset="0"/>
            </a:rPr>
            <a:t>Technological limitations</a:t>
          </a:r>
          <a:endParaRPr lang="en-IN" sz="1400" dirty="0">
            <a:solidFill>
              <a:schemeClr val="tx1"/>
            </a:solidFill>
            <a:latin typeface="Arial" panose="020B0604020202020204" pitchFamily="34" charset="0"/>
            <a:cs typeface="Arial" panose="020B0604020202020204" pitchFamily="34" charset="0"/>
          </a:endParaRPr>
        </a:p>
      </dgm:t>
    </dgm:pt>
    <dgm:pt modelId="{091DF31D-1637-48A6-809F-9E1530B45358}" type="parTrans" cxnId="{D5C495D8-0FD3-4AB1-A662-AD5380CED2E7}">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1C0FC243-91FA-4E6E-92D5-6C95A581023D}" type="sibTrans" cxnId="{D5C495D8-0FD3-4AB1-A662-AD5380CED2E7}">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DF00A81F-CE6C-49E4-8936-F4F2BB0FBF70}">
      <dgm:prSet custT="1"/>
      <dgm:spPr/>
      <dgm:t>
        <a:bodyPr/>
        <a:lstStyle/>
        <a:p>
          <a:r>
            <a:rPr lang="en-IN" sz="1400" dirty="0">
              <a:solidFill>
                <a:schemeClr val="tx1"/>
              </a:solidFill>
              <a:latin typeface="Arial" panose="020B0604020202020204" pitchFamily="34" charset="0"/>
              <a:cs typeface="Arial" panose="020B0604020202020204" pitchFamily="34" charset="0"/>
            </a:rPr>
            <a:t>Data transmission problems</a:t>
          </a:r>
        </a:p>
      </dgm:t>
    </dgm:pt>
    <dgm:pt modelId="{6CA56D9C-B3CD-4100-87B9-2E16448F0162}" type="parTrans" cxnId="{921245FB-F23E-4E7D-A5FA-DEE676B8AAC3}">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D623229B-3C26-46A4-BEE3-BCCE46DBBF7F}" type="sibTrans" cxnId="{921245FB-F23E-4E7D-A5FA-DEE676B8AAC3}">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671A85FF-1491-47D5-A92C-67AE1F3C845B}">
      <dgm:prSet custT="1"/>
      <dgm:spPr/>
      <dgm:t>
        <a:bodyPr/>
        <a:lstStyle/>
        <a:p>
          <a:r>
            <a:rPr lang="en-IN" sz="1400" dirty="0">
              <a:solidFill>
                <a:schemeClr val="tx1"/>
              </a:solidFill>
              <a:latin typeface="Arial" panose="020B0604020202020204" pitchFamily="34" charset="0"/>
              <a:cs typeface="Arial" panose="020B0604020202020204" pitchFamily="34" charset="0"/>
            </a:rPr>
            <a:t>Funding or resource constraints</a:t>
          </a:r>
        </a:p>
      </dgm:t>
    </dgm:pt>
    <dgm:pt modelId="{8D64A3BD-3C7E-4E13-950F-85751C325E31}" type="parTrans" cxnId="{7666BC24-7E37-4C69-BC14-EBBF90033A7A}">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AE28ECF0-9FE6-4397-AB3A-4BA5D3991D31}" type="sibTrans" cxnId="{7666BC24-7E37-4C69-BC14-EBBF90033A7A}">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D9D955B0-90E1-4AF5-B691-49906B4972E2}">
      <dgm:prSet custT="1"/>
      <dgm:spPr/>
      <dgm:t>
        <a:bodyPr/>
        <a:lstStyle/>
        <a:p>
          <a:r>
            <a:rPr lang="en-IN" sz="1400" dirty="0">
              <a:solidFill>
                <a:schemeClr val="tx1"/>
              </a:solidFill>
              <a:latin typeface="Arial" panose="020B0604020202020204" pitchFamily="34" charset="0"/>
              <a:cs typeface="Arial" panose="020B0604020202020204" pitchFamily="34" charset="0"/>
            </a:rPr>
            <a:t>Maintenance or upgrades</a:t>
          </a:r>
        </a:p>
      </dgm:t>
    </dgm:pt>
    <dgm:pt modelId="{184600EE-6C52-4820-AD6F-5D314397B7F3}" type="parTrans" cxnId="{74647CB7-2196-491C-905D-C48701620F33}">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25C0A12D-536E-4A1A-91E4-641F55C4A17F}" type="sibTrans" cxnId="{74647CB7-2196-491C-905D-C48701620F33}">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B6CD77FA-0B81-4F57-A93D-15837D1492D1}">
      <dgm:prSet custT="1"/>
      <dgm:spPr/>
      <dgm:t>
        <a:bodyPr/>
        <a:lstStyle/>
        <a:p>
          <a:r>
            <a:rPr lang="en-IN" sz="1400">
              <a:solidFill>
                <a:schemeClr val="tx1"/>
              </a:solidFill>
              <a:latin typeface="Arial" panose="020B0604020202020204" pitchFamily="34" charset="0"/>
              <a:cs typeface="Arial" panose="020B0604020202020204" pitchFamily="34" charset="0"/>
            </a:rPr>
            <a:t>Extreme events</a:t>
          </a:r>
          <a:endParaRPr lang="en-IN" sz="1400" dirty="0">
            <a:solidFill>
              <a:schemeClr val="tx1"/>
            </a:solidFill>
            <a:latin typeface="Arial" panose="020B0604020202020204" pitchFamily="34" charset="0"/>
            <a:cs typeface="Arial" panose="020B0604020202020204" pitchFamily="34" charset="0"/>
          </a:endParaRPr>
        </a:p>
      </dgm:t>
    </dgm:pt>
    <dgm:pt modelId="{120CC055-84EE-4B25-8D0F-798FD7FF59C5}" type="parTrans" cxnId="{8E95AD3F-6975-49F4-83B4-D68932F76C50}">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1174BA94-171C-4F74-B35A-188D451DFAA9}" type="sibTrans" cxnId="{8E95AD3F-6975-49F4-83B4-D68932F76C50}">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969E7251-1A8E-4DBB-8595-F22B8FD192C9}">
      <dgm:prSet custT="1"/>
      <dgm:spPr/>
      <dgm:t>
        <a:bodyPr/>
        <a:lstStyle/>
        <a:p>
          <a:r>
            <a:rPr lang="en-IN" sz="1400" dirty="0">
              <a:solidFill>
                <a:schemeClr val="tx1"/>
              </a:solidFill>
              <a:latin typeface="Arial" panose="020B0604020202020204" pitchFamily="34" charset="0"/>
              <a:cs typeface="Arial" panose="020B0604020202020204" pitchFamily="34" charset="0"/>
            </a:rPr>
            <a:t>Human error</a:t>
          </a:r>
        </a:p>
      </dgm:t>
    </dgm:pt>
    <dgm:pt modelId="{D125EFE5-949F-465F-88E1-06C13BCA716F}" type="parTrans" cxnId="{96B26F30-E668-41C0-A5CB-E44B25579097}">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6729822A-1EA8-4BDD-AA66-2CE50F4C14B1}" type="sibTrans" cxnId="{96B26F30-E668-41C0-A5CB-E44B25579097}">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DB7DEDEF-9819-4A3F-9927-411C095CB3D0}">
      <dgm:prSet custT="1"/>
      <dgm:spPr/>
      <dgm:t>
        <a:bodyPr/>
        <a:lstStyle/>
        <a:p>
          <a:r>
            <a:rPr lang="en-IN" sz="1400">
              <a:solidFill>
                <a:schemeClr val="tx1"/>
              </a:solidFill>
              <a:latin typeface="Arial" panose="020B0604020202020204" pitchFamily="34" charset="0"/>
              <a:cs typeface="Arial" panose="020B0604020202020204" pitchFamily="34" charset="0"/>
            </a:rPr>
            <a:t>Natural Events</a:t>
          </a:r>
          <a:endParaRPr lang="en-IN" sz="1400" dirty="0">
            <a:solidFill>
              <a:schemeClr val="tx1"/>
            </a:solidFill>
            <a:latin typeface="Arial" panose="020B0604020202020204" pitchFamily="34" charset="0"/>
            <a:cs typeface="Arial" panose="020B0604020202020204" pitchFamily="34" charset="0"/>
          </a:endParaRPr>
        </a:p>
      </dgm:t>
    </dgm:pt>
    <dgm:pt modelId="{57C1C505-DB22-4E7A-8FC5-35A886709895}" type="parTrans" cxnId="{5CD206A5-205E-4699-9137-F44AA0D7FFC1}">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F451DD51-078E-4998-90CA-0EF7BCA2BE80}" type="sibTrans" cxnId="{5CD206A5-205E-4699-9137-F44AA0D7FFC1}">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264CD50B-0AEF-4A29-BED2-E8E64EDD7DBF}">
      <dgm:prSet custT="1"/>
      <dgm:spPr/>
      <dgm:t>
        <a:bodyPr/>
        <a:lstStyle/>
        <a:p>
          <a:r>
            <a:rPr lang="en-IN" sz="1400" dirty="0">
              <a:solidFill>
                <a:schemeClr val="tx1"/>
              </a:solidFill>
              <a:latin typeface="Arial" panose="020B0604020202020204" pitchFamily="34" charset="0"/>
              <a:cs typeface="Arial" panose="020B0604020202020204" pitchFamily="34" charset="0"/>
            </a:rPr>
            <a:t>Environmental factors</a:t>
          </a:r>
        </a:p>
      </dgm:t>
    </dgm:pt>
    <dgm:pt modelId="{3CEED90C-D5B3-4FF8-BB1C-C03806B334AF}" type="parTrans" cxnId="{AA579400-DD49-417A-8315-ECB4F233C529}">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82B4DC66-2C2D-4897-9517-2B566D39F0E8}" type="sibTrans" cxnId="{AA579400-DD49-417A-8315-ECB4F233C529}">
      <dgm:prSet/>
      <dgm:spPr/>
      <dgm:t>
        <a:bodyPr/>
        <a:lstStyle/>
        <a:p>
          <a:endParaRPr lang="en-IN" sz="1400">
            <a:solidFill>
              <a:schemeClr val="tx1"/>
            </a:solidFill>
            <a:latin typeface="Arial" panose="020B0604020202020204" pitchFamily="34" charset="0"/>
            <a:cs typeface="Arial" panose="020B0604020202020204" pitchFamily="34" charset="0"/>
          </a:endParaRPr>
        </a:p>
      </dgm:t>
    </dgm:pt>
    <dgm:pt modelId="{608A2A7C-4004-4CA2-970D-2967AC884954}" type="pres">
      <dgm:prSet presAssocID="{94946891-5785-49C7-B130-40D7F48F7E69}" presName="diagram" presStyleCnt="0">
        <dgm:presLayoutVars>
          <dgm:dir/>
          <dgm:resizeHandles val="exact"/>
        </dgm:presLayoutVars>
      </dgm:prSet>
      <dgm:spPr/>
    </dgm:pt>
    <dgm:pt modelId="{562F2389-F269-4B4A-8223-0592F3F14206}" type="pres">
      <dgm:prSet presAssocID="{330E78D8-19CD-4E10-B172-3DDB4390EF81}" presName="node" presStyleLbl="node1" presStyleIdx="0" presStyleCnt="10">
        <dgm:presLayoutVars>
          <dgm:bulletEnabled val="1"/>
        </dgm:presLayoutVars>
      </dgm:prSet>
      <dgm:spPr/>
    </dgm:pt>
    <dgm:pt modelId="{BF44489B-7984-483B-ACC0-9DB82B37BF77}" type="pres">
      <dgm:prSet presAssocID="{66E3C0FA-0103-40CB-8AB0-3F6CD8776E87}" presName="sibTrans" presStyleCnt="0"/>
      <dgm:spPr/>
    </dgm:pt>
    <dgm:pt modelId="{709F2713-601C-4C28-82B4-C16199B9049B}" type="pres">
      <dgm:prSet presAssocID="{CEE48D14-953B-4F05-98C1-B4B379B0A359}" presName="node" presStyleLbl="node1" presStyleIdx="1" presStyleCnt="10">
        <dgm:presLayoutVars>
          <dgm:bulletEnabled val="1"/>
        </dgm:presLayoutVars>
      </dgm:prSet>
      <dgm:spPr/>
    </dgm:pt>
    <dgm:pt modelId="{26AC9DD1-C643-4375-B509-150DAEE68E0A}" type="pres">
      <dgm:prSet presAssocID="{1C0FC243-91FA-4E6E-92D5-6C95A581023D}" presName="sibTrans" presStyleCnt="0"/>
      <dgm:spPr/>
    </dgm:pt>
    <dgm:pt modelId="{D48E23A0-4971-4B10-9974-A2D7F169DBD3}" type="pres">
      <dgm:prSet presAssocID="{DF00A81F-CE6C-49E4-8936-F4F2BB0FBF70}" presName="node" presStyleLbl="node1" presStyleIdx="2" presStyleCnt="10">
        <dgm:presLayoutVars>
          <dgm:bulletEnabled val="1"/>
        </dgm:presLayoutVars>
      </dgm:prSet>
      <dgm:spPr/>
    </dgm:pt>
    <dgm:pt modelId="{CAD9AE76-2EDE-4161-B163-B3BEB0ECEFCB}" type="pres">
      <dgm:prSet presAssocID="{D623229B-3C26-46A4-BEE3-BCCE46DBBF7F}" presName="sibTrans" presStyleCnt="0"/>
      <dgm:spPr/>
    </dgm:pt>
    <dgm:pt modelId="{90A09E9F-6ABB-4583-9361-B8FA96426CD8}" type="pres">
      <dgm:prSet presAssocID="{F20DE5DD-6122-407E-ACAC-9EB0EABC0AB0}" presName="node" presStyleLbl="node1" presStyleIdx="3" presStyleCnt="10">
        <dgm:presLayoutVars>
          <dgm:bulletEnabled val="1"/>
        </dgm:presLayoutVars>
      </dgm:prSet>
      <dgm:spPr/>
    </dgm:pt>
    <dgm:pt modelId="{141251B2-4DC6-44C3-BAD5-5CDB5FEE679D}" type="pres">
      <dgm:prSet presAssocID="{A2F2C6DC-3784-4BEE-969E-F8551737BA65}" presName="sibTrans" presStyleCnt="0"/>
      <dgm:spPr/>
    </dgm:pt>
    <dgm:pt modelId="{CC54186D-3B27-48AA-9F5C-657A398251E8}" type="pres">
      <dgm:prSet presAssocID="{671A85FF-1491-47D5-A92C-67AE1F3C845B}" presName="node" presStyleLbl="node1" presStyleIdx="4" presStyleCnt="10">
        <dgm:presLayoutVars>
          <dgm:bulletEnabled val="1"/>
        </dgm:presLayoutVars>
      </dgm:prSet>
      <dgm:spPr/>
    </dgm:pt>
    <dgm:pt modelId="{C68D09BE-8B20-4DA3-85A0-F894AE24197F}" type="pres">
      <dgm:prSet presAssocID="{AE28ECF0-9FE6-4397-AB3A-4BA5D3991D31}" presName="sibTrans" presStyleCnt="0"/>
      <dgm:spPr/>
    </dgm:pt>
    <dgm:pt modelId="{3D0CA10D-4D49-4836-8299-47A7F8B1AFE1}" type="pres">
      <dgm:prSet presAssocID="{D9D955B0-90E1-4AF5-B691-49906B4972E2}" presName="node" presStyleLbl="node1" presStyleIdx="5" presStyleCnt="10">
        <dgm:presLayoutVars>
          <dgm:bulletEnabled val="1"/>
        </dgm:presLayoutVars>
      </dgm:prSet>
      <dgm:spPr/>
    </dgm:pt>
    <dgm:pt modelId="{E9550987-98B1-4247-B29E-3AA871E96C4E}" type="pres">
      <dgm:prSet presAssocID="{25C0A12D-536E-4A1A-91E4-641F55C4A17F}" presName="sibTrans" presStyleCnt="0"/>
      <dgm:spPr/>
    </dgm:pt>
    <dgm:pt modelId="{F2758CD5-4391-4A22-A4CF-F6EC0B0CE7C2}" type="pres">
      <dgm:prSet presAssocID="{B6CD77FA-0B81-4F57-A93D-15837D1492D1}" presName="node" presStyleLbl="node1" presStyleIdx="6" presStyleCnt="10">
        <dgm:presLayoutVars>
          <dgm:bulletEnabled val="1"/>
        </dgm:presLayoutVars>
      </dgm:prSet>
      <dgm:spPr/>
    </dgm:pt>
    <dgm:pt modelId="{4BED605A-0430-4368-BE4C-2AC981C4755E}" type="pres">
      <dgm:prSet presAssocID="{1174BA94-171C-4F74-B35A-188D451DFAA9}" presName="sibTrans" presStyleCnt="0"/>
      <dgm:spPr/>
    </dgm:pt>
    <dgm:pt modelId="{7D5CAE60-6001-49E3-BEC4-17AD1909FAD1}" type="pres">
      <dgm:prSet presAssocID="{969E7251-1A8E-4DBB-8595-F22B8FD192C9}" presName="node" presStyleLbl="node1" presStyleIdx="7" presStyleCnt="10">
        <dgm:presLayoutVars>
          <dgm:bulletEnabled val="1"/>
        </dgm:presLayoutVars>
      </dgm:prSet>
      <dgm:spPr/>
    </dgm:pt>
    <dgm:pt modelId="{3FCAA5D3-14F3-4670-9C1B-5513E8F34156}" type="pres">
      <dgm:prSet presAssocID="{6729822A-1EA8-4BDD-AA66-2CE50F4C14B1}" presName="sibTrans" presStyleCnt="0"/>
      <dgm:spPr/>
    </dgm:pt>
    <dgm:pt modelId="{E513B2AC-8332-431F-A30F-25B056C6C8DF}" type="pres">
      <dgm:prSet presAssocID="{DB7DEDEF-9819-4A3F-9927-411C095CB3D0}" presName="node" presStyleLbl="node1" presStyleIdx="8" presStyleCnt="10">
        <dgm:presLayoutVars>
          <dgm:bulletEnabled val="1"/>
        </dgm:presLayoutVars>
      </dgm:prSet>
      <dgm:spPr/>
    </dgm:pt>
    <dgm:pt modelId="{8429BFA5-B3D5-470A-8D3D-C6C4B501AE25}" type="pres">
      <dgm:prSet presAssocID="{F451DD51-078E-4998-90CA-0EF7BCA2BE80}" presName="sibTrans" presStyleCnt="0"/>
      <dgm:spPr/>
    </dgm:pt>
    <dgm:pt modelId="{E0CA63F1-500B-4B0F-B14E-6659BF5FAFFC}" type="pres">
      <dgm:prSet presAssocID="{264CD50B-0AEF-4A29-BED2-E8E64EDD7DBF}" presName="node" presStyleLbl="node1" presStyleIdx="9" presStyleCnt="10">
        <dgm:presLayoutVars>
          <dgm:bulletEnabled val="1"/>
        </dgm:presLayoutVars>
      </dgm:prSet>
      <dgm:spPr/>
    </dgm:pt>
  </dgm:ptLst>
  <dgm:cxnLst>
    <dgm:cxn modelId="{AA579400-DD49-417A-8315-ECB4F233C529}" srcId="{94946891-5785-49C7-B130-40D7F48F7E69}" destId="{264CD50B-0AEF-4A29-BED2-E8E64EDD7DBF}" srcOrd="9" destOrd="0" parTransId="{3CEED90C-D5B3-4FF8-BB1C-C03806B334AF}" sibTransId="{82B4DC66-2C2D-4897-9517-2B566D39F0E8}"/>
    <dgm:cxn modelId="{C44B2003-008F-4DEE-883C-64714ED2CB6F}" type="presOf" srcId="{330E78D8-19CD-4E10-B172-3DDB4390EF81}" destId="{562F2389-F269-4B4A-8223-0592F3F14206}" srcOrd="0" destOrd="0" presId="urn:microsoft.com/office/officeart/2005/8/layout/default"/>
    <dgm:cxn modelId="{03C6F510-1361-4590-92D9-EF7059949916}" type="presOf" srcId="{671A85FF-1491-47D5-A92C-67AE1F3C845B}" destId="{CC54186D-3B27-48AA-9F5C-657A398251E8}" srcOrd="0" destOrd="0" presId="urn:microsoft.com/office/officeart/2005/8/layout/default"/>
    <dgm:cxn modelId="{7666BC24-7E37-4C69-BC14-EBBF90033A7A}" srcId="{94946891-5785-49C7-B130-40D7F48F7E69}" destId="{671A85FF-1491-47D5-A92C-67AE1F3C845B}" srcOrd="4" destOrd="0" parTransId="{8D64A3BD-3C7E-4E13-950F-85751C325E31}" sibTransId="{AE28ECF0-9FE6-4397-AB3A-4BA5D3991D31}"/>
    <dgm:cxn modelId="{C8D9582F-B7F0-455B-BDA9-E1FF4D7F45C2}" type="presOf" srcId="{969E7251-1A8E-4DBB-8595-F22B8FD192C9}" destId="{7D5CAE60-6001-49E3-BEC4-17AD1909FAD1}" srcOrd="0" destOrd="0" presId="urn:microsoft.com/office/officeart/2005/8/layout/default"/>
    <dgm:cxn modelId="{96B26F30-E668-41C0-A5CB-E44B25579097}" srcId="{94946891-5785-49C7-B130-40D7F48F7E69}" destId="{969E7251-1A8E-4DBB-8595-F22B8FD192C9}" srcOrd="7" destOrd="0" parTransId="{D125EFE5-949F-465F-88E1-06C13BCA716F}" sibTransId="{6729822A-1EA8-4BDD-AA66-2CE50F4C14B1}"/>
    <dgm:cxn modelId="{8671533D-B858-4DA3-BBFD-98C626C141A8}" srcId="{94946891-5785-49C7-B130-40D7F48F7E69}" destId="{F20DE5DD-6122-407E-ACAC-9EB0EABC0AB0}" srcOrd="3" destOrd="0" parTransId="{DD79DC67-715D-49DD-9A58-37E8677C3227}" sibTransId="{A2F2C6DC-3784-4BEE-969E-F8551737BA65}"/>
    <dgm:cxn modelId="{19A9B63E-9D99-43B7-A536-69DECF2B560E}" srcId="{94946891-5785-49C7-B130-40D7F48F7E69}" destId="{330E78D8-19CD-4E10-B172-3DDB4390EF81}" srcOrd="0" destOrd="0" parTransId="{47B2EF62-B652-4320-BA4B-9CD828F0D441}" sibTransId="{66E3C0FA-0103-40CB-8AB0-3F6CD8776E87}"/>
    <dgm:cxn modelId="{8E95AD3F-6975-49F4-83B4-D68932F76C50}" srcId="{94946891-5785-49C7-B130-40D7F48F7E69}" destId="{B6CD77FA-0B81-4F57-A93D-15837D1492D1}" srcOrd="6" destOrd="0" parTransId="{120CC055-84EE-4B25-8D0F-798FD7FF59C5}" sibTransId="{1174BA94-171C-4F74-B35A-188D451DFAA9}"/>
    <dgm:cxn modelId="{B249FD68-C621-4483-94FD-5DCAABE98539}" type="presOf" srcId="{B6CD77FA-0B81-4F57-A93D-15837D1492D1}" destId="{F2758CD5-4391-4A22-A4CF-F6EC0B0CE7C2}" srcOrd="0" destOrd="0" presId="urn:microsoft.com/office/officeart/2005/8/layout/default"/>
    <dgm:cxn modelId="{918DCB7E-2259-4B63-80E3-E3E15CB55B10}" type="presOf" srcId="{DB7DEDEF-9819-4A3F-9927-411C095CB3D0}" destId="{E513B2AC-8332-431F-A30F-25B056C6C8DF}" srcOrd="0" destOrd="0" presId="urn:microsoft.com/office/officeart/2005/8/layout/default"/>
    <dgm:cxn modelId="{06E74F9F-390D-4B39-ABC2-44FCAD7AD974}" type="presOf" srcId="{D9D955B0-90E1-4AF5-B691-49906B4972E2}" destId="{3D0CA10D-4D49-4836-8299-47A7F8B1AFE1}" srcOrd="0" destOrd="0" presId="urn:microsoft.com/office/officeart/2005/8/layout/default"/>
    <dgm:cxn modelId="{5CD206A5-205E-4699-9137-F44AA0D7FFC1}" srcId="{94946891-5785-49C7-B130-40D7F48F7E69}" destId="{DB7DEDEF-9819-4A3F-9927-411C095CB3D0}" srcOrd="8" destOrd="0" parTransId="{57C1C505-DB22-4E7A-8FC5-35A886709895}" sibTransId="{F451DD51-078E-4998-90CA-0EF7BCA2BE80}"/>
    <dgm:cxn modelId="{74647CB7-2196-491C-905D-C48701620F33}" srcId="{94946891-5785-49C7-B130-40D7F48F7E69}" destId="{D9D955B0-90E1-4AF5-B691-49906B4972E2}" srcOrd="5" destOrd="0" parTransId="{184600EE-6C52-4820-AD6F-5D314397B7F3}" sibTransId="{25C0A12D-536E-4A1A-91E4-641F55C4A17F}"/>
    <dgm:cxn modelId="{6AC4A9B8-26A9-425E-8317-FD0AE24589CD}" type="presOf" srcId="{DF00A81F-CE6C-49E4-8936-F4F2BB0FBF70}" destId="{D48E23A0-4971-4B10-9974-A2D7F169DBD3}" srcOrd="0" destOrd="0" presId="urn:microsoft.com/office/officeart/2005/8/layout/default"/>
    <dgm:cxn modelId="{728BD7C6-9567-4501-95A8-C2916DDD3F22}" type="presOf" srcId="{94946891-5785-49C7-B130-40D7F48F7E69}" destId="{608A2A7C-4004-4CA2-970D-2967AC884954}" srcOrd="0" destOrd="0" presId="urn:microsoft.com/office/officeart/2005/8/layout/default"/>
    <dgm:cxn modelId="{F81F5AD0-7893-4570-B04E-DBC42E49AF9D}" type="presOf" srcId="{264CD50B-0AEF-4A29-BED2-E8E64EDD7DBF}" destId="{E0CA63F1-500B-4B0F-B14E-6659BF5FAFFC}" srcOrd="0" destOrd="0" presId="urn:microsoft.com/office/officeart/2005/8/layout/default"/>
    <dgm:cxn modelId="{D5C495D8-0FD3-4AB1-A662-AD5380CED2E7}" srcId="{94946891-5785-49C7-B130-40D7F48F7E69}" destId="{CEE48D14-953B-4F05-98C1-B4B379B0A359}" srcOrd="1" destOrd="0" parTransId="{091DF31D-1637-48A6-809F-9E1530B45358}" sibTransId="{1C0FC243-91FA-4E6E-92D5-6C95A581023D}"/>
    <dgm:cxn modelId="{C10ABDE0-5215-4749-9FA5-ADAC6FC23A38}" type="presOf" srcId="{CEE48D14-953B-4F05-98C1-B4B379B0A359}" destId="{709F2713-601C-4C28-82B4-C16199B9049B}" srcOrd="0" destOrd="0" presId="urn:microsoft.com/office/officeart/2005/8/layout/default"/>
    <dgm:cxn modelId="{37CEE9E2-AAE4-4AF7-A486-A6AC4A14FDA7}" type="presOf" srcId="{F20DE5DD-6122-407E-ACAC-9EB0EABC0AB0}" destId="{90A09E9F-6ABB-4583-9361-B8FA96426CD8}" srcOrd="0" destOrd="0" presId="urn:microsoft.com/office/officeart/2005/8/layout/default"/>
    <dgm:cxn modelId="{921245FB-F23E-4E7D-A5FA-DEE676B8AAC3}" srcId="{94946891-5785-49C7-B130-40D7F48F7E69}" destId="{DF00A81F-CE6C-49E4-8936-F4F2BB0FBF70}" srcOrd="2" destOrd="0" parTransId="{6CA56D9C-B3CD-4100-87B9-2E16448F0162}" sibTransId="{D623229B-3C26-46A4-BEE3-BCCE46DBBF7F}"/>
    <dgm:cxn modelId="{C966B37A-597E-4DDC-BE19-7F492778BB1D}" type="presParOf" srcId="{608A2A7C-4004-4CA2-970D-2967AC884954}" destId="{562F2389-F269-4B4A-8223-0592F3F14206}" srcOrd="0" destOrd="0" presId="urn:microsoft.com/office/officeart/2005/8/layout/default"/>
    <dgm:cxn modelId="{17BD4366-71B9-4017-AE9D-71CC5D190531}" type="presParOf" srcId="{608A2A7C-4004-4CA2-970D-2967AC884954}" destId="{BF44489B-7984-483B-ACC0-9DB82B37BF77}" srcOrd="1" destOrd="0" presId="urn:microsoft.com/office/officeart/2005/8/layout/default"/>
    <dgm:cxn modelId="{FA3C7BE8-CE87-4167-8A70-DBD276A02542}" type="presParOf" srcId="{608A2A7C-4004-4CA2-970D-2967AC884954}" destId="{709F2713-601C-4C28-82B4-C16199B9049B}" srcOrd="2" destOrd="0" presId="urn:microsoft.com/office/officeart/2005/8/layout/default"/>
    <dgm:cxn modelId="{FC1C12B4-8447-4CA8-89E4-89BF1B938E40}" type="presParOf" srcId="{608A2A7C-4004-4CA2-970D-2967AC884954}" destId="{26AC9DD1-C643-4375-B509-150DAEE68E0A}" srcOrd="3" destOrd="0" presId="urn:microsoft.com/office/officeart/2005/8/layout/default"/>
    <dgm:cxn modelId="{21CBF7A4-D01D-43D9-A304-256F024887FF}" type="presParOf" srcId="{608A2A7C-4004-4CA2-970D-2967AC884954}" destId="{D48E23A0-4971-4B10-9974-A2D7F169DBD3}" srcOrd="4" destOrd="0" presId="urn:microsoft.com/office/officeart/2005/8/layout/default"/>
    <dgm:cxn modelId="{EFEC104D-91A3-47FA-BF0C-D4BB6AE4469F}" type="presParOf" srcId="{608A2A7C-4004-4CA2-970D-2967AC884954}" destId="{CAD9AE76-2EDE-4161-B163-B3BEB0ECEFCB}" srcOrd="5" destOrd="0" presId="urn:microsoft.com/office/officeart/2005/8/layout/default"/>
    <dgm:cxn modelId="{CB224B90-351C-46F2-A344-8C27372545A9}" type="presParOf" srcId="{608A2A7C-4004-4CA2-970D-2967AC884954}" destId="{90A09E9F-6ABB-4583-9361-B8FA96426CD8}" srcOrd="6" destOrd="0" presId="urn:microsoft.com/office/officeart/2005/8/layout/default"/>
    <dgm:cxn modelId="{6E1EFF6A-28BE-43DA-9A92-F231BF35F15F}" type="presParOf" srcId="{608A2A7C-4004-4CA2-970D-2967AC884954}" destId="{141251B2-4DC6-44C3-BAD5-5CDB5FEE679D}" srcOrd="7" destOrd="0" presId="urn:microsoft.com/office/officeart/2005/8/layout/default"/>
    <dgm:cxn modelId="{189775D0-9A5D-43CC-BA22-3ABE9272D7F4}" type="presParOf" srcId="{608A2A7C-4004-4CA2-970D-2967AC884954}" destId="{CC54186D-3B27-48AA-9F5C-657A398251E8}" srcOrd="8" destOrd="0" presId="urn:microsoft.com/office/officeart/2005/8/layout/default"/>
    <dgm:cxn modelId="{E224A2A9-6155-455D-9AFA-A1035CF25B11}" type="presParOf" srcId="{608A2A7C-4004-4CA2-970D-2967AC884954}" destId="{C68D09BE-8B20-4DA3-85A0-F894AE24197F}" srcOrd="9" destOrd="0" presId="urn:microsoft.com/office/officeart/2005/8/layout/default"/>
    <dgm:cxn modelId="{CCF1795B-476F-4331-9E12-BFAF31842847}" type="presParOf" srcId="{608A2A7C-4004-4CA2-970D-2967AC884954}" destId="{3D0CA10D-4D49-4836-8299-47A7F8B1AFE1}" srcOrd="10" destOrd="0" presId="urn:microsoft.com/office/officeart/2005/8/layout/default"/>
    <dgm:cxn modelId="{1C8A4BFC-7C07-4C53-A27B-BDDA002330E1}" type="presParOf" srcId="{608A2A7C-4004-4CA2-970D-2967AC884954}" destId="{E9550987-98B1-4247-B29E-3AA871E96C4E}" srcOrd="11" destOrd="0" presId="urn:microsoft.com/office/officeart/2005/8/layout/default"/>
    <dgm:cxn modelId="{9BE6087C-C2B6-4C38-BE9C-F9012B23AFA1}" type="presParOf" srcId="{608A2A7C-4004-4CA2-970D-2967AC884954}" destId="{F2758CD5-4391-4A22-A4CF-F6EC0B0CE7C2}" srcOrd="12" destOrd="0" presId="urn:microsoft.com/office/officeart/2005/8/layout/default"/>
    <dgm:cxn modelId="{27B0F5C0-900C-4879-BA08-9EF96CBC6089}" type="presParOf" srcId="{608A2A7C-4004-4CA2-970D-2967AC884954}" destId="{4BED605A-0430-4368-BE4C-2AC981C4755E}" srcOrd="13" destOrd="0" presId="urn:microsoft.com/office/officeart/2005/8/layout/default"/>
    <dgm:cxn modelId="{AAFA0B99-9EEA-4E73-8B6C-18E76AAE9DF8}" type="presParOf" srcId="{608A2A7C-4004-4CA2-970D-2967AC884954}" destId="{7D5CAE60-6001-49E3-BEC4-17AD1909FAD1}" srcOrd="14" destOrd="0" presId="urn:microsoft.com/office/officeart/2005/8/layout/default"/>
    <dgm:cxn modelId="{8B6EEDE1-7722-46A2-9DB8-EDCBF16C0154}" type="presParOf" srcId="{608A2A7C-4004-4CA2-970D-2967AC884954}" destId="{3FCAA5D3-14F3-4670-9C1B-5513E8F34156}" srcOrd="15" destOrd="0" presId="urn:microsoft.com/office/officeart/2005/8/layout/default"/>
    <dgm:cxn modelId="{915B356E-FD08-4681-85D2-CBD5C3FB385C}" type="presParOf" srcId="{608A2A7C-4004-4CA2-970D-2967AC884954}" destId="{E513B2AC-8332-431F-A30F-25B056C6C8DF}" srcOrd="16" destOrd="0" presId="urn:microsoft.com/office/officeart/2005/8/layout/default"/>
    <dgm:cxn modelId="{E2C34E6B-4A2F-4A61-A8A0-9680F3666C5D}" type="presParOf" srcId="{608A2A7C-4004-4CA2-970D-2967AC884954}" destId="{8429BFA5-B3D5-470A-8D3D-C6C4B501AE25}" srcOrd="17" destOrd="0" presId="urn:microsoft.com/office/officeart/2005/8/layout/default"/>
    <dgm:cxn modelId="{3CA2B75A-3DB6-4F75-A362-A34BB19D31C0}" type="presParOf" srcId="{608A2A7C-4004-4CA2-970D-2967AC884954}" destId="{E0CA63F1-500B-4B0F-B14E-6659BF5FAFFC}" srcOrd="18" destOrd="0" presId="urn:microsoft.com/office/officeart/2005/8/layout/default"/>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F2389-F269-4B4A-8223-0592F3F14206}">
      <dsp:nvSpPr>
        <dsp:cNvPr id="0" name=""/>
        <dsp:cNvSpPr/>
      </dsp:nvSpPr>
      <dsp:spPr>
        <a:xfrm>
          <a:off x="1800" y="424591"/>
          <a:ext cx="1428114" cy="856868"/>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Arial" panose="020B0604020202020204" pitchFamily="34" charset="0"/>
              <a:cs typeface="Arial" panose="020B0604020202020204" pitchFamily="34" charset="0"/>
            </a:rPr>
            <a:t>Instrumentation issues</a:t>
          </a:r>
        </a:p>
      </dsp:txBody>
      <dsp:txXfrm>
        <a:off x="1800" y="424591"/>
        <a:ext cx="1428114" cy="856868"/>
      </dsp:txXfrm>
    </dsp:sp>
    <dsp:sp modelId="{709F2713-601C-4C28-82B4-C16199B9049B}">
      <dsp:nvSpPr>
        <dsp:cNvPr id="0" name=""/>
        <dsp:cNvSpPr/>
      </dsp:nvSpPr>
      <dsp:spPr>
        <a:xfrm>
          <a:off x="1572726" y="424591"/>
          <a:ext cx="1428114" cy="856868"/>
        </a:xfrm>
        <a:prstGeom prst="rect">
          <a:avLst/>
        </a:prstGeom>
        <a:solidFill>
          <a:schemeClr val="accent1">
            <a:alpha val="90000"/>
            <a:hueOff val="0"/>
            <a:satOff val="0"/>
            <a:lumOff val="0"/>
            <a:alphaOff val="-444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a:solidFill>
                <a:schemeClr val="tx1"/>
              </a:solidFill>
              <a:latin typeface="Arial" panose="020B0604020202020204" pitchFamily="34" charset="0"/>
              <a:cs typeface="Arial" panose="020B0604020202020204" pitchFamily="34" charset="0"/>
            </a:rPr>
            <a:t>Technological limitations</a:t>
          </a:r>
          <a:endParaRPr lang="en-IN" sz="1400" kern="1200" dirty="0">
            <a:solidFill>
              <a:schemeClr val="tx1"/>
            </a:solidFill>
            <a:latin typeface="Arial" panose="020B0604020202020204" pitchFamily="34" charset="0"/>
            <a:cs typeface="Arial" panose="020B0604020202020204" pitchFamily="34" charset="0"/>
          </a:endParaRPr>
        </a:p>
      </dsp:txBody>
      <dsp:txXfrm>
        <a:off x="1572726" y="424591"/>
        <a:ext cx="1428114" cy="856868"/>
      </dsp:txXfrm>
    </dsp:sp>
    <dsp:sp modelId="{D48E23A0-4971-4B10-9974-A2D7F169DBD3}">
      <dsp:nvSpPr>
        <dsp:cNvPr id="0" name=""/>
        <dsp:cNvSpPr/>
      </dsp:nvSpPr>
      <dsp:spPr>
        <a:xfrm>
          <a:off x="3143652" y="424591"/>
          <a:ext cx="1428114" cy="856868"/>
        </a:xfrm>
        <a:prstGeom prst="rect">
          <a:avLst/>
        </a:prstGeom>
        <a:solidFill>
          <a:schemeClr val="accent1">
            <a:alpha val="90000"/>
            <a:hueOff val="0"/>
            <a:satOff val="0"/>
            <a:lumOff val="0"/>
            <a:alphaOff val="-888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Arial" panose="020B0604020202020204" pitchFamily="34" charset="0"/>
              <a:cs typeface="Arial" panose="020B0604020202020204" pitchFamily="34" charset="0"/>
            </a:rPr>
            <a:t>Data transmission problems</a:t>
          </a:r>
        </a:p>
      </dsp:txBody>
      <dsp:txXfrm>
        <a:off x="3143652" y="424591"/>
        <a:ext cx="1428114" cy="856868"/>
      </dsp:txXfrm>
    </dsp:sp>
    <dsp:sp modelId="{90A09E9F-6ABB-4583-9361-B8FA96426CD8}">
      <dsp:nvSpPr>
        <dsp:cNvPr id="0" name=""/>
        <dsp:cNvSpPr/>
      </dsp:nvSpPr>
      <dsp:spPr>
        <a:xfrm>
          <a:off x="4714578" y="424591"/>
          <a:ext cx="1428114" cy="856868"/>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Arial" panose="020B0604020202020204" pitchFamily="34" charset="0"/>
              <a:cs typeface="Arial" panose="020B0604020202020204" pitchFamily="34" charset="0"/>
            </a:rPr>
            <a:t>Data processing or quality control issues</a:t>
          </a:r>
        </a:p>
      </dsp:txBody>
      <dsp:txXfrm>
        <a:off x="4714578" y="424591"/>
        <a:ext cx="1428114" cy="856868"/>
      </dsp:txXfrm>
    </dsp:sp>
    <dsp:sp modelId="{CC54186D-3B27-48AA-9F5C-657A398251E8}">
      <dsp:nvSpPr>
        <dsp:cNvPr id="0" name=""/>
        <dsp:cNvSpPr/>
      </dsp:nvSpPr>
      <dsp:spPr>
        <a:xfrm>
          <a:off x="1800" y="1424271"/>
          <a:ext cx="1428114" cy="856868"/>
        </a:xfrm>
        <a:prstGeom prst="rect">
          <a:avLst/>
        </a:prstGeom>
        <a:solidFill>
          <a:schemeClr val="accent1">
            <a:alpha val="90000"/>
            <a:hueOff val="0"/>
            <a:satOff val="0"/>
            <a:lumOff val="0"/>
            <a:alphaOff val="-17778"/>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Arial" panose="020B0604020202020204" pitchFamily="34" charset="0"/>
              <a:cs typeface="Arial" panose="020B0604020202020204" pitchFamily="34" charset="0"/>
            </a:rPr>
            <a:t>Funding or resource constraints</a:t>
          </a:r>
        </a:p>
      </dsp:txBody>
      <dsp:txXfrm>
        <a:off x="1800" y="1424271"/>
        <a:ext cx="1428114" cy="856868"/>
      </dsp:txXfrm>
    </dsp:sp>
    <dsp:sp modelId="{3D0CA10D-4D49-4836-8299-47A7F8B1AFE1}">
      <dsp:nvSpPr>
        <dsp:cNvPr id="0" name=""/>
        <dsp:cNvSpPr/>
      </dsp:nvSpPr>
      <dsp:spPr>
        <a:xfrm>
          <a:off x="1572726" y="1424271"/>
          <a:ext cx="1428114" cy="856868"/>
        </a:xfrm>
        <a:prstGeom prst="rect">
          <a:avLst/>
        </a:prstGeom>
        <a:solidFill>
          <a:schemeClr val="accent1">
            <a:alpha val="90000"/>
            <a:hueOff val="0"/>
            <a:satOff val="0"/>
            <a:lumOff val="0"/>
            <a:alphaOff val="-22222"/>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Arial" panose="020B0604020202020204" pitchFamily="34" charset="0"/>
              <a:cs typeface="Arial" panose="020B0604020202020204" pitchFamily="34" charset="0"/>
            </a:rPr>
            <a:t>Maintenance or upgrades</a:t>
          </a:r>
        </a:p>
      </dsp:txBody>
      <dsp:txXfrm>
        <a:off x="1572726" y="1424271"/>
        <a:ext cx="1428114" cy="856868"/>
      </dsp:txXfrm>
    </dsp:sp>
    <dsp:sp modelId="{F2758CD5-4391-4A22-A4CF-F6EC0B0CE7C2}">
      <dsp:nvSpPr>
        <dsp:cNvPr id="0" name=""/>
        <dsp:cNvSpPr/>
      </dsp:nvSpPr>
      <dsp:spPr>
        <a:xfrm>
          <a:off x="3143652" y="1424271"/>
          <a:ext cx="1428114" cy="856868"/>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a:solidFill>
                <a:schemeClr val="tx1"/>
              </a:solidFill>
              <a:latin typeface="Arial" panose="020B0604020202020204" pitchFamily="34" charset="0"/>
              <a:cs typeface="Arial" panose="020B0604020202020204" pitchFamily="34" charset="0"/>
            </a:rPr>
            <a:t>Extreme events</a:t>
          </a:r>
          <a:endParaRPr lang="en-IN" sz="1400" kern="1200" dirty="0">
            <a:solidFill>
              <a:schemeClr val="tx1"/>
            </a:solidFill>
            <a:latin typeface="Arial" panose="020B0604020202020204" pitchFamily="34" charset="0"/>
            <a:cs typeface="Arial" panose="020B0604020202020204" pitchFamily="34" charset="0"/>
          </a:endParaRPr>
        </a:p>
      </dsp:txBody>
      <dsp:txXfrm>
        <a:off x="3143652" y="1424271"/>
        <a:ext cx="1428114" cy="856868"/>
      </dsp:txXfrm>
    </dsp:sp>
    <dsp:sp modelId="{7D5CAE60-6001-49E3-BEC4-17AD1909FAD1}">
      <dsp:nvSpPr>
        <dsp:cNvPr id="0" name=""/>
        <dsp:cNvSpPr/>
      </dsp:nvSpPr>
      <dsp:spPr>
        <a:xfrm>
          <a:off x="4714578" y="1424271"/>
          <a:ext cx="1428114" cy="856868"/>
        </a:xfrm>
        <a:prstGeom prst="rect">
          <a:avLst/>
        </a:prstGeom>
        <a:solidFill>
          <a:schemeClr val="accent1">
            <a:alpha val="90000"/>
            <a:hueOff val="0"/>
            <a:satOff val="0"/>
            <a:lumOff val="0"/>
            <a:alphaOff val="-3111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Arial" panose="020B0604020202020204" pitchFamily="34" charset="0"/>
              <a:cs typeface="Arial" panose="020B0604020202020204" pitchFamily="34" charset="0"/>
            </a:rPr>
            <a:t>Human error</a:t>
          </a:r>
        </a:p>
      </dsp:txBody>
      <dsp:txXfrm>
        <a:off x="4714578" y="1424271"/>
        <a:ext cx="1428114" cy="856868"/>
      </dsp:txXfrm>
    </dsp:sp>
    <dsp:sp modelId="{E513B2AC-8332-431F-A30F-25B056C6C8DF}">
      <dsp:nvSpPr>
        <dsp:cNvPr id="0" name=""/>
        <dsp:cNvSpPr/>
      </dsp:nvSpPr>
      <dsp:spPr>
        <a:xfrm>
          <a:off x="1572726" y="2423951"/>
          <a:ext cx="1428114" cy="856868"/>
        </a:xfrm>
        <a:prstGeom prst="rect">
          <a:avLst/>
        </a:prstGeom>
        <a:solidFill>
          <a:schemeClr val="accent1">
            <a:alpha val="90000"/>
            <a:hueOff val="0"/>
            <a:satOff val="0"/>
            <a:lumOff val="0"/>
            <a:alphaOff val="-3555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a:solidFill>
                <a:schemeClr val="tx1"/>
              </a:solidFill>
              <a:latin typeface="Arial" panose="020B0604020202020204" pitchFamily="34" charset="0"/>
              <a:cs typeface="Arial" panose="020B0604020202020204" pitchFamily="34" charset="0"/>
            </a:rPr>
            <a:t>Natural Events</a:t>
          </a:r>
          <a:endParaRPr lang="en-IN" sz="1400" kern="1200" dirty="0">
            <a:solidFill>
              <a:schemeClr val="tx1"/>
            </a:solidFill>
            <a:latin typeface="Arial" panose="020B0604020202020204" pitchFamily="34" charset="0"/>
            <a:cs typeface="Arial" panose="020B0604020202020204" pitchFamily="34" charset="0"/>
          </a:endParaRPr>
        </a:p>
      </dsp:txBody>
      <dsp:txXfrm>
        <a:off x="1572726" y="2423951"/>
        <a:ext cx="1428114" cy="856868"/>
      </dsp:txXfrm>
    </dsp:sp>
    <dsp:sp modelId="{E0CA63F1-500B-4B0F-B14E-6659BF5FAFFC}">
      <dsp:nvSpPr>
        <dsp:cNvPr id="0" name=""/>
        <dsp:cNvSpPr/>
      </dsp:nvSpPr>
      <dsp:spPr>
        <a:xfrm>
          <a:off x="3143652" y="2423951"/>
          <a:ext cx="1428114" cy="856868"/>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Arial" panose="020B0604020202020204" pitchFamily="34" charset="0"/>
              <a:cs typeface="Arial" panose="020B0604020202020204" pitchFamily="34" charset="0"/>
            </a:rPr>
            <a:t>Environmental factors</a:t>
          </a:r>
        </a:p>
      </dsp:txBody>
      <dsp:txXfrm>
        <a:off x="3143652" y="2423951"/>
        <a:ext cx="1428114" cy="8568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335EB-4FE4-4BC7-8D23-17ABDF6F6061}" type="datetimeFigureOut">
              <a:rPr lang="en-IN" smtClean="0"/>
              <a:t>27-04-2025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CD569-82C9-4D58-9AD5-746895DC9EC7}" type="slidenum">
              <a:rPr lang="en-IN" smtClean="0"/>
              <a:t>‹#›</a:t>
            </a:fld>
            <a:endParaRPr lang="en-IN"/>
          </a:p>
        </p:txBody>
      </p:sp>
    </p:spTree>
    <p:extLst>
      <p:ext uri="{BB962C8B-B14F-4D97-AF65-F5344CB8AC3E}">
        <p14:creationId xmlns:p14="http://schemas.microsoft.com/office/powerpoint/2010/main" val="25017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2BCD569-82C9-4D58-9AD5-746895DC9EC7}" type="slidenum">
              <a:rPr lang="en-IN" smtClean="0"/>
              <a:t>13</a:t>
            </a:fld>
            <a:endParaRPr lang="en-IN"/>
          </a:p>
        </p:txBody>
      </p:sp>
    </p:spTree>
    <p:extLst>
      <p:ext uri="{BB962C8B-B14F-4D97-AF65-F5344CB8AC3E}">
        <p14:creationId xmlns:p14="http://schemas.microsoft.com/office/powerpoint/2010/main" val="9482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C6F1-EBF5-625E-7AA5-A3D4E728D2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07F2223-2C08-30C3-B056-60E912C30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C61420-DFF0-6AD7-EA30-F02093190402}"/>
              </a:ext>
            </a:extLst>
          </p:cNvPr>
          <p:cNvSpPr>
            <a:spLocks noGrp="1"/>
          </p:cNvSpPr>
          <p:nvPr>
            <p:ph type="dt" sz="half" idx="10"/>
          </p:nvPr>
        </p:nvSpPr>
        <p:spPr/>
        <p:txBody>
          <a:bodyPr/>
          <a:lstStyle/>
          <a:p>
            <a:fld id="{0C1F034A-5464-40FA-BFBC-A45C0629EAA0}" type="datetime1">
              <a:rPr lang="en-IN" smtClean="0"/>
              <a:t>27-04-2025</a:t>
            </a:fld>
            <a:endParaRPr lang="en-IN"/>
          </a:p>
        </p:txBody>
      </p:sp>
      <p:sp>
        <p:nvSpPr>
          <p:cNvPr id="5" name="Footer Placeholder 4">
            <a:extLst>
              <a:ext uri="{FF2B5EF4-FFF2-40B4-BE49-F238E27FC236}">
                <a16:creationId xmlns:a16="http://schemas.microsoft.com/office/drawing/2014/main" id="{B0233892-76A3-2DF8-2488-2A90435146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41E306-863D-5822-2793-21FB95E22388}"/>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93503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4909-BD86-B4EE-F777-B961AF9F775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C8A4679-BDF5-45AB-9EBD-D65439B1D5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1AA5BD-3AFF-5388-9A75-160AF73C921B}"/>
              </a:ext>
            </a:extLst>
          </p:cNvPr>
          <p:cNvSpPr>
            <a:spLocks noGrp="1"/>
          </p:cNvSpPr>
          <p:nvPr>
            <p:ph type="dt" sz="half" idx="10"/>
          </p:nvPr>
        </p:nvSpPr>
        <p:spPr/>
        <p:txBody>
          <a:bodyPr/>
          <a:lstStyle/>
          <a:p>
            <a:fld id="{EE5DB8AF-EF84-4DA1-917B-EAEBC6B7786A}" type="datetime1">
              <a:rPr lang="en-IN" smtClean="0"/>
              <a:t>27-04-2025</a:t>
            </a:fld>
            <a:endParaRPr lang="en-IN"/>
          </a:p>
        </p:txBody>
      </p:sp>
      <p:sp>
        <p:nvSpPr>
          <p:cNvPr id="5" name="Footer Placeholder 4">
            <a:extLst>
              <a:ext uri="{FF2B5EF4-FFF2-40B4-BE49-F238E27FC236}">
                <a16:creationId xmlns:a16="http://schemas.microsoft.com/office/drawing/2014/main" id="{F58C8A3D-4D67-100C-F751-16B91A3563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05DD57-BA77-7BA4-C9B0-0AF991E48D95}"/>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289945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CA521-9BCA-4E79-138A-1E08C5C351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C570BF-953B-7850-5400-6AD1911C7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988509-7167-96F8-84A3-8726CC115785}"/>
              </a:ext>
            </a:extLst>
          </p:cNvPr>
          <p:cNvSpPr>
            <a:spLocks noGrp="1"/>
          </p:cNvSpPr>
          <p:nvPr>
            <p:ph type="dt" sz="half" idx="10"/>
          </p:nvPr>
        </p:nvSpPr>
        <p:spPr/>
        <p:txBody>
          <a:bodyPr/>
          <a:lstStyle/>
          <a:p>
            <a:fld id="{EDF4E026-CBC6-4F55-A90E-53F50CD5A61C}" type="datetime1">
              <a:rPr lang="en-IN" smtClean="0"/>
              <a:t>27-04-2025</a:t>
            </a:fld>
            <a:endParaRPr lang="en-IN"/>
          </a:p>
        </p:txBody>
      </p:sp>
      <p:sp>
        <p:nvSpPr>
          <p:cNvPr id="5" name="Footer Placeholder 4">
            <a:extLst>
              <a:ext uri="{FF2B5EF4-FFF2-40B4-BE49-F238E27FC236}">
                <a16:creationId xmlns:a16="http://schemas.microsoft.com/office/drawing/2014/main" id="{E2FCF736-5968-3730-16AF-7DE70DD119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5B145B-FBEF-A7A8-BB05-F4776894B1F6}"/>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236733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8CA4-888C-AF80-8552-13CCA6C7A0F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0A1C311-16DD-FEB5-74C4-C8E971CB59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E49B209-A582-B513-2FF1-E9F071BFC480}"/>
              </a:ext>
            </a:extLst>
          </p:cNvPr>
          <p:cNvSpPr>
            <a:spLocks noGrp="1"/>
          </p:cNvSpPr>
          <p:nvPr>
            <p:ph type="dt" sz="half" idx="10"/>
          </p:nvPr>
        </p:nvSpPr>
        <p:spPr/>
        <p:txBody>
          <a:bodyPr/>
          <a:lstStyle/>
          <a:p>
            <a:fld id="{F26DFA83-FCFC-4CE6-8E29-0035AAE43D69}" type="datetime1">
              <a:rPr lang="en-IN" smtClean="0"/>
              <a:t>27-04-2025</a:t>
            </a:fld>
            <a:endParaRPr lang="en-IN"/>
          </a:p>
        </p:txBody>
      </p:sp>
      <p:sp>
        <p:nvSpPr>
          <p:cNvPr id="5" name="Footer Placeholder 4">
            <a:extLst>
              <a:ext uri="{FF2B5EF4-FFF2-40B4-BE49-F238E27FC236}">
                <a16:creationId xmlns:a16="http://schemas.microsoft.com/office/drawing/2014/main" id="{473E9BB4-93D7-2B36-CD0B-D42CCF6E9E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4F9FDF-123F-1C80-D091-206A63871698}"/>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286209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150E-3934-94C5-29A6-20B4AFE1F8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263782E-3564-42A2-ED8E-775718DBC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6CE8AE-3E39-E77D-428F-F133C4F185DF}"/>
              </a:ext>
            </a:extLst>
          </p:cNvPr>
          <p:cNvSpPr>
            <a:spLocks noGrp="1"/>
          </p:cNvSpPr>
          <p:nvPr>
            <p:ph type="dt" sz="half" idx="10"/>
          </p:nvPr>
        </p:nvSpPr>
        <p:spPr/>
        <p:txBody>
          <a:bodyPr/>
          <a:lstStyle/>
          <a:p>
            <a:fld id="{A4A9F3FF-6032-4475-9D20-42AD69D259A0}" type="datetime1">
              <a:rPr lang="en-IN" smtClean="0"/>
              <a:t>27-04-2025</a:t>
            </a:fld>
            <a:endParaRPr lang="en-IN"/>
          </a:p>
        </p:txBody>
      </p:sp>
      <p:sp>
        <p:nvSpPr>
          <p:cNvPr id="5" name="Footer Placeholder 4">
            <a:extLst>
              <a:ext uri="{FF2B5EF4-FFF2-40B4-BE49-F238E27FC236}">
                <a16:creationId xmlns:a16="http://schemas.microsoft.com/office/drawing/2014/main" id="{28D02237-1276-C446-F6B0-4B017CE666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E317D0-C008-6B51-68CB-75C6AFDE3F7B}"/>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58109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D3E4-52E6-86B4-C7C7-E0A210C46A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0958D84-770D-E914-0FAE-067177697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2DDC810-DEAB-7611-9EEB-3DC2A64C45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7EFDF0B-A72C-7133-2CC6-831051C73231}"/>
              </a:ext>
            </a:extLst>
          </p:cNvPr>
          <p:cNvSpPr>
            <a:spLocks noGrp="1"/>
          </p:cNvSpPr>
          <p:nvPr>
            <p:ph type="dt" sz="half" idx="10"/>
          </p:nvPr>
        </p:nvSpPr>
        <p:spPr/>
        <p:txBody>
          <a:bodyPr/>
          <a:lstStyle/>
          <a:p>
            <a:fld id="{0A6E93C3-B948-4D46-B8CF-7EFECA2DE142}" type="datetime1">
              <a:rPr lang="en-IN" smtClean="0"/>
              <a:t>27-04-2025</a:t>
            </a:fld>
            <a:endParaRPr lang="en-IN"/>
          </a:p>
        </p:txBody>
      </p:sp>
      <p:sp>
        <p:nvSpPr>
          <p:cNvPr id="6" name="Footer Placeholder 5">
            <a:extLst>
              <a:ext uri="{FF2B5EF4-FFF2-40B4-BE49-F238E27FC236}">
                <a16:creationId xmlns:a16="http://schemas.microsoft.com/office/drawing/2014/main" id="{60B30984-3AD0-E9F6-AB87-672607753FA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9A08DD7-B907-8AD5-918E-44CB2D7E4172}"/>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26450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4E74-94C7-E979-FA15-3A7BA811A8C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EDEF64-D654-C1C2-AE08-CB462CA74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11C955-A747-91E7-D490-2FF5436037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B8FEA24-E4FA-B4E5-614E-4609CE172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BAAA47-D2F5-7283-F5E1-9AE6EB06AD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61CB06A-0DBB-92B2-AE4B-608F2EFE92AB}"/>
              </a:ext>
            </a:extLst>
          </p:cNvPr>
          <p:cNvSpPr>
            <a:spLocks noGrp="1"/>
          </p:cNvSpPr>
          <p:nvPr>
            <p:ph type="dt" sz="half" idx="10"/>
          </p:nvPr>
        </p:nvSpPr>
        <p:spPr/>
        <p:txBody>
          <a:bodyPr/>
          <a:lstStyle/>
          <a:p>
            <a:fld id="{6AB9D0A9-EE9B-4B24-8B05-5B31189765A3}" type="datetime1">
              <a:rPr lang="en-IN" smtClean="0"/>
              <a:t>27-04-2025</a:t>
            </a:fld>
            <a:endParaRPr lang="en-IN"/>
          </a:p>
        </p:txBody>
      </p:sp>
      <p:sp>
        <p:nvSpPr>
          <p:cNvPr id="8" name="Footer Placeholder 7">
            <a:extLst>
              <a:ext uri="{FF2B5EF4-FFF2-40B4-BE49-F238E27FC236}">
                <a16:creationId xmlns:a16="http://schemas.microsoft.com/office/drawing/2014/main" id="{BCACE407-CE8A-259C-8F62-7C28464FBE7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AC63BF0-FF87-F9FF-12E1-6B85F2378125}"/>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295950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4CCB-8F19-A026-AD19-501222DC1E4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4097767-D4B9-B901-6D15-EB99EDFCB025}"/>
              </a:ext>
            </a:extLst>
          </p:cNvPr>
          <p:cNvSpPr>
            <a:spLocks noGrp="1"/>
          </p:cNvSpPr>
          <p:nvPr>
            <p:ph type="dt" sz="half" idx="10"/>
          </p:nvPr>
        </p:nvSpPr>
        <p:spPr/>
        <p:txBody>
          <a:bodyPr/>
          <a:lstStyle/>
          <a:p>
            <a:fld id="{B41B1E49-1A81-4EF3-86FE-8A0FBC27907A}" type="datetime1">
              <a:rPr lang="en-IN" smtClean="0"/>
              <a:t>27-04-2025</a:t>
            </a:fld>
            <a:endParaRPr lang="en-IN"/>
          </a:p>
        </p:txBody>
      </p:sp>
      <p:sp>
        <p:nvSpPr>
          <p:cNvPr id="4" name="Footer Placeholder 3">
            <a:extLst>
              <a:ext uri="{FF2B5EF4-FFF2-40B4-BE49-F238E27FC236}">
                <a16:creationId xmlns:a16="http://schemas.microsoft.com/office/drawing/2014/main" id="{4064CE24-3D44-F6FF-250B-601A5A0162C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EA3D237-B3AC-51B3-647A-A553240B8383}"/>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71161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B7A788-EF43-D8F6-F597-7F70AFA070C6}"/>
              </a:ext>
            </a:extLst>
          </p:cNvPr>
          <p:cNvSpPr>
            <a:spLocks noGrp="1"/>
          </p:cNvSpPr>
          <p:nvPr>
            <p:ph type="dt" sz="half" idx="10"/>
          </p:nvPr>
        </p:nvSpPr>
        <p:spPr/>
        <p:txBody>
          <a:bodyPr/>
          <a:lstStyle/>
          <a:p>
            <a:fld id="{806D2E1E-BF66-482C-9626-9B74847AE9D8}" type="datetime1">
              <a:rPr lang="en-IN" smtClean="0"/>
              <a:t>27-04-2025</a:t>
            </a:fld>
            <a:endParaRPr lang="en-IN"/>
          </a:p>
        </p:txBody>
      </p:sp>
      <p:sp>
        <p:nvSpPr>
          <p:cNvPr id="3" name="Footer Placeholder 2">
            <a:extLst>
              <a:ext uri="{FF2B5EF4-FFF2-40B4-BE49-F238E27FC236}">
                <a16:creationId xmlns:a16="http://schemas.microsoft.com/office/drawing/2014/main" id="{C2E854F6-1B15-512B-7E14-11E9800B2DD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4E355B4-9254-FC65-B79B-B4BFF9206474}"/>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81184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0F6E-2557-7769-D7E7-54E8F3710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445B599-B89B-09E7-58B8-0D44ACE00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DC99482-7F0A-A9CD-D3E4-BBC17818B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06259-11BC-60C3-DFE7-468B57DCFC48}"/>
              </a:ext>
            </a:extLst>
          </p:cNvPr>
          <p:cNvSpPr>
            <a:spLocks noGrp="1"/>
          </p:cNvSpPr>
          <p:nvPr>
            <p:ph type="dt" sz="half" idx="10"/>
          </p:nvPr>
        </p:nvSpPr>
        <p:spPr/>
        <p:txBody>
          <a:bodyPr/>
          <a:lstStyle/>
          <a:p>
            <a:fld id="{F283E154-4A36-427A-8E7E-331F59A32AA6}" type="datetime1">
              <a:rPr lang="en-IN" smtClean="0"/>
              <a:t>27-04-2025</a:t>
            </a:fld>
            <a:endParaRPr lang="en-IN"/>
          </a:p>
        </p:txBody>
      </p:sp>
      <p:sp>
        <p:nvSpPr>
          <p:cNvPr id="6" name="Footer Placeholder 5">
            <a:extLst>
              <a:ext uri="{FF2B5EF4-FFF2-40B4-BE49-F238E27FC236}">
                <a16:creationId xmlns:a16="http://schemas.microsoft.com/office/drawing/2014/main" id="{952D777C-EA7D-9211-12E2-B4540324BB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D422204-396D-68B1-FF1F-322C841B961E}"/>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214413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4376-B2BB-FC50-55A4-EAC207C6C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0A43644-37B7-DE84-0670-37796A1AE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78C3A6F-3553-75A5-F6C2-B3CC98E86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67CE7-08FB-6245-AD50-8E9A2D09181C}"/>
              </a:ext>
            </a:extLst>
          </p:cNvPr>
          <p:cNvSpPr>
            <a:spLocks noGrp="1"/>
          </p:cNvSpPr>
          <p:nvPr>
            <p:ph type="dt" sz="half" idx="10"/>
          </p:nvPr>
        </p:nvSpPr>
        <p:spPr/>
        <p:txBody>
          <a:bodyPr/>
          <a:lstStyle/>
          <a:p>
            <a:fld id="{707A9634-E874-4F6D-932E-95CE3AE7B620}" type="datetime1">
              <a:rPr lang="en-IN" smtClean="0"/>
              <a:t>27-04-2025</a:t>
            </a:fld>
            <a:endParaRPr lang="en-IN"/>
          </a:p>
        </p:txBody>
      </p:sp>
      <p:sp>
        <p:nvSpPr>
          <p:cNvPr id="6" name="Footer Placeholder 5">
            <a:extLst>
              <a:ext uri="{FF2B5EF4-FFF2-40B4-BE49-F238E27FC236}">
                <a16:creationId xmlns:a16="http://schemas.microsoft.com/office/drawing/2014/main" id="{B74A4AB2-5F78-E00A-6AC5-05A4A74810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23325AA-0112-428C-14E4-D734A6E7B613}"/>
              </a:ext>
            </a:extLst>
          </p:cNvPr>
          <p:cNvSpPr>
            <a:spLocks noGrp="1"/>
          </p:cNvSpPr>
          <p:nvPr>
            <p:ph type="sldNum" sz="quarter" idx="12"/>
          </p:nvPr>
        </p:nvSpPr>
        <p:spPr/>
        <p:txBody>
          <a:bodyPr/>
          <a:lstStyle/>
          <a:p>
            <a:fld id="{307888FB-A123-48BB-BAE3-8678BC1ED138}" type="slidenum">
              <a:rPr lang="en-IN" smtClean="0"/>
              <a:t>‹#›</a:t>
            </a:fld>
            <a:endParaRPr lang="en-IN"/>
          </a:p>
        </p:txBody>
      </p:sp>
    </p:spTree>
    <p:extLst>
      <p:ext uri="{BB962C8B-B14F-4D97-AF65-F5344CB8AC3E}">
        <p14:creationId xmlns:p14="http://schemas.microsoft.com/office/powerpoint/2010/main" val="287375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149DF-8306-06C2-3815-ADB5E12D6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2DC689C-BD2B-E55A-BCD3-9B2AA8BD2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8DF43B3-D35A-69F4-AAAB-AF21E89E9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321F0-0C59-4BF0-89E2-19521290E5B3}" type="datetime1">
              <a:rPr lang="en-IN" smtClean="0"/>
              <a:t>27-04-2025</a:t>
            </a:fld>
            <a:endParaRPr lang="en-IN"/>
          </a:p>
        </p:txBody>
      </p:sp>
      <p:sp>
        <p:nvSpPr>
          <p:cNvPr id="5" name="Footer Placeholder 4">
            <a:extLst>
              <a:ext uri="{FF2B5EF4-FFF2-40B4-BE49-F238E27FC236}">
                <a16:creationId xmlns:a16="http://schemas.microsoft.com/office/drawing/2014/main" id="{6D251B32-14AA-F1A7-9ABE-F61EAB0BB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0B6FCE6-4E4F-7037-E78A-CEEEA0C3F7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888FB-A123-48BB-BAE3-8678BC1ED138}" type="slidenum">
              <a:rPr lang="en-IN" smtClean="0"/>
              <a:t>‹#›</a:t>
            </a:fld>
            <a:endParaRPr lang="en-IN"/>
          </a:p>
        </p:txBody>
      </p:sp>
    </p:spTree>
    <p:extLst>
      <p:ext uri="{BB962C8B-B14F-4D97-AF65-F5344CB8AC3E}">
        <p14:creationId xmlns:p14="http://schemas.microsoft.com/office/powerpoint/2010/main" val="774461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chart" Target="../charts/chart1.xml"/><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63BA-FCB7-A491-6A80-084CD17C3363}"/>
              </a:ext>
            </a:extLst>
          </p:cNvPr>
          <p:cNvSpPr>
            <a:spLocks noGrp="1"/>
          </p:cNvSpPr>
          <p:nvPr>
            <p:ph type="ctrTitle" idx="4294967295"/>
          </p:nvPr>
        </p:nvSpPr>
        <p:spPr>
          <a:xfrm>
            <a:off x="838200" y="2429977"/>
            <a:ext cx="6025949" cy="1347787"/>
          </a:xfrm>
        </p:spPr>
        <p:txBody>
          <a:bodyPr>
            <a:noAutofit/>
          </a:bodyPr>
          <a:lstStyle/>
          <a:p>
            <a:r>
              <a:rPr lang="en-IN" sz="3200" b="1" dirty="0"/>
              <a:t>Filling Streamflow Data Gaps in Indian Catchments using Machine Learning</a:t>
            </a:r>
          </a:p>
        </p:txBody>
      </p:sp>
      <p:sp>
        <p:nvSpPr>
          <p:cNvPr id="3" name="Subtitle 2">
            <a:extLst>
              <a:ext uri="{FF2B5EF4-FFF2-40B4-BE49-F238E27FC236}">
                <a16:creationId xmlns:a16="http://schemas.microsoft.com/office/drawing/2014/main" id="{B247A556-542F-4F61-F217-974AB4BF401A}"/>
              </a:ext>
            </a:extLst>
          </p:cNvPr>
          <p:cNvSpPr>
            <a:spLocks noGrp="1"/>
          </p:cNvSpPr>
          <p:nvPr>
            <p:ph type="subTitle" idx="4294967295"/>
          </p:nvPr>
        </p:nvSpPr>
        <p:spPr>
          <a:xfrm>
            <a:off x="838200" y="3922994"/>
            <a:ext cx="4836160" cy="980440"/>
          </a:xfrm>
        </p:spPr>
        <p:txBody>
          <a:bodyPr>
            <a:normAutofit fontScale="77500" lnSpcReduction="20000"/>
          </a:bodyPr>
          <a:lstStyle/>
          <a:p>
            <a:pPr marL="0" indent="0">
              <a:buNone/>
            </a:pPr>
            <a:r>
              <a:rPr lang="en-IN" sz="2000" dirty="0"/>
              <a:t>Hiren Solanki</a:t>
            </a:r>
            <a:r>
              <a:rPr lang="en-IN" sz="2000" baseline="30000" dirty="0"/>
              <a:t>1</a:t>
            </a:r>
            <a:r>
              <a:rPr lang="en-IN" sz="2000" dirty="0"/>
              <a:t> and Vimal Mishra</a:t>
            </a:r>
            <a:r>
              <a:rPr lang="en-IN" sz="2000" baseline="30000" dirty="0"/>
              <a:t>1,2</a:t>
            </a:r>
          </a:p>
          <a:p>
            <a:pPr marL="0" indent="0">
              <a:buNone/>
            </a:pPr>
            <a:r>
              <a:rPr lang="en-IN" sz="2000" baseline="30000" dirty="0"/>
              <a:t>1</a:t>
            </a:r>
            <a:r>
              <a:rPr lang="en-IN" sz="2000" dirty="0"/>
              <a:t>Earth Sciences, IIT Gandhinagar, Gujarat, India.</a:t>
            </a:r>
          </a:p>
          <a:p>
            <a:pPr marL="0" indent="0">
              <a:buNone/>
            </a:pPr>
            <a:r>
              <a:rPr lang="en-IN" sz="2000" baseline="30000" dirty="0"/>
              <a:t>2</a:t>
            </a:r>
            <a:r>
              <a:rPr lang="en-IN" sz="2000" dirty="0"/>
              <a:t>Civil Engineering, IIT Gandhinagar, Gujarat, India.</a:t>
            </a:r>
          </a:p>
          <a:p>
            <a:pPr marL="0" indent="0">
              <a:buNone/>
            </a:pPr>
            <a:endParaRPr lang="en-IN" sz="2000" dirty="0"/>
          </a:p>
        </p:txBody>
      </p:sp>
      <p:grpSp>
        <p:nvGrpSpPr>
          <p:cNvPr id="9" name="Group 8">
            <a:extLst>
              <a:ext uri="{FF2B5EF4-FFF2-40B4-BE49-F238E27FC236}">
                <a16:creationId xmlns:a16="http://schemas.microsoft.com/office/drawing/2014/main" id="{29C43150-A1C6-07B8-38EA-359A4E796BE1}"/>
              </a:ext>
            </a:extLst>
          </p:cNvPr>
          <p:cNvGrpSpPr/>
          <p:nvPr/>
        </p:nvGrpSpPr>
        <p:grpSpPr>
          <a:xfrm>
            <a:off x="919084" y="5024024"/>
            <a:ext cx="2956123" cy="508123"/>
            <a:chOff x="4949088" y="5529992"/>
            <a:chExt cx="2956123" cy="508123"/>
          </a:xfrm>
        </p:grpSpPr>
        <p:pic>
          <p:nvPicPr>
            <p:cNvPr id="6" name="Content Placeholder 3">
              <a:extLst>
                <a:ext uri="{FF2B5EF4-FFF2-40B4-BE49-F238E27FC236}">
                  <a16:creationId xmlns:a16="http://schemas.microsoft.com/office/drawing/2014/main" id="{1F444B53-1896-9058-C843-42C6457D0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088" y="5554632"/>
              <a:ext cx="458654" cy="458845"/>
            </a:xfrm>
            <a:prstGeom prst="rect">
              <a:avLst/>
            </a:prstGeom>
          </p:spPr>
        </p:pic>
        <p:pic>
          <p:nvPicPr>
            <p:cNvPr id="1026" name="Picture 2" descr="nav_logo">
              <a:extLst>
                <a:ext uri="{FF2B5EF4-FFF2-40B4-BE49-F238E27FC236}">
                  <a16:creationId xmlns:a16="http://schemas.microsoft.com/office/drawing/2014/main" id="{5EC5D5F8-8B9D-CEE7-68F4-3B2DA33D7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987" y="5529992"/>
              <a:ext cx="2399224" cy="508123"/>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10" descr="EGU General Assembly 2025">
            <a:extLst>
              <a:ext uri="{FF2B5EF4-FFF2-40B4-BE49-F238E27FC236}">
                <a16:creationId xmlns:a16="http://schemas.microsoft.com/office/drawing/2014/main" id="{7525D505-D40F-0BE0-1D8C-4964B9FF70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045" b="20662"/>
          <a:stretch/>
        </p:blipFill>
        <p:spPr bwMode="auto">
          <a:xfrm>
            <a:off x="3973452" y="5008810"/>
            <a:ext cx="1802246" cy="538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BFA7BF8-5AED-88AF-0101-04F175B38692}"/>
              </a:ext>
            </a:extLst>
          </p:cNvPr>
          <p:cNvSpPr/>
          <p:nvPr/>
        </p:nvSpPr>
        <p:spPr>
          <a:xfrm>
            <a:off x="0" y="0"/>
            <a:ext cx="712654" cy="554736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a:extLst>
              <a:ext uri="{FF2B5EF4-FFF2-40B4-BE49-F238E27FC236}">
                <a16:creationId xmlns:a16="http://schemas.microsoft.com/office/drawing/2014/main" id="{9EB901F1-66AC-6353-C8B3-ABF8137BB1D6}"/>
              </a:ext>
            </a:extLst>
          </p:cNvPr>
          <p:cNvSpPr>
            <a:spLocks noGrp="1"/>
          </p:cNvSpPr>
          <p:nvPr>
            <p:ph type="dt" sz="half" idx="10"/>
          </p:nvPr>
        </p:nvSpPr>
        <p:spPr/>
        <p:txBody>
          <a:bodyPr/>
          <a:lstStyle/>
          <a:p>
            <a:fld id="{5C9FD249-FBC3-478B-B20A-5431BBA46CD4}" type="datetime1">
              <a:rPr lang="en-IN" smtClean="0"/>
              <a:t>27-04-2025</a:t>
            </a:fld>
            <a:endParaRPr lang="en-IN"/>
          </a:p>
        </p:txBody>
      </p:sp>
      <p:sp>
        <p:nvSpPr>
          <p:cNvPr id="8" name="Slide Number Placeholder 7">
            <a:extLst>
              <a:ext uri="{FF2B5EF4-FFF2-40B4-BE49-F238E27FC236}">
                <a16:creationId xmlns:a16="http://schemas.microsoft.com/office/drawing/2014/main" id="{19671B5A-1AFC-3E41-F152-94D86B7498C0}"/>
              </a:ext>
            </a:extLst>
          </p:cNvPr>
          <p:cNvSpPr>
            <a:spLocks noGrp="1"/>
          </p:cNvSpPr>
          <p:nvPr>
            <p:ph type="sldNum" sz="quarter" idx="12"/>
          </p:nvPr>
        </p:nvSpPr>
        <p:spPr/>
        <p:txBody>
          <a:bodyPr/>
          <a:lstStyle/>
          <a:p>
            <a:fld id="{307888FB-A123-48BB-BAE3-8678BC1ED138}" type="slidenum">
              <a:rPr lang="en-IN" smtClean="0"/>
              <a:t>1</a:t>
            </a:fld>
            <a:endParaRPr lang="en-IN"/>
          </a:p>
        </p:txBody>
      </p:sp>
      <p:pic>
        <p:nvPicPr>
          <p:cNvPr id="21" name="Picture 20">
            <a:extLst>
              <a:ext uri="{FF2B5EF4-FFF2-40B4-BE49-F238E27FC236}">
                <a16:creationId xmlns:a16="http://schemas.microsoft.com/office/drawing/2014/main" id="{85763D55-BCD6-EFFA-712C-730E410F2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133" y="136525"/>
            <a:ext cx="1333333" cy="1333333"/>
          </a:xfrm>
          <a:prstGeom prst="rect">
            <a:avLst/>
          </a:prstGeom>
        </p:spPr>
      </p:pic>
    </p:spTree>
    <p:extLst>
      <p:ext uri="{BB962C8B-B14F-4D97-AF65-F5344CB8AC3E}">
        <p14:creationId xmlns:p14="http://schemas.microsoft.com/office/powerpoint/2010/main" val="27374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2842B-C5E5-3B33-173E-3BDA1E371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27" y="632764"/>
            <a:ext cx="10810754" cy="5663201"/>
          </a:xfrm>
          <a:prstGeom prst="rect">
            <a:avLst/>
          </a:prstGeom>
        </p:spPr>
      </p:pic>
      <p:sp>
        <p:nvSpPr>
          <p:cNvPr id="5" name="TextBox 4">
            <a:extLst>
              <a:ext uri="{FF2B5EF4-FFF2-40B4-BE49-F238E27FC236}">
                <a16:creationId xmlns:a16="http://schemas.microsoft.com/office/drawing/2014/main" id="{39B85422-CCD8-381B-1C78-F1630DBDF3F4}"/>
              </a:ext>
            </a:extLst>
          </p:cNvPr>
          <p:cNvSpPr txBox="1"/>
          <p:nvPr/>
        </p:nvSpPr>
        <p:spPr>
          <a:xfrm>
            <a:off x="226142" y="40643"/>
            <a:ext cx="6420464" cy="523220"/>
          </a:xfrm>
          <a:prstGeom prst="rect">
            <a:avLst/>
          </a:prstGeom>
          <a:noFill/>
        </p:spPr>
        <p:txBody>
          <a:bodyPr wrap="square" rtlCol="0">
            <a:spAutoFit/>
          </a:bodyPr>
          <a:lstStyle/>
          <a:p>
            <a:r>
              <a:rPr lang="en-IN" sz="2800" b="1" dirty="0"/>
              <a:t>Model Performance</a:t>
            </a:r>
          </a:p>
        </p:txBody>
      </p:sp>
      <p:cxnSp>
        <p:nvCxnSpPr>
          <p:cNvPr id="6" name="Straight Connector 5">
            <a:extLst>
              <a:ext uri="{FF2B5EF4-FFF2-40B4-BE49-F238E27FC236}">
                <a16:creationId xmlns:a16="http://schemas.microsoft.com/office/drawing/2014/main" id="{715BC857-E667-73E6-53AF-D5BC23EDFD95}"/>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A15B1F-C523-410B-9A92-1B4F75DC26FE}"/>
              </a:ext>
            </a:extLst>
          </p:cNvPr>
          <p:cNvSpPr txBox="1"/>
          <p:nvPr/>
        </p:nvSpPr>
        <p:spPr>
          <a:xfrm>
            <a:off x="994526" y="6145798"/>
            <a:ext cx="10688320" cy="307777"/>
          </a:xfrm>
          <a:prstGeom prst="rect">
            <a:avLst/>
          </a:prstGeom>
          <a:noFill/>
        </p:spPr>
        <p:txBody>
          <a:bodyPr wrap="square">
            <a:spAutoFit/>
          </a:bodyPr>
          <a:lstStyle/>
          <a:p>
            <a:pPr algn="ctr"/>
            <a:r>
              <a:rPr lang="en-IN" sz="1400" i="1" dirty="0">
                <a:effectLst/>
                <a:latin typeface="+mj-lt"/>
                <a:ea typeface="Calibri" panose="020F0502020204030204" pitchFamily="34" charset="0"/>
              </a:rPr>
              <a:t>Figure. Validation performance of the RF model for (a) water level and (b) streamflow gap-filling across Peninsular India. </a:t>
            </a:r>
            <a:endParaRPr lang="en-IN" sz="1400" i="1" dirty="0">
              <a:latin typeface="+mj-lt"/>
            </a:endParaRPr>
          </a:p>
        </p:txBody>
      </p:sp>
      <p:sp>
        <p:nvSpPr>
          <p:cNvPr id="9" name="Date Placeholder 8">
            <a:extLst>
              <a:ext uri="{FF2B5EF4-FFF2-40B4-BE49-F238E27FC236}">
                <a16:creationId xmlns:a16="http://schemas.microsoft.com/office/drawing/2014/main" id="{C60F82C1-3640-CCAB-6688-FDE0A115A785}"/>
              </a:ext>
            </a:extLst>
          </p:cNvPr>
          <p:cNvSpPr>
            <a:spLocks noGrp="1"/>
          </p:cNvSpPr>
          <p:nvPr>
            <p:ph type="dt" sz="half" idx="10"/>
          </p:nvPr>
        </p:nvSpPr>
        <p:spPr/>
        <p:txBody>
          <a:bodyPr/>
          <a:lstStyle/>
          <a:p>
            <a:fld id="{1266ED55-5F04-477F-B81D-CE1814E06DCD}" type="datetime1">
              <a:rPr lang="en-IN" smtClean="0"/>
              <a:t>27-04-2025</a:t>
            </a:fld>
            <a:endParaRPr lang="en-IN"/>
          </a:p>
        </p:txBody>
      </p:sp>
      <p:sp>
        <p:nvSpPr>
          <p:cNvPr id="10" name="Slide Number Placeholder 9">
            <a:extLst>
              <a:ext uri="{FF2B5EF4-FFF2-40B4-BE49-F238E27FC236}">
                <a16:creationId xmlns:a16="http://schemas.microsoft.com/office/drawing/2014/main" id="{047050F2-F1DC-90D8-EDAD-FFEC4C469722}"/>
              </a:ext>
            </a:extLst>
          </p:cNvPr>
          <p:cNvSpPr>
            <a:spLocks noGrp="1"/>
          </p:cNvSpPr>
          <p:nvPr>
            <p:ph type="sldNum" sz="quarter" idx="12"/>
          </p:nvPr>
        </p:nvSpPr>
        <p:spPr/>
        <p:txBody>
          <a:bodyPr/>
          <a:lstStyle/>
          <a:p>
            <a:fld id="{307888FB-A123-48BB-BAE3-8678BC1ED138}" type="slidenum">
              <a:rPr lang="en-IN" smtClean="0"/>
              <a:t>10</a:t>
            </a:fld>
            <a:endParaRPr lang="en-IN"/>
          </a:p>
        </p:txBody>
      </p:sp>
      <p:pic>
        <p:nvPicPr>
          <p:cNvPr id="11" name="Picture 2" descr="nav_logo">
            <a:extLst>
              <a:ext uri="{FF2B5EF4-FFF2-40B4-BE49-F238E27FC236}">
                <a16:creationId xmlns:a16="http://schemas.microsoft.com/office/drawing/2014/main" id="{E36879A9-1DBD-AD4B-7EF4-F6694ECD8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EGU General Assembly 2025">
            <a:extLst>
              <a:ext uri="{FF2B5EF4-FFF2-40B4-BE49-F238E27FC236}">
                <a16:creationId xmlns:a16="http://schemas.microsoft.com/office/drawing/2014/main" id="{E97B8EF2-2D2A-B951-E922-70491E4FD2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A58549-F355-BC8D-BCE0-951952362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307608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CA69E7-484F-9B7E-C51C-6FA4D207B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176" y="889387"/>
            <a:ext cx="8947230" cy="4771856"/>
          </a:xfrm>
          <a:prstGeom prst="rect">
            <a:avLst/>
          </a:prstGeom>
        </p:spPr>
      </p:pic>
      <p:sp>
        <p:nvSpPr>
          <p:cNvPr id="5" name="TextBox 4">
            <a:extLst>
              <a:ext uri="{FF2B5EF4-FFF2-40B4-BE49-F238E27FC236}">
                <a16:creationId xmlns:a16="http://schemas.microsoft.com/office/drawing/2014/main" id="{B4B68DD8-F4E6-9274-1866-BBC5D31F3224}"/>
              </a:ext>
            </a:extLst>
          </p:cNvPr>
          <p:cNvSpPr txBox="1"/>
          <p:nvPr/>
        </p:nvSpPr>
        <p:spPr>
          <a:xfrm>
            <a:off x="226142" y="40643"/>
            <a:ext cx="6420464" cy="523220"/>
          </a:xfrm>
          <a:prstGeom prst="rect">
            <a:avLst/>
          </a:prstGeom>
          <a:noFill/>
        </p:spPr>
        <p:txBody>
          <a:bodyPr wrap="square" rtlCol="0">
            <a:spAutoFit/>
          </a:bodyPr>
          <a:lstStyle/>
          <a:p>
            <a:r>
              <a:rPr lang="en-IN" sz="2800" b="1" dirty="0"/>
              <a:t>Effect of Gap Size</a:t>
            </a:r>
          </a:p>
        </p:txBody>
      </p:sp>
      <p:cxnSp>
        <p:nvCxnSpPr>
          <p:cNvPr id="6" name="Straight Connector 5">
            <a:extLst>
              <a:ext uri="{FF2B5EF4-FFF2-40B4-BE49-F238E27FC236}">
                <a16:creationId xmlns:a16="http://schemas.microsoft.com/office/drawing/2014/main" id="{87C60B32-C388-1088-A352-B6234400D2F0}"/>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6F3429-4F94-97D7-29F9-0E4001CED7A0}"/>
              </a:ext>
            </a:extLst>
          </p:cNvPr>
          <p:cNvSpPr txBox="1"/>
          <p:nvPr/>
        </p:nvSpPr>
        <p:spPr>
          <a:xfrm>
            <a:off x="1950720" y="5646959"/>
            <a:ext cx="8839200" cy="523220"/>
          </a:xfrm>
          <a:prstGeom prst="rect">
            <a:avLst/>
          </a:prstGeom>
          <a:noFill/>
        </p:spPr>
        <p:txBody>
          <a:bodyPr wrap="square">
            <a:spAutoFit/>
          </a:bodyPr>
          <a:lstStyle/>
          <a:p>
            <a:pPr algn="ctr"/>
            <a:r>
              <a:rPr lang="en-IN" sz="1400" i="1" dirty="0">
                <a:effectLst/>
                <a:latin typeface="+mj-lt"/>
                <a:ea typeface="Calibri" panose="020F0502020204030204" pitchFamily="34" charset="0"/>
              </a:rPr>
              <a:t>Figure. Cluster-wise performance of the Random Forest model across varying gap durations. NSE values are shown for six clusters (a–f), with synthetic gap durations of 0.25 (1 week), 1, 3, 6, and 12 months. </a:t>
            </a:r>
            <a:endParaRPr lang="en-IN" sz="1400" i="1" dirty="0">
              <a:latin typeface="+mj-lt"/>
            </a:endParaRPr>
          </a:p>
        </p:txBody>
      </p:sp>
      <p:sp>
        <p:nvSpPr>
          <p:cNvPr id="11" name="Date Placeholder 10">
            <a:extLst>
              <a:ext uri="{FF2B5EF4-FFF2-40B4-BE49-F238E27FC236}">
                <a16:creationId xmlns:a16="http://schemas.microsoft.com/office/drawing/2014/main" id="{543D8B56-315A-CE81-F5AC-074551B8AED8}"/>
              </a:ext>
            </a:extLst>
          </p:cNvPr>
          <p:cNvSpPr>
            <a:spLocks noGrp="1"/>
          </p:cNvSpPr>
          <p:nvPr>
            <p:ph type="dt" sz="half" idx="10"/>
          </p:nvPr>
        </p:nvSpPr>
        <p:spPr/>
        <p:txBody>
          <a:bodyPr/>
          <a:lstStyle/>
          <a:p>
            <a:fld id="{9BCFD084-38CC-42AA-A40D-1E13CF9CEC0A}" type="datetime1">
              <a:rPr lang="en-IN" smtClean="0"/>
              <a:t>27-04-2025</a:t>
            </a:fld>
            <a:endParaRPr lang="en-IN"/>
          </a:p>
        </p:txBody>
      </p:sp>
      <p:sp>
        <p:nvSpPr>
          <p:cNvPr id="12" name="Slide Number Placeholder 11">
            <a:extLst>
              <a:ext uri="{FF2B5EF4-FFF2-40B4-BE49-F238E27FC236}">
                <a16:creationId xmlns:a16="http://schemas.microsoft.com/office/drawing/2014/main" id="{D41E9F59-2A71-7514-70E6-25B623E5E9BC}"/>
              </a:ext>
            </a:extLst>
          </p:cNvPr>
          <p:cNvSpPr>
            <a:spLocks noGrp="1"/>
          </p:cNvSpPr>
          <p:nvPr>
            <p:ph type="sldNum" sz="quarter" idx="12"/>
          </p:nvPr>
        </p:nvSpPr>
        <p:spPr/>
        <p:txBody>
          <a:bodyPr/>
          <a:lstStyle/>
          <a:p>
            <a:fld id="{307888FB-A123-48BB-BAE3-8678BC1ED138}" type="slidenum">
              <a:rPr lang="en-IN" smtClean="0"/>
              <a:t>11</a:t>
            </a:fld>
            <a:endParaRPr lang="en-IN"/>
          </a:p>
        </p:txBody>
      </p:sp>
      <p:pic>
        <p:nvPicPr>
          <p:cNvPr id="13" name="Picture 2" descr="nav_logo">
            <a:extLst>
              <a:ext uri="{FF2B5EF4-FFF2-40B4-BE49-F238E27FC236}">
                <a16:creationId xmlns:a16="http://schemas.microsoft.com/office/drawing/2014/main" id="{DB813B64-3A48-CE72-DB0C-03C7EA7A4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GU General Assembly 2025">
            <a:extLst>
              <a:ext uri="{FF2B5EF4-FFF2-40B4-BE49-F238E27FC236}">
                <a16:creationId xmlns:a16="http://schemas.microsoft.com/office/drawing/2014/main" id="{75A119EA-1A6C-9104-3FC9-CF2B34DA02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B76B177-7A4B-AD7F-8167-5B92645A0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198839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8C22D-6014-D350-09B6-2D1329432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42" y="621557"/>
            <a:ext cx="4687113" cy="2784958"/>
          </a:xfrm>
          <a:prstGeom prst="rect">
            <a:avLst/>
          </a:prstGeom>
        </p:spPr>
      </p:pic>
      <p:sp>
        <p:nvSpPr>
          <p:cNvPr id="5" name="TextBox 4">
            <a:extLst>
              <a:ext uri="{FF2B5EF4-FFF2-40B4-BE49-F238E27FC236}">
                <a16:creationId xmlns:a16="http://schemas.microsoft.com/office/drawing/2014/main" id="{7A29E898-585C-EF79-F60C-43981182B13A}"/>
              </a:ext>
            </a:extLst>
          </p:cNvPr>
          <p:cNvSpPr txBox="1"/>
          <p:nvPr/>
        </p:nvSpPr>
        <p:spPr>
          <a:xfrm>
            <a:off x="226142" y="40643"/>
            <a:ext cx="7607218" cy="523220"/>
          </a:xfrm>
          <a:prstGeom prst="rect">
            <a:avLst/>
          </a:prstGeom>
          <a:noFill/>
        </p:spPr>
        <p:txBody>
          <a:bodyPr wrap="square" rtlCol="0">
            <a:spAutoFit/>
          </a:bodyPr>
          <a:lstStyle/>
          <a:p>
            <a:r>
              <a:rPr lang="en-IN" sz="2800" b="1" dirty="0"/>
              <a:t>Factors affecting the </a:t>
            </a:r>
            <a:r>
              <a:rPr lang="en-IN" sz="2400" b="1" dirty="0"/>
              <a:t>model</a:t>
            </a:r>
            <a:r>
              <a:rPr lang="en-IN" sz="2800" b="1" dirty="0"/>
              <a:t> performance</a:t>
            </a:r>
          </a:p>
        </p:txBody>
      </p:sp>
      <p:cxnSp>
        <p:nvCxnSpPr>
          <p:cNvPr id="6" name="Straight Connector 5">
            <a:extLst>
              <a:ext uri="{FF2B5EF4-FFF2-40B4-BE49-F238E27FC236}">
                <a16:creationId xmlns:a16="http://schemas.microsoft.com/office/drawing/2014/main" id="{CF6E1DF1-FE82-BC5D-315A-CD6CE87FE249}"/>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51B7DA-FCE6-270D-C213-D21B514532E4}"/>
              </a:ext>
            </a:extLst>
          </p:cNvPr>
          <p:cNvPicPr>
            <a:picLocks noChangeAspect="1"/>
          </p:cNvPicPr>
          <p:nvPr/>
        </p:nvPicPr>
        <p:blipFill>
          <a:blip r:embed="rId3">
            <a:extLst>
              <a:ext uri="{28A0092B-C50C-407E-A947-70E740481C1C}">
                <a14:useLocalDpi xmlns:a14="http://schemas.microsoft.com/office/drawing/2010/main" val="0"/>
              </a:ext>
            </a:extLst>
          </a:blip>
          <a:srcRect l="-1" r="-31"/>
          <a:stretch/>
        </p:blipFill>
        <p:spPr>
          <a:xfrm>
            <a:off x="4575635" y="3228536"/>
            <a:ext cx="7392587" cy="3281044"/>
          </a:xfrm>
          <a:prstGeom prst="rect">
            <a:avLst/>
          </a:prstGeom>
        </p:spPr>
      </p:pic>
      <p:sp>
        <p:nvSpPr>
          <p:cNvPr id="10" name="TextBox 9">
            <a:extLst>
              <a:ext uri="{FF2B5EF4-FFF2-40B4-BE49-F238E27FC236}">
                <a16:creationId xmlns:a16="http://schemas.microsoft.com/office/drawing/2014/main" id="{BF2008F2-0428-C29B-837D-0796BA3D39CA}"/>
              </a:ext>
            </a:extLst>
          </p:cNvPr>
          <p:cNvSpPr txBox="1"/>
          <p:nvPr/>
        </p:nvSpPr>
        <p:spPr>
          <a:xfrm>
            <a:off x="5061697" y="754224"/>
            <a:ext cx="6420464" cy="400110"/>
          </a:xfrm>
          <a:prstGeom prst="rect">
            <a:avLst/>
          </a:prstGeom>
          <a:noFill/>
        </p:spPr>
        <p:txBody>
          <a:bodyPr wrap="square" rtlCol="0">
            <a:spAutoFit/>
          </a:bodyPr>
          <a:lstStyle/>
          <a:p>
            <a:r>
              <a:rPr lang="en-IN" sz="2000" b="1" dirty="0">
                <a:solidFill>
                  <a:srgbClr val="002060"/>
                </a:solidFill>
              </a:rPr>
              <a:t>Effect of data availability</a:t>
            </a:r>
          </a:p>
        </p:txBody>
      </p:sp>
      <p:sp>
        <p:nvSpPr>
          <p:cNvPr id="11" name="TextBox 10">
            <a:extLst>
              <a:ext uri="{FF2B5EF4-FFF2-40B4-BE49-F238E27FC236}">
                <a16:creationId xmlns:a16="http://schemas.microsoft.com/office/drawing/2014/main" id="{3D8FA79A-5FB5-B471-6793-92F821867C9B}"/>
              </a:ext>
            </a:extLst>
          </p:cNvPr>
          <p:cNvSpPr txBox="1"/>
          <p:nvPr/>
        </p:nvSpPr>
        <p:spPr>
          <a:xfrm>
            <a:off x="428285" y="3744009"/>
            <a:ext cx="3663686" cy="400110"/>
          </a:xfrm>
          <a:prstGeom prst="rect">
            <a:avLst/>
          </a:prstGeom>
          <a:noFill/>
        </p:spPr>
        <p:txBody>
          <a:bodyPr wrap="square" rtlCol="0">
            <a:spAutoFit/>
          </a:bodyPr>
          <a:lstStyle/>
          <a:p>
            <a:r>
              <a:rPr lang="en-IN" sz="2000" b="1" dirty="0">
                <a:solidFill>
                  <a:srgbClr val="002060"/>
                </a:solidFill>
              </a:rPr>
              <a:t>Effect of human influences</a:t>
            </a:r>
          </a:p>
        </p:txBody>
      </p:sp>
      <p:sp>
        <p:nvSpPr>
          <p:cNvPr id="13" name="TextBox 12">
            <a:extLst>
              <a:ext uri="{FF2B5EF4-FFF2-40B4-BE49-F238E27FC236}">
                <a16:creationId xmlns:a16="http://schemas.microsoft.com/office/drawing/2014/main" id="{0556F94C-F30B-D3B6-181A-21059154B381}"/>
              </a:ext>
            </a:extLst>
          </p:cNvPr>
          <p:cNvSpPr txBox="1"/>
          <p:nvPr/>
        </p:nvSpPr>
        <p:spPr>
          <a:xfrm>
            <a:off x="5061696" y="1133214"/>
            <a:ext cx="6754383" cy="1815882"/>
          </a:xfrm>
          <a:prstGeom prst="rect">
            <a:avLst/>
          </a:prstGeom>
          <a:noFill/>
        </p:spPr>
        <p:txBody>
          <a:bodyPr wrap="square">
            <a:spAutoFit/>
          </a:bodyPr>
          <a:lstStyle/>
          <a:p>
            <a:pPr marL="285750" indent="-285750">
              <a:buFont typeface="Arial" panose="020B0604020202020204" pitchFamily="34" charset="0"/>
              <a:buChar char="•"/>
            </a:pPr>
            <a:r>
              <a:rPr lang="en-IN" sz="1600" dirty="0">
                <a:latin typeface="+mj-lt"/>
                <a:ea typeface="Calibri" panose="020F0502020204030204" pitchFamily="34" charset="0"/>
              </a:rPr>
              <a:t>As d</a:t>
            </a:r>
            <a:r>
              <a:rPr lang="en-IN" sz="1600" dirty="0">
                <a:effectLst/>
                <a:latin typeface="+mj-lt"/>
                <a:ea typeface="Calibri" panose="020F0502020204030204" pitchFamily="34" charset="0"/>
              </a:rPr>
              <a:t>ata availability increases, the mean NSE improves, suggesting that the RF model benefits from having more training data when predicting missing values. </a:t>
            </a:r>
          </a:p>
          <a:p>
            <a:endParaRPr lang="en-IN" sz="1600" dirty="0">
              <a:effectLst/>
              <a:latin typeface="+mj-lt"/>
              <a:ea typeface="Calibri" panose="020F0502020204030204" pitchFamily="34" charset="0"/>
            </a:endParaRPr>
          </a:p>
          <a:p>
            <a:pPr marL="285750" indent="-285750">
              <a:buFont typeface="Arial" panose="020B0604020202020204" pitchFamily="34" charset="0"/>
              <a:buChar char="•"/>
            </a:pPr>
            <a:r>
              <a:rPr lang="en-IN" sz="1600" dirty="0">
                <a:effectLst/>
                <a:latin typeface="+mj-lt"/>
                <a:ea typeface="Calibri" panose="020F0502020204030204" pitchFamily="34" charset="0"/>
              </a:rPr>
              <a:t>The positive trendline (R² = 0.56) and p-value (0.020) confirm that the relationship is statistically significant, reinforcing the idea that data-rich environments yield more accurate gap-filling predictions. </a:t>
            </a:r>
            <a:endParaRPr lang="en-IN" sz="1600" dirty="0">
              <a:latin typeface="+mj-lt"/>
            </a:endParaRPr>
          </a:p>
        </p:txBody>
      </p:sp>
      <p:sp>
        <p:nvSpPr>
          <p:cNvPr id="15" name="TextBox 14">
            <a:extLst>
              <a:ext uri="{FF2B5EF4-FFF2-40B4-BE49-F238E27FC236}">
                <a16:creationId xmlns:a16="http://schemas.microsoft.com/office/drawing/2014/main" id="{E25BE2E5-2F78-ED80-CEDD-360AAC730005}"/>
              </a:ext>
            </a:extLst>
          </p:cNvPr>
          <p:cNvSpPr txBox="1"/>
          <p:nvPr/>
        </p:nvSpPr>
        <p:spPr>
          <a:xfrm>
            <a:off x="428285" y="4228639"/>
            <a:ext cx="3945208" cy="2062103"/>
          </a:xfrm>
          <a:prstGeom prst="rect">
            <a:avLst/>
          </a:prstGeom>
          <a:noFill/>
        </p:spPr>
        <p:txBody>
          <a:bodyPr wrap="square">
            <a:spAutoFit/>
          </a:bodyPr>
          <a:lstStyle/>
          <a:p>
            <a:pPr marL="285750" indent="-285750">
              <a:buFont typeface="Arial" panose="020B0604020202020204" pitchFamily="34" charset="0"/>
              <a:buChar char="•"/>
            </a:pPr>
            <a:r>
              <a:rPr lang="en-IN" sz="1600" dirty="0">
                <a:effectLst/>
                <a:latin typeface="+mj-lt"/>
                <a:ea typeface="Calibri" panose="020F0502020204030204" pitchFamily="34" charset="0"/>
              </a:rPr>
              <a:t>Before clustering, reservoir-influenced stations show lower average NSE (~0.85) and higher uncertainty (larger error bars).</a:t>
            </a:r>
          </a:p>
          <a:p>
            <a:pPr marL="285750" indent="-285750">
              <a:buFont typeface="Arial" panose="020B0604020202020204" pitchFamily="34" charset="0"/>
              <a:buChar char="•"/>
            </a:pPr>
            <a:endParaRPr lang="en-IN" sz="1600" dirty="0">
              <a:effectLst/>
              <a:latin typeface="+mj-lt"/>
              <a:ea typeface="Calibri" panose="020F0502020204030204" pitchFamily="34" charset="0"/>
            </a:endParaRPr>
          </a:p>
          <a:p>
            <a:pPr marL="285750" indent="-285750">
              <a:buFont typeface="Arial" panose="020B0604020202020204" pitchFamily="34" charset="0"/>
              <a:buChar char="•"/>
            </a:pPr>
            <a:r>
              <a:rPr lang="en-IN" sz="1600" dirty="0">
                <a:effectLst/>
                <a:latin typeface="+mj-lt"/>
                <a:ea typeface="Calibri" panose="020F0502020204030204" pitchFamily="34" charset="0"/>
              </a:rPr>
              <a:t>However, after clustering, the mean NSE increases to more than 0.95 for both groups, with reduced variability. </a:t>
            </a:r>
            <a:endParaRPr lang="en-IN" sz="1400" dirty="0">
              <a:latin typeface="+mj-lt"/>
            </a:endParaRPr>
          </a:p>
        </p:txBody>
      </p:sp>
      <p:sp>
        <p:nvSpPr>
          <p:cNvPr id="16" name="TextBox 15">
            <a:extLst>
              <a:ext uri="{FF2B5EF4-FFF2-40B4-BE49-F238E27FC236}">
                <a16:creationId xmlns:a16="http://schemas.microsoft.com/office/drawing/2014/main" id="{0C5BEB77-F424-F1F5-8455-5E8CB19C9E78}"/>
              </a:ext>
            </a:extLst>
          </p:cNvPr>
          <p:cNvSpPr txBox="1"/>
          <p:nvPr/>
        </p:nvSpPr>
        <p:spPr>
          <a:xfrm>
            <a:off x="670117" y="3393972"/>
            <a:ext cx="3663686" cy="307777"/>
          </a:xfrm>
          <a:prstGeom prst="rect">
            <a:avLst/>
          </a:prstGeom>
          <a:noFill/>
        </p:spPr>
        <p:txBody>
          <a:bodyPr wrap="square">
            <a:spAutoFit/>
          </a:bodyPr>
          <a:lstStyle/>
          <a:p>
            <a:pPr algn="ctr"/>
            <a:r>
              <a:rPr lang="en-IN" sz="1400" i="1" dirty="0">
                <a:effectLst/>
                <a:latin typeface="+mj-lt"/>
                <a:ea typeface="Calibri" panose="020F0502020204030204" pitchFamily="34" charset="0"/>
              </a:rPr>
              <a:t>Figure. Effect of data availability </a:t>
            </a:r>
            <a:endParaRPr lang="en-IN" sz="1400" i="1" dirty="0">
              <a:latin typeface="+mj-lt"/>
            </a:endParaRPr>
          </a:p>
        </p:txBody>
      </p:sp>
      <p:sp>
        <p:nvSpPr>
          <p:cNvPr id="17" name="TextBox 16">
            <a:extLst>
              <a:ext uri="{FF2B5EF4-FFF2-40B4-BE49-F238E27FC236}">
                <a16:creationId xmlns:a16="http://schemas.microsoft.com/office/drawing/2014/main" id="{CD1D329D-70BD-18BB-567B-EFB085F144FE}"/>
              </a:ext>
            </a:extLst>
          </p:cNvPr>
          <p:cNvSpPr txBox="1"/>
          <p:nvPr/>
        </p:nvSpPr>
        <p:spPr>
          <a:xfrm>
            <a:off x="6440086" y="6509580"/>
            <a:ext cx="3663686" cy="307777"/>
          </a:xfrm>
          <a:prstGeom prst="rect">
            <a:avLst/>
          </a:prstGeom>
          <a:noFill/>
        </p:spPr>
        <p:txBody>
          <a:bodyPr wrap="square">
            <a:spAutoFit/>
          </a:bodyPr>
          <a:lstStyle/>
          <a:p>
            <a:pPr algn="ctr"/>
            <a:r>
              <a:rPr lang="en-IN" sz="1400" i="1" dirty="0">
                <a:effectLst/>
                <a:latin typeface="+mj-lt"/>
                <a:ea typeface="Calibri" panose="020F0502020204030204" pitchFamily="34" charset="0"/>
              </a:rPr>
              <a:t>Figure. Effect of human influences</a:t>
            </a:r>
            <a:endParaRPr lang="en-IN" sz="1400" i="1" dirty="0">
              <a:latin typeface="+mj-lt"/>
            </a:endParaRPr>
          </a:p>
        </p:txBody>
      </p:sp>
      <p:sp>
        <p:nvSpPr>
          <p:cNvPr id="18" name="Date Placeholder 17">
            <a:extLst>
              <a:ext uri="{FF2B5EF4-FFF2-40B4-BE49-F238E27FC236}">
                <a16:creationId xmlns:a16="http://schemas.microsoft.com/office/drawing/2014/main" id="{F19AB236-373F-D152-861D-2747894EE8C2}"/>
              </a:ext>
            </a:extLst>
          </p:cNvPr>
          <p:cNvSpPr>
            <a:spLocks noGrp="1"/>
          </p:cNvSpPr>
          <p:nvPr>
            <p:ph type="dt" sz="half" idx="10"/>
          </p:nvPr>
        </p:nvSpPr>
        <p:spPr/>
        <p:txBody>
          <a:bodyPr/>
          <a:lstStyle/>
          <a:p>
            <a:fld id="{2DA0C09F-7359-47DA-9E34-C7BD72F58E7F}" type="datetime1">
              <a:rPr lang="en-IN" smtClean="0"/>
              <a:t>27-04-2025</a:t>
            </a:fld>
            <a:endParaRPr lang="en-IN"/>
          </a:p>
        </p:txBody>
      </p:sp>
      <p:sp>
        <p:nvSpPr>
          <p:cNvPr id="19" name="Slide Number Placeholder 18">
            <a:extLst>
              <a:ext uri="{FF2B5EF4-FFF2-40B4-BE49-F238E27FC236}">
                <a16:creationId xmlns:a16="http://schemas.microsoft.com/office/drawing/2014/main" id="{F8C51A7B-34D9-DBFD-797D-9D115C407AA8}"/>
              </a:ext>
            </a:extLst>
          </p:cNvPr>
          <p:cNvSpPr>
            <a:spLocks noGrp="1"/>
          </p:cNvSpPr>
          <p:nvPr>
            <p:ph type="sldNum" sz="quarter" idx="12"/>
          </p:nvPr>
        </p:nvSpPr>
        <p:spPr/>
        <p:txBody>
          <a:bodyPr/>
          <a:lstStyle/>
          <a:p>
            <a:fld id="{307888FB-A123-48BB-BAE3-8678BC1ED138}" type="slidenum">
              <a:rPr lang="en-IN" smtClean="0"/>
              <a:t>12</a:t>
            </a:fld>
            <a:endParaRPr lang="en-IN"/>
          </a:p>
        </p:txBody>
      </p:sp>
      <p:pic>
        <p:nvPicPr>
          <p:cNvPr id="20" name="Picture 2" descr="nav_logo">
            <a:extLst>
              <a:ext uri="{FF2B5EF4-FFF2-40B4-BE49-F238E27FC236}">
                <a16:creationId xmlns:a16="http://schemas.microsoft.com/office/drawing/2014/main" id="{A24921F8-947C-37AC-82EF-9AEB8D556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EGU General Assembly 2025">
            <a:extLst>
              <a:ext uri="{FF2B5EF4-FFF2-40B4-BE49-F238E27FC236}">
                <a16:creationId xmlns:a16="http://schemas.microsoft.com/office/drawing/2014/main" id="{F61696E6-89C9-1A1B-58DE-A3CEBA9659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650BEB2-D5B4-A684-26A4-EF256FE7F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173475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140129-982A-4A02-A50F-3D08E77FEB97}"/>
              </a:ext>
            </a:extLst>
          </p:cNvPr>
          <p:cNvPicPr>
            <a:picLocks noChangeAspect="1"/>
          </p:cNvPicPr>
          <p:nvPr/>
        </p:nvPicPr>
        <p:blipFill>
          <a:blip r:embed="rId3" cstate="print">
            <a:extLst>
              <a:ext uri="{28A0092B-C50C-407E-A947-70E740481C1C}">
                <a14:useLocalDpi xmlns:a14="http://schemas.microsoft.com/office/drawing/2010/main" val="0"/>
              </a:ext>
            </a:extLst>
          </a:blip>
          <a:srcRect b="50850"/>
          <a:stretch/>
        </p:blipFill>
        <p:spPr bwMode="auto">
          <a:xfrm>
            <a:off x="81280" y="1374142"/>
            <a:ext cx="6114065" cy="4692199"/>
          </a:xfrm>
          <a:prstGeom prst="rect">
            <a:avLst/>
          </a:prstGeom>
          <a:noFill/>
          <a:ln>
            <a:noFill/>
          </a:ln>
        </p:spPr>
      </p:pic>
      <p:pic>
        <p:nvPicPr>
          <p:cNvPr id="4" name="Picture 3">
            <a:extLst>
              <a:ext uri="{FF2B5EF4-FFF2-40B4-BE49-F238E27FC236}">
                <a16:creationId xmlns:a16="http://schemas.microsoft.com/office/drawing/2014/main" id="{579BBACA-4A15-6A15-5DCD-0BB9C3C991FC}"/>
              </a:ext>
            </a:extLst>
          </p:cNvPr>
          <p:cNvPicPr>
            <a:picLocks noChangeAspect="1"/>
          </p:cNvPicPr>
          <p:nvPr/>
        </p:nvPicPr>
        <p:blipFill>
          <a:blip r:embed="rId3" cstate="print">
            <a:extLst>
              <a:ext uri="{28A0092B-C50C-407E-A947-70E740481C1C}">
                <a14:useLocalDpi xmlns:a14="http://schemas.microsoft.com/office/drawing/2010/main" val="0"/>
              </a:ext>
            </a:extLst>
          </a:blip>
          <a:srcRect l="3712" t="49104" b="-81"/>
          <a:stretch/>
        </p:blipFill>
        <p:spPr bwMode="auto">
          <a:xfrm>
            <a:off x="6195345" y="1374142"/>
            <a:ext cx="5887051" cy="4866640"/>
          </a:xfrm>
          <a:prstGeom prst="rect">
            <a:avLst/>
          </a:prstGeom>
          <a:noFill/>
          <a:ln>
            <a:noFill/>
          </a:ln>
        </p:spPr>
      </p:pic>
      <p:sp>
        <p:nvSpPr>
          <p:cNvPr id="9" name="TextBox 8">
            <a:extLst>
              <a:ext uri="{FF2B5EF4-FFF2-40B4-BE49-F238E27FC236}">
                <a16:creationId xmlns:a16="http://schemas.microsoft.com/office/drawing/2014/main" id="{00D411E7-E5DA-D9CD-B7F8-3808661448B2}"/>
              </a:ext>
            </a:extLst>
          </p:cNvPr>
          <p:cNvSpPr txBox="1"/>
          <p:nvPr/>
        </p:nvSpPr>
        <p:spPr>
          <a:xfrm>
            <a:off x="226142" y="40643"/>
            <a:ext cx="6420464" cy="523220"/>
          </a:xfrm>
          <a:prstGeom prst="rect">
            <a:avLst/>
          </a:prstGeom>
          <a:noFill/>
        </p:spPr>
        <p:txBody>
          <a:bodyPr wrap="square" rtlCol="0">
            <a:spAutoFit/>
          </a:bodyPr>
          <a:lstStyle/>
          <a:p>
            <a:r>
              <a:rPr lang="en-IN" sz="2800" b="1" dirty="0"/>
              <a:t>Comparison with other Products</a:t>
            </a:r>
          </a:p>
        </p:txBody>
      </p:sp>
      <p:cxnSp>
        <p:nvCxnSpPr>
          <p:cNvPr id="10" name="Straight Connector 9">
            <a:extLst>
              <a:ext uri="{FF2B5EF4-FFF2-40B4-BE49-F238E27FC236}">
                <a16:creationId xmlns:a16="http://schemas.microsoft.com/office/drawing/2014/main" id="{54639AD5-E640-C204-7851-00D71D7DE4C8}"/>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6FF28A-9D2C-C90D-3F46-C5431433E764}"/>
              </a:ext>
            </a:extLst>
          </p:cNvPr>
          <p:cNvSpPr txBox="1"/>
          <p:nvPr/>
        </p:nvSpPr>
        <p:spPr>
          <a:xfrm>
            <a:off x="226142" y="727811"/>
            <a:ext cx="11671218" cy="646331"/>
          </a:xfrm>
          <a:prstGeom prst="rect">
            <a:avLst/>
          </a:prstGeom>
          <a:noFill/>
        </p:spPr>
        <p:txBody>
          <a:bodyPr wrap="square">
            <a:spAutoFit/>
          </a:bodyPr>
          <a:lstStyle/>
          <a:p>
            <a:pPr marL="285750" indent="-285750">
              <a:buFont typeface="Arial" panose="020B0604020202020204" pitchFamily="34" charset="0"/>
              <a:buChar char="•"/>
            </a:pPr>
            <a:r>
              <a:rPr lang="en-IN" sz="1800" dirty="0">
                <a:effectLst/>
                <a:latin typeface="+mj-lt"/>
                <a:ea typeface="Calibri" panose="020F0502020204030204" pitchFamily="34" charset="0"/>
              </a:rPr>
              <a:t>We compared our gap-filled streamflow data with CAMELS-IND continuous streamflow data generated using LSTM (</a:t>
            </a:r>
            <a:r>
              <a:rPr lang="en-IN" sz="1800" dirty="0" err="1">
                <a:effectLst/>
                <a:latin typeface="+mj-lt"/>
                <a:ea typeface="Calibri" panose="020F0502020204030204" pitchFamily="34" charset="0"/>
              </a:rPr>
              <a:t>Mangukiya</a:t>
            </a:r>
            <a:r>
              <a:rPr lang="en-IN" sz="1800" dirty="0">
                <a:effectLst/>
                <a:latin typeface="+mj-lt"/>
                <a:ea typeface="Calibri" panose="020F0502020204030204" pitchFamily="34" charset="0"/>
              </a:rPr>
              <a:t> et al., 2024). </a:t>
            </a:r>
            <a:endParaRPr lang="en-IN" sz="1600" dirty="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63DC54FA-2BB0-9B28-D1C8-D2F6366B76CD}"/>
              </a:ext>
            </a:extLst>
          </p:cNvPr>
          <p:cNvSpPr txBox="1"/>
          <p:nvPr/>
        </p:nvSpPr>
        <p:spPr>
          <a:xfrm>
            <a:off x="348265" y="6240782"/>
            <a:ext cx="11694160" cy="307777"/>
          </a:xfrm>
          <a:prstGeom prst="rect">
            <a:avLst/>
          </a:prstGeom>
          <a:noFill/>
        </p:spPr>
        <p:txBody>
          <a:bodyPr wrap="square">
            <a:spAutoFit/>
          </a:bodyPr>
          <a:lstStyle/>
          <a:p>
            <a:pPr algn="ctr"/>
            <a:r>
              <a:rPr lang="en-IN" sz="1400" i="1" dirty="0">
                <a:effectLst/>
                <a:latin typeface="+mj-lt"/>
                <a:ea typeface="Calibri" panose="020F0502020204030204" pitchFamily="34" charset="0"/>
              </a:rPr>
              <a:t>Figure. Comparison of gap-filled streamflow with observed and CAMELS-IND (LSTM) modeled streamflow at four gauging stations. </a:t>
            </a:r>
            <a:endParaRPr lang="en-IN" sz="1400" i="1" dirty="0">
              <a:latin typeface="+mj-lt"/>
            </a:endParaRPr>
          </a:p>
        </p:txBody>
      </p:sp>
      <p:sp>
        <p:nvSpPr>
          <p:cNvPr id="14" name="Date Placeholder 13">
            <a:extLst>
              <a:ext uri="{FF2B5EF4-FFF2-40B4-BE49-F238E27FC236}">
                <a16:creationId xmlns:a16="http://schemas.microsoft.com/office/drawing/2014/main" id="{E03DC34D-7FA6-A79F-9515-D08452C243D9}"/>
              </a:ext>
            </a:extLst>
          </p:cNvPr>
          <p:cNvSpPr>
            <a:spLocks noGrp="1"/>
          </p:cNvSpPr>
          <p:nvPr>
            <p:ph type="dt" sz="half" idx="10"/>
          </p:nvPr>
        </p:nvSpPr>
        <p:spPr/>
        <p:txBody>
          <a:bodyPr/>
          <a:lstStyle/>
          <a:p>
            <a:fld id="{F85EC29D-0B91-4AD2-882C-36D0E2817F5B}" type="datetime1">
              <a:rPr lang="en-IN" smtClean="0"/>
              <a:t>27-04-2025</a:t>
            </a:fld>
            <a:endParaRPr lang="en-IN"/>
          </a:p>
        </p:txBody>
      </p:sp>
      <p:sp>
        <p:nvSpPr>
          <p:cNvPr id="15" name="Slide Number Placeholder 14">
            <a:extLst>
              <a:ext uri="{FF2B5EF4-FFF2-40B4-BE49-F238E27FC236}">
                <a16:creationId xmlns:a16="http://schemas.microsoft.com/office/drawing/2014/main" id="{F3A84A11-7C85-4577-72D1-B6D0512223FD}"/>
              </a:ext>
            </a:extLst>
          </p:cNvPr>
          <p:cNvSpPr>
            <a:spLocks noGrp="1"/>
          </p:cNvSpPr>
          <p:nvPr>
            <p:ph type="sldNum" sz="quarter" idx="12"/>
          </p:nvPr>
        </p:nvSpPr>
        <p:spPr/>
        <p:txBody>
          <a:bodyPr/>
          <a:lstStyle/>
          <a:p>
            <a:fld id="{307888FB-A123-48BB-BAE3-8678BC1ED138}" type="slidenum">
              <a:rPr lang="en-IN" smtClean="0"/>
              <a:t>13</a:t>
            </a:fld>
            <a:endParaRPr lang="en-IN"/>
          </a:p>
        </p:txBody>
      </p:sp>
      <p:pic>
        <p:nvPicPr>
          <p:cNvPr id="16" name="Picture 2" descr="nav_logo">
            <a:extLst>
              <a:ext uri="{FF2B5EF4-FFF2-40B4-BE49-F238E27FC236}">
                <a16:creationId xmlns:a16="http://schemas.microsoft.com/office/drawing/2014/main" id="{78B28DBD-CA84-7294-23DE-88F1507AF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EGU General Assembly 2025">
            <a:extLst>
              <a:ext uri="{FF2B5EF4-FFF2-40B4-BE49-F238E27FC236}">
                <a16:creationId xmlns:a16="http://schemas.microsoft.com/office/drawing/2014/main" id="{ED525B01-7CA6-FF65-0DBD-FEA6EF1E86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F9B1948-92B3-62C9-2FB2-A4E749CF4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127201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D48ABA-8540-882D-A43F-69DC6E632158}"/>
              </a:ext>
            </a:extLst>
          </p:cNvPr>
          <p:cNvSpPr txBox="1"/>
          <p:nvPr/>
        </p:nvSpPr>
        <p:spPr>
          <a:xfrm>
            <a:off x="226142" y="40643"/>
            <a:ext cx="6420464" cy="523220"/>
          </a:xfrm>
          <a:prstGeom prst="rect">
            <a:avLst/>
          </a:prstGeom>
          <a:noFill/>
        </p:spPr>
        <p:txBody>
          <a:bodyPr wrap="square" rtlCol="0">
            <a:spAutoFit/>
          </a:bodyPr>
          <a:lstStyle/>
          <a:p>
            <a:r>
              <a:rPr lang="en-IN" sz="2800" b="1" dirty="0"/>
              <a:t>Conclusion</a:t>
            </a:r>
          </a:p>
        </p:txBody>
      </p:sp>
      <p:cxnSp>
        <p:nvCxnSpPr>
          <p:cNvPr id="5" name="Straight Connector 4">
            <a:extLst>
              <a:ext uri="{FF2B5EF4-FFF2-40B4-BE49-F238E27FC236}">
                <a16:creationId xmlns:a16="http://schemas.microsoft.com/office/drawing/2014/main" id="{6CAF2C7A-4B77-6ABA-D3AC-E9151470CB67}"/>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6861AC-693A-853E-0C8F-36532C966A1D}"/>
              </a:ext>
            </a:extLst>
          </p:cNvPr>
          <p:cNvSpPr txBox="1"/>
          <p:nvPr/>
        </p:nvSpPr>
        <p:spPr>
          <a:xfrm>
            <a:off x="388374" y="759283"/>
            <a:ext cx="10858746" cy="4242765"/>
          </a:xfrm>
          <a:prstGeom prst="rect">
            <a:avLst/>
          </a:prstGeom>
          <a:noFill/>
        </p:spPr>
        <p:txBody>
          <a:bodyPr wrap="square">
            <a:spAutoFit/>
          </a:bodyPr>
          <a:lstStyle/>
          <a:p>
            <a:pPr marL="285750" marR="0" indent="-285750">
              <a:lnSpc>
                <a:spcPct val="107000"/>
              </a:lnSpc>
              <a:spcAft>
                <a:spcPts val="800"/>
              </a:spcAft>
              <a:buFont typeface="Arial" panose="020B0604020202020204" pitchFamily="34" charset="0"/>
              <a:buChar char="•"/>
            </a:pPr>
            <a:r>
              <a:rPr lang="en-IN" sz="1800" kern="100" dirty="0">
                <a:effectLst/>
                <a:latin typeface="+mj-lt"/>
                <a:ea typeface="Calibri" panose="020F0502020204030204" pitchFamily="34" charset="0"/>
                <a:cs typeface="Times New Roman" panose="02020603050405020304" pitchFamily="18" charset="0"/>
              </a:rPr>
              <a:t>We used clustering based on the morphometric parameters, which helped us to extend the data records for extreme events and capture human interventions.</a:t>
            </a:r>
          </a:p>
          <a:p>
            <a:pPr marR="0">
              <a:lnSpc>
                <a:spcPct val="107000"/>
              </a:lnSpc>
              <a:spcAft>
                <a:spcPts val="800"/>
              </a:spcAft>
            </a:pPr>
            <a:r>
              <a:rPr lang="en-IN" sz="1800" kern="100" dirty="0">
                <a:effectLst/>
                <a:latin typeface="+mj-lt"/>
                <a:ea typeface="Calibri" panose="020F0502020204030204" pitchFamily="34" charset="0"/>
                <a:cs typeface="Times New Roman" panose="02020603050405020304" pitchFamily="18" charset="0"/>
              </a:rPr>
              <a:t> </a:t>
            </a:r>
          </a:p>
          <a:p>
            <a:pPr marL="285750" marR="0" indent="-285750">
              <a:lnSpc>
                <a:spcPct val="107000"/>
              </a:lnSpc>
              <a:spcAft>
                <a:spcPts val="800"/>
              </a:spcAft>
              <a:buFont typeface="Arial" panose="020B0604020202020204" pitchFamily="34" charset="0"/>
              <a:buChar char="•"/>
            </a:pPr>
            <a:r>
              <a:rPr lang="en-IN" sz="1800" kern="100" dirty="0">
                <a:effectLst/>
                <a:latin typeface="+mj-lt"/>
                <a:ea typeface="Calibri" panose="020F0502020204030204" pitchFamily="34" charset="0"/>
                <a:cs typeface="Times New Roman" panose="02020603050405020304" pitchFamily="18" charset="0"/>
              </a:rPr>
              <a:t>Training a random forest model over clusters improved the model's performance significantly. We find that around 83% of stations achieve NSE &gt; 0.85 for water level, and 94% of stations achieve NSE &gt; 0.85 for streamflow. </a:t>
            </a:r>
          </a:p>
          <a:p>
            <a:pPr marR="0">
              <a:lnSpc>
                <a:spcPct val="107000"/>
              </a:lnSpc>
              <a:spcAft>
                <a:spcPts val="800"/>
              </a:spcAft>
            </a:pPr>
            <a:endParaRPr lang="en-IN" sz="1800" kern="100" dirty="0">
              <a:effectLst/>
              <a:latin typeface="+mj-lt"/>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IN" sz="1800" kern="100" dirty="0">
                <a:effectLst/>
                <a:latin typeface="+mj-lt"/>
                <a:ea typeface="Calibri" panose="020F0502020204030204" pitchFamily="34" charset="0"/>
                <a:cs typeface="Times New Roman" panose="02020603050405020304" pitchFamily="18" charset="0"/>
              </a:rPr>
              <a:t>We note the reduction in the model performance with the increasing data gap across all the clusters. However, the NSE value for streamflow is always more than 0.85. </a:t>
            </a:r>
          </a:p>
          <a:p>
            <a:pPr marR="0">
              <a:lnSpc>
                <a:spcPct val="107000"/>
              </a:lnSpc>
              <a:spcAft>
                <a:spcPts val="800"/>
              </a:spcAft>
            </a:pPr>
            <a:endParaRPr lang="en-IN" sz="1800" kern="100" dirty="0">
              <a:effectLst/>
              <a:latin typeface="+mj-lt"/>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IN" sz="1800" kern="100" dirty="0">
                <a:effectLst/>
                <a:latin typeface="+mj-lt"/>
                <a:ea typeface="Calibri" panose="020F0502020204030204" pitchFamily="34" charset="0"/>
                <a:cs typeface="Times New Roman" panose="02020603050405020304" pitchFamily="18" charset="0"/>
              </a:rPr>
              <a:t>The clustering approach improved the model performance by 11% over stations influenced by the reservoirs. </a:t>
            </a:r>
          </a:p>
        </p:txBody>
      </p:sp>
      <p:sp>
        <p:nvSpPr>
          <p:cNvPr id="8" name="Date Placeholder 7">
            <a:extLst>
              <a:ext uri="{FF2B5EF4-FFF2-40B4-BE49-F238E27FC236}">
                <a16:creationId xmlns:a16="http://schemas.microsoft.com/office/drawing/2014/main" id="{87500010-2739-4971-810C-BC74BD4FD8A2}"/>
              </a:ext>
            </a:extLst>
          </p:cNvPr>
          <p:cNvSpPr>
            <a:spLocks noGrp="1"/>
          </p:cNvSpPr>
          <p:nvPr>
            <p:ph type="dt" sz="half" idx="10"/>
          </p:nvPr>
        </p:nvSpPr>
        <p:spPr/>
        <p:txBody>
          <a:bodyPr/>
          <a:lstStyle/>
          <a:p>
            <a:fld id="{69EAA00A-EA83-42BA-A778-F9448F3EEEB6}" type="datetime1">
              <a:rPr lang="en-IN" smtClean="0"/>
              <a:t>27-04-2025</a:t>
            </a:fld>
            <a:endParaRPr lang="en-IN"/>
          </a:p>
        </p:txBody>
      </p:sp>
      <p:sp>
        <p:nvSpPr>
          <p:cNvPr id="9" name="Slide Number Placeholder 8">
            <a:extLst>
              <a:ext uri="{FF2B5EF4-FFF2-40B4-BE49-F238E27FC236}">
                <a16:creationId xmlns:a16="http://schemas.microsoft.com/office/drawing/2014/main" id="{2B002EEE-9294-06D0-4D0E-9319AA2DCAB3}"/>
              </a:ext>
            </a:extLst>
          </p:cNvPr>
          <p:cNvSpPr>
            <a:spLocks noGrp="1"/>
          </p:cNvSpPr>
          <p:nvPr>
            <p:ph type="sldNum" sz="quarter" idx="12"/>
          </p:nvPr>
        </p:nvSpPr>
        <p:spPr/>
        <p:txBody>
          <a:bodyPr/>
          <a:lstStyle/>
          <a:p>
            <a:fld id="{307888FB-A123-48BB-BAE3-8678BC1ED138}" type="slidenum">
              <a:rPr lang="en-IN" smtClean="0"/>
              <a:t>14</a:t>
            </a:fld>
            <a:endParaRPr lang="en-IN"/>
          </a:p>
        </p:txBody>
      </p:sp>
      <p:pic>
        <p:nvPicPr>
          <p:cNvPr id="10" name="Picture 2" descr="nav_logo">
            <a:extLst>
              <a:ext uri="{FF2B5EF4-FFF2-40B4-BE49-F238E27FC236}">
                <a16:creationId xmlns:a16="http://schemas.microsoft.com/office/drawing/2014/main" id="{BF06A55B-F81A-A991-0B00-6271953DF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GU General Assembly 2025">
            <a:extLst>
              <a:ext uri="{FF2B5EF4-FFF2-40B4-BE49-F238E27FC236}">
                <a16:creationId xmlns:a16="http://schemas.microsoft.com/office/drawing/2014/main" id="{26ED0338-9B4B-B65A-7648-AD10315D9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DE1ACE1-1CBD-6BF1-09BF-1848E607C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137616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BC0D-B751-AC41-0A2B-ED033959B5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604535-1D76-7313-D66E-6115FB81C60C}"/>
              </a:ext>
            </a:extLst>
          </p:cNvPr>
          <p:cNvSpPr txBox="1"/>
          <p:nvPr/>
        </p:nvSpPr>
        <p:spPr>
          <a:xfrm>
            <a:off x="226142" y="40643"/>
            <a:ext cx="6420464" cy="523220"/>
          </a:xfrm>
          <a:prstGeom prst="rect">
            <a:avLst/>
          </a:prstGeom>
          <a:noFill/>
        </p:spPr>
        <p:txBody>
          <a:bodyPr wrap="square" rtlCol="0">
            <a:spAutoFit/>
          </a:bodyPr>
          <a:lstStyle/>
          <a:p>
            <a:r>
              <a:rPr lang="en-IN" sz="2800" b="1" dirty="0"/>
              <a:t>References</a:t>
            </a:r>
          </a:p>
        </p:txBody>
      </p:sp>
      <p:cxnSp>
        <p:nvCxnSpPr>
          <p:cNvPr id="5" name="Straight Connector 4">
            <a:extLst>
              <a:ext uri="{FF2B5EF4-FFF2-40B4-BE49-F238E27FC236}">
                <a16:creationId xmlns:a16="http://schemas.microsoft.com/office/drawing/2014/main" id="{0023DF0D-A6B8-8D32-7CEB-A88900C7DA2F}"/>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52ABEE-2941-E90D-5F89-042883B4EEA7}"/>
              </a:ext>
            </a:extLst>
          </p:cNvPr>
          <p:cNvSpPr txBox="1"/>
          <p:nvPr/>
        </p:nvSpPr>
        <p:spPr>
          <a:xfrm>
            <a:off x="388374" y="759283"/>
            <a:ext cx="10858746" cy="4333943"/>
          </a:xfrm>
          <a:prstGeom prst="rect">
            <a:avLst/>
          </a:prstGeom>
          <a:noFill/>
        </p:spPr>
        <p:txBody>
          <a:bodyPr wrap="square">
            <a:spAutoFit/>
          </a:bodyPr>
          <a:lstStyle/>
          <a:p>
            <a:pPr marL="285750" marR="0" indent="-285750">
              <a:lnSpc>
                <a:spcPct val="107000"/>
              </a:lnSpc>
              <a:spcAft>
                <a:spcPts val="800"/>
              </a:spcAft>
              <a:buFont typeface="Arial" panose="020B0604020202020204" pitchFamily="34" charset="0"/>
              <a:buChar char="•"/>
            </a:pPr>
            <a:r>
              <a:rPr lang="en-IN" sz="1800" kern="100" dirty="0">
                <a:effectLst/>
                <a:latin typeface="+mj-lt"/>
                <a:ea typeface="Calibri" panose="020F0502020204030204" pitchFamily="34" charset="0"/>
                <a:cs typeface="Calibri" panose="020F0502020204030204" pitchFamily="34" charset="0"/>
              </a:rPr>
              <a:t>Chuphal, D. S., &amp; Mishra, V. (2023). Hydrological model-based streamflow reconstruction for Indian sub-continental river basins, 1951–2021. </a:t>
            </a:r>
            <a:r>
              <a:rPr lang="en-IN" sz="1800" i="1" kern="100" dirty="0">
                <a:effectLst/>
                <a:latin typeface="+mj-lt"/>
                <a:ea typeface="Calibri" panose="020F0502020204030204" pitchFamily="34" charset="0"/>
                <a:cs typeface="Calibri" panose="020F0502020204030204" pitchFamily="34" charset="0"/>
              </a:rPr>
              <a:t>Scientific Data</a:t>
            </a:r>
            <a:r>
              <a:rPr lang="en-IN" sz="1800" kern="100" dirty="0">
                <a:effectLst/>
                <a:latin typeface="+mj-lt"/>
                <a:ea typeface="Calibri" panose="020F0502020204030204" pitchFamily="34" charset="0"/>
                <a:cs typeface="Calibri" panose="020F0502020204030204" pitchFamily="34" charset="0"/>
              </a:rPr>
              <a:t>, </a:t>
            </a:r>
            <a:r>
              <a:rPr lang="en-IN" sz="1800" i="1" kern="100" dirty="0">
                <a:effectLst/>
                <a:latin typeface="+mj-lt"/>
                <a:ea typeface="Calibri" panose="020F0502020204030204" pitchFamily="34" charset="0"/>
                <a:cs typeface="Calibri" panose="020F0502020204030204" pitchFamily="34" charset="0"/>
              </a:rPr>
              <a:t>10</a:t>
            </a:r>
            <a:r>
              <a:rPr lang="en-IN" sz="1800" kern="100" dirty="0">
                <a:effectLst/>
                <a:latin typeface="+mj-lt"/>
                <a:ea typeface="Calibri" panose="020F0502020204030204" pitchFamily="34" charset="0"/>
                <a:cs typeface="Calibri" panose="020F0502020204030204" pitchFamily="34" charset="0"/>
              </a:rPr>
              <a:t>(1), 717. https://doi.org/10.1038/s41597-023-02618-w</a:t>
            </a:r>
            <a:endParaRPr lang="en-IN" sz="1800" kern="100" dirty="0">
              <a:effectLst/>
              <a:latin typeface="+mj-lt"/>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IN" sz="1800" kern="100" dirty="0" err="1">
                <a:effectLst/>
                <a:latin typeface="+mj-lt"/>
                <a:ea typeface="Calibri" panose="020F0502020204030204" pitchFamily="34" charset="0"/>
                <a:cs typeface="Calibri" panose="020F0502020204030204" pitchFamily="34" charset="0"/>
              </a:rPr>
              <a:t>Goteti</a:t>
            </a:r>
            <a:r>
              <a:rPr lang="en-IN" sz="1800" kern="100" dirty="0">
                <a:effectLst/>
                <a:latin typeface="+mj-lt"/>
                <a:ea typeface="Calibri" panose="020F0502020204030204" pitchFamily="34" charset="0"/>
                <a:cs typeface="Calibri" panose="020F0502020204030204" pitchFamily="34" charset="0"/>
              </a:rPr>
              <a:t>, G. (2023). Geospatial dataset for hydrologic analyses in India (GHI): A quality-controlled dataset on river gauges, catchment boundaries and hydrometeorological time series. </a:t>
            </a:r>
            <a:r>
              <a:rPr lang="en-IN" sz="1800" i="1" kern="100" dirty="0">
                <a:effectLst/>
                <a:latin typeface="+mj-lt"/>
                <a:ea typeface="Calibri" panose="020F0502020204030204" pitchFamily="34" charset="0"/>
                <a:cs typeface="Calibri" panose="020F0502020204030204" pitchFamily="34" charset="0"/>
              </a:rPr>
              <a:t>Earth System Science Data</a:t>
            </a:r>
            <a:r>
              <a:rPr lang="en-IN" sz="1800" kern="100" dirty="0">
                <a:effectLst/>
                <a:latin typeface="+mj-lt"/>
                <a:ea typeface="Calibri" panose="020F0502020204030204" pitchFamily="34" charset="0"/>
                <a:cs typeface="Calibri" panose="020F0502020204030204" pitchFamily="34" charset="0"/>
              </a:rPr>
              <a:t>, </a:t>
            </a:r>
            <a:r>
              <a:rPr lang="en-IN" sz="1800" i="1" kern="100" dirty="0">
                <a:effectLst/>
                <a:latin typeface="+mj-lt"/>
                <a:ea typeface="Calibri" panose="020F0502020204030204" pitchFamily="34" charset="0"/>
                <a:cs typeface="Calibri" panose="020F0502020204030204" pitchFamily="34" charset="0"/>
              </a:rPr>
              <a:t>15</a:t>
            </a:r>
            <a:r>
              <a:rPr lang="en-IN" sz="1800" kern="100" dirty="0">
                <a:effectLst/>
                <a:latin typeface="+mj-lt"/>
                <a:ea typeface="Calibri" panose="020F0502020204030204" pitchFamily="34" charset="0"/>
                <a:cs typeface="Calibri" panose="020F0502020204030204" pitchFamily="34" charset="0"/>
              </a:rPr>
              <a:t>(10), 4389–4415. https://doi.org/10.5194/essd-15-4389-2023</a:t>
            </a:r>
            <a:endParaRPr lang="en-IN" sz="1800" kern="100" dirty="0">
              <a:effectLst/>
              <a:latin typeface="+mj-lt"/>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IN" sz="1800" kern="100" dirty="0" err="1">
                <a:effectLst/>
                <a:latin typeface="+mj-lt"/>
                <a:ea typeface="Calibri" panose="020F0502020204030204" pitchFamily="34" charset="0"/>
                <a:cs typeface="Calibri" panose="020F0502020204030204" pitchFamily="34" charset="0"/>
              </a:rPr>
              <a:t>Mangukiya</a:t>
            </a:r>
            <a:r>
              <a:rPr lang="en-IN" sz="1800" kern="100" dirty="0">
                <a:effectLst/>
                <a:latin typeface="+mj-lt"/>
                <a:ea typeface="Calibri" panose="020F0502020204030204" pitchFamily="34" charset="0"/>
                <a:cs typeface="Calibri" panose="020F0502020204030204" pitchFamily="34" charset="0"/>
              </a:rPr>
              <a:t>, N. K., Kumar, K. B., Dey, P., Sharma, S., </a:t>
            </a:r>
            <a:r>
              <a:rPr lang="en-IN" sz="1800" kern="100" dirty="0" err="1">
                <a:effectLst/>
                <a:latin typeface="+mj-lt"/>
                <a:ea typeface="Calibri" panose="020F0502020204030204" pitchFamily="34" charset="0"/>
                <a:cs typeface="Calibri" panose="020F0502020204030204" pitchFamily="34" charset="0"/>
              </a:rPr>
              <a:t>Bejagam</a:t>
            </a:r>
            <a:r>
              <a:rPr lang="en-IN" sz="1800" kern="100" dirty="0">
                <a:effectLst/>
                <a:latin typeface="+mj-lt"/>
                <a:ea typeface="Calibri" panose="020F0502020204030204" pitchFamily="34" charset="0"/>
                <a:cs typeface="Calibri" panose="020F0502020204030204" pitchFamily="34" charset="0"/>
              </a:rPr>
              <a:t>, V., Mujumdar, P. P., &amp; Sharma, A. (2024). CAMELS-INDIA: Hydrometeorological time series and catchment attributes for 472 catchments in Peninsular India. </a:t>
            </a:r>
            <a:r>
              <a:rPr lang="en-IN" sz="1800" i="1" kern="100" dirty="0">
                <a:effectLst/>
                <a:latin typeface="+mj-lt"/>
                <a:ea typeface="Calibri" panose="020F0502020204030204" pitchFamily="34" charset="0"/>
                <a:cs typeface="Calibri" panose="020F0502020204030204" pitchFamily="34" charset="0"/>
              </a:rPr>
              <a:t>Earth System Science Data Discussions</a:t>
            </a:r>
            <a:r>
              <a:rPr lang="en-IN" sz="1800" kern="100" dirty="0">
                <a:effectLst/>
                <a:latin typeface="+mj-lt"/>
                <a:ea typeface="Calibri" panose="020F0502020204030204" pitchFamily="34" charset="0"/>
                <a:cs typeface="Calibri" panose="020F0502020204030204" pitchFamily="34" charset="0"/>
              </a:rPr>
              <a:t>, 1–43. https://doi.org/10.5194/essd-2024-379</a:t>
            </a:r>
            <a:endParaRPr lang="en-IN" sz="1800" kern="100" dirty="0">
              <a:effectLst/>
              <a:latin typeface="+mj-lt"/>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IN" sz="1800" kern="100" dirty="0">
                <a:effectLst/>
                <a:latin typeface="+mj-lt"/>
                <a:ea typeface="Calibri" panose="020F0502020204030204" pitchFamily="34" charset="0"/>
                <a:cs typeface="Calibri" panose="020F0502020204030204" pitchFamily="34" charset="0"/>
              </a:rPr>
              <a:t>Patidar, G., Indu, J., &amp; Karmakar, S. (2024). </a:t>
            </a:r>
            <a:r>
              <a:rPr lang="en-IN" sz="1800" kern="100" dirty="0" err="1">
                <a:effectLst/>
                <a:latin typeface="+mj-lt"/>
                <a:ea typeface="Calibri" panose="020F0502020204030204" pitchFamily="34" charset="0"/>
                <a:cs typeface="Calibri" panose="020F0502020204030204" pitchFamily="34" charset="0"/>
              </a:rPr>
              <a:t>ExtendinG</a:t>
            </a:r>
            <a:r>
              <a:rPr lang="en-IN" sz="1800" kern="100" dirty="0">
                <a:effectLst/>
                <a:latin typeface="+mj-lt"/>
                <a:ea typeface="Calibri" panose="020F0502020204030204" pitchFamily="34" charset="0"/>
                <a:cs typeface="Calibri" panose="020F0502020204030204" pitchFamily="34" charset="0"/>
              </a:rPr>
              <a:t> </a:t>
            </a:r>
            <a:r>
              <a:rPr lang="en-IN" sz="1800" kern="100" dirty="0" err="1">
                <a:effectLst/>
                <a:latin typeface="+mj-lt"/>
                <a:ea typeface="Calibri" panose="020F0502020204030204" pitchFamily="34" charset="0"/>
                <a:cs typeface="Calibri" panose="020F0502020204030204" pitchFamily="34" charset="0"/>
              </a:rPr>
              <a:t>SUb-DAily</a:t>
            </a:r>
            <a:r>
              <a:rPr lang="en-IN" sz="1800" kern="100" dirty="0">
                <a:effectLst/>
                <a:latin typeface="+mj-lt"/>
                <a:ea typeface="Calibri" panose="020F0502020204030204" pitchFamily="34" charset="0"/>
                <a:cs typeface="Calibri" panose="020F0502020204030204" pitchFamily="34" charset="0"/>
              </a:rPr>
              <a:t> River Discharge data over </a:t>
            </a:r>
            <a:r>
              <a:rPr lang="en-IN" sz="1800" kern="100" dirty="0" err="1">
                <a:effectLst/>
                <a:latin typeface="+mj-lt"/>
                <a:ea typeface="Calibri" panose="020F0502020204030204" pitchFamily="34" charset="0"/>
                <a:cs typeface="Calibri" panose="020F0502020204030204" pitchFamily="34" charset="0"/>
              </a:rPr>
              <a:t>INdia</a:t>
            </a:r>
            <a:r>
              <a:rPr lang="en-IN" sz="1800" kern="100" dirty="0">
                <a:effectLst/>
                <a:latin typeface="+mj-lt"/>
                <a:ea typeface="Calibri" panose="020F0502020204030204" pitchFamily="34" charset="0"/>
                <a:cs typeface="Calibri" panose="020F0502020204030204" pitchFamily="34" charset="0"/>
              </a:rPr>
              <a:t> (GUARDIAN). </a:t>
            </a:r>
            <a:r>
              <a:rPr lang="en-IN" sz="1800" i="1" kern="100" dirty="0">
                <a:effectLst/>
                <a:latin typeface="+mj-lt"/>
                <a:ea typeface="Calibri" panose="020F0502020204030204" pitchFamily="34" charset="0"/>
                <a:cs typeface="Calibri" panose="020F0502020204030204" pitchFamily="34" charset="0"/>
              </a:rPr>
              <a:t>Scientific Data</a:t>
            </a:r>
            <a:r>
              <a:rPr lang="en-IN" sz="1800" kern="100" dirty="0">
                <a:effectLst/>
                <a:latin typeface="+mj-lt"/>
                <a:ea typeface="Calibri" panose="020F0502020204030204" pitchFamily="34" charset="0"/>
                <a:cs typeface="Calibri" panose="020F0502020204030204" pitchFamily="34" charset="0"/>
              </a:rPr>
              <a:t>, </a:t>
            </a:r>
            <a:r>
              <a:rPr lang="en-IN" sz="1800" i="1" kern="100" dirty="0">
                <a:effectLst/>
                <a:latin typeface="+mj-lt"/>
                <a:ea typeface="Calibri" panose="020F0502020204030204" pitchFamily="34" charset="0"/>
                <a:cs typeface="Calibri" panose="020F0502020204030204" pitchFamily="34" charset="0"/>
              </a:rPr>
              <a:t>11</a:t>
            </a:r>
            <a:r>
              <a:rPr lang="en-IN" sz="1800" kern="100" dirty="0">
                <a:effectLst/>
                <a:latin typeface="+mj-lt"/>
                <a:ea typeface="Calibri" panose="020F0502020204030204" pitchFamily="34" charset="0"/>
                <a:cs typeface="Calibri" panose="020F0502020204030204" pitchFamily="34" charset="0"/>
              </a:rPr>
              <a:t>, 1155. https://doi.org/10.1038/s41597-024-03923-8</a:t>
            </a:r>
            <a:endParaRPr lang="en-IN" sz="1800" kern="100" dirty="0">
              <a:effectLst/>
              <a:latin typeface="+mj-lt"/>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endParaRPr lang="en-IN" sz="1800" kern="100" dirty="0">
              <a:effectLst/>
              <a:latin typeface="+mj-lt"/>
              <a:ea typeface="Calibri" panose="020F0502020204030204" pitchFamily="34" charset="0"/>
              <a:cs typeface="Times New Roman" panose="02020603050405020304" pitchFamily="18" charset="0"/>
            </a:endParaRPr>
          </a:p>
        </p:txBody>
      </p:sp>
      <p:sp>
        <p:nvSpPr>
          <p:cNvPr id="6" name="Date Placeholder 5">
            <a:extLst>
              <a:ext uri="{FF2B5EF4-FFF2-40B4-BE49-F238E27FC236}">
                <a16:creationId xmlns:a16="http://schemas.microsoft.com/office/drawing/2014/main" id="{BAEA7B79-6DC3-BC3C-3711-D03CCCE9245E}"/>
              </a:ext>
            </a:extLst>
          </p:cNvPr>
          <p:cNvSpPr>
            <a:spLocks noGrp="1"/>
          </p:cNvSpPr>
          <p:nvPr>
            <p:ph type="dt" sz="half" idx="10"/>
          </p:nvPr>
        </p:nvSpPr>
        <p:spPr/>
        <p:txBody>
          <a:bodyPr/>
          <a:lstStyle/>
          <a:p>
            <a:fld id="{EC0368CD-64C7-4C3F-BD74-9E8C839F0B5B}" type="datetime1">
              <a:rPr lang="en-IN" smtClean="0"/>
              <a:t>27-04-2025</a:t>
            </a:fld>
            <a:endParaRPr lang="en-IN"/>
          </a:p>
        </p:txBody>
      </p:sp>
      <p:sp>
        <p:nvSpPr>
          <p:cNvPr id="8" name="Slide Number Placeholder 7">
            <a:extLst>
              <a:ext uri="{FF2B5EF4-FFF2-40B4-BE49-F238E27FC236}">
                <a16:creationId xmlns:a16="http://schemas.microsoft.com/office/drawing/2014/main" id="{8739EE9A-D016-9EAC-7CAE-DF81DC332C40}"/>
              </a:ext>
            </a:extLst>
          </p:cNvPr>
          <p:cNvSpPr>
            <a:spLocks noGrp="1"/>
          </p:cNvSpPr>
          <p:nvPr>
            <p:ph type="sldNum" sz="quarter" idx="12"/>
          </p:nvPr>
        </p:nvSpPr>
        <p:spPr/>
        <p:txBody>
          <a:bodyPr/>
          <a:lstStyle/>
          <a:p>
            <a:fld id="{307888FB-A123-48BB-BAE3-8678BC1ED138}" type="slidenum">
              <a:rPr lang="en-IN" smtClean="0"/>
              <a:t>15</a:t>
            </a:fld>
            <a:endParaRPr lang="en-IN"/>
          </a:p>
        </p:txBody>
      </p:sp>
      <p:pic>
        <p:nvPicPr>
          <p:cNvPr id="9" name="Picture 2" descr="nav_logo">
            <a:extLst>
              <a:ext uri="{FF2B5EF4-FFF2-40B4-BE49-F238E27FC236}">
                <a16:creationId xmlns:a16="http://schemas.microsoft.com/office/drawing/2014/main" id="{3C6581CC-2C27-4641-3F28-9231B5E08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EGU General Assembly 2025">
            <a:extLst>
              <a:ext uri="{FF2B5EF4-FFF2-40B4-BE49-F238E27FC236}">
                <a16:creationId xmlns:a16="http://schemas.microsoft.com/office/drawing/2014/main" id="{382E705A-F9D2-0F24-DA01-1190818872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DFB9E80-1309-64F9-EB5E-A57F3A233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283771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5D850A5-FDDD-9F8A-AE38-AE13ECCDFA97}"/>
              </a:ext>
            </a:extLst>
          </p:cNvPr>
          <p:cNvSpPr>
            <a:spLocks noGrp="1"/>
          </p:cNvSpPr>
          <p:nvPr>
            <p:ph type="dt" sz="half" idx="10"/>
          </p:nvPr>
        </p:nvSpPr>
        <p:spPr/>
        <p:txBody>
          <a:bodyPr/>
          <a:lstStyle/>
          <a:p>
            <a:fld id="{C2075AE2-93A2-4A8D-870B-44D07DD32799}" type="datetime1">
              <a:rPr lang="en-IN" smtClean="0"/>
              <a:t>27-04-2025</a:t>
            </a:fld>
            <a:endParaRPr lang="en-IN"/>
          </a:p>
        </p:txBody>
      </p:sp>
      <p:sp>
        <p:nvSpPr>
          <p:cNvPr id="6" name="Slide Number Placeholder 5">
            <a:extLst>
              <a:ext uri="{FF2B5EF4-FFF2-40B4-BE49-F238E27FC236}">
                <a16:creationId xmlns:a16="http://schemas.microsoft.com/office/drawing/2014/main" id="{8B7E6AEC-9890-54A6-BEC2-C603CD280BD8}"/>
              </a:ext>
            </a:extLst>
          </p:cNvPr>
          <p:cNvSpPr>
            <a:spLocks noGrp="1"/>
          </p:cNvSpPr>
          <p:nvPr>
            <p:ph type="sldNum" sz="quarter" idx="12"/>
          </p:nvPr>
        </p:nvSpPr>
        <p:spPr/>
        <p:txBody>
          <a:bodyPr/>
          <a:lstStyle/>
          <a:p>
            <a:fld id="{D02F0BB9-0996-465F-A912-E81E1FAA655B}" type="slidenum">
              <a:rPr lang="en-IN" smtClean="0"/>
              <a:t>2</a:t>
            </a:fld>
            <a:endParaRPr lang="en-IN"/>
          </a:p>
        </p:txBody>
      </p:sp>
      <p:sp>
        <p:nvSpPr>
          <p:cNvPr id="13" name="TextBox 12">
            <a:extLst>
              <a:ext uri="{FF2B5EF4-FFF2-40B4-BE49-F238E27FC236}">
                <a16:creationId xmlns:a16="http://schemas.microsoft.com/office/drawing/2014/main" id="{CE4BDC8D-0B34-E4E6-96B0-8C3AA30A72CB}"/>
              </a:ext>
            </a:extLst>
          </p:cNvPr>
          <p:cNvSpPr txBox="1"/>
          <p:nvPr/>
        </p:nvSpPr>
        <p:spPr>
          <a:xfrm>
            <a:off x="5449455" y="789435"/>
            <a:ext cx="6420464" cy="646331"/>
          </a:xfrm>
          <a:prstGeom prst="rect">
            <a:avLst/>
          </a:prstGeom>
          <a:noFill/>
        </p:spPr>
        <p:txBody>
          <a:bodyPr wrap="square">
            <a:spAutoFit/>
          </a:bodyPr>
          <a:lstStyle/>
          <a:p>
            <a:pPr marL="285750" indent="-285750">
              <a:buFont typeface="Arial" panose="020B0604020202020204" pitchFamily="34" charset="0"/>
              <a:buChar char="•"/>
            </a:pPr>
            <a:r>
              <a:rPr lang="en-IN" dirty="0"/>
              <a:t>A gap in a streamflow time series can occur due to various reasons, including:</a:t>
            </a:r>
          </a:p>
        </p:txBody>
      </p:sp>
      <p:graphicFrame>
        <p:nvGraphicFramePr>
          <p:cNvPr id="31" name="Diagram 30">
            <a:extLst>
              <a:ext uri="{FF2B5EF4-FFF2-40B4-BE49-F238E27FC236}">
                <a16:creationId xmlns:a16="http://schemas.microsoft.com/office/drawing/2014/main" id="{897795F9-5E79-D1AB-34ED-9DB3D5203618}"/>
              </a:ext>
            </a:extLst>
          </p:cNvPr>
          <p:cNvGraphicFramePr/>
          <p:nvPr>
            <p:extLst>
              <p:ext uri="{D42A27DB-BD31-4B8C-83A1-F6EECF244321}">
                <p14:modId xmlns:p14="http://schemas.microsoft.com/office/powerpoint/2010/main" val="1710184884"/>
              </p:ext>
            </p:extLst>
          </p:nvPr>
        </p:nvGraphicFramePr>
        <p:xfrm>
          <a:off x="5622164" y="1347204"/>
          <a:ext cx="6144493" cy="3705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TextBox 32">
            <a:extLst>
              <a:ext uri="{FF2B5EF4-FFF2-40B4-BE49-F238E27FC236}">
                <a16:creationId xmlns:a16="http://schemas.microsoft.com/office/drawing/2014/main" id="{9927264F-5DCE-AB00-F5C0-9133FCD24BE5}"/>
              </a:ext>
            </a:extLst>
          </p:cNvPr>
          <p:cNvSpPr txBox="1"/>
          <p:nvPr/>
        </p:nvSpPr>
        <p:spPr>
          <a:xfrm>
            <a:off x="5449455" y="5242818"/>
            <a:ext cx="6698210" cy="923330"/>
          </a:xfrm>
          <a:prstGeom prst="rect">
            <a:avLst/>
          </a:prstGeom>
          <a:noFill/>
        </p:spPr>
        <p:txBody>
          <a:bodyPr wrap="square">
            <a:spAutoFit/>
          </a:bodyPr>
          <a:lstStyle/>
          <a:p>
            <a:pPr marL="285750" indent="-285750">
              <a:buFont typeface="Arial" panose="020B0604020202020204" pitchFamily="34" charset="0"/>
              <a:buChar char="•"/>
            </a:pPr>
            <a:r>
              <a:rPr lang="en-US" dirty="0"/>
              <a:t>Data gaps in streamflow can lead to incomplete or inaccurate streamflow records, affecting hydrological studies, water resource management, and flood forecasting.</a:t>
            </a:r>
            <a:endParaRPr lang="en-IN" dirty="0"/>
          </a:p>
        </p:txBody>
      </p:sp>
      <p:sp>
        <p:nvSpPr>
          <p:cNvPr id="7" name="TextBox 6">
            <a:extLst>
              <a:ext uri="{FF2B5EF4-FFF2-40B4-BE49-F238E27FC236}">
                <a16:creationId xmlns:a16="http://schemas.microsoft.com/office/drawing/2014/main" id="{D536B7F0-05DC-F2FB-8BC5-88E9805C66E0}"/>
              </a:ext>
            </a:extLst>
          </p:cNvPr>
          <p:cNvSpPr txBox="1"/>
          <p:nvPr/>
        </p:nvSpPr>
        <p:spPr>
          <a:xfrm>
            <a:off x="226142" y="78951"/>
            <a:ext cx="6420464" cy="523220"/>
          </a:xfrm>
          <a:prstGeom prst="rect">
            <a:avLst/>
          </a:prstGeom>
          <a:noFill/>
        </p:spPr>
        <p:txBody>
          <a:bodyPr wrap="square" rtlCol="0">
            <a:spAutoFit/>
          </a:bodyPr>
          <a:lstStyle/>
          <a:p>
            <a:r>
              <a:rPr lang="en-IN" sz="2800" b="1" dirty="0"/>
              <a:t>Why data gap-filling?</a:t>
            </a:r>
          </a:p>
        </p:txBody>
      </p:sp>
      <p:cxnSp>
        <p:nvCxnSpPr>
          <p:cNvPr id="8" name="Straight Connector 7">
            <a:extLst>
              <a:ext uri="{FF2B5EF4-FFF2-40B4-BE49-F238E27FC236}">
                <a16:creationId xmlns:a16="http://schemas.microsoft.com/office/drawing/2014/main" id="{F038C8DF-A5CF-6F80-0AC5-5AB6AB32B73D}"/>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nav_logo">
            <a:extLst>
              <a:ext uri="{FF2B5EF4-FFF2-40B4-BE49-F238E27FC236}">
                <a16:creationId xmlns:a16="http://schemas.microsoft.com/office/drawing/2014/main" id="{E5473E16-E42C-1276-D4BF-8B233750F8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719236-89BD-72F1-2324-F1FDEE48EA88}"/>
              </a:ext>
            </a:extLst>
          </p:cNvPr>
          <p:cNvSpPr>
            <a:spLocks noGrp="1"/>
          </p:cNvSpPr>
          <p:nvPr>
            <p:ph idx="1"/>
          </p:nvPr>
        </p:nvSpPr>
        <p:spPr>
          <a:xfrm>
            <a:off x="295135" y="802953"/>
            <a:ext cx="5085327" cy="4351338"/>
          </a:xfrm>
        </p:spPr>
        <p:txBody>
          <a:bodyPr>
            <a:normAutofit/>
          </a:bodyPr>
          <a:lstStyle/>
          <a:p>
            <a:pPr>
              <a:lnSpc>
                <a:spcPct val="100000"/>
              </a:lnSpc>
            </a:pPr>
            <a:r>
              <a:rPr lang="en-IN" sz="1800" dirty="0">
                <a:effectLst/>
                <a:latin typeface="+mj-lt"/>
                <a:ea typeface="Calibri" panose="020F0502020204030204" pitchFamily="34" charset="0"/>
              </a:rPr>
              <a:t>Hydrological time series data, particularly streamflow and water level, are important for a wide range of applications, including </a:t>
            </a:r>
          </a:p>
          <a:p>
            <a:pPr lvl="1">
              <a:lnSpc>
                <a:spcPct val="110000"/>
              </a:lnSpc>
              <a:spcBef>
                <a:spcPts val="0"/>
              </a:spcBef>
            </a:pPr>
            <a:r>
              <a:rPr lang="en-IN" sz="1400" dirty="0">
                <a:latin typeface="+mj-lt"/>
                <a:ea typeface="Calibri" panose="020F0502020204030204" pitchFamily="34" charset="0"/>
              </a:rPr>
              <a:t>P</a:t>
            </a:r>
            <a:r>
              <a:rPr lang="en-IN" sz="1400" dirty="0">
                <a:effectLst/>
                <a:latin typeface="+mj-lt"/>
                <a:ea typeface="Calibri" panose="020F0502020204030204" pitchFamily="34" charset="0"/>
              </a:rPr>
              <a:t>lanning, design, and operations of hydraulic infrastructures, </a:t>
            </a:r>
          </a:p>
          <a:p>
            <a:pPr lvl="1">
              <a:lnSpc>
                <a:spcPct val="110000"/>
              </a:lnSpc>
              <a:spcBef>
                <a:spcPts val="0"/>
              </a:spcBef>
            </a:pPr>
            <a:r>
              <a:rPr lang="en-IN" sz="1400" dirty="0">
                <a:latin typeface="+mj-lt"/>
                <a:ea typeface="Calibri" panose="020F0502020204030204" pitchFamily="34" charset="0"/>
              </a:rPr>
              <a:t>D</a:t>
            </a:r>
            <a:r>
              <a:rPr lang="en-IN" sz="1400" dirty="0">
                <a:effectLst/>
                <a:latin typeface="+mj-lt"/>
                <a:ea typeface="Calibri" panose="020F0502020204030204" pitchFamily="34" charset="0"/>
              </a:rPr>
              <a:t>isaster management </a:t>
            </a:r>
          </a:p>
          <a:p>
            <a:pPr lvl="1">
              <a:lnSpc>
                <a:spcPct val="110000"/>
              </a:lnSpc>
              <a:spcBef>
                <a:spcPts val="0"/>
              </a:spcBef>
            </a:pPr>
            <a:r>
              <a:rPr lang="en-IN" sz="1400" dirty="0">
                <a:latin typeface="+mj-lt"/>
                <a:ea typeface="Calibri" panose="020F0502020204030204" pitchFamily="34" charset="0"/>
              </a:rPr>
              <a:t>W</a:t>
            </a:r>
            <a:r>
              <a:rPr lang="en-IN" sz="1400" dirty="0">
                <a:effectLst/>
                <a:latin typeface="+mj-lt"/>
                <a:ea typeface="Calibri" panose="020F0502020204030204" pitchFamily="34" charset="0"/>
              </a:rPr>
              <a:t>ater resource management</a:t>
            </a:r>
          </a:p>
          <a:p>
            <a:pPr lvl="1">
              <a:lnSpc>
                <a:spcPct val="110000"/>
              </a:lnSpc>
              <a:spcBef>
                <a:spcPts val="0"/>
              </a:spcBef>
            </a:pPr>
            <a:r>
              <a:rPr lang="en-IN" sz="1400" dirty="0">
                <a:latin typeface="+mj-lt"/>
                <a:ea typeface="Calibri" panose="020F0502020204030204" pitchFamily="34" charset="0"/>
              </a:rPr>
              <a:t>G</a:t>
            </a:r>
            <a:r>
              <a:rPr lang="en-IN" sz="1400" dirty="0">
                <a:effectLst/>
                <a:latin typeface="+mj-lt"/>
                <a:ea typeface="Calibri" panose="020F0502020204030204" pitchFamily="34" charset="0"/>
              </a:rPr>
              <a:t>roundwater monitoring</a:t>
            </a:r>
          </a:p>
          <a:p>
            <a:pPr lvl="1">
              <a:lnSpc>
                <a:spcPct val="110000"/>
              </a:lnSpc>
              <a:spcBef>
                <a:spcPts val="0"/>
              </a:spcBef>
            </a:pPr>
            <a:r>
              <a:rPr lang="en-IN" sz="1400" dirty="0">
                <a:latin typeface="+mj-lt"/>
                <a:ea typeface="Calibri" panose="020F0502020204030204" pitchFamily="34" charset="0"/>
              </a:rPr>
              <a:t>B</a:t>
            </a:r>
            <a:r>
              <a:rPr lang="en-IN" sz="1400" dirty="0">
                <a:effectLst/>
                <a:latin typeface="+mj-lt"/>
                <a:ea typeface="Calibri" panose="020F0502020204030204" pitchFamily="34" charset="0"/>
              </a:rPr>
              <a:t>iodiversity conservation</a:t>
            </a:r>
          </a:p>
          <a:p>
            <a:pPr lvl="1">
              <a:lnSpc>
                <a:spcPct val="110000"/>
              </a:lnSpc>
              <a:spcBef>
                <a:spcPts val="0"/>
              </a:spcBef>
            </a:pPr>
            <a:r>
              <a:rPr lang="en-IN" sz="1400" dirty="0">
                <a:latin typeface="+mj-lt"/>
                <a:ea typeface="Calibri" panose="020F0502020204030204" pitchFamily="34" charset="0"/>
              </a:rPr>
              <a:t>W</a:t>
            </a:r>
            <a:r>
              <a:rPr lang="en-IN" sz="1400" dirty="0">
                <a:effectLst/>
                <a:latin typeface="+mj-lt"/>
                <a:ea typeface="Calibri" panose="020F0502020204030204" pitchFamily="34" charset="0"/>
              </a:rPr>
              <a:t>ater quality monitoring</a:t>
            </a:r>
          </a:p>
          <a:p>
            <a:pPr lvl="1">
              <a:lnSpc>
                <a:spcPct val="110000"/>
              </a:lnSpc>
              <a:spcBef>
                <a:spcPts val="0"/>
              </a:spcBef>
            </a:pPr>
            <a:r>
              <a:rPr lang="en-IN" sz="1400" dirty="0">
                <a:latin typeface="+mj-lt"/>
                <a:ea typeface="Calibri" panose="020F0502020204030204" pitchFamily="34" charset="0"/>
              </a:rPr>
              <a:t>I</a:t>
            </a:r>
            <a:r>
              <a:rPr lang="en-IN" sz="1400" dirty="0">
                <a:effectLst/>
                <a:latin typeface="+mj-lt"/>
                <a:ea typeface="Calibri" panose="020F0502020204030204" pitchFamily="34" charset="0"/>
              </a:rPr>
              <a:t>rrigation planning</a:t>
            </a:r>
          </a:p>
          <a:p>
            <a:pPr lvl="1">
              <a:lnSpc>
                <a:spcPct val="110000"/>
              </a:lnSpc>
              <a:spcBef>
                <a:spcPts val="0"/>
              </a:spcBef>
            </a:pPr>
            <a:r>
              <a:rPr lang="en-IN" sz="1400" dirty="0">
                <a:latin typeface="+mj-lt"/>
                <a:ea typeface="Calibri" panose="020F0502020204030204" pitchFamily="34" charset="0"/>
              </a:rPr>
              <a:t>H</a:t>
            </a:r>
            <a:r>
              <a:rPr lang="en-IN" sz="1400" dirty="0">
                <a:effectLst/>
                <a:latin typeface="+mj-lt"/>
                <a:ea typeface="Calibri" panose="020F0502020204030204" pitchFamily="34" charset="0"/>
              </a:rPr>
              <a:t>ydropower generation </a:t>
            </a:r>
            <a:endParaRPr lang="en-US" sz="1400" dirty="0">
              <a:latin typeface="+mj-lt"/>
            </a:endParaRPr>
          </a:p>
        </p:txBody>
      </p:sp>
      <p:pic>
        <p:nvPicPr>
          <p:cNvPr id="1034" name="Picture 10" descr="EGU General Assembly 2025">
            <a:extLst>
              <a:ext uri="{FF2B5EF4-FFF2-40B4-BE49-F238E27FC236}">
                <a16:creationId xmlns:a16="http://schemas.microsoft.com/office/drawing/2014/main" id="{A62DB6B6-4925-536E-CFA6-915F91482DE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819C42-3EBF-0CCF-37C3-C7000BC44522}"/>
              </a:ext>
            </a:extLst>
          </p:cNvPr>
          <p:cNvSpPr txBox="1"/>
          <p:nvPr/>
        </p:nvSpPr>
        <p:spPr>
          <a:xfrm>
            <a:off x="7099515" y="4739246"/>
            <a:ext cx="3189789" cy="307777"/>
          </a:xfrm>
          <a:prstGeom prst="rect">
            <a:avLst/>
          </a:prstGeom>
          <a:noFill/>
        </p:spPr>
        <p:txBody>
          <a:bodyPr wrap="square">
            <a:spAutoFit/>
          </a:bodyPr>
          <a:lstStyle/>
          <a:p>
            <a:pPr algn="ctr"/>
            <a:r>
              <a:rPr lang="en-IN" sz="1400" i="1" dirty="0">
                <a:effectLst/>
                <a:latin typeface="+mj-lt"/>
                <a:ea typeface="Calibri" panose="020F0502020204030204" pitchFamily="34" charset="0"/>
              </a:rPr>
              <a:t>Figure. Causes of missing data</a:t>
            </a:r>
            <a:endParaRPr lang="en-IN" sz="1400" i="1" dirty="0">
              <a:latin typeface="+mj-lt"/>
            </a:endParaRPr>
          </a:p>
        </p:txBody>
      </p:sp>
      <p:pic>
        <p:nvPicPr>
          <p:cNvPr id="16" name="Picture 15">
            <a:extLst>
              <a:ext uri="{FF2B5EF4-FFF2-40B4-BE49-F238E27FC236}">
                <a16:creationId xmlns:a16="http://schemas.microsoft.com/office/drawing/2014/main" id="{C6D6304A-E895-EBF1-1255-2516385E168C}"/>
              </a:ext>
            </a:extLst>
          </p:cNvPr>
          <p:cNvPicPr>
            <a:picLocks noChangeAspect="1"/>
          </p:cNvPicPr>
          <p:nvPr/>
        </p:nvPicPr>
        <p:blipFill>
          <a:blip r:embed="rId9">
            <a:extLst>
              <a:ext uri="{28A0092B-C50C-407E-A947-70E740481C1C}">
                <a14:useLocalDpi xmlns:a14="http://schemas.microsoft.com/office/drawing/2010/main" val="0"/>
              </a:ext>
            </a:extLst>
          </a:blip>
          <a:srcRect l="1382" t="1610" r="1718" b="3625"/>
          <a:stretch/>
        </p:blipFill>
        <p:spPr>
          <a:xfrm>
            <a:off x="838200" y="3968495"/>
            <a:ext cx="4178809" cy="2322247"/>
          </a:xfrm>
          <a:prstGeom prst="rect">
            <a:avLst/>
          </a:prstGeom>
        </p:spPr>
      </p:pic>
      <p:cxnSp>
        <p:nvCxnSpPr>
          <p:cNvPr id="18" name="Connector: Curved 17">
            <a:extLst>
              <a:ext uri="{FF2B5EF4-FFF2-40B4-BE49-F238E27FC236}">
                <a16:creationId xmlns:a16="http://schemas.microsoft.com/office/drawing/2014/main" id="{5173A59C-A878-9DBC-8FDC-FED3E7E3903A}"/>
              </a:ext>
            </a:extLst>
          </p:cNvPr>
          <p:cNvCxnSpPr>
            <a:cxnSpLocks/>
          </p:cNvCxnSpPr>
          <p:nvPr/>
        </p:nvCxnSpPr>
        <p:spPr>
          <a:xfrm rot="5400000">
            <a:off x="3692094" y="4641679"/>
            <a:ext cx="590770" cy="219919"/>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C77CE4C-B111-624A-23C8-2F853D1C76A7}"/>
              </a:ext>
            </a:extLst>
          </p:cNvPr>
          <p:cNvSpPr txBox="1"/>
          <p:nvPr/>
        </p:nvSpPr>
        <p:spPr>
          <a:xfrm>
            <a:off x="2966686" y="4148476"/>
            <a:ext cx="1643605" cy="307777"/>
          </a:xfrm>
          <a:prstGeom prst="rect">
            <a:avLst/>
          </a:prstGeom>
          <a:noFill/>
        </p:spPr>
        <p:txBody>
          <a:bodyPr wrap="square">
            <a:spAutoFit/>
          </a:bodyPr>
          <a:lstStyle/>
          <a:p>
            <a:pPr algn="ctr"/>
            <a:r>
              <a:rPr lang="en-IN" sz="1400" dirty="0">
                <a:latin typeface="+mj-lt"/>
                <a:ea typeface="Calibri" panose="020F0502020204030204" pitchFamily="34" charset="0"/>
              </a:rPr>
              <a:t>Missing Data</a:t>
            </a:r>
            <a:endParaRPr lang="en-IN" sz="1400" dirty="0"/>
          </a:p>
        </p:txBody>
      </p:sp>
      <p:pic>
        <p:nvPicPr>
          <p:cNvPr id="23" name="Picture 22">
            <a:extLst>
              <a:ext uri="{FF2B5EF4-FFF2-40B4-BE49-F238E27FC236}">
                <a16:creationId xmlns:a16="http://schemas.microsoft.com/office/drawing/2014/main" id="{ADC5191E-97E8-C6E3-9BE0-CF01248CF7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385778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3A44A8-9B7D-024A-58F9-01BB27B7C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5748"/>
            <a:ext cx="12192000" cy="5753239"/>
          </a:xfrm>
          <a:prstGeom prst="rect">
            <a:avLst/>
          </a:prstGeom>
        </p:spPr>
      </p:pic>
      <p:sp>
        <p:nvSpPr>
          <p:cNvPr id="15" name="TextBox 14">
            <a:extLst>
              <a:ext uri="{FF2B5EF4-FFF2-40B4-BE49-F238E27FC236}">
                <a16:creationId xmlns:a16="http://schemas.microsoft.com/office/drawing/2014/main" id="{0F338254-60C0-83A8-ADC5-5E4A9FBFF364}"/>
              </a:ext>
            </a:extLst>
          </p:cNvPr>
          <p:cNvSpPr txBox="1"/>
          <p:nvPr/>
        </p:nvSpPr>
        <p:spPr>
          <a:xfrm>
            <a:off x="226142" y="97403"/>
            <a:ext cx="6420464" cy="523220"/>
          </a:xfrm>
          <a:prstGeom prst="rect">
            <a:avLst/>
          </a:prstGeom>
          <a:noFill/>
        </p:spPr>
        <p:txBody>
          <a:bodyPr wrap="square" rtlCol="0">
            <a:spAutoFit/>
          </a:bodyPr>
          <a:lstStyle/>
          <a:p>
            <a:r>
              <a:rPr lang="en-IN" sz="2800" b="1" dirty="0"/>
              <a:t>Study Area</a:t>
            </a:r>
          </a:p>
        </p:txBody>
      </p:sp>
      <p:cxnSp>
        <p:nvCxnSpPr>
          <p:cNvPr id="4" name="Straight Connector 3">
            <a:extLst>
              <a:ext uri="{FF2B5EF4-FFF2-40B4-BE49-F238E27FC236}">
                <a16:creationId xmlns:a16="http://schemas.microsoft.com/office/drawing/2014/main" id="{E3F43AFF-48DD-42C6-94CE-E36EE0554FF0}"/>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451B724-6254-27C9-66A9-874ACF3F78E8}"/>
              </a:ext>
            </a:extLst>
          </p:cNvPr>
          <p:cNvSpPr txBox="1"/>
          <p:nvPr/>
        </p:nvSpPr>
        <p:spPr>
          <a:xfrm>
            <a:off x="2394994" y="6400827"/>
            <a:ext cx="8369461" cy="307777"/>
          </a:xfrm>
          <a:prstGeom prst="rect">
            <a:avLst/>
          </a:prstGeom>
          <a:noFill/>
        </p:spPr>
        <p:txBody>
          <a:bodyPr wrap="square" rtlCol="0">
            <a:spAutoFit/>
          </a:bodyPr>
          <a:lstStyle/>
          <a:p>
            <a:pPr algn="ctr"/>
            <a:r>
              <a:rPr lang="en-IN" sz="1400" i="1" dirty="0"/>
              <a:t>Figure.</a:t>
            </a:r>
            <a:r>
              <a:rPr lang="en-US" sz="1400" i="1" dirty="0"/>
              <a:t> Spatial Distribution and Morphometric Characterization of Catchments Across Peninsular India </a:t>
            </a:r>
            <a:r>
              <a:rPr lang="en-IN" sz="1400" i="1" dirty="0"/>
              <a:t> </a:t>
            </a:r>
          </a:p>
        </p:txBody>
      </p:sp>
      <p:sp>
        <p:nvSpPr>
          <p:cNvPr id="6" name="Date Placeholder 5">
            <a:extLst>
              <a:ext uri="{FF2B5EF4-FFF2-40B4-BE49-F238E27FC236}">
                <a16:creationId xmlns:a16="http://schemas.microsoft.com/office/drawing/2014/main" id="{20CC0D82-9B30-B67E-2E4E-43E6322085AD}"/>
              </a:ext>
            </a:extLst>
          </p:cNvPr>
          <p:cNvSpPr>
            <a:spLocks noGrp="1"/>
          </p:cNvSpPr>
          <p:nvPr>
            <p:ph type="dt" sz="half" idx="10"/>
          </p:nvPr>
        </p:nvSpPr>
        <p:spPr/>
        <p:txBody>
          <a:bodyPr/>
          <a:lstStyle/>
          <a:p>
            <a:fld id="{EEEDF9F4-E562-40CF-B64A-2C6D66F1CD85}" type="datetime1">
              <a:rPr lang="en-IN" smtClean="0"/>
              <a:t>27-04-2025</a:t>
            </a:fld>
            <a:endParaRPr lang="en-IN"/>
          </a:p>
        </p:txBody>
      </p:sp>
      <p:sp>
        <p:nvSpPr>
          <p:cNvPr id="7" name="Slide Number Placeholder 6">
            <a:extLst>
              <a:ext uri="{FF2B5EF4-FFF2-40B4-BE49-F238E27FC236}">
                <a16:creationId xmlns:a16="http://schemas.microsoft.com/office/drawing/2014/main" id="{18C549BE-2CCD-74E2-A723-48AE855A83CA}"/>
              </a:ext>
            </a:extLst>
          </p:cNvPr>
          <p:cNvSpPr>
            <a:spLocks noGrp="1"/>
          </p:cNvSpPr>
          <p:nvPr>
            <p:ph type="sldNum" sz="quarter" idx="12"/>
          </p:nvPr>
        </p:nvSpPr>
        <p:spPr/>
        <p:txBody>
          <a:bodyPr/>
          <a:lstStyle/>
          <a:p>
            <a:fld id="{307888FB-A123-48BB-BAE3-8678BC1ED138}" type="slidenum">
              <a:rPr lang="en-IN" smtClean="0"/>
              <a:t>3</a:t>
            </a:fld>
            <a:endParaRPr lang="en-IN"/>
          </a:p>
        </p:txBody>
      </p:sp>
      <p:pic>
        <p:nvPicPr>
          <p:cNvPr id="9" name="Picture 2" descr="nav_logo">
            <a:extLst>
              <a:ext uri="{FF2B5EF4-FFF2-40B4-BE49-F238E27FC236}">
                <a16:creationId xmlns:a16="http://schemas.microsoft.com/office/drawing/2014/main" id="{C215F042-9DEC-5BAA-6AAB-DDE04FAA2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EGU General Assembly 2025">
            <a:extLst>
              <a:ext uri="{FF2B5EF4-FFF2-40B4-BE49-F238E27FC236}">
                <a16:creationId xmlns:a16="http://schemas.microsoft.com/office/drawing/2014/main" id="{D3A41864-3033-66E1-59AB-592AA16F11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F533E0E-B9B6-E041-6686-1FFBB1924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357844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B38FEB-5359-C1F8-BCDD-842537DB4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162" y="622308"/>
            <a:ext cx="7971855" cy="6205521"/>
          </a:xfrm>
          <a:prstGeom prst="rect">
            <a:avLst/>
          </a:prstGeom>
        </p:spPr>
      </p:pic>
      <p:sp>
        <p:nvSpPr>
          <p:cNvPr id="4" name="Slide Number Placeholder 3">
            <a:extLst>
              <a:ext uri="{FF2B5EF4-FFF2-40B4-BE49-F238E27FC236}">
                <a16:creationId xmlns:a16="http://schemas.microsoft.com/office/drawing/2014/main" id="{829B4462-527E-F5F8-2BF9-7DC61B09D1D5}"/>
              </a:ext>
            </a:extLst>
          </p:cNvPr>
          <p:cNvSpPr>
            <a:spLocks noGrp="1"/>
          </p:cNvSpPr>
          <p:nvPr>
            <p:ph type="sldNum" sz="quarter" idx="12"/>
          </p:nvPr>
        </p:nvSpPr>
        <p:spPr/>
        <p:txBody>
          <a:bodyPr/>
          <a:lstStyle/>
          <a:p>
            <a:fld id="{BAB2759C-228C-4341-924A-03B99D49DA47}" type="slidenum">
              <a:rPr lang="en-IN" smtClean="0"/>
              <a:t>4</a:t>
            </a:fld>
            <a:endParaRPr lang="en-IN"/>
          </a:p>
        </p:txBody>
      </p:sp>
      <p:sp>
        <p:nvSpPr>
          <p:cNvPr id="5" name="TextBox 4">
            <a:extLst>
              <a:ext uri="{FF2B5EF4-FFF2-40B4-BE49-F238E27FC236}">
                <a16:creationId xmlns:a16="http://schemas.microsoft.com/office/drawing/2014/main" id="{E5C8BAAD-6E6E-CFFA-E939-B7FE6D09790E}"/>
              </a:ext>
            </a:extLst>
          </p:cNvPr>
          <p:cNvSpPr txBox="1"/>
          <p:nvPr/>
        </p:nvSpPr>
        <p:spPr>
          <a:xfrm>
            <a:off x="226142" y="89416"/>
            <a:ext cx="6420464" cy="523220"/>
          </a:xfrm>
          <a:prstGeom prst="rect">
            <a:avLst/>
          </a:prstGeom>
          <a:noFill/>
        </p:spPr>
        <p:txBody>
          <a:bodyPr wrap="square" rtlCol="0">
            <a:spAutoFit/>
          </a:bodyPr>
          <a:lstStyle/>
          <a:p>
            <a:r>
              <a:rPr lang="en-IN" sz="2800" b="1" dirty="0"/>
              <a:t>Gaps in Data</a:t>
            </a:r>
          </a:p>
        </p:txBody>
      </p:sp>
      <p:sp>
        <p:nvSpPr>
          <p:cNvPr id="11" name="TextBox 10">
            <a:extLst>
              <a:ext uri="{FF2B5EF4-FFF2-40B4-BE49-F238E27FC236}">
                <a16:creationId xmlns:a16="http://schemas.microsoft.com/office/drawing/2014/main" id="{C782CEED-0813-5ED3-83A9-CB90F44ECD76}"/>
              </a:ext>
            </a:extLst>
          </p:cNvPr>
          <p:cNvSpPr txBox="1"/>
          <p:nvPr/>
        </p:nvSpPr>
        <p:spPr>
          <a:xfrm>
            <a:off x="457200" y="782702"/>
            <a:ext cx="2796622" cy="923330"/>
          </a:xfrm>
          <a:prstGeom prst="rect">
            <a:avLst/>
          </a:prstGeom>
          <a:solidFill>
            <a:schemeClr val="tx2">
              <a:lumMod val="20000"/>
              <a:lumOff val="80000"/>
            </a:schemeClr>
          </a:solidFill>
        </p:spPr>
        <p:txBody>
          <a:bodyPr wrap="square" rtlCol="0">
            <a:spAutoFit/>
          </a:bodyPr>
          <a:lstStyle/>
          <a:p>
            <a:pPr algn="ctr"/>
            <a:r>
              <a:rPr lang="en-IN" b="1" dirty="0"/>
              <a:t>Data Download</a:t>
            </a:r>
          </a:p>
          <a:p>
            <a:pPr algn="ctr"/>
            <a:r>
              <a:rPr lang="en-IN" dirty="0"/>
              <a:t>(India-WRIS)</a:t>
            </a:r>
          </a:p>
          <a:p>
            <a:pPr algn="ctr"/>
            <a:r>
              <a:rPr lang="en-IN" dirty="0"/>
              <a:t>Waterlevel &amp; Streamflow</a:t>
            </a:r>
          </a:p>
        </p:txBody>
      </p:sp>
      <p:sp>
        <p:nvSpPr>
          <p:cNvPr id="12" name="TextBox 11">
            <a:extLst>
              <a:ext uri="{FF2B5EF4-FFF2-40B4-BE49-F238E27FC236}">
                <a16:creationId xmlns:a16="http://schemas.microsoft.com/office/drawing/2014/main" id="{825A4DD0-730A-E14D-CD6A-FDA3787A0412}"/>
              </a:ext>
            </a:extLst>
          </p:cNvPr>
          <p:cNvSpPr txBox="1"/>
          <p:nvPr/>
        </p:nvSpPr>
        <p:spPr>
          <a:xfrm>
            <a:off x="457200" y="1921475"/>
            <a:ext cx="2796622" cy="2031325"/>
          </a:xfrm>
          <a:prstGeom prst="rect">
            <a:avLst/>
          </a:prstGeom>
          <a:solidFill>
            <a:schemeClr val="tx2">
              <a:lumMod val="20000"/>
              <a:lumOff val="80000"/>
            </a:schemeClr>
          </a:solidFill>
        </p:spPr>
        <p:txBody>
          <a:bodyPr wrap="square" rtlCol="0">
            <a:spAutoFit/>
          </a:bodyPr>
          <a:lstStyle/>
          <a:p>
            <a:pPr algn="ctr"/>
            <a:r>
              <a:rPr lang="en-IN" b="1" dirty="0"/>
              <a:t>Quality Check</a:t>
            </a:r>
          </a:p>
          <a:p>
            <a:pPr marL="285750" indent="-285750" algn="ctr">
              <a:buFont typeface="Arial" panose="020B0604020202020204" pitchFamily="34" charset="0"/>
              <a:buChar char="•"/>
            </a:pPr>
            <a:r>
              <a:rPr lang="en-IN" dirty="0"/>
              <a:t>Inconsistent reference</a:t>
            </a:r>
          </a:p>
          <a:p>
            <a:pPr algn="ctr"/>
            <a:r>
              <a:rPr lang="en-IN" dirty="0"/>
              <a:t>(w.r.t. MSL or bed level)</a:t>
            </a:r>
          </a:p>
          <a:p>
            <a:pPr marL="285750" indent="-285750" algn="ctr">
              <a:buFont typeface="Arial" panose="020B0604020202020204" pitchFamily="34" charset="0"/>
              <a:buChar char="•"/>
            </a:pPr>
            <a:r>
              <a:rPr lang="en-IN" dirty="0"/>
              <a:t>Zero streamflow during monsoon</a:t>
            </a:r>
          </a:p>
          <a:p>
            <a:pPr marL="285750" indent="-285750" algn="ctr">
              <a:buFont typeface="Arial" panose="020B0604020202020204" pitchFamily="34" charset="0"/>
              <a:buChar char="•"/>
            </a:pPr>
            <a:r>
              <a:rPr lang="en-IN" dirty="0"/>
              <a:t>Number swapping</a:t>
            </a:r>
          </a:p>
          <a:p>
            <a:pPr algn="ctr"/>
            <a:r>
              <a:rPr lang="en-IN" dirty="0"/>
              <a:t>616.15 </a:t>
            </a:r>
            <a:r>
              <a:rPr lang="en-IN" dirty="0">
                <a:sym typeface="Wingdings" panose="05000000000000000000" pitchFamily="2" charset="2"/>
              </a:rPr>
              <a:t></a:t>
            </a:r>
            <a:r>
              <a:rPr lang="en-IN" dirty="0"/>
              <a:t> 166.15</a:t>
            </a:r>
          </a:p>
        </p:txBody>
      </p:sp>
      <p:sp>
        <p:nvSpPr>
          <p:cNvPr id="13" name="TextBox 12">
            <a:extLst>
              <a:ext uri="{FF2B5EF4-FFF2-40B4-BE49-F238E27FC236}">
                <a16:creationId xmlns:a16="http://schemas.microsoft.com/office/drawing/2014/main" id="{812E07CD-6B0A-6A0C-D9B2-D01F269F16E5}"/>
              </a:ext>
            </a:extLst>
          </p:cNvPr>
          <p:cNvSpPr txBox="1"/>
          <p:nvPr/>
        </p:nvSpPr>
        <p:spPr>
          <a:xfrm>
            <a:off x="457200" y="4168243"/>
            <a:ext cx="2796622" cy="1200329"/>
          </a:xfrm>
          <a:prstGeom prst="rect">
            <a:avLst/>
          </a:prstGeom>
          <a:solidFill>
            <a:schemeClr val="tx2">
              <a:lumMod val="20000"/>
              <a:lumOff val="80000"/>
            </a:schemeClr>
          </a:solidFill>
        </p:spPr>
        <p:txBody>
          <a:bodyPr wrap="square" rtlCol="0">
            <a:spAutoFit/>
          </a:bodyPr>
          <a:lstStyle/>
          <a:p>
            <a:pPr algn="ctr"/>
            <a:r>
              <a:rPr lang="en-IN" b="1" dirty="0"/>
              <a:t>% Availability</a:t>
            </a:r>
          </a:p>
          <a:p>
            <a:pPr algn="ctr"/>
            <a:r>
              <a:rPr lang="en-IN" dirty="0"/>
              <a:t>Yearly availability of streamflow and waterlevel</a:t>
            </a:r>
          </a:p>
        </p:txBody>
      </p:sp>
      <p:sp>
        <p:nvSpPr>
          <p:cNvPr id="14" name="TextBox 13">
            <a:extLst>
              <a:ext uri="{FF2B5EF4-FFF2-40B4-BE49-F238E27FC236}">
                <a16:creationId xmlns:a16="http://schemas.microsoft.com/office/drawing/2014/main" id="{E28B7238-8070-2658-C986-60A0B03C1324}"/>
              </a:ext>
            </a:extLst>
          </p:cNvPr>
          <p:cNvSpPr txBox="1"/>
          <p:nvPr/>
        </p:nvSpPr>
        <p:spPr>
          <a:xfrm>
            <a:off x="457200" y="5607603"/>
            <a:ext cx="2796622" cy="738664"/>
          </a:xfrm>
          <a:prstGeom prst="rect">
            <a:avLst/>
          </a:prstGeom>
          <a:noFill/>
        </p:spPr>
        <p:txBody>
          <a:bodyPr wrap="square" rtlCol="0">
            <a:spAutoFit/>
          </a:bodyPr>
          <a:lstStyle/>
          <a:p>
            <a:pPr algn="ctr"/>
            <a:r>
              <a:rPr lang="en-IN" sz="1400" i="1" dirty="0"/>
              <a:t>Figure. </a:t>
            </a:r>
            <a:r>
              <a:rPr lang="en-US" sz="1400" i="1" dirty="0"/>
              <a:t>Percentage Data availability for waterlevel and streamflow observations</a:t>
            </a:r>
            <a:endParaRPr lang="en-IN" sz="1400" i="1" dirty="0"/>
          </a:p>
        </p:txBody>
      </p:sp>
      <p:cxnSp>
        <p:nvCxnSpPr>
          <p:cNvPr id="8" name="Straight Connector 7">
            <a:extLst>
              <a:ext uri="{FF2B5EF4-FFF2-40B4-BE49-F238E27FC236}">
                <a16:creationId xmlns:a16="http://schemas.microsoft.com/office/drawing/2014/main" id="{1E1504F2-BA10-3010-B69E-E9FCD291BF2B}"/>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Date Placeholder 8">
            <a:extLst>
              <a:ext uri="{FF2B5EF4-FFF2-40B4-BE49-F238E27FC236}">
                <a16:creationId xmlns:a16="http://schemas.microsoft.com/office/drawing/2014/main" id="{03F65C8A-82E6-E11B-FEBC-E9312139C54A}"/>
              </a:ext>
            </a:extLst>
          </p:cNvPr>
          <p:cNvSpPr>
            <a:spLocks noGrp="1"/>
          </p:cNvSpPr>
          <p:nvPr>
            <p:ph type="dt" sz="half" idx="10"/>
          </p:nvPr>
        </p:nvSpPr>
        <p:spPr/>
        <p:txBody>
          <a:bodyPr/>
          <a:lstStyle/>
          <a:p>
            <a:fld id="{7978BBF7-7EF5-4E66-A196-35D860AB83FF}" type="datetime1">
              <a:rPr lang="en-IN" smtClean="0"/>
              <a:t>27-04-2025</a:t>
            </a:fld>
            <a:endParaRPr lang="en-IN"/>
          </a:p>
        </p:txBody>
      </p:sp>
      <p:pic>
        <p:nvPicPr>
          <p:cNvPr id="10" name="Picture 2" descr="nav_logo">
            <a:extLst>
              <a:ext uri="{FF2B5EF4-FFF2-40B4-BE49-F238E27FC236}">
                <a16:creationId xmlns:a16="http://schemas.microsoft.com/office/drawing/2014/main" id="{62212038-47B2-CE7A-FE4F-8313C7E52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EGU General Assembly 2025">
            <a:extLst>
              <a:ext uri="{FF2B5EF4-FFF2-40B4-BE49-F238E27FC236}">
                <a16:creationId xmlns:a16="http://schemas.microsoft.com/office/drawing/2014/main" id="{25C5A09A-8D35-0710-B981-4C599B5CAC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7D0FB7E-2E3B-6BBD-D2C3-45365E498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354872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1C1E0-7E44-3752-0EB6-87F342B3F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37" y="967083"/>
            <a:ext cx="7952376" cy="5595166"/>
          </a:xfrm>
          <a:prstGeom prst="rect">
            <a:avLst/>
          </a:prstGeom>
        </p:spPr>
      </p:pic>
      <p:sp>
        <p:nvSpPr>
          <p:cNvPr id="6" name="TextBox 5">
            <a:extLst>
              <a:ext uri="{FF2B5EF4-FFF2-40B4-BE49-F238E27FC236}">
                <a16:creationId xmlns:a16="http://schemas.microsoft.com/office/drawing/2014/main" id="{BE22AFB9-1549-85EF-AD73-116B8B2324A9}"/>
              </a:ext>
            </a:extLst>
          </p:cNvPr>
          <p:cNvSpPr txBox="1"/>
          <p:nvPr/>
        </p:nvSpPr>
        <p:spPr>
          <a:xfrm>
            <a:off x="5455881" y="567258"/>
            <a:ext cx="1682502" cy="523220"/>
          </a:xfrm>
          <a:prstGeom prst="rect">
            <a:avLst/>
          </a:prstGeom>
          <a:noFill/>
        </p:spPr>
        <p:txBody>
          <a:bodyPr wrap="square">
            <a:spAutoFit/>
          </a:bodyPr>
          <a:lstStyle/>
          <a:p>
            <a:pPr algn="ctr"/>
            <a:r>
              <a:rPr lang="en-IN" sz="1400" dirty="0"/>
              <a:t>1 to 7 days of continuous gaps</a:t>
            </a:r>
          </a:p>
        </p:txBody>
      </p:sp>
      <p:sp>
        <p:nvSpPr>
          <p:cNvPr id="7" name="Oval 6">
            <a:extLst>
              <a:ext uri="{FF2B5EF4-FFF2-40B4-BE49-F238E27FC236}">
                <a16:creationId xmlns:a16="http://schemas.microsoft.com/office/drawing/2014/main" id="{BB868F21-9AE6-2602-7B01-7979CAC035F7}"/>
              </a:ext>
            </a:extLst>
          </p:cNvPr>
          <p:cNvSpPr/>
          <p:nvPr/>
        </p:nvSpPr>
        <p:spPr>
          <a:xfrm>
            <a:off x="4536368" y="967083"/>
            <a:ext cx="1224578" cy="269932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Connector: Curved 7">
            <a:extLst>
              <a:ext uri="{FF2B5EF4-FFF2-40B4-BE49-F238E27FC236}">
                <a16:creationId xmlns:a16="http://schemas.microsoft.com/office/drawing/2014/main" id="{94461136-7106-A171-D120-66048DE45AD0}"/>
              </a:ext>
            </a:extLst>
          </p:cNvPr>
          <p:cNvCxnSpPr>
            <a:cxnSpLocks/>
          </p:cNvCxnSpPr>
          <p:nvPr/>
        </p:nvCxnSpPr>
        <p:spPr>
          <a:xfrm rot="10800000" flipV="1">
            <a:off x="5495450" y="1055137"/>
            <a:ext cx="465394" cy="459666"/>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26AF2D1-3CAA-1475-B5A2-15910F3CFF58}"/>
              </a:ext>
            </a:extLst>
          </p:cNvPr>
          <p:cNvSpPr/>
          <p:nvPr/>
        </p:nvSpPr>
        <p:spPr>
          <a:xfrm>
            <a:off x="9342472" y="2373018"/>
            <a:ext cx="1107576" cy="131638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12979A14-7554-8CDB-8603-57ACA93577D3}"/>
              </a:ext>
            </a:extLst>
          </p:cNvPr>
          <p:cNvSpPr txBox="1"/>
          <p:nvPr/>
        </p:nvSpPr>
        <p:spPr>
          <a:xfrm>
            <a:off x="9965951" y="1748745"/>
            <a:ext cx="1923462" cy="523220"/>
          </a:xfrm>
          <a:prstGeom prst="rect">
            <a:avLst/>
          </a:prstGeom>
          <a:noFill/>
        </p:spPr>
        <p:txBody>
          <a:bodyPr wrap="square">
            <a:spAutoFit/>
          </a:bodyPr>
          <a:lstStyle/>
          <a:p>
            <a:pPr algn="ctr"/>
            <a:r>
              <a:rPr lang="en-IN" sz="1400" dirty="0"/>
              <a:t>181 to 365 days of continuous gaps</a:t>
            </a:r>
          </a:p>
        </p:txBody>
      </p:sp>
      <p:cxnSp>
        <p:nvCxnSpPr>
          <p:cNvPr id="11" name="Connector: Curved 10">
            <a:extLst>
              <a:ext uri="{FF2B5EF4-FFF2-40B4-BE49-F238E27FC236}">
                <a16:creationId xmlns:a16="http://schemas.microsoft.com/office/drawing/2014/main" id="{28CEA0CE-7823-B0A8-671B-A43BB0ED143E}"/>
              </a:ext>
            </a:extLst>
          </p:cNvPr>
          <p:cNvCxnSpPr>
            <a:cxnSpLocks/>
          </p:cNvCxnSpPr>
          <p:nvPr/>
        </p:nvCxnSpPr>
        <p:spPr>
          <a:xfrm rot="10800000" flipV="1">
            <a:off x="10450048" y="2294024"/>
            <a:ext cx="416558" cy="405262"/>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623EB851-2394-03C8-D352-160040394551}"/>
              </a:ext>
            </a:extLst>
          </p:cNvPr>
          <p:cNvCxnSpPr>
            <a:cxnSpLocks/>
          </p:cNvCxnSpPr>
          <p:nvPr/>
        </p:nvCxnSpPr>
        <p:spPr>
          <a:xfrm rot="5400000" flipH="1" flipV="1">
            <a:off x="6050313" y="4723829"/>
            <a:ext cx="629855" cy="538481"/>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3B2AC3-EA8E-D7D6-8981-E50567320A6F}"/>
              </a:ext>
            </a:extLst>
          </p:cNvPr>
          <p:cNvSpPr txBox="1"/>
          <p:nvPr/>
        </p:nvSpPr>
        <p:spPr>
          <a:xfrm>
            <a:off x="5258977" y="5293112"/>
            <a:ext cx="1674046" cy="738664"/>
          </a:xfrm>
          <a:prstGeom prst="rect">
            <a:avLst/>
          </a:prstGeom>
          <a:noFill/>
        </p:spPr>
        <p:txBody>
          <a:bodyPr wrap="square">
            <a:spAutoFit/>
          </a:bodyPr>
          <a:lstStyle/>
          <a:p>
            <a:pPr algn="ctr"/>
            <a:r>
              <a:rPr lang="en-IN" sz="1400" dirty="0"/>
              <a:t>Major Data is missing during the MAM Season</a:t>
            </a:r>
          </a:p>
        </p:txBody>
      </p:sp>
      <p:sp>
        <p:nvSpPr>
          <p:cNvPr id="14" name="TextBox 13">
            <a:extLst>
              <a:ext uri="{FF2B5EF4-FFF2-40B4-BE49-F238E27FC236}">
                <a16:creationId xmlns:a16="http://schemas.microsoft.com/office/drawing/2014/main" id="{D4236A57-1BB9-CDF8-7058-63DB5DE71D51}"/>
              </a:ext>
            </a:extLst>
          </p:cNvPr>
          <p:cNvSpPr txBox="1"/>
          <p:nvPr/>
        </p:nvSpPr>
        <p:spPr>
          <a:xfrm>
            <a:off x="5995769" y="1283488"/>
            <a:ext cx="3970182" cy="954107"/>
          </a:xfrm>
          <a:prstGeom prst="rect">
            <a:avLst/>
          </a:prstGeom>
          <a:noFill/>
        </p:spPr>
        <p:txBody>
          <a:bodyPr wrap="square" rtlCol="0">
            <a:spAutoFit/>
          </a:bodyPr>
          <a:lstStyle/>
          <a:p>
            <a:r>
              <a:rPr lang="en-IN" sz="1400" dirty="0"/>
              <a:t>Note</a:t>
            </a:r>
          </a:p>
          <a:p>
            <a:pPr marL="285750" indent="-285750">
              <a:buFont typeface="Arial" panose="020B0604020202020204" pitchFamily="34" charset="0"/>
              <a:buChar char="•"/>
            </a:pPr>
            <a:r>
              <a:rPr lang="en-IN" sz="1400" dirty="0"/>
              <a:t>1 week: 1 to 7 days of continuous gaps</a:t>
            </a:r>
          </a:p>
          <a:p>
            <a:pPr marL="285750" indent="-285750">
              <a:buFont typeface="Arial" panose="020B0604020202020204" pitchFamily="34" charset="0"/>
              <a:buChar char="•"/>
            </a:pPr>
            <a:r>
              <a:rPr lang="en-IN" sz="1400" dirty="0"/>
              <a:t>1 Month: 8 to 30 days of continuous gaps</a:t>
            </a:r>
          </a:p>
          <a:p>
            <a:pPr marL="285750" indent="-285750">
              <a:buFont typeface="Arial" panose="020B0604020202020204" pitchFamily="34" charset="0"/>
              <a:buChar char="•"/>
            </a:pPr>
            <a:r>
              <a:rPr lang="en-IN" sz="1400" dirty="0"/>
              <a:t>3 Months: 31 to 90 days of continuous gaps</a:t>
            </a:r>
          </a:p>
        </p:txBody>
      </p:sp>
      <p:sp>
        <p:nvSpPr>
          <p:cNvPr id="2" name="TextBox 1">
            <a:extLst>
              <a:ext uri="{FF2B5EF4-FFF2-40B4-BE49-F238E27FC236}">
                <a16:creationId xmlns:a16="http://schemas.microsoft.com/office/drawing/2014/main" id="{EDCA828B-FCB6-6866-D02F-CE8082CB6D07}"/>
              </a:ext>
            </a:extLst>
          </p:cNvPr>
          <p:cNvSpPr txBox="1"/>
          <p:nvPr/>
        </p:nvSpPr>
        <p:spPr>
          <a:xfrm>
            <a:off x="226142" y="89416"/>
            <a:ext cx="6420464" cy="523220"/>
          </a:xfrm>
          <a:prstGeom prst="rect">
            <a:avLst/>
          </a:prstGeom>
          <a:noFill/>
        </p:spPr>
        <p:txBody>
          <a:bodyPr wrap="square" rtlCol="0">
            <a:spAutoFit/>
          </a:bodyPr>
          <a:lstStyle/>
          <a:p>
            <a:r>
              <a:rPr lang="en-IN" sz="2800" b="1" dirty="0"/>
              <a:t>Gaps in Data</a:t>
            </a:r>
          </a:p>
        </p:txBody>
      </p:sp>
      <p:sp>
        <p:nvSpPr>
          <p:cNvPr id="17" name="TextBox 16">
            <a:extLst>
              <a:ext uri="{FF2B5EF4-FFF2-40B4-BE49-F238E27FC236}">
                <a16:creationId xmlns:a16="http://schemas.microsoft.com/office/drawing/2014/main" id="{C13C362E-9B1F-B008-9110-DA587A6679D2}"/>
              </a:ext>
            </a:extLst>
          </p:cNvPr>
          <p:cNvSpPr txBox="1"/>
          <p:nvPr/>
        </p:nvSpPr>
        <p:spPr>
          <a:xfrm>
            <a:off x="457200" y="782702"/>
            <a:ext cx="2796622" cy="923330"/>
          </a:xfrm>
          <a:prstGeom prst="rect">
            <a:avLst/>
          </a:prstGeom>
          <a:solidFill>
            <a:schemeClr val="tx2">
              <a:lumMod val="20000"/>
              <a:lumOff val="80000"/>
            </a:schemeClr>
          </a:solidFill>
        </p:spPr>
        <p:txBody>
          <a:bodyPr wrap="square" rtlCol="0">
            <a:spAutoFit/>
          </a:bodyPr>
          <a:lstStyle/>
          <a:p>
            <a:pPr algn="ctr"/>
            <a:r>
              <a:rPr lang="en-IN" b="1" dirty="0"/>
              <a:t>Data Download</a:t>
            </a:r>
          </a:p>
          <a:p>
            <a:pPr algn="ctr"/>
            <a:r>
              <a:rPr lang="en-IN" dirty="0"/>
              <a:t>(India-WRIS)</a:t>
            </a:r>
          </a:p>
          <a:p>
            <a:pPr algn="ctr"/>
            <a:r>
              <a:rPr lang="en-IN" dirty="0"/>
              <a:t>Waterlevel &amp; Streamflow</a:t>
            </a:r>
          </a:p>
        </p:txBody>
      </p:sp>
      <p:sp>
        <p:nvSpPr>
          <p:cNvPr id="18" name="TextBox 17">
            <a:extLst>
              <a:ext uri="{FF2B5EF4-FFF2-40B4-BE49-F238E27FC236}">
                <a16:creationId xmlns:a16="http://schemas.microsoft.com/office/drawing/2014/main" id="{B7BF4A14-82DC-4EFC-5B91-EA8A8E8629DB}"/>
              </a:ext>
            </a:extLst>
          </p:cNvPr>
          <p:cNvSpPr txBox="1"/>
          <p:nvPr/>
        </p:nvSpPr>
        <p:spPr>
          <a:xfrm>
            <a:off x="457200" y="1921475"/>
            <a:ext cx="2796622" cy="2031325"/>
          </a:xfrm>
          <a:prstGeom prst="rect">
            <a:avLst/>
          </a:prstGeom>
          <a:solidFill>
            <a:schemeClr val="tx2">
              <a:lumMod val="20000"/>
              <a:lumOff val="80000"/>
            </a:schemeClr>
          </a:solidFill>
        </p:spPr>
        <p:txBody>
          <a:bodyPr wrap="square" rtlCol="0">
            <a:spAutoFit/>
          </a:bodyPr>
          <a:lstStyle/>
          <a:p>
            <a:pPr algn="ctr"/>
            <a:r>
              <a:rPr lang="en-IN" b="1" dirty="0"/>
              <a:t>Quality Check</a:t>
            </a:r>
          </a:p>
          <a:p>
            <a:pPr marL="285750" indent="-285750" algn="ctr">
              <a:buFont typeface="Arial" panose="020B0604020202020204" pitchFamily="34" charset="0"/>
              <a:buChar char="•"/>
            </a:pPr>
            <a:r>
              <a:rPr lang="en-IN" dirty="0"/>
              <a:t>Inconsistent reference</a:t>
            </a:r>
          </a:p>
          <a:p>
            <a:pPr algn="ctr"/>
            <a:r>
              <a:rPr lang="en-IN" dirty="0"/>
              <a:t>(w.r.t. MSL or bed level)</a:t>
            </a:r>
          </a:p>
          <a:p>
            <a:pPr marL="285750" indent="-285750" algn="ctr">
              <a:buFont typeface="Arial" panose="020B0604020202020204" pitchFamily="34" charset="0"/>
              <a:buChar char="•"/>
            </a:pPr>
            <a:r>
              <a:rPr lang="en-IN" dirty="0"/>
              <a:t>Zero streamflow during monsoon</a:t>
            </a:r>
          </a:p>
          <a:p>
            <a:pPr marL="285750" indent="-285750" algn="ctr">
              <a:buFont typeface="Arial" panose="020B0604020202020204" pitchFamily="34" charset="0"/>
              <a:buChar char="•"/>
            </a:pPr>
            <a:r>
              <a:rPr lang="en-IN" dirty="0"/>
              <a:t>Number swapping</a:t>
            </a:r>
          </a:p>
          <a:p>
            <a:pPr algn="ctr"/>
            <a:r>
              <a:rPr lang="en-IN" dirty="0"/>
              <a:t>616.15 </a:t>
            </a:r>
            <a:r>
              <a:rPr lang="en-IN" dirty="0">
                <a:sym typeface="Wingdings" panose="05000000000000000000" pitchFamily="2" charset="2"/>
              </a:rPr>
              <a:t></a:t>
            </a:r>
            <a:r>
              <a:rPr lang="en-IN" dirty="0"/>
              <a:t> 166.15</a:t>
            </a:r>
          </a:p>
        </p:txBody>
      </p:sp>
      <p:sp>
        <p:nvSpPr>
          <p:cNvPr id="19" name="TextBox 18">
            <a:extLst>
              <a:ext uri="{FF2B5EF4-FFF2-40B4-BE49-F238E27FC236}">
                <a16:creationId xmlns:a16="http://schemas.microsoft.com/office/drawing/2014/main" id="{06F4E18B-E358-69A9-E3EB-DF46C43755C4}"/>
              </a:ext>
            </a:extLst>
          </p:cNvPr>
          <p:cNvSpPr txBox="1"/>
          <p:nvPr/>
        </p:nvSpPr>
        <p:spPr>
          <a:xfrm>
            <a:off x="457200" y="4168243"/>
            <a:ext cx="2796622" cy="1200329"/>
          </a:xfrm>
          <a:prstGeom prst="rect">
            <a:avLst/>
          </a:prstGeom>
          <a:solidFill>
            <a:schemeClr val="tx2">
              <a:lumMod val="20000"/>
              <a:lumOff val="80000"/>
            </a:schemeClr>
          </a:solidFill>
        </p:spPr>
        <p:txBody>
          <a:bodyPr wrap="square" rtlCol="0">
            <a:spAutoFit/>
          </a:bodyPr>
          <a:lstStyle/>
          <a:p>
            <a:pPr algn="ctr"/>
            <a:r>
              <a:rPr lang="en-IN" b="1" dirty="0"/>
              <a:t>% Availability</a:t>
            </a:r>
          </a:p>
          <a:p>
            <a:pPr algn="ctr"/>
            <a:r>
              <a:rPr lang="en-IN" dirty="0"/>
              <a:t>Seasonal availability of streamflow and waterlevel</a:t>
            </a:r>
          </a:p>
        </p:txBody>
      </p:sp>
      <p:cxnSp>
        <p:nvCxnSpPr>
          <p:cNvPr id="22" name="Straight Connector 21">
            <a:extLst>
              <a:ext uri="{FF2B5EF4-FFF2-40B4-BE49-F238E27FC236}">
                <a16:creationId xmlns:a16="http://schemas.microsoft.com/office/drawing/2014/main" id="{6CB97A39-9622-D895-0CCC-5A6868920C04}"/>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2266567-9574-3574-575A-1F7167E6965A}"/>
              </a:ext>
            </a:extLst>
          </p:cNvPr>
          <p:cNvSpPr txBox="1"/>
          <p:nvPr/>
        </p:nvSpPr>
        <p:spPr>
          <a:xfrm>
            <a:off x="457200" y="5607603"/>
            <a:ext cx="2796622" cy="954107"/>
          </a:xfrm>
          <a:prstGeom prst="rect">
            <a:avLst/>
          </a:prstGeom>
          <a:noFill/>
        </p:spPr>
        <p:txBody>
          <a:bodyPr wrap="square" rtlCol="0">
            <a:spAutoFit/>
          </a:bodyPr>
          <a:lstStyle/>
          <a:p>
            <a:pPr algn="ctr"/>
            <a:r>
              <a:rPr lang="en-IN" sz="1400" i="1" dirty="0"/>
              <a:t>Figure. </a:t>
            </a:r>
            <a:r>
              <a:rPr lang="en-US" sz="1400" i="1" dirty="0"/>
              <a:t>Distribution of data gaps and seasonal data availability for waterlevel and streamflow observations</a:t>
            </a:r>
            <a:endParaRPr lang="en-IN" sz="1400" i="1" dirty="0"/>
          </a:p>
        </p:txBody>
      </p:sp>
      <p:sp>
        <p:nvSpPr>
          <p:cNvPr id="24" name="Date Placeholder 23">
            <a:extLst>
              <a:ext uri="{FF2B5EF4-FFF2-40B4-BE49-F238E27FC236}">
                <a16:creationId xmlns:a16="http://schemas.microsoft.com/office/drawing/2014/main" id="{E638A782-E1F7-D11E-42B2-6E7D355CD03E}"/>
              </a:ext>
            </a:extLst>
          </p:cNvPr>
          <p:cNvSpPr>
            <a:spLocks noGrp="1"/>
          </p:cNvSpPr>
          <p:nvPr>
            <p:ph type="dt" sz="half" idx="10"/>
          </p:nvPr>
        </p:nvSpPr>
        <p:spPr/>
        <p:txBody>
          <a:bodyPr/>
          <a:lstStyle/>
          <a:p>
            <a:fld id="{476A3F01-B4D0-41A1-A897-68B152997D05}" type="datetime1">
              <a:rPr lang="en-IN" smtClean="0"/>
              <a:t>27-04-2025</a:t>
            </a:fld>
            <a:endParaRPr lang="en-IN"/>
          </a:p>
        </p:txBody>
      </p:sp>
      <p:sp>
        <p:nvSpPr>
          <p:cNvPr id="25" name="Slide Number Placeholder 24">
            <a:extLst>
              <a:ext uri="{FF2B5EF4-FFF2-40B4-BE49-F238E27FC236}">
                <a16:creationId xmlns:a16="http://schemas.microsoft.com/office/drawing/2014/main" id="{54ECC0BC-5AA7-407B-7084-6FC30961A48D}"/>
              </a:ext>
            </a:extLst>
          </p:cNvPr>
          <p:cNvSpPr>
            <a:spLocks noGrp="1"/>
          </p:cNvSpPr>
          <p:nvPr>
            <p:ph type="sldNum" sz="quarter" idx="12"/>
          </p:nvPr>
        </p:nvSpPr>
        <p:spPr/>
        <p:txBody>
          <a:bodyPr/>
          <a:lstStyle/>
          <a:p>
            <a:fld id="{307888FB-A123-48BB-BAE3-8678BC1ED138}" type="slidenum">
              <a:rPr lang="en-IN" smtClean="0"/>
              <a:t>5</a:t>
            </a:fld>
            <a:endParaRPr lang="en-IN"/>
          </a:p>
        </p:txBody>
      </p:sp>
      <p:pic>
        <p:nvPicPr>
          <p:cNvPr id="26" name="Picture 2" descr="nav_logo">
            <a:extLst>
              <a:ext uri="{FF2B5EF4-FFF2-40B4-BE49-F238E27FC236}">
                <a16:creationId xmlns:a16="http://schemas.microsoft.com/office/drawing/2014/main" id="{BF40CF43-83A0-A9DD-22B4-53F104338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GU General Assembly 2025">
            <a:extLst>
              <a:ext uri="{FF2B5EF4-FFF2-40B4-BE49-F238E27FC236}">
                <a16:creationId xmlns:a16="http://schemas.microsoft.com/office/drawing/2014/main" id="{E208F4B0-2663-8D41-728A-AB80E093DB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47AB42B5-30F5-FF77-2C02-7D79D207C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347832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F95CDD-E4C4-CDFB-BFA2-E264E1032ECC}"/>
              </a:ext>
            </a:extLst>
          </p:cNvPr>
          <p:cNvSpPr txBox="1"/>
          <p:nvPr/>
        </p:nvSpPr>
        <p:spPr>
          <a:xfrm>
            <a:off x="226142" y="89416"/>
            <a:ext cx="6420464" cy="523220"/>
          </a:xfrm>
          <a:prstGeom prst="rect">
            <a:avLst/>
          </a:prstGeom>
          <a:noFill/>
        </p:spPr>
        <p:txBody>
          <a:bodyPr wrap="square" rtlCol="0">
            <a:spAutoFit/>
          </a:bodyPr>
          <a:lstStyle/>
          <a:p>
            <a:r>
              <a:rPr lang="en-IN" sz="2800" b="1" dirty="0"/>
              <a:t>Available Streamflow Products</a:t>
            </a:r>
          </a:p>
        </p:txBody>
      </p:sp>
      <p:cxnSp>
        <p:nvCxnSpPr>
          <p:cNvPr id="7" name="Straight Connector 6">
            <a:extLst>
              <a:ext uri="{FF2B5EF4-FFF2-40B4-BE49-F238E27FC236}">
                <a16:creationId xmlns:a16="http://schemas.microsoft.com/office/drawing/2014/main" id="{00465FD6-046C-E208-7B23-E14F36C26F06}"/>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EDD88E9-985E-B1F6-62AF-66D2252986C2}"/>
              </a:ext>
            </a:extLst>
          </p:cNvPr>
          <p:cNvSpPr txBox="1"/>
          <p:nvPr/>
        </p:nvSpPr>
        <p:spPr>
          <a:xfrm>
            <a:off x="438846" y="723587"/>
            <a:ext cx="10808274" cy="5078313"/>
          </a:xfrm>
          <a:prstGeom prst="rect">
            <a:avLst/>
          </a:prstGeom>
          <a:noFill/>
        </p:spPr>
        <p:txBody>
          <a:bodyPr wrap="square">
            <a:spAutoFit/>
          </a:bodyPr>
          <a:lstStyle/>
          <a:p>
            <a:pPr marL="285750" indent="-285750">
              <a:buFont typeface="Arial" panose="020B0604020202020204" pitchFamily="34" charset="0"/>
              <a:buChar char="•"/>
            </a:pPr>
            <a:r>
              <a:rPr lang="en-IN" sz="1800" dirty="0">
                <a:effectLst/>
                <a:latin typeface="+mj-lt"/>
                <a:ea typeface="Calibri" panose="020F0502020204030204" pitchFamily="34" charset="0"/>
              </a:rPr>
              <a:t>Various efforts have already been made in India to generate a complete time series of hydrological variables (Chuphal &amp; Mishra, 2023; </a:t>
            </a:r>
            <a:r>
              <a:rPr lang="en-IN" sz="1800" dirty="0" err="1">
                <a:effectLst/>
                <a:latin typeface="+mj-lt"/>
                <a:ea typeface="Calibri" panose="020F0502020204030204" pitchFamily="34" charset="0"/>
              </a:rPr>
              <a:t>Goteti</a:t>
            </a:r>
            <a:r>
              <a:rPr lang="en-IN" sz="1800" dirty="0">
                <a:effectLst/>
                <a:latin typeface="+mj-lt"/>
                <a:ea typeface="Calibri" panose="020F0502020204030204" pitchFamily="34" charset="0"/>
              </a:rPr>
              <a:t>, 2023; </a:t>
            </a:r>
            <a:r>
              <a:rPr lang="en-IN" sz="1800" dirty="0" err="1">
                <a:effectLst/>
                <a:latin typeface="+mj-lt"/>
                <a:ea typeface="Calibri" panose="020F0502020204030204" pitchFamily="34" charset="0"/>
              </a:rPr>
              <a:t>Mangukiya</a:t>
            </a:r>
            <a:r>
              <a:rPr lang="en-IN" sz="1800" dirty="0">
                <a:effectLst/>
                <a:latin typeface="+mj-lt"/>
                <a:ea typeface="Calibri" panose="020F0502020204030204" pitchFamily="34" charset="0"/>
              </a:rPr>
              <a:t> et al., 2024; Patidar et al., 2024). </a:t>
            </a:r>
            <a:endParaRPr lang="en-IN" dirty="0">
              <a:latin typeface="+mj-lt"/>
              <a:ea typeface="Calibri" panose="020F0502020204030204" pitchFamily="34" charset="0"/>
            </a:endParaRPr>
          </a:p>
          <a:p>
            <a:pPr marL="285750" indent="-285750">
              <a:buFont typeface="Arial" panose="020B0604020202020204" pitchFamily="34" charset="0"/>
              <a:buChar char="•"/>
            </a:pPr>
            <a:endParaRPr lang="en-IN" sz="1800" dirty="0">
              <a:effectLst/>
              <a:latin typeface="+mj-lt"/>
              <a:ea typeface="Calibri" panose="020F0502020204030204" pitchFamily="34" charset="0"/>
            </a:endParaRPr>
          </a:p>
          <a:p>
            <a:pPr marL="285750" indent="-285750">
              <a:buFont typeface="Arial" panose="020B0604020202020204" pitchFamily="34" charset="0"/>
              <a:buChar char="•"/>
            </a:pPr>
            <a:r>
              <a:rPr lang="en-IN" sz="1800" dirty="0">
                <a:effectLst/>
                <a:latin typeface="+mj-lt"/>
                <a:ea typeface="Calibri" panose="020F0502020204030204" pitchFamily="34" charset="0"/>
              </a:rPr>
              <a:t>These studies have contributed significantly to advancing data availability; however, certain limitations remain. </a:t>
            </a:r>
          </a:p>
          <a:p>
            <a:pPr marL="285750" indent="-285750">
              <a:buFont typeface="Arial" panose="020B0604020202020204" pitchFamily="34" charset="0"/>
              <a:buChar char="•"/>
            </a:pPr>
            <a:endParaRPr lang="en-IN" dirty="0">
              <a:latin typeface="+mj-lt"/>
              <a:ea typeface="Calibri" panose="020F0502020204030204" pitchFamily="34" charset="0"/>
            </a:endParaRPr>
          </a:p>
          <a:p>
            <a:pPr marL="285750" indent="-285750">
              <a:buFont typeface="Arial" panose="020B0604020202020204" pitchFamily="34" charset="0"/>
              <a:buChar char="•"/>
            </a:pPr>
            <a:r>
              <a:rPr lang="en-IN" sz="1800" dirty="0">
                <a:effectLst/>
                <a:latin typeface="+mj-lt"/>
                <a:ea typeface="Calibri" panose="020F0502020204030204" pitchFamily="34" charset="0"/>
              </a:rPr>
              <a:t>For instance, instead of selectively addressing gaps within observed records, some approaches focus on reconstructing the entire time series (Chuphal &amp; Mishra, 2023; </a:t>
            </a:r>
            <a:r>
              <a:rPr lang="en-IN" sz="1800" dirty="0" err="1">
                <a:effectLst/>
                <a:latin typeface="+mj-lt"/>
                <a:ea typeface="Calibri" panose="020F0502020204030204" pitchFamily="34" charset="0"/>
              </a:rPr>
              <a:t>Mangukiya</a:t>
            </a:r>
            <a:r>
              <a:rPr lang="en-IN" sz="1800" dirty="0">
                <a:effectLst/>
                <a:latin typeface="+mj-lt"/>
                <a:ea typeface="Calibri" panose="020F0502020204030204" pitchFamily="34" charset="0"/>
              </a:rPr>
              <a:t> et al., 2024), which may overlook the value of partial but reliable observed data. </a:t>
            </a:r>
          </a:p>
          <a:p>
            <a:pPr marL="285750" indent="-285750">
              <a:buFont typeface="Arial" panose="020B0604020202020204" pitchFamily="34" charset="0"/>
              <a:buChar char="•"/>
            </a:pPr>
            <a:endParaRPr lang="en-IN" dirty="0">
              <a:latin typeface="+mj-lt"/>
              <a:ea typeface="Calibri" panose="020F0502020204030204" pitchFamily="34" charset="0"/>
            </a:endParaRPr>
          </a:p>
          <a:p>
            <a:pPr marL="285750" indent="-285750">
              <a:buFont typeface="Arial" panose="020B0604020202020204" pitchFamily="34" charset="0"/>
              <a:buChar char="•"/>
            </a:pPr>
            <a:r>
              <a:rPr lang="en-IN" sz="1800" dirty="0">
                <a:effectLst/>
                <a:latin typeface="+mj-lt"/>
                <a:ea typeface="Calibri" panose="020F0502020204030204" pitchFamily="34" charset="0"/>
              </a:rPr>
              <a:t>Some datasets (</a:t>
            </a:r>
            <a:r>
              <a:rPr lang="en-IN" sz="1800" dirty="0" err="1">
                <a:effectLst/>
                <a:latin typeface="+mj-lt"/>
                <a:ea typeface="Calibri" panose="020F0502020204030204" pitchFamily="34" charset="0"/>
              </a:rPr>
              <a:t>Goteti</a:t>
            </a:r>
            <a:r>
              <a:rPr lang="en-IN" sz="1800" dirty="0">
                <a:effectLst/>
                <a:latin typeface="+mj-lt"/>
                <a:ea typeface="Calibri" panose="020F0502020204030204" pitchFamily="34" charset="0"/>
              </a:rPr>
              <a:t>, 2023) are generated at coarser temporal resolutions, such as monthly or annual scales, rather than at the daily scale required for many operational applications. </a:t>
            </a:r>
          </a:p>
          <a:p>
            <a:pPr marL="285750" indent="-285750">
              <a:buFont typeface="Arial" panose="020B0604020202020204" pitchFamily="34" charset="0"/>
              <a:buChar char="•"/>
            </a:pPr>
            <a:endParaRPr lang="en-IN" dirty="0">
              <a:latin typeface="+mj-lt"/>
              <a:ea typeface="Calibri" panose="020F0502020204030204" pitchFamily="34" charset="0"/>
            </a:endParaRPr>
          </a:p>
          <a:p>
            <a:pPr marL="285750" indent="-285750">
              <a:buFont typeface="Arial" panose="020B0604020202020204" pitchFamily="34" charset="0"/>
              <a:buChar char="•"/>
            </a:pPr>
            <a:r>
              <a:rPr lang="en-IN" sz="1800" dirty="0">
                <a:effectLst/>
                <a:latin typeface="+mj-lt"/>
                <a:ea typeface="Calibri" panose="020F0502020204030204" pitchFamily="34" charset="0"/>
              </a:rPr>
              <a:t>GUARDIAN data (Patidar et al., 2024), which is available at a sub-daily scale but starts only from 2020, limiting their utility for long-term hydrological analysis and trend assessment. </a:t>
            </a:r>
          </a:p>
          <a:p>
            <a:pPr marL="285750" indent="-285750">
              <a:buFont typeface="Arial" panose="020B0604020202020204" pitchFamily="34" charset="0"/>
              <a:buChar char="•"/>
            </a:pPr>
            <a:endParaRPr lang="en-IN" dirty="0">
              <a:latin typeface="+mj-lt"/>
              <a:ea typeface="Calibri" panose="020F0502020204030204" pitchFamily="34" charset="0"/>
            </a:endParaRPr>
          </a:p>
          <a:p>
            <a:pPr marL="285750" indent="-285750">
              <a:buFont typeface="Arial" panose="020B0604020202020204" pitchFamily="34" charset="0"/>
              <a:buChar char="•"/>
            </a:pPr>
            <a:r>
              <a:rPr lang="en-IN" sz="1800" dirty="0">
                <a:effectLst/>
                <a:latin typeface="+mj-lt"/>
                <a:ea typeface="Calibri" panose="020F0502020204030204" pitchFamily="34" charset="0"/>
              </a:rPr>
              <a:t>Therefore, filling the gaps in data is essential to enhance the reliability of hydrological assessments and ensure sustainable water resource management. </a:t>
            </a:r>
            <a:endParaRPr lang="en-IN" dirty="0">
              <a:latin typeface="+mj-lt"/>
            </a:endParaRPr>
          </a:p>
        </p:txBody>
      </p:sp>
      <p:sp>
        <p:nvSpPr>
          <p:cNvPr id="14" name="Date Placeholder 13">
            <a:extLst>
              <a:ext uri="{FF2B5EF4-FFF2-40B4-BE49-F238E27FC236}">
                <a16:creationId xmlns:a16="http://schemas.microsoft.com/office/drawing/2014/main" id="{FC2E0250-676B-5DBD-54C4-E4096B42E7B3}"/>
              </a:ext>
            </a:extLst>
          </p:cNvPr>
          <p:cNvSpPr>
            <a:spLocks noGrp="1"/>
          </p:cNvSpPr>
          <p:nvPr>
            <p:ph type="dt" sz="half" idx="10"/>
          </p:nvPr>
        </p:nvSpPr>
        <p:spPr/>
        <p:txBody>
          <a:bodyPr/>
          <a:lstStyle/>
          <a:p>
            <a:fld id="{337CCF4C-7048-4582-8249-67CD200C8768}" type="datetime1">
              <a:rPr lang="en-IN" smtClean="0"/>
              <a:t>27-04-2025</a:t>
            </a:fld>
            <a:endParaRPr lang="en-IN"/>
          </a:p>
        </p:txBody>
      </p:sp>
      <p:sp>
        <p:nvSpPr>
          <p:cNvPr id="15" name="Slide Number Placeholder 14">
            <a:extLst>
              <a:ext uri="{FF2B5EF4-FFF2-40B4-BE49-F238E27FC236}">
                <a16:creationId xmlns:a16="http://schemas.microsoft.com/office/drawing/2014/main" id="{E11D4CCD-258A-DE31-30AF-C5E1D8D11EC4}"/>
              </a:ext>
            </a:extLst>
          </p:cNvPr>
          <p:cNvSpPr>
            <a:spLocks noGrp="1"/>
          </p:cNvSpPr>
          <p:nvPr>
            <p:ph type="sldNum" sz="quarter" idx="12"/>
          </p:nvPr>
        </p:nvSpPr>
        <p:spPr/>
        <p:txBody>
          <a:bodyPr/>
          <a:lstStyle/>
          <a:p>
            <a:fld id="{307888FB-A123-48BB-BAE3-8678BC1ED138}" type="slidenum">
              <a:rPr lang="en-IN" smtClean="0"/>
              <a:t>6</a:t>
            </a:fld>
            <a:endParaRPr lang="en-IN"/>
          </a:p>
        </p:txBody>
      </p:sp>
      <p:pic>
        <p:nvPicPr>
          <p:cNvPr id="16" name="Picture 2" descr="nav_logo">
            <a:extLst>
              <a:ext uri="{FF2B5EF4-FFF2-40B4-BE49-F238E27FC236}">
                <a16:creationId xmlns:a16="http://schemas.microsoft.com/office/drawing/2014/main" id="{14BCDA84-1DC9-563A-F206-61768AABA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EGU General Assembly 2025">
            <a:extLst>
              <a:ext uri="{FF2B5EF4-FFF2-40B4-BE49-F238E27FC236}">
                <a16:creationId xmlns:a16="http://schemas.microsoft.com/office/drawing/2014/main" id="{23BE00BB-81CB-6038-B705-E9450B381B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0817915-A313-297F-FD72-3A0A620A1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262893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E5DF6E-49A8-4242-B878-13D0A1E6239C}"/>
              </a:ext>
            </a:extLst>
          </p:cNvPr>
          <p:cNvSpPr txBox="1"/>
          <p:nvPr/>
        </p:nvSpPr>
        <p:spPr>
          <a:xfrm>
            <a:off x="427860" y="2118807"/>
            <a:ext cx="10798940" cy="1757854"/>
          </a:xfrm>
          <a:prstGeom prst="rect">
            <a:avLst/>
          </a:prstGeom>
          <a:noFill/>
        </p:spPr>
        <p:txBody>
          <a:bodyPr wrap="square">
            <a:spAutoFit/>
          </a:bodyPr>
          <a:lstStyle/>
          <a:p>
            <a:pPr marL="342900" marR="0" indent="-342900" algn="just">
              <a:lnSpc>
                <a:spcPct val="107000"/>
              </a:lnSpc>
              <a:spcAft>
                <a:spcPts val="800"/>
              </a:spcAft>
              <a:buFont typeface="Arial" panose="020B0604020202020204" pitchFamily="34" charset="0"/>
              <a:buChar char="•"/>
            </a:pPr>
            <a:r>
              <a:rPr lang="en-IN" kern="100" dirty="0">
                <a:solidFill>
                  <a:schemeClr val="accent1">
                    <a:lumMod val="75000"/>
                  </a:schemeClr>
                </a:solidFill>
                <a:latin typeface="+mj-lt"/>
                <a:ea typeface="Calibri" panose="020F0502020204030204" pitchFamily="34" charset="0"/>
                <a:cs typeface="Times New Roman" panose="02020603050405020304" pitchFamily="18" charset="0"/>
              </a:rPr>
              <a:t>T</a:t>
            </a:r>
            <a:r>
              <a:rPr lang="en-IN" sz="1800" kern="100" dirty="0">
                <a:solidFill>
                  <a:schemeClr val="accent1">
                    <a:lumMod val="75000"/>
                  </a:schemeClr>
                </a:solidFill>
                <a:effectLst/>
                <a:latin typeface="+mj-lt"/>
                <a:ea typeface="Calibri" panose="020F0502020204030204" pitchFamily="34" charset="0"/>
                <a:cs typeface="Times New Roman" panose="02020603050405020304" pitchFamily="18" charset="0"/>
              </a:rPr>
              <a:t>o generate a complete time-series dataset of water level and streamflow from 1980 to 2021. </a:t>
            </a:r>
          </a:p>
          <a:p>
            <a:pPr marL="342900" marR="0" indent="-342900" algn="just">
              <a:lnSpc>
                <a:spcPct val="107000"/>
              </a:lnSpc>
              <a:spcAft>
                <a:spcPts val="800"/>
              </a:spcAft>
              <a:buFont typeface="Arial" panose="020B0604020202020204" pitchFamily="34" charset="0"/>
              <a:buChar char="•"/>
            </a:pPr>
            <a:r>
              <a:rPr lang="en-IN" sz="1800" kern="100" dirty="0">
                <a:solidFill>
                  <a:schemeClr val="accent1">
                    <a:lumMod val="75000"/>
                  </a:schemeClr>
                </a:solidFill>
                <a:effectLst/>
                <a:latin typeface="+mj-lt"/>
                <a:ea typeface="Calibri" panose="020F0502020204030204" pitchFamily="34" charset="0"/>
                <a:cs typeface="Times New Roman" panose="02020603050405020304" pitchFamily="18" charset="0"/>
              </a:rPr>
              <a:t>To assess the effectiveness of clustering algorithms in improving gap-filling performance under various sequential missing data scenarios; and </a:t>
            </a:r>
            <a:endParaRPr lang="en-IN" kern="100" dirty="0">
              <a:solidFill>
                <a:schemeClr val="accent1">
                  <a:lumMod val="75000"/>
                </a:schemeClr>
              </a:solidFill>
              <a:latin typeface="+mj-lt"/>
              <a:ea typeface="Calibri" panose="020F0502020204030204" pitchFamily="34" charset="0"/>
              <a:cs typeface="Times New Roman" panose="02020603050405020304" pitchFamily="18" charset="0"/>
            </a:endParaRPr>
          </a:p>
          <a:p>
            <a:pPr marL="342900" marR="0" indent="-342900" algn="just">
              <a:lnSpc>
                <a:spcPct val="107000"/>
              </a:lnSpc>
              <a:spcAft>
                <a:spcPts val="800"/>
              </a:spcAft>
              <a:buFont typeface="Arial" panose="020B0604020202020204" pitchFamily="34" charset="0"/>
              <a:buChar char="•"/>
            </a:pPr>
            <a:r>
              <a:rPr lang="en-IN" kern="100" dirty="0">
                <a:solidFill>
                  <a:schemeClr val="accent1">
                    <a:lumMod val="75000"/>
                  </a:schemeClr>
                </a:solidFill>
                <a:latin typeface="+mj-lt"/>
                <a:ea typeface="Calibri" panose="020F0502020204030204" pitchFamily="34" charset="0"/>
                <a:cs typeface="Times New Roman" panose="02020603050405020304" pitchFamily="18" charset="0"/>
              </a:rPr>
              <a:t>T</a:t>
            </a:r>
            <a:r>
              <a:rPr lang="en-IN" sz="1800" kern="100" dirty="0">
                <a:solidFill>
                  <a:schemeClr val="accent1">
                    <a:lumMod val="75000"/>
                  </a:schemeClr>
                </a:solidFill>
                <a:effectLst/>
                <a:latin typeface="+mj-lt"/>
                <a:ea typeface="Calibri" panose="020F0502020204030204" pitchFamily="34" charset="0"/>
                <a:cs typeface="Times New Roman" panose="02020603050405020304" pitchFamily="18" charset="0"/>
              </a:rPr>
              <a:t>o evaluate the robustness of the gap-filling approach in stations influenced by human interventions such as reservoir operations. </a:t>
            </a:r>
          </a:p>
        </p:txBody>
      </p:sp>
      <p:sp>
        <p:nvSpPr>
          <p:cNvPr id="2" name="TextBox 1">
            <a:extLst>
              <a:ext uri="{FF2B5EF4-FFF2-40B4-BE49-F238E27FC236}">
                <a16:creationId xmlns:a16="http://schemas.microsoft.com/office/drawing/2014/main" id="{10C5D2E4-865E-14F7-96B2-0461D445DB37}"/>
              </a:ext>
            </a:extLst>
          </p:cNvPr>
          <p:cNvSpPr txBox="1"/>
          <p:nvPr/>
        </p:nvSpPr>
        <p:spPr>
          <a:xfrm>
            <a:off x="226142" y="89416"/>
            <a:ext cx="6420464" cy="523220"/>
          </a:xfrm>
          <a:prstGeom prst="rect">
            <a:avLst/>
          </a:prstGeom>
          <a:noFill/>
        </p:spPr>
        <p:txBody>
          <a:bodyPr wrap="square" rtlCol="0">
            <a:spAutoFit/>
          </a:bodyPr>
          <a:lstStyle/>
          <a:p>
            <a:r>
              <a:rPr lang="en-IN" sz="2800" b="1" dirty="0"/>
              <a:t>Objectives</a:t>
            </a:r>
          </a:p>
        </p:txBody>
      </p:sp>
      <p:cxnSp>
        <p:nvCxnSpPr>
          <p:cNvPr id="5" name="Straight Connector 4">
            <a:extLst>
              <a:ext uri="{FF2B5EF4-FFF2-40B4-BE49-F238E27FC236}">
                <a16:creationId xmlns:a16="http://schemas.microsoft.com/office/drawing/2014/main" id="{D87308C1-1CE7-A390-2CDC-75540E64150F}"/>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74FBD6-98C0-91A1-3338-883423A9C546}"/>
              </a:ext>
            </a:extLst>
          </p:cNvPr>
          <p:cNvSpPr txBox="1"/>
          <p:nvPr/>
        </p:nvSpPr>
        <p:spPr>
          <a:xfrm>
            <a:off x="343637" y="655142"/>
            <a:ext cx="11224506" cy="1287532"/>
          </a:xfrm>
          <a:prstGeom prst="rect">
            <a:avLst/>
          </a:prstGeom>
          <a:noFill/>
        </p:spPr>
        <p:txBody>
          <a:bodyPr wrap="square">
            <a:spAutoFit/>
          </a:bodyPr>
          <a:lstStyle/>
          <a:p>
            <a:pPr>
              <a:lnSpc>
                <a:spcPct val="150000"/>
              </a:lnSpc>
            </a:pPr>
            <a:r>
              <a:rPr lang="en-IN" dirty="0">
                <a:latin typeface="+mj-lt"/>
                <a:ea typeface="Calibri" panose="020F0502020204030204" pitchFamily="34" charset="0"/>
              </a:rPr>
              <a:t>W</a:t>
            </a:r>
            <a:r>
              <a:rPr lang="en-IN" sz="1800" dirty="0">
                <a:effectLst/>
                <a:latin typeface="+mj-lt"/>
                <a:ea typeface="Calibri" panose="020F0502020204030204" pitchFamily="34" charset="0"/>
              </a:rPr>
              <a:t>e used geomorphological, meteorological, and hydrological parameters in combination with the Random Forest method to gap-fill water level and streamflow data at 352 stations across India, except the transboundary basins. Our objectives include:</a:t>
            </a:r>
            <a:endParaRPr lang="en-IN" dirty="0">
              <a:latin typeface="+mj-lt"/>
            </a:endParaRPr>
          </a:p>
        </p:txBody>
      </p:sp>
      <p:sp>
        <p:nvSpPr>
          <p:cNvPr id="8" name="Date Placeholder 7">
            <a:extLst>
              <a:ext uri="{FF2B5EF4-FFF2-40B4-BE49-F238E27FC236}">
                <a16:creationId xmlns:a16="http://schemas.microsoft.com/office/drawing/2014/main" id="{F35F2A40-92B2-EA5D-EAF7-823E90D43D21}"/>
              </a:ext>
            </a:extLst>
          </p:cNvPr>
          <p:cNvSpPr>
            <a:spLocks noGrp="1"/>
          </p:cNvSpPr>
          <p:nvPr>
            <p:ph type="dt" sz="half" idx="10"/>
          </p:nvPr>
        </p:nvSpPr>
        <p:spPr/>
        <p:txBody>
          <a:bodyPr/>
          <a:lstStyle/>
          <a:p>
            <a:fld id="{E6ADD3F1-1B2B-4ACA-B634-B9C0D9659D29}" type="datetime1">
              <a:rPr lang="en-IN" smtClean="0"/>
              <a:t>27-04-2025</a:t>
            </a:fld>
            <a:endParaRPr lang="en-IN"/>
          </a:p>
        </p:txBody>
      </p:sp>
      <p:sp>
        <p:nvSpPr>
          <p:cNvPr id="10" name="Slide Number Placeholder 9">
            <a:extLst>
              <a:ext uri="{FF2B5EF4-FFF2-40B4-BE49-F238E27FC236}">
                <a16:creationId xmlns:a16="http://schemas.microsoft.com/office/drawing/2014/main" id="{E102EECA-D700-A2BD-8C56-95D9AB6660A4}"/>
              </a:ext>
            </a:extLst>
          </p:cNvPr>
          <p:cNvSpPr>
            <a:spLocks noGrp="1"/>
          </p:cNvSpPr>
          <p:nvPr>
            <p:ph type="sldNum" sz="quarter" idx="12"/>
          </p:nvPr>
        </p:nvSpPr>
        <p:spPr/>
        <p:txBody>
          <a:bodyPr/>
          <a:lstStyle/>
          <a:p>
            <a:fld id="{307888FB-A123-48BB-BAE3-8678BC1ED138}" type="slidenum">
              <a:rPr lang="en-IN" smtClean="0"/>
              <a:t>7</a:t>
            </a:fld>
            <a:endParaRPr lang="en-IN"/>
          </a:p>
        </p:txBody>
      </p:sp>
      <p:pic>
        <p:nvPicPr>
          <p:cNvPr id="12" name="Picture 2" descr="nav_logo">
            <a:extLst>
              <a:ext uri="{FF2B5EF4-FFF2-40B4-BE49-F238E27FC236}">
                <a16:creationId xmlns:a16="http://schemas.microsoft.com/office/drawing/2014/main" id="{A63DE0F4-329D-7BC8-9AEA-33E802EE5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EGU General Assembly 2025">
            <a:extLst>
              <a:ext uri="{FF2B5EF4-FFF2-40B4-BE49-F238E27FC236}">
                <a16:creationId xmlns:a16="http://schemas.microsoft.com/office/drawing/2014/main" id="{2828AACF-2529-732C-5FCD-4FBADD4656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D2E2934-4ED6-AC02-FCD1-8BAEE218C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358138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84FFFF-B0B1-8BB9-567C-93FD6CA22425}"/>
              </a:ext>
            </a:extLst>
          </p:cNvPr>
          <p:cNvGraphicFramePr>
            <a:graphicFrameLocks noGrp="1"/>
          </p:cNvGraphicFramePr>
          <p:nvPr>
            <p:extLst>
              <p:ext uri="{D42A27DB-BD31-4B8C-83A1-F6EECF244321}">
                <p14:modId xmlns:p14="http://schemas.microsoft.com/office/powerpoint/2010/main" val="1673582448"/>
              </p:ext>
            </p:extLst>
          </p:nvPr>
        </p:nvGraphicFramePr>
        <p:xfrm>
          <a:off x="5801950" y="3628318"/>
          <a:ext cx="5854340" cy="2537460"/>
        </p:xfrm>
        <a:graphic>
          <a:graphicData uri="http://schemas.openxmlformats.org/drawingml/2006/table">
            <a:tbl>
              <a:tblPr firstRow="1">
                <a:tableStyleId>{9D7B26C5-4107-4FEC-AEDC-1716B250A1EF}</a:tableStyleId>
              </a:tblPr>
              <a:tblGrid>
                <a:gridCol w="609600">
                  <a:extLst>
                    <a:ext uri="{9D8B030D-6E8A-4147-A177-3AD203B41FA5}">
                      <a16:colId xmlns:a16="http://schemas.microsoft.com/office/drawing/2014/main" val="3568831298"/>
                    </a:ext>
                  </a:extLst>
                </a:gridCol>
                <a:gridCol w="609600">
                  <a:extLst>
                    <a:ext uri="{9D8B030D-6E8A-4147-A177-3AD203B41FA5}">
                      <a16:colId xmlns:a16="http://schemas.microsoft.com/office/drawing/2014/main" val="1628093017"/>
                    </a:ext>
                  </a:extLst>
                </a:gridCol>
                <a:gridCol w="412037">
                  <a:extLst>
                    <a:ext uri="{9D8B030D-6E8A-4147-A177-3AD203B41FA5}">
                      <a16:colId xmlns:a16="http://schemas.microsoft.com/office/drawing/2014/main" val="998864876"/>
                    </a:ext>
                  </a:extLst>
                </a:gridCol>
                <a:gridCol w="658761">
                  <a:extLst>
                    <a:ext uri="{9D8B030D-6E8A-4147-A177-3AD203B41FA5}">
                      <a16:colId xmlns:a16="http://schemas.microsoft.com/office/drawing/2014/main" val="1805222246"/>
                    </a:ext>
                  </a:extLst>
                </a:gridCol>
                <a:gridCol w="758002">
                  <a:extLst>
                    <a:ext uri="{9D8B030D-6E8A-4147-A177-3AD203B41FA5}">
                      <a16:colId xmlns:a16="http://schemas.microsoft.com/office/drawing/2014/main" val="4006650036"/>
                    </a:ext>
                  </a:extLst>
                </a:gridCol>
                <a:gridCol w="609600">
                  <a:extLst>
                    <a:ext uri="{9D8B030D-6E8A-4147-A177-3AD203B41FA5}">
                      <a16:colId xmlns:a16="http://schemas.microsoft.com/office/drawing/2014/main" val="1983159640"/>
                    </a:ext>
                  </a:extLst>
                </a:gridCol>
                <a:gridCol w="609600">
                  <a:extLst>
                    <a:ext uri="{9D8B030D-6E8A-4147-A177-3AD203B41FA5}">
                      <a16:colId xmlns:a16="http://schemas.microsoft.com/office/drawing/2014/main" val="3845671587"/>
                    </a:ext>
                  </a:extLst>
                </a:gridCol>
                <a:gridCol w="609600">
                  <a:extLst>
                    <a:ext uri="{9D8B030D-6E8A-4147-A177-3AD203B41FA5}">
                      <a16:colId xmlns:a16="http://schemas.microsoft.com/office/drawing/2014/main" val="2282625473"/>
                    </a:ext>
                  </a:extLst>
                </a:gridCol>
                <a:gridCol w="977540">
                  <a:extLst>
                    <a:ext uri="{9D8B030D-6E8A-4147-A177-3AD203B41FA5}">
                      <a16:colId xmlns:a16="http://schemas.microsoft.com/office/drawing/2014/main" val="940108656"/>
                    </a:ext>
                  </a:extLst>
                </a:gridCol>
              </a:tblGrid>
              <a:tr h="182880">
                <a:tc>
                  <a:txBody>
                    <a:bodyPr/>
                    <a:lstStyle/>
                    <a:p>
                      <a:pPr algn="ctr" fontAlgn="b"/>
                      <a:r>
                        <a:rPr lang="en-IN" sz="1100" b="0" u="none" strike="noStrike" dirty="0">
                          <a:solidFill>
                            <a:srgbClr val="000000"/>
                          </a:solidFill>
                          <a:effectLst/>
                        </a:rPr>
                        <a:t>Year</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Month</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dirty="0">
                          <a:solidFill>
                            <a:srgbClr val="000000"/>
                          </a:solidFill>
                          <a:effectLst/>
                        </a:rPr>
                        <a:t>Day</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Water Level</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Streamflow</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Rainfall</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Tmax</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Tmin</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Model Streamflow</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80019608"/>
                  </a:ext>
                </a:extLst>
              </a:tr>
              <a:tr h="182880">
                <a:tc>
                  <a:txBody>
                    <a:bodyPr/>
                    <a:lstStyle/>
                    <a:p>
                      <a:pPr algn="ctr" fontAlgn="b"/>
                      <a:endParaRPr lang="en-IN" sz="11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endParaRPr lang="en-IN" sz="11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endParaRPr lang="en-IN" sz="11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IN" sz="1100" b="0" u="none" strike="noStrike">
                          <a:solidFill>
                            <a:srgbClr val="000000"/>
                          </a:solidFill>
                          <a:effectLst/>
                        </a:rPr>
                        <a:t>m</a:t>
                      </a:r>
                      <a:endParaRPr lang="en-IN" sz="1100" b="0" i="0" u="none" strike="noStrike">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IN" sz="1100" b="0" u="none" strike="noStrike">
                          <a:solidFill>
                            <a:srgbClr val="000000"/>
                          </a:solidFill>
                          <a:effectLst/>
                        </a:rPr>
                        <a:t>m3/s</a:t>
                      </a:r>
                      <a:endParaRPr lang="en-IN" sz="1100" b="0" i="0" u="none" strike="noStrike">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IN" sz="1100" b="0" u="none" strike="noStrike" dirty="0">
                          <a:solidFill>
                            <a:srgbClr val="000000"/>
                          </a:solidFill>
                          <a:effectLst/>
                        </a:rPr>
                        <a:t>mm</a:t>
                      </a:r>
                      <a:endParaRPr lang="en-IN" sz="11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IN" sz="1100" b="0" u="none" strike="noStrike">
                          <a:solidFill>
                            <a:srgbClr val="000000"/>
                          </a:solidFill>
                          <a:effectLst/>
                        </a:rPr>
                        <a:t>⁰C</a:t>
                      </a:r>
                      <a:endParaRPr lang="en-IN" sz="1100" b="0" i="0" u="none" strike="noStrike">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IN" sz="1100" b="0" u="none" strike="noStrike" dirty="0">
                          <a:solidFill>
                            <a:srgbClr val="000000"/>
                          </a:solidFill>
                          <a:effectLst/>
                        </a:rPr>
                        <a:t>⁰C</a:t>
                      </a:r>
                      <a:endParaRPr lang="en-IN" sz="11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IN" sz="1100" b="0" u="none" strike="noStrike" dirty="0">
                          <a:solidFill>
                            <a:srgbClr val="000000"/>
                          </a:solidFill>
                          <a:effectLst/>
                        </a:rPr>
                        <a:t>m3/s</a:t>
                      </a:r>
                      <a:endParaRPr lang="en-IN" sz="1100" b="0" i="0" u="none" strike="noStrike" dirty="0">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438877"/>
                  </a:ext>
                </a:extLst>
              </a:tr>
              <a:tr h="182880">
                <a:tc>
                  <a:txBody>
                    <a:bodyPr/>
                    <a:lstStyle/>
                    <a:p>
                      <a:pPr algn="ctr" fontAlgn="b"/>
                      <a:r>
                        <a:rPr lang="en-IN" sz="1100" b="0" u="none" strike="noStrike" dirty="0">
                          <a:solidFill>
                            <a:srgbClr val="000000"/>
                          </a:solidFill>
                          <a:effectLst/>
                        </a:rPr>
                        <a:t>1977</a:t>
                      </a:r>
                      <a:endParaRPr lang="en-IN" sz="11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IN" sz="1100" b="0" u="none" strike="noStrike" dirty="0">
                          <a:solidFill>
                            <a:srgbClr val="000000"/>
                          </a:solidFill>
                          <a:effectLst/>
                        </a:rPr>
                        <a:t>7</a:t>
                      </a:r>
                      <a:endParaRPr lang="en-IN" sz="11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IN" sz="1100" b="0" u="none" strike="noStrike">
                          <a:solidFill>
                            <a:srgbClr val="000000"/>
                          </a:solidFill>
                          <a:effectLst/>
                        </a:rPr>
                        <a:t>1</a:t>
                      </a:r>
                      <a:endParaRPr lang="en-IN" sz="11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IN" sz="1100" b="0" u="none" strike="noStrike">
                          <a:solidFill>
                            <a:srgbClr val="000000"/>
                          </a:solidFill>
                          <a:effectLst/>
                        </a:rPr>
                        <a:t>263.55</a:t>
                      </a:r>
                      <a:endParaRPr lang="en-IN" sz="11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IN" sz="1100" b="0" u="none" strike="noStrike" dirty="0">
                          <a:solidFill>
                            <a:srgbClr val="000000"/>
                          </a:solidFill>
                          <a:effectLst/>
                        </a:rPr>
                        <a:t>2970</a:t>
                      </a:r>
                      <a:endParaRPr lang="en-IN" sz="1100" b="0" i="0" u="none" strike="noStrike" dirty="0">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IN" sz="1100" b="0" u="none" strike="noStrike">
                          <a:solidFill>
                            <a:srgbClr val="000000"/>
                          </a:solidFill>
                          <a:effectLst/>
                        </a:rPr>
                        <a:t>8.7426</a:t>
                      </a:r>
                      <a:endParaRPr lang="en-IN" sz="11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IN" sz="1100" b="0" u="none" strike="noStrike">
                          <a:solidFill>
                            <a:srgbClr val="000000"/>
                          </a:solidFill>
                          <a:effectLst/>
                        </a:rPr>
                        <a:t>30.903</a:t>
                      </a:r>
                      <a:endParaRPr lang="en-IN" sz="11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IN" sz="1100" b="0" u="none" strike="noStrike">
                          <a:solidFill>
                            <a:srgbClr val="000000"/>
                          </a:solidFill>
                          <a:effectLst/>
                        </a:rPr>
                        <a:t>22.97</a:t>
                      </a:r>
                      <a:endParaRPr lang="en-IN" sz="11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IN" sz="1100" b="0" u="none" strike="noStrike">
                          <a:solidFill>
                            <a:srgbClr val="000000"/>
                          </a:solidFill>
                          <a:effectLst/>
                        </a:rPr>
                        <a:t>1143.5</a:t>
                      </a:r>
                      <a:endParaRPr lang="en-IN" sz="11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60246936"/>
                  </a:ext>
                </a:extLst>
              </a:tr>
              <a:tr h="182880">
                <a:tc>
                  <a:txBody>
                    <a:bodyPr/>
                    <a:lstStyle/>
                    <a:p>
                      <a:pPr algn="ctr" fontAlgn="b"/>
                      <a:r>
                        <a:rPr lang="en-IN" sz="1100" b="0" u="none" strike="noStrike" dirty="0">
                          <a:solidFill>
                            <a:srgbClr val="000000"/>
                          </a:solidFill>
                          <a:effectLst/>
                        </a:rPr>
                        <a:t>1977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262.68</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2080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8.6385</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30.587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22.837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1053.7</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90591653"/>
                  </a:ext>
                </a:extLst>
              </a:tr>
              <a:tr h="182880">
                <a:tc>
                  <a:txBody>
                    <a:bodyPr/>
                    <a:lstStyle/>
                    <a:p>
                      <a:pPr algn="ctr" fontAlgn="b"/>
                      <a:r>
                        <a:rPr lang="en-IN" sz="1100" b="0" u="none" strike="noStrike">
                          <a:solidFill>
                            <a:srgbClr val="000000"/>
                          </a:solidFill>
                          <a:effectLst/>
                        </a:rPr>
                        <a:t>1977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262.11</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1560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5.954</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30.433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23.39</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1037.3</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351750"/>
                  </a:ext>
                </a:extLst>
              </a:tr>
              <a:tr h="182880">
                <a:tc>
                  <a:txBody>
                    <a:bodyPr/>
                    <a:lstStyle/>
                    <a:p>
                      <a:pPr algn="ctr" fontAlgn="b"/>
                      <a:r>
                        <a:rPr lang="en-IN" sz="1100" b="0" u="none" strike="noStrike" dirty="0">
                          <a:solidFill>
                            <a:srgbClr val="000000"/>
                          </a:solidFill>
                          <a:effectLst/>
                        </a:rPr>
                        <a:t>1977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4</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262.38</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1805</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12.569</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dirty="0">
                          <a:solidFill>
                            <a:srgbClr val="000000"/>
                          </a:solidFill>
                          <a:effectLst/>
                        </a:rPr>
                        <a:t>30.233</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23.347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1061.8</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50442648"/>
                  </a:ext>
                </a:extLst>
              </a:tr>
              <a:tr h="182880">
                <a:tc>
                  <a:txBody>
                    <a:bodyPr/>
                    <a:lstStyle/>
                    <a:p>
                      <a:pPr algn="ctr" fontAlgn="b"/>
                      <a:r>
                        <a:rPr lang="en-IN" sz="1100" b="0" u="none" strike="noStrike">
                          <a:solidFill>
                            <a:srgbClr val="000000"/>
                          </a:solidFill>
                          <a:effectLst/>
                        </a:rPr>
                        <a:t>1977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5</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262.13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1580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23.993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29.033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23.143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1048.2</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49082018"/>
                  </a:ext>
                </a:extLst>
              </a:tr>
              <a:tr h="182880">
                <a:tc>
                  <a:txBody>
                    <a:bodyPr/>
                    <a:lstStyle/>
                    <a:p>
                      <a:pPr algn="ctr" fontAlgn="b"/>
                      <a:r>
                        <a:rPr lang="en-IN" sz="1100" b="0" u="none" strike="noStrike" dirty="0">
                          <a:solidFill>
                            <a:srgbClr val="000000"/>
                          </a:solidFill>
                          <a:effectLst/>
                        </a:rPr>
                        <a:t>1977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6</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261.71</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1240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28.363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26.63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22.537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1429.6</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8085190"/>
                  </a:ext>
                </a:extLst>
              </a:tr>
              <a:tr h="182880">
                <a:tc>
                  <a:txBody>
                    <a:bodyPr/>
                    <a:lstStyle/>
                    <a:p>
                      <a:pPr algn="ctr" fontAlgn="b"/>
                      <a:r>
                        <a:rPr lang="en-IN" sz="1100" b="0" u="none" strike="noStrike" dirty="0">
                          <a:solidFill>
                            <a:srgbClr val="000000"/>
                          </a:solidFill>
                          <a:effectLst/>
                        </a:rPr>
                        <a:t>1977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262</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1470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22.347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dirty="0">
                          <a:solidFill>
                            <a:srgbClr val="000000"/>
                          </a:solidFill>
                          <a:effectLst/>
                        </a:rPr>
                        <a:t>25.647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22.503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2276.3</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45754663"/>
                  </a:ext>
                </a:extLst>
              </a:tr>
              <a:tr h="182880">
                <a:tc>
                  <a:txBody>
                    <a:bodyPr/>
                    <a:lstStyle/>
                    <a:p>
                      <a:pPr algn="ctr" fontAlgn="b"/>
                      <a:r>
                        <a:rPr lang="en-IN" sz="1100" b="0" u="none" strike="noStrike" dirty="0">
                          <a:solidFill>
                            <a:srgbClr val="000000"/>
                          </a:solidFill>
                          <a:effectLst/>
                        </a:rPr>
                        <a:t>1977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8</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265.02</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5060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4.2258</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27.7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dirty="0">
                          <a:solidFill>
                            <a:srgbClr val="000000"/>
                          </a:solidFill>
                          <a:effectLst/>
                        </a:rPr>
                        <a:t>22.527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3802.9</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60912815"/>
                  </a:ext>
                </a:extLst>
              </a:tr>
              <a:tr h="182880">
                <a:tc>
                  <a:txBody>
                    <a:bodyPr/>
                    <a:lstStyle/>
                    <a:p>
                      <a:pPr algn="ctr" fontAlgn="b"/>
                      <a:r>
                        <a:rPr lang="en-IN" sz="1100" b="0" u="none" strike="noStrike">
                          <a:solidFill>
                            <a:srgbClr val="000000"/>
                          </a:solidFill>
                          <a:effectLst/>
                        </a:rPr>
                        <a:t>1977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9</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264.57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4400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5.1932</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30.047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dirty="0">
                          <a:solidFill>
                            <a:srgbClr val="000000"/>
                          </a:solidFill>
                          <a:effectLst/>
                        </a:rPr>
                        <a:t>23.1</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3301.8</a:t>
                      </a:r>
                      <a:endParaRPr lang="en-IN"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40363262"/>
                  </a:ext>
                </a:extLst>
              </a:tr>
              <a:tr h="182880">
                <a:tc>
                  <a:txBody>
                    <a:bodyPr/>
                    <a:lstStyle/>
                    <a:p>
                      <a:pPr algn="ctr" fontAlgn="b"/>
                      <a:r>
                        <a:rPr lang="en-IN" sz="1100" b="0" u="none" strike="noStrike" dirty="0">
                          <a:solidFill>
                            <a:srgbClr val="000000"/>
                          </a:solidFill>
                          <a:effectLst/>
                        </a:rPr>
                        <a:t>1977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262.44</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1850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4.6083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30.293</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dirty="0">
                          <a:solidFill>
                            <a:srgbClr val="000000"/>
                          </a:solidFill>
                          <a:effectLst/>
                        </a:rPr>
                        <a:t>23.207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dirty="0">
                          <a:solidFill>
                            <a:srgbClr val="000000"/>
                          </a:solidFill>
                          <a:effectLst/>
                        </a:rPr>
                        <a:t>2280</a:t>
                      </a:r>
                      <a:endParaRPr lang="en-IN"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71593380"/>
                  </a:ext>
                </a:extLst>
              </a:tr>
              <a:tr h="182880">
                <a:tc>
                  <a:txBody>
                    <a:bodyPr/>
                    <a:lstStyle/>
                    <a:p>
                      <a:pPr algn="ctr" fontAlgn="b"/>
                      <a:r>
                        <a:rPr lang="en-IN" sz="1100" b="0" u="none" strike="noStrike" dirty="0">
                          <a:solidFill>
                            <a:srgbClr val="000000"/>
                          </a:solidFill>
                          <a:effectLst/>
                        </a:rPr>
                        <a:t>1977</a:t>
                      </a:r>
                      <a:endParaRPr lang="en-IN"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7</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11</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262.6</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2000</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10.674</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28.36</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a:solidFill>
                            <a:srgbClr val="000000"/>
                          </a:solidFill>
                          <a:effectLst/>
                        </a:rPr>
                        <a:t>22.62</a:t>
                      </a:r>
                      <a:endParaRPr lang="en-IN"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IN" sz="1100" b="0" u="none" strike="noStrike" dirty="0">
                          <a:solidFill>
                            <a:srgbClr val="000000"/>
                          </a:solidFill>
                          <a:effectLst/>
                        </a:rPr>
                        <a:t>1735.9</a:t>
                      </a:r>
                      <a:endParaRPr lang="en-IN"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21680299"/>
                  </a:ext>
                </a:extLst>
              </a:tr>
            </a:tbl>
          </a:graphicData>
        </a:graphic>
      </p:graphicFrame>
      <p:graphicFrame>
        <p:nvGraphicFramePr>
          <p:cNvPr id="5" name="Table 4">
            <a:extLst>
              <a:ext uri="{FF2B5EF4-FFF2-40B4-BE49-F238E27FC236}">
                <a16:creationId xmlns:a16="http://schemas.microsoft.com/office/drawing/2014/main" id="{F643A0B5-022C-12F4-615C-FE7410046D03}"/>
              </a:ext>
            </a:extLst>
          </p:cNvPr>
          <p:cNvGraphicFramePr>
            <a:graphicFrameLocks noGrp="1"/>
          </p:cNvGraphicFramePr>
          <p:nvPr>
            <p:extLst>
              <p:ext uri="{D42A27DB-BD31-4B8C-83A1-F6EECF244321}">
                <p14:modId xmlns:p14="http://schemas.microsoft.com/office/powerpoint/2010/main" val="3224965336"/>
              </p:ext>
            </p:extLst>
          </p:nvPr>
        </p:nvGraphicFramePr>
        <p:xfrm>
          <a:off x="487217" y="2680898"/>
          <a:ext cx="5362977" cy="3484880"/>
        </p:xfrm>
        <a:graphic>
          <a:graphicData uri="http://schemas.openxmlformats.org/drawingml/2006/table">
            <a:tbl>
              <a:tblPr firstRow="1">
                <a:tableStyleId>{8EC20E35-A176-4012-BC5E-935CFFF8708E}</a:tableStyleId>
              </a:tblPr>
              <a:tblGrid>
                <a:gridCol w="1246319">
                  <a:extLst>
                    <a:ext uri="{9D8B030D-6E8A-4147-A177-3AD203B41FA5}">
                      <a16:colId xmlns:a16="http://schemas.microsoft.com/office/drawing/2014/main" val="922405364"/>
                    </a:ext>
                  </a:extLst>
                </a:gridCol>
                <a:gridCol w="1068658">
                  <a:extLst>
                    <a:ext uri="{9D8B030D-6E8A-4147-A177-3AD203B41FA5}">
                      <a16:colId xmlns:a16="http://schemas.microsoft.com/office/drawing/2014/main" val="2348941982"/>
                    </a:ext>
                  </a:extLst>
                </a:gridCol>
                <a:gridCol w="1347019">
                  <a:extLst>
                    <a:ext uri="{9D8B030D-6E8A-4147-A177-3AD203B41FA5}">
                      <a16:colId xmlns:a16="http://schemas.microsoft.com/office/drawing/2014/main" val="2597829867"/>
                    </a:ext>
                  </a:extLst>
                </a:gridCol>
                <a:gridCol w="1700981">
                  <a:extLst>
                    <a:ext uri="{9D8B030D-6E8A-4147-A177-3AD203B41FA5}">
                      <a16:colId xmlns:a16="http://schemas.microsoft.com/office/drawing/2014/main" val="778296925"/>
                    </a:ext>
                  </a:extLst>
                </a:gridCol>
              </a:tblGrid>
              <a:tr h="370840">
                <a:tc>
                  <a:txBody>
                    <a:bodyPr/>
                    <a:lstStyle/>
                    <a:p>
                      <a:r>
                        <a:rPr lang="en-IN" sz="1200" dirty="0">
                          <a:latin typeface="Arial" panose="020B0604020202020204" pitchFamily="34" charset="0"/>
                          <a:cs typeface="Arial" panose="020B0604020202020204" pitchFamily="34" charset="0"/>
                        </a:rPr>
                        <a:t>Climate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Spatial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Temporal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854703"/>
                  </a:ext>
                </a:extLst>
              </a:tr>
              <a:tr h="370840">
                <a:tc>
                  <a:txBody>
                    <a:bodyPr/>
                    <a:lstStyle/>
                    <a:p>
                      <a:r>
                        <a:rPr lang="en-IN" sz="1200" dirty="0">
                          <a:latin typeface="Arial" panose="020B0604020202020204" pitchFamily="34" charset="0"/>
                          <a:cs typeface="Arial" panose="020B0604020202020204" pitchFamily="34" charset="0"/>
                        </a:rPr>
                        <a:t>Rainfall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IMD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0.25˚x 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Daily (1951-2021)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586591"/>
                  </a:ext>
                </a:extLst>
              </a:tr>
              <a:tr h="370840">
                <a:tc>
                  <a:txBody>
                    <a:bodyPr/>
                    <a:lstStyle/>
                    <a:p>
                      <a:r>
                        <a:rPr lang="en-IN" sz="1200" dirty="0">
                          <a:latin typeface="Arial" panose="020B0604020202020204" pitchFamily="34" charset="0"/>
                          <a:cs typeface="Arial" panose="020B0604020202020204" pitchFamily="34" charset="0"/>
                        </a:rPr>
                        <a:t>Maximum 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IMD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0.25˚x 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Daily (1951-2021)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4559"/>
                  </a:ext>
                </a:extLst>
              </a:tr>
              <a:tr h="370840">
                <a:tc>
                  <a:txBody>
                    <a:bodyPr/>
                    <a:lstStyle/>
                    <a:p>
                      <a:r>
                        <a:rPr lang="en-IN" sz="1200" dirty="0">
                          <a:latin typeface="Arial" panose="020B0604020202020204" pitchFamily="34" charset="0"/>
                          <a:cs typeface="Arial" panose="020B0604020202020204" pitchFamily="34" charset="0"/>
                        </a:rPr>
                        <a:t>Minimum 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IMD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0.25˚x 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Daily (1951-2021)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4417213"/>
                  </a:ext>
                </a:extLst>
              </a:tr>
              <a:tr h="370840">
                <a:tc>
                  <a:txBody>
                    <a:bodyPr/>
                    <a:lstStyle/>
                    <a:p>
                      <a:r>
                        <a:rPr lang="en-IN" sz="1200" dirty="0">
                          <a:latin typeface="Arial" panose="020B0604020202020204" pitchFamily="34" charset="0"/>
                          <a:cs typeface="Arial" panose="020B0604020202020204" pitchFamily="34" charset="0"/>
                        </a:rPr>
                        <a:t>Model Discharge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Chuphal &amp; Mishra,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Segment wise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Daily (1951-2021)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432697"/>
                  </a:ext>
                </a:extLst>
              </a:tr>
              <a:tr h="370840">
                <a:tc>
                  <a:txBody>
                    <a:bodyPr/>
                    <a:lstStyle/>
                    <a:p>
                      <a:r>
                        <a:rPr lang="en-IN" sz="1200" dirty="0">
                          <a:latin typeface="Arial" panose="020B0604020202020204" pitchFamily="34" charset="0"/>
                          <a:cs typeface="Arial" panose="020B0604020202020204" pitchFamily="34" charset="0"/>
                        </a:rPr>
                        <a:t>Observed Discharge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India-WRIS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Station wise (352)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Daily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729271"/>
                  </a:ext>
                </a:extLst>
              </a:tr>
              <a:tr h="370840">
                <a:tc>
                  <a:txBody>
                    <a:bodyPr/>
                    <a:lstStyle/>
                    <a:p>
                      <a:r>
                        <a:rPr lang="en-IN" sz="1200" dirty="0">
                          <a:latin typeface="Arial" panose="020B0604020202020204" pitchFamily="34" charset="0"/>
                          <a:cs typeface="Arial" panose="020B0604020202020204" pitchFamily="34" charset="0"/>
                        </a:rPr>
                        <a:t>Water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India-WRIS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Station wise (352)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Daily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514480"/>
                  </a:ext>
                </a:extLst>
              </a:tr>
              <a:tr h="370840">
                <a:tc>
                  <a:txBody>
                    <a:bodyPr/>
                    <a:lstStyle/>
                    <a:p>
                      <a:r>
                        <a:rPr lang="en-IN" sz="1200" dirty="0">
                          <a:latin typeface="Arial" panose="020B0604020202020204" pitchFamily="34" charset="0"/>
                          <a:cs typeface="Arial" panose="020B0604020202020204" pitchFamily="34" charset="0"/>
                        </a:rPr>
                        <a:t>DEM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Hydroshed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30 m x 30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200" dirty="0">
                          <a:latin typeface="Arial" panose="020B0604020202020204" pitchFamily="34" charset="0"/>
                          <a:cs typeface="Arial" panose="020B0604020202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992487"/>
                  </a:ext>
                </a:extLst>
              </a:tr>
            </a:tbl>
          </a:graphicData>
        </a:graphic>
      </p:graphicFrame>
      <p:sp>
        <p:nvSpPr>
          <p:cNvPr id="6" name="TextBox 5">
            <a:extLst>
              <a:ext uri="{FF2B5EF4-FFF2-40B4-BE49-F238E27FC236}">
                <a16:creationId xmlns:a16="http://schemas.microsoft.com/office/drawing/2014/main" id="{6C803BF7-19D3-7688-EB9A-2C4E00EDD0E1}"/>
              </a:ext>
            </a:extLst>
          </p:cNvPr>
          <p:cNvSpPr txBox="1"/>
          <p:nvPr/>
        </p:nvSpPr>
        <p:spPr>
          <a:xfrm>
            <a:off x="5850194" y="3270235"/>
            <a:ext cx="2743200" cy="369332"/>
          </a:xfrm>
          <a:prstGeom prst="rect">
            <a:avLst/>
          </a:prstGeom>
          <a:noFill/>
        </p:spPr>
        <p:txBody>
          <a:bodyPr wrap="square" rtlCol="0">
            <a:spAutoFit/>
          </a:bodyPr>
          <a:lstStyle/>
          <a:p>
            <a:r>
              <a:rPr lang="en-IN" b="1" dirty="0">
                <a:solidFill>
                  <a:schemeClr val="tx2"/>
                </a:solidFill>
              </a:rPr>
              <a:t>Sample Data</a:t>
            </a:r>
          </a:p>
        </p:txBody>
      </p:sp>
      <p:pic>
        <p:nvPicPr>
          <p:cNvPr id="7" name="Picture 4">
            <a:extLst>
              <a:ext uri="{FF2B5EF4-FFF2-40B4-BE49-F238E27FC236}">
                <a16:creationId xmlns:a16="http://schemas.microsoft.com/office/drawing/2014/main" id="{66501874-1870-27D6-204B-B52BB2FC7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463" y="1180044"/>
            <a:ext cx="4259827" cy="2226728"/>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A3FC26A4-9DE2-3938-C68D-9E9EDED9528F}"/>
              </a:ext>
            </a:extLst>
          </p:cNvPr>
          <p:cNvSpPr/>
          <p:nvPr/>
        </p:nvSpPr>
        <p:spPr>
          <a:xfrm>
            <a:off x="7670800" y="2423160"/>
            <a:ext cx="137160" cy="1371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4368E73D-DC5C-0C6E-BC12-14C0F7F56323}"/>
              </a:ext>
            </a:extLst>
          </p:cNvPr>
          <p:cNvSpPr txBox="1"/>
          <p:nvPr/>
        </p:nvSpPr>
        <p:spPr>
          <a:xfrm>
            <a:off x="6750993" y="2227287"/>
            <a:ext cx="1056967" cy="369332"/>
          </a:xfrm>
          <a:prstGeom prst="rect">
            <a:avLst/>
          </a:prstGeom>
          <a:noFill/>
        </p:spPr>
        <p:txBody>
          <a:bodyPr wrap="square" rtlCol="0">
            <a:spAutoFit/>
          </a:bodyPr>
          <a:lstStyle/>
          <a:p>
            <a:r>
              <a:rPr lang="en-IN" dirty="0">
                <a:solidFill>
                  <a:schemeClr val="tx2"/>
                </a:solidFill>
              </a:rPr>
              <a:t>Handia</a:t>
            </a:r>
          </a:p>
        </p:txBody>
      </p:sp>
      <p:sp>
        <p:nvSpPr>
          <p:cNvPr id="10" name="TextBox 9">
            <a:extLst>
              <a:ext uri="{FF2B5EF4-FFF2-40B4-BE49-F238E27FC236}">
                <a16:creationId xmlns:a16="http://schemas.microsoft.com/office/drawing/2014/main" id="{2190C6BD-BECF-7D1A-F557-6208C57A2A15}"/>
              </a:ext>
            </a:extLst>
          </p:cNvPr>
          <p:cNvSpPr txBox="1"/>
          <p:nvPr/>
        </p:nvSpPr>
        <p:spPr>
          <a:xfrm>
            <a:off x="10139663" y="3171506"/>
            <a:ext cx="1777680" cy="276999"/>
          </a:xfrm>
          <a:prstGeom prst="rect">
            <a:avLst/>
          </a:prstGeom>
          <a:noFill/>
        </p:spPr>
        <p:txBody>
          <a:bodyPr wrap="square" rtlCol="0">
            <a:spAutoFit/>
          </a:bodyPr>
          <a:lstStyle/>
          <a:p>
            <a:r>
              <a:rPr lang="en-IN" sz="1200" dirty="0">
                <a:solidFill>
                  <a:schemeClr val="tx2"/>
                </a:solidFill>
              </a:rPr>
              <a:t>Narmada River Basin</a:t>
            </a:r>
          </a:p>
        </p:txBody>
      </p:sp>
      <p:pic>
        <p:nvPicPr>
          <p:cNvPr id="11" name="Picture 10">
            <a:extLst>
              <a:ext uri="{FF2B5EF4-FFF2-40B4-BE49-F238E27FC236}">
                <a16:creationId xmlns:a16="http://schemas.microsoft.com/office/drawing/2014/main" id="{2B8117F2-34FA-9C8B-A0C1-E61BEACBB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41" y="903632"/>
            <a:ext cx="722264" cy="722264"/>
          </a:xfrm>
          <a:prstGeom prst="rect">
            <a:avLst/>
          </a:prstGeom>
        </p:spPr>
      </p:pic>
      <p:pic>
        <p:nvPicPr>
          <p:cNvPr id="12" name="Picture 11">
            <a:extLst>
              <a:ext uri="{FF2B5EF4-FFF2-40B4-BE49-F238E27FC236}">
                <a16:creationId xmlns:a16="http://schemas.microsoft.com/office/drawing/2014/main" id="{C70E408E-1EA4-5096-1E2A-DEB2473BB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63" y="1009391"/>
            <a:ext cx="633678" cy="633678"/>
          </a:xfrm>
          <a:prstGeom prst="rect">
            <a:avLst/>
          </a:prstGeom>
        </p:spPr>
      </p:pic>
      <p:sp>
        <p:nvSpPr>
          <p:cNvPr id="13" name="TextBox 12">
            <a:extLst>
              <a:ext uri="{FF2B5EF4-FFF2-40B4-BE49-F238E27FC236}">
                <a16:creationId xmlns:a16="http://schemas.microsoft.com/office/drawing/2014/main" id="{E28780B2-5400-ADA7-E0CE-4B3483AB6617}"/>
              </a:ext>
            </a:extLst>
          </p:cNvPr>
          <p:cNvSpPr txBox="1"/>
          <p:nvPr/>
        </p:nvSpPr>
        <p:spPr>
          <a:xfrm>
            <a:off x="226142" y="1688902"/>
            <a:ext cx="2227408" cy="338554"/>
          </a:xfrm>
          <a:prstGeom prst="rect">
            <a:avLst/>
          </a:prstGeom>
          <a:noFill/>
        </p:spPr>
        <p:txBody>
          <a:bodyPr wrap="square" rtlCol="0">
            <a:spAutoFit/>
          </a:bodyPr>
          <a:lstStyle/>
          <a:p>
            <a:pPr algn="ctr"/>
            <a:r>
              <a:rPr lang="en-IN" sz="1600" dirty="0">
                <a:solidFill>
                  <a:schemeClr val="tx2"/>
                </a:solidFill>
              </a:rPr>
              <a:t>Meteorological Data</a:t>
            </a:r>
          </a:p>
        </p:txBody>
      </p:sp>
      <p:sp>
        <p:nvSpPr>
          <p:cNvPr id="14" name="TextBox 13">
            <a:extLst>
              <a:ext uri="{FF2B5EF4-FFF2-40B4-BE49-F238E27FC236}">
                <a16:creationId xmlns:a16="http://schemas.microsoft.com/office/drawing/2014/main" id="{4BA55BD3-6400-8604-586D-41FE21DA3AEF}"/>
              </a:ext>
            </a:extLst>
          </p:cNvPr>
          <p:cNvSpPr txBox="1"/>
          <p:nvPr/>
        </p:nvSpPr>
        <p:spPr>
          <a:xfrm>
            <a:off x="2353872" y="1688902"/>
            <a:ext cx="1336787" cy="338554"/>
          </a:xfrm>
          <a:prstGeom prst="rect">
            <a:avLst/>
          </a:prstGeom>
          <a:noFill/>
        </p:spPr>
        <p:txBody>
          <a:bodyPr wrap="square" rtlCol="0">
            <a:spAutoFit/>
          </a:bodyPr>
          <a:lstStyle/>
          <a:p>
            <a:pPr algn="ctr"/>
            <a:r>
              <a:rPr lang="en-IN" sz="1600" dirty="0">
                <a:solidFill>
                  <a:schemeClr val="tx2"/>
                </a:solidFill>
              </a:rPr>
              <a:t>Water level</a:t>
            </a:r>
          </a:p>
        </p:txBody>
      </p:sp>
      <p:sp>
        <p:nvSpPr>
          <p:cNvPr id="15" name="TextBox 14">
            <a:extLst>
              <a:ext uri="{FF2B5EF4-FFF2-40B4-BE49-F238E27FC236}">
                <a16:creationId xmlns:a16="http://schemas.microsoft.com/office/drawing/2014/main" id="{A215741B-AF34-1441-B604-69DBCE72C08F}"/>
              </a:ext>
            </a:extLst>
          </p:cNvPr>
          <p:cNvSpPr txBox="1"/>
          <p:nvPr/>
        </p:nvSpPr>
        <p:spPr>
          <a:xfrm>
            <a:off x="3668391" y="1688902"/>
            <a:ext cx="1336787" cy="338554"/>
          </a:xfrm>
          <a:prstGeom prst="rect">
            <a:avLst/>
          </a:prstGeom>
          <a:noFill/>
        </p:spPr>
        <p:txBody>
          <a:bodyPr wrap="square" rtlCol="0">
            <a:spAutoFit/>
          </a:bodyPr>
          <a:lstStyle/>
          <a:p>
            <a:pPr algn="ctr"/>
            <a:r>
              <a:rPr lang="en-IN" sz="1600" dirty="0">
                <a:solidFill>
                  <a:schemeClr val="tx2"/>
                </a:solidFill>
              </a:rPr>
              <a:t>Streamflow</a:t>
            </a:r>
          </a:p>
        </p:txBody>
      </p:sp>
      <p:sp>
        <p:nvSpPr>
          <p:cNvPr id="16" name="TextBox 15">
            <a:extLst>
              <a:ext uri="{FF2B5EF4-FFF2-40B4-BE49-F238E27FC236}">
                <a16:creationId xmlns:a16="http://schemas.microsoft.com/office/drawing/2014/main" id="{F025FF53-2161-5CC9-A2B9-20F8F32353D8}"/>
              </a:ext>
            </a:extLst>
          </p:cNvPr>
          <p:cNvSpPr txBox="1"/>
          <p:nvPr/>
        </p:nvSpPr>
        <p:spPr>
          <a:xfrm>
            <a:off x="4810962" y="1688902"/>
            <a:ext cx="1336787" cy="338554"/>
          </a:xfrm>
          <a:prstGeom prst="rect">
            <a:avLst/>
          </a:prstGeom>
          <a:noFill/>
        </p:spPr>
        <p:txBody>
          <a:bodyPr wrap="square" rtlCol="0">
            <a:spAutoFit/>
          </a:bodyPr>
          <a:lstStyle/>
          <a:p>
            <a:pPr algn="ctr"/>
            <a:r>
              <a:rPr lang="en-IN" sz="1600" dirty="0">
                <a:solidFill>
                  <a:schemeClr val="tx2"/>
                </a:solidFill>
              </a:rPr>
              <a:t>DEM</a:t>
            </a:r>
          </a:p>
        </p:txBody>
      </p:sp>
      <p:pic>
        <p:nvPicPr>
          <p:cNvPr id="17" name="Picture 16">
            <a:extLst>
              <a:ext uri="{FF2B5EF4-FFF2-40B4-BE49-F238E27FC236}">
                <a16:creationId xmlns:a16="http://schemas.microsoft.com/office/drawing/2014/main" id="{E0E236C0-5B2F-D227-5C27-2467E9BBA07F}"/>
              </a:ext>
            </a:extLst>
          </p:cNvPr>
          <p:cNvPicPr>
            <a:picLocks noChangeAspect="1"/>
          </p:cNvPicPr>
          <p:nvPr/>
        </p:nvPicPr>
        <p:blipFill>
          <a:blip r:embed="rId5"/>
          <a:stretch>
            <a:fillRect/>
          </a:stretch>
        </p:blipFill>
        <p:spPr>
          <a:xfrm>
            <a:off x="2663703" y="966637"/>
            <a:ext cx="722265" cy="722265"/>
          </a:xfrm>
          <a:prstGeom prst="rect">
            <a:avLst/>
          </a:prstGeom>
        </p:spPr>
      </p:pic>
      <p:pic>
        <p:nvPicPr>
          <p:cNvPr id="18" name="Picture 17">
            <a:extLst>
              <a:ext uri="{FF2B5EF4-FFF2-40B4-BE49-F238E27FC236}">
                <a16:creationId xmlns:a16="http://schemas.microsoft.com/office/drawing/2014/main" id="{FF04D02E-78A7-584A-2E5E-C2377C423736}"/>
              </a:ext>
            </a:extLst>
          </p:cNvPr>
          <p:cNvPicPr>
            <a:picLocks noChangeAspect="1"/>
          </p:cNvPicPr>
          <p:nvPr/>
        </p:nvPicPr>
        <p:blipFill>
          <a:blip r:embed="rId6"/>
          <a:stretch>
            <a:fillRect/>
          </a:stretch>
        </p:blipFill>
        <p:spPr>
          <a:xfrm>
            <a:off x="4051976" y="1159944"/>
            <a:ext cx="598094" cy="598094"/>
          </a:xfrm>
          <a:prstGeom prst="rect">
            <a:avLst/>
          </a:prstGeom>
        </p:spPr>
      </p:pic>
      <p:pic>
        <p:nvPicPr>
          <p:cNvPr id="19" name="Picture 18">
            <a:extLst>
              <a:ext uri="{FF2B5EF4-FFF2-40B4-BE49-F238E27FC236}">
                <a16:creationId xmlns:a16="http://schemas.microsoft.com/office/drawing/2014/main" id="{709E174D-FF02-88D4-B8FC-EF080F588BE0}"/>
              </a:ext>
            </a:extLst>
          </p:cNvPr>
          <p:cNvPicPr>
            <a:picLocks noChangeAspect="1"/>
          </p:cNvPicPr>
          <p:nvPr/>
        </p:nvPicPr>
        <p:blipFill>
          <a:blip r:embed="rId7"/>
          <a:stretch>
            <a:fillRect/>
          </a:stretch>
        </p:blipFill>
        <p:spPr>
          <a:xfrm>
            <a:off x="5071324" y="947967"/>
            <a:ext cx="816062" cy="816062"/>
          </a:xfrm>
          <a:prstGeom prst="rect">
            <a:avLst/>
          </a:prstGeom>
        </p:spPr>
      </p:pic>
      <p:sp>
        <p:nvSpPr>
          <p:cNvPr id="20" name="TextBox 19">
            <a:extLst>
              <a:ext uri="{FF2B5EF4-FFF2-40B4-BE49-F238E27FC236}">
                <a16:creationId xmlns:a16="http://schemas.microsoft.com/office/drawing/2014/main" id="{561CF84F-1F75-074A-E4EF-11CCFA033BFD}"/>
              </a:ext>
            </a:extLst>
          </p:cNvPr>
          <p:cNvSpPr txBox="1"/>
          <p:nvPr/>
        </p:nvSpPr>
        <p:spPr>
          <a:xfrm>
            <a:off x="226142" y="75804"/>
            <a:ext cx="6420464" cy="523220"/>
          </a:xfrm>
          <a:prstGeom prst="rect">
            <a:avLst/>
          </a:prstGeom>
          <a:noFill/>
        </p:spPr>
        <p:txBody>
          <a:bodyPr wrap="square" rtlCol="0">
            <a:spAutoFit/>
          </a:bodyPr>
          <a:lstStyle/>
          <a:p>
            <a:r>
              <a:rPr lang="en-IN" sz="2800" b="1" dirty="0"/>
              <a:t>Data</a:t>
            </a:r>
          </a:p>
        </p:txBody>
      </p:sp>
      <p:cxnSp>
        <p:nvCxnSpPr>
          <p:cNvPr id="21" name="Straight Connector 20">
            <a:extLst>
              <a:ext uri="{FF2B5EF4-FFF2-40B4-BE49-F238E27FC236}">
                <a16:creationId xmlns:a16="http://schemas.microsoft.com/office/drawing/2014/main" id="{55B90AD8-854F-FD5D-E644-22DD8D0E30E4}"/>
              </a:ext>
            </a:extLst>
          </p:cNvPr>
          <p:cNvCxnSpPr>
            <a:cxnSpLocks/>
          </p:cNvCxnSpPr>
          <p:nvPr/>
        </p:nvCxnSpPr>
        <p:spPr>
          <a:xfrm>
            <a:off x="226142" y="567258"/>
            <a:ext cx="110616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Date Placeholder 21">
            <a:extLst>
              <a:ext uri="{FF2B5EF4-FFF2-40B4-BE49-F238E27FC236}">
                <a16:creationId xmlns:a16="http://schemas.microsoft.com/office/drawing/2014/main" id="{CEA1EE19-B880-7289-6A1D-F7D20D58FA34}"/>
              </a:ext>
            </a:extLst>
          </p:cNvPr>
          <p:cNvSpPr>
            <a:spLocks noGrp="1"/>
          </p:cNvSpPr>
          <p:nvPr>
            <p:ph type="dt" sz="half" idx="10"/>
          </p:nvPr>
        </p:nvSpPr>
        <p:spPr/>
        <p:txBody>
          <a:bodyPr/>
          <a:lstStyle/>
          <a:p>
            <a:fld id="{4663E2BD-72E9-4A45-9CDD-DF854C028D3F}" type="datetime1">
              <a:rPr lang="en-IN" smtClean="0"/>
              <a:t>27-04-2025</a:t>
            </a:fld>
            <a:endParaRPr lang="en-IN"/>
          </a:p>
        </p:txBody>
      </p:sp>
      <p:sp>
        <p:nvSpPr>
          <p:cNvPr id="23" name="Slide Number Placeholder 22">
            <a:extLst>
              <a:ext uri="{FF2B5EF4-FFF2-40B4-BE49-F238E27FC236}">
                <a16:creationId xmlns:a16="http://schemas.microsoft.com/office/drawing/2014/main" id="{AF3F0AD4-536F-85E0-F1A2-BA8655EA0A8C}"/>
              </a:ext>
            </a:extLst>
          </p:cNvPr>
          <p:cNvSpPr>
            <a:spLocks noGrp="1"/>
          </p:cNvSpPr>
          <p:nvPr>
            <p:ph type="sldNum" sz="quarter" idx="12"/>
          </p:nvPr>
        </p:nvSpPr>
        <p:spPr/>
        <p:txBody>
          <a:bodyPr/>
          <a:lstStyle/>
          <a:p>
            <a:fld id="{307888FB-A123-48BB-BAE3-8678BC1ED138}" type="slidenum">
              <a:rPr lang="en-IN" smtClean="0"/>
              <a:t>8</a:t>
            </a:fld>
            <a:endParaRPr lang="en-IN"/>
          </a:p>
        </p:txBody>
      </p:sp>
      <p:pic>
        <p:nvPicPr>
          <p:cNvPr id="24" name="Picture 2" descr="nav_logo">
            <a:extLst>
              <a:ext uri="{FF2B5EF4-FFF2-40B4-BE49-F238E27FC236}">
                <a16:creationId xmlns:a16="http://schemas.microsoft.com/office/drawing/2014/main" id="{B38FA4CA-F8CD-3F3E-53DC-3EE976FF23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EGU General Assembly 2025">
            <a:extLst>
              <a:ext uri="{FF2B5EF4-FFF2-40B4-BE49-F238E27FC236}">
                <a16:creationId xmlns:a16="http://schemas.microsoft.com/office/drawing/2014/main" id="{46651C3D-15DF-09AA-B7C5-284F1EF1192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2558D48-26A1-8CA8-CDB3-41F4AE55A7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339488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2D452-65C8-92B9-B075-CA7E9A2CBF38}"/>
            </a:ext>
          </a:extLst>
        </p:cNvPr>
        <p:cNvGrpSpPr/>
        <p:nvPr/>
      </p:nvGrpSpPr>
      <p:grpSpPr>
        <a:xfrm>
          <a:off x="0" y="0"/>
          <a:ext cx="0" cy="0"/>
          <a:chOff x="0" y="0"/>
          <a:chExt cx="0" cy="0"/>
        </a:xfrm>
      </p:grpSpPr>
      <p:sp>
        <p:nvSpPr>
          <p:cNvPr id="46" name="TextBox 45">
            <a:extLst>
              <a:ext uri="{FF2B5EF4-FFF2-40B4-BE49-F238E27FC236}">
                <a16:creationId xmlns:a16="http://schemas.microsoft.com/office/drawing/2014/main" id="{F745BC34-3DA5-17D8-85F8-9BDC68094246}"/>
              </a:ext>
            </a:extLst>
          </p:cNvPr>
          <p:cNvSpPr txBox="1"/>
          <p:nvPr/>
        </p:nvSpPr>
        <p:spPr>
          <a:xfrm>
            <a:off x="8937974" y="5045507"/>
            <a:ext cx="2843766" cy="1600438"/>
          </a:xfrm>
          <a:prstGeom prst="rect">
            <a:avLst/>
          </a:prstGeom>
          <a:noFill/>
        </p:spPr>
        <p:txBody>
          <a:bodyPr wrap="square" rtlCol="0">
            <a:spAutoFit/>
          </a:bodyPr>
          <a:lstStyle/>
          <a:p>
            <a:pPr marL="285750" indent="-285750">
              <a:buFont typeface="Arial" panose="020B0604020202020204" pitchFamily="34" charset="0"/>
              <a:buChar char="•"/>
            </a:pPr>
            <a:r>
              <a:rPr lang="en-IN" sz="1400" dirty="0">
                <a:latin typeface="Arial" panose="020B0604020202020204" pitchFamily="34" charset="0"/>
                <a:cs typeface="Arial" panose="020B0604020202020204" pitchFamily="34" charset="0"/>
              </a:rPr>
              <a:t>Missing Data</a:t>
            </a:r>
          </a:p>
          <a:p>
            <a:pPr marL="285750" indent="-285750">
              <a:buFont typeface="Arial" panose="020B0604020202020204" pitchFamily="34" charset="0"/>
              <a:buChar char="•"/>
            </a:pPr>
            <a:r>
              <a:rPr lang="en-IN" sz="1400" dirty="0">
                <a:latin typeface="Arial" panose="020B0604020202020204" pitchFamily="34" charset="0"/>
                <a:cs typeface="Arial" panose="020B0604020202020204" pitchFamily="34" charset="0"/>
              </a:rPr>
              <a:t>Available Data</a:t>
            </a:r>
          </a:p>
          <a:p>
            <a:pPr marL="742950" lvl="1" indent="-285750">
              <a:buFont typeface="Arial" panose="020B0604020202020204" pitchFamily="34" charset="0"/>
              <a:buChar char="•"/>
            </a:pPr>
            <a:r>
              <a:rPr lang="en-IN" sz="1400" dirty="0">
                <a:latin typeface="Arial" panose="020B0604020202020204" pitchFamily="34" charset="0"/>
                <a:cs typeface="Arial" panose="020B0604020202020204" pitchFamily="34" charset="0"/>
              </a:rPr>
              <a:t>70% Training</a:t>
            </a:r>
          </a:p>
          <a:p>
            <a:pPr marL="742950" lvl="1" indent="-285750">
              <a:buFont typeface="Arial" panose="020B0604020202020204" pitchFamily="34" charset="0"/>
              <a:buChar char="•"/>
            </a:pPr>
            <a:r>
              <a:rPr lang="en-IN" sz="1400" dirty="0">
                <a:latin typeface="Arial" panose="020B0604020202020204" pitchFamily="34" charset="0"/>
                <a:cs typeface="Arial" panose="020B0604020202020204" pitchFamily="34" charset="0"/>
              </a:rPr>
              <a:t>30% Validation</a:t>
            </a:r>
          </a:p>
          <a:p>
            <a:pPr lvl="1"/>
            <a:r>
              <a:rPr lang="en-IN" sz="1400" dirty="0">
                <a:latin typeface="Arial" panose="020B0604020202020204" pitchFamily="34" charset="0"/>
                <a:cs typeface="Arial" panose="020B0604020202020204" pitchFamily="34" charset="0"/>
              </a:rPr>
              <a:t>Sequential gaps of 1 week, 1 month, 3 month, 6 month, and 1 year gap</a:t>
            </a:r>
          </a:p>
        </p:txBody>
      </p:sp>
      <p:sp>
        <p:nvSpPr>
          <p:cNvPr id="2" name="Rectangle 1">
            <a:extLst>
              <a:ext uri="{FF2B5EF4-FFF2-40B4-BE49-F238E27FC236}">
                <a16:creationId xmlns:a16="http://schemas.microsoft.com/office/drawing/2014/main" id="{59CC4D1F-A73D-39C6-E4DA-A32A620BFF01}"/>
              </a:ext>
            </a:extLst>
          </p:cNvPr>
          <p:cNvSpPr/>
          <p:nvPr/>
        </p:nvSpPr>
        <p:spPr>
          <a:xfrm>
            <a:off x="1301672" y="1746446"/>
            <a:ext cx="1620535" cy="388941"/>
          </a:xfrm>
          <a:prstGeom prst="rect">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Rainfall</a:t>
            </a:r>
          </a:p>
        </p:txBody>
      </p:sp>
      <p:sp>
        <p:nvSpPr>
          <p:cNvPr id="3" name="Rectangle 2">
            <a:extLst>
              <a:ext uri="{FF2B5EF4-FFF2-40B4-BE49-F238E27FC236}">
                <a16:creationId xmlns:a16="http://schemas.microsoft.com/office/drawing/2014/main" id="{199B8B90-6C20-51D4-9CA2-F9AFDE32AFDD}"/>
              </a:ext>
            </a:extLst>
          </p:cNvPr>
          <p:cNvSpPr/>
          <p:nvPr/>
        </p:nvSpPr>
        <p:spPr>
          <a:xfrm>
            <a:off x="1301672" y="2245716"/>
            <a:ext cx="1620536" cy="388941"/>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Tmax</a:t>
            </a:r>
          </a:p>
        </p:txBody>
      </p:sp>
      <p:sp>
        <p:nvSpPr>
          <p:cNvPr id="7" name="Rectangle 6">
            <a:extLst>
              <a:ext uri="{FF2B5EF4-FFF2-40B4-BE49-F238E27FC236}">
                <a16:creationId xmlns:a16="http://schemas.microsoft.com/office/drawing/2014/main" id="{290B8293-629F-AD32-1E60-BA390805BE63}"/>
              </a:ext>
            </a:extLst>
          </p:cNvPr>
          <p:cNvSpPr/>
          <p:nvPr/>
        </p:nvSpPr>
        <p:spPr>
          <a:xfrm>
            <a:off x="1301670" y="2744986"/>
            <a:ext cx="1620537" cy="388941"/>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Tmin</a:t>
            </a:r>
          </a:p>
        </p:txBody>
      </p:sp>
      <p:sp>
        <p:nvSpPr>
          <p:cNvPr id="11" name="Text Placeholder 6">
            <a:extLst>
              <a:ext uri="{FF2B5EF4-FFF2-40B4-BE49-F238E27FC236}">
                <a16:creationId xmlns:a16="http://schemas.microsoft.com/office/drawing/2014/main" id="{3E7EDC79-A166-273D-8EBA-8C1A3FA685C0}"/>
              </a:ext>
            </a:extLst>
          </p:cNvPr>
          <p:cNvSpPr txBox="1">
            <a:spLocks/>
          </p:cNvSpPr>
          <p:nvPr/>
        </p:nvSpPr>
        <p:spPr>
          <a:xfrm>
            <a:off x="497699" y="1368601"/>
            <a:ext cx="2442209" cy="388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latin typeface="Arial" panose="020B0604020202020204" pitchFamily="34" charset="0"/>
                <a:cs typeface="Arial" panose="020B0604020202020204" pitchFamily="34" charset="0"/>
              </a:rPr>
              <a:t>Meteorological Forcing</a:t>
            </a:r>
          </a:p>
        </p:txBody>
      </p:sp>
      <p:pic>
        <p:nvPicPr>
          <p:cNvPr id="13" name="Picture 12">
            <a:extLst>
              <a:ext uri="{FF2B5EF4-FFF2-40B4-BE49-F238E27FC236}">
                <a16:creationId xmlns:a16="http://schemas.microsoft.com/office/drawing/2014/main" id="{D480B60D-EF52-A39D-C015-5B7D2FADD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87" y="2547333"/>
            <a:ext cx="586594" cy="586594"/>
          </a:xfrm>
          <a:prstGeom prst="rect">
            <a:avLst/>
          </a:prstGeom>
        </p:spPr>
      </p:pic>
      <p:pic>
        <p:nvPicPr>
          <p:cNvPr id="14" name="Picture 13">
            <a:extLst>
              <a:ext uri="{FF2B5EF4-FFF2-40B4-BE49-F238E27FC236}">
                <a16:creationId xmlns:a16="http://schemas.microsoft.com/office/drawing/2014/main" id="{0E8458CF-76C2-715A-AC28-568CC4004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96" y="1786757"/>
            <a:ext cx="586594" cy="586594"/>
          </a:xfrm>
          <a:prstGeom prst="rect">
            <a:avLst/>
          </a:prstGeom>
        </p:spPr>
      </p:pic>
      <p:pic>
        <p:nvPicPr>
          <p:cNvPr id="16" name="Picture 15">
            <a:extLst>
              <a:ext uri="{FF2B5EF4-FFF2-40B4-BE49-F238E27FC236}">
                <a16:creationId xmlns:a16="http://schemas.microsoft.com/office/drawing/2014/main" id="{3275D663-8EE3-2506-38A4-F4BEF04DD756}"/>
              </a:ext>
            </a:extLst>
          </p:cNvPr>
          <p:cNvPicPr>
            <a:picLocks noChangeAspect="1"/>
          </p:cNvPicPr>
          <p:nvPr/>
        </p:nvPicPr>
        <p:blipFill>
          <a:blip r:embed="rId4"/>
          <a:stretch>
            <a:fillRect/>
          </a:stretch>
        </p:blipFill>
        <p:spPr>
          <a:xfrm>
            <a:off x="574733" y="3693518"/>
            <a:ext cx="598094" cy="598094"/>
          </a:xfrm>
          <a:prstGeom prst="rect">
            <a:avLst/>
          </a:prstGeom>
        </p:spPr>
      </p:pic>
      <p:sp>
        <p:nvSpPr>
          <p:cNvPr id="17" name="Text Placeholder 6">
            <a:extLst>
              <a:ext uri="{FF2B5EF4-FFF2-40B4-BE49-F238E27FC236}">
                <a16:creationId xmlns:a16="http://schemas.microsoft.com/office/drawing/2014/main" id="{B0DDBD4C-E630-6E03-DE23-F06BBC0751AB}"/>
              </a:ext>
            </a:extLst>
          </p:cNvPr>
          <p:cNvSpPr txBox="1">
            <a:spLocks/>
          </p:cNvSpPr>
          <p:nvPr/>
        </p:nvSpPr>
        <p:spPr>
          <a:xfrm>
            <a:off x="464550" y="3371908"/>
            <a:ext cx="2442209" cy="388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latin typeface="Arial" panose="020B0604020202020204" pitchFamily="34" charset="0"/>
                <a:cs typeface="Arial" panose="020B0604020202020204" pitchFamily="34" charset="0"/>
              </a:rPr>
              <a:t>Hydrological Forcing</a:t>
            </a:r>
          </a:p>
        </p:txBody>
      </p:sp>
      <p:sp>
        <p:nvSpPr>
          <p:cNvPr id="18" name="Rectangle 17">
            <a:extLst>
              <a:ext uri="{FF2B5EF4-FFF2-40B4-BE49-F238E27FC236}">
                <a16:creationId xmlns:a16="http://schemas.microsoft.com/office/drawing/2014/main" id="{A41C719F-564E-56E7-6965-A0EB99332803}"/>
              </a:ext>
            </a:extLst>
          </p:cNvPr>
          <p:cNvSpPr/>
          <p:nvPr/>
        </p:nvSpPr>
        <p:spPr>
          <a:xfrm>
            <a:off x="1302408" y="3759587"/>
            <a:ext cx="1620536" cy="388941"/>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Model Q</a:t>
            </a:r>
          </a:p>
        </p:txBody>
      </p:sp>
      <p:sp>
        <p:nvSpPr>
          <p:cNvPr id="19" name="Text Placeholder 6">
            <a:extLst>
              <a:ext uri="{FF2B5EF4-FFF2-40B4-BE49-F238E27FC236}">
                <a16:creationId xmlns:a16="http://schemas.microsoft.com/office/drawing/2014/main" id="{807CD3C3-4E03-3C4A-FB58-6F194EA84081}"/>
              </a:ext>
            </a:extLst>
          </p:cNvPr>
          <p:cNvSpPr txBox="1">
            <a:spLocks/>
          </p:cNvSpPr>
          <p:nvPr/>
        </p:nvSpPr>
        <p:spPr>
          <a:xfrm>
            <a:off x="480734" y="4371345"/>
            <a:ext cx="2442209" cy="388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solidFill>
                <a:latin typeface="Arial" panose="020B0604020202020204" pitchFamily="34" charset="0"/>
                <a:cs typeface="Arial" panose="020B0604020202020204" pitchFamily="34" charset="0"/>
              </a:rPr>
              <a:t>Time Variables</a:t>
            </a:r>
          </a:p>
        </p:txBody>
      </p:sp>
      <p:sp>
        <p:nvSpPr>
          <p:cNvPr id="20" name="Rectangle 19">
            <a:extLst>
              <a:ext uri="{FF2B5EF4-FFF2-40B4-BE49-F238E27FC236}">
                <a16:creationId xmlns:a16="http://schemas.microsoft.com/office/drawing/2014/main" id="{F2170EF1-5674-5C91-1614-7063260AF782}"/>
              </a:ext>
            </a:extLst>
          </p:cNvPr>
          <p:cNvSpPr/>
          <p:nvPr/>
        </p:nvSpPr>
        <p:spPr>
          <a:xfrm>
            <a:off x="1323538" y="4767354"/>
            <a:ext cx="1620535" cy="388941"/>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Day</a:t>
            </a:r>
          </a:p>
        </p:txBody>
      </p:sp>
      <p:sp>
        <p:nvSpPr>
          <p:cNvPr id="21" name="Rectangle 20">
            <a:extLst>
              <a:ext uri="{FF2B5EF4-FFF2-40B4-BE49-F238E27FC236}">
                <a16:creationId xmlns:a16="http://schemas.microsoft.com/office/drawing/2014/main" id="{983288C1-0E9E-EB58-289C-94BB68325F21}"/>
              </a:ext>
            </a:extLst>
          </p:cNvPr>
          <p:cNvSpPr/>
          <p:nvPr/>
        </p:nvSpPr>
        <p:spPr>
          <a:xfrm>
            <a:off x="1323538" y="5266624"/>
            <a:ext cx="1620536" cy="388941"/>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Year</a:t>
            </a:r>
          </a:p>
        </p:txBody>
      </p:sp>
      <p:sp>
        <p:nvSpPr>
          <p:cNvPr id="22" name="Rectangle 21">
            <a:extLst>
              <a:ext uri="{FF2B5EF4-FFF2-40B4-BE49-F238E27FC236}">
                <a16:creationId xmlns:a16="http://schemas.microsoft.com/office/drawing/2014/main" id="{82924EBB-A9A5-E399-B247-BBDCB8434BBD}"/>
              </a:ext>
            </a:extLst>
          </p:cNvPr>
          <p:cNvSpPr/>
          <p:nvPr/>
        </p:nvSpPr>
        <p:spPr>
          <a:xfrm>
            <a:off x="1323536" y="5765894"/>
            <a:ext cx="1620537" cy="388941"/>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Month</a:t>
            </a:r>
          </a:p>
        </p:txBody>
      </p:sp>
      <p:graphicFrame>
        <p:nvGraphicFramePr>
          <p:cNvPr id="26" name="Chart 25">
            <a:extLst>
              <a:ext uri="{FF2B5EF4-FFF2-40B4-BE49-F238E27FC236}">
                <a16:creationId xmlns:a16="http://schemas.microsoft.com/office/drawing/2014/main" id="{E6CFB07D-FFE1-CB0B-CC47-4BA3AE7E5C44}"/>
              </a:ext>
            </a:extLst>
          </p:cNvPr>
          <p:cNvGraphicFramePr>
            <a:graphicFrameLocks/>
          </p:cNvGraphicFramePr>
          <p:nvPr>
            <p:extLst>
              <p:ext uri="{D42A27DB-BD31-4B8C-83A1-F6EECF244321}">
                <p14:modId xmlns:p14="http://schemas.microsoft.com/office/powerpoint/2010/main" val="588325205"/>
              </p:ext>
            </p:extLst>
          </p:nvPr>
        </p:nvGraphicFramePr>
        <p:xfrm>
          <a:off x="3163432" y="1198073"/>
          <a:ext cx="5311140" cy="3790950"/>
        </p:xfrm>
        <a:graphic>
          <a:graphicData uri="http://schemas.openxmlformats.org/drawingml/2006/chart">
            <c:chart xmlns:c="http://schemas.openxmlformats.org/drawingml/2006/chart" xmlns:r="http://schemas.openxmlformats.org/officeDocument/2006/relationships" r:id="rId5"/>
          </a:graphicData>
        </a:graphic>
      </p:graphicFrame>
      <p:pic>
        <p:nvPicPr>
          <p:cNvPr id="27" name="Picture 4">
            <a:extLst>
              <a:ext uri="{FF2B5EF4-FFF2-40B4-BE49-F238E27FC236}">
                <a16:creationId xmlns:a16="http://schemas.microsoft.com/office/drawing/2014/main" id="{0474AFB0-C352-C357-E91F-F4C73D716D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3328" y="1086432"/>
            <a:ext cx="3080191" cy="1610101"/>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a:extLst>
              <a:ext uri="{FF2B5EF4-FFF2-40B4-BE49-F238E27FC236}">
                <a16:creationId xmlns:a16="http://schemas.microsoft.com/office/drawing/2014/main" id="{01F66C1F-E50E-409D-776E-8F21D8CE23E5}"/>
              </a:ext>
            </a:extLst>
          </p:cNvPr>
          <p:cNvSpPr/>
          <p:nvPr/>
        </p:nvSpPr>
        <p:spPr>
          <a:xfrm>
            <a:off x="9052750" y="1810308"/>
            <a:ext cx="137160" cy="1371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C9624DC-7307-B4D2-0BD8-151EB1B46E95}"/>
              </a:ext>
            </a:extLst>
          </p:cNvPr>
          <p:cNvSpPr txBox="1"/>
          <p:nvPr/>
        </p:nvSpPr>
        <p:spPr>
          <a:xfrm>
            <a:off x="5892099" y="3450496"/>
            <a:ext cx="2403505" cy="600164"/>
          </a:xfrm>
          <a:prstGeom prst="rect">
            <a:avLst/>
          </a:prstGeom>
          <a:noFill/>
        </p:spPr>
        <p:txBody>
          <a:bodyPr wrap="square" rtlCol="0">
            <a:spAutoFit/>
          </a:bodyPr>
          <a:lstStyle/>
          <a:p>
            <a:pPr algn="r"/>
            <a:r>
              <a:rPr lang="en-IN" sz="1100" dirty="0">
                <a:latin typeface="Arial" panose="020B0604020202020204" pitchFamily="34" charset="0"/>
                <a:cs typeface="Arial" panose="020B0604020202020204" pitchFamily="34" charset="0"/>
              </a:rPr>
              <a:t>Note: Qt-3 represents streamflow at t-3 day</a:t>
            </a:r>
            <a:r>
              <a:rPr lang="en-US" sz="1100" dirty="0">
                <a:latin typeface="Arial" panose="020B0604020202020204" pitchFamily="34" charset="0"/>
                <a:cs typeface="Arial" panose="020B0604020202020204" pitchFamily="34" charset="0"/>
              </a:rPr>
              <a:t>, and P3 shows cumulative rainfall of the </a:t>
            </a:r>
            <a:r>
              <a:rPr lang="en-IN" sz="1100" dirty="0">
                <a:latin typeface="Arial" panose="020B0604020202020204" pitchFamily="34" charset="0"/>
                <a:cs typeface="Arial" panose="020B0604020202020204" pitchFamily="34" charset="0"/>
              </a:rPr>
              <a:t>last three days.</a:t>
            </a:r>
          </a:p>
        </p:txBody>
      </p:sp>
      <p:sp>
        <p:nvSpPr>
          <p:cNvPr id="30" name="TextBox 29">
            <a:extLst>
              <a:ext uri="{FF2B5EF4-FFF2-40B4-BE49-F238E27FC236}">
                <a16:creationId xmlns:a16="http://schemas.microsoft.com/office/drawing/2014/main" id="{C8019CE9-69DE-7AAA-08CF-4104FC68A441}"/>
              </a:ext>
            </a:extLst>
          </p:cNvPr>
          <p:cNvSpPr txBox="1"/>
          <p:nvPr/>
        </p:nvSpPr>
        <p:spPr>
          <a:xfrm>
            <a:off x="8890286" y="1463824"/>
            <a:ext cx="1056967"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Handia</a:t>
            </a:r>
          </a:p>
        </p:txBody>
      </p:sp>
      <p:sp>
        <p:nvSpPr>
          <p:cNvPr id="31" name="Arrow: Right 30">
            <a:extLst>
              <a:ext uri="{FF2B5EF4-FFF2-40B4-BE49-F238E27FC236}">
                <a16:creationId xmlns:a16="http://schemas.microsoft.com/office/drawing/2014/main" id="{76BB0060-6785-D178-F6D6-8E1E0389660E}"/>
              </a:ext>
            </a:extLst>
          </p:cNvPr>
          <p:cNvSpPr/>
          <p:nvPr/>
        </p:nvSpPr>
        <p:spPr>
          <a:xfrm>
            <a:off x="8572308" y="3282760"/>
            <a:ext cx="355717" cy="210178"/>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19F3A7A-C980-6723-8D60-D61CB12B9B16}"/>
              </a:ext>
            </a:extLst>
          </p:cNvPr>
          <p:cNvSpPr txBox="1"/>
          <p:nvPr/>
        </p:nvSpPr>
        <p:spPr>
          <a:xfrm>
            <a:off x="8914251" y="2873461"/>
            <a:ext cx="2743200" cy="369332"/>
          </a:xfrm>
          <a:prstGeom prst="rect">
            <a:avLst/>
          </a:prstGeom>
          <a:noFill/>
        </p:spPr>
        <p:txBody>
          <a:bodyPr wrap="square" rtlCol="0">
            <a:spAutoFit/>
          </a:bodyPr>
          <a:lstStyle/>
          <a:p>
            <a:r>
              <a:rPr lang="en-IN" b="1" dirty="0">
                <a:solidFill>
                  <a:schemeClr val="tx2"/>
                </a:solidFill>
                <a:latin typeface="Arial" panose="020B0604020202020204" pitchFamily="34" charset="0"/>
                <a:cs typeface="Arial" panose="020B0604020202020204" pitchFamily="34" charset="0"/>
              </a:rPr>
              <a:t>Input Variables</a:t>
            </a:r>
          </a:p>
        </p:txBody>
      </p:sp>
      <p:sp>
        <p:nvSpPr>
          <p:cNvPr id="33" name="TextBox 32">
            <a:extLst>
              <a:ext uri="{FF2B5EF4-FFF2-40B4-BE49-F238E27FC236}">
                <a16:creationId xmlns:a16="http://schemas.microsoft.com/office/drawing/2014/main" id="{C91C0774-A74B-DC1C-6591-632548A49FD1}"/>
              </a:ext>
            </a:extLst>
          </p:cNvPr>
          <p:cNvSpPr txBox="1"/>
          <p:nvPr/>
        </p:nvSpPr>
        <p:spPr>
          <a:xfrm>
            <a:off x="8937974" y="3183121"/>
            <a:ext cx="2873892" cy="1169551"/>
          </a:xfrm>
          <a:prstGeom prst="rect">
            <a:avLst/>
          </a:prstGeom>
          <a:noFill/>
        </p:spPr>
        <p:txBody>
          <a:bodyPr wrap="square" rtlCol="0">
            <a:spAutoFit/>
          </a:bodyPr>
          <a:lstStyle/>
          <a:p>
            <a:pPr marL="285750" indent="-285750">
              <a:buFont typeface="Arial" panose="020B0604020202020204" pitchFamily="34" charset="0"/>
              <a:buChar char="•"/>
            </a:pPr>
            <a:r>
              <a:rPr lang="en-IN" sz="1400" dirty="0">
                <a:latin typeface="Arial" panose="020B0604020202020204" pitchFamily="34" charset="0"/>
                <a:cs typeface="Arial" panose="020B0604020202020204" pitchFamily="34" charset="0"/>
              </a:rPr>
              <a:t>Year, Month, Day</a:t>
            </a:r>
          </a:p>
          <a:p>
            <a:pPr marL="285750" indent="-285750">
              <a:buFont typeface="Arial" panose="020B0604020202020204" pitchFamily="34" charset="0"/>
              <a:buChar char="•"/>
            </a:pPr>
            <a:r>
              <a:rPr lang="en-IN" sz="1400" dirty="0" err="1">
                <a:latin typeface="Arial" panose="020B0604020202020204" pitchFamily="34" charset="0"/>
                <a:cs typeface="Arial" panose="020B0604020202020204" pitchFamily="34" charset="0"/>
              </a:rPr>
              <a:t>Tmax</a:t>
            </a:r>
            <a:r>
              <a:rPr lang="en-IN" sz="1400" dirty="0">
                <a:latin typeface="Arial" panose="020B0604020202020204" pitchFamily="34" charset="0"/>
                <a:cs typeface="Arial" panose="020B0604020202020204" pitchFamily="34" charset="0"/>
              </a:rPr>
              <a:t>, </a:t>
            </a:r>
            <a:r>
              <a:rPr lang="en-IN" sz="1400" dirty="0" err="1">
                <a:latin typeface="Arial" panose="020B0604020202020204" pitchFamily="34" charset="0"/>
                <a:cs typeface="Arial" panose="020B0604020202020204" pitchFamily="34" charset="0"/>
              </a:rPr>
              <a:t>Tmin</a:t>
            </a:r>
            <a:endParaRPr lang="en-IN"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sz="1400" dirty="0">
                <a:latin typeface="Arial" panose="020B0604020202020204" pitchFamily="34" charset="0"/>
                <a:cs typeface="Arial" panose="020B0604020202020204" pitchFamily="34" charset="0"/>
              </a:rPr>
              <a:t>Q, Qt-1, Qt-2</a:t>
            </a:r>
          </a:p>
          <a:p>
            <a:pPr marL="285750" indent="-285750">
              <a:buFont typeface="Arial" panose="020B0604020202020204" pitchFamily="34" charset="0"/>
              <a:buChar char="•"/>
            </a:pPr>
            <a:r>
              <a:rPr lang="en-IN" sz="1400" dirty="0">
                <a:latin typeface="Arial" panose="020B0604020202020204" pitchFamily="34" charset="0"/>
                <a:cs typeface="Arial" panose="020B0604020202020204" pitchFamily="34" charset="0"/>
              </a:rPr>
              <a:t>P7, P8, P9</a:t>
            </a:r>
          </a:p>
          <a:p>
            <a:pPr marL="285750" indent="-285750">
              <a:buFont typeface="Arial" panose="020B0604020202020204" pitchFamily="34" charset="0"/>
              <a:buChar char="•"/>
            </a:pPr>
            <a:r>
              <a:rPr lang="en-IN" sz="1400" dirty="0">
                <a:latin typeface="Arial" panose="020B0604020202020204" pitchFamily="34" charset="0"/>
                <a:cs typeface="Arial" panose="020B0604020202020204" pitchFamily="34" charset="0"/>
              </a:rPr>
              <a:t>Catchment Characteristics</a:t>
            </a:r>
          </a:p>
        </p:txBody>
      </p:sp>
      <p:sp>
        <p:nvSpPr>
          <p:cNvPr id="34" name="Star: 5 Points 33">
            <a:extLst>
              <a:ext uri="{FF2B5EF4-FFF2-40B4-BE49-F238E27FC236}">
                <a16:creationId xmlns:a16="http://schemas.microsoft.com/office/drawing/2014/main" id="{0B2DCA3E-CAD3-A393-AA90-06C7AD9BB06F}"/>
              </a:ext>
            </a:extLst>
          </p:cNvPr>
          <p:cNvSpPr/>
          <p:nvPr/>
        </p:nvSpPr>
        <p:spPr>
          <a:xfrm>
            <a:off x="7563269" y="1550243"/>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5" name="Star: 5 Points 34">
            <a:extLst>
              <a:ext uri="{FF2B5EF4-FFF2-40B4-BE49-F238E27FC236}">
                <a16:creationId xmlns:a16="http://schemas.microsoft.com/office/drawing/2014/main" id="{B17990D3-A04D-DBB7-E461-F9B9C1B74E07}"/>
              </a:ext>
            </a:extLst>
          </p:cNvPr>
          <p:cNvSpPr/>
          <p:nvPr/>
        </p:nvSpPr>
        <p:spPr>
          <a:xfrm>
            <a:off x="7840177" y="1542435"/>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6" name="Star: 5 Points 35">
            <a:extLst>
              <a:ext uri="{FF2B5EF4-FFF2-40B4-BE49-F238E27FC236}">
                <a16:creationId xmlns:a16="http://schemas.microsoft.com/office/drawing/2014/main" id="{0DDC1479-0ABB-49AB-301D-7FD31264AB08}"/>
              </a:ext>
            </a:extLst>
          </p:cNvPr>
          <p:cNvSpPr/>
          <p:nvPr/>
        </p:nvSpPr>
        <p:spPr>
          <a:xfrm>
            <a:off x="8119673" y="1516339"/>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7" name="Star: 5 Points 36">
            <a:extLst>
              <a:ext uri="{FF2B5EF4-FFF2-40B4-BE49-F238E27FC236}">
                <a16:creationId xmlns:a16="http://schemas.microsoft.com/office/drawing/2014/main" id="{A5E3F16D-7670-2C5C-E597-E9596C7388FC}"/>
              </a:ext>
            </a:extLst>
          </p:cNvPr>
          <p:cNvSpPr/>
          <p:nvPr/>
        </p:nvSpPr>
        <p:spPr>
          <a:xfrm>
            <a:off x="5504041" y="1550243"/>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8" name="Star: 5 Points 37">
            <a:extLst>
              <a:ext uri="{FF2B5EF4-FFF2-40B4-BE49-F238E27FC236}">
                <a16:creationId xmlns:a16="http://schemas.microsoft.com/office/drawing/2014/main" id="{8CF78DA2-09B9-F334-ACE2-B4C019C94FAF}"/>
              </a:ext>
            </a:extLst>
          </p:cNvPr>
          <p:cNvSpPr/>
          <p:nvPr/>
        </p:nvSpPr>
        <p:spPr>
          <a:xfrm>
            <a:off x="5778524" y="1642356"/>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9" name="Star: 5 Points 38">
            <a:extLst>
              <a:ext uri="{FF2B5EF4-FFF2-40B4-BE49-F238E27FC236}">
                <a16:creationId xmlns:a16="http://schemas.microsoft.com/office/drawing/2014/main" id="{423957D9-AFE7-672A-E701-EEF88D0AB511}"/>
              </a:ext>
            </a:extLst>
          </p:cNvPr>
          <p:cNvSpPr/>
          <p:nvPr/>
        </p:nvSpPr>
        <p:spPr>
          <a:xfrm>
            <a:off x="6083625" y="1757542"/>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40" name="Star: 5 Points 39">
            <a:extLst>
              <a:ext uri="{FF2B5EF4-FFF2-40B4-BE49-F238E27FC236}">
                <a16:creationId xmlns:a16="http://schemas.microsoft.com/office/drawing/2014/main" id="{6E41B62D-7731-9F6A-6182-6D09598AA917}"/>
              </a:ext>
            </a:extLst>
          </p:cNvPr>
          <p:cNvSpPr/>
          <p:nvPr/>
        </p:nvSpPr>
        <p:spPr>
          <a:xfrm>
            <a:off x="4089896" y="2967902"/>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41" name="Star: 5 Points 40">
            <a:extLst>
              <a:ext uri="{FF2B5EF4-FFF2-40B4-BE49-F238E27FC236}">
                <a16:creationId xmlns:a16="http://schemas.microsoft.com/office/drawing/2014/main" id="{755D6DF7-1AB5-F848-FF0A-1A5C960AF4B3}"/>
              </a:ext>
            </a:extLst>
          </p:cNvPr>
          <p:cNvSpPr/>
          <p:nvPr/>
        </p:nvSpPr>
        <p:spPr>
          <a:xfrm>
            <a:off x="4369378" y="2622462"/>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42" name="Star: 5 Points 41">
            <a:extLst>
              <a:ext uri="{FF2B5EF4-FFF2-40B4-BE49-F238E27FC236}">
                <a16:creationId xmlns:a16="http://schemas.microsoft.com/office/drawing/2014/main" id="{132DAA49-30D4-F252-8194-EE99DB6A248D}"/>
              </a:ext>
            </a:extLst>
          </p:cNvPr>
          <p:cNvSpPr/>
          <p:nvPr/>
        </p:nvSpPr>
        <p:spPr>
          <a:xfrm>
            <a:off x="4648813" y="3072738"/>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F41170A-2035-6D9F-1C0B-CDD8A35909D2}"/>
              </a:ext>
            </a:extLst>
          </p:cNvPr>
          <p:cNvSpPr txBox="1"/>
          <p:nvPr/>
        </p:nvSpPr>
        <p:spPr>
          <a:xfrm>
            <a:off x="8937974" y="4444188"/>
            <a:ext cx="3426231" cy="646331"/>
          </a:xfrm>
          <a:prstGeom prst="rect">
            <a:avLst/>
          </a:prstGeom>
          <a:noFill/>
        </p:spPr>
        <p:txBody>
          <a:bodyPr wrap="square" rtlCol="0">
            <a:spAutoFit/>
          </a:bodyPr>
          <a:lstStyle/>
          <a:p>
            <a:r>
              <a:rPr lang="en-IN" b="1" dirty="0">
                <a:solidFill>
                  <a:schemeClr val="tx2"/>
                </a:solidFill>
                <a:latin typeface="Arial" panose="020B0604020202020204" pitchFamily="34" charset="0"/>
                <a:cs typeface="Arial" panose="020B0604020202020204" pitchFamily="34" charset="0"/>
              </a:rPr>
              <a:t>Predict Water Level / Streamflow</a:t>
            </a:r>
          </a:p>
        </p:txBody>
      </p:sp>
      <p:sp>
        <p:nvSpPr>
          <p:cNvPr id="44" name="Rectangle 43">
            <a:extLst>
              <a:ext uri="{FF2B5EF4-FFF2-40B4-BE49-F238E27FC236}">
                <a16:creationId xmlns:a16="http://schemas.microsoft.com/office/drawing/2014/main" id="{FFE3D613-189A-CE1C-CA01-2C0086E9A419}"/>
              </a:ext>
            </a:extLst>
          </p:cNvPr>
          <p:cNvSpPr/>
          <p:nvPr/>
        </p:nvSpPr>
        <p:spPr>
          <a:xfrm>
            <a:off x="6382891" y="6103544"/>
            <a:ext cx="1966988" cy="388941"/>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Random Forest</a:t>
            </a:r>
          </a:p>
        </p:txBody>
      </p:sp>
      <p:pic>
        <p:nvPicPr>
          <p:cNvPr id="45" name="Picture 44">
            <a:extLst>
              <a:ext uri="{FF2B5EF4-FFF2-40B4-BE49-F238E27FC236}">
                <a16:creationId xmlns:a16="http://schemas.microsoft.com/office/drawing/2014/main" id="{87305601-1F83-5C15-7696-CABEC5D4BBC5}"/>
              </a:ext>
            </a:extLst>
          </p:cNvPr>
          <p:cNvPicPr>
            <a:picLocks noChangeAspect="1"/>
          </p:cNvPicPr>
          <p:nvPr/>
        </p:nvPicPr>
        <p:blipFill>
          <a:blip r:embed="rId7"/>
          <a:stretch>
            <a:fillRect/>
          </a:stretch>
        </p:blipFill>
        <p:spPr>
          <a:xfrm>
            <a:off x="10970353" y="4860570"/>
            <a:ext cx="722265" cy="722265"/>
          </a:xfrm>
          <a:prstGeom prst="rect">
            <a:avLst/>
          </a:prstGeom>
        </p:spPr>
      </p:pic>
      <p:sp>
        <p:nvSpPr>
          <p:cNvPr id="48" name="Arrow: Left 47">
            <a:extLst>
              <a:ext uri="{FF2B5EF4-FFF2-40B4-BE49-F238E27FC236}">
                <a16:creationId xmlns:a16="http://schemas.microsoft.com/office/drawing/2014/main" id="{408DF8EE-093C-15F2-B3AB-58CDBE099D90}"/>
              </a:ext>
            </a:extLst>
          </p:cNvPr>
          <p:cNvSpPr/>
          <p:nvPr/>
        </p:nvSpPr>
        <p:spPr>
          <a:xfrm>
            <a:off x="8606088" y="6154835"/>
            <a:ext cx="321937" cy="210178"/>
          </a:xfrm>
          <a:prstGeom prst="lef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42EA846B-8E97-325D-225C-C9B19C22A287}"/>
              </a:ext>
            </a:extLst>
          </p:cNvPr>
          <p:cNvSpPr/>
          <p:nvPr/>
        </p:nvSpPr>
        <p:spPr>
          <a:xfrm>
            <a:off x="3564395" y="6103544"/>
            <a:ext cx="1966988" cy="388941"/>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Random Forest</a:t>
            </a:r>
          </a:p>
        </p:txBody>
      </p:sp>
      <p:sp>
        <p:nvSpPr>
          <p:cNvPr id="50" name="Arrow: Left 49">
            <a:extLst>
              <a:ext uri="{FF2B5EF4-FFF2-40B4-BE49-F238E27FC236}">
                <a16:creationId xmlns:a16="http://schemas.microsoft.com/office/drawing/2014/main" id="{AE7F9613-2979-2995-1FD6-9372E1846F8F}"/>
              </a:ext>
            </a:extLst>
          </p:cNvPr>
          <p:cNvSpPr/>
          <p:nvPr/>
        </p:nvSpPr>
        <p:spPr>
          <a:xfrm>
            <a:off x="5679963" y="6185931"/>
            <a:ext cx="528484" cy="216464"/>
          </a:xfrm>
          <a:prstGeom prst="lef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587569B-F0DE-2C6F-D20F-9545172D602E}"/>
              </a:ext>
            </a:extLst>
          </p:cNvPr>
          <p:cNvSpPr txBox="1"/>
          <p:nvPr/>
        </p:nvSpPr>
        <p:spPr>
          <a:xfrm>
            <a:off x="6329006" y="5521144"/>
            <a:ext cx="2020873" cy="584775"/>
          </a:xfrm>
          <a:prstGeom prst="rect">
            <a:avLst/>
          </a:prstGeom>
          <a:noFill/>
        </p:spPr>
        <p:txBody>
          <a:bodyPr wrap="square" rtlCol="0">
            <a:spAutoFit/>
          </a:bodyPr>
          <a:lstStyle/>
          <a:p>
            <a:pPr algn="ctr"/>
            <a:r>
              <a:rPr lang="en-IN" sz="1600" dirty="0">
                <a:latin typeface="Arial" panose="020B0604020202020204" pitchFamily="34" charset="0"/>
                <a:cs typeface="Arial" panose="020B0604020202020204" pitchFamily="34" charset="0"/>
              </a:rPr>
              <a:t>Training &amp; Testing on Available Data</a:t>
            </a:r>
          </a:p>
        </p:txBody>
      </p:sp>
      <p:sp>
        <p:nvSpPr>
          <p:cNvPr id="52" name="TextBox 51">
            <a:extLst>
              <a:ext uri="{FF2B5EF4-FFF2-40B4-BE49-F238E27FC236}">
                <a16:creationId xmlns:a16="http://schemas.microsoft.com/office/drawing/2014/main" id="{EA9C93B7-4942-CB6B-4A48-12DDB4011889}"/>
              </a:ext>
            </a:extLst>
          </p:cNvPr>
          <p:cNvSpPr txBox="1"/>
          <p:nvPr/>
        </p:nvSpPr>
        <p:spPr>
          <a:xfrm>
            <a:off x="3615254" y="5543209"/>
            <a:ext cx="2020873" cy="584775"/>
          </a:xfrm>
          <a:prstGeom prst="rect">
            <a:avLst/>
          </a:prstGeom>
          <a:noFill/>
        </p:spPr>
        <p:txBody>
          <a:bodyPr wrap="square" rtlCol="0">
            <a:spAutoFit/>
          </a:bodyPr>
          <a:lstStyle/>
          <a:p>
            <a:pPr algn="ctr"/>
            <a:r>
              <a:rPr lang="en-IN" sz="1600" dirty="0">
                <a:latin typeface="Arial" panose="020B0604020202020204" pitchFamily="34" charset="0"/>
                <a:cs typeface="Arial" panose="020B0604020202020204" pitchFamily="34" charset="0"/>
              </a:rPr>
              <a:t>Predict Missing Data</a:t>
            </a:r>
          </a:p>
        </p:txBody>
      </p:sp>
      <p:pic>
        <p:nvPicPr>
          <p:cNvPr id="55" name="Picture 54">
            <a:extLst>
              <a:ext uri="{FF2B5EF4-FFF2-40B4-BE49-F238E27FC236}">
                <a16:creationId xmlns:a16="http://schemas.microsoft.com/office/drawing/2014/main" id="{BF89B845-BB3D-3785-D96E-32DC0CC27BCC}"/>
              </a:ext>
            </a:extLst>
          </p:cNvPr>
          <p:cNvPicPr>
            <a:picLocks noChangeAspect="1"/>
          </p:cNvPicPr>
          <p:nvPr/>
        </p:nvPicPr>
        <p:blipFill>
          <a:blip r:embed="rId8"/>
          <a:stretch>
            <a:fillRect/>
          </a:stretch>
        </p:blipFill>
        <p:spPr>
          <a:xfrm>
            <a:off x="574733" y="5127309"/>
            <a:ext cx="620525" cy="620525"/>
          </a:xfrm>
          <a:prstGeom prst="rect">
            <a:avLst/>
          </a:prstGeom>
        </p:spPr>
      </p:pic>
      <p:sp>
        <p:nvSpPr>
          <p:cNvPr id="8" name="Star: 5 Points 7">
            <a:extLst>
              <a:ext uri="{FF2B5EF4-FFF2-40B4-BE49-F238E27FC236}">
                <a16:creationId xmlns:a16="http://schemas.microsoft.com/office/drawing/2014/main" id="{779425C8-9EF0-8B57-60A3-D26ADD0A7E7E}"/>
              </a:ext>
            </a:extLst>
          </p:cNvPr>
          <p:cNvSpPr/>
          <p:nvPr/>
        </p:nvSpPr>
        <p:spPr>
          <a:xfrm>
            <a:off x="5244613" y="2722383"/>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0" name="Star: 5 Points 9">
            <a:extLst>
              <a:ext uri="{FF2B5EF4-FFF2-40B4-BE49-F238E27FC236}">
                <a16:creationId xmlns:a16="http://schemas.microsoft.com/office/drawing/2014/main" id="{CE30A72E-AEAE-D81F-1169-1760BAE2B54E}"/>
              </a:ext>
            </a:extLst>
          </p:cNvPr>
          <p:cNvSpPr/>
          <p:nvPr/>
        </p:nvSpPr>
        <p:spPr>
          <a:xfrm>
            <a:off x="4982114" y="3067823"/>
            <a:ext cx="203200" cy="19984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CFBCF00E-93B2-4987-1B2D-BF1988664DC6}"/>
              </a:ext>
            </a:extLst>
          </p:cNvPr>
          <p:cNvSpPr/>
          <p:nvPr/>
        </p:nvSpPr>
        <p:spPr>
          <a:xfrm>
            <a:off x="3285676" y="706057"/>
            <a:ext cx="5286632" cy="4587082"/>
          </a:xfrm>
          <a:prstGeom prst="roundRect">
            <a:avLst>
              <a:gd name="adj" fmla="val 3335"/>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4" name="Text Placeholder 6">
            <a:extLst>
              <a:ext uri="{FF2B5EF4-FFF2-40B4-BE49-F238E27FC236}">
                <a16:creationId xmlns:a16="http://schemas.microsoft.com/office/drawing/2014/main" id="{95155614-A74E-36D7-C998-3F6807039A73}"/>
              </a:ext>
            </a:extLst>
          </p:cNvPr>
          <p:cNvSpPr txBox="1">
            <a:spLocks/>
          </p:cNvSpPr>
          <p:nvPr/>
        </p:nvSpPr>
        <p:spPr>
          <a:xfrm>
            <a:off x="3313136" y="796507"/>
            <a:ext cx="2442209" cy="388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Feature Selection</a:t>
            </a:r>
          </a:p>
        </p:txBody>
      </p:sp>
      <p:sp>
        <p:nvSpPr>
          <p:cNvPr id="25" name="Rectangle: Rounded Corners 24">
            <a:extLst>
              <a:ext uri="{FF2B5EF4-FFF2-40B4-BE49-F238E27FC236}">
                <a16:creationId xmlns:a16="http://schemas.microsoft.com/office/drawing/2014/main" id="{EC3FDAD3-AEA8-40DD-A3BF-875DFEE33898}"/>
              </a:ext>
            </a:extLst>
          </p:cNvPr>
          <p:cNvSpPr/>
          <p:nvPr/>
        </p:nvSpPr>
        <p:spPr>
          <a:xfrm>
            <a:off x="3313136" y="5517960"/>
            <a:ext cx="2366827" cy="1127985"/>
          </a:xfrm>
          <a:prstGeom prst="roundRect">
            <a:avLst>
              <a:gd name="adj" fmla="val 7305"/>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94403098-D1B4-04FD-EA93-4CB41A158440}"/>
              </a:ext>
            </a:extLst>
          </p:cNvPr>
          <p:cNvSpPr/>
          <p:nvPr/>
        </p:nvSpPr>
        <p:spPr>
          <a:xfrm>
            <a:off x="6222835" y="5538481"/>
            <a:ext cx="2366827" cy="1107464"/>
          </a:xfrm>
          <a:prstGeom prst="roundRect">
            <a:avLst>
              <a:gd name="adj" fmla="val 7305"/>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6" name="Rectangle: Rounded Corners 55">
            <a:extLst>
              <a:ext uri="{FF2B5EF4-FFF2-40B4-BE49-F238E27FC236}">
                <a16:creationId xmlns:a16="http://schemas.microsoft.com/office/drawing/2014/main" id="{5446B672-4280-9ED9-3557-125D8B89A06E}"/>
              </a:ext>
            </a:extLst>
          </p:cNvPr>
          <p:cNvSpPr/>
          <p:nvPr/>
        </p:nvSpPr>
        <p:spPr>
          <a:xfrm>
            <a:off x="8918076" y="2840620"/>
            <a:ext cx="3036623" cy="1496325"/>
          </a:xfrm>
          <a:prstGeom prst="roundRect">
            <a:avLst>
              <a:gd name="adj" fmla="val 7305"/>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7" name="Rectangle: Rounded Corners 56">
            <a:extLst>
              <a:ext uri="{FF2B5EF4-FFF2-40B4-BE49-F238E27FC236}">
                <a16:creationId xmlns:a16="http://schemas.microsoft.com/office/drawing/2014/main" id="{6BB37ADA-AB0C-B4D5-F85D-3216CE5EA990}"/>
              </a:ext>
            </a:extLst>
          </p:cNvPr>
          <p:cNvSpPr/>
          <p:nvPr/>
        </p:nvSpPr>
        <p:spPr>
          <a:xfrm>
            <a:off x="8930965" y="4439648"/>
            <a:ext cx="3036623" cy="2206297"/>
          </a:xfrm>
          <a:prstGeom prst="roundRect">
            <a:avLst>
              <a:gd name="adj" fmla="val 7305"/>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8" name="Arrow: Right 57">
            <a:extLst>
              <a:ext uri="{FF2B5EF4-FFF2-40B4-BE49-F238E27FC236}">
                <a16:creationId xmlns:a16="http://schemas.microsoft.com/office/drawing/2014/main" id="{C9C8938F-CBF3-880E-503C-0BF92E4FC95F}"/>
              </a:ext>
            </a:extLst>
          </p:cNvPr>
          <p:cNvSpPr/>
          <p:nvPr/>
        </p:nvSpPr>
        <p:spPr>
          <a:xfrm rot="5400000">
            <a:off x="11611195" y="4409715"/>
            <a:ext cx="355717" cy="210178"/>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9" name="Arrow: Right 58">
            <a:extLst>
              <a:ext uri="{FF2B5EF4-FFF2-40B4-BE49-F238E27FC236}">
                <a16:creationId xmlns:a16="http://schemas.microsoft.com/office/drawing/2014/main" id="{3A9CB25A-3E34-7D85-615C-BEBCDCBDE82C}"/>
              </a:ext>
            </a:extLst>
          </p:cNvPr>
          <p:cNvSpPr/>
          <p:nvPr/>
        </p:nvSpPr>
        <p:spPr>
          <a:xfrm>
            <a:off x="3087256" y="3282760"/>
            <a:ext cx="355717" cy="210178"/>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0" name="Rectangle: Rounded Corners 59">
            <a:extLst>
              <a:ext uri="{FF2B5EF4-FFF2-40B4-BE49-F238E27FC236}">
                <a16:creationId xmlns:a16="http://schemas.microsoft.com/office/drawing/2014/main" id="{82552151-1DCB-C12B-8992-192CF09E68A5}"/>
              </a:ext>
            </a:extLst>
          </p:cNvPr>
          <p:cNvSpPr/>
          <p:nvPr/>
        </p:nvSpPr>
        <p:spPr>
          <a:xfrm>
            <a:off x="427312" y="706057"/>
            <a:ext cx="2658752" cy="5939888"/>
          </a:xfrm>
          <a:prstGeom prst="roundRect">
            <a:avLst>
              <a:gd name="adj" fmla="val 3335"/>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1" name="Text Placeholder 6">
            <a:extLst>
              <a:ext uri="{FF2B5EF4-FFF2-40B4-BE49-F238E27FC236}">
                <a16:creationId xmlns:a16="http://schemas.microsoft.com/office/drawing/2014/main" id="{AB3D6DDD-3EAA-977E-BB49-7F54B8536E12}"/>
              </a:ext>
            </a:extLst>
          </p:cNvPr>
          <p:cNvSpPr txBox="1">
            <a:spLocks/>
          </p:cNvSpPr>
          <p:nvPr/>
        </p:nvSpPr>
        <p:spPr>
          <a:xfrm>
            <a:off x="496173" y="890516"/>
            <a:ext cx="2442209" cy="388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Input Data</a:t>
            </a:r>
          </a:p>
        </p:txBody>
      </p:sp>
      <p:sp>
        <p:nvSpPr>
          <p:cNvPr id="62" name="Rectangle: Rounded Corners 61">
            <a:extLst>
              <a:ext uri="{FF2B5EF4-FFF2-40B4-BE49-F238E27FC236}">
                <a16:creationId xmlns:a16="http://schemas.microsoft.com/office/drawing/2014/main" id="{4078DB81-5935-AF67-67CD-FC0832BBAAE4}"/>
              </a:ext>
            </a:extLst>
          </p:cNvPr>
          <p:cNvSpPr/>
          <p:nvPr/>
        </p:nvSpPr>
        <p:spPr>
          <a:xfrm>
            <a:off x="8885113" y="704611"/>
            <a:ext cx="3036623" cy="2050996"/>
          </a:xfrm>
          <a:prstGeom prst="roundRect">
            <a:avLst>
              <a:gd name="adj" fmla="val 7305"/>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089A270A-AF3F-1D3A-6D4A-2BA898D07ABF}"/>
              </a:ext>
            </a:extLst>
          </p:cNvPr>
          <p:cNvSpPr txBox="1"/>
          <p:nvPr/>
        </p:nvSpPr>
        <p:spPr>
          <a:xfrm>
            <a:off x="8865577" y="708286"/>
            <a:ext cx="2743200" cy="369332"/>
          </a:xfrm>
          <a:prstGeom prst="rect">
            <a:avLst/>
          </a:prstGeom>
          <a:noFill/>
        </p:spPr>
        <p:txBody>
          <a:bodyPr wrap="square" rtlCol="0">
            <a:spAutoFit/>
          </a:bodyPr>
          <a:lstStyle/>
          <a:p>
            <a:r>
              <a:rPr lang="en-IN" b="1" dirty="0">
                <a:solidFill>
                  <a:schemeClr val="tx2"/>
                </a:solidFill>
                <a:latin typeface="Arial" panose="020B0604020202020204" pitchFamily="34" charset="0"/>
                <a:cs typeface="Arial" panose="020B0604020202020204" pitchFamily="34" charset="0"/>
              </a:rPr>
              <a:t>Morphometric Analysis</a:t>
            </a:r>
          </a:p>
        </p:txBody>
      </p:sp>
      <p:sp>
        <p:nvSpPr>
          <p:cNvPr id="64" name="Arrow: Right 63">
            <a:extLst>
              <a:ext uri="{FF2B5EF4-FFF2-40B4-BE49-F238E27FC236}">
                <a16:creationId xmlns:a16="http://schemas.microsoft.com/office/drawing/2014/main" id="{A2AEADAD-0DE9-64E0-5FD6-329274C54950}"/>
              </a:ext>
            </a:extLst>
          </p:cNvPr>
          <p:cNvSpPr/>
          <p:nvPr/>
        </p:nvSpPr>
        <p:spPr>
          <a:xfrm rot="5400000">
            <a:off x="11430918" y="2802721"/>
            <a:ext cx="355717" cy="210178"/>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71BF3C7-954E-F3D1-E75D-5CFC5C526D1B}"/>
              </a:ext>
            </a:extLst>
          </p:cNvPr>
          <p:cNvSpPr txBox="1"/>
          <p:nvPr/>
        </p:nvSpPr>
        <p:spPr>
          <a:xfrm>
            <a:off x="226142" y="40643"/>
            <a:ext cx="6420464" cy="523220"/>
          </a:xfrm>
          <a:prstGeom prst="rect">
            <a:avLst/>
          </a:prstGeom>
          <a:noFill/>
        </p:spPr>
        <p:txBody>
          <a:bodyPr wrap="square" rtlCol="0">
            <a:spAutoFit/>
          </a:bodyPr>
          <a:lstStyle/>
          <a:p>
            <a:r>
              <a:rPr lang="en-IN" sz="2800" b="1" dirty="0"/>
              <a:t>Methodology</a:t>
            </a:r>
          </a:p>
        </p:txBody>
      </p:sp>
      <p:cxnSp>
        <p:nvCxnSpPr>
          <p:cNvPr id="9" name="Straight Connector 8">
            <a:extLst>
              <a:ext uri="{FF2B5EF4-FFF2-40B4-BE49-F238E27FC236}">
                <a16:creationId xmlns:a16="http://schemas.microsoft.com/office/drawing/2014/main" id="{68B61113-8B9D-D616-D0AF-A5FCE791BD16}"/>
              </a:ext>
            </a:extLst>
          </p:cNvPr>
          <p:cNvCxnSpPr>
            <a:cxnSpLocks/>
          </p:cNvCxnSpPr>
          <p:nvPr/>
        </p:nvCxnSpPr>
        <p:spPr>
          <a:xfrm>
            <a:off x="226142" y="567258"/>
            <a:ext cx="114594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Date Placeholder 46">
            <a:extLst>
              <a:ext uri="{FF2B5EF4-FFF2-40B4-BE49-F238E27FC236}">
                <a16:creationId xmlns:a16="http://schemas.microsoft.com/office/drawing/2014/main" id="{67FA1045-A0A6-7E97-5BD2-9B8178FBF0B1}"/>
              </a:ext>
            </a:extLst>
          </p:cNvPr>
          <p:cNvSpPr>
            <a:spLocks noGrp="1"/>
          </p:cNvSpPr>
          <p:nvPr>
            <p:ph type="dt" sz="half" idx="10"/>
          </p:nvPr>
        </p:nvSpPr>
        <p:spPr/>
        <p:txBody>
          <a:bodyPr/>
          <a:lstStyle/>
          <a:p>
            <a:fld id="{F0B55018-BCC5-44E2-965F-917CD8C23BBA}" type="datetime1">
              <a:rPr lang="en-IN" smtClean="0"/>
              <a:t>27-04-2025</a:t>
            </a:fld>
            <a:endParaRPr lang="en-IN"/>
          </a:p>
        </p:txBody>
      </p:sp>
      <p:sp>
        <p:nvSpPr>
          <p:cNvPr id="65" name="Slide Number Placeholder 64">
            <a:extLst>
              <a:ext uri="{FF2B5EF4-FFF2-40B4-BE49-F238E27FC236}">
                <a16:creationId xmlns:a16="http://schemas.microsoft.com/office/drawing/2014/main" id="{4F5F95F4-A41B-6AF9-EA91-5A3ED8E5B83C}"/>
              </a:ext>
            </a:extLst>
          </p:cNvPr>
          <p:cNvSpPr>
            <a:spLocks noGrp="1"/>
          </p:cNvSpPr>
          <p:nvPr>
            <p:ph type="sldNum" sz="quarter" idx="12"/>
          </p:nvPr>
        </p:nvSpPr>
        <p:spPr/>
        <p:txBody>
          <a:bodyPr/>
          <a:lstStyle/>
          <a:p>
            <a:fld id="{307888FB-A123-48BB-BAE3-8678BC1ED138}" type="slidenum">
              <a:rPr lang="en-IN" smtClean="0"/>
              <a:t>9</a:t>
            </a:fld>
            <a:endParaRPr lang="en-IN"/>
          </a:p>
        </p:txBody>
      </p:sp>
      <p:pic>
        <p:nvPicPr>
          <p:cNvPr id="66" name="Picture 2" descr="nav_logo">
            <a:extLst>
              <a:ext uri="{FF2B5EF4-FFF2-40B4-BE49-F238E27FC236}">
                <a16:creationId xmlns:a16="http://schemas.microsoft.com/office/drawing/2014/main" id="{F42FE48B-64F7-7278-F3EE-215CF32385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7321" y="45604"/>
            <a:ext cx="2214880" cy="46908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EGU General Assembly 2025">
            <a:extLst>
              <a:ext uri="{FF2B5EF4-FFF2-40B4-BE49-F238E27FC236}">
                <a16:creationId xmlns:a16="http://schemas.microsoft.com/office/drawing/2014/main" id="{2A95F942-FCB7-5873-CECF-AE854739089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7045" b="20662"/>
          <a:stretch/>
        </p:blipFill>
        <p:spPr bwMode="auto">
          <a:xfrm>
            <a:off x="7099515" y="41642"/>
            <a:ext cx="1802246" cy="53855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11615C6F-A146-3388-B2C6-06362A2622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94935" y="41642"/>
            <a:ext cx="490704" cy="490704"/>
          </a:xfrm>
          <a:prstGeom prst="rect">
            <a:avLst/>
          </a:prstGeom>
        </p:spPr>
      </p:pic>
    </p:spTree>
    <p:extLst>
      <p:ext uri="{BB962C8B-B14F-4D97-AF65-F5344CB8AC3E}">
        <p14:creationId xmlns:p14="http://schemas.microsoft.com/office/powerpoint/2010/main" val="113707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58845</TotalTime>
  <Words>1561</Words>
  <Application>Microsoft Office PowerPoint</Application>
  <PresentationFormat>Widescreen</PresentationFormat>
  <Paragraphs>329</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Filling Streamflow Data Gaps in Indian Catchments using Machine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Hiren Solanki</dc:creator>
  <cp:lastModifiedBy>Hiren Solanki</cp:lastModifiedBy>
  <cp:revision>13</cp:revision>
  <dcterms:created xsi:type="dcterms:W3CDTF">2024-09-20T09:21:53Z</dcterms:created>
  <dcterms:modified xsi:type="dcterms:W3CDTF">2025-04-26T20:44:46Z</dcterms:modified>
</cp:coreProperties>
</file>