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72" r:id="rId4"/>
    <p:sldId id="274" r:id="rId5"/>
    <p:sldId id="275" r:id="rId6"/>
    <p:sldId id="281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Stockhause" initials="MS" lastIdx="2" clrIdx="0">
    <p:extLst>
      <p:ext uri="{19B8F6BF-5375-455C-9EA6-DF929625EA0E}">
        <p15:presenceInfo xmlns:p15="http://schemas.microsoft.com/office/powerpoint/2012/main" userId="3f0930d75bca8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8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8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074F94-3F79-459E-8FCE-3F3EBC2CCD1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3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074F94-3F79-459E-8FCE-3F3EBC2CCD1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2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Google Shape;244;g114d0feb1a0_2_102"/>
          <p:cNvSpPr/>
          <p:nvPr userDrawn="1"/>
        </p:nvSpPr>
        <p:spPr>
          <a:xfrm rot="10800000" flipH="1">
            <a:off x="826791" y="693302"/>
            <a:ext cx="10499666" cy="28800"/>
          </a:xfrm>
          <a:custGeom>
            <a:avLst/>
            <a:gdLst/>
            <a:ahLst/>
            <a:cxnLst/>
            <a:rect l="l" t="t" r="r" b="b"/>
            <a:pathLst>
              <a:path w="9324975" h="19050" extrusionOk="0">
                <a:moveTo>
                  <a:pt x="9324974" y="19049"/>
                </a:moveTo>
                <a:lnTo>
                  <a:pt x="0" y="19049"/>
                </a:lnTo>
                <a:lnTo>
                  <a:pt x="0" y="0"/>
                </a:lnTo>
                <a:lnTo>
                  <a:pt x="9324974" y="0"/>
                </a:lnTo>
                <a:lnTo>
                  <a:pt x="9324974" y="19049"/>
                </a:lnTo>
                <a:close/>
              </a:path>
            </a:pathLst>
          </a:custGeom>
          <a:solidFill>
            <a:srgbClr val="5391C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1203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074F94-3F79-459E-8FCE-3F3EBC2CCD1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Google Shape;244;g114d0feb1a0_2_102"/>
          <p:cNvSpPr/>
          <p:nvPr userDrawn="1"/>
        </p:nvSpPr>
        <p:spPr>
          <a:xfrm rot="10800000" flipH="1">
            <a:off x="826791" y="734246"/>
            <a:ext cx="10499666" cy="28800"/>
          </a:xfrm>
          <a:custGeom>
            <a:avLst/>
            <a:gdLst/>
            <a:ahLst/>
            <a:cxnLst/>
            <a:rect l="l" t="t" r="r" b="b"/>
            <a:pathLst>
              <a:path w="9324975" h="19050" extrusionOk="0">
                <a:moveTo>
                  <a:pt x="9324974" y="19049"/>
                </a:moveTo>
                <a:lnTo>
                  <a:pt x="0" y="19049"/>
                </a:lnTo>
                <a:lnTo>
                  <a:pt x="0" y="0"/>
                </a:lnTo>
                <a:lnTo>
                  <a:pt x="9324974" y="0"/>
                </a:lnTo>
                <a:lnTo>
                  <a:pt x="9324974" y="19049"/>
                </a:lnTo>
                <a:close/>
              </a:path>
            </a:pathLst>
          </a:custGeom>
          <a:solidFill>
            <a:srgbClr val="5391C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72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074F94-3F79-459E-8FCE-3F3EBC2CCD1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Google Shape;244;g114d0feb1a0_2_102"/>
          <p:cNvSpPr/>
          <p:nvPr userDrawn="1"/>
        </p:nvSpPr>
        <p:spPr>
          <a:xfrm rot="10800000" flipH="1">
            <a:off x="826791" y="734246"/>
            <a:ext cx="10499666" cy="28800"/>
          </a:xfrm>
          <a:custGeom>
            <a:avLst/>
            <a:gdLst/>
            <a:ahLst/>
            <a:cxnLst/>
            <a:rect l="l" t="t" r="r" b="b"/>
            <a:pathLst>
              <a:path w="9324975" h="19050" extrusionOk="0">
                <a:moveTo>
                  <a:pt x="9324974" y="19049"/>
                </a:moveTo>
                <a:lnTo>
                  <a:pt x="0" y="19049"/>
                </a:lnTo>
                <a:lnTo>
                  <a:pt x="0" y="0"/>
                </a:lnTo>
                <a:lnTo>
                  <a:pt x="9324974" y="0"/>
                </a:lnTo>
                <a:lnTo>
                  <a:pt x="9324974" y="19049"/>
                </a:lnTo>
                <a:close/>
              </a:path>
            </a:pathLst>
          </a:custGeom>
          <a:solidFill>
            <a:srgbClr val="5391C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675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Google Shape;244;g114d0feb1a0_2_102"/>
          <p:cNvSpPr/>
          <p:nvPr userDrawn="1"/>
        </p:nvSpPr>
        <p:spPr>
          <a:xfrm rot="10800000" flipH="1">
            <a:off x="826791" y="734246"/>
            <a:ext cx="10499666" cy="28800"/>
          </a:xfrm>
          <a:custGeom>
            <a:avLst/>
            <a:gdLst/>
            <a:ahLst/>
            <a:cxnLst/>
            <a:rect l="l" t="t" r="r" b="b"/>
            <a:pathLst>
              <a:path w="9324975" h="19050" extrusionOk="0">
                <a:moveTo>
                  <a:pt x="9324974" y="19049"/>
                </a:moveTo>
                <a:lnTo>
                  <a:pt x="0" y="19049"/>
                </a:lnTo>
                <a:lnTo>
                  <a:pt x="0" y="0"/>
                </a:lnTo>
                <a:lnTo>
                  <a:pt x="9324974" y="0"/>
                </a:lnTo>
                <a:lnTo>
                  <a:pt x="9324974" y="19049"/>
                </a:lnTo>
                <a:close/>
              </a:path>
            </a:pathLst>
          </a:custGeom>
          <a:solidFill>
            <a:srgbClr val="5391C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072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Google Shape;244;g114d0feb1a0_2_102"/>
          <p:cNvSpPr/>
          <p:nvPr userDrawn="1"/>
        </p:nvSpPr>
        <p:spPr>
          <a:xfrm rot="10800000" flipH="1">
            <a:off x="826791" y="734246"/>
            <a:ext cx="10499666" cy="28800"/>
          </a:xfrm>
          <a:custGeom>
            <a:avLst/>
            <a:gdLst/>
            <a:ahLst/>
            <a:cxnLst/>
            <a:rect l="l" t="t" r="r" b="b"/>
            <a:pathLst>
              <a:path w="9324975" h="19050" extrusionOk="0">
                <a:moveTo>
                  <a:pt x="9324974" y="19049"/>
                </a:moveTo>
                <a:lnTo>
                  <a:pt x="0" y="19049"/>
                </a:lnTo>
                <a:lnTo>
                  <a:pt x="0" y="0"/>
                </a:lnTo>
                <a:lnTo>
                  <a:pt x="9324974" y="0"/>
                </a:lnTo>
                <a:lnTo>
                  <a:pt x="9324974" y="19049"/>
                </a:lnTo>
                <a:close/>
              </a:path>
            </a:pathLst>
          </a:custGeom>
          <a:solidFill>
            <a:srgbClr val="5391C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450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074F94-3F79-459E-8FCE-3F3EBC2CCD1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7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074F94-3F79-459E-8FCE-3F3EBC2CCD1C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35777-2D27-4F05-AEB6-25759370196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0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24552" y="163771"/>
            <a:ext cx="10515600" cy="491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015273"/>
            <a:ext cx="10515600" cy="5161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35777-2D27-4F05-AEB6-257593701963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40" y="6369997"/>
            <a:ext cx="916074" cy="327913"/>
          </a:xfrm>
          <a:prstGeom prst="rect">
            <a:avLst/>
          </a:prstGeom>
        </p:spPr>
      </p:pic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1744502" y="6361993"/>
            <a:ext cx="56754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Stockhause et al., 2025, https://doi.org/10.5194/egusphere-egu25-15036</a:t>
            </a: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933" y="192279"/>
            <a:ext cx="488867" cy="48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38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i.org/10.5194/egusphere-egu25-15036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10059282" TargetMode="External"/><Relationship Id="rId2" Type="http://schemas.openxmlformats.org/officeDocument/2006/relationships/hyperlink" Target="https://doi.org/10.5281/zenodo.6504468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doi.org/10.1371/journal.pclm.0000533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hyperlink" Target="https://doi.org/10.5281/zenodo.14106602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hyperlink" Target="https://doi.org/10.5281/zenodo.14986318" TargetMode="External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hyperlink" Target="https://esmvaltool.org/" TargetMode="External"/><Relationship Id="rId7" Type="http://schemas.openxmlformats.org/officeDocument/2006/relationships/image" Target="../media/image24.png"/><Relationship Id="rId2" Type="http://schemas.openxmlformats.org/officeDocument/2006/relationships/hyperlink" Target="https://wcrp-cmip.org/cmip7/rapid-evaluation-framework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hyperlink" Target="https://data.agu.org/notebooks-now/" TargetMode="External"/><Relationship Id="rId10" Type="http://schemas.openxmlformats.org/officeDocument/2006/relationships/hyperlink" Target="https://github.com/IPCC-WG1" TargetMode="External"/><Relationship Id="rId4" Type="http://schemas.openxmlformats.org/officeDocument/2006/relationships/hyperlink" Target="https://jupyter.org/" TargetMode="Externa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s://orcid.org/0000-0001-6636-4972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hyperlink" Target="https://www.rd-alliance.org/groups/complex-citations-working-grou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How can the Complex Citation be implemented in the IPCC AR7 using existing frameworks and interactive notebooks?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056434"/>
            <a:ext cx="9144000" cy="1201366"/>
          </a:xfrm>
        </p:spPr>
        <p:txBody>
          <a:bodyPr>
            <a:normAutofit/>
          </a:bodyPr>
          <a:lstStyle/>
          <a:p>
            <a:r>
              <a:rPr lang="en-US" sz="1800" dirty="0"/>
              <a:t>Martina </a:t>
            </a:r>
            <a:r>
              <a:rPr lang="en-US" sz="1800" dirty="0" smtClean="0"/>
              <a:t>Stockhause, </a:t>
            </a:r>
            <a:r>
              <a:rPr lang="en-US" sz="1800" dirty="0"/>
              <a:t>Lina </a:t>
            </a:r>
            <a:r>
              <a:rPr lang="en-US" sz="1800" dirty="0" err="1" smtClean="0"/>
              <a:t>Sitz</a:t>
            </a:r>
            <a:r>
              <a:rPr lang="en-US" sz="1800" dirty="0" smtClean="0"/>
              <a:t>, </a:t>
            </a:r>
            <a:r>
              <a:rPr lang="en-US" sz="1800" dirty="0"/>
              <a:t>Charlotte </a:t>
            </a:r>
            <a:r>
              <a:rPr lang="en-US" sz="1800" dirty="0" smtClean="0"/>
              <a:t>Pascoe, </a:t>
            </a:r>
            <a:r>
              <a:rPr lang="en-US" sz="1800" dirty="0"/>
              <a:t>Deborah </a:t>
            </a:r>
            <a:r>
              <a:rPr lang="en-US" sz="1800" dirty="0" smtClean="0"/>
              <a:t>Agarwal, </a:t>
            </a:r>
            <a:r>
              <a:rPr lang="en-US" sz="1800" dirty="0"/>
              <a:t>James </a:t>
            </a:r>
            <a:r>
              <a:rPr lang="en-US" sz="1800" dirty="0" err="1" smtClean="0"/>
              <a:t>Ayliffe</a:t>
            </a:r>
            <a:r>
              <a:rPr lang="en-US" sz="1800" dirty="0" smtClean="0"/>
              <a:t>, </a:t>
            </a:r>
            <a:r>
              <a:rPr lang="en-US" sz="1800" dirty="0"/>
              <a:t>Justin </a:t>
            </a:r>
            <a:r>
              <a:rPr lang="en-US" sz="1800" dirty="0" smtClean="0"/>
              <a:t>Buck, </a:t>
            </a:r>
            <a:r>
              <a:rPr lang="en-US" sz="1800" dirty="0"/>
              <a:t>Joan </a:t>
            </a:r>
            <a:r>
              <a:rPr lang="en-US" sz="1800" dirty="0" err="1" smtClean="0"/>
              <a:t>Damerow</a:t>
            </a:r>
            <a:r>
              <a:rPr lang="en-US" sz="1800" dirty="0" smtClean="0"/>
              <a:t>, </a:t>
            </a:r>
            <a:r>
              <a:rPr lang="en-US" sz="1800" dirty="0"/>
              <a:t>José Manuel </a:t>
            </a:r>
            <a:r>
              <a:rPr lang="en-US" sz="1800" dirty="0" smtClean="0"/>
              <a:t>Gutiérrez, </a:t>
            </a:r>
            <a:r>
              <a:rPr lang="en-US" sz="1800" dirty="0"/>
              <a:t>Birgit </a:t>
            </a:r>
            <a:r>
              <a:rPr lang="en-US" sz="1800" dirty="0" smtClean="0"/>
              <a:t>Hassler, </a:t>
            </a:r>
            <a:r>
              <a:rPr lang="en-US" sz="1800" dirty="0"/>
              <a:t>Forrest M. </a:t>
            </a:r>
            <a:r>
              <a:rPr lang="en-US" sz="1800" dirty="0" smtClean="0"/>
              <a:t>Hoffman, </a:t>
            </a:r>
            <a:r>
              <a:rPr lang="en-US" sz="1800" dirty="0"/>
              <a:t>Graham </a:t>
            </a:r>
            <a:r>
              <a:rPr lang="en-US" sz="1800" dirty="0" smtClean="0"/>
              <a:t>Parton, </a:t>
            </a:r>
            <a:br>
              <a:rPr lang="en-US" sz="1800" dirty="0" smtClean="0"/>
            </a:br>
            <a:r>
              <a:rPr lang="en-US" sz="1800" dirty="0" smtClean="0"/>
              <a:t>Jared Lewis, </a:t>
            </a:r>
            <a:r>
              <a:rPr lang="en-US" sz="1800" dirty="0"/>
              <a:t>Molly </a:t>
            </a:r>
            <a:r>
              <a:rPr lang="en-US" sz="1800" dirty="0" err="1" smtClean="0"/>
              <a:t>MacRae</a:t>
            </a:r>
            <a:r>
              <a:rPr lang="en-US" sz="1800" dirty="0" smtClean="0"/>
              <a:t>, </a:t>
            </a:r>
            <a:r>
              <a:rPr lang="en-US" sz="1800" dirty="0"/>
              <a:t>Shelley </a:t>
            </a:r>
            <a:r>
              <a:rPr lang="en-US" sz="1800" dirty="0" smtClean="0"/>
              <a:t>Stall, </a:t>
            </a:r>
            <a:r>
              <a:rPr lang="en-US" sz="1800" dirty="0"/>
              <a:t>Lesley </a:t>
            </a:r>
            <a:r>
              <a:rPr lang="en-US" sz="1800" dirty="0" err="1" smtClean="0"/>
              <a:t>Wyborn</a:t>
            </a:r>
            <a:r>
              <a:rPr lang="en-US" sz="1800" dirty="0" smtClean="0"/>
              <a:t>, and </a:t>
            </a:r>
            <a:r>
              <a:rPr lang="en-US" sz="1800" dirty="0"/>
              <a:t>Fernando Pérez</a:t>
            </a:r>
          </a:p>
        </p:txBody>
      </p:sp>
      <p:sp>
        <p:nvSpPr>
          <p:cNvPr id="10" name="Rechteck 9"/>
          <p:cNvSpPr/>
          <p:nvPr/>
        </p:nvSpPr>
        <p:spPr>
          <a:xfrm>
            <a:off x="600501" y="6306893"/>
            <a:ext cx="5950424" cy="551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3791617" y="5877501"/>
            <a:ext cx="4912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EGU25, 27 April – 2 May 2025 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doi.org/10.5194/egusphere-egu25-15036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960" y="5928095"/>
            <a:ext cx="1277302" cy="638107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970" y="5863211"/>
            <a:ext cx="841186" cy="702991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240" y="5806061"/>
            <a:ext cx="1253489" cy="819782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100" y="5836224"/>
            <a:ext cx="769620" cy="791083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10668000" y="0"/>
            <a:ext cx="1013460" cy="891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4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Autofit/>
          </a:bodyPr>
          <a:lstStyle/>
          <a:p>
            <a:r>
              <a:rPr lang="en-US" sz="2000" dirty="0" smtClean="0"/>
              <a:t>IPCC’s FAIR and open data approach</a:t>
            </a:r>
            <a:endParaRPr lang="en-US" sz="2000" dirty="0"/>
          </a:p>
        </p:txBody>
      </p:sp>
      <p:sp>
        <p:nvSpPr>
          <p:cNvPr id="3" name="Google Shape;242;g114d0feb1a0_2_102"/>
          <p:cNvSpPr txBox="1"/>
          <p:nvPr/>
        </p:nvSpPr>
        <p:spPr>
          <a:xfrm>
            <a:off x="883232" y="1698121"/>
            <a:ext cx="9632368" cy="1915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>
              <a:spcAft>
                <a:spcPts val="900"/>
              </a:spcAft>
              <a:buClr>
                <a:srgbClr val="5391CC"/>
              </a:buClr>
              <a:buSzPts val="1800"/>
              <a:buFont typeface="Arial"/>
              <a:buChar char="•"/>
            </a:pP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Traceability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key statements of the report by documentation of data usage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figure/table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generation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900"/>
              </a:spcAft>
              <a:buClr>
                <a:srgbClr val="5391CC"/>
              </a:buClr>
              <a:buSzPts val="1800"/>
              <a:buFont typeface="Arial"/>
              <a:buChar char="•"/>
            </a:pP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input data like CMIP6, created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scripts, intermediate and final data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Aft>
                <a:spcPts val="900"/>
              </a:spcAft>
              <a:buClr>
                <a:srgbClr val="5391CC"/>
              </a:buClr>
              <a:buSzPts val="1800"/>
              <a:buFont typeface="Arial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Preservation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curated input data, scripts,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intermediate and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342900" lvl="0" indent="-342900">
              <a:buClr>
                <a:srgbClr val="5391CC"/>
              </a:buClr>
              <a:buSzPts val="1800"/>
              <a:buFont typeface="Arial"/>
              <a:buChar char="•"/>
            </a:pPr>
            <a:endParaRPr lang="en-US" sz="1600" dirty="0"/>
          </a:p>
        </p:txBody>
      </p:sp>
      <p:sp>
        <p:nvSpPr>
          <p:cNvPr id="5" name="Google Shape;243;g114d0feb1a0_2_102"/>
          <p:cNvSpPr txBox="1"/>
          <p:nvPr/>
        </p:nvSpPr>
        <p:spPr>
          <a:xfrm>
            <a:off x="883232" y="5460552"/>
            <a:ext cx="1017757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>
                <a:solidFill>
                  <a:srgbClr val="5391CC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References:</a:t>
            </a:r>
            <a:endParaRPr sz="1000" dirty="0">
              <a:solidFill>
                <a:srgbClr val="5391CC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6" name="Google Shape;245;g114d0feb1a0_2_102"/>
          <p:cNvSpPr txBox="1"/>
          <p:nvPr/>
        </p:nvSpPr>
        <p:spPr>
          <a:xfrm>
            <a:off x="1689596" y="5465505"/>
            <a:ext cx="9114762" cy="82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300"/>
              </a:spcAft>
              <a:buSzPts val="1000"/>
            </a:pP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Pirani et al. (2022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implementation of FAIR data principles in the IPCC AR6 assessment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process.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doi.org/10.5281/zenodo.6504468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300"/>
              </a:spcAft>
              <a:buSzPts val="1000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Intergovernmental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Panel on Climate Change. (2023). TG-Data Recommendations for AR7 (1.0).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Zenodo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doi.org/10.5281/zenodo.10059282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300"/>
              </a:spcAft>
              <a:buSzPts val="1000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Stockhause M et al. (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2024) Implementing FAIR data principles in the IPCC seventh assessment cycle: Lessons learned and future prospects. PLOS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Clim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3(12): e0000533.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doi.org/10.1371/journal.pclm.0000533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0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sp>
        <p:nvSpPr>
          <p:cNvPr id="7" name="Google Shape;301;g114d0feb1a0_2_132"/>
          <p:cNvSpPr/>
          <p:nvPr/>
        </p:nvSpPr>
        <p:spPr>
          <a:xfrm>
            <a:off x="838200" y="1271920"/>
            <a:ext cx="845613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5391CC"/>
                </a:solidFill>
                <a:latin typeface="Arial"/>
                <a:ea typeface="Arial"/>
                <a:cs typeface="Arial"/>
                <a:sym typeface="Arial"/>
              </a:rPr>
              <a:t>IPCC AR6 FAIR Guidelines </a:t>
            </a:r>
            <a:r>
              <a:rPr lang="en-US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enhance the transparency of IPCC’s </a:t>
            </a:r>
            <a:r>
              <a:rPr lang="en-US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outputs:</a:t>
            </a:r>
            <a:endParaRPr dirty="0"/>
          </a:p>
        </p:txBody>
      </p:sp>
      <p:grpSp>
        <p:nvGrpSpPr>
          <p:cNvPr id="2" name="Gruppieren 1"/>
          <p:cNvGrpSpPr/>
          <p:nvPr/>
        </p:nvGrpSpPr>
        <p:grpSpPr>
          <a:xfrm>
            <a:off x="870283" y="3469683"/>
            <a:ext cx="9677400" cy="1364879"/>
            <a:chOff x="870283" y="3469683"/>
            <a:chExt cx="9677400" cy="1364879"/>
          </a:xfrm>
        </p:grpSpPr>
        <p:sp>
          <p:nvSpPr>
            <p:cNvPr id="11" name="Google Shape;242;g114d0feb1a0_2_102"/>
            <p:cNvSpPr txBox="1"/>
            <p:nvPr/>
          </p:nvSpPr>
          <p:spPr>
            <a:xfrm>
              <a:off x="915315" y="3895884"/>
              <a:ext cx="9632368" cy="9386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342900" lvl="0" indent="-342900">
                <a:spcAft>
                  <a:spcPts val="900"/>
                </a:spcAft>
                <a:buClr>
                  <a:srgbClr val="5391CC"/>
                </a:buClr>
                <a:buSzPts val="1800"/>
                <a:buFont typeface="Arial"/>
                <a:buChar char="•"/>
              </a:pPr>
              <a:r>
                <a:rPr lang="en-US" sz="2000" dirty="0" smtClean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Complex Citation</a:t>
              </a:r>
              <a:r>
                <a:rPr lang="en-US" sz="20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implementation to improve </a:t>
              </a: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traceability</a:t>
              </a:r>
              <a:endPara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lvl="0" indent="-342900">
                <a:spcAft>
                  <a:spcPts val="900"/>
                </a:spcAft>
                <a:buClr>
                  <a:srgbClr val="5391CC"/>
                </a:buClr>
                <a:buSzPts val="1800"/>
                <a:buFont typeface="Arial"/>
                <a:buChar char="•"/>
              </a:pPr>
              <a:r>
                <a:rPr lang="en-US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Better support for authors in generating the requested information</a:t>
              </a:r>
              <a:endParaRPr lang="en-US" sz="1600" dirty="0"/>
            </a:p>
          </p:txBody>
        </p:sp>
        <p:sp>
          <p:nvSpPr>
            <p:cNvPr id="12" name="Google Shape;301;g114d0feb1a0_2_132"/>
            <p:cNvSpPr/>
            <p:nvPr/>
          </p:nvSpPr>
          <p:spPr>
            <a:xfrm>
              <a:off x="870283" y="3469683"/>
              <a:ext cx="845613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rgbClr val="5391CC"/>
                  </a:solidFill>
                  <a:latin typeface="Arial"/>
                  <a:ea typeface="Arial"/>
                  <a:cs typeface="Arial"/>
                  <a:sym typeface="Arial"/>
                </a:rPr>
                <a:t>IPCC </a:t>
              </a:r>
              <a:r>
                <a:rPr lang="en-US" sz="2000" dirty="0" smtClean="0">
                  <a:solidFill>
                    <a:srgbClr val="5391CC"/>
                  </a:solidFill>
                  <a:latin typeface="Arial"/>
                  <a:ea typeface="Arial"/>
                  <a:cs typeface="Arial"/>
                  <a:sym typeface="Arial"/>
                </a:rPr>
                <a:t>TG-Data </a:t>
              </a:r>
              <a:r>
                <a:rPr lang="en-US" sz="2000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Recommendations for AR7:</a:t>
              </a: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63251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ruppieren 103"/>
          <p:cNvGrpSpPr/>
          <p:nvPr/>
        </p:nvGrpSpPr>
        <p:grpSpPr>
          <a:xfrm>
            <a:off x="3799425" y="1489626"/>
            <a:ext cx="3661264" cy="2380288"/>
            <a:chOff x="3778487" y="3899488"/>
            <a:chExt cx="3661264" cy="2380288"/>
          </a:xfrm>
        </p:grpSpPr>
        <p:pic>
          <p:nvPicPr>
            <p:cNvPr id="108" name="Grafik 10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78487" y="3899488"/>
              <a:ext cx="3381102" cy="2172430"/>
            </a:xfrm>
            <a:prstGeom prst="rect">
              <a:avLst/>
            </a:prstGeom>
          </p:spPr>
        </p:pic>
        <p:sp>
          <p:nvSpPr>
            <p:cNvPr id="111" name="Textfeld 110"/>
            <p:cNvSpPr txBox="1"/>
            <p:nvPr/>
          </p:nvSpPr>
          <p:spPr>
            <a:xfrm>
              <a:off x="3788280" y="6033555"/>
              <a:ext cx="365147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/>
                <a:t>Figure 10. </a:t>
              </a:r>
              <a:r>
                <a:rPr lang="en-US" sz="1000" dirty="0"/>
                <a:t>21 | Projected Mediterranean summer warming. </a:t>
              </a:r>
            </a:p>
          </p:txBody>
        </p:sp>
      </p:grpSp>
      <p:sp>
        <p:nvSpPr>
          <p:cNvPr id="21" name="Abgerundetes Rechteck 20"/>
          <p:cNvSpPr/>
          <p:nvPr/>
        </p:nvSpPr>
        <p:spPr>
          <a:xfrm>
            <a:off x="339634" y="836023"/>
            <a:ext cx="3105061" cy="5378630"/>
          </a:xfrm>
          <a:prstGeom prst="roundRect">
            <a:avLst>
              <a:gd name="adj" fmla="val 7302"/>
            </a:avLst>
          </a:prstGeom>
          <a:noFill/>
          <a:ln w="3810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Autofit/>
          </a:bodyPr>
          <a:lstStyle/>
          <a:p>
            <a:r>
              <a:rPr lang="en-US" sz="2000" dirty="0" smtClean="0"/>
              <a:t>Structure of report and data</a:t>
            </a:r>
            <a:endParaRPr lang="en-US" sz="20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7" y="976571"/>
            <a:ext cx="667999" cy="864597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1234057" y="988374"/>
            <a:ext cx="77762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AR6</a:t>
            </a:r>
            <a:b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WGI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304" y="1975051"/>
            <a:ext cx="1021072" cy="229936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656" y="1891573"/>
            <a:ext cx="595648" cy="366552"/>
          </a:xfrm>
          <a:prstGeom prst="rect">
            <a:avLst/>
          </a:prstGeom>
        </p:spPr>
      </p:pic>
      <p:sp>
        <p:nvSpPr>
          <p:cNvPr id="22" name="Abgerundetes Rechteck 21"/>
          <p:cNvSpPr/>
          <p:nvPr/>
        </p:nvSpPr>
        <p:spPr>
          <a:xfrm>
            <a:off x="540832" y="2663721"/>
            <a:ext cx="2716178" cy="1310222"/>
          </a:xfrm>
          <a:prstGeom prst="roundRect">
            <a:avLst>
              <a:gd name="adj" fmla="val 7302"/>
            </a:avLst>
          </a:prstGeom>
          <a:noFill/>
          <a:ln w="3810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hteck 16"/>
          <p:cNvSpPr/>
          <p:nvPr/>
        </p:nvSpPr>
        <p:spPr>
          <a:xfrm>
            <a:off x="540832" y="2613282"/>
            <a:ext cx="777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Ch3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1902010" y="824313"/>
            <a:ext cx="15898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 </a:t>
            </a:r>
            <a:r>
              <a:rPr lang="en-US" sz="1200" dirty="0" smtClean="0"/>
              <a:t>citable parts /</a:t>
            </a:r>
            <a:br>
              <a:rPr lang="en-US" sz="1200" dirty="0" smtClean="0"/>
            </a:br>
            <a:r>
              <a:rPr lang="en-US" sz="1200" dirty="0" smtClean="0"/>
              <a:t>13 Chapters</a:t>
            </a:r>
            <a:r>
              <a:rPr lang="en-US" sz="1200" dirty="0" smtClean="0"/>
              <a:t>, </a:t>
            </a:r>
          </a:p>
          <a:p>
            <a:r>
              <a:rPr lang="en-US" sz="1200" dirty="0" smtClean="0"/>
              <a:t>514 Figures,</a:t>
            </a:r>
            <a:endParaRPr lang="en-US" sz="1200" dirty="0"/>
          </a:p>
          <a:p>
            <a:r>
              <a:rPr lang="en-US" sz="1200" dirty="0"/>
              <a:t>448 Data </a:t>
            </a:r>
            <a:r>
              <a:rPr lang="en-US" sz="1200" dirty="0" smtClean="0"/>
              <a:t>Figures,</a:t>
            </a:r>
            <a:endParaRPr lang="en-US" sz="1200" dirty="0"/>
          </a:p>
          <a:p>
            <a:r>
              <a:rPr lang="en-US" sz="1200" dirty="0"/>
              <a:t>&gt;172 Model Data 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   Figures in 9 Chapters</a:t>
            </a:r>
            <a:endParaRPr lang="en-US" sz="1200" dirty="0"/>
          </a:p>
        </p:txBody>
      </p:sp>
      <p:sp>
        <p:nvSpPr>
          <p:cNvPr id="24" name="Textfeld 23"/>
          <p:cNvSpPr txBox="1"/>
          <p:nvPr/>
        </p:nvSpPr>
        <p:spPr>
          <a:xfrm>
            <a:off x="1262644" y="2639705"/>
            <a:ext cx="1995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49 Figures,  48 </a:t>
            </a:r>
            <a:r>
              <a:rPr lang="en-US" sz="1200" dirty="0"/>
              <a:t>Data </a:t>
            </a:r>
            <a:r>
              <a:rPr lang="en-US" sz="1200" dirty="0" smtClean="0"/>
              <a:t>Figures,</a:t>
            </a:r>
            <a:endParaRPr lang="en-US" sz="1200" dirty="0"/>
          </a:p>
          <a:p>
            <a:r>
              <a:rPr lang="en-US" sz="1200" dirty="0" smtClean="0"/>
              <a:t>47 Model </a:t>
            </a:r>
            <a:r>
              <a:rPr lang="en-US" sz="1200" dirty="0"/>
              <a:t>Data </a:t>
            </a:r>
            <a:r>
              <a:rPr lang="en-US" sz="1200" dirty="0" smtClean="0"/>
              <a:t>Figures</a:t>
            </a:r>
            <a:endParaRPr lang="en-US" sz="1200" dirty="0"/>
          </a:p>
        </p:txBody>
      </p:sp>
      <p:sp>
        <p:nvSpPr>
          <p:cNvPr id="26" name="Abgerundetes Rechteck 25"/>
          <p:cNvSpPr/>
          <p:nvPr/>
        </p:nvSpPr>
        <p:spPr>
          <a:xfrm>
            <a:off x="2575712" y="3093784"/>
            <a:ext cx="627448" cy="232634"/>
          </a:xfrm>
          <a:prstGeom prst="roundRect">
            <a:avLst>
              <a:gd name="adj" fmla="val 7302"/>
            </a:avLst>
          </a:prstGeom>
          <a:noFill/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27" name="Rechteck 26"/>
          <p:cNvSpPr/>
          <p:nvPr/>
        </p:nvSpPr>
        <p:spPr>
          <a:xfrm>
            <a:off x="666973" y="3634885"/>
            <a:ext cx="622927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6" name="Abgerundetes Rechteck 35"/>
          <p:cNvSpPr/>
          <p:nvPr/>
        </p:nvSpPr>
        <p:spPr>
          <a:xfrm>
            <a:off x="603750" y="3376194"/>
            <a:ext cx="627448" cy="232634"/>
          </a:xfrm>
          <a:prstGeom prst="roundRect">
            <a:avLst>
              <a:gd name="adj" fmla="val 7302"/>
            </a:avLst>
          </a:prstGeom>
          <a:noFill/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38" name="Abgerundetes Rechteck 37"/>
          <p:cNvSpPr/>
          <p:nvPr/>
        </p:nvSpPr>
        <p:spPr>
          <a:xfrm>
            <a:off x="1265052" y="3094907"/>
            <a:ext cx="627448" cy="232634"/>
          </a:xfrm>
          <a:prstGeom prst="roundRect">
            <a:avLst>
              <a:gd name="adj" fmla="val 7302"/>
            </a:avLst>
          </a:prstGeom>
          <a:noFill/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39" name="Abgerundetes Rechteck 38"/>
          <p:cNvSpPr/>
          <p:nvPr/>
        </p:nvSpPr>
        <p:spPr>
          <a:xfrm>
            <a:off x="1264132" y="3376194"/>
            <a:ext cx="627448" cy="232634"/>
          </a:xfrm>
          <a:prstGeom prst="roundRect">
            <a:avLst>
              <a:gd name="adj" fmla="val 7302"/>
            </a:avLst>
          </a:prstGeom>
          <a:noFill/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41" name="Abgerundetes Rechteck 40"/>
          <p:cNvSpPr/>
          <p:nvPr/>
        </p:nvSpPr>
        <p:spPr>
          <a:xfrm>
            <a:off x="1927477" y="3093784"/>
            <a:ext cx="627448" cy="232634"/>
          </a:xfrm>
          <a:prstGeom prst="roundRect">
            <a:avLst>
              <a:gd name="adj" fmla="val 7302"/>
            </a:avLst>
          </a:prstGeom>
          <a:noFill/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42" name="Abgerundetes Rechteck 41"/>
          <p:cNvSpPr/>
          <p:nvPr/>
        </p:nvSpPr>
        <p:spPr>
          <a:xfrm>
            <a:off x="2588072" y="3365797"/>
            <a:ext cx="627448" cy="232634"/>
          </a:xfrm>
          <a:prstGeom prst="roundRect">
            <a:avLst>
              <a:gd name="adj" fmla="val 7302"/>
            </a:avLst>
          </a:prstGeom>
          <a:noFill/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43" name="Abgerundetes Rechteck 42"/>
          <p:cNvSpPr/>
          <p:nvPr/>
        </p:nvSpPr>
        <p:spPr>
          <a:xfrm>
            <a:off x="1921307" y="3367485"/>
            <a:ext cx="627448" cy="232634"/>
          </a:xfrm>
          <a:prstGeom prst="roundRect">
            <a:avLst>
              <a:gd name="adj" fmla="val 7302"/>
            </a:avLst>
          </a:prstGeom>
          <a:noFill/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44" name="Rechteck 43"/>
          <p:cNvSpPr/>
          <p:nvPr/>
        </p:nvSpPr>
        <p:spPr>
          <a:xfrm>
            <a:off x="1339064" y="3636500"/>
            <a:ext cx="622927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5" name="Rechteck 44"/>
          <p:cNvSpPr/>
          <p:nvPr/>
        </p:nvSpPr>
        <p:spPr>
          <a:xfrm>
            <a:off x="2003092" y="3631888"/>
            <a:ext cx="622927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6" name="Rechteck 45"/>
          <p:cNvSpPr/>
          <p:nvPr/>
        </p:nvSpPr>
        <p:spPr>
          <a:xfrm>
            <a:off x="2667120" y="3616781"/>
            <a:ext cx="622927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Rechteck 46"/>
          <p:cNvSpPr/>
          <p:nvPr/>
        </p:nvSpPr>
        <p:spPr>
          <a:xfrm>
            <a:off x="2515594" y="3339452"/>
            <a:ext cx="747684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12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Fig. 3.16</a:t>
            </a:r>
            <a:endParaRPr lang="de-DE" sz="12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1574333" y="3972593"/>
            <a:ext cx="842090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36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36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1624977" y="5717851"/>
            <a:ext cx="842090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36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36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1595269" y="2249469"/>
            <a:ext cx="842090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36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36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1" name="Abgerundetes Rechteck 50"/>
          <p:cNvSpPr/>
          <p:nvPr/>
        </p:nvSpPr>
        <p:spPr>
          <a:xfrm>
            <a:off x="527764" y="4378990"/>
            <a:ext cx="2716178" cy="1310222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hteck 51"/>
          <p:cNvSpPr/>
          <p:nvPr/>
        </p:nvSpPr>
        <p:spPr>
          <a:xfrm>
            <a:off x="527764" y="4328551"/>
            <a:ext cx="82350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Ch10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1249576" y="4354974"/>
            <a:ext cx="1900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27 Figures, 18 </a:t>
            </a:r>
            <a:r>
              <a:rPr lang="en-US" sz="1200" dirty="0"/>
              <a:t>Data </a:t>
            </a:r>
            <a:r>
              <a:rPr lang="en-US" sz="1200" dirty="0" smtClean="0"/>
              <a:t>Figures,</a:t>
            </a:r>
            <a:endParaRPr lang="en-US" sz="1200" dirty="0"/>
          </a:p>
          <a:p>
            <a:r>
              <a:rPr lang="en-US" sz="1200" dirty="0" smtClean="0"/>
              <a:t>16 Model </a:t>
            </a:r>
            <a:r>
              <a:rPr lang="en-US" sz="1200" dirty="0"/>
              <a:t>Data </a:t>
            </a:r>
            <a:r>
              <a:rPr lang="en-US" sz="1200" dirty="0" smtClean="0"/>
              <a:t>Figures</a:t>
            </a:r>
            <a:endParaRPr lang="en-US" sz="1200" dirty="0"/>
          </a:p>
        </p:txBody>
      </p:sp>
      <p:sp>
        <p:nvSpPr>
          <p:cNvPr id="54" name="Abgerundetes Rechteck 53"/>
          <p:cNvSpPr/>
          <p:nvPr/>
        </p:nvSpPr>
        <p:spPr>
          <a:xfrm>
            <a:off x="2562644" y="4809053"/>
            <a:ext cx="627448" cy="232634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55" name="Rechteck 54"/>
          <p:cNvSpPr/>
          <p:nvPr/>
        </p:nvSpPr>
        <p:spPr>
          <a:xfrm>
            <a:off x="653905" y="5340346"/>
            <a:ext cx="622927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590682" y="4815628"/>
            <a:ext cx="627448" cy="232634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57" name="Abgerundetes Rechteck 56"/>
          <p:cNvSpPr/>
          <p:nvPr/>
        </p:nvSpPr>
        <p:spPr>
          <a:xfrm>
            <a:off x="590682" y="5091463"/>
            <a:ext cx="627448" cy="232634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58" name="Abgerundetes Rechteck 57"/>
          <p:cNvSpPr/>
          <p:nvPr/>
        </p:nvSpPr>
        <p:spPr>
          <a:xfrm>
            <a:off x="1251984" y="4810176"/>
            <a:ext cx="627448" cy="232634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59" name="Abgerundetes Rechteck 58"/>
          <p:cNvSpPr/>
          <p:nvPr/>
        </p:nvSpPr>
        <p:spPr>
          <a:xfrm>
            <a:off x="1251064" y="5091463"/>
            <a:ext cx="627448" cy="232634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60" name="Abgerundetes Rechteck 59"/>
          <p:cNvSpPr/>
          <p:nvPr/>
        </p:nvSpPr>
        <p:spPr>
          <a:xfrm>
            <a:off x="1914409" y="4809053"/>
            <a:ext cx="627448" cy="232634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61" name="Abgerundetes Rechteck 60"/>
          <p:cNvSpPr/>
          <p:nvPr/>
        </p:nvSpPr>
        <p:spPr>
          <a:xfrm>
            <a:off x="2575004" y="5081066"/>
            <a:ext cx="627448" cy="232634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62" name="Abgerundetes Rechteck 61"/>
          <p:cNvSpPr/>
          <p:nvPr/>
        </p:nvSpPr>
        <p:spPr>
          <a:xfrm>
            <a:off x="1908239" y="5082754"/>
            <a:ext cx="627448" cy="232634"/>
          </a:xfrm>
          <a:prstGeom prst="roundRect">
            <a:avLst>
              <a:gd name="adj" fmla="val 7302"/>
            </a:avLst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sp>
        <p:nvSpPr>
          <p:cNvPr id="63" name="Rechteck 62"/>
          <p:cNvSpPr/>
          <p:nvPr/>
        </p:nvSpPr>
        <p:spPr>
          <a:xfrm>
            <a:off x="1325996" y="5341961"/>
            <a:ext cx="622927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4" name="Rechteck 63"/>
          <p:cNvSpPr/>
          <p:nvPr/>
        </p:nvSpPr>
        <p:spPr>
          <a:xfrm>
            <a:off x="1990024" y="5337349"/>
            <a:ext cx="622927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5" name="Rechteck 64"/>
          <p:cNvSpPr/>
          <p:nvPr/>
        </p:nvSpPr>
        <p:spPr>
          <a:xfrm>
            <a:off x="2654052" y="5332050"/>
            <a:ext cx="622927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2485107" y="5054721"/>
            <a:ext cx="823617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12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Fig. 10.21</a:t>
            </a:r>
            <a:endParaRPr lang="de-DE" sz="12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pSp>
        <p:nvGrpSpPr>
          <p:cNvPr id="88" name="Gruppieren 87"/>
          <p:cNvGrpSpPr/>
          <p:nvPr/>
        </p:nvGrpSpPr>
        <p:grpSpPr>
          <a:xfrm>
            <a:off x="4177088" y="5541377"/>
            <a:ext cx="2889069" cy="645861"/>
            <a:chOff x="7757345" y="5138175"/>
            <a:chExt cx="2889069" cy="645861"/>
          </a:xfrm>
        </p:grpSpPr>
        <p:sp>
          <p:nvSpPr>
            <p:cNvPr id="85" name="Abgerundetes Rechteck 84"/>
            <p:cNvSpPr/>
            <p:nvPr/>
          </p:nvSpPr>
          <p:spPr>
            <a:xfrm>
              <a:off x="7757345" y="5301385"/>
              <a:ext cx="2716178" cy="480313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229769" y="5399533"/>
              <a:ext cx="1193075" cy="316382"/>
            </a:xfrm>
            <a:prstGeom prst="rect">
              <a:avLst/>
            </a:prstGeom>
          </p:spPr>
        </p:pic>
        <p:sp>
          <p:nvSpPr>
            <p:cNvPr id="11" name="Rechteck 10"/>
            <p:cNvSpPr/>
            <p:nvPr/>
          </p:nvSpPr>
          <p:spPr>
            <a:xfrm>
              <a:off x="7794213" y="5322371"/>
              <a:ext cx="1540064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Final Data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67" name="Ellipse 66"/>
            <p:cNvSpPr>
              <a:spLocks noChangeAspect="1"/>
            </p:cNvSpPr>
            <p:nvPr/>
          </p:nvSpPr>
          <p:spPr>
            <a:xfrm>
              <a:off x="10300632" y="5138175"/>
              <a:ext cx="345782" cy="34578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sz="800" dirty="0" smtClean="0"/>
                <a:t>DOI</a:t>
              </a:r>
              <a:endParaRPr lang="en-US" sz="800" dirty="0"/>
            </a:p>
          </p:txBody>
        </p:sp>
      </p:grpSp>
      <p:grpSp>
        <p:nvGrpSpPr>
          <p:cNvPr id="87" name="Gruppieren 86"/>
          <p:cNvGrpSpPr/>
          <p:nvPr/>
        </p:nvGrpSpPr>
        <p:grpSpPr>
          <a:xfrm>
            <a:off x="4177088" y="4826471"/>
            <a:ext cx="2823984" cy="672952"/>
            <a:chOff x="7757345" y="4423269"/>
            <a:chExt cx="2823984" cy="672952"/>
          </a:xfrm>
        </p:grpSpPr>
        <p:sp>
          <p:nvSpPr>
            <p:cNvPr id="84" name="Abgerundetes Rechteck 83"/>
            <p:cNvSpPr/>
            <p:nvPr/>
          </p:nvSpPr>
          <p:spPr>
            <a:xfrm>
              <a:off x="7757345" y="4613869"/>
              <a:ext cx="2716178" cy="480313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hteck 8"/>
            <p:cNvSpPr/>
            <p:nvPr/>
          </p:nvSpPr>
          <p:spPr>
            <a:xfrm>
              <a:off x="7787227" y="4634556"/>
              <a:ext cx="87777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Code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grpSp>
          <p:nvGrpSpPr>
            <p:cNvPr id="14" name="Gruppieren 13"/>
            <p:cNvGrpSpPr/>
            <p:nvPr/>
          </p:nvGrpSpPr>
          <p:grpSpPr>
            <a:xfrm>
              <a:off x="8715018" y="4756531"/>
              <a:ext cx="936532" cy="240850"/>
              <a:chOff x="4534930" y="1201783"/>
              <a:chExt cx="936532" cy="240850"/>
            </a:xfrm>
          </p:grpSpPr>
          <p:pic>
            <p:nvPicPr>
              <p:cNvPr id="12" name="Grafik 11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10662" y="1201783"/>
                <a:ext cx="660800" cy="231675"/>
              </a:xfrm>
              <a:prstGeom prst="rect">
                <a:avLst/>
              </a:prstGeom>
            </p:spPr>
          </p:pic>
          <p:pic>
            <p:nvPicPr>
              <p:cNvPr id="13" name="Grafik 12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534930" y="1201783"/>
                <a:ext cx="275731" cy="240850"/>
              </a:xfrm>
              <a:prstGeom prst="rect">
                <a:avLst/>
              </a:prstGeom>
            </p:spPr>
          </p:pic>
        </p:grpSp>
        <p:sp>
          <p:nvSpPr>
            <p:cNvPr id="68" name="Ellipse 67"/>
            <p:cNvSpPr>
              <a:spLocks noChangeAspect="1"/>
            </p:cNvSpPr>
            <p:nvPr/>
          </p:nvSpPr>
          <p:spPr>
            <a:xfrm>
              <a:off x="10235547" y="4423269"/>
              <a:ext cx="345782" cy="34578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sz="800" dirty="0" smtClean="0"/>
                <a:t>DOI</a:t>
              </a:r>
              <a:endParaRPr lang="en-US" sz="800" dirty="0"/>
            </a:p>
          </p:txBody>
        </p:sp>
      </p:grpSp>
      <p:sp>
        <p:nvSpPr>
          <p:cNvPr id="69" name="Ellipse 68"/>
          <p:cNvSpPr>
            <a:spLocks noChangeAspect="1"/>
          </p:cNvSpPr>
          <p:nvPr/>
        </p:nvSpPr>
        <p:spPr>
          <a:xfrm>
            <a:off x="3049720" y="4197156"/>
            <a:ext cx="345782" cy="3457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800" dirty="0" smtClean="0"/>
              <a:t>DOI</a:t>
            </a:r>
            <a:endParaRPr lang="en-US" sz="800" dirty="0"/>
          </a:p>
        </p:txBody>
      </p:sp>
      <p:sp>
        <p:nvSpPr>
          <p:cNvPr id="70" name="Ellipse 69"/>
          <p:cNvSpPr>
            <a:spLocks noChangeAspect="1"/>
          </p:cNvSpPr>
          <p:nvPr/>
        </p:nvSpPr>
        <p:spPr>
          <a:xfrm>
            <a:off x="3037954" y="2446547"/>
            <a:ext cx="345782" cy="3457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800" dirty="0" smtClean="0"/>
              <a:t>DOI</a:t>
            </a:r>
            <a:endParaRPr lang="en-US" sz="800" dirty="0"/>
          </a:p>
        </p:txBody>
      </p:sp>
      <p:sp>
        <p:nvSpPr>
          <p:cNvPr id="71" name="Ellipse 70"/>
          <p:cNvSpPr>
            <a:spLocks noChangeAspect="1"/>
          </p:cNvSpPr>
          <p:nvPr/>
        </p:nvSpPr>
        <p:spPr>
          <a:xfrm>
            <a:off x="3243942" y="696041"/>
            <a:ext cx="345782" cy="34578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800" dirty="0" smtClean="0"/>
              <a:t>DOI</a:t>
            </a:r>
            <a:endParaRPr lang="en-US" sz="800" dirty="0"/>
          </a:p>
        </p:txBody>
      </p:sp>
      <p:sp>
        <p:nvSpPr>
          <p:cNvPr id="78" name="Ellipse 77"/>
          <p:cNvSpPr>
            <a:spLocks noChangeAspect="1"/>
          </p:cNvSpPr>
          <p:nvPr/>
        </p:nvSpPr>
        <p:spPr>
          <a:xfrm>
            <a:off x="3006889" y="3150289"/>
            <a:ext cx="261649" cy="26164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URL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79" name="Ellipse 78"/>
          <p:cNvSpPr>
            <a:spLocks noChangeAspect="1"/>
          </p:cNvSpPr>
          <p:nvPr/>
        </p:nvSpPr>
        <p:spPr>
          <a:xfrm>
            <a:off x="3026774" y="4883354"/>
            <a:ext cx="261649" cy="26164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700" dirty="0" smtClean="0">
                <a:solidFill>
                  <a:schemeClr val="tx1"/>
                </a:solidFill>
              </a:rPr>
              <a:t>URL</a:t>
            </a:r>
            <a:endParaRPr lang="en-US" sz="700" dirty="0">
              <a:solidFill>
                <a:schemeClr val="tx1"/>
              </a:solidFill>
            </a:endParaRPr>
          </a:p>
        </p:txBody>
      </p:sp>
      <p:grpSp>
        <p:nvGrpSpPr>
          <p:cNvPr id="113" name="Gruppieren 112"/>
          <p:cNvGrpSpPr/>
          <p:nvPr/>
        </p:nvGrpSpPr>
        <p:grpSpPr>
          <a:xfrm>
            <a:off x="4151153" y="1366698"/>
            <a:ext cx="2751524" cy="1809996"/>
            <a:chOff x="7531286" y="658028"/>
            <a:chExt cx="2751524" cy="1809996"/>
          </a:xfrm>
        </p:grpSpPr>
        <p:sp>
          <p:nvSpPr>
            <p:cNvPr id="86" name="Abgerundetes Rechteck 85"/>
            <p:cNvSpPr/>
            <p:nvPr/>
          </p:nvSpPr>
          <p:spPr>
            <a:xfrm>
              <a:off x="7566632" y="673107"/>
              <a:ext cx="2716178" cy="1625468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788434" y="795623"/>
              <a:ext cx="457792" cy="227587"/>
            </a:xfrm>
            <a:prstGeom prst="rect">
              <a:avLst/>
            </a:prstGeom>
          </p:spPr>
        </p:pic>
        <p:sp>
          <p:nvSpPr>
            <p:cNvPr id="29" name="Abgerundetes Rechteck 28"/>
            <p:cNvSpPr/>
            <p:nvPr/>
          </p:nvSpPr>
          <p:spPr>
            <a:xfrm>
              <a:off x="7708507" y="1282079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0" name="Rechteck 9"/>
            <p:cNvSpPr/>
            <p:nvPr/>
          </p:nvSpPr>
          <p:spPr>
            <a:xfrm>
              <a:off x="7531286" y="658028"/>
              <a:ext cx="2367464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CMIP6 Input Data</a:t>
              </a:r>
              <a:endParaRPr lang="de-DE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89" name="Textfeld 88"/>
            <p:cNvSpPr txBox="1"/>
            <p:nvPr/>
          </p:nvSpPr>
          <p:spPr>
            <a:xfrm>
              <a:off x="7655537" y="991760"/>
              <a:ext cx="24616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173 Model Exp.             </a:t>
              </a:r>
              <a:r>
                <a:rPr lang="en-US" sz="1200" dirty="0"/>
                <a:t> </a:t>
              </a:r>
              <a:r>
                <a:rPr lang="en-US" sz="1200" dirty="0" smtClean="0"/>
                <a:t>346 Datasets</a:t>
              </a:r>
              <a:endParaRPr lang="en-US" sz="1200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7636640" y="1275160"/>
              <a:ext cx="10518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CMIP6.HighResMIP.CMCC</a:t>
              </a:r>
              <a:r>
                <a:rPr lang="en-US" sz="600" dirty="0" smtClean="0"/>
                <a:t>.</a:t>
              </a:r>
              <a:br>
                <a:rPr lang="en-US" sz="600" dirty="0" smtClean="0"/>
              </a:br>
              <a:r>
                <a:rPr lang="en-US" sz="600" dirty="0" smtClean="0"/>
                <a:t>CMCC-CM2-VHR4.hist-1950</a:t>
              </a:r>
              <a:endParaRPr lang="en-US" sz="600" dirty="0"/>
            </a:p>
          </p:txBody>
        </p:sp>
        <p:sp>
          <p:nvSpPr>
            <p:cNvPr id="90" name="Rechteck 89"/>
            <p:cNvSpPr/>
            <p:nvPr/>
          </p:nvSpPr>
          <p:spPr>
            <a:xfrm>
              <a:off x="7978350" y="2006359"/>
              <a:ext cx="622927" cy="461665"/>
            </a:xfrm>
            <a:prstGeom prst="rect">
              <a:avLst/>
            </a:prstGeom>
            <a:noFill/>
          </p:spPr>
          <p:txBody>
            <a:bodyPr vert="wordArtVert"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…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97" name="Abgerundetes Rechteck 96"/>
            <p:cNvSpPr/>
            <p:nvPr/>
          </p:nvSpPr>
          <p:spPr>
            <a:xfrm>
              <a:off x="7704149" y="1538984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98" name="Abgerundetes Rechteck 97"/>
            <p:cNvSpPr/>
            <p:nvPr/>
          </p:nvSpPr>
          <p:spPr>
            <a:xfrm>
              <a:off x="7704146" y="1791528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99" name="Abgerundetes Rechteck 98"/>
            <p:cNvSpPr/>
            <p:nvPr/>
          </p:nvSpPr>
          <p:spPr>
            <a:xfrm>
              <a:off x="9132779" y="1277720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feld 99"/>
            <p:cNvSpPr txBox="1"/>
            <p:nvPr/>
          </p:nvSpPr>
          <p:spPr>
            <a:xfrm>
              <a:off x="9075294" y="1300482"/>
              <a:ext cx="111601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dirty="0" smtClean="0"/>
                <a:t>CMIP6.HighResMIP.CMCC.CMCC-CM2-VHR4.</a:t>
              </a:r>
              <a:br>
                <a:rPr lang="en-US" sz="400" dirty="0" smtClean="0"/>
              </a:br>
              <a:r>
                <a:rPr lang="en-US" sz="400" dirty="0" smtClean="0"/>
                <a:t>hist-1950.r1i1p1f1.Amon.pr.gn.20180705</a:t>
              </a:r>
              <a:endParaRPr lang="en-US" sz="400" dirty="0"/>
            </a:p>
          </p:txBody>
        </p:sp>
        <p:sp>
          <p:nvSpPr>
            <p:cNvPr id="101" name="Rechteck 100"/>
            <p:cNvSpPr/>
            <p:nvPr/>
          </p:nvSpPr>
          <p:spPr>
            <a:xfrm>
              <a:off x="9402622" y="2002000"/>
              <a:ext cx="622927" cy="461665"/>
            </a:xfrm>
            <a:prstGeom prst="rect">
              <a:avLst/>
            </a:prstGeom>
            <a:noFill/>
          </p:spPr>
          <p:txBody>
            <a:bodyPr vert="wordArtVert"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…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02" name="Abgerundetes Rechteck 101"/>
            <p:cNvSpPr/>
            <p:nvPr/>
          </p:nvSpPr>
          <p:spPr>
            <a:xfrm>
              <a:off x="9128421" y="1534625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03" name="Abgerundetes Rechteck 102"/>
            <p:cNvSpPr/>
            <p:nvPr/>
          </p:nvSpPr>
          <p:spPr>
            <a:xfrm>
              <a:off x="9128418" y="1787169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06" name="Ellipse 105"/>
            <p:cNvSpPr>
              <a:spLocks noChangeAspect="1"/>
            </p:cNvSpPr>
            <p:nvPr/>
          </p:nvSpPr>
          <p:spPr>
            <a:xfrm>
              <a:off x="9986429" y="1177545"/>
              <a:ext cx="261649" cy="26164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bg1"/>
                  </a:solidFill>
                </a:rPr>
                <a:t>HDL</a:t>
              </a:r>
              <a:endParaRPr lang="en-US" sz="700" dirty="0">
                <a:solidFill>
                  <a:schemeClr val="bg1"/>
                </a:solidFill>
              </a:endParaRP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9075294" y="1556774"/>
              <a:ext cx="111601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dirty="0"/>
                <a:t>CMIP6.HighResMIP.CMCC.CMCC-CM2-VHR4</a:t>
              </a:r>
              <a:r>
                <a:rPr lang="en-US" sz="400" dirty="0" smtClean="0"/>
                <a:t>.</a:t>
              </a:r>
              <a:br>
                <a:rPr lang="en-US" sz="400" dirty="0" smtClean="0"/>
              </a:br>
              <a:r>
                <a:rPr lang="en-US" sz="400" dirty="0" smtClean="0"/>
                <a:t>hist-1950.r1i1p1f1.Amon.tas.gn.20180705</a:t>
              </a:r>
              <a:endParaRPr lang="en-US" sz="400" dirty="0"/>
            </a:p>
          </p:txBody>
        </p:sp>
        <p:sp>
          <p:nvSpPr>
            <p:cNvPr id="107" name="Ellipse 106"/>
            <p:cNvSpPr>
              <a:spLocks noChangeAspect="1"/>
            </p:cNvSpPr>
            <p:nvPr/>
          </p:nvSpPr>
          <p:spPr>
            <a:xfrm>
              <a:off x="9991935" y="1469485"/>
              <a:ext cx="261649" cy="261649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bg1"/>
                  </a:solidFill>
                </a:rPr>
                <a:t>HDL</a:t>
              </a:r>
              <a:endParaRPr lang="en-US" sz="700" dirty="0">
                <a:solidFill>
                  <a:schemeClr val="bg1"/>
                </a:solidFill>
              </a:endParaRPr>
            </a:p>
          </p:txBody>
        </p:sp>
        <p:cxnSp>
          <p:nvCxnSpPr>
            <p:cNvPr id="31" name="Gerade Verbindung mit Pfeil 30"/>
            <p:cNvCxnSpPr/>
            <p:nvPr/>
          </p:nvCxnSpPr>
          <p:spPr>
            <a:xfrm flipV="1">
              <a:off x="8712000" y="1361369"/>
              <a:ext cx="432000" cy="0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Ellipse 104"/>
            <p:cNvSpPr>
              <a:spLocks noChangeAspect="1"/>
            </p:cNvSpPr>
            <p:nvPr/>
          </p:nvSpPr>
          <p:spPr>
            <a:xfrm>
              <a:off x="8589863" y="1200956"/>
              <a:ext cx="261649" cy="261649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700" dirty="0" smtClean="0">
                  <a:solidFill>
                    <a:schemeClr val="bg1"/>
                  </a:solidFill>
                </a:rPr>
                <a:t>DOI</a:t>
              </a:r>
              <a:endParaRPr lang="en-US" sz="700" dirty="0">
                <a:solidFill>
                  <a:schemeClr val="bg1"/>
                </a:solidFill>
              </a:endParaRPr>
            </a:p>
          </p:txBody>
        </p:sp>
        <p:cxnSp>
          <p:nvCxnSpPr>
            <p:cNvPr id="109" name="Gerade Verbindung mit Pfeil 108"/>
            <p:cNvCxnSpPr>
              <a:stCxn id="105" idx="4"/>
            </p:cNvCxnSpPr>
            <p:nvPr/>
          </p:nvCxnSpPr>
          <p:spPr>
            <a:xfrm>
              <a:off x="8720688" y="1462605"/>
              <a:ext cx="423312" cy="154398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Gerade Verbindung mit Pfeil 109"/>
            <p:cNvCxnSpPr>
              <a:stCxn id="105" idx="4"/>
              <a:endCxn id="103" idx="1"/>
            </p:cNvCxnSpPr>
            <p:nvPr/>
          </p:nvCxnSpPr>
          <p:spPr>
            <a:xfrm>
              <a:off x="8720688" y="1462605"/>
              <a:ext cx="407730" cy="440881"/>
            </a:xfrm>
            <a:prstGeom prst="straightConnector1">
              <a:avLst/>
            </a:prstGeom>
            <a:ln w="19050">
              <a:solidFill>
                <a:schemeClr val="tx2"/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4" name="Gruppieren 113"/>
          <p:cNvGrpSpPr/>
          <p:nvPr/>
        </p:nvGrpSpPr>
        <p:grpSpPr>
          <a:xfrm>
            <a:off x="4133648" y="3134050"/>
            <a:ext cx="2751524" cy="1809996"/>
            <a:chOff x="7531286" y="658028"/>
            <a:chExt cx="2751524" cy="1809996"/>
          </a:xfrm>
        </p:grpSpPr>
        <p:sp>
          <p:nvSpPr>
            <p:cNvPr id="115" name="Abgerundetes Rechteck 114"/>
            <p:cNvSpPr/>
            <p:nvPr/>
          </p:nvSpPr>
          <p:spPr>
            <a:xfrm>
              <a:off x="7566632" y="673107"/>
              <a:ext cx="2716178" cy="1625468"/>
            </a:xfrm>
            <a:prstGeom prst="roundRect">
              <a:avLst>
                <a:gd name="adj" fmla="val 7302"/>
              </a:avLst>
            </a:prstGeom>
            <a:solidFill>
              <a:srgbClr val="EAEDF2"/>
            </a:solidFill>
            <a:ln w="3810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Abgerundetes Rechteck 116"/>
            <p:cNvSpPr/>
            <p:nvPr/>
          </p:nvSpPr>
          <p:spPr>
            <a:xfrm>
              <a:off x="7708507" y="1282079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hteck 117"/>
            <p:cNvSpPr/>
            <p:nvPr/>
          </p:nvSpPr>
          <p:spPr>
            <a:xfrm>
              <a:off x="7531286" y="658028"/>
              <a:ext cx="2367464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accent2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CMIP5 Input Data</a:t>
              </a:r>
              <a:endParaRPr lang="de-DE" sz="2400" b="0" cap="none" spc="0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19" name="Textfeld 118"/>
            <p:cNvSpPr txBox="1"/>
            <p:nvPr/>
          </p:nvSpPr>
          <p:spPr>
            <a:xfrm>
              <a:off x="7673170" y="991760"/>
              <a:ext cx="24263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145 Model Exp.             227 Datasets</a:t>
              </a:r>
              <a:endParaRPr lang="en-US" sz="1200" dirty="0"/>
            </a:p>
          </p:txBody>
        </p:sp>
        <p:sp>
          <p:nvSpPr>
            <p:cNvPr id="120" name="Textfeld 119"/>
            <p:cNvSpPr txBox="1"/>
            <p:nvPr/>
          </p:nvSpPr>
          <p:spPr>
            <a:xfrm>
              <a:off x="7662038" y="1258228"/>
              <a:ext cx="8194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cmip5.output1.IPSL</a:t>
              </a:r>
              <a:r>
                <a:rPr lang="en-US" sz="600" dirty="0" smtClean="0"/>
                <a:t>.</a:t>
              </a:r>
              <a:br>
                <a:rPr lang="en-US" sz="600" dirty="0" smtClean="0"/>
              </a:br>
              <a:r>
                <a:rPr lang="en-US" sz="600" dirty="0" smtClean="0"/>
                <a:t>IPSL-CM5A-LR.rcp85</a:t>
              </a:r>
              <a:endParaRPr lang="en-US" sz="600" dirty="0"/>
            </a:p>
          </p:txBody>
        </p:sp>
        <p:sp>
          <p:nvSpPr>
            <p:cNvPr id="121" name="Rechteck 120"/>
            <p:cNvSpPr/>
            <p:nvPr/>
          </p:nvSpPr>
          <p:spPr>
            <a:xfrm>
              <a:off x="7978350" y="2006359"/>
              <a:ext cx="622927" cy="461665"/>
            </a:xfrm>
            <a:prstGeom prst="rect">
              <a:avLst/>
            </a:prstGeom>
            <a:noFill/>
          </p:spPr>
          <p:txBody>
            <a:bodyPr vert="wordArtVert"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…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22" name="Abgerundetes Rechteck 121"/>
            <p:cNvSpPr/>
            <p:nvPr/>
          </p:nvSpPr>
          <p:spPr>
            <a:xfrm>
              <a:off x="7704149" y="1538984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23" name="Abgerundetes Rechteck 122"/>
            <p:cNvSpPr/>
            <p:nvPr/>
          </p:nvSpPr>
          <p:spPr>
            <a:xfrm>
              <a:off x="7704146" y="1791528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24" name="Abgerundetes Rechteck 123"/>
            <p:cNvSpPr/>
            <p:nvPr/>
          </p:nvSpPr>
          <p:spPr>
            <a:xfrm>
              <a:off x="9132779" y="1277720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9068570" y="1308949"/>
              <a:ext cx="104227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dirty="0" smtClean="0"/>
                <a:t>cmip5.output1.IPSL.IPSL-CM5A-LR.rcp85.</a:t>
              </a:r>
              <a:br>
                <a:rPr lang="en-US" sz="400" dirty="0" smtClean="0"/>
              </a:br>
              <a:r>
                <a:rPr lang="en-US" sz="400" dirty="0" smtClean="0"/>
                <a:t>mon.atmos.Amon.r1i1p1.20111103.pr</a:t>
              </a:r>
              <a:endParaRPr lang="en-US" sz="400" dirty="0"/>
            </a:p>
          </p:txBody>
        </p:sp>
        <p:sp>
          <p:nvSpPr>
            <p:cNvPr id="126" name="Rechteck 125"/>
            <p:cNvSpPr/>
            <p:nvPr/>
          </p:nvSpPr>
          <p:spPr>
            <a:xfrm>
              <a:off x="9402622" y="2002000"/>
              <a:ext cx="622927" cy="461665"/>
            </a:xfrm>
            <a:prstGeom prst="rect">
              <a:avLst/>
            </a:prstGeom>
            <a:noFill/>
          </p:spPr>
          <p:txBody>
            <a:bodyPr vert="wordArtVert"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…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27" name="Abgerundetes Rechteck 126"/>
            <p:cNvSpPr/>
            <p:nvPr/>
          </p:nvSpPr>
          <p:spPr>
            <a:xfrm>
              <a:off x="9128421" y="1534625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28" name="Abgerundetes Rechteck 127"/>
            <p:cNvSpPr/>
            <p:nvPr/>
          </p:nvSpPr>
          <p:spPr>
            <a:xfrm>
              <a:off x="9128418" y="1787169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30" name="Textfeld 129"/>
            <p:cNvSpPr txBox="1"/>
            <p:nvPr/>
          </p:nvSpPr>
          <p:spPr>
            <a:xfrm>
              <a:off x="9061846" y="1561006"/>
              <a:ext cx="104227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dirty="0"/>
                <a:t>cmip5.output1.IPSL.IPSL-CM5A-LR.rcp85</a:t>
              </a:r>
              <a:r>
                <a:rPr lang="en-US" sz="400" dirty="0" smtClean="0"/>
                <a:t>.</a:t>
              </a:r>
              <a:br>
                <a:rPr lang="en-US" sz="400" dirty="0" smtClean="0"/>
              </a:br>
              <a:r>
                <a:rPr lang="en-US" sz="400" dirty="0" smtClean="0"/>
                <a:t>mon.atmos.Amon.r1i1p1.20111103.tas</a:t>
              </a:r>
              <a:endParaRPr lang="en-US" sz="400" dirty="0"/>
            </a:p>
          </p:txBody>
        </p:sp>
        <p:cxnSp>
          <p:nvCxnSpPr>
            <p:cNvPr id="132" name="Gerade Verbindung mit Pfeil 131"/>
            <p:cNvCxnSpPr/>
            <p:nvPr/>
          </p:nvCxnSpPr>
          <p:spPr>
            <a:xfrm flipV="1">
              <a:off x="8712000" y="1361369"/>
              <a:ext cx="432000" cy="0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Gerade Verbindung mit Pfeil 133"/>
            <p:cNvCxnSpPr/>
            <p:nvPr/>
          </p:nvCxnSpPr>
          <p:spPr>
            <a:xfrm>
              <a:off x="8720688" y="1462605"/>
              <a:ext cx="423312" cy="154398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Gerade Verbindung mit Pfeil 134"/>
            <p:cNvCxnSpPr>
              <a:endCxn id="128" idx="1"/>
            </p:cNvCxnSpPr>
            <p:nvPr/>
          </p:nvCxnSpPr>
          <p:spPr>
            <a:xfrm>
              <a:off x="8720688" y="1462605"/>
              <a:ext cx="407730" cy="440881"/>
            </a:xfrm>
            <a:prstGeom prst="straightConnector1">
              <a:avLst/>
            </a:prstGeom>
            <a:ln w="19050">
              <a:solidFill>
                <a:schemeClr val="tx2"/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7" name="Rechteck 136"/>
          <p:cNvSpPr/>
          <p:nvPr/>
        </p:nvSpPr>
        <p:spPr>
          <a:xfrm>
            <a:off x="4564140" y="842906"/>
            <a:ext cx="201368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Fig. 10.21</a:t>
            </a:r>
            <a:endParaRPr lang="de-DE" sz="24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2" name="Abgerundetes Rechteck 111"/>
          <p:cNvSpPr/>
          <p:nvPr/>
        </p:nvSpPr>
        <p:spPr>
          <a:xfrm>
            <a:off x="603750" y="3100359"/>
            <a:ext cx="627448" cy="232634"/>
          </a:xfrm>
          <a:prstGeom prst="roundRect">
            <a:avLst>
              <a:gd name="adj" fmla="val 7302"/>
            </a:avLst>
          </a:prstGeom>
          <a:noFill/>
          <a:ln w="19050">
            <a:solidFill>
              <a:schemeClr val="tx2"/>
            </a:solidFill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endParaRPr lang="en-US"/>
          </a:p>
        </p:txBody>
      </p:sp>
      <p:grpSp>
        <p:nvGrpSpPr>
          <p:cNvPr id="116" name="Gruppieren 115"/>
          <p:cNvGrpSpPr/>
          <p:nvPr/>
        </p:nvGrpSpPr>
        <p:grpSpPr>
          <a:xfrm>
            <a:off x="7024647" y="1359695"/>
            <a:ext cx="2751524" cy="1809996"/>
            <a:chOff x="7531286" y="658028"/>
            <a:chExt cx="2751524" cy="1809996"/>
          </a:xfrm>
        </p:grpSpPr>
        <p:sp>
          <p:nvSpPr>
            <p:cNvPr id="129" name="Abgerundetes Rechteck 128"/>
            <p:cNvSpPr/>
            <p:nvPr/>
          </p:nvSpPr>
          <p:spPr>
            <a:xfrm>
              <a:off x="7566632" y="673107"/>
              <a:ext cx="2716178" cy="1625468"/>
            </a:xfrm>
            <a:prstGeom prst="roundRect">
              <a:avLst>
                <a:gd name="adj" fmla="val 7302"/>
              </a:avLst>
            </a:prstGeom>
            <a:solidFill>
              <a:srgbClr val="EAEDF2"/>
            </a:solidFill>
            <a:ln w="3810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Abgerundetes Rechteck 130"/>
            <p:cNvSpPr/>
            <p:nvPr/>
          </p:nvSpPr>
          <p:spPr>
            <a:xfrm>
              <a:off x="7708507" y="1282079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hteck 132"/>
            <p:cNvSpPr/>
            <p:nvPr/>
          </p:nvSpPr>
          <p:spPr>
            <a:xfrm>
              <a:off x="7531286" y="658028"/>
              <a:ext cx="2699334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rgbClr val="FFC00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CORDEX Input Data</a:t>
              </a:r>
              <a:endParaRPr lang="de-DE" sz="2400" b="0" cap="none" spc="0" dirty="0">
                <a:ln w="0"/>
                <a:solidFill>
                  <a:srgbClr val="FFC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36" name="Textfeld 135"/>
            <p:cNvSpPr txBox="1"/>
            <p:nvPr/>
          </p:nvSpPr>
          <p:spPr>
            <a:xfrm>
              <a:off x="7712443" y="991760"/>
              <a:ext cx="23478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30 Model Exp.             129 Datasets</a:t>
              </a:r>
              <a:endParaRPr lang="en-US" sz="1200" dirty="0"/>
            </a:p>
          </p:txBody>
        </p:sp>
        <p:sp>
          <p:nvSpPr>
            <p:cNvPr id="138" name="Textfeld 137"/>
            <p:cNvSpPr txBox="1"/>
            <p:nvPr/>
          </p:nvSpPr>
          <p:spPr>
            <a:xfrm>
              <a:off x="7662038" y="1258228"/>
              <a:ext cx="8947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/>
                <a:t>cordex.output.EUR-11.</a:t>
              </a:r>
              <a:br>
                <a:rPr lang="en-US" sz="600" dirty="0" smtClean="0"/>
              </a:br>
              <a:r>
                <a:rPr lang="en-US" sz="600" dirty="0" smtClean="0"/>
                <a:t>historical.CCLM4-8-17</a:t>
              </a:r>
              <a:endParaRPr lang="en-US" sz="600" dirty="0"/>
            </a:p>
          </p:txBody>
        </p:sp>
        <p:sp>
          <p:nvSpPr>
            <p:cNvPr id="139" name="Rechteck 138"/>
            <p:cNvSpPr/>
            <p:nvPr/>
          </p:nvSpPr>
          <p:spPr>
            <a:xfrm>
              <a:off x="7978350" y="2006359"/>
              <a:ext cx="622927" cy="461665"/>
            </a:xfrm>
            <a:prstGeom prst="rect">
              <a:avLst/>
            </a:prstGeom>
            <a:noFill/>
          </p:spPr>
          <p:txBody>
            <a:bodyPr vert="wordArtVert"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…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40" name="Abgerundetes Rechteck 139"/>
            <p:cNvSpPr/>
            <p:nvPr/>
          </p:nvSpPr>
          <p:spPr>
            <a:xfrm>
              <a:off x="7704149" y="1538984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41" name="Abgerundetes Rechteck 140"/>
            <p:cNvSpPr/>
            <p:nvPr/>
          </p:nvSpPr>
          <p:spPr>
            <a:xfrm>
              <a:off x="7704146" y="1791528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42" name="Abgerundetes Rechteck 141"/>
            <p:cNvSpPr/>
            <p:nvPr/>
          </p:nvSpPr>
          <p:spPr>
            <a:xfrm>
              <a:off x="9132779" y="1277720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43" name="Textfeld 142"/>
            <p:cNvSpPr txBox="1"/>
            <p:nvPr/>
          </p:nvSpPr>
          <p:spPr>
            <a:xfrm>
              <a:off x="9064337" y="1258149"/>
              <a:ext cx="10294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dirty="0" smtClean="0"/>
                <a:t>cordex.output.EUR-11.CLMcom.</a:t>
              </a:r>
              <a:br>
                <a:rPr lang="en-US" sz="400" dirty="0" smtClean="0"/>
              </a:br>
              <a:r>
                <a:rPr lang="en-US" sz="400" dirty="0" smtClean="0"/>
                <a:t>CNRM-CERFACS-CNRM-CM5.historical.</a:t>
              </a:r>
              <a:br>
                <a:rPr lang="en-US" sz="400" dirty="0" smtClean="0"/>
              </a:br>
              <a:r>
                <a:rPr lang="en-US" sz="400" dirty="0" smtClean="0"/>
                <a:t>r1i1p1.CCLM4-8-17.v1.mon.pr.20140515</a:t>
              </a:r>
              <a:endParaRPr lang="en-US" sz="400" dirty="0"/>
            </a:p>
          </p:txBody>
        </p:sp>
        <p:sp>
          <p:nvSpPr>
            <p:cNvPr id="144" name="Rechteck 143"/>
            <p:cNvSpPr/>
            <p:nvPr/>
          </p:nvSpPr>
          <p:spPr>
            <a:xfrm>
              <a:off x="9402622" y="2002000"/>
              <a:ext cx="622927" cy="461665"/>
            </a:xfrm>
            <a:prstGeom prst="rect">
              <a:avLst/>
            </a:prstGeom>
            <a:noFill/>
          </p:spPr>
          <p:txBody>
            <a:bodyPr vert="wordArtVert"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…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45" name="Abgerundetes Rechteck 144"/>
            <p:cNvSpPr/>
            <p:nvPr/>
          </p:nvSpPr>
          <p:spPr>
            <a:xfrm>
              <a:off x="9128421" y="1534625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46" name="Abgerundetes Rechteck 145"/>
            <p:cNvSpPr/>
            <p:nvPr/>
          </p:nvSpPr>
          <p:spPr>
            <a:xfrm>
              <a:off x="9128418" y="1787169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47" name="Textfeld 146"/>
            <p:cNvSpPr txBox="1"/>
            <p:nvPr/>
          </p:nvSpPr>
          <p:spPr>
            <a:xfrm>
              <a:off x="9061846" y="1514443"/>
              <a:ext cx="104708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dirty="0"/>
                <a:t>cordex.output.EUR-11.CLMcom</a:t>
              </a:r>
              <a:r>
                <a:rPr lang="en-US" sz="400" dirty="0" smtClean="0"/>
                <a:t>.</a:t>
              </a:r>
              <a:br>
                <a:rPr lang="en-US" sz="400" dirty="0" smtClean="0"/>
              </a:br>
              <a:r>
                <a:rPr lang="en-US" sz="400" dirty="0" smtClean="0"/>
                <a:t>MOHC-HadGEM2-ES.historical.</a:t>
              </a:r>
              <a:br>
                <a:rPr lang="en-US" sz="400" dirty="0" smtClean="0"/>
              </a:br>
              <a:r>
                <a:rPr lang="en-US" sz="400" dirty="0" smtClean="0"/>
                <a:t>r1i1p1.CCLM4-8-17.v1.mon.tas.20150320</a:t>
              </a:r>
              <a:endParaRPr lang="en-US" sz="400" dirty="0"/>
            </a:p>
          </p:txBody>
        </p:sp>
        <p:cxnSp>
          <p:nvCxnSpPr>
            <p:cNvPr id="148" name="Gerade Verbindung mit Pfeil 147"/>
            <p:cNvCxnSpPr/>
            <p:nvPr/>
          </p:nvCxnSpPr>
          <p:spPr>
            <a:xfrm flipV="1">
              <a:off x="8712000" y="1361369"/>
              <a:ext cx="432000" cy="0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Gerade Verbindung mit Pfeil 148"/>
            <p:cNvCxnSpPr/>
            <p:nvPr/>
          </p:nvCxnSpPr>
          <p:spPr>
            <a:xfrm>
              <a:off x="8720688" y="1462605"/>
              <a:ext cx="423312" cy="154398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Gerade Verbindung mit Pfeil 149"/>
            <p:cNvCxnSpPr>
              <a:endCxn id="146" idx="1"/>
            </p:cNvCxnSpPr>
            <p:nvPr/>
          </p:nvCxnSpPr>
          <p:spPr>
            <a:xfrm>
              <a:off x="8720688" y="1462605"/>
              <a:ext cx="407730" cy="440881"/>
            </a:xfrm>
            <a:prstGeom prst="straightConnector1">
              <a:avLst/>
            </a:prstGeom>
            <a:ln w="19050">
              <a:solidFill>
                <a:schemeClr val="tx2"/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19"/>
          <p:cNvGrpSpPr/>
          <p:nvPr/>
        </p:nvGrpSpPr>
        <p:grpSpPr>
          <a:xfrm>
            <a:off x="7035035" y="3144348"/>
            <a:ext cx="2751525" cy="1805637"/>
            <a:chOff x="7035035" y="3239884"/>
            <a:chExt cx="2751525" cy="1805637"/>
          </a:xfrm>
        </p:grpSpPr>
        <p:sp>
          <p:nvSpPr>
            <p:cNvPr id="152" name="Abgerundetes Rechteck 151"/>
            <p:cNvSpPr/>
            <p:nvPr/>
          </p:nvSpPr>
          <p:spPr>
            <a:xfrm>
              <a:off x="7070382" y="3254963"/>
              <a:ext cx="2716178" cy="1625468"/>
            </a:xfrm>
            <a:prstGeom prst="roundRect">
              <a:avLst>
                <a:gd name="adj" fmla="val 7302"/>
              </a:avLst>
            </a:prstGeom>
            <a:solidFill>
              <a:srgbClr val="EAEDF2"/>
            </a:solidFill>
            <a:ln w="3810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Abgerundetes Rechteck 152"/>
            <p:cNvSpPr/>
            <p:nvPr/>
          </p:nvSpPr>
          <p:spPr>
            <a:xfrm>
              <a:off x="7212257" y="3863935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hteck 153"/>
            <p:cNvSpPr/>
            <p:nvPr/>
          </p:nvSpPr>
          <p:spPr>
            <a:xfrm>
              <a:off x="7035035" y="3239884"/>
              <a:ext cx="2631217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1">
                      <a:lumMod val="50000"/>
                      <a:lumOff val="50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MPI-GE Input Data</a:t>
              </a:r>
              <a:endParaRPr lang="de-DE" sz="2400" b="0" cap="none" spc="0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55" name="Textfeld 154"/>
            <p:cNvSpPr txBox="1"/>
            <p:nvPr/>
          </p:nvSpPr>
          <p:spPr>
            <a:xfrm>
              <a:off x="7255467" y="3573616"/>
              <a:ext cx="22692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2</a:t>
              </a:r>
              <a:r>
                <a:rPr lang="en-US" sz="1200" dirty="0" smtClean="0"/>
                <a:t> Model Exp.             202 Datasets</a:t>
              </a:r>
              <a:endParaRPr lang="en-US" sz="1200" dirty="0"/>
            </a:p>
          </p:txBody>
        </p:sp>
        <p:sp>
          <p:nvSpPr>
            <p:cNvPr id="156" name="Textfeld 155"/>
            <p:cNvSpPr txBox="1"/>
            <p:nvPr/>
          </p:nvSpPr>
          <p:spPr>
            <a:xfrm>
              <a:off x="7149886" y="3840084"/>
              <a:ext cx="9252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/>
                <a:t>mpi-ge.output1.MPI-M.</a:t>
              </a:r>
              <a:br>
                <a:rPr lang="en-US" sz="600" dirty="0" smtClean="0"/>
              </a:br>
              <a:r>
                <a:rPr lang="en-US" sz="600" dirty="0" smtClean="0"/>
                <a:t>MPI-</a:t>
              </a:r>
              <a:r>
                <a:rPr lang="en-US" sz="600" dirty="0" err="1" smtClean="0"/>
                <a:t>ESM.historical</a:t>
              </a:r>
              <a:endParaRPr lang="en-US" sz="600" dirty="0"/>
            </a:p>
          </p:txBody>
        </p:sp>
        <p:sp>
          <p:nvSpPr>
            <p:cNvPr id="158" name="Abgerundetes Rechteck 157"/>
            <p:cNvSpPr/>
            <p:nvPr/>
          </p:nvSpPr>
          <p:spPr>
            <a:xfrm>
              <a:off x="7207899" y="4120840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60" name="Abgerundetes Rechteck 159"/>
            <p:cNvSpPr/>
            <p:nvPr/>
          </p:nvSpPr>
          <p:spPr>
            <a:xfrm>
              <a:off x="8636529" y="3859576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61" name="Textfeld 160"/>
            <p:cNvSpPr txBox="1"/>
            <p:nvPr/>
          </p:nvSpPr>
          <p:spPr>
            <a:xfrm>
              <a:off x="8572320" y="3890805"/>
              <a:ext cx="10903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dirty="0" smtClean="0"/>
                <a:t>mpi-ge.output1.MPI-M.MPI-ESM.historical.</a:t>
              </a:r>
              <a:br>
                <a:rPr lang="en-US" sz="400" dirty="0" smtClean="0"/>
              </a:br>
              <a:r>
                <a:rPr lang="en-US" sz="400" dirty="0" smtClean="0"/>
                <a:t>mon.atmos.pr.r001i1850p3.20190123</a:t>
              </a:r>
              <a:endParaRPr lang="en-US" sz="400" dirty="0"/>
            </a:p>
          </p:txBody>
        </p:sp>
        <p:sp>
          <p:nvSpPr>
            <p:cNvPr id="162" name="Rechteck 161"/>
            <p:cNvSpPr/>
            <p:nvPr/>
          </p:nvSpPr>
          <p:spPr>
            <a:xfrm>
              <a:off x="8906372" y="4583856"/>
              <a:ext cx="622927" cy="461665"/>
            </a:xfrm>
            <a:prstGeom prst="rect">
              <a:avLst/>
            </a:prstGeom>
            <a:noFill/>
          </p:spPr>
          <p:txBody>
            <a:bodyPr vert="wordArtVert" wrap="square" lIns="91440" tIns="45720" rIns="91440" bIns="45720">
              <a:spAutoFit/>
            </a:bodyPr>
            <a:lstStyle/>
            <a:p>
              <a:r>
                <a:rPr lang="de-DE" sz="2400" dirty="0" smtClean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…</a:t>
              </a:r>
              <a:endParaRPr lang="de-DE" sz="2400" b="0" cap="none" spc="0" dirty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63" name="Abgerundetes Rechteck 162"/>
            <p:cNvSpPr/>
            <p:nvPr/>
          </p:nvSpPr>
          <p:spPr>
            <a:xfrm>
              <a:off x="8632171" y="4116481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64" name="Abgerundetes Rechteck 163"/>
            <p:cNvSpPr/>
            <p:nvPr/>
          </p:nvSpPr>
          <p:spPr>
            <a:xfrm>
              <a:off x="8632168" y="4369025"/>
              <a:ext cx="1006511" cy="232634"/>
            </a:xfrm>
            <a:prstGeom prst="roundRect">
              <a:avLst>
                <a:gd name="adj" fmla="val 7302"/>
              </a:avLst>
            </a:prstGeom>
            <a:solidFill>
              <a:schemeClr val="tx2">
                <a:lumMod val="20000"/>
                <a:lumOff val="80000"/>
              </a:schemeClr>
            </a:solidFill>
            <a:ln w="19050">
              <a:solidFill>
                <a:schemeClr val="tx2"/>
              </a:solidFill>
            </a:ln>
            <a:effectLst>
              <a:outerShdw blurRad="50800" dist="254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endParaRPr lang="en-US"/>
            </a:p>
          </p:txBody>
        </p:sp>
        <p:sp>
          <p:nvSpPr>
            <p:cNvPr id="165" name="Textfeld 164"/>
            <p:cNvSpPr txBox="1"/>
            <p:nvPr/>
          </p:nvSpPr>
          <p:spPr>
            <a:xfrm>
              <a:off x="8565596" y="4142862"/>
              <a:ext cx="109036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" dirty="0" smtClean="0"/>
                <a:t>mpi-ge.output1.MPI-M.MPI-ESM.historical.</a:t>
              </a:r>
              <a:br>
                <a:rPr lang="en-US" sz="400" dirty="0" smtClean="0"/>
              </a:br>
              <a:r>
                <a:rPr lang="en-US" sz="400" dirty="0" smtClean="0"/>
                <a:t>mon.atmos.tas.r001i1850p3.20190123</a:t>
              </a:r>
              <a:endParaRPr lang="en-US" sz="400" dirty="0"/>
            </a:p>
          </p:txBody>
        </p:sp>
        <p:cxnSp>
          <p:nvCxnSpPr>
            <p:cNvPr id="166" name="Gerade Verbindung mit Pfeil 165"/>
            <p:cNvCxnSpPr/>
            <p:nvPr/>
          </p:nvCxnSpPr>
          <p:spPr>
            <a:xfrm flipV="1">
              <a:off x="8215750" y="3943225"/>
              <a:ext cx="432000" cy="0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 Verbindung mit Pfeil 166"/>
            <p:cNvCxnSpPr/>
            <p:nvPr/>
          </p:nvCxnSpPr>
          <p:spPr>
            <a:xfrm>
              <a:off x="8224438" y="4044461"/>
              <a:ext cx="423312" cy="154398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Gerade Verbindung mit Pfeil 167"/>
            <p:cNvCxnSpPr>
              <a:endCxn id="164" idx="1"/>
            </p:cNvCxnSpPr>
            <p:nvPr/>
          </p:nvCxnSpPr>
          <p:spPr>
            <a:xfrm>
              <a:off x="8224438" y="4044461"/>
              <a:ext cx="407730" cy="440881"/>
            </a:xfrm>
            <a:prstGeom prst="straightConnector1">
              <a:avLst/>
            </a:prstGeom>
            <a:ln w="19050">
              <a:solidFill>
                <a:schemeClr val="tx2"/>
              </a:solidFill>
              <a:prstDash val="sys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Textfeld 168"/>
            <p:cNvSpPr txBox="1"/>
            <p:nvPr/>
          </p:nvSpPr>
          <p:spPr>
            <a:xfrm>
              <a:off x="7159168" y="4087896"/>
              <a:ext cx="9525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/>
                <a:t>mpi-ge.output1.MPI-M.</a:t>
              </a:r>
              <a:br>
                <a:rPr lang="en-US" sz="600" dirty="0" smtClean="0"/>
              </a:br>
              <a:r>
                <a:rPr lang="en-US" sz="600" dirty="0" smtClean="0"/>
                <a:t>MPI-ESM.rcp85</a:t>
              </a:r>
              <a:endParaRPr lang="en-US" sz="600" dirty="0"/>
            </a:p>
          </p:txBody>
        </p:sp>
      </p:grpSp>
      <p:sp>
        <p:nvSpPr>
          <p:cNvPr id="25" name="Textfeld 24"/>
          <p:cNvSpPr txBox="1"/>
          <p:nvPr/>
        </p:nvSpPr>
        <p:spPr>
          <a:xfrm>
            <a:off x="7660134" y="5555025"/>
            <a:ext cx="43179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further datasets like observations</a:t>
            </a:r>
            <a:b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used for figure generation ….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61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Autofit/>
          </a:bodyPr>
          <a:lstStyle/>
          <a:p>
            <a:r>
              <a:rPr lang="en-US" sz="2000" dirty="0" smtClean="0"/>
              <a:t>IPCC AR7 Plans on Complex Citation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838200" y="920777"/>
            <a:ext cx="5974969" cy="244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sym typeface="Wingdings" panose="05000000000000000000" pitchFamily="2" charset="2"/>
              </a:rPr>
              <a:t>Complex Citation approach: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/>
            </a:r>
            <a:b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a simple and flexible solution for traceability and credit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assignment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for a large number of datasets (partly subsets)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stored across multiple repositories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sz="1100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Complex </a:t>
            </a:r>
            <a:r>
              <a:rPr lang="en-US" sz="2000" dirty="0">
                <a:solidFill>
                  <a:schemeClr val="accent1"/>
                </a:solidFill>
                <a:sym typeface="Wingdings" panose="05000000000000000000" pitchFamily="2" charset="2"/>
              </a:rPr>
              <a:t>Citation Object (</a:t>
            </a:r>
            <a:r>
              <a:rPr lang="en-US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CCO):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/>
            </a:r>
            <a:br>
              <a:rPr lang="en-US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 a </a:t>
            </a:r>
            <a:r>
              <a:rPr lang="en-US" dirty="0">
                <a:sym typeface="Wingdings" panose="05000000000000000000" pitchFamily="2" charset="2"/>
              </a:rPr>
              <a:t>new type of Digital Object Identifier (DOI) </a:t>
            </a:r>
            <a:r>
              <a:rPr lang="en-US" dirty="0" smtClean="0">
                <a:sym typeface="Wingdings" panose="05000000000000000000" pitchFamily="2" charset="2"/>
              </a:rPr>
              <a:t>that </a:t>
            </a:r>
            <a:r>
              <a:rPr lang="en-US" dirty="0">
                <a:sym typeface="Wingdings" panose="05000000000000000000" pitchFamily="2" charset="2"/>
              </a:rPr>
              <a:t>includes, </a:t>
            </a: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 as </a:t>
            </a:r>
            <a:r>
              <a:rPr lang="en-US" dirty="0">
                <a:sym typeface="Wingdings" panose="05000000000000000000" pitchFamily="2" charset="2"/>
              </a:rPr>
              <a:t>its primary content, a list of Linked Digital </a:t>
            </a:r>
            <a:r>
              <a:rPr lang="en-US" dirty="0" smtClean="0">
                <a:sym typeface="Wingdings" panose="05000000000000000000" pitchFamily="2" charset="2"/>
              </a:rPr>
              <a:t>Objects.</a:t>
            </a:r>
          </a:p>
          <a:p>
            <a:endParaRPr lang="en-US" sz="1200" dirty="0">
              <a:sym typeface="Wingdings" panose="05000000000000000000" pitchFamily="2" charset="2"/>
            </a:endParaRPr>
          </a:p>
        </p:txBody>
      </p:sp>
      <p:sp>
        <p:nvSpPr>
          <p:cNvPr id="23" name="Google Shape;243;g114d0feb1a0_2_102"/>
          <p:cNvSpPr txBox="1"/>
          <p:nvPr/>
        </p:nvSpPr>
        <p:spPr>
          <a:xfrm>
            <a:off x="997532" y="5906322"/>
            <a:ext cx="1017757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>
                <a:solidFill>
                  <a:srgbClr val="5391CC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References:</a:t>
            </a:r>
            <a:endParaRPr sz="1000" dirty="0">
              <a:solidFill>
                <a:srgbClr val="5391CC"/>
              </a:solidFill>
              <a:latin typeface="Arial" panose="020B0604020202020204" pitchFamily="34" charset="0"/>
              <a:ea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24" name="Google Shape;245;g114d0feb1a0_2_102"/>
          <p:cNvSpPr txBox="1"/>
          <p:nvPr/>
        </p:nvSpPr>
        <p:spPr>
          <a:xfrm>
            <a:off x="1803896" y="5911275"/>
            <a:ext cx="8883154" cy="43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spcAft>
                <a:spcPts val="300"/>
              </a:spcAft>
              <a:buSzPts val="1000"/>
            </a:pP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Agarwal, D., </a:t>
            </a:r>
            <a:r>
              <a:rPr 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Ayliffe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 J., J. H. Buck, J., </a:t>
            </a:r>
            <a:r>
              <a:rPr 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Damerow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 J., Parton, G., Stall, S., Stockhause, M., &amp; </a:t>
            </a:r>
            <a:r>
              <a:rPr 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Wyborn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 L. (2024). Complex Citation Working Group Recommendation (Version 1). </a:t>
            </a:r>
            <a:r>
              <a:rPr lang="en-US" sz="1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Zenodo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. </a:t>
            </a:r>
            <a:r>
              <a:rPr lang="en-US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  <a:hlinkClick r:id="rId2"/>
              </a:rPr>
              <a:t>https://</a:t>
            </a:r>
            <a:r>
              <a:rPr lang="en-US" sz="1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  <a:hlinkClick r:id="rId2"/>
              </a:rPr>
              <a:t>doi.org/10.5281/zenodo.14106602</a:t>
            </a:r>
            <a:endParaRPr sz="10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50" y="1298022"/>
            <a:ext cx="933449" cy="610476"/>
          </a:xfrm>
          <a:prstGeom prst="rect">
            <a:avLst/>
          </a:prstGeom>
        </p:spPr>
      </p:pic>
      <p:grpSp>
        <p:nvGrpSpPr>
          <p:cNvPr id="7" name="Gruppieren 6"/>
          <p:cNvGrpSpPr/>
          <p:nvPr/>
        </p:nvGrpSpPr>
        <p:grpSpPr>
          <a:xfrm>
            <a:off x="885885" y="897093"/>
            <a:ext cx="10437941" cy="4367080"/>
            <a:chOff x="885885" y="897093"/>
            <a:chExt cx="10437941" cy="4367080"/>
          </a:xfrm>
        </p:grpSpPr>
        <p:pic>
          <p:nvPicPr>
            <p:cNvPr id="26" name="Grafik 2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5050" y="897093"/>
              <a:ext cx="3298776" cy="4367080"/>
            </a:xfrm>
            <a:prstGeom prst="rect">
              <a:avLst/>
            </a:prstGeom>
          </p:spPr>
        </p:pic>
        <p:sp>
          <p:nvSpPr>
            <p:cNvPr id="28" name="Textfeld 27"/>
            <p:cNvSpPr txBox="1"/>
            <p:nvPr/>
          </p:nvSpPr>
          <p:spPr>
            <a:xfrm>
              <a:off x="885885" y="3298287"/>
              <a:ext cx="6547370" cy="11387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>
                  <a:solidFill>
                    <a:schemeClr val="accent1"/>
                  </a:solidFill>
                  <a:sym typeface="Wingdings" panose="05000000000000000000" pitchFamily="2" charset="2"/>
                </a:rPr>
                <a:t>Pilot Implementation for WGI AR6 figures: </a:t>
              </a:r>
              <a:r>
                <a:rPr lang="en-US" dirty="0" smtClean="0">
                  <a:solidFill>
                    <a:schemeClr val="accent1"/>
                  </a:solidFill>
                  <a:sym typeface="Wingdings" panose="05000000000000000000" pitchFamily="2" charset="2"/>
                </a:rPr>
                <a:t/>
              </a:r>
              <a:br>
                <a:rPr lang="en-US" dirty="0" smtClean="0">
                  <a:solidFill>
                    <a:schemeClr val="accent1"/>
                  </a:solidFill>
                  <a:sym typeface="Wingdings" panose="05000000000000000000" pitchFamily="2" charset="2"/>
                </a:rPr>
              </a:br>
              <a:r>
                <a:rPr lang="en-US" dirty="0" smtClean="0">
                  <a:sym typeface="Wingdings" panose="05000000000000000000" pitchFamily="2" charset="2"/>
                </a:rPr>
                <a:t>Example (Fig. </a:t>
              </a:r>
              <a:r>
                <a:rPr lang="en-US" dirty="0">
                  <a:sym typeface="Wingdings" panose="05000000000000000000" pitchFamily="2" charset="2"/>
                </a:rPr>
                <a:t>10.21): </a:t>
              </a:r>
              <a:r>
                <a:rPr lang="en-US" dirty="0">
                  <a:sym typeface="Wingdings" panose="05000000000000000000" pitchFamily="2" charset="2"/>
                  <a:hlinkClick r:id="rId5"/>
                </a:rPr>
                <a:t>https://</a:t>
              </a:r>
              <a:r>
                <a:rPr lang="en-US" dirty="0" smtClean="0">
                  <a:sym typeface="Wingdings" panose="05000000000000000000" pitchFamily="2" charset="2"/>
                  <a:hlinkClick r:id="rId5"/>
                </a:rPr>
                <a:t>doi.org/10.5281/zenodo.14986318</a:t>
              </a:r>
              <a:r>
                <a:rPr lang="en-US" dirty="0" smtClean="0">
                  <a:sym typeface="Wingdings" panose="05000000000000000000" pitchFamily="2" charset="2"/>
                </a:rPr>
                <a:t> </a:t>
              </a:r>
              <a:r>
                <a:rPr lang="en-US" dirty="0">
                  <a:sym typeface="Wingdings" panose="05000000000000000000" pitchFamily="2" charset="2"/>
                </a:rPr>
                <a:t/>
              </a:r>
              <a:br>
                <a:rPr lang="en-US" dirty="0">
                  <a:sym typeface="Wingdings" panose="05000000000000000000" pitchFamily="2" charset="2"/>
                </a:rPr>
              </a:br>
              <a:endParaRPr lang="en-US" sz="1200" dirty="0" smtClean="0">
                <a:sym typeface="Wingdings" panose="05000000000000000000" pitchFamily="2" charset="2"/>
              </a:endParaRPr>
            </a:p>
            <a:p>
              <a:endParaRPr lang="en-US" dirty="0"/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866776" y="2627641"/>
            <a:ext cx="10558464" cy="3287094"/>
            <a:chOff x="866776" y="2627641"/>
            <a:chExt cx="10558464" cy="3287094"/>
          </a:xfrm>
        </p:grpSpPr>
        <p:grpSp>
          <p:nvGrpSpPr>
            <p:cNvPr id="2" name="Gruppieren 1"/>
            <p:cNvGrpSpPr/>
            <p:nvPr/>
          </p:nvGrpSpPr>
          <p:grpSpPr>
            <a:xfrm>
              <a:off x="7528353" y="2627641"/>
              <a:ext cx="3896887" cy="3003746"/>
              <a:chOff x="7982475" y="1392707"/>
              <a:chExt cx="3896887" cy="3003746"/>
            </a:xfrm>
          </p:grpSpPr>
          <p:sp>
            <p:nvSpPr>
              <p:cNvPr id="11" name="Abgerundetes Rechteck 10"/>
              <p:cNvSpPr/>
              <p:nvPr/>
            </p:nvSpPr>
            <p:spPr>
              <a:xfrm>
                <a:off x="7982475" y="1556358"/>
                <a:ext cx="3778265" cy="2840095"/>
              </a:xfrm>
              <a:prstGeom prst="roundRect">
                <a:avLst>
                  <a:gd name="adj" fmla="val 7302"/>
                </a:avLst>
              </a:prstGeom>
              <a:solidFill>
                <a:schemeClr val="bg1"/>
              </a:solidFill>
              <a:ln w="38100">
                <a:solidFill>
                  <a:schemeClr val="tx2"/>
                </a:solidFill>
              </a:ln>
              <a:effectLst>
                <a:outerShdw blurRad="50800" dist="254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hteck 7"/>
              <p:cNvSpPr/>
              <p:nvPr/>
            </p:nvSpPr>
            <p:spPr>
              <a:xfrm>
                <a:off x="8238152" y="1496947"/>
                <a:ext cx="3321035" cy="46166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de-DE" sz="2400" dirty="0" smtClean="0">
                    <a:ln w="0"/>
                    <a:solidFill>
                      <a:schemeClr val="tx2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CCO – </a:t>
                </a:r>
                <a:r>
                  <a:rPr lang="de-DE" sz="2400" dirty="0" err="1" smtClean="0">
                    <a:ln w="0"/>
                    <a:solidFill>
                      <a:schemeClr val="tx2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Figure</a:t>
                </a:r>
                <a:r>
                  <a:rPr lang="de-DE" sz="2400" dirty="0" smtClean="0">
                    <a:ln w="0"/>
                    <a:solidFill>
                      <a:schemeClr val="tx2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 </a:t>
                </a:r>
                <a:r>
                  <a:rPr lang="de-DE" sz="2400" dirty="0" err="1" smtClean="0">
                    <a:ln w="0"/>
                    <a:solidFill>
                      <a:schemeClr val="tx2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</a:rPr>
                  <a:t>a.x</a:t>
                </a:r>
                <a:endParaRPr lang="de-DE" sz="2400" b="0" cap="none" spc="0" dirty="0">
                  <a:ln w="0"/>
                  <a:solidFill>
                    <a:schemeClr val="tx2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endParaRPr>
              </a:p>
            </p:txBody>
          </p:sp>
          <p:grpSp>
            <p:nvGrpSpPr>
              <p:cNvPr id="9" name="Gruppieren 8"/>
              <p:cNvGrpSpPr/>
              <p:nvPr/>
            </p:nvGrpSpPr>
            <p:grpSpPr>
              <a:xfrm>
                <a:off x="8027607" y="1876596"/>
                <a:ext cx="3605571" cy="2183659"/>
                <a:chOff x="3951722" y="1419400"/>
                <a:chExt cx="3605571" cy="2183659"/>
              </a:xfrm>
            </p:grpSpPr>
            <p:pic>
              <p:nvPicPr>
                <p:cNvPr id="13" name="Grafik 12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1774" y="2458615"/>
                  <a:ext cx="1800000" cy="1144444"/>
                </a:xfrm>
                <a:prstGeom prst="rect">
                  <a:avLst/>
                </a:prstGeom>
              </p:spPr>
            </p:pic>
            <p:pic>
              <p:nvPicPr>
                <p:cNvPr id="14" name="Grafik 13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693354" y="1419400"/>
                  <a:ext cx="1800000" cy="1144444"/>
                </a:xfrm>
                <a:prstGeom prst="rect">
                  <a:avLst/>
                </a:prstGeom>
              </p:spPr>
            </p:pic>
            <p:pic>
              <p:nvPicPr>
                <p:cNvPr id="15" name="Grafik 14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951722" y="1419400"/>
                  <a:ext cx="1800000" cy="1144444"/>
                </a:xfrm>
                <a:prstGeom prst="rect">
                  <a:avLst/>
                </a:prstGeom>
              </p:spPr>
            </p:pic>
            <p:pic>
              <p:nvPicPr>
                <p:cNvPr id="16" name="Grafik 15"/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709216" y="2441402"/>
                  <a:ext cx="1800000" cy="435600"/>
                </a:xfrm>
                <a:prstGeom prst="rect">
                  <a:avLst/>
                </a:prstGeom>
              </p:spPr>
            </p:pic>
            <p:pic>
              <p:nvPicPr>
                <p:cNvPr id="17" name="Grafik 16"/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752370" y="2703589"/>
                  <a:ext cx="1800000" cy="521849"/>
                </a:xfrm>
                <a:prstGeom prst="rect">
                  <a:avLst/>
                </a:prstGeom>
              </p:spPr>
            </p:pic>
            <p:pic>
              <p:nvPicPr>
                <p:cNvPr id="18" name="Grafik 17"/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757293" y="3090672"/>
                  <a:ext cx="1800000" cy="478763"/>
                </a:xfrm>
                <a:prstGeom prst="rect">
                  <a:avLst/>
                </a:prstGeom>
              </p:spPr>
            </p:pic>
          </p:grpSp>
          <p:sp>
            <p:nvSpPr>
              <p:cNvPr id="12" name="Ellipse 11"/>
              <p:cNvSpPr>
                <a:spLocks noChangeAspect="1"/>
              </p:cNvSpPr>
              <p:nvPr/>
            </p:nvSpPr>
            <p:spPr>
              <a:xfrm>
                <a:off x="11533580" y="1392707"/>
                <a:ext cx="345782" cy="345782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sz="800" dirty="0" smtClean="0"/>
                  <a:t>DOI</a:t>
                </a:r>
                <a:endParaRPr lang="en-US" sz="800" dirty="0"/>
              </a:p>
            </p:txBody>
          </p:sp>
          <p:sp>
            <p:nvSpPr>
              <p:cNvPr id="19" name="Abgerundetes Rechteck 18"/>
              <p:cNvSpPr/>
              <p:nvPr/>
            </p:nvSpPr>
            <p:spPr>
              <a:xfrm>
                <a:off x="9892843" y="4016456"/>
                <a:ext cx="1640737" cy="269843"/>
              </a:xfrm>
              <a:prstGeom prst="roundRect">
                <a:avLst>
                  <a:gd name="adj" fmla="val 7302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/>
                </a:solidFill>
              </a:ln>
              <a:effectLst>
                <a:outerShdw blurRad="50800" dist="254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rIns="72000" rtlCol="0" anchor="ctr"/>
              <a:lstStyle/>
              <a:p>
                <a:r>
                  <a:rPr lang="en-US" sz="1600" dirty="0" smtClean="0">
                    <a:solidFill>
                      <a:schemeClr val="tx2"/>
                    </a:solidFill>
                  </a:rPr>
                  <a:t>Provenance</a:t>
                </a:r>
                <a:endParaRPr lang="en-US" sz="16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20" name="Ellipse 19"/>
              <p:cNvSpPr>
                <a:spLocks noChangeAspect="1"/>
              </p:cNvSpPr>
              <p:nvPr/>
            </p:nvSpPr>
            <p:spPr>
              <a:xfrm>
                <a:off x="11406582" y="3904442"/>
                <a:ext cx="261649" cy="261649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sz="700" dirty="0" smtClean="0">
                    <a:solidFill>
                      <a:schemeClr val="bg1"/>
                    </a:solidFill>
                  </a:rPr>
                  <a:t>HDL</a:t>
                </a:r>
                <a:endParaRPr lang="en-US" sz="7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Abgerundetes Rechteck 20"/>
              <p:cNvSpPr/>
              <p:nvPr/>
            </p:nvSpPr>
            <p:spPr>
              <a:xfrm>
                <a:off x="8153400" y="4026631"/>
                <a:ext cx="1639845" cy="278669"/>
              </a:xfrm>
              <a:prstGeom prst="roundRect">
                <a:avLst>
                  <a:gd name="adj" fmla="val 7302"/>
                </a:avLst>
              </a:prstGeom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tx2"/>
                </a:solidFill>
              </a:ln>
              <a:effectLst>
                <a:outerShdw blurRad="50800" dist="254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rIns="72000" rtlCol="0" anchor="ctr"/>
              <a:lstStyle/>
              <a:p>
                <a:r>
                  <a:rPr lang="en-US" sz="1600" dirty="0" smtClean="0">
                    <a:solidFill>
                      <a:schemeClr val="tx2"/>
                    </a:solidFill>
                  </a:rPr>
                  <a:t>AR7 Ch.</a:t>
                </a:r>
                <a:endParaRPr lang="en-US" sz="1600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22" name="Ellipse 21"/>
              <p:cNvSpPr>
                <a:spLocks noChangeAspect="1"/>
              </p:cNvSpPr>
              <p:nvPr/>
            </p:nvSpPr>
            <p:spPr>
              <a:xfrm>
                <a:off x="9653701" y="3906302"/>
                <a:ext cx="262800" cy="2628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sz="800" dirty="0" smtClean="0"/>
                  <a:t>DOI</a:t>
                </a:r>
                <a:endParaRPr lang="en-US" sz="800" dirty="0"/>
              </a:p>
            </p:txBody>
          </p:sp>
        </p:grpSp>
        <p:sp>
          <p:nvSpPr>
            <p:cNvPr id="27" name="Textfeld 26"/>
            <p:cNvSpPr txBox="1"/>
            <p:nvPr/>
          </p:nvSpPr>
          <p:spPr>
            <a:xfrm>
              <a:off x="866776" y="4129631"/>
              <a:ext cx="6669967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 smtClean="0">
                  <a:solidFill>
                    <a:schemeClr val="accent1"/>
                  </a:solidFill>
                  <a:sym typeface="Wingdings" panose="05000000000000000000" pitchFamily="2" charset="2"/>
                </a:rPr>
                <a:t>Complex Citation in IPCC AR7:</a:t>
              </a:r>
              <a:r>
                <a:rPr lang="en-US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anose="05000000000000000000" pitchFamily="2" charset="2"/>
                </a:rPr>
                <a:t/>
              </a:r>
              <a:br>
                <a:rPr lang="en-US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sym typeface="Wingdings" panose="05000000000000000000" pitchFamily="2" charset="2"/>
                </a:rPr>
              </a:br>
              <a:r>
                <a:rPr lang="en-US" dirty="0" smtClean="0">
                  <a:sym typeface="Wingdings" panose="05000000000000000000" pitchFamily="2" charset="2"/>
                </a:rPr>
                <a:t>1. </a:t>
              </a:r>
              <a:r>
                <a:rPr lang="en-US" dirty="0">
                  <a:sym typeface="Wingdings" panose="05000000000000000000" pitchFamily="2" charset="2"/>
                </a:rPr>
                <a:t>create Complex Citation Object </a:t>
              </a:r>
              <a:r>
                <a:rPr lang="en-US" dirty="0" smtClean="0">
                  <a:sym typeface="Wingdings" panose="05000000000000000000" pitchFamily="2" charset="2"/>
                </a:rPr>
                <a:t>for every figure  </a:t>
              </a:r>
              <a:r>
                <a:rPr lang="en-US" dirty="0">
                  <a:sym typeface="Wingdings" panose="05000000000000000000" pitchFamily="2" charset="2"/>
                </a:rPr>
                <a:t/>
              </a:r>
              <a:br>
                <a:rPr lang="en-US" dirty="0">
                  <a:sym typeface="Wingdings" panose="05000000000000000000" pitchFamily="2" charset="2"/>
                </a:rPr>
              </a:br>
              <a:r>
                <a:rPr lang="en-US" dirty="0" smtClean="0">
                  <a:sym typeface="Wingdings" panose="05000000000000000000" pitchFamily="2" charset="2"/>
                </a:rPr>
                <a:t>2. </a:t>
              </a:r>
              <a:r>
                <a:rPr lang="en-US" dirty="0">
                  <a:sym typeface="Wingdings" panose="05000000000000000000" pitchFamily="2" charset="2"/>
                </a:rPr>
                <a:t>add a Complex Citation Object reference in every </a:t>
              </a:r>
              <a:r>
                <a:rPr lang="en-US" b="1" dirty="0">
                  <a:solidFill>
                    <a:schemeClr val="accent1"/>
                  </a:solidFill>
                  <a:sym typeface="Wingdings" panose="05000000000000000000" pitchFamily="2" charset="2"/>
                </a:rPr>
                <a:t>figure caption</a:t>
              </a:r>
              <a:r>
                <a:rPr lang="en-US" dirty="0">
                  <a:sym typeface="Wingdings" panose="05000000000000000000" pitchFamily="2" charset="2"/>
                </a:rPr>
                <a:t/>
              </a:r>
              <a:br>
                <a:rPr lang="en-US" dirty="0">
                  <a:sym typeface="Wingdings" panose="05000000000000000000" pitchFamily="2" charset="2"/>
                </a:rPr>
              </a:br>
              <a:r>
                <a:rPr lang="en-US" dirty="0" smtClean="0">
                  <a:sym typeface="Wingdings" panose="05000000000000000000" pitchFamily="2" charset="2"/>
                </a:rPr>
                <a:t>3. </a:t>
              </a:r>
              <a:r>
                <a:rPr lang="en-US" dirty="0">
                  <a:sym typeface="Wingdings" panose="05000000000000000000" pitchFamily="2" charset="2"/>
                </a:rPr>
                <a:t>add references to the Complex Citation Object to the data</a:t>
              </a:r>
              <a:br>
                <a:rPr lang="en-US" dirty="0">
                  <a:sym typeface="Wingdings" panose="05000000000000000000" pitchFamily="2" charset="2"/>
                </a:rPr>
              </a:br>
              <a:r>
                <a:rPr lang="en-US" dirty="0">
                  <a:sym typeface="Wingdings" panose="05000000000000000000" pitchFamily="2" charset="2"/>
                </a:rPr>
                <a:t>   </a:t>
              </a:r>
              <a:r>
                <a:rPr lang="en-US" dirty="0" smtClean="0">
                  <a:sym typeface="Wingdings" panose="05000000000000000000" pitchFamily="2" charset="2"/>
                </a:rPr>
                <a:t> archived </a:t>
              </a:r>
              <a:r>
                <a:rPr lang="en-US" dirty="0">
                  <a:sym typeface="Wingdings" panose="05000000000000000000" pitchFamily="2" charset="2"/>
                </a:rPr>
                <a:t>at the DDC Partners</a:t>
              </a:r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2237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Autofit/>
          </a:bodyPr>
          <a:lstStyle/>
          <a:p>
            <a:r>
              <a:rPr lang="en-US" sz="2000" dirty="0"/>
              <a:t>IPCC AR7 Plans: Complex Citation </a:t>
            </a:r>
            <a:r>
              <a:rPr lang="en-US" sz="2000" dirty="0" smtClean="0"/>
              <a:t>through provenance records (1)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906295" y="1645933"/>
            <a:ext cx="8974446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CMIP7 Rapid Evaluation Framework (REF) project:</a:t>
            </a:r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/>
            </a:r>
            <a:b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REF is a community owned evaluation framework, built upon, and compatible with,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existing community evaluation packages.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sz="800" dirty="0" smtClean="0">
                <a:sym typeface="Wingdings" panose="05000000000000000000" pitchFamily="2" charset="2"/>
              </a:rPr>
              <a:t/>
            </a:r>
            <a:br>
              <a:rPr lang="en-US" sz="800" dirty="0" smtClean="0">
                <a:sym typeface="Wingdings" panose="05000000000000000000" pitchFamily="2" charset="2"/>
              </a:rPr>
            </a:br>
            <a:r>
              <a:rPr lang="en-US" sz="800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ESMValtool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was used in </a:t>
            </a:r>
            <a:r>
              <a:rPr lang="en-US" dirty="0">
                <a:sym typeface="Wingdings" panose="05000000000000000000" pitchFamily="2" charset="2"/>
              </a:rPr>
              <a:t>3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AR6 </a:t>
            </a:r>
            <a:r>
              <a:rPr lang="en-US" dirty="0" smtClean="0">
                <a:sym typeface="Wingdings" panose="05000000000000000000" pitchFamily="2" charset="2"/>
              </a:rPr>
              <a:t>WGI chapters </a:t>
            </a:r>
            <a:r>
              <a:rPr lang="en-US" dirty="0">
                <a:sym typeface="Wingdings" panose="05000000000000000000" pitchFamily="2" charset="2"/>
              </a:rPr>
              <a:t>for figure </a:t>
            </a:r>
            <a:r>
              <a:rPr lang="en-US" dirty="0" smtClean="0">
                <a:sym typeface="Wingdings" panose="05000000000000000000" pitchFamily="2" charset="2"/>
              </a:rPr>
              <a:t>generation. </a:t>
            </a: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endParaRPr lang="en-US" sz="1200" dirty="0" smtClean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solidFill>
                  <a:schemeClr val="accent1"/>
                </a:solidFill>
                <a:sym typeface="Wingdings" panose="05000000000000000000" pitchFamily="2" charset="2"/>
              </a:rPr>
              <a:t>Jupyter</a:t>
            </a:r>
            <a:r>
              <a:rPr lang="en-US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 and Notebooks Now! projects: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/>
            </a:r>
            <a:b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</a:br>
            <a:r>
              <a:rPr lang="en-US" dirty="0" err="1">
                <a:sym typeface="Wingdings" panose="05000000000000000000" pitchFamily="2" charset="2"/>
              </a:rPr>
              <a:t>Jupyter</a:t>
            </a:r>
            <a:r>
              <a:rPr lang="en-US" dirty="0">
                <a:sym typeface="Wingdings" panose="05000000000000000000" pitchFamily="2" charset="2"/>
              </a:rPr>
              <a:t> is a non-profit, open-source project, </a:t>
            </a:r>
            <a:r>
              <a:rPr lang="en-US" dirty="0" smtClean="0">
                <a:sym typeface="Wingdings" panose="05000000000000000000" pitchFamily="2" charset="2"/>
              </a:rPr>
              <a:t>that supports </a:t>
            </a:r>
            <a:r>
              <a:rPr lang="en-US" dirty="0">
                <a:sym typeface="Wingdings" panose="05000000000000000000" pitchFamily="2" charset="2"/>
              </a:rPr>
              <a:t>interactive data science </a:t>
            </a: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and </a:t>
            </a:r>
            <a:r>
              <a:rPr lang="en-US" dirty="0">
                <a:sym typeface="Wingdings" panose="05000000000000000000" pitchFamily="2" charset="2"/>
              </a:rPr>
              <a:t>scientific computing across all programming languages. </a:t>
            </a: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sz="800" dirty="0">
                <a:sym typeface="Wingdings" panose="05000000000000000000" pitchFamily="2" charset="2"/>
              </a:rPr>
              <a:t/>
            </a:r>
            <a:br>
              <a:rPr lang="en-US" sz="800" dirty="0">
                <a:sym typeface="Wingdings" panose="05000000000000000000" pitchFamily="2" charset="2"/>
              </a:rPr>
            </a:br>
            <a:r>
              <a:rPr lang="en-US" dirty="0" err="1" smtClean="0">
                <a:sym typeface="Wingdings" panose="05000000000000000000" pitchFamily="2" charset="2"/>
              </a:rPr>
              <a:t>Jupyter</a:t>
            </a:r>
            <a:r>
              <a:rPr lang="en-US" dirty="0" smtClean="0">
                <a:sym typeface="Wingdings" panose="05000000000000000000" pitchFamily="2" charset="2"/>
              </a:rPr>
              <a:t> Notebooks were used by </a:t>
            </a:r>
            <a:r>
              <a:rPr lang="en-US" dirty="0" smtClean="0">
                <a:sym typeface="Wingdings" panose="05000000000000000000" pitchFamily="2" charset="2"/>
              </a:rPr>
              <a:t>9 </a:t>
            </a:r>
            <a:r>
              <a:rPr lang="en-US" dirty="0" smtClean="0">
                <a:sym typeface="Wingdings" panose="05000000000000000000" pitchFamily="2" charset="2"/>
              </a:rPr>
              <a:t>AR6 WGI chapters for figure generation.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860323" y="731520"/>
            <a:ext cx="7164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….in collaboration with community tool/framework providers.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906296" y="5944753"/>
            <a:ext cx="8274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References:</a:t>
            </a:r>
            <a:r>
              <a:rPr lang="en-US" sz="1000" dirty="0" smtClean="0"/>
              <a:t> </a:t>
            </a:r>
            <a:endParaRPr lang="en-US" sz="1000" dirty="0"/>
          </a:p>
        </p:txBody>
      </p:sp>
      <p:sp>
        <p:nvSpPr>
          <p:cNvPr id="19" name="Textfeld 18"/>
          <p:cNvSpPr txBox="1"/>
          <p:nvPr/>
        </p:nvSpPr>
        <p:spPr>
          <a:xfrm>
            <a:off x="1700716" y="5944753"/>
            <a:ext cx="35301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REF: </a:t>
            </a:r>
            <a:r>
              <a:rPr lang="en-US" sz="1000" dirty="0">
                <a:hlinkClick r:id="rId2"/>
              </a:rPr>
              <a:t>https://wcrp-cmip.org/cmip7/rapid-evaluation-framework</a:t>
            </a:r>
            <a:r>
              <a:rPr lang="en-US" sz="1000" dirty="0" smtClean="0">
                <a:hlinkClick r:id="rId2"/>
              </a:rPr>
              <a:t>/</a:t>
            </a:r>
            <a:r>
              <a:rPr lang="en-US" sz="1000" dirty="0" smtClean="0"/>
              <a:t> </a:t>
            </a:r>
            <a:br>
              <a:rPr lang="en-US" sz="1000" dirty="0" smtClean="0"/>
            </a:br>
            <a:r>
              <a:rPr lang="en-US" sz="1000" dirty="0" err="1" smtClean="0"/>
              <a:t>ESMValtool</a:t>
            </a:r>
            <a:r>
              <a:rPr lang="en-US" sz="1000" dirty="0"/>
              <a:t>: </a:t>
            </a:r>
            <a:r>
              <a:rPr lang="en-US" sz="1000" dirty="0">
                <a:hlinkClick r:id="rId3"/>
              </a:rPr>
              <a:t>https://esmvaltool.org</a:t>
            </a:r>
            <a:r>
              <a:rPr lang="en-US" sz="1000" dirty="0" smtClean="0">
                <a:hlinkClick r:id="rId3"/>
              </a:rPr>
              <a:t>/</a:t>
            </a:r>
            <a:r>
              <a:rPr lang="en-US" sz="1000" dirty="0" smtClean="0"/>
              <a:t> </a:t>
            </a:r>
            <a:endParaRPr lang="en-US" sz="1000" dirty="0"/>
          </a:p>
        </p:txBody>
      </p:sp>
      <p:sp>
        <p:nvSpPr>
          <p:cNvPr id="20" name="Textfeld 19"/>
          <p:cNvSpPr txBox="1"/>
          <p:nvPr/>
        </p:nvSpPr>
        <p:spPr>
          <a:xfrm>
            <a:off x="5306449" y="5941510"/>
            <a:ext cx="3134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Jupyter</a:t>
            </a:r>
            <a:r>
              <a:rPr lang="en-US" sz="1000" dirty="0"/>
              <a:t>: </a:t>
            </a:r>
            <a:r>
              <a:rPr lang="en-US" sz="1000" dirty="0">
                <a:hlinkClick r:id="rId4"/>
              </a:rPr>
              <a:t>https://</a:t>
            </a:r>
            <a:r>
              <a:rPr lang="en-US" sz="1000" dirty="0" smtClean="0">
                <a:hlinkClick r:id="rId4"/>
              </a:rPr>
              <a:t>jupyter.org/</a:t>
            </a:r>
            <a:r>
              <a:rPr lang="en-US" sz="1000" dirty="0" smtClean="0"/>
              <a:t>  </a:t>
            </a:r>
            <a:br>
              <a:rPr lang="en-US" sz="1000" dirty="0" smtClean="0"/>
            </a:br>
            <a:r>
              <a:rPr lang="en-US" sz="1000" dirty="0" smtClean="0"/>
              <a:t>Notebooks Now</a:t>
            </a:r>
            <a:r>
              <a:rPr lang="en-US" sz="1000" dirty="0"/>
              <a:t>!:  </a:t>
            </a:r>
            <a:r>
              <a:rPr lang="en-US" sz="1000" dirty="0">
                <a:hlinkClick r:id="rId5"/>
              </a:rPr>
              <a:t>https://data.agu.org/notebooks-now</a:t>
            </a:r>
            <a:r>
              <a:rPr lang="en-US" sz="1000" dirty="0" smtClean="0">
                <a:hlinkClick r:id="rId5"/>
              </a:rPr>
              <a:t>/</a:t>
            </a:r>
            <a:r>
              <a:rPr lang="en-US" sz="1000" dirty="0" smtClean="0"/>
              <a:t> </a:t>
            </a:r>
            <a:endParaRPr lang="en-US" sz="10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77255" y="2984245"/>
            <a:ext cx="1590009" cy="77030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77256" y="3954472"/>
            <a:ext cx="1590008" cy="465003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06979" y="1973073"/>
            <a:ext cx="660771" cy="665524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442" y="1241535"/>
            <a:ext cx="670170" cy="560072"/>
          </a:xfrm>
          <a:prstGeom prst="rect">
            <a:avLst/>
          </a:prstGeom>
        </p:spPr>
      </p:pic>
      <p:sp>
        <p:nvSpPr>
          <p:cNvPr id="30" name="Textfeld 29"/>
          <p:cNvSpPr txBox="1"/>
          <p:nvPr/>
        </p:nvSpPr>
        <p:spPr>
          <a:xfrm>
            <a:off x="8633156" y="5941510"/>
            <a:ext cx="30139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IPCC WGI GitHub repo: </a:t>
            </a:r>
            <a:r>
              <a:rPr lang="en-US" sz="1000" dirty="0" smtClean="0">
                <a:hlinkClick r:id="rId10"/>
              </a:rPr>
              <a:t>https</a:t>
            </a:r>
            <a:r>
              <a:rPr lang="en-US" sz="1000" dirty="0">
                <a:hlinkClick r:id="rId10"/>
              </a:rPr>
              <a:t>://</a:t>
            </a:r>
            <a:r>
              <a:rPr lang="en-US" sz="1000" dirty="0" smtClean="0">
                <a:hlinkClick r:id="rId10"/>
              </a:rPr>
              <a:t>github.com/IPCC-WG1</a:t>
            </a:r>
            <a:r>
              <a:rPr lang="en-US" sz="1000" dirty="0" smtClean="0"/>
              <a:t> </a:t>
            </a:r>
            <a:endParaRPr lang="en-US" sz="1000" dirty="0"/>
          </a:p>
        </p:txBody>
      </p:sp>
      <p:sp>
        <p:nvSpPr>
          <p:cNvPr id="13" name="Textfeld 12"/>
          <p:cNvSpPr txBox="1"/>
          <p:nvPr/>
        </p:nvSpPr>
        <p:spPr>
          <a:xfrm>
            <a:off x="938857" y="4626341"/>
            <a:ext cx="943412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Planned steps: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Derive a provenance template with REF based on implementations in </a:t>
            </a:r>
            <a:r>
              <a:rPr lang="en-US" dirty="0" err="1" smtClean="0">
                <a:sym typeface="Wingdings" panose="05000000000000000000" pitchFamily="2" charset="2"/>
              </a:rPr>
              <a:t>ESMValtool</a:t>
            </a:r>
            <a:r>
              <a:rPr lang="en-US" dirty="0" smtClean="0">
                <a:sym typeface="Wingdings" panose="05000000000000000000" pitchFamily="2" charset="2"/>
              </a:rPr>
              <a:t> and </a:t>
            </a:r>
            <a:r>
              <a:rPr lang="en-US" dirty="0" err="1" smtClean="0">
                <a:sym typeface="Wingdings" panose="05000000000000000000" pitchFamily="2" charset="2"/>
              </a:rPr>
              <a:t>MetaClip</a:t>
            </a:r>
            <a:endParaRPr lang="en-US" dirty="0" smtClean="0">
              <a:sym typeface="Wingdings" panose="05000000000000000000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Implement provenance into </a:t>
            </a:r>
            <a:r>
              <a:rPr lang="en-US" dirty="0" err="1" smtClean="0">
                <a:sym typeface="Wingdings" panose="05000000000000000000" pitchFamily="2" charset="2"/>
              </a:rPr>
              <a:t>Jupyter</a:t>
            </a:r>
            <a:r>
              <a:rPr lang="en-US" dirty="0" smtClean="0">
                <a:sym typeface="Wingdings" panose="05000000000000000000" pitchFamily="2" charset="2"/>
              </a:rPr>
              <a:t> metadata based on REF provenance template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ym typeface="Wingdings" panose="05000000000000000000" pitchFamily="2" charset="2"/>
              </a:rPr>
              <a:t>Use provenance template for all IPCC AR7 chapters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860323" y="1184833"/>
            <a:ext cx="9020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5391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provenance?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Established standard and CCOs should be owned by IPCC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98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24552" y="286603"/>
            <a:ext cx="10515600" cy="491319"/>
          </a:xfrm>
        </p:spPr>
        <p:txBody>
          <a:bodyPr>
            <a:normAutofit/>
          </a:bodyPr>
          <a:lstStyle/>
          <a:p>
            <a:r>
              <a:rPr lang="en-US" sz="2000" dirty="0"/>
              <a:t>IPCC AR7 Plans: Complex Citation through provenance records </a:t>
            </a:r>
            <a:r>
              <a:rPr lang="en-US" sz="2000" dirty="0" smtClean="0"/>
              <a:t>(2)</a:t>
            </a:r>
            <a:endParaRPr lang="en-US" sz="2000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810620" y="944856"/>
            <a:ext cx="8711238" cy="4851158"/>
            <a:chOff x="813176" y="917558"/>
            <a:chExt cx="8711238" cy="4851158"/>
          </a:xfrm>
        </p:grpSpPr>
        <p:sp>
          <p:nvSpPr>
            <p:cNvPr id="9" name="Rechteck 8"/>
            <p:cNvSpPr/>
            <p:nvPr/>
          </p:nvSpPr>
          <p:spPr>
            <a:xfrm>
              <a:off x="813176" y="3103740"/>
              <a:ext cx="7662084" cy="26536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6757911" y="3834217"/>
              <a:ext cx="14715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chemeClr val="accent6">
                      <a:lumMod val="50000"/>
                    </a:schemeClr>
                  </a:solidFill>
                </a:rPr>
                <a:t>Editing</a:t>
              </a:r>
              <a:endParaRPr lang="en-US" sz="36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12" name="Rechteck 11"/>
            <p:cNvSpPr/>
            <p:nvPr/>
          </p:nvSpPr>
          <p:spPr>
            <a:xfrm>
              <a:off x="824552" y="917558"/>
              <a:ext cx="7650708" cy="218618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14"/>
            <a:stretch/>
          </p:blipFill>
          <p:spPr>
            <a:xfrm>
              <a:off x="8513082" y="1455354"/>
              <a:ext cx="909165" cy="801772"/>
            </a:xfrm>
            <a:prstGeom prst="rect">
              <a:avLst/>
            </a:prstGeom>
          </p:spPr>
        </p:pic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814" y="4877070"/>
              <a:ext cx="1438275" cy="542925"/>
            </a:xfrm>
            <a:prstGeom prst="rect">
              <a:avLst/>
            </a:prstGeom>
          </p:spPr>
        </p:pic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9935" y="2789759"/>
              <a:ext cx="1029199" cy="661283"/>
            </a:xfrm>
            <a:prstGeom prst="rect">
              <a:avLst/>
            </a:prstGeom>
          </p:spPr>
        </p:pic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1453" y="4610722"/>
              <a:ext cx="863193" cy="863193"/>
            </a:xfrm>
            <a:prstGeom prst="rect">
              <a:avLst/>
            </a:prstGeom>
          </p:spPr>
        </p:pic>
        <p:sp>
          <p:nvSpPr>
            <p:cNvPr id="17" name="Textfeld 16"/>
            <p:cNvSpPr txBox="1"/>
            <p:nvPr/>
          </p:nvSpPr>
          <p:spPr>
            <a:xfrm>
              <a:off x="8490218" y="2184813"/>
              <a:ext cx="80182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Authors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flipH="1">
              <a:off x="3286665" y="1132416"/>
              <a:ext cx="609600" cy="609600"/>
            </a:xfrm>
            <a:prstGeom prst="rect">
              <a:avLst/>
            </a:prstGeom>
          </p:spPr>
        </p:pic>
        <p:sp>
          <p:nvSpPr>
            <p:cNvPr id="19" name="Textfeld 18"/>
            <p:cNvSpPr txBox="1"/>
            <p:nvPr/>
          </p:nvSpPr>
          <p:spPr>
            <a:xfrm>
              <a:off x="2891503" y="1695103"/>
              <a:ext cx="145680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Tool Framework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2515726" y="3409547"/>
              <a:ext cx="691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Figure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855727" y="3379105"/>
              <a:ext cx="114005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Provenance</a:t>
              </a:r>
              <a:b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Record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Pfeil nach unten 21"/>
            <p:cNvSpPr/>
            <p:nvPr/>
          </p:nvSpPr>
          <p:spPr>
            <a:xfrm>
              <a:off x="2456454" y="2044002"/>
              <a:ext cx="2314587" cy="578666"/>
            </a:xfrm>
            <a:prstGeom prst="downArrow">
              <a:avLst>
                <a:gd name="adj1" fmla="val 55487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generate</a:t>
              </a:r>
              <a:endParaRPr lang="en-US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4261579" y="5460939"/>
              <a:ext cx="5838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CCO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8644514" y="3937006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TSU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5" name="Grafik 2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8909" y="2580989"/>
              <a:ext cx="875893" cy="875893"/>
            </a:xfrm>
            <a:prstGeom prst="rect">
              <a:avLst/>
            </a:prstGeom>
          </p:spPr>
        </p:pic>
        <p:sp>
          <p:nvSpPr>
            <p:cNvPr id="26" name="Pfeil nach unten 25"/>
            <p:cNvSpPr/>
            <p:nvPr/>
          </p:nvSpPr>
          <p:spPr>
            <a:xfrm>
              <a:off x="3286122" y="3913745"/>
              <a:ext cx="2314587" cy="579600"/>
            </a:xfrm>
            <a:prstGeom prst="downArrow">
              <a:avLst>
                <a:gd name="adj1" fmla="val 55487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</a:t>
              </a:r>
              <a:r>
                <a:rPr lang="en-US" dirty="0" smtClean="0"/>
                <a:t>enerate</a:t>
              </a:r>
              <a:br>
                <a:rPr lang="en-US" dirty="0" smtClean="0"/>
              </a:br>
              <a:r>
                <a:rPr lang="en-US" dirty="0" smtClean="0"/>
                <a:t>+ publish</a:t>
              </a:r>
              <a:endParaRPr lang="en-US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8442066" y="5399592"/>
              <a:ext cx="10823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TSU / DDC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Pfeil nach unten 29"/>
            <p:cNvSpPr/>
            <p:nvPr/>
          </p:nvSpPr>
          <p:spPr>
            <a:xfrm rot="5400000">
              <a:off x="5221764" y="4415536"/>
              <a:ext cx="825109" cy="1260000"/>
            </a:xfrm>
            <a:prstGeom prst="downArrow">
              <a:avLst>
                <a:gd name="adj1" fmla="val 55487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/>
                <a:t>u</a:t>
              </a:r>
              <a:r>
                <a:rPr lang="en-US" dirty="0" smtClean="0"/>
                <a:t>pdate*</a:t>
              </a:r>
              <a:endParaRPr lang="en-US" dirty="0"/>
            </a:p>
          </p:txBody>
        </p:sp>
        <p:sp>
          <p:nvSpPr>
            <p:cNvPr id="31" name="Pfeil nach unten 30"/>
            <p:cNvSpPr/>
            <p:nvPr/>
          </p:nvSpPr>
          <p:spPr>
            <a:xfrm rot="5400000">
              <a:off x="2791963" y="4415536"/>
              <a:ext cx="825109" cy="1261012"/>
            </a:xfrm>
            <a:prstGeom prst="downArrow">
              <a:avLst>
                <a:gd name="adj1" fmla="val 55487"/>
                <a:gd name="adj2" fmla="val 50000"/>
              </a:avLst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US" dirty="0" smtClean="0"/>
                <a:t>reference</a:t>
              </a:r>
              <a:endParaRPr lang="en-US" dirty="0"/>
            </a:p>
          </p:txBody>
        </p:sp>
        <p:sp>
          <p:nvSpPr>
            <p:cNvPr id="32" name="Textfeld 31"/>
            <p:cNvSpPr txBox="1"/>
            <p:nvPr/>
          </p:nvSpPr>
          <p:spPr>
            <a:xfrm>
              <a:off x="1397817" y="5449563"/>
              <a:ext cx="53412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AR7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Grafik 32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14"/>
            <a:stretch/>
          </p:blipFill>
          <p:spPr>
            <a:xfrm>
              <a:off x="8513082" y="3190902"/>
              <a:ext cx="909165" cy="801772"/>
            </a:xfrm>
            <a:prstGeom prst="rect">
              <a:avLst/>
            </a:prstGeom>
          </p:spPr>
        </p:pic>
        <p:pic>
          <p:nvPicPr>
            <p:cNvPr id="34" name="Grafik 3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114"/>
            <a:stretch/>
          </p:blipFill>
          <p:spPr>
            <a:xfrm>
              <a:off x="8513082" y="4653488"/>
              <a:ext cx="909165" cy="801772"/>
            </a:xfrm>
            <a:prstGeom prst="rect">
              <a:avLst/>
            </a:prstGeom>
          </p:spPr>
        </p:pic>
        <p:sp>
          <p:nvSpPr>
            <p:cNvPr id="35" name="Textfeld 34"/>
            <p:cNvSpPr txBox="1"/>
            <p:nvPr/>
          </p:nvSpPr>
          <p:spPr>
            <a:xfrm>
              <a:off x="6769287" y="1525464"/>
              <a:ext cx="15673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chemeClr val="accent1">
                      <a:lumMod val="50000"/>
                    </a:schemeClr>
                  </a:solidFill>
                </a:rPr>
                <a:t>Writing</a:t>
              </a:r>
              <a:endParaRPr lang="en-US" sz="36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36" name="Textfeld 35"/>
          <p:cNvSpPr txBox="1"/>
          <p:nvPr/>
        </p:nvSpPr>
        <p:spPr>
          <a:xfrm>
            <a:off x="783324" y="5787959"/>
            <a:ext cx="7159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* CCO updates/new versions will also be required in the Errata &amp; Corrigenda phase.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1256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6395"/>
          </a:xfrm>
        </p:spPr>
        <p:txBody>
          <a:bodyPr>
            <a:noAutofit/>
          </a:bodyPr>
          <a:lstStyle/>
          <a:p>
            <a:r>
              <a:rPr lang="en-US" sz="2000" dirty="0" smtClean="0"/>
              <a:t>Conclusion</a:t>
            </a:r>
            <a:endParaRPr lang="en-US" sz="2000" dirty="0"/>
          </a:p>
        </p:txBody>
      </p:sp>
      <p:sp>
        <p:nvSpPr>
          <p:cNvPr id="385" name="Rechteck 384"/>
          <p:cNvSpPr/>
          <p:nvPr/>
        </p:nvSpPr>
        <p:spPr>
          <a:xfrm>
            <a:off x="1049158" y="6384048"/>
            <a:ext cx="476862" cy="461665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</a:bodyPr>
          <a:lstStyle/>
          <a:p>
            <a:r>
              <a:rPr lang="de-DE" sz="1600" dirty="0" smtClean="0">
                <a:ln w="0"/>
                <a:solidFill>
                  <a:schemeClr val="tx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…</a:t>
            </a:r>
            <a:endParaRPr lang="de-DE" sz="1600" b="0" cap="none" spc="0" dirty="0">
              <a:ln w="0"/>
              <a:solidFill>
                <a:schemeClr val="tx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Google Shape;242;g114d0feb1a0_2_102"/>
          <p:cNvSpPr txBox="1"/>
          <p:nvPr/>
        </p:nvSpPr>
        <p:spPr>
          <a:xfrm>
            <a:off x="828640" y="834839"/>
            <a:ext cx="9949850" cy="4208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lvl="0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omplex Citation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(CC) approach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 enhance the traceability and credit assignment for figures in the IPCC reports.</a:t>
            </a:r>
          </a:p>
          <a:p>
            <a:pPr marL="342900" lvl="0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Provenance records have been identified as way to gather required information for CC but also for other purposes</a:t>
            </a:r>
          </a:p>
          <a:p>
            <a:pPr marL="342900" lvl="0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CMIP7 REF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Jupyter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projects support 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implementation into AR7</a:t>
            </a:r>
          </a:p>
          <a:p>
            <a:pPr marL="342900" lvl="0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Integration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requirements in a robust and simple workflow is challenged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by the need to align several activities under time and resource constraints</a:t>
            </a:r>
          </a:p>
          <a:p>
            <a:pPr marL="342900" lvl="0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Ongoing tasks among others are: </a:t>
            </a:r>
          </a:p>
          <a:p>
            <a:pPr marL="800100" lvl="1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TSU/DDC: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definition of CCO content and integration of CC into the overall AR7 data workflow</a:t>
            </a:r>
          </a:p>
          <a:p>
            <a:pPr marL="800100" lvl="1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RDA Complex Citation WG: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definition of standards for implementation and stakeholder engagement</a:t>
            </a:r>
          </a:p>
          <a:p>
            <a:pPr marL="800100" lvl="1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CMIP7 REF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works with input data providers on data DOIs to be integrated in an agreed provenance template</a:t>
            </a:r>
          </a:p>
          <a:p>
            <a:pPr marL="800100" lvl="1" indent="-342900">
              <a:spcAft>
                <a:spcPts val="90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Jupyter</a:t>
            </a:r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and TG Data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work on provenance implementation into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Jupyter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Notebooks</a:t>
            </a:r>
          </a:p>
        </p:txBody>
      </p:sp>
      <p:sp>
        <p:nvSpPr>
          <p:cNvPr id="7" name="Google Shape;293;p14"/>
          <p:cNvSpPr txBox="1"/>
          <p:nvPr/>
        </p:nvSpPr>
        <p:spPr>
          <a:xfrm>
            <a:off x="4570874" y="5881296"/>
            <a:ext cx="314855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>
                <a:solidFill>
                  <a:schemeClr val="dk1"/>
                </a:solidFill>
                <a:ea typeface="Arial"/>
                <a:cs typeface="Arial"/>
                <a:sym typeface="Arial"/>
              </a:rPr>
              <a:t>Martina </a:t>
            </a:r>
            <a:r>
              <a:rPr lang="en-US" sz="12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Stockhause (DKRZ/IPCC DDC)</a:t>
            </a:r>
            <a:endParaRPr sz="1200" dirty="0"/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>
                <a:solidFill>
                  <a:schemeClr val="hlink"/>
                </a:solidFill>
                <a:ea typeface="Arial"/>
                <a:cs typeface="Arial"/>
                <a:sym typeface="Arial"/>
                <a:hlinkClick r:id="rId2"/>
              </a:rPr>
              <a:t>https://orcid.org/0000-0001-6636-4972</a:t>
            </a:r>
            <a:r>
              <a:rPr lang="en-US" sz="1200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</a:t>
            </a:r>
            <a:endParaRPr sz="1200" dirty="0"/>
          </a:p>
        </p:txBody>
      </p:sp>
      <p:pic>
        <p:nvPicPr>
          <p:cNvPr id="8" name="Google Shape;294;p14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63010" y="6111540"/>
            <a:ext cx="180876" cy="1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/>
          <p:cNvSpPr txBox="1"/>
          <p:nvPr/>
        </p:nvSpPr>
        <p:spPr>
          <a:xfrm>
            <a:off x="1793776" y="5200675"/>
            <a:ext cx="8984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Join the RDA Complex </a:t>
            </a:r>
            <a:r>
              <a:rPr lang="en-US" dirty="0"/>
              <a:t>Citation </a:t>
            </a:r>
            <a:r>
              <a:rPr lang="en-US" dirty="0" smtClean="0"/>
              <a:t>WG ! 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www.rd-alliance.org/groups/complex-citations-working-group/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05" y="5242634"/>
            <a:ext cx="933449" cy="61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1068</Words>
  <Application>Microsoft Office PowerPoint</Application>
  <PresentationFormat>Breitbild</PresentationFormat>
  <Paragraphs>138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</vt:lpstr>
      <vt:lpstr>How can the Complex Citation be implemented in the IPCC AR7 using existing frameworks and interactive notebooks?</vt:lpstr>
      <vt:lpstr>IPCC’s FAIR and open data approach</vt:lpstr>
      <vt:lpstr>Structure of report and data</vt:lpstr>
      <vt:lpstr>IPCC AR7 Plans on Complex Citation</vt:lpstr>
      <vt:lpstr>IPCC AR7 Plans: Complex Citation through provenance records (1)</vt:lpstr>
      <vt:lpstr>IPCC AR7 Plans: Complex Citation through provenance records (2)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Data Usage in WGI AR6</dc:title>
  <dc:creator>Martina Stockhause</dc:creator>
  <cp:lastModifiedBy>Martina Stockhause</cp:lastModifiedBy>
  <cp:revision>185</cp:revision>
  <dcterms:created xsi:type="dcterms:W3CDTF">2025-01-16T07:03:48Z</dcterms:created>
  <dcterms:modified xsi:type="dcterms:W3CDTF">2025-04-24T11:31:23Z</dcterms:modified>
</cp:coreProperties>
</file>