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51206400" cy="34747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FFFF99"/>
    <a:srgbClr val="FFFF66"/>
    <a:srgbClr val="009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033" autoAdjust="0"/>
  </p:normalViewPr>
  <p:slideViewPr>
    <p:cSldViewPr snapToGrid="0">
      <p:cViewPr>
        <p:scale>
          <a:sx n="33" d="100"/>
          <a:sy n="33" d="100"/>
        </p:scale>
        <p:origin x="-2803" y="-50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3342" y="32430720"/>
            <a:ext cx="51193066" cy="231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0" y="32093868"/>
            <a:ext cx="51193066" cy="32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608576" y="3845357"/>
            <a:ext cx="42245280" cy="18068544"/>
          </a:xfrm>
        </p:spPr>
        <p:txBody>
          <a:bodyPr anchor="b">
            <a:normAutofit/>
          </a:bodyPr>
          <a:lstStyle>
            <a:lvl1pPr algn="l">
              <a:lnSpc>
                <a:spcPct val="85000"/>
              </a:lnSpc>
              <a:defRPr sz="40534" spc="-25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20213" y="22575146"/>
            <a:ext cx="42245280" cy="5791200"/>
          </a:xfrm>
        </p:spPr>
        <p:txBody>
          <a:bodyPr lIns="91440" rIns="91440">
            <a:normAutofit/>
          </a:bodyPr>
          <a:lstStyle>
            <a:lvl1pPr marL="0" indent="0" algn="l">
              <a:buNone/>
              <a:defRPr sz="12160" cap="all" spc="1013" baseline="0">
                <a:solidFill>
                  <a:schemeClr val="tx2"/>
                </a:solidFill>
                <a:latin typeface="+mj-lt"/>
              </a:defRPr>
            </a:lvl1pPr>
            <a:lvl2pPr marL="2316495" indent="0" algn="ctr">
              <a:buNone/>
              <a:defRPr sz="12160"/>
            </a:lvl2pPr>
            <a:lvl3pPr marL="4632990" indent="0" algn="ctr">
              <a:buNone/>
              <a:defRPr sz="12160"/>
            </a:lvl3pPr>
            <a:lvl4pPr marL="6949486" indent="0" algn="ctr">
              <a:buNone/>
              <a:defRPr sz="10133"/>
            </a:lvl4pPr>
            <a:lvl5pPr marL="9265981" indent="0" algn="ctr">
              <a:buNone/>
              <a:defRPr sz="10133"/>
            </a:lvl5pPr>
            <a:lvl6pPr marL="11582476" indent="0" algn="ctr">
              <a:buNone/>
              <a:defRPr sz="10133"/>
            </a:lvl6pPr>
            <a:lvl7pPr marL="13898971" indent="0" algn="ctr">
              <a:buNone/>
              <a:defRPr sz="10133"/>
            </a:lvl7pPr>
            <a:lvl8pPr marL="16215467" indent="0" algn="ctr">
              <a:buNone/>
              <a:defRPr sz="10133"/>
            </a:lvl8pPr>
            <a:lvl9pPr marL="18531962" indent="0" algn="ctr">
              <a:buNone/>
              <a:defRPr sz="10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79C9CE-7F10-463A-8631-B13AB2906AD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FCDF9-6B19-40A1-AEAB-E387C86C1621}" type="slidenum">
              <a:rPr lang="en-US" smtClean="0"/>
              <a:t>‹#›</a:t>
            </a:fld>
            <a:endParaRPr lang="en-US"/>
          </a:p>
        </p:txBody>
      </p:sp>
      <p:cxnSp>
        <p:nvCxnSpPr>
          <p:cNvPr id="9" name="Straight Connector 8"/>
          <p:cNvCxnSpPr/>
          <p:nvPr/>
        </p:nvCxnSpPr>
        <p:spPr>
          <a:xfrm>
            <a:off x="5072166" y="22006560"/>
            <a:ext cx="414771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50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9C9CE-7F10-463A-8631-B13AB2906AD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518966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3342" y="32430720"/>
            <a:ext cx="51193066" cy="231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0" y="32093868"/>
            <a:ext cx="51193066" cy="32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36644583" y="2088997"/>
            <a:ext cx="11041380" cy="2918348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3" y="2088997"/>
            <a:ext cx="32484060" cy="29183483"/>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9C9CE-7F10-463A-8631-B13AB2906AD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116237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9C9CE-7F10-463A-8631-B13AB2906AD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296911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3342" y="32430720"/>
            <a:ext cx="51193066" cy="231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0" y="32093868"/>
            <a:ext cx="51193066" cy="32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08576" y="3845357"/>
            <a:ext cx="42245280" cy="18068544"/>
          </a:xfrm>
        </p:spPr>
        <p:txBody>
          <a:bodyPr anchor="b" anchorCtr="0">
            <a:normAutofit/>
          </a:bodyPr>
          <a:lstStyle>
            <a:lvl1pPr>
              <a:lnSpc>
                <a:spcPct val="85000"/>
              </a:lnSpc>
              <a:defRPr sz="40534"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08576" y="22562515"/>
            <a:ext cx="42245280" cy="5791200"/>
          </a:xfrm>
        </p:spPr>
        <p:txBody>
          <a:bodyPr lIns="91440" rIns="91440" anchor="t" anchorCtr="0">
            <a:normAutofit/>
          </a:bodyPr>
          <a:lstStyle>
            <a:lvl1pPr marL="0" indent="0">
              <a:buNone/>
              <a:defRPr sz="12160" cap="all" spc="1013" baseline="0">
                <a:solidFill>
                  <a:schemeClr val="tx2"/>
                </a:solidFill>
                <a:latin typeface="+mj-lt"/>
              </a:defRPr>
            </a:lvl1pPr>
            <a:lvl2pPr marL="2316495" indent="0">
              <a:buNone/>
              <a:defRPr sz="9120">
                <a:solidFill>
                  <a:schemeClr val="tx1">
                    <a:tint val="75000"/>
                  </a:schemeClr>
                </a:solidFill>
              </a:defRPr>
            </a:lvl2pPr>
            <a:lvl3pPr marL="4632990" indent="0">
              <a:buNone/>
              <a:defRPr sz="8107">
                <a:solidFill>
                  <a:schemeClr val="tx1">
                    <a:tint val="75000"/>
                  </a:schemeClr>
                </a:solidFill>
              </a:defRPr>
            </a:lvl3pPr>
            <a:lvl4pPr marL="6949486" indent="0">
              <a:buNone/>
              <a:defRPr sz="7093">
                <a:solidFill>
                  <a:schemeClr val="tx1">
                    <a:tint val="75000"/>
                  </a:schemeClr>
                </a:solidFill>
              </a:defRPr>
            </a:lvl4pPr>
            <a:lvl5pPr marL="9265981" indent="0">
              <a:buNone/>
              <a:defRPr sz="7093">
                <a:solidFill>
                  <a:schemeClr val="tx1">
                    <a:tint val="75000"/>
                  </a:schemeClr>
                </a:solidFill>
              </a:defRPr>
            </a:lvl5pPr>
            <a:lvl6pPr marL="11582476" indent="0">
              <a:buNone/>
              <a:defRPr sz="7093">
                <a:solidFill>
                  <a:schemeClr val="tx1">
                    <a:tint val="75000"/>
                  </a:schemeClr>
                </a:solidFill>
              </a:defRPr>
            </a:lvl6pPr>
            <a:lvl7pPr marL="13898971" indent="0">
              <a:buNone/>
              <a:defRPr sz="7093">
                <a:solidFill>
                  <a:schemeClr val="tx1">
                    <a:tint val="75000"/>
                  </a:schemeClr>
                </a:solidFill>
              </a:defRPr>
            </a:lvl7pPr>
            <a:lvl8pPr marL="16215467" indent="0">
              <a:buNone/>
              <a:defRPr sz="7093">
                <a:solidFill>
                  <a:schemeClr val="tx1">
                    <a:tint val="75000"/>
                  </a:schemeClr>
                </a:solidFill>
              </a:defRPr>
            </a:lvl8pPr>
            <a:lvl9pPr marL="18531962" indent="0">
              <a:buNone/>
              <a:defRPr sz="70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9C9CE-7F10-463A-8631-B13AB2906AD3}"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FCDF9-6B19-40A1-AEAB-E387C86C1621}" type="slidenum">
              <a:rPr lang="en-US" smtClean="0"/>
              <a:t>‹#›</a:t>
            </a:fld>
            <a:endParaRPr lang="en-US"/>
          </a:p>
        </p:txBody>
      </p:sp>
      <p:cxnSp>
        <p:nvCxnSpPr>
          <p:cNvPr id="9" name="Straight Connector 8"/>
          <p:cNvCxnSpPr/>
          <p:nvPr/>
        </p:nvCxnSpPr>
        <p:spPr>
          <a:xfrm>
            <a:off x="5072166" y="22006560"/>
            <a:ext cx="414771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08576" y="1452130"/>
            <a:ext cx="42245280" cy="735050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608576" y="9351727"/>
            <a:ext cx="20738592" cy="20385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6115264" y="9351724"/>
            <a:ext cx="20738592" cy="2038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9C9CE-7F10-463A-8631-B13AB2906AD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314663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608576" y="1452130"/>
            <a:ext cx="42245280" cy="73505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608576" y="9353330"/>
            <a:ext cx="20738592" cy="3730495"/>
          </a:xfrm>
        </p:spPr>
        <p:txBody>
          <a:bodyPr lIns="91440" rIns="91440" anchor="ctr">
            <a:normAutofit/>
          </a:bodyPr>
          <a:lstStyle>
            <a:lvl1pPr marL="0" indent="0">
              <a:buNone/>
              <a:defRPr sz="10133" b="0" cap="all" baseline="0">
                <a:solidFill>
                  <a:schemeClr val="tx2"/>
                </a:solidFill>
              </a:defRPr>
            </a:lvl1pPr>
            <a:lvl2pPr marL="2316495" indent="0">
              <a:buNone/>
              <a:defRPr sz="10133" b="1"/>
            </a:lvl2pPr>
            <a:lvl3pPr marL="4632990" indent="0">
              <a:buNone/>
              <a:defRPr sz="9120" b="1"/>
            </a:lvl3pPr>
            <a:lvl4pPr marL="6949486" indent="0">
              <a:buNone/>
              <a:defRPr sz="8107" b="1"/>
            </a:lvl4pPr>
            <a:lvl5pPr marL="9265981" indent="0">
              <a:buNone/>
              <a:defRPr sz="8107" b="1"/>
            </a:lvl5pPr>
            <a:lvl6pPr marL="11582476" indent="0">
              <a:buNone/>
              <a:defRPr sz="8107" b="1"/>
            </a:lvl6pPr>
            <a:lvl7pPr marL="13898971" indent="0">
              <a:buNone/>
              <a:defRPr sz="8107" b="1"/>
            </a:lvl7pPr>
            <a:lvl8pPr marL="16215467" indent="0">
              <a:buNone/>
              <a:defRPr sz="8107" b="1"/>
            </a:lvl8pPr>
            <a:lvl9pPr marL="18531962" indent="0">
              <a:buNone/>
              <a:defRPr sz="8107" b="1"/>
            </a:lvl9pPr>
          </a:lstStyle>
          <a:p>
            <a:pPr lvl="0"/>
            <a:r>
              <a:rPr lang="en-US"/>
              <a:t>Click to edit Master text styles</a:t>
            </a:r>
          </a:p>
        </p:txBody>
      </p:sp>
      <p:sp>
        <p:nvSpPr>
          <p:cNvPr id="4" name="Content Placeholder 3"/>
          <p:cNvSpPr>
            <a:spLocks noGrp="1"/>
          </p:cNvSpPr>
          <p:nvPr>
            <p:ph sz="half" idx="2"/>
          </p:nvPr>
        </p:nvSpPr>
        <p:spPr>
          <a:xfrm>
            <a:off x="4608576" y="13083831"/>
            <a:ext cx="20738592" cy="16652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6115264" y="9353330"/>
            <a:ext cx="20738592" cy="3730495"/>
          </a:xfrm>
        </p:spPr>
        <p:txBody>
          <a:bodyPr lIns="91440" rIns="91440" anchor="ctr">
            <a:normAutofit/>
          </a:bodyPr>
          <a:lstStyle>
            <a:lvl1pPr marL="0" indent="0">
              <a:buNone/>
              <a:defRPr sz="10133" b="0" cap="all" baseline="0">
                <a:solidFill>
                  <a:schemeClr val="tx2"/>
                </a:solidFill>
              </a:defRPr>
            </a:lvl1pPr>
            <a:lvl2pPr marL="2316495" indent="0">
              <a:buNone/>
              <a:defRPr sz="10133" b="1"/>
            </a:lvl2pPr>
            <a:lvl3pPr marL="4632990" indent="0">
              <a:buNone/>
              <a:defRPr sz="9120" b="1"/>
            </a:lvl3pPr>
            <a:lvl4pPr marL="6949486" indent="0">
              <a:buNone/>
              <a:defRPr sz="8107" b="1"/>
            </a:lvl4pPr>
            <a:lvl5pPr marL="9265981" indent="0">
              <a:buNone/>
              <a:defRPr sz="8107" b="1"/>
            </a:lvl5pPr>
            <a:lvl6pPr marL="11582476" indent="0">
              <a:buNone/>
              <a:defRPr sz="8107" b="1"/>
            </a:lvl6pPr>
            <a:lvl7pPr marL="13898971" indent="0">
              <a:buNone/>
              <a:defRPr sz="8107" b="1"/>
            </a:lvl7pPr>
            <a:lvl8pPr marL="16215467" indent="0">
              <a:buNone/>
              <a:defRPr sz="8107" b="1"/>
            </a:lvl8pPr>
            <a:lvl9pPr marL="18531962" indent="0">
              <a:buNone/>
              <a:defRPr sz="8107" b="1"/>
            </a:lvl9pPr>
          </a:lstStyle>
          <a:p>
            <a:pPr lvl="0"/>
            <a:r>
              <a:rPr lang="en-US"/>
              <a:t>Click to edit Master text styles</a:t>
            </a:r>
          </a:p>
        </p:txBody>
      </p:sp>
      <p:sp>
        <p:nvSpPr>
          <p:cNvPr id="6" name="Content Placeholder 5"/>
          <p:cNvSpPr>
            <a:spLocks noGrp="1"/>
          </p:cNvSpPr>
          <p:nvPr>
            <p:ph sz="quarter" idx="4"/>
          </p:nvPr>
        </p:nvSpPr>
        <p:spPr>
          <a:xfrm>
            <a:off x="26115264" y="13083826"/>
            <a:ext cx="20738592" cy="16652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9C9CE-7F10-463A-8631-B13AB2906AD3}"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372782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79C9CE-7F10-463A-8631-B13AB2906AD3}"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1698850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342" y="32430720"/>
            <a:ext cx="51193066" cy="231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70" y="32093868"/>
            <a:ext cx="51193066" cy="32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79C9CE-7F10-463A-8631-B13AB2906AD3}" type="datetimeFigureOut">
              <a:rPr lang="en-US" smtClean="0"/>
              <a:t>4/28/2025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293624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76" y="0"/>
            <a:ext cx="17013321" cy="3474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968297" y="0"/>
            <a:ext cx="268834" cy="3474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20240" y="3011419"/>
            <a:ext cx="13441680" cy="11582400"/>
          </a:xfrm>
        </p:spPr>
        <p:txBody>
          <a:bodyPr anchor="b">
            <a:normAutofit/>
          </a:bodyPr>
          <a:lstStyle>
            <a:lvl1pPr>
              <a:defRPr sz="1824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0162520" y="3706368"/>
            <a:ext cx="27267408" cy="2663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0" y="14825472"/>
            <a:ext cx="13441680" cy="17120895"/>
          </a:xfrm>
        </p:spPr>
        <p:txBody>
          <a:bodyPr lIns="91440" rIns="91440">
            <a:normAutofit/>
          </a:bodyPr>
          <a:lstStyle>
            <a:lvl1pPr marL="0" indent="0">
              <a:buNone/>
              <a:defRPr sz="7600">
                <a:solidFill>
                  <a:srgbClr val="FFFFFF"/>
                </a:solidFill>
              </a:defRPr>
            </a:lvl1pPr>
            <a:lvl2pPr marL="2316495" indent="0">
              <a:buNone/>
              <a:defRPr sz="6080"/>
            </a:lvl2pPr>
            <a:lvl3pPr marL="4632990" indent="0">
              <a:buNone/>
              <a:defRPr sz="5067"/>
            </a:lvl3pPr>
            <a:lvl4pPr marL="6949486" indent="0">
              <a:buNone/>
              <a:defRPr sz="4560"/>
            </a:lvl4pPr>
            <a:lvl5pPr marL="9265981" indent="0">
              <a:buNone/>
              <a:defRPr sz="4560"/>
            </a:lvl5pPr>
            <a:lvl6pPr marL="11582476" indent="0">
              <a:buNone/>
              <a:defRPr sz="4560"/>
            </a:lvl6pPr>
            <a:lvl7pPr marL="13898971" indent="0">
              <a:buNone/>
              <a:defRPr sz="4560"/>
            </a:lvl7pPr>
            <a:lvl8pPr marL="16215467" indent="0">
              <a:buNone/>
              <a:defRPr sz="4560"/>
            </a:lvl8pPr>
            <a:lvl9pPr marL="18531962" indent="0">
              <a:buNone/>
              <a:defRPr sz="4560"/>
            </a:lvl9pPr>
          </a:lstStyle>
          <a:p>
            <a:pPr lvl="0"/>
            <a:r>
              <a:rPr lang="en-US"/>
              <a:t>Click to edit Master text styles</a:t>
            </a:r>
          </a:p>
        </p:txBody>
      </p:sp>
      <p:sp>
        <p:nvSpPr>
          <p:cNvPr id="5" name="Date Placeholder 4"/>
          <p:cNvSpPr>
            <a:spLocks noGrp="1"/>
          </p:cNvSpPr>
          <p:nvPr>
            <p:ph type="dt" sz="half" idx="10"/>
          </p:nvPr>
        </p:nvSpPr>
        <p:spPr>
          <a:xfrm>
            <a:off x="1955153" y="32729585"/>
            <a:ext cx="10997745" cy="1849967"/>
          </a:xfrm>
        </p:spPr>
        <p:txBody>
          <a:bodyPr/>
          <a:lstStyle>
            <a:lvl1pPr algn="l">
              <a:defRPr/>
            </a:lvl1pPr>
          </a:lstStyle>
          <a:p>
            <a:fld id="{8B79C9CE-7F10-463A-8631-B13AB2906AD3}" type="datetimeFigureOut">
              <a:rPr lang="en-US" smtClean="0"/>
              <a:t>4/28/2025</a:t>
            </a:fld>
            <a:endParaRPr lang="en-US"/>
          </a:p>
        </p:txBody>
      </p:sp>
      <p:sp>
        <p:nvSpPr>
          <p:cNvPr id="6" name="Footer Placeholder 5"/>
          <p:cNvSpPr>
            <a:spLocks noGrp="1"/>
          </p:cNvSpPr>
          <p:nvPr>
            <p:ph type="ftr" sz="quarter" idx="11"/>
          </p:nvPr>
        </p:nvSpPr>
        <p:spPr>
          <a:xfrm>
            <a:off x="20162520" y="32729585"/>
            <a:ext cx="19522440" cy="184996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C5FCDF9-6B19-40A1-AEAB-E387C86C1621}" type="slidenum">
              <a:rPr lang="en-US" smtClean="0"/>
              <a:t>‹#›</a:t>
            </a:fld>
            <a:endParaRPr lang="en-US"/>
          </a:p>
        </p:txBody>
      </p:sp>
    </p:spTree>
    <p:extLst>
      <p:ext uri="{BB962C8B-B14F-4D97-AF65-F5344CB8AC3E}">
        <p14:creationId xmlns:p14="http://schemas.microsoft.com/office/powerpoint/2010/main" val="95671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25095200"/>
            <a:ext cx="51193066" cy="96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0" y="24903052"/>
            <a:ext cx="51193066" cy="32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08576" y="25712928"/>
            <a:ext cx="42501312" cy="4169664"/>
          </a:xfrm>
        </p:spPr>
        <p:txBody>
          <a:bodyPr tIns="0" bIns="0" anchor="b">
            <a:noAutofit/>
          </a:bodyPr>
          <a:lstStyle>
            <a:lvl1pPr>
              <a:defRPr sz="1824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70" y="0"/>
            <a:ext cx="51206338" cy="24903052"/>
          </a:xfrm>
          <a:solidFill>
            <a:schemeClr val="bg2">
              <a:lumMod val="90000"/>
            </a:schemeClr>
          </a:solidFill>
        </p:spPr>
        <p:txBody>
          <a:bodyPr lIns="457200" tIns="457200" anchor="t"/>
          <a:lstStyle>
            <a:lvl1pPr marL="0" indent="0">
              <a:buNone/>
              <a:defRPr sz="16213"/>
            </a:lvl1pPr>
            <a:lvl2pPr marL="2316495" indent="0">
              <a:buNone/>
              <a:defRPr sz="14187"/>
            </a:lvl2pPr>
            <a:lvl3pPr marL="4632990" indent="0">
              <a:buNone/>
              <a:defRPr sz="12160"/>
            </a:lvl3pPr>
            <a:lvl4pPr marL="6949486" indent="0">
              <a:buNone/>
              <a:defRPr sz="10133"/>
            </a:lvl4pPr>
            <a:lvl5pPr marL="9265981" indent="0">
              <a:buNone/>
              <a:defRPr sz="10133"/>
            </a:lvl5pPr>
            <a:lvl6pPr marL="11582476" indent="0">
              <a:buNone/>
              <a:defRPr sz="10133"/>
            </a:lvl6pPr>
            <a:lvl7pPr marL="13898971" indent="0">
              <a:buNone/>
              <a:defRPr sz="10133"/>
            </a:lvl7pPr>
            <a:lvl8pPr marL="16215467" indent="0">
              <a:buNone/>
              <a:defRPr sz="10133"/>
            </a:lvl8pPr>
            <a:lvl9pPr marL="18531962" indent="0">
              <a:buNone/>
              <a:defRPr sz="10133"/>
            </a:lvl9pPr>
          </a:lstStyle>
          <a:p>
            <a:r>
              <a:rPr lang="en-US"/>
              <a:t>Click icon to add picture</a:t>
            </a:r>
            <a:endParaRPr lang="en-US" dirty="0"/>
          </a:p>
        </p:txBody>
      </p:sp>
      <p:sp>
        <p:nvSpPr>
          <p:cNvPr id="4" name="Text Placeholder 3"/>
          <p:cNvSpPr>
            <a:spLocks noGrp="1"/>
          </p:cNvSpPr>
          <p:nvPr>
            <p:ph type="body" sz="half" idx="2"/>
          </p:nvPr>
        </p:nvSpPr>
        <p:spPr>
          <a:xfrm>
            <a:off x="4608576" y="29928922"/>
            <a:ext cx="42501312" cy="3011424"/>
          </a:xfrm>
        </p:spPr>
        <p:txBody>
          <a:bodyPr lIns="91440" tIns="0" rIns="91440" bIns="0">
            <a:normAutofit/>
          </a:bodyPr>
          <a:lstStyle>
            <a:lvl1pPr marL="0" indent="0">
              <a:spcBef>
                <a:spcPts val="0"/>
              </a:spcBef>
              <a:spcAft>
                <a:spcPts val="3040"/>
              </a:spcAft>
              <a:buNone/>
              <a:defRPr sz="7600">
                <a:solidFill>
                  <a:srgbClr val="FFFFFF"/>
                </a:solidFill>
              </a:defRPr>
            </a:lvl1pPr>
            <a:lvl2pPr marL="2316495" indent="0">
              <a:buNone/>
              <a:defRPr sz="6080"/>
            </a:lvl2pPr>
            <a:lvl3pPr marL="4632990" indent="0">
              <a:buNone/>
              <a:defRPr sz="5067"/>
            </a:lvl3pPr>
            <a:lvl4pPr marL="6949486" indent="0">
              <a:buNone/>
              <a:defRPr sz="4560"/>
            </a:lvl4pPr>
            <a:lvl5pPr marL="9265981" indent="0">
              <a:buNone/>
              <a:defRPr sz="4560"/>
            </a:lvl5pPr>
            <a:lvl6pPr marL="11582476" indent="0">
              <a:buNone/>
              <a:defRPr sz="4560"/>
            </a:lvl6pPr>
            <a:lvl7pPr marL="13898971" indent="0">
              <a:buNone/>
              <a:defRPr sz="4560"/>
            </a:lvl7pPr>
            <a:lvl8pPr marL="16215467" indent="0">
              <a:buNone/>
              <a:defRPr sz="4560"/>
            </a:lvl8pPr>
            <a:lvl9pPr marL="18531962" indent="0">
              <a:buNone/>
              <a:defRPr sz="4560"/>
            </a:lvl9pPr>
          </a:lstStyle>
          <a:p>
            <a:pPr lvl="0"/>
            <a:r>
              <a:rPr lang="en-US"/>
              <a:t>Click to edit Master text styles</a:t>
            </a:r>
          </a:p>
        </p:txBody>
      </p:sp>
      <p:sp>
        <p:nvSpPr>
          <p:cNvPr id="5" name="Date Placeholder 4"/>
          <p:cNvSpPr>
            <a:spLocks noGrp="1"/>
          </p:cNvSpPr>
          <p:nvPr>
            <p:ph type="dt" sz="half" idx="10"/>
          </p:nvPr>
        </p:nvSpPr>
        <p:spPr/>
        <p:txBody>
          <a:bodyPr/>
          <a:lstStyle/>
          <a:p>
            <a:fld id="{8B79C9CE-7F10-463A-8631-B13AB2906AD3}"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FCDF9-6B19-40A1-AEAB-E387C86C1621}" type="slidenum">
              <a:rPr lang="en-US" smtClean="0"/>
              <a:t>‹#›</a:t>
            </a:fld>
            <a:endParaRPr lang="en-US"/>
          </a:p>
        </p:txBody>
      </p:sp>
    </p:spTree>
    <p:extLst>
      <p:ext uri="{BB962C8B-B14F-4D97-AF65-F5344CB8AC3E}">
        <p14:creationId xmlns:p14="http://schemas.microsoft.com/office/powerpoint/2010/main" val="18205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32430720"/>
            <a:ext cx="51206406" cy="2316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 y="32093868"/>
            <a:ext cx="51206406" cy="336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08576" y="1452130"/>
            <a:ext cx="42245280" cy="735050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608573" y="9351719"/>
            <a:ext cx="42245286" cy="2038502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608584" y="32729585"/>
            <a:ext cx="10383537" cy="1849967"/>
          </a:xfrm>
          <a:prstGeom prst="rect">
            <a:avLst/>
          </a:prstGeom>
        </p:spPr>
        <p:txBody>
          <a:bodyPr vert="horz" lIns="91440" tIns="45720" rIns="91440" bIns="45720" rtlCol="0" anchor="ctr"/>
          <a:lstStyle>
            <a:lvl1pPr algn="l">
              <a:defRPr sz="4560">
                <a:solidFill>
                  <a:srgbClr val="FFFFFF"/>
                </a:solidFill>
              </a:defRPr>
            </a:lvl1pPr>
          </a:lstStyle>
          <a:p>
            <a:fld id="{8B79C9CE-7F10-463A-8631-B13AB2906AD3}" type="datetimeFigureOut">
              <a:rPr lang="en-US" smtClean="0"/>
              <a:t>4/28/2025</a:t>
            </a:fld>
            <a:endParaRPr lang="en-US"/>
          </a:p>
        </p:txBody>
      </p:sp>
      <p:sp>
        <p:nvSpPr>
          <p:cNvPr id="5" name="Footer Placeholder 4"/>
          <p:cNvSpPr>
            <a:spLocks noGrp="1"/>
          </p:cNvSpPr>
          <p:nvPr>
            <p:ph type="ftr" sz="quarter" idx="3"/>
          </p:nvPr>
        </p:nvSpPr>
        <p:spPr>
          <a:xfrm>
            <a:off x="15481981" y="32729585"/>
            <a:ext cx="20255777" cy="1849967"/>
          </a:xfrm>
          <a:prstGeom prst="rect">
            <a:avLst/>
          </a:prstGeom>
        </p:spPr>
        <p:txBody>
          <a:bodyPr vert="horz" lIns="91440" tIns="45720" rIns="91440" bIns="45720" rtlCol="0" anchor="ctr"/>
          <a:lstStyle>
            <a:lvl1pPr algn="ctr">
              <a:defRPr sz="456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41581929" y="32729585"/>
            <a:ext cx="5510506" cy="1849967"/>
          </a:xfrm>
          <a:prstGeom prst="rect">
            <a:avLst/>
          </a:prstGeom>
        </p:spPr>
        <p:txBody>
          <a:bodyPr vert="horz" lIns="91440" tIns="45720" rIns="91440" bIns="45720" rtlCol="0" anchor="ctr"/>
          <a:lstStyle>
            <a:lvl1pPr algn="r">
              <a:defRPr sz="5320">
                <a:solidFill>
                  <a:srgbClr val="FFFFFF"/>
                </a:solidFill>
              </a:defRPr>
            </a:lvl1pPr>
          </a:lstStyle>
          <a:p>
            <a:fld id="{7C5FCDF9-6B19-40A1-AEAB-E387C86C1621}" type="slidenum">
              <a:rPr lang="en-US" smtClean="0"/>
              <a:t>‹#›</a:t>
            </a:fld>
            <a:endParaRPr lang="en-US"/>
          </a:p>
        </p:txBody>
      </p:sp>
      <p:cxnSp>
        <p:nvCxnSpPr>
          <p:cNvPr id="10" name="Straight Connector 9"/>
          <p:cNvCxnSpPr/>
          <p:nvPr/>
        </p:nvCxnSpPr>
        <p:spPr>
          <a:xfrm>
            <a:off x="5012834" y="8805081"/>
            <a:ext cx="4186123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8468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632990" rtl="0" eaLnBrk="1" latinLnBrk="0" hangingPunct="1">
        <a:lnSpc>
          <a:spcPct val="85000"/>
        </a:lnSpc>
        <a:spcBef>
          <a:spcPct val="0"/>
        </a:spcBef>
        <a:buNone/>
        <a:defRPr sz="24320" kern="1200" spc="-253" baseline="0">
          <a:solidFill>
            <a:schemeClr val="tx1">
              <a:lumMod val="75000"/>
              <a:lumOff val="25000"/>
            </a:schemeClr>
          </a:solidFill>
          <a:latin typeface="+mj-lt"/>
          <a:ea typeface="+mj-ea"/>
          <a:cs typeface="+mj-cs"/>
        </a:defRPr>
      </a:lvl1pPr>
    </p:titleStyle>
    <p:bodyStyle>
      <a:lvl1pPr marL="463299" indent="-463299" algn="l" defTabSz="4632990" rtl="0" eaLnBrk="1" latinLnBrk="0" hangingPunct="1">
        <a:lnSpc>
          <a:spcPct val="90000"/>
        </a:lnSpc>
        <a:spcBef>
          <a:spcPts val="6080"/>
        </a:spcBef>
        <a:spcAft>
          <a:spcPts val="1013"/>
        </a:spcAft>
        <a:buClr>
          <a:schemeClr val="accent1"/>
        </a:buClr>
        <a:buSzPct val="100000"/>
        <a:buFont typeface="Calibri" panose="020F0502020204030204" pitchFamily="34" charset="0"/>
        <a:buChar char=" "/>
        <a:defRPr sz="10133" kern="1200">
          <a:solidFill>
            <a:schemeClr val="tx1">
              <a:lumMod val="75000"/>
              <a:lumOff val="25000"/>
            </a:schemeClr>
          </a:solidFill>
          <a:latin typeface="+mn-lt"/>
          <a:ea typeface="+mn-ea"/>
          <a:cs typeface="+mn-cs"/>
        </a:defRPr>
      </a:lvl1pPr>
      <a:lvl2pPr marL="1945856" indent="-926598" algn="l" defTabSz="4632990" rtl="0" eaLnBrk="1" latinLnBrk="0" hangingPunct="1">
        <a:lnSpc>
          <a:spcPct val="90000"/>
        </a:lnSpc>
        <a:spcBef>
          <a:spcPts val="1013"/>
        </a:spcBef>
        <a:spcAft>
          <a:spcPts val="2027"/>
        </a:spcAft>
        <a:buClr>
          <a:schemeClr val="accent1"/>
        </a:buClr>
        <a:buFont typeface="Calibri" pitchFamily="34" charset="0"/>
        <a:buChar char="◦"/>
        <a:defRPr sz="9120" kern="1200">
          <a:solidFill>
            <a:schemeClr val="tx1">
              <a:lumMod val="75000"/>
              <a:lumOff val="25000"/>
            </a:schemeClr>
          </a:solidFill>
          <a:latin typeface="+mn-lt"/>
          <a:ea typeface="+mn-ea"/>
          <a:cs typeface="+mn-cs"/>
        </a:defRPr>
      </a:lvl2pPr>
      <a:lvl3pPr marL="2872454" indent="-92659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3pPr>
      <a:lvl4pPr marL="3799052" indent="-92659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4pPr>
      <a:lvl5pPr marL="4725650" indent="-92659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5pPr>
      <a:lvl6pPr marL="5573370" indent="-115824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6pPr>
      <a:lvl7pPr marL="6586710" indent="-115824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7pPr>
      <a:lvl8pPr marL="7600050" indent="-115824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8pPr>
      <a:lvl9pPr marL="8613390" indent="-1158248" algn="l" defTabSz="4632990" rtl="0" eaLnBrk="1" latinLnBrk="0" hangingPunct="1">
        <a:lnSpc>
          <a:spcPct val="90000"/>
        </a:lnSpc>
        <a:spcBef>
          <a:spcPts val="1013"/>
        </a:spcBef>
        <a:spcAft>
          <a:spcPts val="2027"/>
        </a:spcAft>
        <a:buClr>
          <a:schemeClr val="accent1"/>
        </a:buClr>
        <a:buFont typeface="Calibri" pitchFamily="34" charset="0"/>
        <a:buChar char="◦"/>
        <a:defRPr sz="7093" kern="1200">
          <a:solidFill>
            <a:schemeClr val="tx1">
              <a:lumMod val="75000"/>
              <a:lumOff val="25000"/>
            </a:schemeClr>
          </a:solidFill>
          <a:latin typeface="+mn-lt"/>
          <a:ea typeface="+mn-ea"/>
          <a:cs typeface="+mn-cs"/>
        </a:defRPr>
      </a:lvl9pPr>
    </p:bodyStyle>
    <p:otherStyle>
      <a:defPPr>
        <a:defRPr lang="en-US"/>
      </a:defPPr>
      <a:lvl1pPr marL="0" algn="l" defTabSz="4632990" rtl="0" eaLnBrk="1" latinLnBrk="0" hangingPunct="1">
        <a:defRPr sz="9120" kern="1200">
          <a:solidFill>
            <a:schemeClr val="tx1"/>
          </a:solidFill>
          <a:latin typeface="+mn-lt"/>
          <a:ea typeface="+mn-ea"/>
          <a:cs typeface="+mn-cs"/>
        </a:defRPr>
      </a:lvl1pPr>
      <a:lvl2pPr marL="2316495" algn="l" defTabSz="4632990" rtl="0" eaLnBrk="1" latinLnBrk="0" hangingPunct="1">
        <a:defRPr sz="9120" kern="1200">
          <a:solidFill>
            <a:schemeClr val="tx1"/>
          </a:solidFill>
          <a:latin typeface="+mn-lt"/>
          <a:ea typeface="+mn-ea"/>
          <a:cs typeface="+mn-cs"/>
        </a:defRPr>
      </a:lvl2pPr>
      <a:lvl3pPr marL="4632990" algn="l" defTabSz="4632990" rtl="0" eaLnBrk="1" latinLnBrk="0" hangingPunct="1">
        <a:defRPr sz="9120" kern="1200">
          <a:solidFill>
            <a:schemeClr val="tx1"/>
          </a:solidFill>
          <a:latin typeface="+mn-lt"/>
          <a:ea typeface="+mn-ea"/>
          <a:cs typeface="+mn-cs"/>
        </a:defRPr>
      </a:lvl3pPr>
      <a:lvl4pPr marL="6949486" algn="l" defTabSz="4632990" rtl="0" eaLnBrk="1" latinLnBrk="0" hangingPunct="1">
        <a:defRPr sz="9120" kern="1200">
          <a:solidFill>
            <a:schemeClr val="tx1"/>
          </a:solidFill>
          <a:latin typeface="+mn-lt"/>
          <a:ea typeface="+mn-ea"/>
          <a:cs typeface="+mn-cs"/>
        </a:defRPr>
      </a:lvl4pPr>
      <a:lvl5pPr marL="9265981" algn="l" defTabSz="4632990" rtl="0" eaLnBrk="1" latinLnBrk="0" hangingPunct="1">
        <a:defRPr sz="9120" kern="1200">
          <a:solidFill>
            <a:schemeClr val="tx1"/>
          </a:solidFill>
          <a:latin typeface="+mn-lt"/>
          <a:ea typeface="+mn-ea"/>
          <a:cs typeface="+mn-cs"/>
        </a:defRPr>
      </a:lvl5pPr>
      <a:lvl6pPr marL="11582476" algn="l" defTabSz="4632990" rtl="0" eaLnBrk="1" latinLnBrk="0" hangingPunct="1">
        <a:defRPr sz="9120" kern="1200">
          <a:solidFill>
            <a:schemeClr val="tx1"/>
          </a:solidFill>
          <a:latin typeface="+mn-lt"/>
          <a:ea typeface="+mn-ea"/>
          <a:cs typeface="+mn-cs"/>
        </a:defRPr>
      </a:lvl6pPr>
      <a:lvl7pPr marL="13898971" algn="l" defTabSz="4632990" rtl="0" eaLnBrk="1" latinLnBrk="0" hangingPunct="1">
        <a:defRPr sz="9120" kern="1200">
          <a:solidFill>
            <a:schemeClr val="tx1"/>
          </a:solidFill>
          <a:latin typeface="+mn-lt"/>
          <a:ea typeface="+mn-ea"/>
          <a:cs typeface="+mn-cs"/>
        </a:defRPr>
      </a:lvl7pPr>
      <a:lvl8pPr marL="16215467" algn="l" defTabSz="4632990" rtl="0" eaLnBrk="1" latinLnBrk="0" hangingPunct="1">
        <a:defRPr sz="9120" kern="1200">
          <a:solidFill>
            <a:schemeClr val="tx1"/>
          </a:solidFill>
          <a:latin typeface="+mn-lt"/>
          <a:ea typeface="+mn-ea"/>
          <a:cs typeface="+mn-cs"/>
        </a:defRPr>
      </a:lvl8pPr>
      <a:lvl9pPr marL="18531962" algn="l" defTabSz="4632990" rtl="0" eaLnBrk="1" latinLnBrk="0" hangingPunct="1">
        <a:defRPr sz="9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B1B30DA1-C7C1-CD3A-1655-BBF8EF0CFB32}"/>
              </a:ext>
            </a:extLst>
          </p:cNvPr>
          <p:cNvSpPr txBox="1"/>
          <p:nvPr/>
        </p:nvSpPr>
        <p:spPr>
          <a:xfrm>
            <a:off x="34975800" y="3142554"/>
            <a:ext cx="16002006" cy="28883814"/>
          </a:xfrm>
          <a:prstGeom prst="rect">
            <a:avLst/>
          </a:prstGeom>
          <a:solidFill>
            <a:schemeClr val="bg1"/>
          </a:solidFill>
          <a:ln>
            <a:solidFill>
              <a:schemeClr val="bg1"/>
            </a:solidFill>
          </a:ln>
        </p:spPr>
        <p:txBody>
          <a:bodyPr wrap="square" rtlCol="0">
            <a:spAutoFit/>
          </a:bodyPr>
          <a:lstStyle/>
          <a:p>
            <a:endParaRPr lang="en-US" dirty="0"/>
          </a:p>
        </p:txBody>
      </p:sp>
      <p:sp>
        <p:nvSpPr>
          <p:cNvPr id="58" name="TextBox 57">
            <a:extLst>
              <a:ext uri="{FF2B5EF4-FFF2-40B4-BE49-F238E27FC236}">
                <a16:creationId xmlns:a16="http://schemas.microsoft.com/office/drawing/2014/main" id="{312CE72E-6C64-2D70-440A-77EB58A110D1}"/>
              </a:ext>
            </a:extLst>
          </p:cNvPr>
          <p:cNvSpPr txBox="1"/>
          <p:nvPr/>
        </p:nvSpPr>
        <p:spPr>
          <a:xfrm>
            <a:off x="17419289" y="3152714"/>
            <a:ext cx="17556487" cy="28883814"/>
          </a:xfrm>
          <a:prstGeom prst="rect">
            <a:avLst/>
          </a:prstGeom>
          <a:noFill/>
          <a:ln>
            <a:solidFill>
              <a:schemeClr val="bg1"/>
            </a:solidFill>
          </a:ln>
        </p:spPr>
        <p:txBody>
          <a:bodyPr wrap="square" rtlCol="0">
            <a:spAutoFit/>
          </a:bodyPr>
          <a:lstStyle/>
          <a:p>
            <a:endParaRPr lang="en-US" dirty="0"/>
          </a:p>
        </p:txBody>
      </p:sp>
      <p:sp>
        <p:nvSpPr>
          <p:cNvPr id="9" name="Rectangle 8">
            <a:extLst>
              <a:ext uri="{FF2B5EF4-FFF2-40B4-BE49-F238E27FC236}">
                <a16:creationId xmlns:a16="http://schemas.microsoft.com/office/drawing/2014/main" id="{6D486AA1-1D5A-8BDC-3DA7-0A20750DE4DF}"/>
              </a:ext>
            </a:extLst>
          </p:cNvPr>
          <p:cNvSpPr/>
          <p:nvPr/>
        </p:nvSpPr>
        <p:spPr>
          <a:xfrm>
            <a:off x="0" y="326331"/>
            <a:ext cx="51206399" cy="256032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52" b="1" dirty="0">
                <a:latin typeface="Cambria" panose="02040503050406030204" pitchFamily="18" charset="0"/>
                <a:ea typeface="Cambria" panose="02040503050406030204" pitchFamily="18" charset="0"/>
              </a:rPr>
              <a:t>Enhancing accuracy of IMERG-E satellite rainfall products for Mahanadi River Basin using Bias-correction Methods</a:t>
            </a:r>
          </a:p>
          <a:p>
            <a:pPr algn="ctr"/>
            <a:endParaRPr lang="en-US" sz="5452" b="1" dirty="0">
              <a:latin typeface="Cambria" panose="02040503050406030204" pitchFamily="18" charset="0"/>
              <a:ea typeface="Cambria" panose="02040503050406030204" pitchFamily="18" charset="0"/>
            </a:endParaRPr>
          </a:p>
          <a:p>
            <a:pPr algn="ctr"/>
            <a:endParaRPr lang="en-US" sz="5452" b="1" dirty="0">
              <a:latin typeface="Cambria" panose="02040503050406030204" pitchFamily="18" charset="0"/>
              <a:ea typeface="Cambria" panose="02040503050406030204" pitchFamily="18" charset="0"/>
            </a:endParaRPr>
          </a:p>
        </p:txBody>
      </p:sp>
      <p:pic>
        <p:nvPicPr>
          <p:cNvPr id="4" name="Picture 2" descr="IIT Kharagpur - Wikipedia">
            <a:extLst>
              <a:ext uri="{FF2B5EF4-FFF2-40B4-BE49-F238E27FC236}">
                <a16:creationId xmlns:a16="http://schemas.microsoft.com/office/drawing/2014/main" id="{1B38FD5B-D5E8-9002-60E8-EBA86E14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1" y="413530"/>
            <a:ext cx="2201165" cy="2349489"/>
          </a:xfrm>
          <a:prstGeom prst="rect">
            <a:avLst/>
          </a:prstGeom>
          <a:solidFill>
            <a:schemeClr val="bg1"/>
          </a:solidFill>
        </p:spPr>
      </p:pic>
      <p:sp>
        <p:nvSpPr>
          <p:cNvPr id="10" name="TextBox 9">
            <a:extLst>
              <a:ext uri="{FF2B5EF4-FFF2-40B4-BE49-F238E27FC236}">
                <a16:creationId xmlns:a16="http://schemas.microsoft.com/office/drawing/2014/main" id="{D9DE722A-AD61-16C6-1B9F-1B34BEAA003E}"/>
              </a:ext>
            </a:extLst>
          </p:cNvPr>
          <p:cNvSpPr txBox="1"/>
          <p:nvPr/>
        </p:nvSpPr>
        <p:spPr>
          <a:xfrm>
            <a:off x="6311046" y="1167232"/>
            <a:ext cx="33566929" cy="2492990"/>
          </a:xfrm>
          <a:prstGeom prst="rect">
            <a:avLst/>
          </a:prstGeom>
          <a:noFill/>
        </p:spPr>
        <p:txBody>
          <a:bodyPr wrap="square" rtlCol="0">
            <a:spAutoFit/>
          </a:bodyPr>
          <a:lstStyle/>
          <a:p>
            <a:pPr algn="ctr"/>
            <a:r>
              <a:rPr lang="en-US" sz="3600" dirty="0">
                <a:solidFill>
                  <a:schemeClr val="bg1"/>
                </a:solidFill>
                <a:latin typeface="Cambria" panose="02040503050406030204" pitchFamily="18" charset="0"/>
                <a:ea typeface="Cambria" panose="02040503050406030204" pitchFamily="18" charset="0"/>
              </a:rPr>
              <a:t>Roshan Suryakant Mohanty(1), Chandranath Chatterjee(2) and Bhabagrahi Sahoo(1)</a:t>
            </a:r>
          </a:p>
          <a:p>
            <a:pPr algn="ctr"/>
            <a:r>
              <a:rPr lang="en-US" sz="3600" dirty="0">
                <a:solidFill>
                  <a:schemeClr val="bg1"/>
                </a:solidFill>
                <a:latin typeface="Cambria" panose="02040503050406030204" pitchFamily="18" charset="0"/>
                <a:ea typeface="Cambria" panose="02040503050406030204" pitchFamily="18" charset="0"/>
              </a:rPr>
              <a:t>(1)School of Water Resources, Indian Institute of Technology Kharagpur, West Bengal–721302, India</a:t>
            </a:r>
          </a:p>
          <a:p>
            <a:pPr algn="ctr"/>
            <a:r>
              <a:rPr lang="en-US" sz="3600" dirty="0">
                <a:solidFill>
                  <a:schemeClr val="bg1"/>
                </a:solidFill>
                <a:latin typeface="Cambria" panose="02040503050406030204" pitchFamily="18" charset="0"/>
                <a:ea typeface="Cambria" panose="02040503050406030204" pitchFamily="18" charset="0"/>
              </a:rPr>
              <a:t>(2)Agricultural and Food Engineering Department, Indian Institute of Technology Kharagpur, West Bengal–721302, India</a:t>
            </a:r>
          </a:p>
          <a:p>
            <a:pPr algn="ctr"/>
            <a:endParaRPr lang="en-US" sz="4800" dirty="0">
              <a:solidFill>
                <a:schemeClr val="bg1"/>
              </a:solidFill>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A82479C-4C7A-04B6-B5F6-55A768563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6489" y="32509600"/>
            <a:ext cx="2154811" cy="2078326"/>
          </a:xfrm>
          <a:prstGeom prst="rect">
            <a:avLst/>
          </a:prstGeom>
        </p:spPr>
      </p:pic>
      <p:sp>
        <p:nvSpPr>
          <p:cNvPr id="15" name="Rectangle 14">
            <a:extLst>
              <a:ext uri="{FF2B5EF4-FFF2-40B4-BE49-F238E27FC236}">
                <a16:creationId xmlns:a16="http://schemas.microsoft.com/office/drawing/2014/main" id="{32824A87-6DAC-B3CB-0F42-F4F92D45B145}"/>
              </a:ext>
            </a:extLst>
          </p:cNvPr>
          <p:cNvSpPr/>
          <p:nvPr/>
        </p:nvSpPr>
        <p:spPr>
          <a:xfrm>
            <a:off x="209552" y="3257346"/>
            <a:ext cx="17007840" cy="91440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5400" b="1" dirty="0">
                <a:latin typeface="Cambria" panose="02040503050406030204" pitchFamily="18" charset="0"/>
                <a:ea typeface="Cambria" panose="02040503050406030204" pitchFamily="18" charset="0"/>
              </a:rPr>
              <a:t>Background and Introduction</a:t>
            </a:r>
          </a:p>
          <a:p>
            <a:endParaRPr lang="en-US" sz="2974" b="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039ED943-2738-0C70-C37D-90BE0B4D5E26}"/>
              </a:ext>
            </a:extLst>
          </p:cNvPr>
          <p:cNvSpPr txBox="1"/>
          <p:nvPr/>
        </p:nvSpPr>
        <p:spPr>
          <a:xfrm>
            <a:off x="228579" y="4238484"/>
            <a:ext cx="16830014" cy="4401205"/>
          </a:xfrm>
          <a:prstGeom prst="rect">
            <a:avLst/>
          </a:prstGeom>
          <a:noFill/>
          <a:ln>
            <a:solidFill>
              <a:schemeClr val="bg1"/>
            </a:solidFill>
          </a:ln>
        </p:spPr>
        <p:txBody>
          <a:bodyPr wrap="square" rtlCol="0">
            <a:spAutoFit/>
          </a:bodyPr>
          <a:lstStyle/>
          <a:p>
            <a:pPr marL="285750" indent="-285750" algn="just">
              <a:buFont typeface="Wingdings" panose="05000000000000000000" pitchFamily="2" charset="2"/>
              <a:buChar char="§"/>
            </a:pPr>
            <a:r>
              <a:rPr lang="en-US" sz="4000" dirty="0"/>
              <a:t>Satellite-based precipitation products have become essential tools for global precipitation assessment, offering spatially continuous and temporally complete data coverage. However, these estimates often suffer from significant uncertainties due to the indirect methods involved in remote sensing retrieval processes.</a:t>
            </a:r>
          </a:p>
          <a:p>
            <a:pPr marL="285750" indent="-285750" algn="just">
              <a:buFont typeface="Wingdings" panose="05000000000000000000" pitchFamily="2" charset="2"/>
              <a:buChar char="§"/>
            </a:pPr>
            <a:r>
              <a:rPr lang="en-US" sz="4000" dirty="0"/>
              <a:t>Various Bias correction methods are employed to adjust satellite precipitation  products in real time using statistical and machine learning techniques.</a:t>
            </a:r>
          </a:p>
        </p:txBody>
      </p:sp>
      <p:sp>
        <p:nvSpPr>
          <p:cNvPr id="17" name="Rectangle 16">
            <a:extLst>
              <a:ext uri="{FF2B5EF4-FFF2-40B4-BE49-F238E27FC236}">
                <a16:creationId xmlns:a16="http://schemas.microsoft.com/office/drawing/2014/main" id="{6BB90AE6-00EC-C638-8C3F-BFEDF767626A}"/>
              </a:ext>
            </a:extLst>
          </p:cNvPr>
          <p:cNvSpPr/>
          <p:nvPr/>
        </p:nvSpPr>
        <p:spPr>
          <a:xfrm>
            <a:off x="209552" y="8553764"/>
            <a:ext cx="17007840" cy="91440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Objective</a:t>
            </a:r>
          </a:p>
        </p:txBody>
      </p:sp>
      <p:sp>
        <p:nvSpPr>
          <p:cNvPr id="18" name="TextBox 17">
            <a:extLst>
              <a:ext uri="{FF2B5EF4-FFF2-40B4-BE49-F238E27FC236}">
                <a16:creationId xmlns:a16="http://schemas.microsoft.com/office/drawing/2014/main" id="{01D43599-1543-00C2-AF67-77F99C309A7F}"/>
              </a:ext>
            </a:extLst>
          </p:cNvPr>
          <p:cNvSpPr txBox="1"/>
          <p:nvPr/>
        </p:nvSpPr>
        <p:spPr>
          <a:xfrm>
            <a:off x="228579" y="9514533"/>
            <a:ext cx="17099280" cy="2554545"/>
          </a:xfrm>
          <a:prstGeom prst="rect">
            <a:avLst/>
          </a:prstGeom>
          <a:noFill/>
          <a:ln>
            <a:solidFill>
              <a:schemeClr val="bg1"/>
            </a:solidFill>
          </a:ln>
        </p:spPr>
        <p:txBody>
          <a:bodyPr wrap="square" rtlCol="0">
            <a:spAutoFit/>
          </a:bodyPr>
          <a:lstStyle/>
          <a:p>
            <a:pPr marL="514350" indent="-514350" algn="just">
              <a:buFont typeface="+mj-lt"/>
              <a:buAutoNum type="arabicPeriod"/>
            </a:pPr>
            <a:r>
              <a:rPr lang="en-IN" sz="4000" dirty="0"/>
              <a:t>Development of bias correction schemes using CDF based and ML-based(SVR) approaches for IMERG-E products</a:t>
            </a:r>
          </a:p>
          <a:p>
            <a:pPr marL="514350" indent="-514350" algn="just">
              <a:buFont typeface="+mj-lt"/>
              <a:buAutoNum type="arabicPeriod"/>
            </a:pPr>
            <a:r>
              <a:rPr lang="en-US" sz="4000" dirty="0"/>
              <a:t>Evaluate the performance of different precipitation products before and after bias correction</a:t>
            </a:r>
          </a:p>
        </p:txBody>
      </p:sp>
      <p:sp>
        <p:nvSpPr>
          <p:cNvPr id="19" name="Rectangle 18">
            <a:extLst>
              <a:ext uri="{FF2B5EF4-FFF2-40B4-BE49-F238E27FC236}">
                <a16:creationId xmlns:a16="http://schemas.microsoft.com/office/drawing/2014/main" id="{3A4F99D3-56D4-8148-04FE-D888631B10AC}"/>
              </a:ext>
            </a:extLst>
          </p:cNvPr>
          <p:cNvSpPr/>
          <p:nvPr/>
        </p:nvSpPr>
        <p:spPr>
          <a:xfrm>
            <a:off x="209552" y="11991940"/>
            <a:ext cx="17007840" cy="91440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Methodology and Datasets</a:t>
            </a:r>
          </a:p>
        </p:txBody>
      </p:sp>
      <p:sp>
        <p:nvSpPr>
          <p:cNvPr id="20" name="TextBox 19">
            <a:extLst>
              <a:ext uri="{FF2B5EF4-FFF2-40B4-BE49-F238E27FC236}">
                <a16:creationId xmlns:a16="http://schemas.microsoft.com/office/drawing/2014/main" id="{B3493F65-6912-45BD-D0AC-FA89D4839DA4}"/>
              </a:ext>
            </a:extLst>
          </p:cNvPr>
          <p:cNvSpPr txBox="1"/>
          <p:nvPr/>
        </p:nvSpPr>
        <p:spPr>
          <a:xfrm>
            <a:off x="228579" y="13193180"/>
            <a:ext cx="17099280" cy="1938992"/>
          </a:xfrm>
          <a:prstGeom prst="rect">
            <a:avLst/>
          </a:prstGeom>
          <a:noFill/>
          <a:ln>
            <a:solidFill>
              <a:schemeClr val="bg1"/>
            </a:solidFill>
          </a:ln>
        </p:spPr>
        <p:txBody>
          <a:bodyPr wrap="square" rtlCol="0">
            <a:spAutoFit/>
          </a:bodyPr>
          <a:lstStyle/>
          <a:p>
            <a:pPr algn="just"/>
            <a:r>
              <a:rPr lang="en-US" sz="4000" dirty="0"/>
              <a:t>Study aims to provide new insights into improving the NRT-satellite precipitation products. </a:t>
            </a:r>
            <a:r>
              <a:rPr lang="en-US" sz="4000" b="1" dirty="0"/>
              <a:t>CDF-based moving window approach </a:t>
            </a:r>
            <a:r>
              <a:rPr lang="en-US" sz="4000" dirty="0"/>
              <a:t>and </a:t>
            </a:r>
            <a:r>
              <a:rPr lang="en-US" sz="4000" b="1" dirty="0"/>
              <a:t>SVR based bias correction </a:t>
            </a:r>
            <a:r>
              <a:rPr lang="en-US" sz="4000" dirty="0"/>
              <a:t>is implemented for real time satellite precipitation products of IMERG-E</a:t>
            </a:r>
          </a:p>
        </p:txBody>
      </p:sp>
      <p:pic>
        <p:nvPicPr>
          <p:cNvPr id="21" name="Picture 20">
            <a:extLst>
              <a:ext uri="{FF2B5EF4-FFF2-40B4-BE49-F238E27FC236}">
                <a16:creationId xmlns:a16="http://schemas.microsoft.com/office/drawing/2014/main" id="{23288A63-50E0-02BF-E801-C57B1CF7536B}"/>
              </a:ext>
            </a:extLst>
          </p:cNvPr>
          <p:cNvPicPr>
            <a:picLocks/>
          </p:cNvPicPr>
          <p:nvPr/>
        </p:nvPicPr>
        <p:blipFill>
          <a:blip r:embed="rId4"/>
          <a:stretch>
            <a:fillRect/>
          </a:stretch>
        </p:blipFill>
        <p:spPr>
          <a:xfrm>
            <a:off x="472442" y="15147547"/>
            <a:ext cx="16890951" cy="9144000"/>
          </a:xfrm>
          <a:prstGeom prst="rect">
            <a:avLst/>
          </a:prstGeom>
        </p:spPr>
      </p:pic>
      <p:graphicFrame>
        <p:nvGraphicFramePr>
          <p:cNvPr id="25" name="Content Placeholder 3">
            <a:extLst>
              <a:ext uri="{FF2B5EF4-FFF2-40B4-BE49-F238E27FC236}">
                <a16:creationId xmlns:a16="http://schemas.microsoft.com/office/drawing/2014/main" id="{D63F65ED-AC6D-E12B-F4EB-B62FAEFF0A01}"/>
              </a:ext>
            </a:extLst>
          </p:cNvPr>
          <p:cNvGraphicFramePr>
            <a:graphicFrameLocks/>
          </p:cNvGraphicFramePr>
          <p:nvPr>
            <p:extLst>
              <p:ext uri="{D42A27DB-BD31-4B8C-83A1-F6EECF244321}">
                <p14:modId xmlns:p14="http://schemas.microsoft.com/office/powerpoint/2010/main" val="2910618511"/>
              </p:ext>
            </p:extLst>
          </p:nvPr>
        </p:nvGraphicFramePr>
        <p:xfrm>
          <a:off x="320031" y="25751528"/>
          <a:ext cx="17007828" cy="5818429"/>
        </p:xfrm>
        <a:graphic>
          <a:graphicData uri="http://schemas.openxmlformats.org/drawingml/2006/table">
            <a:tbl>
              <a:tblPr firstRow="1" bandRow="1">
                <a:tableStyleId>{91EBBBCC-DAD2-459C-BE2E-F6DE35CF9A28}</a:tableStyleId>
              </a:tblPr>
              <a:tblGrid>
                <a:gridCol w="1737359">
                  <a:extLst>
                    <a:ext uri="{9D8B030D-6E8A-4147-A177-3AD203B41FA5}">
                      <a16:colId xmlns:a16="http://schemas.microsoft.com/office/drawing/2014/main" val="2556863399"/>
                    </a:ext>
                  </a:extLst>
                </a:gridCol>
                <a:gridCol w="1828800">
                  <a:extLst>
                    <a:ext uri="{9D8B030D-6E8A-4147-A177-3AD203B41FA5}">
                      <a16:colId xmlns:a16="http://schemas.microsoft.com/office/drawing/2014/main" val="3872889338"/>
                    </a:ext>
                  </a:extLst>
                </a:gridCol>
                <a:gridCol w="1737370">
                  <a:extLst>
                    <a:ext uri="{9D8B030D-6E8A-4147-A177-3AD203B41FA5}">
                      <a16:colId xmlns:a16="http://schemas.microsoft.com/office/drawing/2014/main" val="2828364477"/>
                    </a:ext>
                  </a:extLst>
                </a:gridCol>
                <a:gridCol w="1965960">
                  <a:extLst>
                    <a:ext uri="{9D8B030D-6E8A-4147-A177-3AD203B41FA5}">
                      <a16:colId xmlns:a16="http://schemas.microsoft.com/office/drawing/2014/main" val="23716557"/>
                    </a:ext>
                  </a:extLst>
                </a:gridCol>
                <a:gridCol w="2240280">
                  <a:extLst>
                    <a:ext uri="{9D8B030D-6E8A-4147-A177-3AD203B41FA5}">
                      <a16:colId xmlns:a16="http://schemas.microsoft.com/office/drawing/2014/main" val="1311545591"/>
                    </a:ext>
                  </a:extLst>
                </a:gridCol>
                <a:gridCol w="2177663">
                  <a:extLst>
                    <a:ext uri="{9D8B030D-6E8A-4147-A177-3AD203B41FA5}">
                      <a16:colId xmlns:a16="http://schemas.microsoft.com/office/drawing/2014/main" val="5339123"/>
                    </a:ext>
                  </a:extLst>
                </a:gridCol>
                <a:gridCol w="1774803">
                  <a:extLst>
                    <a:ext uri="{9D8B030D-6E8A-4147-A177-3AD203B41FA5}">
                      <a16:colId xmlns:a16="http://schemas.microsoft.com/office/drawing/2014/main" val="3711046117"/>
                    </a:ext>
                  </a:extLst>
                </a:gridCol>
                <a:gridCol w="1990846">
                  <a:extLst>
                    <a:ext uri="{9D8B030D-6E8A-4147-A177-3AD203B41FA5}">
                      <a16:colId xmlns:a16="http://schemas.microsoft.com/office/drawing/2014/main" val="859047549"/>
                    </a:ext>
                  </a:extLst>
                </a:gridCol>
                <a:gridCol w="1554747">
                  <a:extLst>
                    <a:ext uri="{9D8B030D-6E8A-4147-A177-3AD203B41FA5}">
                      <a16:colId xmlns:a16="http://schemas.microsoft.com/office/drawing/2014/main" val="3476020709"/>
                    </a:ext>
                  </a:extLst>
                </a:gridCol>
              </a:tblGrid>
              <a:tr h="1703629">
                <a:tc>
                  <a:txBody>
                    <a:bodyPr/>
                    <a:lstStyle/>
                    <a:p>
                      <a:r>
                        <a:rPr lang="en-IN" sz="3600" b="1" dirty="0">
                          <a:solidFill>
                            <a:srgbClr val="FFFFFF"/>
                          </a:solidFill>
                        </a:rPr>
                        <a:t>Product</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Gridded datasets</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Version</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Temporal</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Spatial resolution</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Available Period</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Latency</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Coverage</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IN" sz="3600" b="1" dirty="0">
                          <a:solidFill>
                            <a:srgbClr val="FFFFFF"/>
                          </a:solidFill>
                        </a:rPr>
                        <a:t>Study Period</a:t>
                      </a:r>
                      <a:endParaRPr lang="en-US" sz="3600" b="1" dirty="0">
                        <a:solidFill>
                          <a:srgbClr val="FFFFFF"/>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98197852"/>
                  </a:ext>
                </a:extLst>
              </a:tr>
              <a:tr h="11875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Satellite</a:t>
                      </a:r>
                      <a:endParaRPr lang="en-US" sz="3600" b="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dirty="0">
                          <a:solidFill>
                            <a:schemeClr val="tx1"/>
                          </a:solidFill>
                        </a:rPr>
                        <a:t>IMERG</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dirty="0">
                          <a:solidFill>
                            <a:schemeClr val="tx1"/>
                          </a:solidFill>
                        </a:rPr>
                        <a:t>Early V7.0</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dirty="0">
                          <a:solidFill>
                            <a:schemeClr val="tx1"/>
                          </a:solidFill>
                        </a:rPr>
                        <a:t>Daily</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kern="1200" dirty="0">
                          <a:solidFill>
                            <a:schemeClr val="tx1"/>
                          </a:solidFill>
                          <a:effectLst/>
                        </a:rPr>
                        <a:t>0.10</a:t>
                      </a:r>
                      <a:r>
                        <a:rPr lang="en-IN" sz="3600" b="0" kern="1200" baseline="30000" dirty="0">
                          <a:solidFill>
                            <a:schemeClr val="tx1"/>
                          </a:solidFill>
                          <a:effectLst/>
                        </a:rPr>
                        <a:t>o </a:t>
                      </a:r>
                      <a:r>
                        <a:rPr lang="en-IN" sz="3600" b="0" kern="1200" dirty="0">
                          <a:solidFill>
                            <a:schemeClr val="tx1"/>
                          </a:solidFill>
                          <a:effectLst/>
                        </a:rPr>
                        <a:t>x 0.10</a:t>
                      </a:r>
                      <a:r>
                        <a:rPr lang="en-IN" sz="3600" b="0" kern="1200" baseline="30000" dirty="0">
                          <a:solidFill>
                            <a:schemeClr val="tx1"/>
                          </a:solidFill>
                          <a:effectLst/>
                        </a:rPr>
                        <a:t>o</a:t>
                      </a:r>
                      <a:endParaRPr lang="en-US" sz="3600" b="0" kern="1200" dirty="0">
                        <a:solidFill>
                          <a:schemeClr val="tx1"/>
                        </a:solidFill>
                        <a:effectLst/>
                        <a:latin typeface="+mn-lt"/>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dirty="0">
                          <a:solidFill>
                            <a:schemeClr val="tx1"/>
                          </a:solidFill>
                        </a:rPr>
                        <a:t>06/2000-present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IN" sz="3600" b="0" dirty="0">
                          <a:solidFill>
                            <a:schemeClr val="tx1"/>
                          </a:solidFill>
                        </a:rPr>
                        <a:t>4 h</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kern="1200" dirty="0">
                          <a:solidFill>
                            <a:schemeClr val="tx1"/>
                          </a:solidFill>
                          <a:effectLst/>
                        </a:rPr>
                        <a:t> 60</a:t>
                      </a:r>
                      <a:r>
                        <a:rPr lang="en-IN" sz="3600" b="0" kern="1200" baseline="30000" dirty="0">
                          <a:solidFill>
                            <a:schemeClr val="tx1"/>
                          </a:solidFill>
                          <a:effectLst/>
                        </a:rPr>
                        <a:t>o</a:t>
                      </a:r>
                      <a:r>
                        <a:rPr lang="en-IN" sz="3600" b="0" kern="1200" dirty="0">
                          <a:solidFill>
                            <a:schemeClr val="tx1"/>
                          </a:solidFill>
                          <a:effectLst/>
                        </a:rPr>
                        <a:t>S-60</a:t>
                      </a:r>
                      <a:r>
                        <a:rPr lang="en-IN" sz="3600" b="0" kern="1200" baseline="30000" dirty="0">
                          <a:solidFill>
                            <a:schemeClr val="tx1"/>
                          </a:solidFill>
                          <a:effectLst/>
                        </a:rPr>
                        <a:t>o</a:t>
                      </a:r>
                      <a:r>
                        <a:rPr lang="en-IN" sz="3600" b="0" kern="1200" dirty="0">
                          <a:solidFill>
                            <a:schemeClr val="tx1"/>
                          </a:solidFill>
                          <a:effectLst/>
                        </a:rPr>
                        <a:t>N</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2015-2022</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86027508"/>
                  </a:ext>
                </a:extLst>
              </a:tr>
              <a:tr h="170362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IMD</a:t>
                      </a:r>
                      <a:endParaRPr lang="en-US" sz="3600" b="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sz="1600" dirty="0">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Daily</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kern="1200" dirty="0">
                          <a:solidFill>
                            <a:schemeClr val="tx1"/>
                          </a:solidFill>
                          <a:effectLst/>
                        </a:rPr>
                        <a:t>0.25</a:t>
                      </a:r>
                      <a:r>
                        <a:rPr lang="en-IN" sz="3600" b="0" kern="1200" baseline="30000" dirty="0">
                          <a:solidFill>
                            <a:schemeClr val="tx1"/>
                          </a:solidFill>
                          <a:effectLst/>
                        </a:rPr>
                        <a:t>o </a:t>
                      </a:r>
                      <a:r>
                        <a:rPr lang="en-IN" sz="3600" b="0" kern="1200" dirty="0">
                          <a:solidFill>
                            <a:schemeClr val="tx1"/>
                          </a:solidFill>
                          <a:effectLst/>
                        </a:rPr>
                        <a:t>x 0.25</a:t>
                      </a:r>
                      <a:r>
                        <a:rPr lang="en-IN" sz="3600" b="0" kern="1200" baseline="30000" dirty="0">
                          <a:solidFill>
                            <a:schemeClr val="tx1"/>
                          </a:solidFill>
                          <a:effectLst/>
                        </a:rPr>
                        <a:t>o</a:t>
                      </a:r>
                      <a:endParaRPr lang="en-US" sz="3600" b="0" kern="1200" dirty="0">
                        <a:solidFill>
                          <a:schemeClr val="tx1"/>
                        </a:solidFill>
                        <a:effectLst/>
                        <a:latin typeface="+mn-lt"/>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1901-2023</a:t>
                      </a:r>
                      <a:endParaRPr lang="en-IN"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INDIA</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rPr>
                        <a:t>2015-2022</a:t>
                      </a:r>
                      <a:endParaRPr lang="en-US" sz="3600" b="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02452605"/>
                  </a:ext>
                </a:extLst>
              </a:tr>
              <a:tr h="11274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SRTM DEM</a:t>
                      </a:r>
                      <a:endParaRPr lang="en-US" sz="3600" b="0" dirty="0">
                        <a:solidFill>
                          <a:schemeClr val="tx1"/>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kern="1200" dirty="0">
                          <a:solidFill>
                            <a:schemeClr val="tx1"/>
                          </a:solidFill>
                          <a:effectLst/>
                          <a:latin typeface="+mn-lt"/>
                          <a:ea typeface="+mn-ea"/>
                          <a:cs typeface="Times New Roman" panose="02020603050405020304" pitchFamily="18" charset="0"/>
                        </a:rPr>
                        <a:t> 90m</a:t>
                      </a:r>
                      <a:endParaRPr lang="en-US" sz="3600" b="0" kern="1200" dirty="0">
                        <a:solidFill>
                          <a:schemeClr val="tx1"/>
                        </a:solidFill>
                        <a:effectLst/>
                        <a:latin typeface="+mn-lt"/>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kern="1200" dirty="0">
                          <a:solidFill>
                            <a:schemeClr val="tx1"/>
                          </a:solidFill>
                          <a:effectLst/>
                        </a:rPr>
                        <a:t>60</a:t>
                      </a:r>
                      <a:r>
                        <a:rPr lang="en-IN" sz="3600" b="0" kern="1200" baseline="30000" dirty="0">
                          <a:solidFill>
                            <a:schemeClr val="tx1"/>
                          </a:solidFill>
                          <a:effectLst/>
                        </a:rPr>
                        <a:t>o</a:t>
                      </a:r>
                      <a:r>
                        <a:rPr lang="en-IN" sz="3600" b="0" kern="1200" dirty="0">
                          <a:solidFill>
                            <a:schemeClr val="tx1"/>
                          </a:solidFill>
                          <a:effectLst/>
                        </a:rPr>
                        <a:t>S-60</a:t>
                      </a:r>
                      <a:r>
                        <a:rPr lang="en-IN" sz="3600" b="0" kern="1200" baseline="30000" dirty="0">
                          <a:solidFill>
                            <a:schemeClr val="tx1"/>
                          </a:solidFill>
                          <a:effectLst/>
                        </a:rPr>
                        <a:t>o</a:t>
                      </a:r>
                      <a:r>
                        <a:rPr lang="en-IN" sz="3600" b="0" kern="1200" dirty="0">
                          <a:solidFill>
                            <a:schemeClr val="tx1"/>
                          </a:solidFill>
                          <a:effectLst/>
                        </a:rPr>
                        <a:t>N</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3600" b="0" dirty="0">
                          <a:solidFill>
                            <a:schemeClr val="tx1"/>
                          </a:solidFill>
                          <a:latin typeface="+mn-lt"/>
                          <a:cs typeface="Times New Roman" panose="02020603050405020304" pitchFamily="18" charset="0"/>
                        </a:rPr>
                        <a:t>-</a:t>
                      </a:r>
                      <a:endParaRPr lang="en-US" sz="3600" b="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1329290"/>
                  </a:ext>
                </a:extLst>
              </a:tr>
            </a:tbl>
          </a:graphicData>
        </a:graphic>
      </p:graphicFrame>
      <p:sp>
        <p:nvSpPr>
          <p:cNvPr id="52" name="TextBox 51">
            <a:extLst>
              <a:ext uri="{FF2B5EF4-FFF2-40B4-BE49-F238E27FC236}">
                <a16:creationId xmlns:a16="http://schemas.microsoft.com/office/drawing/2014/main" id="{91C8617F-64BB-3582-2810-FCB6EBEB4F8E}"/>
              </a:ext>
            </a:extLst>
          </p:cNvPr>
          <p:cNvSpPr txBox="1"/>
          <p:nvPr/>
        </p:nvSpPr>
        <p:spPr>
          <a:xfrm>
            <a:off x="1744967" y="24914444"/>
            <a:ext cx="13417912" cy="769441"/>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cs typeface="Times New Roman" panose="02020603050405020304" pitchFamily="18" charset="0"/>
              </a:rPr>
              <a:t>Table 1.</a:t>
            </a:r>
            <a:r>
              <a:rPr lang="en-US" sz="4400" dirty="0">
                <a:latin typeface="Cambria" panose="02040503050406030204" pitchFamily="18" charset="0"/>
                <a:ea typeface="Cambria" panose="02040503050406030204" pitchFamily="18" charset="0"/>
                <a:cs typeface="Times New Roman" panose="02020603050405020304" pitchFamily="18" charset="0"/>
              </a:rPr>
              <a:t> Details of the datasets used in this study.</a:t>
            </a:r>
            <a:endParaRPr lang="en-IN" sz="4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F4E94C6D-D1A3-9AD0-63BB-282CC8FEBC17}"/>
              </a:ext>
            </a:extLst>
          </p:cNvPr>
          <p:cNvSpPr txBox="1"/>
          <p:nvPr/>
        </p:nvSpPr>
        <p:spPr>
          <a:xfrm>
            <a:off x="-137177" y="24291547"/>
            <a:ext cx="17602206" cy="769441"/>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cs typeface="Times New Roman" panose="02020603050405020304" pitchFamily="18" charset="0"/>
              </a:rPr>
              <a:t>Figure 1. </a:t>
            </a:r>
            <a:r>
              <a:rPr lang="en-US" sz="4400" dirty="0">
                <a:latin typeface="Cambria" panose="02040503050406030204" pitchFamily="18" charset="0"/>
                <a:ea typeface="Cambria" panose="02040503050406030204" pitchFamily="18" charset="0"/>
                <a:cs typeface="Times New Roman" panose="02020603050405020304" pitchFamily="18" charset="0"/>
              </a:rPr>
              <a:t>Flowchart for the proposed methodology.</a:t>
            </a:r>
            <a:endParaRPr lang="en-IN" sz="44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55" name="Picture 54">
            <a:extLst>
              <a:ext uri="{FF2B5EF4-FFF2-40B4-BE49-F238E27FC236}">
                <a16:creationId xmlns:a16="http://schemas.microsoft.com/office/drawing/2014/main" id="{A87A6020-49AB-B93F-6FF1-B4FA1203C0D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7564051" y="3257346"/>
            <a:ext cx="11292842" cy="8774396"/>
          </a:xfrm>
          <a:prstGeom prst="rect">
            <a:avLst/>
          </a:prstGeom>
        </p:spPr>
      </p:pic>
      <p:sp>
        <p:nvSpPr>
          <p:cNvPr id="60" name="TextBox 59">
            <a:extLst>
              <a:ext uri="{FF2B5EF4-FFF2-40B4-BE49-F238E27FC236}">
                <a16:creationId xmlns:a16="http://schemas.microsoft.com/office/drawing/2014/main" id="{87225C59-638E-D212-9C7F-75674EC0B200}"/>
              </a:ext>
            </a:extLst>
          </p:cNvPr>
          <p:cNvSpPr txBox="1"/>
          <p:nvPr/>
        </p:nvSpPr>
        <p:spPr>
          <a:xfrm>
            <a:off x="28742640" y="3278115"/>
            <a:ext cx="6324566" cy="8710077"/>
          </a:xfrm>
          <a:prstGeom prst="rect">
            <a:avLst/>
          </a:prstGeom>
          <a:noFill/>
        </p:spPr>
        <p:txBody>
          <a:bodyPr wrap="square" rtlCol="0">
            <a:spAutoFit/>
          </a:bodyPr>
          <a:lstStyle/>
          <a:p>
            <a:r>
              <a:rPr lang="en-US" sz="4000" b="1" dirty="0"/>
              <a:t>UPPER MAHANADI BASIN</a:t>
            </a:r>
          </a:p>
          <a:p>
            <a:pPr marL="571500" indent="-571500">
              <a:buFont typeface="Arial" panose="020B0604020202020204" pitchFamily="34" charset="0"/>
              <a:buChar char="•"/>
            </a:pPr>
            <a:r>
              <a:rPr lang="en-US" sz="4000" dirty="0"/>
              <a:t>Area: 83,000 </a:t>
            </a:r>
            <a:r>
              <a:rPr lang="en-IN" sz="4000" kern="100" dirty="0">
                <a:ea typeface="Calibri" panose="020F0502020204030204" pitchFamily="34" charset="0"/>
                <a:cs typeface="Times New Roman" panose="02020603050405020304" pitchFamily="18" charset="0"/>
              </a:rPr>
              <a:t>Km</a:t>
            </a:r>
            <a:r>
              <a:rPr lang="en-IN" sz="4000" kern="100" baseline="30000" dirty="0">
                <a:effectLst/>
                <a:ea typeface="Calibri" panose="020F0502020204030204" pitchFamily="34" charset="0"/>
                <a:cs typeface="Times New Roman" panose="02020603050405020304" pitchFamily="18" charset="0"/>
              </a:rPr>
              <a:t>2</a:t>
            </a:r>
            <a:endParaRPr lang="en-US" sz="4000" dirty="0"/>
          </a:p>
          <a:p>
            <a:pPr marL="571500" indent="-571500">
              <a:buFont typeface="Arial" panose="020B0604020202020204" pitchFamily="34" charset="0"/>
              <a:buChar char="•"/>
            </a:pPr>
            <a:r>
              <a:rPr lang="en-US" sz="4000" dirty="0"/>
              <a:t>Longitudes: </a:t>
            </a:r>
          </a:p>
          <a:p>
            <a:pPr marL="571500" indent="-571500">
              <a:buFont typeface="Arial" panose="020B0604020202020204" pitchFamily="34" charset="0"/>
              <a:buChar char="•"/>
            </a:pPr>
            <a:r>
              <a:rPr lang="en-US" sz="4000" dirty="0"/>
              <a:t>80° 30' to 85° 50’ E</a:t>
            </a:r>
          </a:p>
          <a:p>
            <a:pPr marL="571500" indent="-571500">
              <a:buFont typeface="Arial" panose="020B0604020202020204" pitchFamily="34" charset="0"/>
              <a:buChar char="•"/>
            </a:pPr>
            <a:r>
              <a:rPr lang="en-US" sz="4000" dirty="0"/>
              <a:t>Latitudes:</a:t>
            </a:r>
          </a:p>
          <a:p>
            <a:pPr marL="571500" indent="-571500">
              <a:buFont typeface="Arial" panose="020B0604020202020204" pitchFamily="34" charset="0"/>
              <a:buChar char="•"/>
            </a:pPr>
            <a:r>
              <a:rPr lang="en-US" sz="4000" dirty="0"/>
              <a:t>20° 10' to 23° 35’ N</a:t>
            </a:r>
          </a:p>
          <a:p>
            <a:pPr marL="571500" indent="-571500">
              <a:buFont typeface="Arial" panose="020B0604020202020204" pitchFamily="34" charset="0"/>
              <a:buChar char="•"/>
            </a:pPr>
            <a:r>
              <a:rPr lang="en-US" sz="4000" dirty="0"/>
              <a:t>Max Elevation(m): 1068</a:t>
            </a:r>
          </a:p>
          <a:p>
            <a:pPr marL="571500" indent="-571500">
              <a:buFont typeface="Arial" panose="020B0604020202020204" pitchFamily="34" charset="0"/>
              <a:buChar char="•"/>
            </a:pPr>
            <a:r>
              <a:rPr lang="en-US" sz="4000" dirty="0"/>
              <a:t>Min Elevation(m): 107</a:t>
            </a:r>
          </a:p>
          <a:p>
            <a:pPr marL="571500" indent="-571500">
              <a:buFont typeface="Arial" panose="020B0604020202020204" pitchFamily="34" charset="0"/>
              <a:buChar char="•"/>
            </a:pPr>
            <a:r>
              <a:rPr lang="en-US" sz="4000" dirty="0"/>
              <a:t>Mean Annual Rainfall: 1292 mm</a:t>
            </a:r>
          </a:p>
          <a:p>
            <a:pPr marL="571500" indent="-571500">
              <a:buFont typeface="Arial" panose="020B0604020202020204" pitchFamily="34" charset="0"/>
              <a:buChar char="•"/>
            </a:pPr>
            <a:r>
              <a:rPr lang="en-US" sz="4000" dirty="0"/>
              <a:t>Mean Max Temperature: 39.5 ℃</a:t>
            </a:r>
          </a:p>
          <a:p>
            <a:pPr marL="571500" indent="-571500">
              <a:buFont typeface="Arial" panose="020B0604020202020204" pitchFamily="34" charset="0"/>
              <a:buChar char="•"/>
            </a:pPr>
            <a:r>
              <a:rPr lang="en-US" sz="4000" dirty="0"/>
              <a:t>Mean Min Temperature : 20 ℃ </a:t>
            </a:r>
          </a:p>
        </p:txBody>
      </p:sp>
      <p:sp>
        <p:nvSpPr>
          <p:cNvPr id="61" name="Rectangle 60">
            <a:extLst>
              <a:ext uri="{FF2B5EF4-FFF2-40B4-BE49-F238E27FC236}">
                <a16:creationId xmlns:a16="http://schemas.microsoft.com/office/drawing/2014/main" id="{99B5C956-881D-B58B-4BC2-F987EF04DD1C}"/>
              </a:ext>
            </a:extLst>
          </p:cNvPr>
          <p:cNvSpPr/>
          <p:nvPr/>
        </p:nvSpPr>
        <p:spPr>
          <a:xfrm>
            <a:off x="17437085" y="12758168"/>
            <a:ext cx="17007840" cy="91440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Results and Discussion</a:t>
            </a:r>
          </a:p>
        </p:txBody>
      </p:sp>
      <p:pic>
        <p:nvPicPr>
          <p:cNvPr id="62" name="Picture 61">
            <a:extLst>
              <a:ext uri="{FF2B5EF4-FFF2-40B4-BE49-F238E27FC236}">
                <a16:creationId xmlns:a16="http://schemas.microsoft.com/office/drawing/2014/main" id="{7DF9EBE7-8D0B-2DF9-EDF6-6CD81219B593}"/>
              </a:ext>
            </a:extLst>
          </p:cNvPr>
          <p:cNvPicPr>
            <a:picLocks/>
          </p:cNvPicPr>
          <p:nvPr/>
        </p:nvPicPr>
        <p:blipFill>
          <a:blip r:embed="rId6"/>
          <a:stretch>
            <a:fillRect/>
          </a:stretch>
        </p:blipFill>
        <p:spPr>
          <a:xfrm>
            <a:off x="19377660" y="13852561"/>
            <a:ext cx="12801600" cy="6583680"/>
          </a:xfrm>
          <a:prstGeom prst="rect">
            <a:avLst/>
          </a:prstGeom>
        </p:spPr>
      </p:pic>
      <p:pic>
        <p:nvPicPr>
          <p:cNvPr id="64" name="Picture 63">
            <a:extLst>
              <a:ext uri="{FF2B5EF4-FFF2-40B4-BE49-F238E27FC236}">
                <a16:creationId xmlns:a16="http://schemas.microsoft.com/office/drawing/2014/main" id="{1B0159CC-3076-9BA4-4CAB-BE8463D09D74}"/>
              </a:ext>
            </a:extLst>
          </p:cNvPr>
          <p:cNvPicPr>
            <a:picLocks/>
          </p:cNvPicPr>
          <p:nvPr/>
        </p:nvPicPr>
        <p:blipFill>
          <a:blip r:embed="rId7"/>
          <a:srcRect l="150"/>
          <a:stretch/>
        </p:blipFill>
        <p:spPr>
          <a:xfrm>
            <a:off x="35067236" y="3334893"/>
            <a:ext cx="15666722" cy="7235180"/>
          </a:xfrm>
          <a:prstGeom prst="rect">
            <a:avLst/>
          </a:prstGeom>
        </p:spPr>
      </p:pic>
      <p:pic>
        <p:nvPicPr>
          <p:cNvPr id="66" name="Picture 65">
            <a:extLst>
              <a:ext uri="{FF2B5EF4-FFF2-40B4-BE49-F238E27FC236}">
                <a16:creationId xmlns:a16="http://schemas.microsoft.com/office/drawing/2014/main" id="{3670BE31-297B-B9FB-0614-3376DD39171D}"/>
              </a:ext>
            </a:extLst>
          </p:cNvPr>
          <p:cNvPicPr>
            <a:picLocks noChangeAspect="1"/>
          </p:cNvPicPr>
          <p:nvPr/>
        </p:nvPicPr>
        <p:blipFill>
          <a:blip r:embed="rId8"/>
          <a:stretch>
            <a:fillRect/>
          </a:stretch>
        </p:blipFill>
        <p:spPr>
          <a:xfrm>
            <a:off x="35067229" y="11721233"/>
            <a:ext cx="5049500" cy="8657640"/>
          </a:xfrm>
          <a:prstGeom prst="rect">
            <a:avLst/>
          </a:prstGeom>
        </p:spPr>
      </p:pic>
      <p:sp>
        <p:nvSpPr>
          <p:cNvPr id="68" name="Rectangle 67">
            <a:extLst>
              <a:ext uri="{FF2B5EF4-FFF2-40B4-BE49-F238E27FC236}">
                <a16:creationId xmlns:a16="http://schemas.microsoft.com/office/drawing/2014/main" id="{5F22FE9D-D572-E328-662F-3EBBD212D4D5}"/>
              </a:ext>
            </a:extLst>
          </p:cNvPr>
          <p:cNvSpPr/>
          <p:nvPr/>
        </p:nvSpPr>
        <p:spPr>
          <a:xfrm>
            <a:off x="35138336" y="22234331"/>
            <a:ext cx="15819120" cy="914400"/>
          </a:xfrm>
          <a:prstGeom prst="rect">
            <a:avLst/>
          </a:prstGeom>
          <a:solidFill>
            <a:srgbClr val="009ED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latin typeface="Cambria" panose="02040503050406030204" pitchFamily="18" charset="0"/>
                <a:ea typeface="Cambria" panose="02040503050406030204" pitchFamily="18" charset="0"/>
              </a:rPr>
              <a:t>Conclusion</a:t>
            </a:r>
          </a:p>
        </p:txBody>
      </p:sp>
      <p:sp>
        <p:nvSpPr>
          <p:cNvPr id="69" name="TextBox 68">
            <a:extLst>
              <a:ext uri="{FF2B5EF4-FFF2-40B4-BE49-F238E27FC236}">
                <a16:creationId xmlns:a16="http://schemas.microsoft.com/office/drawing/2014/main" id="{8CE31BD2-C6A5-DA1B-57C7-072B41FB7D7C}"/>
              </a:ext>
            </a:extLst>
          </p:cNvPr>
          <p:cNvSpPr txBox="1"/>
          <p:nvPr/>
        </p:nvSpPr>
        <p:spPr>
          <a:xfrm>
            <a:off x="17327859" y="20303206"/>
            <a:ext cx="17787164" cy="813300"/>
          </a:xfrm>
          <a:prstGeom prst="rect">
            <a:avLst/>
          </a:prstGeom>
          <a:noFill/>
        </p:spPr>
        <p:txBody>
          <a:bodyPr wrap="square" rtlCol="0">
            <a:spAutoFit/>
          </a:bodyPr>
          <a:lstStyle/>
          <a:p>
            <a:pPr>
              <a:lnSpc>
                <a:spcPct val="120000"/>
              </a:lnSpc>
            </a:pPr>
            <a:r>
              <a:rPr lang="en-US" sz="4300" b="1" dirty="0">
                <a:latin typeface="Cambria" panose="02040503050406030204" pitchFamily="18" charset="0"/>
                <a:ea typeface="Cambria" panose="02040503050406030204" pitchFamily="18" charset="0"/>
                <a:cs typeface="Times New Roman" panose="02020603050405020304" pitchFamily="18" charset="0"/>
              </a:rPr>
              <a:t>Figure 3.</a:t>
            </a:r>
            <a:r>
              <a:rPr lang="en-US" sz="4300" dirty="0">
                <a:latin typeface="Cambria" panose="02040503050406030204" pitchFamily="18" charset="0"/>
                <a:ea typeface="Cambria" panose="02040503050406030204" pitchFamily="18" charset="0"/>
                <a:cs typeface="Times New Roman" panose="02020603050405020304" pitchFamily="18" charset="0"/>
              </a:rPr>
              <a:t> Mean rainfall of different precipitation products across the grids.</a:t>
            </a:r>
          </a:p>
        </p:txBody>
      </p:sp>
      <p:sp>
        <p:nvSpPr>
          <p:cNvPr id="72" name="TextBox 71">
            <a:extLst>
              <a:ext uri="{FF2B5EF4-FFF2-40B4-BE49-F238E27FC236}">
                <a16:creationId xmlns:a16="http://schemas.microsoft.com/office/drawing/2014/main" id="{E0E9D59C-A556-940E-F133-FADC167BECFB}"/>
              </a:ext>
            </a:extLst>
          </p:cNvPr>
          <p:cNvSpPr txBox="1"/>
          <p:nvPr/>
        </p:nvSpPr>
        <p:spPr>
          <a:xfrm>
            <a:off x="35158685" y="10516988"/>
            <a:ext cx="14841228" cy="1323439"/>
          </a:xfrm>
          <a:prstGeom prst="rect">
            <a:avLst/>
          </a:prstGeom>
          <a:noFill/>
        </p:spPr>
        <p:txBody>
          <a:bodyPr wrap="square">
            <a:spAutoFit/>
          </a:bodyPr>
          <a:lstStyle/>
          <a:p>
            <a:r>
              <a:rPr lang="en-IN" sz="4000" b="1" dirty="0">
                <a:ea typeface="Cambria" panose="02040503050406030204" pitchFamily="18" charset="0"/>
                <a:cs typeface="Times New Roman" panose="02020603050405020304" pitchFamily="18" charset="0"/>
              </a:rPr>
              <a:t>Figure 5. </a:t>
            </a:r>
            <a:r>
              <a:rPr lang="en-IN" sz="4000" dirty="0">
                <a:ea typeface="Cambria" panose="02040503050406030204" pitchFamily="18" charset="0"/>
                <a:cs typeface="Times New Roman" panose="02020603050405020304" pitchFamily="18" charset="0"/>
              </a:rPr>
              <a:t>Spatial pattern of RMSE, MAE and CC of IMERG-E, IMERG-CSMW and IMERG-SVR model </a:t>
            </a:r>
            <a:r>
              <a:rPr lang="en-US" sz="4000" dirty="0">
                <a:latin typeface="Cambria" panose="02040503050406030204" pitchFamily="18" charset="0"/>
                <a:ea typeface="Cambria" panose="02040503050406030204" pitchFamily="18" charset="0"/>
                <a:cs typeface="Times New Roman" panose="02020603050405020304" pitchFamily="18" charset="0"/>
              </a:rPr>
              <a:t>for training and testing periods.</a:t>
            </a:r>
            <a:endParaRPr lang="en-US" sz="4000" dirty="0">
              <a:ea typeface="Cambria" panose="02040503050406030204" pitchFamily="18" charset="0"/>
            </a:endParaRPr>
          </a:p>
        </p:txBody>
      </p:sp>
      <p:sp>
        <p:nvSpPr>
          <p:cNvPr id="73" name="TextBox 72">
            <a:extLst>
              <a:ext uri="{FF2B5EF4-FFF2-40B4-BE49-F238E27FC236}">
                <a16:creationId xmlns:a16="http://schemas.microsoft.com/office/drawing/2014/main" id="{8B1493E5-E381-AE2F-B692-9A8B99934FAB}"/>
              </a:ext>
            </a:extLst>
          </p:cNvPr>
          <p:cNvSpPr txBox="1"/>
          <p:nvPr/>
        </p:nvSpPr>
        <p:spPr>
          <a:xfrm>
            <a:off x="35112954" y="20405405"/>
            <a:ext cx="15681964" cy="1938992"/>
          </a:xfrm>
          <a:prstGeom prst="rect">
            <a:avLst/>
          </a:prstGeom>
          <a:noFill/>
        </p:spPr>
        <p:txBody>
          <a:bodyPr wrap="square">
            <a:spAutoFit/>
          </a:bodyPr>
          <a:lstStyle/>
          <a:p>
            <a:r>
              <a:rPr lang="en-IN" sz="4000" b="1" dirty="0">
                <a:ea typeface="Cambria" panose="02040503050406030204" pitchFamily="18" charset="0"/>
                <a:cs typeface="Times New Roman" panose="02020603050405020304" pitchFamily="18" charset="0"/>
              </a:rPr>
              <a:t>Figure 6. </a:t>
            </a:r>
            <a:r>
              <a:rPr lang="en-IN" sz="4000" dirty="0">
                <a:ea typeface="Cambria" panose="02040503050406030204" pitchFamily="18" charset="0"/>
                <a:cs typeface="Times New Roman" panose="02020603050405020304" pitchFamily="18" charset="0"/>
              </a:rPr>
              <a:t>(a)</a:t>
            </a:r>
            <a:r>
              <a:rPr lang="en-IN" sz="4000" b="1" dirty="0">
                <a:ea typeface="Cambria" panose="02040503050406030204" pitchFamily="18" charset="0"/>
                <a:cs typeface="Times New Roman" panose="02020603050405020304" pitchFamily="18" charset="0"/>
              </a:rPr>
              <a:t> </a:t>
            </a:r>
            <a:r>
              <a:rPr lang="en-IN" sz="4000" dirty="0">
                <a:ea typeface="Cambria" panose="02040503050406030204" pitchFamily="18" charset="0"/>
                <a:cs typeface="Times New Roman" panose="02020603050405020304" pitchFamily="18" charset="0"/>
              </a:rPr>
              <a:t>Box-plot of POD,FAR and CSI and (b) Time series plot of RMSE, CC and mean precipitation of IMERG-E, IMERG-CSMW and IMERG-SVR at daily scale. </a:t>
            </a:r>
            <a:endParaRPr lang="en-US" sz="4000" dirty="0">
              <a:ea typeface="Cambria" panose="02040503050406030204" pitchFamily="18" charset="0"/>
            </a:endParaRPr>
          </a:p>
        </p:txBody>
      </p:sp>
      <p:sp>
        <p:nvSpPr>
          <p:cNvPr id="74" name="TextBox 73">
            <a:extLst>
              <a:ext uri="{FF2B5EF4-FFF2-40B4-BE49-F238E27FC236}">
                <a16:creationId xmlns:a16="http://schemas.microsoft.com/office/drawing/2014/main" id="{75620C95-8DE0-C5C8-DCDE-0C682E99F464}"/>
              </a:ext>
            </a:extLst>
          </p:cNvPr>
          <p:cNvSpPr txBox="1"/>
          <p:nvPr/>
        </p:nvSpPr>
        <p:spPr>
          <a:xfrm>
            <a:off x="35684452" y="11726702"/>
            <a:ext cx="1905000" cy="646331"/>
          </a:xfrm>
          <a:prstGeom prst="rect">
            <a:avLst/>
          </a:prstGeom>
          <a:noFill/>
        </p:spPr>
        <p:txBody>
          <a:bodyPr wrap="square" rtlCol="0">
            <a:spAutoFit/>
          </a:bodyPr>
          <a:lstStyle/>
          <a:p>
            <a:r>
              <a:rPr lang="en-IN" sz="3600" dirty="0"/>
              <a:t>(a)</a:t>
            </a:r>
            <a:endParaRPr lang="en-US" sz="3600" dirty="0"/>
          </a:p>
        </p:txBody>
      </p:sp>
      <p:sp>
        <p:nvSpPr>
          <p:cNvPr id="78" name="TextBox 77">
            <a:extLst>
              <a:ext uri="{FF2B5EF4-FFF2-40B4-BE49-F238E27FC236}">
                <a16:creationId xmlns:a16="http://schemas.microsoft.com/office/drawing/2014/main" id="{591C6C50-07AB-7339-9932-B0F513F1D892}"/>
              </a:ext>
            </a:extLst>
          </p:cNvPr>
          <p:cNvSpPr txBox="1"/>
          <p:nvPr/>
        </p:nvSpPr>
        <p:spPr>
          <a:xfrm>
            <a:off x="35229129" y="23186039"/>
            <a:ext cx="15681963" cy="8710077"/>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t>Both CSMW and SVR approaches improve the accuracy of IMERG-E satellite rainfalls.</a:t>
            </a:r>
          </a:p>
          <a:p>
            <a:pPr marL="571500" indent="-571500" algn="just">
              <a:buFont typeface="Arial" panose="020B0604020202020204" pitchFamily="34" charset="0"/>
              <a:buChar char="•"/>
            </a:pPr>
            <a:r>
              <a:rPr lang="en-US" sz="4000" dirty="0"/>
              <a:t>IMERG-SVR leads to a mean closer to IMD with </a:t>
            </a:r>
            <a:r>
              <a:rPr lang="en-US" sz="4000" b="1" dirty="0"/>
              <a:t>balanced spatial spread</a:t>
            </a:r>
            <a:r>
              <a:rPr lang="en-US" sz="4000" dirty="0">
                <a:solidFill>
                  <a:srgbClr val="FF0000"/>
                </a:solidFill>
              </a:rPr>
              <a:t> </a:t>
            </a:r>
            <a:r>
              <a:rPr lang="en-US" sz="4000" dirty="0"/>
              <a:t>of rainfall (Fig. 3) .</a:t>
            </a:r>
          </a:p>
          <a:p>
            <a:pPr marL="571500" indent="-571500" algn="just">
              <a:buFont typeface="Arial" panose="020B0604020202020204" pitchFamily="34" charset="0"/>
              <a:buChar char="•"/>
            </a:pPr>
            <a:r>
              <a:rPr lang="en-US" sz="4000" dirty="0"/>
              <a:t>IMERG-CSMW underpredicts rainfall but IMERG-SVR successfully captures </a:t>
            </a:r>
            <a:r>
              <a:rPr lang="en-US" sz="4000" b="1" dirty="0"/>
              <a:t>low to moderate rainfall </a:t>
            </a:r>
            <a:r>
              <a:rPr lang="en-US" sz="4000" dirty="0"/>
              <a:t>but misses some high rainfalls.</a:t>
            </a:r>
          </a:p>
          <a:p>
            <a:pPr marL="571500" indent="-571500" algn="just">
              <a:buFont typeface="Arial" panose="020B0604020202020204" pitchFamily="34" charset="0"/>
              <a:buChar char="•"/>
            </a:pPr>
            <a:r>
              <a:rPr lang="en-US" sz="4000" dirty="0"/>
              <a:t>SVR better able to learn </a:t>
            </a:r>
            <a:r>
              <a:rPr lang="en-US" sz="4000" b="1" dirty="0"/>
              <a:t>non-linear relationships </a:t>
            </a:r>
            <a:r>
              <a:rPr lang="en-US" sz="4000" dirty="0"/>
              <a:t>between raw IMERG-E data and IMD rainfall using terrain data much better than CSMW.</a:t>
            </a:r>
          </a:p>
          <a:p>
            <a:pPr marL="571500" indent="-571500" algn="just">
              <a:buFont typeface="Arial" panose="020B0604020202020204" pitchFamily="34" charset="0"/>
              <a:buChar char="•"/>
            </a:pPr>
            <a:r>
              <a:rPr lang="en-IN" sz="4000" dirty="0"/>
              <a:t>CSMW based correction slightly improves but largely underpredicts whereas </a:t>
            </a:r>
            <a:r>
              <a:rPr lang="en-US" sz="4000" dirty="0"/>
              <a:t>SVR-corrected IMERG shows best agreement with IMD rainfall.</a:t>
            </a:r>
          </a:p>
          <a:p>
            <a:pPr marL="571500" indent="-571500" algn="just">
              <a:buFont typeface="Arial" panose="020B0604020202020204" pitchFamily="34" charset="0"/>
              <a:buChar char="•"/>
            </a:pPr>
            <a:r>
              <a:rPr lang="en-US" sz="4000" dirty="0"/>
              <a:t>SVR bias correction significantly improves rainfall detection (Fig.6 (a)) and reduces false alarms.</a:t>
            </a:r>
          </a:p>
          <a:p>
            <a:pPr marL="571500" indent="-571500" algn="just">
              <a:buFont typeface="Arial" panose="020B0604020202020204" pitchFamily="34" charset="0"/>
              <a:buChar char="•"/>
            </a:pPr>
            <a:r>
              <a:rPr lang="en-US" sz="4000" dirty="0"/>
              <a:t>SVR-based bias correction is more </a:t>
            </a:r>
            <a:r>
              <a:rPr lang="en-US" sz="4000" b="1" dirty="0"/>
              <a:t>robust</a:t>
            </a:r>
            <a:r>
              <a:rPr lang="en-US" sz="4000" dirty="0"/>
              <a:t> and </a:t>
            </a:r>
            <a:r>
              <a:rPr lang="en-US" sz="4000" b="1" dirty="0"/>
              <a:t>reliable</a:t>
            </a:r>
            <a:r>
              <a:rPr lang="en-US" sz="4000" dirty="0"/>
              <a:t> for capturing spatio-temporal rainfall variability.</a:t>
            </a:r>
          </a:p>
        </p:txBody>
      </p:sp>
      <p:pic>
        <p:nvPicPr>
          <p:cNvPr id="79" name="Picture 78">
            <a:extLst>
              <a:ext uri="{FF2B5EF4-FFF2-40B4-BE49-F238E27FC236}">
                <a16:creationId xmlns:a16="http://schemas.microsoft.com/office/drawing/2014/main" id="{4072CCFF-BB6B-B969-473F-34E521D472D9}"/>
              </a:ext>
            </a:extLst>
          </p:cNvPr>
          <p:cNvPicPr>
            <a:picLocks noChangeAspect="1"/>
          </p:cNvPicPr>
          <p:nvPr/>
        </p:nvPicPr>
        <p:blipFill>
          <a:blip r:embed="rId9"/>
          <a:stretch>
            <a:fillRect/>
          </a:stretch>
        </p:blipFill>
        <p:spPr>
          <a:xfrm>
            <a:off x="40116729" y="11807873"/>
            <a:ext cx="10678189" cy="8479543"/>
          </a:xfrm>
          <a:prstGeom prst="rect">
            <a:avLst/>
          </a:prstGeom>
        </p:spPr>
      </p:pic>
      <p:sp>
        <p:nvSpPr>
          <p:cNvPr id="75" name="TextBox 74">
            <a:extLst>
              <a:ext uri="{FF2B5EF4-FFF2-40B4-BE49-F238E27FC236}">
                <a16:creationId xmlns:a16="http://schemas.microsoft.com/office/drawing/2014/main" id="{C730F43B-BB00-B39D-1045-25A5E0B540F0}"/>
              </a:ext>
            </a:extLst>
          </p:cNvPr>
          <p:cNvSpPr txBox="1"/>
          <p:nvPr/>
        </p:nvSpPr>
        <p:spPr>
          <a:xfrm>
            <a:off x="41352528" y="11774518"/>
            <a:ext cx="1905000" cy="646331"/>
          </a:xfrm>
          <a:prstGeom prst="rect">
            <a:avLst/>
          </a:prstGeom>
          <a:noFill/>
        </p:spPr>
        <p:txBody>
          <a:bodyPr wrap="square" rtlCol="0">
            <a:spAutoFit/>
          </a:bodyPr>
          <a:lstStyle/>
          <a:p>
            <a:r>
              <a:rPr lang="en-IN" sz="3600" dirty="0"/>
              <a:t>(b)</a:t>
            </a:r>
            <a:endParaRPr lang="en-US" sz="3600" dirty="0"/>
          </a:p>
        </p:txBody>
      </p:sp>
      <p:sp>
        <p:nvSpPr>
          <p:cNvPr id="80" name="TextBox 79">
            <a:extLst>
              <a:ext uri="{FF2B5EF4-FFF2-40B4-BE49-F238E27FC236}">
                <a16:creationId xmlns:a16="http://schemas.microsoft.com/office/drawing/2014/main" id="{2B521DDA-C8E7-596E-24FE-1D033C4FCFC9}"/>
              </a:ext>
            </a:extLst>
          </p:cNvPr>
          <p:cNvSpPr txBox="1"/>
          <p:nvPr/>
        </p:nvSpPr>
        <p:spPr>
          <a:xfrm>
            <a:off x="18129998" y="11883640"/>
            <a:ext cx="10160949" cy="813300"/>
          </a:xfrm>
          <a:prstGeom prst="rect">
            <a:avLst/>
          </a:prstGeom>
          <a:noFill/>
          <a:ln>
            <a:solidFill>
              <a:schemeClr val="bg1"/>
            </a:solidFill>
          </a:ln>
        </p:spPr>
        <p:txBody>
          <a:bodyPr wrap="square" rtlCol="0">
            <a:spAutoFit/>
          </a:bodyPr>
          <a:lstStyle/>
          <a:p>
            <a:pPr>
              <a:lnSpc>
                <a:spcPct val="120000"/>
              </a:lnSpc>
            </a:pPr>
            <a:r>
              <a:rPr lang="en-US" sz="4300" b="1" dirty="0">
                <a:latin typeface="Cambria" panose="02040503050406030204" pitchFamily="18" charset="0"/>
                <a:ea typeface="Cambria" panose="02040503050406030204" pitchFamily="18" charset="0"/>
                <a:cs typeface="Times New Roman" panose="02020603050405020304" pitchFamily="18" charset="0"/>
              </a:rPr>
              <a:t>Figure 2.</a:t>
            </a:r>
            <a:r>
              <a:rPr lang="en-US" sz="4300" dirty="0">
                <a:latin typeface="Cambria" panose="02040503050406030204" pitchFamily="18" charset="0"/>
                <a:ea typeface="Cambria" panose="02040503050406030204" pitchFamily="18" charset="0"/>
                <a:cs typeface="Times New Roman" panose="02020603050405020304" pitchFamily="18" charset="0"/>
              </a:rPr>
              <a:t> Location of the study area.</a:t>
            </a:r>
          </a:p>
        </p:txBody>
      </p:sp>
      <p:sp>
        <p:nvSpPr>
          <p:cNvPr id="81" name="TextBox 80">
            <a:extLst>
              <a:ext uri="{FF2B5EF4-FFF2-40B4-BE49-F238E27FC236}">
                <a16:creationId xmlns:a16="http://schemas.microsoft.com/office/drawing/2014/main" id="{5A1A6994-C1E8-122C-F0FD-0B220B38C7EF}"/>
              </a:ext>
            </a:extLst>
          </p:cNvPr>
          <p:cNvSpPr txBox="1"/>
          <p:nvPr/>
        </p:nvSpPr>
        <p:spPr>
          <a:xfrm>
            <a:off x="91441" y="31958280"/>
            <a:ext cx="12557759" cy="2062103"/>
          </a:xfrm>
          <a:prstGeom prst="rect">
            <a:avLst/>
          </a:prstGeom>
          <a:noFill/>
        </p:spPr>
        <p:txBody>
          <a:bodyPr wrap="square" rtlCol="0">
            <a:spAutoFit/>
          </a:bodyPr>
          <a:lstStyle/>
          <a:p>
            <a:r>
              <a:rPr lang="en-IN" sz="3200" dirty="0">
                <a:solidFill>
                  <a:schemeClr val="bg1"/>
                </a:solidFill>
              </a:rPr>
              <a:t>Contact:  </a:t>
            </a:r>
          </a:p>
          <a:p>
            <a:r>
              <a:rPr lang="en-IN" sz="3200" dirty="0">
                <a:solidFill>
                  <a:schemeClr val="bg1"/>
                </a:solidFill>
              </a:rPr>
              <a:t>roshanmohanty96@gmail.com</a:t>
            </a:r>
          </a:p>
          <a:p>
            <a:r>
              <a:rPr lang="en-IN" sz="3200" dirty="0">
                <a:solidFill>
                  <a:schemeClr val="bg1"/>
                </a:solidFill>
              </a:rPr>
              <a:t>ROSHANMOHANTY@kgpian.iitkgp.ac.in</a:t>
            </a:r>
          </a:p>
          <a:p>
            <a:r>
              <a:rPr lang="en-IN" sz="3200" dirty="0">
                <a:solidFill>
                  <a:schemeClr val="bg1"/>
                </a:solidFill>
              </a:rPr>
              <a:t>Linkedin:                                         Google scholar:</a:t>
            </a:r>
            <a:endParaRPr lang="en-US" sz="3200" dirty="0">
              <a:solidFill>
                <a:schemeClr val="bg1"/>
              </a:solidFill>
            </a:endParaRPr>
          </a:p>
        </p:txBody>
      </p:sp>
      <p:pic>
        <p:nvPicPr>
          <p:cNvPr id="82" name="Picture 81">
            <a:extLst>
              <a:ext uri="{FF2B5EF4-FFF2-40B4-BE49-F238E27FC236}">
                <a16:creationId xmlns:a16="http://schemas.microsoft.com/office/drawing/2014/main" id="{4BE04F41-3614-AA80-9569-1E8AED80D0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307349" y="648532"/>
            <a:ext cx="2154811" cy="2078326"/>
          </a:xfrm>
          <a:prstGeom prst="rect">
            <a:avLst/>
          </a:prstGeom>
        </p:spPr>
      </p:pic>
      <p:sp>
        <p:nvSpPr>
          <p:cNvPr id="83" name="TextBox 82">
            <a:extLst>
              <a:ext uri="{FF2B5EF4-FFF2-40B4-BE49-F238E27FC236}">
                <a16:creationId xmlns:a16="http://schemas.microsoft.com/office/drawing/2014/main" id="{D48F8892-D97D-E97D-4EAB-4483E0837AE7}"/>
              </a:ext>
            </a:extLst>
          </p:cNvPr>
          <p:cNvSpPr txBox="1"/>
          <p:nvPr/>
        </p:nvSpPr>
        <p:spPr>
          <a:xfrm>
            <a:off x="22631400" y="31958280"/>
            <a:ext cx="22953606" cy="3170099"/>
          </a:xfrm>
          <a:prstGeom prst="rect">
            <a:avLst/>
          </a:prstGeom>
          <a:noFill/>
        </p:spPr>
        <p:txBody>
          <a:bodyPr wrap="square" rtlCol="0">
            <a:spAutoFit/>
          </a:bodyPr>
          <a:lstStyle/>
          <a:p>
            <a:r>
              <a:rPr lang="en-IN" sz="3200" dirty="0">
                <a:solidFill>
                  <a:schemeClr val="bg1"/>
                </a:solidFill>
              </a:rPr>
              <a:t>References:</a:t>
            </a:r>
          </a:p>
          <a:p>
            <a:pPr marL="514350" indent="-514350">
              <a:buAutoNum type="arabicPeriod"/>
            </a:pPr>
            <a:r>
              <a:rPr lang="en-US" sz="3200" dirty="0">
                <a:solidFill>
                  <a:schemeClr val="bg1"/>
                </a:solidFill>
              </a:rPr>
              <a:t>Shen, Z., Yong, B., Gourley, J. J., &amp; Qi, W. (2021). Real-time bias adjustment for satellite-based precipitation estimates over Mainland China. Journal of Hydrology, 596, 126133.</a:t>
            </a:r>
          </a:p>
          <a:p>
            <a:pPr marL="514350" indent="-514350">
              <a:buAutoNum type="arabicPeriod"/>
            </a:pPr>
            <a:r>
              <a:rPr lang="en-US" sz="3200" dirty="0">
                <a:solidFill>
                  <a:schemeClr val="bg1"/>
                </a:solidFill>
              </a:rPr>
              <a:t>Kumar, A., Ramsankaran, R. A. A. J., Brocca, L., &amp; Munoz-Arriola, F. (2019). A machine learning approach for improving near-real-time satellite-based rainfall estimates by integrating soil moisture. Remote Sensing, 11(19), 2221.</a:t>
            </a:r>
          </a:p>
          <a:p>
            <a:endParaRPr lang="en-US" sz="4000" dirty="0"/>
          </a:p>
        </p:txBody>
      </p:sp>
      <p:pic>
        <p:nvPicPr>
          <p:cNvPr id="85" name="Picture 84">
            <a:extLst>
              <a:ext uri="{FF2B5EF4-FFF2-40B4-BE49-F238E27FC236}">
                <a16:creationId xmlns:a16="http://schemas.microsoft.com/office/drawing/2014/main" id="{01C04C31-E8BA-2847-B48D-89582F79310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8178780" y="33540147"/>
            <a:ext cx="1478274" cy="1147125"/>
          </a:xfrm>
          <a:prstGeom prst="rect">
            <a:avLst/>
          </a:prstGeom>
        </p:spPr>
      </p:pic>
      <p:pic>
        <p:nvPicPr>
          <p:cNvPr id="86" name="Content Placeholder 8">
            <a:extLst>
              <a:ext uri="{FF2B5EF4-FFF2-40B4-BE49-F238E27FC236}">
                <a16:creationId xmlns:a16="http://schemas.microsoft.com/office/drawing/2014/main" id="{CBF5F4B6-7A3B-3A3B-32FE-FA321EF61A5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2053787" y="33515045"/>
            <a:ext cx="1478274" cy="1184642"/>
          </a:xfrm>
          <a:prstGeom prst="rect">
            <a:avLst/>
          </a:prstGeom>
        </p:spPr>
      </p:pic>
      <p:sp>
        <p:nvSpPr>
          <p:cNvPr id="87" name="TextBox 86">
            <a:extLst>
              <a:ext uri="{FF2B5EF4-FFF2-40B4-BE49-F238E27FC236}">
                <a16:creationId xmlns:a16="http://schemas.microsoft.com/office/drawing/2014/main" id="{3D23B97F-266E-4A50-7E7B-8F593571F8B2}"/>
              </a:ext>
            </a:extLst>
          </p:cNvPr>
          <p:cNvSpPr txBox="1"/>
          <p:nvPr/>
        </p:nvSpPr>
        <p:spPr>
          <a:xfrm>
            <a:off x="10006712" y="31958280"/>
            <a:ext cx="12192000" cy="2554545"/>
          </a:xfrm>
          <a:prstGeom prst="rect">
            <a:avLst/>
          </a:prstGeom>
          <a:noFill/>
        </p:spPr>
        <p:txBody>
          <a:bodyPr wrap="square" rtlCol="0">
            <a:spAutoFit/>
          </a:bodyPr>
          <a:lstStyle/>
          <a:p>
            <a:r>
              <a:rPr lang="en-IN" sz="3200" dirty="0">
                <a:solidFill>
                  <a:schemeClr val="bg1"/>
                </a:solidFill>
              </a:rPr>
              <a:t>Acknowledgments:</a:t>
            </a:r>
          </a:p>
          <a:p>
            <a:pPr algn="just"/>
            <a:r>
              <a:rPr lang="en-US" sz="3200" dirty="0">
                <a:solidFill>
                  <a:schemeClr val="bg1"/>
                </a:solidFill>
              </a:rPr>
              <a:t>The author gratefully acknowledges Prof. Chandranath Chatterjee and Dr. Bhabagrahi Sahoo for their guidance and support. The author gratefully acknowledges IMD for rainfall data and the Ministry of Education, Govt. of India, for Doctoral Fellowship support.</a:t>
            </a:r>
            <a:endParaRPr lang="en-IN" sz="3200" dirty="0">
              <a:solidFill>
                <a:schemeClr val="bg1"/>
              </a:solidFill>
            </a:endParaRPr>
          </a:p>
        </p:txBody>
      </p:sp>
      <p:pic>
        <p:nvPicPr>
          <p:cNvPr id="88" name="Picture 87">
            <a:extLst>
              <a:ext uri="{FF2B5EF4-FFF2-40B4-BE49-F238E27FC236}">
                <a16:creationId xmlns:a16="http://schemas.microsoft.com/office/drawing/2014/main" id="{2F6ADCA5-E0D9-E0B9-43A4-3D554568B9B5}"/>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5891582" y="32928736"/>
            <a:ext cx="2688331" cy="1520659"/>
          </a:xfrm>
          <a:prstGeom prst="rect">
            <a:avLst/>
          </a:prstGeom>
        </p:spPr>
      </p:pic>
      <p:pic>
        <p:nvPicPr>
          <p:cNvPr id="3" name="Picture 2">
            <a:extLst>
              <a:ext uri="{FF2B5EF4-FFF2-40B4-BE49-F238E27FC236}">
                <a16:creationId xmlns:a16="http://schemas.microsoft.com/office/drawing/2014/main" id="{88136EFF-D932-77B1-BEEA-F43DD585786D}"/>
              </a:ext>
            </a:extLst>
          </p:cNvPr>
          <p:cNvPicPr>
            <a:picLocks/>
          </p:cNvPicPr>
          <p:nvPr/>
        </p:nvPicPr>
        <p:blipFill>
          <a:blip r:embed="rId14"/>
          <a:stretch>
            <a:fillRect/>
          </a:stretch>
        </p:blipFill>
        <p:spPr>
          <a:xfrm>
            <a:off x="17383395" y="21287322"/>
            <a:ext cx="17684496" cy="9090015"/>
          </a:xfrm>
          <a:prstGeom prst="rect">
            <a:avLst/>
          </a:prstGeom>
        </p:spPr>
      </p:pic>
      <p:sp>
        <p:nvSpPr>
          <p:cNvPr id="5" name="TextBox 4">
            <a:extLst>
              <a:ext uri="{FF2B5EF4-FFF2-40B4-BE49-F238E27FC236}">
                <a16:creationId xmlns:a16="http://schemas.microsoft.com/office/drawing/2014/main" id="{66AF56DE-34E0-191F-5612-F4B0D9141D11}"/>
              </a:ext>
            </a:extLst>
          </p:cNvPr>
          <p:cNvSpPr txBox="1"/>
          <p:nvPr/>
        </p:nvSpPr>
        <p:spPr>
          <a:xfrm>
            <a:off x="17484048" y="30385650"/>
            <a:ext cx="17583197" cy="1501630"/>
          </a:xfrm>
          <a:prstGeom prst="rect">
            <a:avLst/>
          </a:prstGeom>
          <a:noFill/>
        </p:spPr>
        <p:txBody>
          <a:bodyPr wrap="square" rtlCol="0">
            <a:spAutoFit/>
          </a:bodyPr>
          <a:lstStyle/>
          <a:p>
            <a:pPr>
              <a:lnSpc>
                <a:spcPct val="120000"/>
              </a:lnSpc>
            </a:pPr>
            <a:r>
              <a:rPr lang="en-US" sz="4000" b="1" dirty="0">
                <a:latin typeface="Cambria" panose="02040503050406030204" pitchFamily="18" charset="0"/>
                <a:ea typeface="Cambria" panose="02040503050406030204" pitchFamily="18" charset="0"/>
                <a:cs typeface="Times New Roman" panose="02020603050405020304" pitchFamily="18" charset="0"/>
              </a:rPr>
              <a:t>Figure 4.</a:t>
            </a:r>
            <a:r>
              <a:rPr lang="en-US" sz="4000" dirty="0">
                <a:latin typeface="Cambria" panose="02040503050406030204" pitchFamily="18" charset="0"/>
                <a:ea typeface="Cambria" panose="02040503050406030204" pitchFamily="18" charset="0"/>
                <a:cs typeface="Times New Roman" panose="02020603050405020304" pitchFamily="18" charset="0"/>
              </a:rPr>
              <a:t> Scatterplots of (a) IMERG-E,  (b) IMERG-CSMW and (c) IMERG-SVR for training and testing periods.</a:t>
            </a:r>
          </a:p>
        </p:txBody>
      </p:sp>
      <p:sp>
        <p:nvSpPr>
          <p:cNvPr id="6" name="TextBox 5">
            <a:extLst>
              <a:ext uri="{FF2B5EF4-FFF2-40B4-BE49-F238E27FC236}">
                <a16:creationId xmlns:a16="http://schemas.microsoft.com/office/drawing/2014/main" id="{2EC92F4D-E55E-2BF3-29F9-359EABA4A7C1}"/>
              </a:ext>
            </a:extLst>
          </p:cNvPr>
          <p:cNvSpPr txBox="1"/>
          <p:nvPr/>
        </p:nvSpPr>
        <p:spPr>
          <a:xfrm>
            <a:off x="20179145" y="21459179"/>
            <a:ext cx="1905000" cy="707886"/>
          </a:xfrm>
          <a:prstGeom prst="rect">
            <a:avLst/>
          </a:prstGeom>
          <a:noFill/>
        </p:spPr>
        <p:txBody>
          <a:bodyPr wrap="square" rtlCol="0">
            <a:spAutoFit/>
          </a:bodyPr>
          <a:lstStyle/>
          <a:p>
            <a:r>
              <a:rPr lang="en-IN" sz="4000" dirty="0"/>
              <a:t>(a)</a:t>
            </a:r>
            <a:endParaRPr lang="en-US" sz="4000" dirty="0"/>
          </a:p>
        </p:txBody>
      </p:sp>
      <p:sp>
        <p:nvSpPr>
          <p:cNvPr id="7" name="TextBox 6">
            <a:extLst>
              <a:ext uri="{FF2B5EF4-FFF2-40B4-BE49-F238E27FC236}">
                <a16:creationId xmlns:a16="http://schemas.microsoft.com/office/drawing/2014/main" id="{C6C767F5-C79D-A78D-E3FF-5934E1883A75}"/>
              </a:ext>
            </a:extLst>
          </p:cNvPr>
          <p:cNvSpPr txBox="1"/>
          <p:nvPr/>
        </p:nvSpPr>
        <p:spPr>
          <a:xfrm>
            <a:off x="25941005" y="21459179"/>
            <a:ext cx="1905000" cy="707886"/>
          </a:xfrm>
          <a:prstGeom prst="rect">
            <a:avLst/>
          </a:prstGeom>
          <a:noFill/>
        </p:spPr>
        <p:txBody>
          <a:bodyPr wrap="square" rtlCol="0">
            <a:spAutoFit/>
          </a:bodyPr>
          <a:lstStyle/>
          <a:p>
            <a:r>
              <a:rPr lang="en-IN" sz="4000" dirty="0"/>
              <a:t>(b)</a:t>
            </a:r>
            <a:endParaRPr lang="en-US" sz="4000" dirty="0"/>
          </a:p>
        </p:txBody>
      </p:sp>
      <p:sp>
        <p:nvSpPr>
          <p:cNvPr id="8" name="TextBox 7">
            <a:extLst>
              <a:ext uri="{FF2B5EF4-FFF2-40B4-BE49-F238E27FC236}">
                <a16:creationId xmlns:a16="http://schemas.microsoft.com/office/drawing/2014/main" id="{B2B5F280-2957-8BBF-4AAC-204D799C8E7D}"/>
              </a:ext>
            </a:extLst>
          </p:cNvPr>
          <p:cNvSpPr txBox="1"/>
          <p:nvPr/>
        </p:nvSpPr>
        <p:spPr>
          <a:xfrm>
            <a:off x="31351175" y="21459179"/>
            <a:ext cx="1905000" cy="707886"/>
          </a:xfrm>
          <a:prstGeom prst="rect">
            <a:avLst/>
          </a:prstGeom>
          <a:noFill/>
        </p:spPr>
        <p:txBody>
          <a:bodyPr wrap="square" rtlCol="0">
            <a:spAutoFit/>
          </a:bodyPr>
          <a:lstStyle/>
          <a:p>
            <a:r>
              <a:rPr lang="en-IN" sz="4000" dirty="0"/>
              <a:t>(c)</a:t>
            </a:r>
            <a:endParaRPr lang="en-US" sz="4000" dirty="0"/>
          </a:p>
        </p:txBody>
      </p:sp>
    </p:spTree>
    <p:extLst>
      <p:ext uri="{BB962C8B-B14F-4D97-AF65-F5344CB8AC3E}">
        <p14:creationId xmlns:p14="http://schemas.microsoft.com/office/powerpoint/2010/main" val="287586163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563</TotalTime>
  <Words>739</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Wingdings</vt:lpstr>
      <vt:lpstr>Retrospect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Roshan Suryakant Mohanty</dc:creator>
  <cp:lastModifiedBy>Roshan Suryakant Mohanty</cp:lastModifiedBy>
  <cp:revision>53</cp:revision>
  <dcterms:created xsi:type="dcterms:W3CDTF">2025-04-25T10:16:37Z</dcterms:created>
  <dcterms:modified xsi:type="dcterms:W3CDTF">2025-04-28T05:55:38Z</dcterms:modified>
</cp:coreProperties>
</file>